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6" r:id="rId2"/>
    <p:sldId id="271" r:id="rId3"/>
    <p:sldId id="272" r:id="rId4"/>
    <p:sldId id="270" r:id="rId5"/>
    <p:sldId id="273" r:id="rId6"/>
    <p:sldId id="274" r:id="rId7"/>
    <p:sldId id="285" r:id="rId8"/>
    <p:sldId id="275" r:id="rId9"/>
    <p:sldId id="278" r:id="rId10"/>
    <p:sldId id="281" r:id="rId11"/>
    <p:sldId id="267" r:id="rId12"/>
    <p:sldId id="266" r:id="rId13"/>
    <p:sldId id="280" r:id="rId14"/>
    <p:sldId id="260" r:id="rId15"/>
    <p:sldId id="261" r:id="rId16"/>
    <p:sldId id="262" r:id="rId17"/>
    <p:sldId id="287" r:id="rId18"/>
    <p:sldId id="265" r:id="rId19"/>
    <p:sldId id="283" r:id="rId20"/>
    <p:sldId id="268" r:id="rId21"/>
    <p:sldId id="282" r:id="rId22"/>
    <p:sldId id="259" r:id="rId23"/>
    <p:sldId id="258"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isela Dachs" initials="GD" lastIdx="1" clrIdx="0">
    <p:extLst>
      <p:ext uri="{19B8F6BF-5375-455C-9EA6-DF929625EA0E}">
        <p15:presenceInfo xmlns:p15="http://schemas.microsoft.com/office/powerpoint/2012/main" userId="f76ed26c3909bb0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1" d="100"/>
          <a:sy n="61" d="100"/>
        </p:scale>
        <p:origin x="860" y="6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5-11-18T14:09:22.613" idx="1">
    <p:pos x="6645" y="891"/>
    <p:text/>
    <p:extLst>
      <p:ext uri="{C676402C-5697-4E1C-873F-D02D1690AC5C}">
        <p15:threadingInfo xmlns:p15="http://schemas.microsoft.com/office/powerpoint/2012/main" timeZoneBias="-12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E84E3EB1-9BD2-4B8F-9508-2694E8484D3C}" type="datetimeFigureOut">
              <a:rPr lang="en-US" smtClean="0"/>
              <a:pPr/>
              <a:t>11/18/2025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95D294-62A5-48DD-9E8A-42459939A2BF}" type="slidenum">
              <a:rPr lang="en-US" smtClean="0"/>
              <a:pPr/>
              <a:t>‹#›</a:t>
            </a:fld>
            <a:endParaRPr lang="en-US"/>
          </a:p>
        </p:txBody>
      </p:sp>
    </p:spTree>
    <p:extLst>
      <p:ext uri="{BB962C8B-B14F-4D97-AF65-F5344CB8AC3E}">
        <p14:creationId xmlns:p14="http://schemas.microsoft.com/office/powerpoint/2010/main" val="10642007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4E3EB1-9BD2-4B8F-9508-2694E8484D3C}" type="datetimeFigureOut">
              <a:rPr lang="en-US" smtClean="0"/>
              <a:pPr/>
              <a:t>11/18/2025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95D294-62A5-48DD-9E8A-42459939A2BF}" type="slidenum">
              <a:rPr lang="en-US" smtClean="0"/>
              <a:pPr/>
              <a:t>‹#›</a:t>
            </a:fld>
            <a:endParaRPr lang="en-US"/>
          </a:p>
        </p:txBody>
      </p:sp>
    </p:spTree>
    <p:extLst>
      <p:ext uri="{BB962C8B-B14F-4D97-AF65-F5344CB8AC3E}">
        <p14:creationId xmlns:p14="http://schemas.microsoft.com/office/powerpoint/2010/main" val="41266283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4E3EB1-9BD2-4B8F-9508-2694E8484D3C}" type="datetimeFigureOut">
              <a:rPr lang="en-US" smtClean="0"/>
              <a:pPr/>
              <a:t>11/18/2025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95D294-62A5-48DD-9E8A-42459939A2BF}" type="slidenum">
              <a:rPr lang="en-US" smtClean="0"/>
              <a:pPr/>
              <a:t>‹#›</a:t>
            </a:fld>
            <a:endParaRPr lang="en-US"/>
          </a:p>
        </p:txBody>
      </p:sp>
    </p:spTree>
    <p:extLst>
      <p:ext uri="{BB962C8B-B14F-4D97-AF65-F5344CB8AC3E}">
        <p14:creationId xmlns:p14="http://schemas.microsoft.com/office/powerpoint/2010/main" val="21076551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4E3EB1-9BD2-4B8F-9508-2694E8484D3C}" type="datetimeFigureOut">
              <a:rPr lang="en-US" smtClean="0"/>
              <a:pPr/>
              <a:t>11/18/2025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95D294-62A5-48DD-9E8A-42459939A2BF}" type="slidenum">
              <a:rPr lang="en-US" smtClean="0"/>
              <a:pPr/>
              <a:t>‹#›</a:t>
            </a:fld>
            <a:endParaRPr lang="en-US"/>
          </a:p>
        </p:txBody>
      </p:sp>
    </p:spTree>
    <p:extLst>
      <p:ext uri="{BB962C8B-B14F-4D97-AF65-F5344CB8AC3E}">
        <p14:creationId xmlns:p14="http://schemas.microsoft.com/office/powerpoint/2010/main" val="39440881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84E3EB1-9BD2-4B8F-9508-2694E8484D3C}" type="datetimeFigureOut">
              <a:rPr lang="en-US" smtClean="0"/>
              <a:pPr/>
              <a:t>11/18/2025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95D294-62A5-48DD-9E8A-42459939A2BF}" type="slidenum">
              <a:rPr lang="en-US" smtClean="0"/>
              <a:pPr/>
              <a:t>‹#›</a:t>
            </a:fld>
            <a:endParaRPr lang="en-US"/>
          </a:p>
        </p:txBody>
      </p:sp>
    </p:spTree>
    <p:extLst>
      <p:ext uri="{BB962C8B-B14F-4D97-AF65-F5344CB8AC3E}">
        <p14:creationId xmlns:p14="http://schemas.microsoft.com/office/powerpoint/2010/main" val="35325718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84E3EB1-9BD2-4B8F-9508-2694E8484D3C}" type="datetimeFigureOut">
              <a:rPr lang="en-US" smtClean="0"/>
              <a:pPr/>
              <a:t>11/18/2025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95D294-62A5-48DD-9E8A-42459939A2BF}" type="slidenum">
              <a:rPr lang="en-US" smtClean="0"/>
              <a:pPr/>
              <a:t>‹#›</a:t>
            </a:fld>
            <a:endParaRPr lang="en-US"/>
          </a:p>
        </p:txBody>
      </p:sp>
    </p:spTree>
    <p:extLst>
      <p:ext uri="{BB962C8B-B14F-4D97-AF65-F5344CB8AC3E}">
        <p14:creationId xmlns:p14="http://schemas.microsoft.com/office/powerpoint/2010/main" val="3049260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84E3EB1-9BD2-4B8F-9508-2694E8484D3C}" type="datetimeFigureOut">
              <a:rPr lang="en-US" smtClean="0"/>
              <a:pPr/>
              <a:t>11/18/2025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E95D294-62A5-48DD-9E8A-42459939A2BF}" type="slidenum">
              <a:rPr lang="en-US" smtClean="0"/>
              <a:pPr/>
              <a:t>‹#›</a:t>
            </a:fld>
            <a:endParaRPr lang="en-US"/>
          </a:p>
        </p:txBody>
      </p:sp>
    </p:spTree>
    <p:extLst>
      <p:ext uri="{BB962C8B-B14F-4D97-AF65-F5344CB8AC3E}">
        <p14:creationId xmlns:p14="http://schemas.microsoft.com/office/powerpoint/2010/main" val="37602615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84E3EB1-9BD2-4B8F-9508-2694E8484D3C}" type="datetimeFigureOut">
              <a:rPr lang="en-US" smtClean="0"/>
              <a:pPr/>
              <a:t>11/18/2025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E95D294-62A5-48DD-9E8A-42459939A2BF}" type="slidenum">
              <a:rPr lang="en-US" smtClean="0"/>
              <a:pPr/>
              <a:t>‹#›</a:t>
            </a:fld>
            <a:endParaRPr lang="en-US"/>
          </a:p>
        </p:txBody>
      </p:sp>
    </p:spTree>
    <p:extLst>
      <p:ext uri="{BB962C8B-B14F-4D97-AF65-F5344CB8AC3E}">
        <p14:creationId xmlns:p14="http://schemas.microsoft.com/office/powerpoint/2010/main" val="11578785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4E3EB1-9BD2-4B8F-9508-2694E8484D3C}" type="datetimeFigureOut">
              <a:rPr lang="en-US" smtClean="0"/>
              <a:pPr/>
              <a:t>11/18/2025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E95D294-62A5-48DD-9E8A-42459939A2BF}" type="slidenum">
              <a:rPr lang="en-US" smtClean="0"/>
              <a:pPr/>
              <a:t>‹#›</a:t>
            </a:fld>
            <a:endParaRPr lang="en-US"/>
          </a:p>
        </p:txBody>
      </p:sp>
    </p:spTree>
    <p:extLst>
      <p:ext uri="{BB962C8B-B14F-4D97-AF65-F5344CB8AC3E}">
        <p14:creationId xmlns:p14="http://schemas.microsoft.com/office/powerpoint/2010/main" val="17941551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84E3EB1-9BD2-4B8F-9508-2694E8484D3C}" type="datetimeFigureOut">
              <a:rPr lang="en-US" smtClean="0"/>
              <a:pPr/>
              <a:t>11/18/2025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95D294-62A5-48DD-9E8A-42459939A2BF}" type="slidenum">
              <a:rPr lang="en-US" smtClean="0"/>
              <a:pPr/>
              <a:t>‹#›</a:t>
            </a:fld>
            <a:endParaRPr lang="en-US"/>
          </a:p>
        </p:txBody>
      </p:sp>
    </p:spTree>
    <p:extLst>
      <p:ext uri="{BB962C8B-B14F-4D97-AF65-F5344CB8AC3E}">
        <p14:creationId xmlns:p14="http://schemas.microsoft.com/office/powerpoint/2010/main" val="19827948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84E3EB1-9BD2-4B8F-9508-2694E8484D3C}" type="datetimeFigureOut">
              <a:rPr lang="en-US" smtClean="0"/>
              <a:pPr/>
              <a:t>11/18/2025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95D294-62A5-48DD-9E8A-42459939A2BF}" type="slidenum">
              <a:rPr lang="en-US" smtClean="0"/>
              <a:pPr/>
              <a:t>‹#›</a:t>
            </a:fld>
            <a:endParaRPr lang="en-US"/>
          </a:p>
        </p:txBody>
      </p:sp>
    </p:spTree>
    <p:extLst>
      <p:ext uri="{BB962C8B-B14F-4D97-AF65-F5344CB8AC3E}">
        <p14:creationId xmlns:p14="http://schemas.microsoft.com/office/powerpoint/2010/main" val="14657317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4E3EB1-9BD2-4B8F-9508-2694E8484D3C}" type="datetimeFigureOut">
              <a:rPr lang="en-US" smtClean="0"/>
              <a:pPr/>
              <a:t>11/18/2025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95D294-62A5-48DD-9E8A-42459939A2BF}" type="slidenum">
              <a:rPr lang="en-US" smtClean="0"/>
              <a:pPr/>
              <a:t>‹#›</a:t>
            </a:fld>
            <a:endParaRPr lang="en-US"/>
          </a:p>
        </p:txBody>
      </p:sp>
    </p:spTree>
    <p:extLst>
      <p:ext uri="{BB962C8B-B14F-4D97-AF65-F5344CB8AC3E}">
        <p14:creationId xmlns:p14="http://schemas.microsoft.com/office/powerpoint/2010/main" val="23487310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journals.sagepub.com/doi/metrics/10.1177/026327640201900101" TargetMode="Externa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hyperlink" Target="https://journals.sagepub.com/doi/10.1177/026327640201900101"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s-local-stream://EpubReader_2759A8C76218D3D552B54B38418D8B0340F720B06634D1436E996F6A7ED844/Content/ops/xhtml/ch6Gisela5007giseladachsmailhujiacil.html#en-2" TargetMode="External"/><Relationship Id="rId2" Type="http://schemas.openxmlformats.org/officeDocument/2006/relationships/hyperlink" Target="ms-local-stream://EpubReader_2759A8C76218D3D552B54B38418D8B0340F720B06634D1436E996F6A7ED844/Content/ops/xhtml/ch6Gisela5007giseladachsmailhujiacil.html#en-1" TargetMode="External"/><Relationship Id="rId1" Type="http://schemas.openxmlformats.org/officeDocument/2006/relationships/slideLayout" Target="../slideLayouts/slideLayout7.xml"/><Relationship Id="rId4" Type="http://schemas.openxmlformats.org/officeDocument/2006/relationships/hyperlink" Target="ms-local-stream://EpubReader_2759A8C76218D3D552B54B38418D8B0340F720B06634D1436E996F6A7ED844/Content/ops/xhtml/ch6Gisela5007giseladachsmailhujiacil.html#en-3" TargetMode="External"/></Relationships>
</file>

<file path=ppt/slides/_rels/slide20.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hyperlink" Target="https://media.springernature.com/original/springer-static/image/art:10.1007/s00148-015-0552-1/MediaObjects/148_2015_552_Fig4_HTML.gif"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hyperlink" Target="https://sharingperspectivesfoundation.com/video-lecture/video-21/" TargetMode="External"/><Relationship Id="rId1" Type="http://schemas.openxmlformats.org/officeDocument/2006/relationships/slideLayout" Target="../slideLayouts/slideLayout7.xml"/><Relationship Id="rId4" Type="http://schemas.openxmlformats.org/officeDocument/2006/relationships/hyperlink" Target="https://www.dw.com/de/woher-kommst-du-vonhier/a-47988141"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252EBF0-C4D7-4889-8004-C565A694629C}"/>
              </a:ext>
            </a:extLst>
          </p:cNvPr>
          <p:cNvSpPr txBox="1"/>
          <p:nvPr/>
        </p:nvSpPr>
        <p:spPr>
          <a:xfrm>
            <a:off x="3048000" y="3108462"/>
            <a:ext cx="6096000" cy="646331"/>
          </a:xfrm>
          <a:prstGeom prst="rect">
            <a:avLst/>
          </a:prstGeom>
          <a:noFill/>
        </p:spPr>
        <p:txBody>
          <a:bodyPr wrap="square">
            <a:spAutoFit/>
          </a:bodyPr>
          <a:lstStyle/>
          <a:p>
            <a:r>
              <a:rPr lang="en-US" dirty="0"/>
              <a:t>https://www.zeit.de/gesellschaft/2025-11/syrien-gefluechtete-migration-schutzstatus-abschiebung</a:t>
            </a:r>
          </a:p>
        </p:txBody>
      </p:sp>
      <p:sp>
        <p:nvSpPr>
          <p:cNvPr id="4" name="Title 3">
            <a:extLst>
              <a:ext uri="{FF2B5EF4-FFF2-40B4-BE49-F238E27FC236}">
                <a16:creationId xmlns:a16="http://schemas.microsoft.com/office/drawing/2014/main" id="{710A3AEA-1BEC-4B06-BF92-2FFCA3C4A32A}"/>
              </a:ext>
            </a:extLst>
          </p:cNvPr>
          <p:cNvSpPr>
            <a:spLocks noGrp="1"/>
          </p:cNvSpPr>
          <p:nvPr>
            <p:ph type="ctrTitle"/>
          </p:nvPr>
        </p:nvSpPr>
        <p:spPr/>
        <p:txBody>
          <a:bodyPr>
            <a:normAutofit fontScale="90000"/>
          </a:bodyPr>
          <a:lstStyle/>
          <a:p>
            <a:r>
              <a:rPr lang="de-DE" dirty="0"/>
              <a:t>„Viele von uns haben jetzt zwei Heimaten“</a:t>
            </a:r>
            <a:br>
              <a:rPr lang="de-DE" dirty="0"/>
            </a:br>
            <a:endParaRPr lang="en-US" dirty="0"/>
          </a:p>
        </p:txBody>
      </p:sp>
      <p:sp>
        <p:nvSpPr>
          <p:cNvPr id="5" name="Subtitle 4">
            <a:extLst>
              <a:ext uri="{FF2B5EF4-FFF2-40B4-BE49-F238E27FC236}">
                <a16:creationId xmlns:a16="http://schemas.microsoft.com/office/drawing/2014/main" id="{7189DDB4-8DB1-4227-B2B7-52E135126B86}"/>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1236718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7140286-7ACE-4BF0-846D-596873DD7A87}"/>
              </a:ext>
            </a:extLst>
          </p:cNvPr>
          <p:cNvSpPr txBox="1"/>
          <p:nvPr/>
        </p:nvSpPr>
        <p:spPr>
          <a:xfrm>
            <a:off x="2458527" y="2268747"/>
            <a:ext cx="6901132" cy="923330"/>
          </a:xfrm>
          <a:prstGeom prst="rect">
            <a:avLst/>
          </a:prstGeom>
          <a:noFill/>
        </p:spPr>
        <p:txBody>
          <a:bodyPr wrap="square">
            <a:spAutoFit/>
          </a:bodyPr>
          <a:lstStyle/>
          <a:p>
            <a:r>
              <a:rPr lang="en-US" dirty="0"/>
              <a:t>Migrant integration </a:t>
            </a:r>
          </a:p>
          <a:p>
            <a:r>
              <a:rPr lang="en-US" dirty="0"/>
              <a:t>Transnationalism </a:t>
            </a:r>
          </a:p>
          <a:p>
            <a:r>
              <a:rPr lang="en-US" dirty="0"/>
              <a:t>Diaspora-building </a:t>
            </a:r>
          </a:p>
        </p:txBody>
      </p:sp>
    </p:spTree>
    <p:extLst>
      <p:ext uri="{BB962C8B-B14F-4D97-AF65-F5344CB8AC3E}">
        <p14:creationId xmlns:p14="http://schemas.microsoft.com/office/powerpoint/2010/main" val="22540535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dirty="0"/>
              <a:t>Integration</a:t>
            </a:r>
            <a:endParaRPr lang="en-US" dirty="0"/>
          </a:p>
        </p:txBody>
      </p:sp>
      <p:sp>
        <p:nvSpPr>
          <p:cNvPr id="3" name="Content Placeholder 2"/>
          <p:cNvSpPr>
            <a:spLocks noGrp="1"/>
          </p:cNvSpPr>
          <p:nvPr>
            <p:ph idx="1"/>
          </p:nvPr>
        </p:nvSpPr>
        <p:spPr>
          <a:xfrm>
            <a:off x="838200" y="1690688"/>
            <a:ext cx="10515600" cy="4351338"/>
          </a:xfrm>
        </p:spPr>
        <p:txBody>
          <a:bodyPr>
            <a:normAutofit/>
          </a:bodyPr>
          <a:lstStyle/>
          <a:p>
            <a:r>
              <a:rPr lang="en-US" dirty="0"/>
              <a:t>Berry´s (1992) four adaptation-strategies </a:t>
            </a:r>
          </a:p>
          <a:p>
            <a:pPr marL="0" indent="0">
              <a:buNone/>
            </a:pPr>
            <a:endParaRPr lang="en-US" b="1" dirty="0"/>
          </a:p>
          <a:p>
            <a:pPr marL="0" indent="0">
              <a:buNone/>
            </a:pPr>
            <a:r>
              <a:rPr lang="en-US" dirty="0"/>
              <a:t>assimilation (strong identification with the host culture, weak or no identification with the culture of origin), </a:t>
            </a:r>
          </a:p>
          <a:p>
            <a:pPr marL="0" indent="0">
              <a:buNone/>
            </a:pPr>
            <a:r>
              <a:rPr lang="en-US" dirty="0"/>
              <a:t>integration (strong identification with both host and origin cultures), </a:t>
            </a:r>
          </a:p>
          <a:p>
            <a:pPr marL="0" indent="0">
              <a:buNone/>
            </a:pPr>
            <a:r>
              <a:rPr lang="en-US" dirty="0"/>
              <a:t>separation (weak identification with the host culture, strong identification with the culture of origin) </a:t>
            </a:r>
          </a:p>
          <a:p>
            <a:pPr marL="0" indent="0">
              <a:buNone/>
            </a:pPr>
            <a:r>
              <a:rPr lang="en-US" dirty="0"/>
              <a:t>marginalization (strong detachment from both host and origin cultures) </a:t>
            </a:r>
          </a:p>
          <a:p>
            <a:pPr marL="0" indent="0">
              <a:buNone/>
            </a:pPr>
            <a:endParaRPr lang="en-US" dirty="0"/>
          </a:p>
        </p:txBody>
      </p:sp>
    </p:spTree>
    <p:extLst>
      <p:ext uri="{BB962C8B-B14F-4D97-AF65-F5344CB8AC3E}">
        <p14:creationId xmlns:p14="http://schemas.microsoft.com/office/powerpoint/2010/main" val="31088925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dirty="0"/>
              <a:t>The transnationalism paradigm </a:t>
            </a:r>
            <a:br>
              <a:rPr lang="de-DE" dirty="0"/>
            </a:br>
            <a:endParaRPr lang="en-US" dirty="0"/>
          </a:p>
        </p:txBody>
      </p:sp>
      <p:sp>
        <p:nvSpPr>
          <p:cNvPr id="3" name="Content Placeholder 2"/>
          <p:cNvSpPr>
            <a:spLocks noGrp="1"/>
          </p:cNvSpPr>
          <p:nvPr>
            <p:ph idx="1"/>
          </p:nvPr>
        </p:nvSpPr>
        <p:spPr>
          <a:xfrm>
            <a:off x="838200" y="1460938"/>
            <a:ext cx="10515600" cy="4716025"/>
          </a:xfrm>
        </p:spPr>
        <p:txBody>
          <a:bodyPr>
            <a:normAutofit fontScale="85000" lnSpcReduction="20000"/>
          </a:bodyPr>
          <a:lstStyle/>
          <a:p>
            <a:pPr marL="0" indent="0">
              <a:buNone/>
            </a:pPr>
            <a:r>
              <a:rPr lang="en-US" dirty="0"/>
              <a:t>(see Schiller, </a:t>
            </a:r>
            <a:r>
              <a:rPr lang="en-US" dirty="0" err="1"/>
              <a:t>Basch</a:t>
            </a:r>
            <a:r>
              <a:rPr lang="en-US" dirty="0"/>
              <a:t>, and Blanc 1995; Smith and </a:t>
            </a:r>
            <a:r>
              <a:rPr lang="en-US" dirty="0" err="1"/>
              <a:t>Guarnizo</a:t>
            </a:r>
            <a:r>
              <a:rPr lang="en-US" dirty="0"/>
              <a:t> 1998; Halm and </a:t>
            </a:r>
            <a:r>
              <a:rPr lang="en-US" dirty="0" err="1"/>
              <a:t>Thränhardt</a:t>
            </a:r>
            <a:r>
              <a:rPr lang="en-US" dirty="0"/>
              <a:t> 2009; </a:t>
            </a:r>
            <a:r>
              <a:rPr lang="en-US" dirty="0" err="1"/>
              <a:t>Portes</a:t>
            </a:r>
            <a:r>
              <a:rPr lang="en-US" dirty="0"/>
              <a:t> 2001).</a:t>
            </a:r>
          </a:p>
          <a:p>
            <a:pPr marL="0" indent="0">
              <a:buNone/>
            </a:pPr>
            <a:endParaRPr lang="en-US" dirty="0"/>
          </a:p>
          <a:p>
            <a:r>
              <a:rPr lang="en-US" dirty="0"/>
              <a:t>how people divide their life and its meaning between several societies and how they travel more frequently, often holding two passports and even voting in more than one country (also working patterns)</a:t>
            </a:r>
          </a:p>
          <a:p>
            <a:r>
              <a:rPr lang="de-DE" dirty="0"/>
              <a:t>Cheaper travelling, cheaper and quicker communication (not new but faster than letters), internet. </a:t>
            </a:r>
          </a:p>
          <a:p>
            <a:endParaRPr lang="de-DE" dirty="0"/>
          </a:p>
          <a:p>
            <a:r>
              <a:rPr lang="de-DE" dirty="0"/>
              <a:t>And its critics. Limits of transnationalism. Cannot always be added.  Migration as a transformative experience, conflict-sensitive etc. Waldinger and Green (2016), Green (2019).</a:t>
            </a:r>
          </a:p>
          <a:p>
            <a:pPr marL="0" indent="0">
              <a:buNone/>
            </a:pPr>
            <a:r>
              <a:rPr lang="en-US" sz="2100" dirty="0">
                <a:effectLst/>
                <a:latin typeface="Calibri" panose="020F0502020204030204" pitchFamily="34" charset="0"/>
                <a:ea typeface="Calibri" panose="020F0502020204030204" pitchFamily="34" charset="0"/>
                <a:cs typeface="Arial" panose="020B0604020202020204" pitchFamily="34" charset="0"/>
              </a:rPr>
              <a:t>Waldinger (2017: 141</a:t>
            </a:r>
            <a:r>
              <a:rPr lang="en-US" sz="2100" b="1" dirty="0">
                <a:effectLst/>
                <a:latin typeface="Calibri" panose="020F0502020204030204" pitchFamily="34" charset="0"/>
                <a:ea typeface="Calibri" panose="020F0502020204030204" pitchFamily="34" charset="0"/>
                <a:cs typeface="Arial" panose="020B0604020202020204" pitchFamily="34" charset="0"/>
              </a:rPr>
              <a:t>) states that ‘holding onto earlier identities and cultures is perfectly acceptable as long as these are additions to a fundamentally American core’; in other words, some differences are acceptable while others are not.</a:t>
            </a:r>
            <a:endParaRPr lang="en-US" sz="2100" dirty="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400383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A2A9C2-F66F-4E38-A909-64AA515AD528}"/>
              </a:ext>
            </a:extLst>
          </p:cNvPr>
          <p:cNvSpPr>
            <a:spLocks noGrp="1"/>
          </p:cNvSpPr>
          <p:nvPr>
            <p:ph type="title"/>
          </p:nvPr>
        </p:nvSpPr>
        <p:spPr/>
        <p:txBody>
          <a:bodyPr/>
          <a:lstStyle/>
          <a:p>
            <a:r>
              <a:rPr lang="de-DE" dirty="0"/>
              <a:t>Diaspora building</a:t>
            </a:r>
            <a:endParaRPr lang="en-US" dirty="0"/>
          </a:p>
        </p:txBody>
      </p:sp>
      <p:sp>
        <p:nvSpPr>
          <p:cNvPr id="3" name="Content Placeholder 2">
            <a:extLst>
              <a:ext uri="{FF2B5EF4-FFF2-40B4-BE49-F238E27FC236}">
                <a16:creationId xmlns:a16="http://schemas.microsoft.com/office/drawing/2014/main" id="{2AE92554-EBA7-417C-9DFD-87D2CD2CB4C1}"/>
              </a:ext>
            </a:extLst>
          </p:cNvPr>
          <p:cNvSpPr>
            <a:spLocks noGrp="1"/>
          </p:cNvSpPr>
          <p:nvPr>
            <p:ph idx="1"/>
          </p:nvPr>
        </p:nvSpPr>
        <p:spPr/>
        <p:txBody>
          <a:bodyPr/>
          <a:lstStyle/>
          <a:p>
            <a:r>
              <a:rPr lang="en-US" dirty="0" err="1"/>
              <a:t>Vertovec</a:t>
            </a:r>
            <a:r>
              <a:rPr lang="en-US" dirty="0"/>
              <a:t> distinguishes three different meanings of the term diaspora (as a social form, as a type of consciousness and as a mode of cultural production), and he defines a diaspora as “practically any population which is considered ‘</a:t>
            </a:r>
            <a:r>
              <a:rPr lang="en-US" dirty="0" err="1"/>
              <a:t>deterritorialised</a:t>
            </a:r>
            <a:r>
              <a:rPr lang="en-US" dirty="0"/>
              <a:t>’ or ‘transnational’ – that is, whose cultural origins are said to have arisen in a land other than that in which they currently reside, and whose social, economic and political networks cross borders of nation-states or, indeed, span the globe” (</a:t>
            </a:r>
            <a:r>
              <a:rPr lang="en-US" dirty="0" err="1"/>
              <a:t>Vertovec</a:t>
            </a:r>
            <a:r>
              <a:rPr lang="en-US" dirty="0"/>
              <a:t>, 2000: 141).</a:t>
            </a:r>
          </a:p>
        </p:txBody>
      </p:sp>
    </p:spTree>
    <p:extLst>
      <p:ext uri="{BB962C8B-B14F-4D97-AF65-F5344CB8AC3E}">
        <p14:creationId xmlns:p14="http://schemas.microsoft.com/office/powerpoint/2010/main" val="32089591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Arjun </a:t>
            </a:r>
            <a:r>
              <a:rPr lang="en-US" dirty="0" err="1"/>
              <a:t>Appadurai</a:t>
            </a:r>
            <a:r>
              <a:rPr lang="en-US" dirty="0"/>
              <a:t> (1996) – Modernity at large</a:t>
            </a:r>
            <a:br>
              <a:rPr lang="en-US" dirty="0"/>
            </a:br>
            <a:endParaRPr lang="en-US" dirty="0"/>
          </a:p>
        </p:txBody>
      </p:sp>
      <p:sp>
        <p:nvSpPr>
          <p:cNvPr id="3" name="Content Placeholder 2"/>
          <p:cNvSpPr>
            <a:spLocks noGrp="1"/>
          </p:cNvSpPr>
          <p:nvPr>
            <p:ph idx="1"/>
          </p:nvPr>
        </p:nvSpPr>
        <p:spPr>
          <a:xfrm>
            <a:off x="417786" y="1121432"/>
            <a:ext cx="10515600" cy="4351338"/>
          </a:xfrm>
        </p:spPr>
        <p:txBody>
          <a:bodyPr>
            <a:normAutofit/>
          </a:bodyPr>
          <a:lstStyle/>
          <a:p>
            <a:pPr marL="0" indent="0">
              <a:buNone/>
            </a:pPr>
            <a:r>
              <a:rPr lang="en-US" dirty="0"/>
              <a:t>Turkish guest-workers in Germany watching films from their country of origin in their German apartments; </a:t>
            </a:r>
          </a:p>
          <a:p>
            <a:pPr marL="0" indent="0">
              <a:buNone/>
            </a:pPr>
            <a:r>
              <a:rPr lang="en-US" dirty="0"/>
              <a:t>South Koreans in Philadelphia watching the 1988 Olympics in Seoul through satellite-TV feeds from South Korea,</a:t>
            </a:r>
          </a:p>
          <a:p>
            <a:pPr marL="0" indent="0">
              <a:buNone/>
            </a:pPr>
            <a:r>
              <a:rPr lang="en-US" dirty="0"/>
              <a:t>Pakistani taxi-drivers in Chicago listening to tapes of sermons recorded in mosques in Iran.  </a:t>
            </a:r>
          </a:p>
          <a:p>
            <a:pPr marL="0" indent="0">
              <a:buNone/>
            </a:pPr>
            <a:endParaRPr lang="de-DE" dirty="0"/>
          </a:p>
          <a:p>
            <a:pPr marL="0" indent="0">
              <a:buNone/>
            </a:pPr>
            <a:r>
              <a:rPr lang="de-DE" dirty="0"/>
              <a:t>Deterritorialized identities </a:t>
            </a:r>
            <a:endParaRPr lang="en-US" dirty="0"/>
          </a:p>
        </p:txBody>
      </p:sp>
      <p:sp>
        <p:nvSpPr>
          <p:cNvPr id="5" name="AutoShape 3" descr="https://journals.sagepub.com/pb-assets/Icons/Padlock-grey-1513073708247.svg"/>
          <p:cNvSpPr>
            <a:spLocks noChangeAspect="1" noChangeArrowheads="1"/>
          </p:cNvSpPr>
          <p:nvPr/>
        </p:nvSpPr>
        <p:spPr bwMode="auto">
          <a:xfrm>
            <a:off x="990600" y="-11398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3076" name="Picture 4" descr="[PDF]">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65200" y="-987425"/>
            <a:ext cx="190500" cy="190500"/>
          </a:xfrm>
          <a:prstGeom prst="rect">
            <a:avLst/>
          </a:prstGeom>
          <a:noFill/>
          <a:extLst>
            <a:ext uri="{909E8E84-426E-40DD-AFC4-6F175D3DCCD1}">
              <a14:hiddenFill xmlns:a14="http://schemas.microsoft.com/office/drawing/2010/main">
                <a:solidFill>
                  <a:srgbClr val="FFFFFF"/>
                </a:solidFill>
              </a14:hiddenFill>
            </a:ext>
          </a:extLst>
        </p:spPr>
      </p:pic>
      <p:sp>
        <p:nvSpPr>
          <p:cNvPr id="6" name="AutoShape 5" descr="https://journals.sagepub.com/pb-assets/Icons/citation-1529439317547.svg">
            <a:hlinkClick r:id="rId4"/>
          </p:cNvPr>
          <p:cNvSpPr>
            <a:spLocks noChangeAspect="1" noChangeArrowheads="1"/>
          </p:cNvSpPr>
          <p:nvPr/>
        </p:nvSpPr>
        <p:spPr bwMode="auto">
          <a:xfrm>
            <a:off x="34925" y="-4699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AutoShape 6" descr="https://journals.sagepub.com/pb-assets/Icons/share-1529439321690.svg">
            <a:hlinkClick r:id="rId4"/>
          </p:cNvPr>
          <p:cNvSpPr>
            <a:spLocks noChangeAspect="1" noChangeArrowheads="1"/>
          </p:cNvSpPr>
          <p:nvPr/>
        </p:nvSpPr>
        <p:spPr bwMode="auto">
          <a:xfrm>
            <a:off x="34925" y="-18097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AutoShape 7" descr="https://journals.sagepub.com/pb-assets/Icons/permissions-1529439318643.svg">
            <a:hlinkClick r:id="rId4"/>
          </p:cNvPr>
          <p:cNvSpPr>
            <a:spLocks noChangeAspect="1" noChangeArrowheads="1"/>
          </p:cNvSpPr>
          <p:nvPr/>
        </p:nvSpPr>
        <p:spPr bwMode="auto">
          <a:xfrm>
            <a:off x="34925" y="10795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28" name="Picture 4" descr="Modernity At Large: Cultural Dimensions of Globalization ...">
            <a:extLst>
              <a:ext uri="{FF2B5EF4-FFF2-40B4-BE49-F238E27FC236}">
                <a16:creationId xmlns:a16="http://schemas.microsoft.com/office/drawing/2014/main" id="{4C89F723-9742-4998-9A39-2987227BBFB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979815" y="3429000"/>
            <a:ext cx="2181225" cy="3333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788758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de-DE" dirty="0"/>
              <a:t>Ulrich Beck (2002) The Cosmopolitan Society and its Ennemies</a:t>
            </a:r>
            <a:br>
              <a:rPr lang="en-US" dirty="0"/>
            </a:b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a:t>Ulrich Beck was one of the most influential sociologists of recent decades. Concepts he developed – including risk society, individualization, </a:t>
            </a:r>
            <a:r>
              <a:rPr lang="en-US" dirty="0" err="1"/>
              <a:t>cosmopolitanization</a:t>
            </a:r>
            <a:r>
              <a:rPr lang="en-US" dirty="0"/>
              <a:t>, </a:t>
            </a:r>
            <a:r>
              <a:rPr lang="en-US" dirty="0" err="1"/>
              <a:t>subpolitics</a:t>
            </a:r>
            <a:r>
              <a:rPr lang="en-US" dirty="0"/>
              <a:t> and the democratization of science – are among the most cited, used and contested in contemporary sociology. </a:t>
            </a:r>
          </a:p>
          <a:p>
            <a:pPr marL="0" indent="0">
              <a:buNone/>
            </a:pPr>
            <a:r>
              <a:rPr lang="en-US" dirty="0"/>
              <a:t>He proposed that a momentous shift to a new modernity has begun and challenged sociologists as to whether the concepts they use are up to the task of tracing this emerging dynamic. Provocative, Beck asked whether concepts like the nation state, family and class are functioning as ‘zombie categories’, continuing on in sociology but no longer relevant to social experience. </a:t>
            </a:r>
          </a:p>
        </p:txBody>
      </p:sp>
    </p:spTree>
    <p:extLst>
      <p:ext uri="{BB962C8B-B14F-4D97-AF65-F5344CB8AC3E}">
        <p14:creationId xmlns:p14="http://schemas.microsoft.com/office/powerpoint/2010/main" val="7456191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de-DE" dirty="0"/>
              <a:t>Against „methodological nationalism“, </a:t>
            </a:r>
            <a:br>
              <a:rPr lang="de-DE" dirty="0"/>
            </a:br>
            <a:r>
              <a:rPr lang="de-DE" dirty="0"/>
              <a:t>in favor of methodogical „cosmospolitanism“ </a:t>
            </a:r>
            <a:endParaRPr lang="en-US" dirty="0"/>
          </a:p>
        </p:txBody>
      </p:sp>
      <p:sp>
        <p:nvSpPr>
          <p:cNvPr id="3" name="Content Placeholder 2"/>
          <p:cNvSpPr>
            <a:spLocks noGrp="1"/>
          </p:cNvSpPr>
          <p:nvPr>
            <p:ph idx="1"/>
          </p:nvPr>
        </p:nvSpPr>
        <p:spPr/>
        <p:txBody>
          <a:bodyPr>
            <a:normAutofit/>
          </a:bodyPr>
          <a:lstStyle/>
          <a:p>
            <a:endParaRPr lang="de-DE" dirty="0"/>
          </a:p>
          <a:p>
            <a:r>
              <a:rPr lang="en-US" sz="1800" dirty="0">
                <a:solidFill>
                  <a:srgbClr val="000000"/>
                </a:solidFill>
                <a:effectLst/>
                <a:latin typeface="TimesNewRoman"/>
                <a:ea typeface="Calibri" panose="020F0502020204030204" pitchFamily="34" charset="0"/>
                <a:cs typeface="TimesNewRoman"/>
              </a:rPr>
              <a:t>Beck holds the view that it is necessary to abandon nation-state-centered analysis and embrace “methodological cosmopolitanism”. His argument is that of better understanding our reality. </a:t>
            </a:r>
          </a:p>
          <a:p>
            <a:r>
              <a:rPr lang="en-US" sz="1800" b="1" dirty="0">
                <a:solidFill>
                  <a:srgbClr val="000000"/>
                </a:solidFill>
                <a:effectLst/>
                <a:latin typeface="TimesNewRoman"/>
                <a:ea typeface="Calibri" panose="020F0502020204030204" pitchFamily="34" charset="0"/>
                <a:cs typeface="TimesNewRoman"/>
              </a:rPr>
              <a:t>If, for instance, German-Turkish migrants living in Berlin are analyzed on only one national frame or reference, they might be wrongly perceived in a rather one-dimensional view as uprooted, disintegrated, or homeless. They are therefore stripped of their more complex identity and denied their “both/and” (Beck, 2006: 7) character.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endParaRPr lang="de-DE" dirty="0"/>
          </a:p>
          <a:p>
            <a:r>
              <a:rPr lang="de-DE" dirty="0"/>
              <a:t>Hybrid identities</a:t>
            </a:r>
          </a:p>
          <a:p>
            <a:r>
              <a:rPr lang="de-DE" dirty="0"/>
              <a:t>Multiple belongings</a:t>
            </a:r>
          </a:p>
          <a:p>
            <a:r>
              <a:rPr lang="de-DE" dirty="0"/>
              <a:t>Post-migrant societies (being a migrant only part of what defines us)</a:t>
            </a:r>
          </a:p>
        </p:txBody>
      </p:sp>
    </p:spTree>
    <p:extLst>
      <p:ext uri="{BB962C8B-B14F-4D97-AF65-F5344CB8AC3E}">
        <p14:creationId xmlns:p14="http://schemas.microsoft.com/office/powerpoint/2010/main" val="6805149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D2D0F41-A78B-4C53-8E63-44DEC5B8DCA8}"/>
              </a:ext>
            </a:extLst>
          </p:cNvPr>
          <p:cNvSpPr txBox="1"/>
          <p:nvPr/>
        </p:nvSpPr>
        <p:spPr>
          <a:xfrm>
            <a:off x="3048000" y="2087670"/>
            <a:ext cx="6936828" cy="2410916"/>
          </a:xfrm>
          <a:prstGeom prst="rect">
            <a:avLst/>
          </a:prstGeom>
          <a:noFill/>
        </p:spPr>
        <p:txBody>
          <a:bodyPr wrap="square">
            <a:spAutoFit/>
          </a:bodyPr>
          <a:lstStyle/>
          <a:p>
            <a:pPr indent="182880" algn="just">
              <a:spcBef>
                <a:spcPts val="240"/>
              </a:spcBef>
              <a:spcAft>
                <a:spcPts val="240"/>
              </a:spcAft>
            </a:pPr>
            <a:r>
              <a:rPr lang="de-DE" b="0" i="0" dirty="0">
                <a:solidFill>
                  <a:srgbClr val="252525"/>
                </a:solidFill>
                <a:effectLst/>
                <a:latin typeface="FranziskaWebPro"/>
              </a:rPr>
              <a:t>(Can Duendar, in DiE ZEIT, 31.1.24) 12 Mio migrants live in Germany with a foreign citizenship. Half of them don‘t have a German passport, although they have already been there for longer than ten years. The head of the Turkish Community Germany, Gökay Sofuoğlu, estimates that all 1,5 Millionen Turkish citizens who have been so far without a German passport will acquire also German citizenship in the long run.  </a:t>
            </a:r>
            <a:endParaRPr lang="en-US" dirty="0">
              <a:solidFill>
                <a:srgbClr val="000000"/>
              </a:solidFill>
              <a:latin typeface="Times New Roman" panose="02020603050405020304" pitchFamily="18" charset="0"/>
              <a:ea typeface="Times New Roman" panose="02020603050405020304" pitchFamily="18" charset="0"/>
            </a:endParaRPr>
          </a:p>
          <a:p>
            <a:pPr indent="182880" algn="just">
              <a:spcBef>
                <a:spcPts val="240"/>
              </a:spcBef>
              <a:spcAft>
                <a:spcPts val="240"/>
              </a:spcAft>
            </a:pPr>
            <a:endParaRPr lang="en-US" dirty="0">
              <a:solidFill>
                <a:srgbClr val="000000"/>
              </a:solidFill>
              <a:latin typeface="Times New Roman" panose="02020603050405020304" pitchFamily="18" charset="0"/>
              <a:ea typeface="Times New Roman" panose="02020603050405020304" pitchFamily="18" charset="0"/>
            </a:endParaRPr>
          </a:p>
          <a:p>
            <a:pPr indent="182880" algn="just">
              <a:spcBef>
                <a:spcPts val="240"/>
              </a:spcBef>
              <a:spcAft>
                <a:spcPts val="240"/>
              </a:spcAft>
            </a:pPr>
            <a:endParaRPr lang="en-US" dirty="0">
              <a:solidFill>
                <a:srgbClr val="000000"/>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0589530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dirty="0"/>
              <a:t>Food and migration</a:t>
            </a:r>
            <a:endParaRPr lang="en-US" dirty="0"/>
          </a:p>
        </p:txBody>
      </p:sp>
      <p:pic>
        <p:nvPicPr>
          <p:cNvPr id="5122" name="Picture 2" descr="Merkel: Döner ist besser als Eisbein"/>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714874" y="2582069"/>
            <a:ext cx="3676371" cy="37777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539619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BD239B-6E2B-41A2-9C42-382894CA649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268F8A6-AC54-4741-B7AB-42192A06BA7F}"/>
              </a:ext>
            </a:extLst>
          </p:cNvPr>
          <p:cNvSpPr>
            <a:spLocks noGrp="1"/>
          </p:cNvSpPr>
          <p:nvPr>
            <p:ph idx="1"/>
          </p:nvPr>
        </p:nvSpPr>
        <p:spPr/>
        <p:txBody>
          <a:bodyPr/>
          <a:lstStyle/>
          <a:p>
            <a:r>
              <a:rPr lang="de-DE" dirty="0"/>
              <a:t>End</a:t>
            </a:r>
          </a:p>
          <a:p>
            <a:endParaRPr lang="en-US" dirty="0"/>
          </a:p>
        </p:txBody>
      </p:sp>
    </p:spTree>
    <p:extLst>
      <p:ext uri="{BB962C8B-B14F-4D97-AF65-F5344CB8AC3E}">
        <p14:creationId xmlns:p14="http://schemas.microsoft.com/office/powerpoint/2010/main" val="16621512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BD3B3B7-23D5-4944-A9FA-20F01DA2245D}"/>
              </a:ext>
            </a:extLst>
          </p:cNvPr>
          <p:cNvSpPr txBox="1"/>
          <p:nvPr/>
        </p:nvSpPr>
        <p:spPr>
          <a:xfrm>
            <a:off x="172528" y="-1"/>
            <a:ext cx="8969315" cy="6170279"/>
          </a:xfrm>
          <a:prstGeom prst="rect">
            <a:avLst/>
          </a:prstGeom>
          <a:noFill/>
        </p:spPr>
        <p:txBody>
          <a:bodyPr wrap="square">
            <a:spAutoFit/>
          </a:bodyPr>
          <a:lstStyle/>
          <a:p>
            <a:pPr marL="0" marR="0" algn="just">
              <a:lnSpc>
                <a:spcPct val="107000"/>
              </a:lnSpc>
              <a:spcBef>
                <a:spcPts val="240"/>
              </a:spcBef>
              <a:spcAft>
                <a:spcPts val="240"/>
              </a:spcAft>
            </a:pPr>
            <a:r>
              <a:rPr lang="en-US" sz="18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The International Organization for Migration (IOM) defines ‘migrant’ as:</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213360" marR="0" algn="just">
              <a:lnSpc>
                <a:spcPct val="107000"/>
              </a:lnSpc>
              <a:spcBef>
                <a:spcPts val="1200"/>
              </a:spcBef>
              <a:spcAft>
                <a:spcPts val="1200"/>
              </a:spcAft>
            </a:pPr>
            <a:r>
              <a:rPr lang="en-US" sz="1800" b="1"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any person who is moving or has moved across an international border or within a state away from his/her habitual place of residence, regardless of (1) the person’s legal status; (2) whether the movement is voluntary or involuntary; (3) what the causes for the movement are; or (4) what the length of the stay is</a:t>
            </a:r>
            <a:r>
              <a:rPr lang="en-US" sz="18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t>
            </a:r>
            <a:r>
              <a:rPr lang="en-US" sz="1050" u="none" strike="noStrike" baseline="30000" dirty="0">
                <a:solidFill>
                  <a:srgbClr val="333CCC"/>
                </a:solidFill>
                <a:effectLst/>
                <a:latin typeface="Times New Roman" panose="02020603050405020304" pitchFamily="18" charset="0"/>
                <a:ea typeface="Times New Roman" panose="02020603050405020304" pitchFamily="18" charset="0"/>
                <a:cs typeface="Arial" panose="020B0604020202020204" pitchFamily="34" charset="0"/>
                <a:hlinkClick r:id="rId2"/>
              </a:rPr>
              <a:t>1</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0" marR="0" algn="just">
              <a:spcBef>
                <a:spcPts val="240"/>
              </a:spcBef>
              <a:spcAft>
                <a:spcPts val="240"/>
              </a:spcAft>
            </a:pPr>
            <a:r>
              <a:rPr lang="en-US" sz="1800" dirty="0">
                <a:solidFill>
                  <a:srgbClr val="000000"/>
                </a:solidFill>
                <a:effectLst/>
                <a:latin typeface="Times New Roman" panose="02020603050405020304" pitchFamily="18" charset="0"/>
                <a:ea typeface="Times New Roman" panose="02020603050405020304" pitchFamily="18" charset="0"/>
              </a:rPr>
              <a:t>By contrast, ‘immigration’ is defined as ‘</a:t>
            </a:r>
            <a:r>
              <a:rPr lang="en-US" sz="1800" b="1" dirty="0">
                <a:solidFill>
                  <a:srgbClr val="000000"/>
                </a:solidFill>
                <a:effectLst/>
                <a:latin typeface="Times New Roman" panose="02020603050405020304" pitchFamily="18" charset="0"/>
                <a:ea typeface="Times New Roman" panose="02020603050405020304" pitchFamily="18" charset="0"/>
              </a:rPr>
              <a:t>a process by which non-nationals move into a country for the purpose of settlement</a:t>
            </a:r>
            <a:r>
              <a:rPr lang="en-US" sz="1800" dirty="0">
                <a:solidFill>
                  <a:srgbClr val="000000"/>
                </a:solidFill>
                <a:effectLst/>
                <a:latin typeface="Times New Roman" panose="02020603050405020304" pitchFamily="18" charset="0"/>
                <a:ea typeface="Times New Roman" panose="02020603050405020304" pitchFamily="18" charset="0"/>
              </a:rPr>
              <a:t>’ (IOM 2017) while the term ‘migration’ points to the ongoing dynamics of a process that does not end after settlement. In addition, the United Nations High Commissioner for Refugees (UNHCR) supports a terminological distinction between migrants and refugees:</a:t>
            </a:r>
            <a:endParaRPr lang="en-US" sz="1800" dirty="0">
              <a:effectLst/>
              <a:latin typeface="Times New Roman" panose="02020603050405020304" pitchFamily="18" charset="0"/>
              <a:ea typeface="Times New Roman" panose="02020603050405020304" pitchFamily="18" charset="0"/>
            </a:endParaRPr>
          </a:p>
          <a:p>
            <a:pPr marL="213360" marR="0" algn="just">
              <a:spcBef>
                <a:spcPts val="1200"/>
              </a:spcBef>
              <a:spcAft>
                <a:spcPts val="1200"/>
              </a:spcAft>
            </a:pPr>
            <a:r>
              <a:rPr lang="en-US" sz="1800" b="1" dirty="0">
                <a:solidFill>
                  <a:srgbClr val="000000"/>
                </a:solidFill>
                <a:effectLst/>
                <a:latin typeface="Times New Roman" panose="02020603050405020304" pitchFamily="18" charset="0"/>
                <a:ea typeface="Times New Roman" panose="02020603050405020304" pitchFamily="18" charset="0"/>
              </a:rPr>
              <a:t>Migrants choose to move not because of a direct threat of persecution or death, but mainly to improve their lives by finding work, or in some cases for education, family reunion, or other reasons. Unlike refugees who cannot safely return home, migrants face no such impediment to return. If they choose to return home, they will continue to receive the protection of their government</a:t>
            </a:r>
            <a:r>
              <a:rPr lang="en-US" sz="1800" dirty="0">
                <a:solidFill>
                  <a:srgbClr val="000000"/>
                </a:solidFill>
                <a:effectLst/>
                <a:latin typeface="Times New Roman" panose="02020603050405020304" pitchFamily="18" charset="0"/>
                <a:ea typeface="Times New Roman" panose="02020603050405020304" pitchFamily="18" charset="0"/>
              </a:rPr>
              <a:t>.</a:t>
            </a:r>
            <a:r>
              <a:rPr lang="en-US" sz="1050" u="sng" baseline="30000" dirty="0">
                <a:solidFill>
                  <a:srgbClr val="333CCC"/>
                </a:solidFill>
                <a:effectLst/>
                <a:latin typeface="Times New Roman" panose="02020603050405020304" pitchFamily="18" charset="0"/>
                <a:ea typeface="Times New Roman" panose="02020603050405020304" pitchFamily="18" charset="0"/>
                <a:hlinkClick r:id="rId3"/>
              </a:rPr>
              <a:t>2</a:t>
            </a:r>
            <a:endParaRPr lang="en-US" sz="1800" dirty="0">
              <a:effectLst/>
              <a:latin typeface="Times New Roman" panose="02020603050405020304" pitchFamily="18" charset="0"/>
              <a:ea typeface="Times New Roman" panose="02020603050405020304" pitchFamily="18" charset="0"/>
            </a:endParaRPr>
          </a:p>
          <a:p>
            <a:pPr marL="0" marR="0" algn="just">
              <a:spcBef>
                <a:spcPts val="240"/>
              </a:spcBef>
              <a:spcAft>
                <a:spcPts val="240"/>
              </a:spcAft>
            </a:pPr>
            <a:r>
              <a:rPr lang="en-US" dirty="0">
                <a:solidFill>
                  <a:srgbClr val="000000"/>
                </a:solidFill>
                <a:latin typeface="Times New Roman" panose="02020603050405020304" pitchFamily="18" charset="0"/>
                <a:ea typeface="Times New Roman" panose="02020603050405020304" pitchFamily="18" charset="0"/>
              </a:rPr>
              <a:t>T</a:t>
            </a:r>
            <a:r>
              <a:rPr lang="en-US" sz="1800" dirty="0">
                <a:solidFill>
                  <a:srgbClr val="000000"/>
                </a:solidFill>
                <a:effectLst/>
                <a:latin typeface="Times New Roman" panose="02020603050405020304" pitchFamily="18" charset="0"/>
                <a:ea typeface="Times New Roman" panose="02020603050405020304" pitchFamily="18" charset="0"/>
              </a:rPr>
              <a:t>he definition of the Council of Europe: migrant  refers, </a:t>
            </a:r>
            <a:r>
              <a:rPr lang="en-US" dirty="0">
                <a:solidFill>
                  <a:srgbClr val="000000"/>
                </a:solidFill>
                <a:latin typeface="Times New Roman" panose="02020603050405020304" pitchFamily="18" charset="0"/>
                <a:ea typeface="Times New Roman" panose="02020603050405020304" pitchFamily="18" charset="0"/>
              </a:rPr>
              <a:t>“</a:t>
            </a:r>
            <a:r>
              <a:rPr lang="en-US" sz="1800" b="1" dirty="0">
                <a:solidFill>
                  <a:srgbClr val="000000"/>
                </a:solidFill>
                <a:effectLst/>
                <a:latin typeface="Times New Roman" panose="02020603050405020304" pitchFamily="18" charset="0"/>
                <a:ea typeface="Times New Roman" panose="02020603050405020304" pitchFamily="18" charset="0"/>
              </a:rPr>
              <a:t>depending on the context, to emigrants, returning migrants, immigrants, refugees, displaced persons and persons of immigrant background and/or members of ethnic minority populations that have been created through immigration</a:t>
            </a:r>
            <a:r>
              <a:rPr lang="en-US" sz="1800" dirty="0">
                <a:solidFill>
                  <a:srgbClr val="000000"/>
                </a:solidFill>
                <a:effectLst/>
                <a:latin typeface="Times New Roman" panose="02020603050405020304" pitchFamily="18" charset="0"/>
                <a:ea typeface="Times New Roman" panose="02020603050405020304" pitchFamily="18" charset="0"/>
              </a:rPr>
              <a:t>”.</a:t>
            </a:r>
            <a:r>
              <a:rPr lang="en-US" sz="1050" u="sng" baseline="30000" dirty="0">
                <a:solidFill>
                  <a:srgbClr val="333CCC"/>
                </a:solidFill>
                <a:effectLst/>
                <a:latin typeface="Times New Roman" panose="02020603050405020304" pitchFamily="18" charset="0"/>
                <a:ea typeface="Times New Roman" panose="02020603050405020304" pitchFamily="18" charset="0"/>
                <a:hlinkClick r:id="rId4"/>
              </a:rPr>
              <a:t>3</a:t>
            </a:r>
            <a:endParaRPr lang="en-US"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0232667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4" name="Content Placeholder 3" descr="Fig. 4">
            <a:hlinkClick r:id="rId2" tgtFrame="&quot;_blank&quot;"/>
          </p:cNvPr>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3730592" y="545910"/>
            <a:ext cx="4990327" cy="5631053"/>
          </a:xfrm>
          <a:prstGeom prst="rect">
            <a:avLst/>
          </a:prstGeom>
          <a:noFill/>
          <a:ln>
            <a:noFill/>
          </a:ln>
        </p:spPr>
      </p:pic>
    </p:spTree>
    <p:extLst>
      <p:ext uri="{BB962C8B-B14F-4D97-AF65-F5344CB8AC3E}">
        <p14:creationId xmlns:p14="http://schemas.microsoft.com/office/powerpoint/2010/main" val="7032812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05BC72B-6D15-43A5-8E93-F57D464C65D4}"/>
              </a:ext>
            </a:extLst>
          </p:cNvPr>
          <p:cNvSpPr txBox="1"/>
          <p:nvPr/>
        </p:nvSpPr>
        <p:spPr>
          <a:xfrm>
            <a:off x="2529696" y="983259"/>
            <a:ext cx="6094562" cy="3970318"/>
          </a:xfrm>
          <a:prstGeom prst="rect">
            <a:avLst/>
          </a:prstGeom>
          <a:noFill/>
        </p:spPr>
        <p:txBody>
          <a:bodyPr wrap="square">
            <a:spAutoFit/>
          </a:bodyPr>
          <a:lstStyle/>
          <a:p>
            <a:r>
              <a:rPr lang="en-US" dirty="0"/>
              <a:t>Jan-Philip Steinmann (2019) The paradox of integration: why do higher educated new immigrants perceive more discrimination in Germany?, Journal of Ethnic and Migration Studies,</a:t>
            </a:r>
          </a:p>
          <a:p>
            <a:endParaRPr lang="en-US" dirty="0"/>
          </a:p>
          <a:p>
            <a:endParaRPr lang="en-US" dirty="0"/>
          </a:p>
          <a:p>
            <a:endParaRPr lang="en-US" dirty="0"/>
          </a:p>
          <a:p>
            <a:r>
              <a:rPr lang="en-US" dirty="0"/>
              <a:t>Counterintuitive findings in the Netherland, does this also apply to Polish and Turkish immigrants in Germany? </a:t>
            </a:r>
          </a:p>
          <a:p>
            <a:endParaRPr lang="en-US" dirty="0"/>
          </a:p>
          <a:p>
            <a:endParaRPr lang="en-US" dirty="0"/>
          </a:p>
          <a:p>
            <a:endParaRPr lang="en-US" dirty="0"/>
          </a:p>
          <a:p>
            <a:r>
              <a:rPr lang="en-US" dirty="0"/>
              <a:t>The study complements existing research in three ways, by focusing on a new country, distinguishing between ethnic groups, and examining recent migrants.</a:t>
            </a:r>
          </a:p>
        </p:txBody>
      </p:sp>
    </p:spTree>
    <p:extLst>
      <p:ext uri="{BB962C8B-B14F-4D97-AF65-F5344CB8AC3E}">
        <p14:creationId xmlns:p14="http://schemas.microsoft.com/office/powerpoint/2010/main" val="41818570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dirty="0"/>
              <a:t>Farid Bang and Kollegah -  Echo Prize 2018</a:t>
            </a:r>
            <a:endParaRPr lang="en-US" dirty="0"/>
          </a:p>
        </p:txBody>
      </p:sp>
      <p:sp>
        <p:nvSpPr>
          <p:cNvPr id="3" name="Content Placeholder 2"/>
          <p:cNvSpPr>
            <a:spLocks noGrp="1"/>
          </p:cNvSpPr>
          <p:nvPr>
            <p:ph idx="1"/>
          </p:nvPr>
        </p:nvSpPr>
        <p:spPr>
          <a:xfrm>
            <a:off x="2448636" y="5687942"/>
            <a:ext cx="10515600" cy="4351338"/>
          </a:xfrm>
        </p:spPr>
        <p:txBody>
          <a:bodyPr/>
          <a:lstStyle/>
          <a:p>
            <a:pPr marL="0" indent="0">
              <a:buNone/>
            </a:pPr>
            <a:endParaRPr lang="de-DE" dirty="0"/>
          </a:p>
          <a:p>
            <a:endParaRPr lang="en-US" dirty="0"/>
          </a:p>
        </p:txBody>
      </p:sp>
      <p:pic>
        <p:nvPicPr>
          <p:cNvPr id="2050" name="Picture 2" descr="Image result for Kollegah Farid Ba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6011" y="2063679"/>
            <a:ext cx="6667500" cy="37528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762977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lnSpcReduction="10000"/>
          </a:bodyPr>
          <a:lstStyle/>
          <a:p>
            <a:r>
              <a:rPr lang="en-US" b="1" dirty="0"/>
              <a:t>Anti-Israel Twitter controversy</a:t>
            </a:r>
          </a:p>
          <a:p>
            <a:r>
              <a:rPr lang="en-US" dirty="0"/>
              <a:t>In January 2013, Bushido garnered additional media attention by tweeting "Free Palestine" along with a map of the Middle East without Israel.</a:t>
            </a:r>
          </a:p>
          <a:p>
            <a:r>
              <a:rPr lang="en-US" dirty="0"/>
              <a:t>Israel's embassy in Berlin responded to the rapper's actions by tweeting, with irony, directly to his Twitter handle: "@Bushido78 first women, then gays and now Israel: We are proud to belong to the victims of the integration prize winner Bushido."</a:t>
            </a:r>
          </a:p>
          <a:p>
            <a:r>
              <a:rPr lang="en-US" dirty="0"/>
              <a:t>In 2011, Bushido received a Bambi Award for successful </a:t>
            </a:r>
            <a:r>
              <a:rPr lang="en-US" b="1" dirty="0"/>
              <a:t>German integration in Germany</a:t>
            </a:r>
            <a:r>
              <a:rPr lang="en-US" dirty="0"/>
              <a:t> – despite his reputation for homophobia and misogyny. The Bambi Foundation head Patricia </a:t>
            </a:r>
            <a:r>
              <a:rPr lang="en-US" dirty="0" err="1"/>
              <a:t>Riekel</a:t>
            </a:r>
            <a:r>
              <a:rPr lang="en-US" dirty="0"/>
              <a:t> reacted to his tweet by saying: "We are examining the incident and will react accordingly."</a:t>
            </a:r>
          </a:p>
          <a:p>
            <a:endParaRPr lang="en-US" dirty="0"/>
          </a:p>
        </p:txBody>
      </p:sp>
    </p:spTree>
    <p:extLst>
      <p:ext uri="{BB962C8B-B14F-4D97-AF65-F5344CB8AC3E}">
        <p14:creationId xmlns:p14="http://schemas.microsoft.com/office/powerpoint/2010/main" val="33243773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33CE51A-C33D-47FE-B87B-1A1ADE989860}"/>
              </a:ext>
            </a:extLst>
          </p:cNvPr>
          <p:cNvSpPr txBox="1"/>
          <p:nvPr/>
        </p:nvSpPr>
        <p:spPr>
          <a:xfrm>
            <a:off x="1509623" y="86264"/>
            <a:ext cx="8229600" cy="6853158"/>
          </a:xfrm>
          <a:prstGeom prst="rect">
            <a:avLst/>
          </a:prstGeom>
          <a:noFill/>
        </p:spPr>
        <p:txBody>
          <a:bodyPr wrap="square">
            <a:spAutoFit/>
          </a:bodyPr>
          <a:lstStyle/>
          <a:p>
            <a:pPr indent="182880" algn="just">
              <a:spcBef>
                <a:spcPts val="240"/>
              </a:spcBef>
              <a:spcAft>
                <a:spcPts val="240"/>
              </a:spcAft>
            </a:pPr>
            <a:r>
              <a:rPr lang="en-US" sz="1800" dirty="0">
                <a:solidFill>
                  <a:srgbClr val="000000"/>
                </a:solidFill>
                <a:effectLst/>
                <a:latin typeface="Times New Roman" panose="02020603050405020304" pitchFamily="18" charset="0"/>
                <a:ea typeface="Times New Roman" panose="02020603050405020304" pitchFamily="18" charset="0"/>
              </a:rPr>
              <a:t>In 2023, 23,8 million migrants or people with a so-called migration background lived in Germany, or 28,7 per cent of the country’s population of 82 million. </a:t>
            </a:r>
          </a:p>
          <a:p>
            <a:pPr indent="182880" algn="just">
              <a:spcBef>
                <a:spcPts val="240"/>
              </a:spcBef>
              <a:spcAft>
                <a:spcPts val="240"/>
              </a:spcAft>
            </a:pPr>
            <a:endParaRPr lang="en-US" b="0" i="0" dirty="0">
              <a:solidFill>
                <a:srgbClr val="0A0A0A"/>
              </a:solidFill>
              <a:effectLst/>
            </a:endParaRPr>
          </a:p>
          <a:p>
            <a:pPr indent="182880" algn="just">
              <a:spcBef>
                <a:spcPts val="240"/>
              </a:spcBef>
              <a:spcAft>
                <a:spcPts val="240"/>
              </a:spcAft>
            </a:pPr>
            <a:r>
              <a:rPr lang="en-US" dirty="0">
                <a:solidFill>
                  <a:srgbClr val="0A0A0A"/>
                </a:solidFill>
              </a:rPr>
              <a:t>(</a:t>
            </a:r>
            <a:r>
              <a:rPr lang="en-US" b="0" i="0" dirty="0">
                <a:solidFill>
                  <a:srgbClr val="0A0A0A"/>
                </a:solidFill>
                <a:effectLst/>
              </a:rPr>
              <a:t>This includes individuals who immigrated to Germany themselves or those with at least one parent who was not a German citizen at birth)</a:t>
            </a:r>
            <a:endParaRPr lang="en-US" dirty="0">
              <a:solidFill>
                <a:srgbClr val="000000"/>
              </a:solidFill>
              <a:ea typeface="Times New Roman" panose="02020603050405020304" pitchFamily="18" charset="0"/>
            </a:endParaRPr>
          </a:p>
          <a:p>
            <a:pPr indent="182880" algn="just">
              <a:spcBef>
                <a:spcPts val="240"/>
              </a:spcBef>
              <a:spcAft>
                <a:spcPts val="240"/>
              </a:spcAft>
            </a:pPr>
            <a:endParaRPr lang="en-US" dirty="0">
              <a:solidFill>
                <a:srgbClr val="000000"/>
              </a:solidFill>
              <a:ea typeface="Times New Roman" panose="02020603050405020304" pitchFamily="18" charset="0"/>
            </a:endParaRPr>
          </a:p>
          <a:p>
            <a:pPr indent="182880" algn="just">
              <a:spcBef>
                <a:spcPts val="240"/>
              </a:spcBef>
              <a:spcAft>
                <a:spcPts val="240"/>
              </a:spcAft>
            </a:pPr>
            <a:r>
              <a:rPr lang="en-US" sz="1800" dirty="0">
                <a:solidFill>
                  <a:srgbClr val="000000"/>
                </a:solidFill>
                <a:effectLst/>
                <a:latin typeface="Times New Roman" panose="02020603050405020304" pitchFamily="18" charset="0"/>
                <a:ea typeface="Times New Roman" panose="02020603050405020304" pitchFamily="18" charset="0"/>
              </a:rPr>
              <a:t>Every </a:t>
            </a:r>
            <a:r>
              <a:rPr lang="en-US" dirty="0">
                <a:solidFill>
                  <a:srgbClr val="000000"/>
                </a:solidFill>
                <a:latin typeface="Times New Roman" panose="02020603050405020304" pitchFamily="18" charset="0"/>
                <a:ea typeface="Times New Roman" panose="02020603050405020304" pitchFamily="18" charset="0"/>
              </a:rPr>
              <a:t>forth</a:t>
            </a:r>
            <a:r>
              <a:rPr lang="en-US" sz="1800" dirty="0">
                <a:solidFill>
                  <a:srgbClr val="000000"/>
                </a:solidFill>
                <a:effectLst/>
                <a:latin typeface="Times New Roman" panose="02020603050405020304" pitchFamily="18" charset="0"/>
                <a:ea typeface="Times New Roman" panose="02020603050405020304" pitchFamily="18" charset="0"/>
              </a:rPr>
              <a:t> person living in Germany has parents or grandparents who came from another country. Among those under 18, it is 37</a:t>
            </a:r>
            <a:r>
              <a:rPr lang="en-US" dirty="0">
                <a:solidFill>
                  <a:srgbClr val="000000"/>
                </a:solidFill>
                <a:latin typeface="Times New Roman" panose="02020603050405020304" pitchFamily="18" charset="0"/>
                <a:ea typeface="Times New Roman" panose="02020603050405020304" pitchFamily="18" charset="0"/>
              </a:rPr>
              <a:t> percent. </a:t>
            </a:r>
            <a:r>
              <a:rPr lang="en-US" sz="1800" dirty="0">
                <a:solidFill>
                  <a:srgbClr val="000000"/>
                </a:solidFill>
                <a:effectLst/>
                <a:latin typeface="Times New Roman" panose="02020603050405020304" pitchFamily="18" charset="0"/>
                <a:ea typeface="Times New Roman" panose="02020603050405020304" pitchFamily="18" charset="0"/>
              </a:rPr>
              <a:t> </a:t>
            </a:r>
          </a:p>
          <a:p>
            <a:pPr indent="182880" algn="just">
              <a:spcBef>
                <a:spcPts val="240"/>
              </a:spcBef>
              <a:spcAft>
                <a:spcPts val="240"/>
              </a:spcAft>
            </a:pPr>
            <a:r>
              <a:rPr lang="en-US" sz="1800" dirty="0">
                <a:solidFill>
                  <a:srgbClr val="000000"/>
                </a:solidFill>
                <a:effectLst/>
                <a:latin typeface="Times New Roman" panose="02020603050405020304" pitchFamily="18" charset="0"/>
                <a:ea typeface="Times New Roman" panose="02020603050405020304" pitchFamily="18" charset="0"/>
              </a:rPr>
              <a:t>In big cities like Hamburg, it is every third inhabitant and 46 percent of underage persons. In Frankfurt it </a:t>
            </a:r>
            <a:r>
              <a:rPr lang="en-US" dirty="0">
                <a:solidFill>
                  <a:srgbClr val="000000"/>
                </a:solidFill>
                <a:latin typeface="Times New Roman" panose="02020603050405020304" pitchFamily="18" charset="0"/>
                <a:ea typeface="Times New Roman" panose="02020603050405020304" pitchFamily="18" charset="0"/>
              </a:rPr>
              <a:t>is </a:t>
            </a:r>
            <a:r>
              <a:rPr lang="en-US" sz="1800" dirty="0">
                <a:solidFill>
                  <a:srgbClr val="000000"/>
                </a:solidFill>
                <a:effectLst/>
                <a:latin typeface="Times New Roman" panose="02020603050405020304" pitchFamily="18" charset="0"/>
                <a:ea typeface="Times New Roman" panose="02020603050405020304" pitchFamily="18" charset="0"/>
              </a:rPr>
              <a:t>every second inhabitant, almost 70 percent of school children. </a:t>
            </a:r>
          </a:p>
          <a:p>
            <a:pPr indent="182880" algn="just">
              <a:spcBef>
                <a:spcPts val="240"/>
              </a:spcBef>
              <a:spcAft>
                <a:spcPts val="240"/>
              </a:spcAft>
            </a:pPr>
            <a:endParaRPr lang="en-US" sz="1800" dirty="0">
              <a:solidFill>
                <a:srgbClr val="000000"/>
              </a:solidFill>
              <a:effectLst/>
              <a:latin typeface="Times New Roman" panose="02020603050405020304" pitchFamily="18" charset="0"/>
              <a:ea typeface="Times New Roman" panose="02020603050405020304" pitchFamily="18" charset="0"/>
            </a:endParaRPr>
          </a:p>
          <a:p>
            <a:pPr indent="182880" algn="just">
              <a:spcBef>
                <a:spcPts val="240"/>
              </a:spcBef>
              <a:spcAft>
                <a:spcPts val="240"/>
              </a:spcAft>
            </a:pPr>
            <a:r>
              <a:rPr lang="en-US" dirty="0">
                <a:solidFill>
                  <a:srgbClr val="000000"/>
                </a:solidFill>
                <a:latin typeface="Times New Roman" panose="02020603050405020304" pitchFamily="18" charset="0"/>
                <a:ea typeface="Times New Roman" panose="02020603050405020304" pitchFamily="18" charset="0"/>
              </a:rPr>
              <a:t>A cultural, ethnic, religious and national diversity shapes German society. Plurality and heterogeneity form the everyday experience of many residents in Germany, although not all of them manage this new reality in the same way. </a:t>
            </a:r>
          </a:p>
          <a:p>
            <a:pPr indent="182880" algn="just">
              <a:spcBef>
                <a:spcPts val="240"/>
              </a:spcBef>
              <a:spcAft>
                <a:spcPts val="240"/>
              </a:spcAft>
            </a:pPr>
            <a:endParaRPr lang="en-US" dirty="0">
              <a:solidFill>
                <a:srgbClr val="000000"/>
              </a:solidFill>
              <a:latin typeface="Calibri" panose="020F0502020204030204" pitchFamily="34" charset="0"/>
              <a:ea typeface="Calibri" panose="020F0502020204030204" pitchFamily="34" charset="0"/>
              <a:cs typeface="Arial" panose="020B0604020202020204" pitchFamily="34" charset="0"/>
            </a:endParaRPr>
          </a:p>
          <a:p>
            <a:pPr indent="182880" algn="just">
              <a:spcBef>
                <a:spcPts val="240"/>
              </a:spcBef>
              <a:spcAft>
                <a:spcPts val="240"/>
              </a:spcAft>
            </a:pPr>
            <a:r>
              <a:rPr lang="en-US" dirty="0">
                <a:solidFill>
                  <a:srgbClr val="000000"/>
                </a:solidFill>
                <a:latin typeface="Times New Roman" panose="02020603050405020304" pitchFamily="18" charset="0"/>
                <a:ea typeface="Times New Roman" panose="02020603050405020304" pitchFamily="18" charset="0"/>
              </a:rPr>
              <a:t>Uneven distribution of immigrants and their descendants: approximately 95 per cent of them live in West Germany, and approximately 5 per cent in the East. </a:t>
            </a:r>
          </a:p>
          <a:p>
            <a:pPr indent="182880" algn="just">
              <a:spcBef>
                <a:spcPts val="240"/>
              </a:spcBef>
              <a:spcAft>
                <a:spcPts val="240"/>
              </a:spcAft>
            </a:pPr>
            <a:endParaRPr lang="en-US" dirty="0">
              <a:solidFill>
                <a:srgbClr val="000000"/>
              </a:solidFill>
              <a:latin typeface="Times New Roman" panose="02020603050405020304" pitchFamily="18" charset="0"/>
              <a:ea typeface="Times New Roman" panose="02020603050405020304" pitchFamily="18" charset="0"/>
            </a:endParaRPr>
          </a:p>
          <a:p>
            <a:pPr indent="182880" algn="just">
              <a:spcBef>
                <a:spcPts val="240"/>
              </a:spcBef>
              <a:spcAft>
                <a:spcPts val="240"/>
              </a:spcAft>
            </a:pPr>
            <a:r>
              <a:rPr lang="en-US" b="1" dirty="0" err="1">
                <a:solidFill>
                  <a:srgbClr val="000000"/>
                </a:solidFill>
                <a:latin typeface="Times New Roman" panose="02020603050405020304" pitchFamily="18" charset="0"/>
                <a:ea typeface="Times New Roman" panose="02020603050405020304" pitchFamily="18" charset="0"/>
              </a:rPr>
              <a:t>Naika</a:t>
            </a:r>
            <a:r>
              <a:rPr lang="en-US" b="1" dirty="0">
                <a:solidFill>
                  <a:srgbClr val="000000"/>
                </a:solidFill>
                <a:latin typeface="Times New Roman" panose="02020603050405020304" pitchFamily="18" charset="0"/>
                <a:ea typeface="Times New Roman" panose="02020603050405020304" pitchFamily="18" charset="0"/>
              </a:rPr>
              <a:t> </a:t>
            </a:r>
            <a:r>
              <a:rPr lang="en-US" b="1" dirty="0" err="1">
                <a:solidFill>
                  <a:srgbClr val="000000"/>
                </a:solidFill>
                <a:latin typeface="Times New Roman" panose="02020603050405020304" pitchFamily="18" charset="0"/>
                <a:ea typeface="Times New Roman" panose="02020603050405020304" pitchFamily="18" charset="0"/>
              </a:rPr>
              <a:t>Foroutan</a:t>
            </a:r>
            <a:r>
              <a:rPr lang="en-US" b="1" dirty="0">
                <a:solidFill>
                  <a:srgbClr val="000000"/>
                </a:solidFill>
                <a:latin typeface="Times New Roman" panose="02020603050405020304" pitchFamily="18" charset="0"/>
                <a:ea typeface="Times New Roman" panose="02020603050405020304" pitchFamily="18" charset="0"/>
              </a:rPr>
              <a:t>, the Post-Migrant society, 2019, a new concept</a:t>
            </a:r>
            <a:endParaRPr lang="en-US" b="1" dirty="0">
              <a:latin typeface="Times New Roman" panose="02020603050405020304" pitchFamily="18" charset="0"/>
              <a:ea typeface="Times New Roman" panose="02020603050405020304" pitchFamily="18" charset="0"/>
            </a:endParaRPr>
          </a:p>
          <a:p>
            <a:pPr indent="182880" algn="just">
              <a:spcBef>
                <a:spcPts val="240"/>
              </a:spcBef>
              <a:spcAft>
                <a:spcPts val="240"/>
              </a:spcAft>
            </a:pPr>
            <a:endParaRPr lang="en-US" dirty="0">
              <a:solidFill>
                <a:srgbClr val="000000"/>
              </a:solidFill>
              <a:latin typeface="Times New Roman" panose="02020603050405020304" pitchFamily="18" charset="0"/>
              <a:ea typeface="Times New Roman" panose="02020603050405020304" pitchFamily="18" charset="0"/>
            </a:endParaRPr>
          </a:p>
          <a:p>
            <a:pPr marL="0" marR="0" indent="182880" algn="just">
              <a:spcBef>
                <a:spcPts val="240"/>
              </a:spcBef>
              <a:spcAft>
                <a:spcPts val="240"/>
              </a:spcAft>
            </a:pPr>
            <a:endParaRPr lang="en-US"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981834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3124200" y="523220"/>
            <a:ext cx="6705600"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endParaRPr lang="de-DE" sz="2400" dirty="0">
              <a:latin typeface="Calibri" pitchFamily="34" charset="0"/>
              <a:ea typeface="Calibri" pitchFamily="34" charset="0"/>
              <a:cs typeface="Arial" pitchFamily="34" charset="0"/>
              <a:hlinkClick r:id="rId2"/>
            </a:endParaRPr>
          </a:p>
          <a:p>
            <a:pPr fontAlgn="base">
              <a:spcBef>
                <a:spcPct val="0"/>
              </a:spcBef>
              <a:spcAft>
                <a:spcPct val="0"/>
              </a:spcAft>
            </a:pPr>
            <a:r>
              <a:rPr lang="de-DE" sz="2400" dirty="0">
                <a:latin typeface="Calibri" pitchFamily="34" charset="0"/>
                <a:ea typeface="Calibri" pitchFamily="34" charset="0"/>
                <a:cs typeface="Arial" pitchFamily="34" charset="0"/>
                <a:hlinkClick r:id="rId2"/>
              </a:rPr>
              <a:t>Post migrant society</a:t>
            </a:r>
          </a:p>
          <a:p>
            <a:pPr fontAlgn="base">
              <a:spcBef>
                <a:spcPct val="0"/>
              </a:spcBef>
              <a:spcAft>
                <a:spcPct val="0"/>
              </a:spcAft>
            </a:pPr>
            <a:endParaRPr lang="de-DE" sz="2400" dirty="0">
              <a:latin typeface="Calibri" pitchFamily="34" charset="0"/>
              <a:ea typeface="Calibri" pitchFamily="34" charset="0"/>
              <a:cs typeface="Arial" pitchFamily="34" charset="0"/>
              <a:hlinkClick r:id="rId2"/>
            </a:endParaRPr>
          </a:p>
          <a:p>
            <a:pPr fontAlgn="base">
              <a:spcBef>
                <a:spcPct val="0"/>
              </a:spcBef>
              <a:spcAft>
                <a:spcPct val="0"/>
              </a:spcAft>
            </a:pPr>
            <a:r>
              <a:rPr lang="de-DE" sz="2400" dirty="0">
                <a:latin typeface="Calibri" pitchFamily="34" charset="0"/>
                <a:ea typeface="Calibri" pitchFamily="34" charset="0"/>
                <a:cs typeface="Arial" pitchFamily="34" charset="0"/>
                <a:hlinkClick r:id="rId2"/>
              </a:rPr>
              <a:t>https://sharingperspectivesfoundation.com/video-lecture/video-21/</a:t>
            </a:r>
            <a:r>
              <a:rPr lang="de-DE" sz="2400" dirty="0">
                <a:latin typeface="Calibri" pitchFamily="34" charset="0"/>
                <a:ea typeface="Calibri" pitchFamily="34" charset="0"/>
                <a:cs typeface="Arial" pitchFamily="34" charset="0"/>
                <a:hlinkClick r:id="rId3" action="ppaction://hlinksldjump"/>
              </a:rPr>
              <a:t>Naika Foroutan</a:t>
            </a:r>
            <a:endParaRPr lang="de-DE" sz="2400" dirty="0">
              <a:latin typeface="Calibri" pitchFamily="34" charset="0"/>
              <a:ea typeface="Calibri" pitchFamily="34" charset="0"/>
              <a:cs typeface="Arial" pitchFamily="34" charset="0"/>
            </a:endParaRPr>
          </a:p>
          <a:p>
            <a:pPr fontAlgn="base">
              <a:spcBef>
                <a:spcPct val="0"/>
              </a:spcBef>
              <a:spcAft>
                <a:spcPct val="0"/>
              </a:spcAft>
            </a:pPr>
            <a:endParaRPr lang="de-DE" sz="2400" dirty="0">
              <a:latin typeface="Calibri" pitchFamily="34" charset="0"/>
              <a:cs typeface="Arial" pitchFamily="34" charset="0"/>
            </a:endParaRPr>
          </a:p>
          <a:p>
            <a:pPr fontAlgn="base">
              <a:spcBef>
                <a:spcPct val="0"/>
              </a:spcBef>
              <a:spcAft>
                <a:spcPct val="0"/>
              </a:spcAft>
            </a:pPr>
            <a:endParaRPr lang="de-DE" sz="2400" dirty="0">
              <a:latin typeface="Arial" pitchFamily="34" charset="0"/>
              <a:cs typeface="Arial" pitchFamily="34" charset="0"/>
            </a:endParaRPr>
          </a:p>
          <a:p>
            <a:pPr fontAlgn="base">
              <a:spcBef>
                <a:spcPct val="0"/>
              </a:spcBef>
              <a:spcAft>
                <a:spcPct val="0"/>
              </a:spcAft>
            </a:pPr>
            <a:r>
              <a:rPr lang="de-DE" sz="2400" dirty="0">
                <a:latin typeface="Arial" pitchFamily="34" charset="0"/>
                <a:cs typeface="Arial" pitchFamily="34" charset="0"/>
                <a:hlinkClick r:id="rId4"/>
              </a:rPr>
              <a:t>https://www.dw.com/de/woher-kommst-du-vonhier/a-47988141</a:t>
            </a:r>
            <a:endParaRPr lang="de-DE" sz="2400" dirty="0">
              <a:latin typeface="Arial" pitchFamily="34" charset="0"/>
              <a:cs typeface="Arial" pitchFamily="34" charset="0"/>
            </a:endParaRPr>
          </a:p>
          <a:p>
            <a:pPr fontAlgn="base">
              <a:spcBef>
                <a:spcPct val="0"/>
              </a:spcBef>
              <a:spcAft>
                <a:spcPct val="0"/>
              </a:spcAft>
            </a:pPr>
            <a:endParaRPr lang="de-DE" sz="2400" dirty="0">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0EA40E-0E9E-4A88-8D7D-2AD3687F5DA2}"/>
              </a:ext>
            </a:extLst>
          </p:cNvPr>
          <p:cNvSpPr>
            <a:spLocks noGrp="1"/>
          </p:cNvSpPr>
          <p:nvPr>
            <p:ph type="title"/>
          </p:nvPr>
        </p:nvSpPr>
        <p:spPr/>
        <p:txBody>
          <a:bodyPr>
            <a:normAutofit fontScale="90000"/>
          </a:bodyPr>
          <a:lstStyle/>
          <a:p>
            <a:r>
              <a:rPr lang="de-DE" dirty="0"/>
              <a:t>Not a question whether Germany is an immigration country, but how this is negociated. </a:t>
            </a:r>
            <a:endParaRPr lang="en-US" dirty="0"/>
          </a:p>
        </p:txBody>
      </p:sp>
      <p:sp>
        <p:nvSpPr>
          <p:cNvPr id="3" name="Content Placeholder 2">
            <a:extLst>
              <a:ext uri="{FF2B5EF4-FFF2-40B4-BE49-F238E27FC236}">
                <a16:creationId xmlns:a16="http://schemas.microsoft.com/office/drawing/2014/main" id="{D4B0F48A-8235-47B7-A2A1-6C3E7F0EF37E}"/>
              </a:ext>
            </a:extLst>
          </p:cNvPr>
          <p:cNvSpPr>
            <a:spLocks noGrp="1"/>
          </p:cNvSpPr>
          <p:nvPr>
            <p:ph idx="1"/>
          </p:nvPr>
        </p:nvSpPr>
        <p:spPr/>
        <p:txBody>
          <a:bodyPr/>
          <a:lstStyle/>
          <a:p>
            <a:pPr marL="0" indent="0">
              <a:buNone/>
            </a:pPr>
            <a:r>
              <a:rPr lang="en-US" sz="18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The prefix ‘post’ in post-migrant contains a twofold objective, as it tries to reflect the ambivalent simultaneity of migration in society: while migration is ongoing and a global phenomenon of mobility, the arrival of migrants remains contested on the basis of ethnic, cultural, religious or national backgrounds. </a:t>
            </a:r>
          </a:p>
          <a:p>
            <a:pPr marL="0" indent="0">
              <a:buNone/>
            </a:pPr>
            <a:r>
              <a:rPr lang="en-US" sz="18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On the one hand, migration is a demographic normality, but on the other, this demographic normality is turned into an anomaly by ‘</a:t>
            </a:r>
            <a:r>
              <a:rPr lang="en-US" sz="1800" dirty="0" err="1">
                <a:solidFill>
                  <a:srgbClr val="000000"/>
                </a:solidFill>
                <a:effectLst/>
                <a:latin typeface="Calibri" panose="020F0502020204030204" pitchFamily="34" charset="0"/>
                <a:ea typeface="Calibri" panose="020F0502020204030204" pitchFamily="34" charset="0"/>
                <a:cs typeface="Arial" panose="020B0604020202020204" pitchFamily="34" charset="0"/>
              </a:rPr>
              <a:t>migrantizing</a:t>
            </a:r>
            <a:r>
              <a:rPr lang="en-US" sz="18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 one part of society, which entails exclusion from a country’s shared identity.</a:t>
            </a:r>
          </a:p>
          <a:p>
            <a:pPr marL="0" indent="0">
              <a:buNone/>
            </a:pPr>
            <a:r>
              <a:rPr lang="en-US" sz="18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 The ‘post’ thus reflects a period and situation that follows after migration has occurred, but during which migration-based exclusion remains a common experience. The concept exposes the dominant continuity of the migration narrative as a basis for social division, while at the same time seeking to challenge and go beyond this divide. </a:t>
            </a:r>
            <a:endParaRPr lang="en-US" dirty="0"/>
          </a:p>
        </p:txBody>
      </p:sp>
    </p:spTree>
    <p:extLst>
      <p:ext uri="{BB962C8B-B14F-4D97-AF65-F5344CB8AC3E}">
        <p14:creationId xmlns:p14="http://schemas.microsoft.com/office/powerpoint/2010/main" val="14394296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36E085-9CAD-4FE0-83A3-EEC2217AF73A}"/>
              </a:ext>
            </a:extLst>
          </p:cNvPr>
          <p:cNvSpPr>
            <a:spLocks noGrp="1"/>
          </p:cNvSpPr>
          <p:nvPr>
            <p:ph type="title"/>
          </p:nvPr>
        </p:nvSpPr>
        <p:spPr>
          <a:xfrm>
            <a:off x="629729" y="1984075"/>
            <a:ext cx="10689566" cy="465737"/>
          </a:xfrm>
        </p:spPr>
        <p:txBody>
          <a:bodyPr>
            <a:normAutofit fontScale="90000"/>
          </a:bodyPr>
          <a:lstStyle/>
          <a:p>
            <a:r>
              <a:rPr lang="en-US" sz="1800" dirty="0">
                <a:solidFill>
                  <a:srgbClr val="000000"/>
                </a:solidFill>
                <a:latin typeface="Times New Roman" panose="02020603050405020304" pitchFamily="18" charset="0"/>
                <a:ea typeface="Times New Roman" panose="02020603050405020304" pitchFamily="18" charset="0"/>
              </a:rPr>
              <a:t>P</a:t>
            </a:r>
            <a:r>
              <a:rPr lang="en-US" sz="1800" dirty="0">
                <a:solidFill>
                  <a:srgbClr val="000000"/>
                </a:solidFill>
                <a:effectLst/>
                <a:latin typeface="Times New Roman" panose="02020603050405020304" pitchFamily="18" charset="0"/>
                <a:ea typeface="Times New Roman" panose="02020603050405020304" pitchFamily="18" charset="0"/>
              </a:rPr>
              <a:t>ost-migrant societies contain five main key processes of interaction that can be </a:t>
            </a:r>
            <a:r>
              <a:rPr lang="en-US" sz="1800" dirty="0" err="1">
                <a:solidFill>
                  <a:srgbClr val="000000"/>
                </a:solidFill>
                <a:effectLst/>
                <a:latin typeface="Times New Roman" panose="02020603050405020304" pitchFamily="18" charset="0"/>
                <a:ea typeface="Times New Roman" panose="02020603050405020304" pitchFamily="18" charset="0"/>
              </a:rPr>
              <a:t>analysed</a:t>
            </a:r>
            <a:r>
              <a:rPr lang="en-US" sz="1800" dirty="0">
                <a:solidFill>
                  <a:srgbClr val="000000"/>
                </a:solidFill>
                <a:effectLst/>
                <a:latin typeface="Times New Roman" panose="02020603050405020304" pitchFamily="18" charset="0"/>
                <a:ea typeface="Times New Roman" panose="02020603050405020304" pitchFamily="18" charset="0"/>
              </a:rPr>
              <a:t> by social scientists:</a:t>
            </a:r>
            <a:br>
              <a:rPr lang="en-US" sz="1800" dirty="0">
                <a:solidFill>
                  <a:srgbClr val="000000"/>
                </a:solidFill>
                <a:effectLst/>
                <a:latin typeface="Times New Roman" panose="02020603050405020304" pitchFamily="18" charset="0"/>
                <a:ea typeface="Times New Roman" panose="02020603050405020304" pitchFamily="18" charset="0"/>
              </a:rPr>
            </a:br>
            <a:r>
              <a:rPr lang="en-US" sz="1800" dirty="0">
                <a:solidFill>
                  <a:srgbClr val="000000"/>
                </a:solidFill>
                <a:effectLst/>
                <a:latin typeface="Times New Roman" panose="02020603050405020304" pitchFamily="18" charset="0"/>
                <a:ea typeface="Times New Roman" panose="02020603050405020304" pitchFamily="18" charset="0"/>
              </a:rPr>
              <a:t> </a:t>
            </a:r>
            <a:br>
              <a:rPr lang="en-US" sz="1800" dirty="0">
                <a:solidFill>
                  <a:srgbClr val="000000"/>
                </a:solidFill>
                <a:effectLst/>
                <a:latin typeface="Times New Roman" panose="02020603050405020304" pitchFamily="18" charset="0"/>
                <a:ea typeface="Times New Roman" panose="02020603050405020304" pitchFamily="18" charset="0"/>
              </a:rPr>
            </a:br>
            <a:r>
              <a:rPr lang="en-US" sz="1800" dirty="0">
                <a:solidFill>
                  <a:srgbClr val="000000"/>
                </a:solidFill>
                <a:effectLst/>
                <a:latin typeface="Times New Roman" panose="02020603050405020304" pitchFamily="18" charset="0"/>
                <a:ea typeface="Times New Roman" panose="02020603050405020304" pitchFamily="18" charset="0"/>
              </a:rPr>
              <a:t>(1) political or legal acceptance, and recognition of being a country of immigration; </a:t>
            </a:r>
            <a:br>
              <a:rPr lang="en-US" sz="1800" dirty="0">
                <a:solidFill>
                  <a:srgbClr val="000000"/>
                </a:solidFill>
                <a:effectLst/>
                <a:latin typeface="Times New Roman" panose="02020603050405020304" pitchFamily="18" charset="0"/>
                <a:ea typeface="Times New Roman" panose="02020603050405020304" pitchFamily="18" charset="0"/>
              </a:rPr>
            </a:br>
            <a:r>
              <a:rPr lang="en-US" sz="1800" dirty="0">
                <a:solidFill>
                  <a:srgbClr val="000000"/>
                </a:solidFill>
                <a:effectLst/>
                <a:latin typeface="Times New Roman" panose="02020603050405020304" pitchFamily="18" charset="0"/>
                <a:ea typeface="Times New Roman" panose="02020603050405020304" pitchFamily="18" charset="0"/>
              </a:rPr>
              <a:t>(2) negotiations of rights, positions and representations for minority groups; </a:t>
            </a:r>
            <a:br>
              <a:rPr lang="en-US" sz="1800" dirty="0">
                <a:solidFill>
                  <a:srgbClr val="000000"/>
                </a:solidFill>
                <a:effectLst/>
                <a:latin typeface="Times New Roman" panose="02020603050405020304" pitchFamily="18" charset="0"/>
                <a:ea typeface="Times New Roman" panose="02020603050405020304" pitchFamily="18" charset="0"/>
              </a:rPr>
            </a:br>
            <a:r>
              <a:rPr lang="en-US" sz="1800" dirty="0">
                <a:solidFill>
                  <a:srgbClr val="000000"/>
                </a:solidFill>
                <a:effectLst/>
                <a:latin typeface="Times New Roman" panose="02020603050405020304" pitchFamily="18" charset="0"/>
                <a:ea typeface="Times New Roman" panose="02020603050405020304" pitchFamily="18" charset="0"/>
              </a:rPr>
              <a:t>(3) ambivalences and ambiguities on national identity concepts and concepts of belonging; </a:t>
            </a:r>
            <a:br>
              <a:rPr lang="en-US" sz="1800" dirty="0">
                <a:solidFill>
                  <a:srgbClr val="000000"/>
                </a:solidFill>
                <a:effectLst/>
                <a:latin typeface="Times New Roman" panose="02020603050405020304" pitchFamily="18" charset="0"/>
                <a:ea typeface="Times New Roman" panose="02020603050405020304" pitchFamily="18" charset="0"/>
              </a:rPr>
            </a:br>
            <a:r>
              <a:rPr lang="en-US" sz="1800" dirty="0">
                <a:solidFill>
                  <a:srgbClr val="000000"/>
                </a:solidFill>
                <a:effectLst/>
                <a:latin typeface="Times New Roman" panose="02020603050405020304" pitchFamily="18" charset="0"/>
                <a:ea typeface="Times New Roman" panose="02020603050405020304" pitchFamily="18" charset="0"/>
              </a:rPr>
              <a:t>(4) alliances based on ideological positioning on diversity and migration; </a:t>
            </a:r>
            <a:br>
              <a:rPr lang="en-US" sz="1800" dirty="0">
                <a:solidFill>
                  <a:srgbClr val="000000"/>
                </a:solidFill>
                <a:effectLst/>
                <a:latin typeface="Times New Roman" panose="02020603050405020304" pitchFamily="18" charset="0"/>
                <a:ea typeface="Times New Roman" panose="02020603050405020304" pitchFamily="18" charset="0"/>
              </a:rPr>
            </a:br>
            <a:r>
              <a:rPr lang="en-US" sz="1800" dirty="0">
                <a:solidFill>
                  <a:srgbClr val="000000"/>
                </a:solidFill>
                <a:effectLst/>
                <a:latin typeface="Times New Roman" panose="02020603050405020304" pitchFamily="18" charset="0"/>
                <a:ea typeface="Times New Roman" panose="02020603050405020304" pitchFamily="18" charset="0"/>
              </a:rPr>
              <a:t>(5) antagonism and radicalization against those that embrace diversity.</a:t>
            </a:r>
            <a:br>
              <a:rPr lang="en-US" sz="1800" dirty="0">
                <a:effectLst/>
                <a:latin typeface="Times New Roman" panose="02020603050405020304" pitchFamily="18" charset="0"/>
                <a:ea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07574AF8-13B4-42C7-93FF-F52AC2F4A08B}"/>
              </a:ext>
            </a:extLst>
          </p:cNvPr>
          <p:cNvSpPr>
            <a:spLocks noGrp="1"/>
          </p:cNvSpPr>
          <p:nvPr>
            <p:ph idx="1"/>
          </p:nvPr>
        </p:nvSpPr>
        <p:spPr>
          <a:xfrm>
            <a:off x="726056" y="3429000"/>
            <a:ext cx="10515600" cy="4351338"/>
          </a:xfrm>
        </p:spPr>
        <p:txBody>
          <a:bodyPr/>
          <a:lstStyle/>
          <a:p>
            <a:pPr marL="0" marR="0" indent="182880" algn="just">
              <a:spcBef>
                <a:spcPts val="240"/>
              </a:spcBef>
              <a:spcAft>
                <a:spcPts val="240"/>
              </a:spcAft>
            </a:pPr>
            <a:r>
              <a:rPr lang="en-US" sz="1800" i="1" dirty="0">
                <a:solidFill>
                  <a:srgbClr val="000000"/>
                </a:solidFill>
                <a:effectLst/>
                <a:latin typeface="Times New Roman" panose="02020603050405020304" pitchFamily="18" charset="0"/>
                <a:ea typeface="Times New Roman" panose="02020603050405020304" pitchFamily="18" charset="0"/>
              </a:rPr>
              <a:t>The empirical-analytical approach</a:t>
            </a:r>
            <a:r>
              <a:rPr lang="en-US" sz="1800" dirty="0">
                <a:solidFill>
                  <a:srgbClr val="000000"/>
                </a:solidFill>
                <a:effectLst/>
                <a:latin typeface="Times New Roman" panose="02020603050405020304" pitchFamily="18" charset="0"/>
                <a:ea typeface="Times New Roman" panose="02020603050405020304" pitchFamily="18" charset="0"/>
              </a:rPr>
              <a:t> examines and focuses on the empirically existent and observable inequalities, transformations and developments, and analyses their consolidation on institutional, structural, sociopolitical and legal levels. It analyses attitudes and reactions within and towards a pluralizing society with regard to migration policy issues on symbolic and material belongings.</a:t>
            </a:r>
            <a:endParaRPr lang="en-US" sz="1800" dirty="0">
              <a:effectLst/>
              <a:latin typeface="Times New Roman" panose="02020603050405020304" pitchFamily="18" charset="0"/>
              <a:ea typeface="Times New Roman" panose="02020603050405020304" pitchFamily="18" charset="0"/>
            </a:endParaRPr>
          </a:p>
          <a:p>
            <a:r>
              <a:rPr lang="en-US" sz="1800" i="1" dirty="0">
                <a:solidFill>
                  <a:srgbClr val="000000"/>
                </a:solidFill>
                <a:effectLst/>
                <a:latin typeface="Calibri" panose="020F0502020204030204" pitchFamily="34" charset="0"/>
                <a:ea typeface="Calibri" panose="020F0502020204030204" pitchFamily="34" charset="0"/>
                <a:cs typeface="Arial" panose="020B0604020202020204" pitchFamily="34" charset="0"/>
              </a:rPr>
              <a:t>The critical-dialectical approach</a:t>
            </a:r>
            <a:r>
              <a:rPr lang="en-US" sz="18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 further embeds the empirical-analytical findings in prevailing social conditions and already established power structures. Empirical findings and observations further examine social inequalities in post-migrant societies and pose the following question: to what extent is it about securing privileges, maintaining positions of power and a socially established status?</a:t>
            </a:r>
            <a:endParaRPr lang="en-US" dirty="0"/>
          </a:p>
        </p:txBody>
      </p:sp>
    </p:spTree>
    <p:extLst>
      <p:ext uri="{BB962C8B-B14F-4D97-AF65-F5344CB8AC3E}">
        <p14:creationId xmlns:p14="http://schemas.microsoft.com/office/powerpoint/2010/main" val="18628142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051625-A0CE-43A6-9044-7E6E595F8B37}"/>
              </a:ext>
            </a:extLst>
          </p:cNvPr>
          <p:cNvSpPr>
            <a:spLocks noGrp="1"/>
          </p:cNvSpPr>
          <p:nvPr>
            <p:ph type="ctrTitle" idx="4294967295"/>
          </p:nvPr>
        </p:nvSpPr>
        <p:spPr>
          <a:xfrm>
            <a:off x="0" y="1122363"/>
            <a:ext cx="9144000" cy="2387600"/>
          </a:xfrm>
        </p:spPr>
        <p:txBody>
          <a:bodyPr>
            <a:normAutofit/>
          </a:bodyPr>
          <a:lstStyle/>
          <a:p>
            <a:br>
              <a:rPr lang="en-US" dirty="0"/>
            </a:br>
            <a:r>
              <a:rPr lang="en-US" sz="2400" b="0" i="0" dirty="0">
                <a:solidFill>
                  <a:srgbClr val="0A0A0A"/>
                </a:solidFill>
                <a:effectLst/>
                <a:latin typeface="Georgia" panose="02040502050405020303" pitchFamily="18" charset="0"/>
              </a:rPr>
              <a:t>Benedict Anderson argues that the newspaper plays a crucial role in forming national identity and consciousness. He describes the consumption of newspapers as a "mass ceremony" that creates a sense of shared, anonymous communion among people who will never meet. </a:t>
            </a:r>
            <a:endParaRPr lang="en-US" sz="2400" dirty="0">
              <a:latin typeface="Georgia" panose="02040502050405020303" pitchFamily="18" charset="0"/>
            </a:endParaRPr>
          </a:p>
        </p:txBody>
      </p:sp>
      <p:sp>
        <p:nvSpPr>
          <p:cNvPr id="5" name="AutoShape 4" descr="Imagined communities: reflections on the origin and spread ...">
            <a:extLst>
              <a:ext uri="{FF2B5EF4-FFF2-40B4-BE49-F238E27FC236}">
                <a16:creationId xmlns:a16="http://schemas.microsoft.com/office/drawing/2014/main" id="{FFB1B35A-CE47-4414-84A3-AD6B5111CC7D}"/>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30" name="Picture 6" descr="Imagined Communities eBook by Benedict ...">
            <a:extLst>
              <a:ext uri="{FF2B5EF4-FFF2-40B4-BE49-F238E27FC236}">
                <a16:creationId xmlns:a16="http://schemas.microsoft.com/office/drawing/2014/main" id="{C417364D-0D6C-4DC7-B8D0-B585E1ABCF6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18570" y="893379"/>
            <a:ext cx="2833878" cy="46042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822923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9125" y="296881"/>
            <a:ext cx="8717384" cy="5632311"/>
          </a:xfrm>
          <a:prstGeom prst="rect">
            <a:avLst/>
          </a:prstGeom>
        </p:spPr>
        <p:txBody>
          <a:bodyPr wrap="square">
            <a:spAutoFit/>
          </a:bodyPr>
          <a:lstStyle/>
          <a:p>
            <a:r>
              <a:rPr lang="en-US" dirty="0"/>
              <a:t>Forces driving migration</a:t>
            </a:r>
            <a:br>
              <a:rPr lang="en-US" dirty="0"/>
            </a:br>
            <a:br>
              <a:rPr lang="en-US" dirty="0"/>
            </a:br>
            <a:r>
              <a:rPr lang="en-US" dirty="0"/>
              <a:t>Push-and-Pull factors</a:t>
            </a:r>
            <a:br>
              <a:rPr lang="en-US" dirty="0"/>
            </a:br>
            <a:endParaRPr lang="en-US" dirty="0"/>
          </a:p>
          <a:p>
            <a:pPr>
              <a:buFontTx/>
              <a:buChar char="-"/>
            </a:pPr>
            <a:r>
              <a:rPr lang="en-US" dirty="0">
                <a:solidFill>
                  <a:srgbClr val="FF0000"/>
                </a:solidFill>
              </a:rPr>
              <a:t>Push factors: </a:t>
            </a:r>
          </a:p>
          <a:p>
            <a:br>
              <a:rPr lang="en-US" dirty="0"/>
            </a:br>
            <a:r>
              <a:rPr lang="en-US" dirty="0"/>
              <a:t>poverty, armed conflict, violence, social strife, political turmoil, prosecution, economic hardships, environmental degradation, absence of jobs/prospects, unemployment/low wages, </a:t>
            </a:r>
          </a:p>
          <a:p>
            <a:endParaRPr lang="en-US" dirty="0"/>
          </a:p>
          <a:p>
            <a:r>
              <a:rPr lang="en-US" dirty="0"/>
              <a:t>inequality, discrimination, corruption, human rights abuses, problems of governance and rule of law, lack of freedoms, increasing disparities between developing and developed nations; international economic disparities</a:t>
            </a:r>
          </a:p>
          <a:p>
            <a:pPr>
              <a:buFontTx/>
              <a:buChar char="-"/>
            </a:pPr>
            <a:endParaRPr lang="en-US" dirty="0"/>
          </a:p>
          <a:p>
            <a:pPr>
              <a:buFontTx/>
              <a:buChar char="-"/>
            </a:pPr>
            <a:r>
              <a:rPr lang="en-US" dirty="0"/>
              <a:t>Third world to first world, usually, but not only. </a:t>
            </a:r>
            <a:br>
              <a:rPr lang="en-US" dirty="0"/>
            </a:br>
            <a:br>
              <a:rPr lang="en-US" dirty="0"/>
            </a:br>
            <a:r>
              <a:rPr lang="en-US" dirty="0">
                <a:solidFill>
                  <a:srgbClr val="FF0000"/>
                </a:solidFill>
              </a:rPr>
              <a:t>Pull factors</a:t>
            </a:r>
            <a:br>
              <a:rPr lang="en-US" dirty="0"/>
            </a:br>
            <a:endParaRPr lang="en-US" dirty="0"/>
          </a:p>
          <a:p>
            <a:pPr>
              <a:buFontTx/>
              <a:buChar char="-"/>
            </a:pPr>
            <a:r>
              <a:rPr lang="en-US" dirty="0"/>
              <a:t>- safety, stability, freedom, job prospects, higher wages, better environment, friends and family</a:t>
            </a:r>
            <a:endParaRPr lang="he-IL"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87584" y="1365663"/>
            <a:ext cx="6365174" cy="4247317"/>
          </a:xfrm>
          <a:prstGeom prst="rect">
            <a:avLst/>
          </a:prstGeom>
        </p:spPr>
        <p:txBody>
          <a:bodyPr wrap="square">
            <a:spAutoFit/>
          </a:bodyPr>
          <a:lstStyle/>
          <a:p>
            <a:r>
              <a:rPr lang="en-US" dirty="0">
                <a:solidFill>
                  <a:srgbClr val="FF0000"/>
                </a:solidFill>
              </a:rPr>
              <a:t>Forces driving migration</a:t>
            </a:r>
            <a:r>
              <a:rPr lang="en-US" dirty="0"/>
              <a:t>: policy-decisions in receiver countries</a:t>
            </a:r>
            <a:br>
              <a:rPr lang="en-US" dirty="0"/>
            </a:br>
            <a:r>
              <a:rPr lang="en-US" dirty="0"/>
              <a:t>- Policy decisions in receiver countries shape immigration patterns (e.g. economic, labor market structures, required skill profiles, forms of migrant recruitments, visa requirements, demographic</a:t>
            </a:r>
            <a:br>
              <a:rPr lang="en-US" dirty="0"/>
            </a:br>
            <a:r>
              <a:rPr lang="en-US" dirty="0"/>
              <a:t>trends)</a:t>
            </a:r>
            <a:br>
              <a:rPr lang="en-US" dirty="0"/>
            </a:br>
            <a:r>
              <a:rPr lang="en-US" dirty="0"/>
              <a:t>- immigration policies (policies that seek to regulate entry to territory)</a:t>
            </a:r>
            <a:br>
              <a:rPr lang="en-US" dirty="0"/>
            </a:br>
            <a:r>
              <a:rPr lang="en-US" dirty="0"/>
              <a:t>-immigrant policies (“integrate” migrant newcomers)</a:t>
            </a:r>
            <a:br>
              <a:rPr lang="en-US" dirty="0"/>
            </a:br>
            <a:r>
              <a:rPr lang="en-US" dirty="0"/>
              <a:t>- Changes in migration policy facilitate entry of particular groups of origin</a:t>
            </a:r>
            <a:br>
              <a:rPr lang="en-US" dirty="0"/>
            </a:br>
            <a:r>
              <a:rPr lang="en-US" dirty="0"/>
              <a:t>- while simultaneously restricting entry of other groups</a:t>
            </a:r>
            <a:br>
              <a:rPr lang="en-US" dirty="0"/>
            </a:br>
            <a:r>
              <a:rPr lang="en-US" dirty="0"/>
              <a:t>(patterns of migration selectivity by age, gender, education/skill levels,</a:t>
            </a:r>
            <a:br>
              <a:rPr lang="en-US" dirty="0"/>
            </a:br>
            <a:r>
              <a:rPr lang="en-US" dirty="0"/>
              <a:t>ethnic roots, country of origin, etc.).</a:t>
            </a:r>
            <a:br>
              <a:rPr lang="en-US" dirty="0"/>
            </a:br>
            <a:endParaRPr lang="he-IL"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1120</TotalTime>
  <Words>2099</Words>
  <Application>Microsoft Office PowerPoint</Application>
  <PresentationFormat>Widescreen</PresentationFormat>
  <Paragraphs>97</Paragraphs>
  <Slides>23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Arial</vt:lpstr>
      <vt:lpstr>Calibri</vt:lpstr>
      <vt:lpstr>Calibri Light</vt:lpstr>
      <vt:lpstr>FranziskaWebPro</vt:lpstr>
      <vt:lpstr>Georgia</vt:lpstr>
      <vt:lpstr>Times New Roman</vt:lpstr>
      <vt:lpstr>TimesNewRoman</vt:lpstr>
      <vt:lpstr>Office Theme</vt:lpstr>
      <vt:lpstr>„Viele von uns haben jetzt zwei Heimaten“ </vt:lpstr>
      <vt:lpstr>PowerPoint Presentation</vt:lpstr>
      <vt:lpstr>PowerPoint Presentation</vt:lpstr>
      <vt:lpstr>PowerPoint Presentation</vt:lpstr>
      <vt:lpstr>Not a question whether Germany is an immigration country, but how this is negociated. </vt:lpstr>
      <vt:lpstr>Post-migrant societies contain five main key processes of interaction that can be analysed by social scientists:   (1) political or legal acceptance, and recognition of being a country of immigration;  (2) negotiations of rights, positions and representations for minority groups;  (3) ambivalences and ambiguities on national identity concepts and concepts of belonging;  (4) alliances based on ideological positioning on diversity and migration;  (5) antagonism and radicalization against those that embrace diversity. </vt:lpstr>
      <vt:lpstr> Benedict Anderson argues that the newspaper plays a crucial role in forming national identity and consciousness. He describes the consumption of newspapers as a "mass ceremony" that creates a sense of shared, anonymous communion among people who will never meet. </vt:lpstr>
      <vt:lpstr>PowerPoint Presentation</vt:lpstr>
      <vt:lpstr>PowerPoint Presentation</vt:lpstr>
      <vt:lpstr>PowerPoint Presentation</vt:lpstr>
      <vt:lpstr>Integration</vt:lpstr>
      <vt:lpstr>The transnationalism paradigm  </vt:lpstr>
      <vt:lpstr>Diaspora building</vt:lpstr>
      <vt:lpstr>Arjun Appadurai (1996) – Modernity at large </vt:lpstr>
      <vt:lpstr>Ulrich Beck (2002) The Cosmopolitan Society and its Ennemies </vt:lpstr>
      <vt:lpstr>Against „methodological nationalism“,  in favor of methodogical „cosmospolitanism“ </vt:lpstr>
      <vt:lpstr>PowerPoint Presentation</vt:lpstr>
      <vt:lpstr>Food and migration</vt:lpstr>
      <vt:lpstr>PowerPoint Presentation</vt:lpstr>
      <vt:lpstr>PowerPoint Presentation</vt:lpstr>
      <vt:lpstr>PowerPoint Presentation</vt:lpstr>
      <vt:lpstr>Farid Bang and Kollegah -  Echo Prize 2018</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Nuernberger Christkindl  </dc:title>
  <dc:creator>Gisela Dachs</dc:creator>
  <cp:lastModifiedBy>Gisela Dachs</cp:lastModifiedBy>
  <cp:revision>45</cp:revision>
  <dcterms:created xsi:type="dcterms:W3CDTF">2019-11-05T09:08:04Z</dcterms:created>
  <dcterms:modified xsi:type="dcterms:W3CDTF">2025-11-18T12:53:21Z</dcterms:modified>
</cp:coreProperties>
</file>