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2" roundtripDataSignature="AMtx7mhMZ2ztMgA3vvyvKGM5an+9Deno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32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" name="Google Shape;1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" name="Google Shape;2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5" name="Google Shape;235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4" name="Google Shape;244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3" name="Google Shape;253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0" name="Google Shape;260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7" name="Google Shape;267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8" name="Google Shape;278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5" name="Google Shape;285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" name="Google Shape;3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" name="Google Shape;4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f1eb19a93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f1eb19a93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g3af1eb19a93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0617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"/>
          <p:cNvSpPr/>
          <p:nvPr/>
        </p:nvSpPr>
        <p:spPr>
          <a:xfrm>
            <a:off x="904577" y="1131689"/>
            <a:ext cx="7334696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4500"/>
              <a:buFont typeface="Arial"/>
              <a:buNone/>
            </a:pPr>
            <a:r>
              <a:rPr b="1" i="0" lang="en-US" sz="45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Freedom of Religion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4500"/>
              <a:buFont typeface="Arial"/>
              <a:buNone/>
            </a:pPr>
            <a:r>
              <a:rPr b="1" i="0" lang="en-US" sz="45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or Freedom from Religion?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3028512" y="3451339"/>
            <a:ext cx="29421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Who has to adjust to whom?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2380270" y="3898595"/>
            <a:ext cx="4383300" cy="2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German Courts, Islamic Norms, and School Participation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"/>
          <p:cNvSpPr/>
          <p:nvPr/>
        </p:nvSpPr>
        <p:spPr>
          <a:xfrm>
            <a:off x="609600" y="1249561"/>
            <a:ext cx="7924800" cy="862459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9"/>
          <p:cNvSpPr/>
          <p:nvPr/>
        </p:nvSpPr>
        <p:spPr>
          <a:xfrm>
            <a:off x="609600" y="2264420"/>
            <a:ext cx="7924800" cy="862459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9"/>
          <p:cNvSpPr/>
          <p:nvPr/>
        </p:nvSpPr>
        <p:spPr>
          <a:xfrm>
            <a:off x="609600" y="3279279"/>
            <a:ext cx="7924800" cy="862459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9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Sex Education Cases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9"/>
          <p:cNvSpPr/>
          <p:nvPr/>
        </p:nvSpPr>
        <p:spPr>
          <a:xfrm>
            <a:off x="838200" y="1478161"/>
            <a:ext cx="7616952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1972 - Christian Family (Hamburg)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9"/>
          <p:cNvSpPr/>
          <p:nvPr/>
        </p:nvSpPr>
        <p:spPr>
          <a:xfrm>
            <a:off x="838200" y="1670149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Outcome: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Exemption GRANTED (led to curriculum reform)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9"/>
          <p:cNvSpPr/>
          <p:nvPr/>
        </p:nvSpPr>
        <p:spPr>
          <a:xfrm>
            <a:off x="838200" y="2493020"/>
            <a:ext cx="7616952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1992 &amp; 1997 - Muslim Families (Berlin)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9"/>
          <p:cNvSpPr/>
          <p:nvPr/>
        </p:nvSpPr>
        <p:spPr>
          <a:xfrm>
            <a:off x="838200" y="2685008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Outcome: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Exemptions GRANTED (temporary)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9"/>
          <p:cNvSpPr/>
          <p:nvPr/>
        </p:nvSpPr>
        <p:spPr>
          <a:xfrm>
            <a:off x="838200" y="3507879"/>
            <a:ext cx="7616952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2004 - Muslim Girl in Hamburg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9"/>
          <p:cNvSpPr/>
          <p:nvPr/>
        </p:nvSpPr>
        <p:spPr>
          <a:xfrm>
            <a:off x="838200" y="3699867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Outcome: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Exemption DENIED - courts apply strict integration logic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0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Transformation: Why Did Courts Change?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0"/>
          <p:cNvSpPr/>
          <p:nvPr/>
        </p:nvSpPr>
        <p:spPr>
          <a:xfrm>
            <a:off x="914400" y="1249561"/>
            <a:ext cx="7620000" cy="15769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1980s-90s: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Courts balanced rights, tolerated religious accommodation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Late 1990s: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Public discourse shifts; media scrutiny increases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2000s: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Integration becomes dominant policy goal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2013+: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Courts firmly deny exemptions in name of integration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1"/>
          <p:cNvSpPr/>
          <p:nvPr/>
        </p:nvSpPr>
        <p:spPr>
          <a:xfrm>
            <a:off x="609600" y="1249561"/>
            <a:ext cx="7924800" cy="862459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1"/>
          <p:cNvSpPr/>
          <p:nvPr/>
        </p:nvSpPr>
        <p:spPr>
          <a:xfrm>
            <a:off x="609600" y="2264420"/>
            <a:ext cx="7924800" cy="862459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1"/>
          <p:cNvSpPr/>
          <p:nvPr/>
        </p:nvSpPr>
        <p:spPr>
          <a:xfrm>
            <a:off x="609600" y="3279279"/>
            <a:ext cx="7924800" cy="862459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1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Why the Shift? Context Matters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1"/>
          <p:cNvSpPr/>
          <p:nvPr/>
        </p:nvSpPr>
        <p:spPr>
          <a:xfrm>
            <a:off x="838200" y="1478161"/>
            <a:ext cx="7616952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080"/>
              <a:buFont typeface="Arial"/>
              <a:buNone/>
            </a:pPr>
            <a:r>
              <a:rPr b="1" i="0" lang="en-US" sz="108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1998:</a:t>
            </a: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SPD &amp; Greens gain power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1"/>
          <p:cNvSpPr/>
          <p:nvPr/>
        </p:nvSpPr>
        <p:spPr>
          <a:xfrm>
            <a:off x="838200" y="1670149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Citizenship law reformed; Germany officially becomes "country of immigration"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1"/>
          <p:cNvSpPr/>
          <p:nvPr/>
        </p:nvSpPr>
        <p:spPr>
          <a:xfrm>
            <a:off x="838200" y="2493020"/>
            <a:ext cx="7616952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080"/>
              <a:buFont typeface="Arial"/>
              <a:buNone/>
            </a:pPr>
            <a:r>
              <a:rPr b="1" i="0" lang="en-US" sz="108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2000-2005:</a:t>
            </a: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Media explosion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1"/>
          <p:cNvSpPr/>
          <p:nvPr/>
        </p:nvSpPr>
        <p:spPr>
          <a:xfrm>
            <a:off x="838200" y="2685008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Articles in Der Stern &amp; Der Spiegel: 15 (1973-1997) → 104 (1998-2016)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1"/>
          <p:cNvSpPr/>
          <p:nvPr/>
        </p:nvSpPr>
        <p:spPr>
          <a:xfrm>
            <a:off x="838200" y="3507879"/>
            <a:ext cx="7616952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080"/>
              <a:buFont typeface="Arial"/>
              <a:buNone/>
            </a:pPr>
            <a:r>
              <a:rPr b="1" i="0" lang="en-US" sz="108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2005+:</a:t>
            </a: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Political climate hardens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1"/>
          <p:cNvSpPr/>
          <p:nvPr/>
        </p:nvSpPr>
        <p:spPr>
          <a:xfrm>
            <a:off x="838200" y="3699867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Even left-wing parties adopt integration-focused policies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2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How Media Shaped the Debate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2"/>
          <p:cNvSpPr/>
          <p:nvPr/>
        </p:nvSpPr>
        <p:spPr>
          <a:xfrm>
            <a:off x="609600" y="1249561"/>
            <a:ext cx="8083296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Der Spiegel (2007):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2"/>
          <p:cNvSpPr/>
          <p:nvPr/>
        </p:nvSpPr>
        <p:spPr>
          <a:xfrm>
            <a:off x="609600" y="1615232"/>
            <a:ext cx="8083296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"German judges paved the way to parallel societies for Islamic fundamentalists"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2"/>
          <p:cNvSpPr/>
          <p:nvPr/>
        </p:nvSpPr>
        <p:spPr>
          <a:xfrm>
            <a:off x="609600" y="2057102"/>
            <a:ext cx="8083296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Criticism of courts: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2"/>
          <p:cNvSpPr/>
          <p:nvPr/>
        </p:nvSpPr>
        <p:spPr>
          <a:xfrm>
            <a:off x="914400" y="2422773"/>
            <a:ext cx="7620000" cy="11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Courts seen as too accommodating of "parallel societies"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Integration presented as incompatible with religious accommodation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Exemptions portrayed as threats to gender equality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"/>
          <p:cNvSpPr/>
          <p:nvPr/>
        </p:nvSpPr>
        <p:spPr>
          <a:xfrm>
            <a:off x="609600" y="1660922"/>
            <a:ext cx="7924800" cy="2339727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3"/>
          <p:cNvSpPr/>
          <p:nvPr/>
        </p:nvSpPr>
        <p:spPr>
          <a:xfrm>
            <a:off x="609600" y="609600"/>
            <a:ext cx="7924800" cy="8227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How Many Muslim Families Actually Seek Exemptions?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3"/>
          <p:cNvSpPr/>
          <p:nvPr/>
        </p:nvSpPr>
        <p:spPr>
          <a:xfrm>
            <a:off x="838200" y="1889522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Muslim Life in Germany</a:t>
            </a: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 (2009 study)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3"/>
          <p:cNvSpPr/>
          <p:nvPr/>
        </p:nvSpPr>
        <p:spPr>
          <a:xfrm>
            <a:off x="609600" y="4153049"/>
            <a:ext cx="7924800" cy="3839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1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Bottom line:</a:t>
            </a: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21 Muslim court cases (1972-2016) out of millions of Muslim students. The problem is much smaller than public perception suggests.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"/>
          <p:cNvSpPr/>
          <p:nvPr/>
        </p:nvSpPr>
        <p:spPr>
          <a:xfrm>
            <a:off x="609600" y="3904506"/>
            <a:ext cx="7924800" cy="883741"/>
          </a:xfrm>
          <a:prstGeom prst="rect">
            <a:avLst/>
          </a:prstGeom>
          <a:solidFill>
            <a:srgbClr val="38BDF8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4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Not Just Muslims: Christian Cases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4"/>
          <p:cNvSpPr/>
          <p:nvPr/>
        </p:nvSpPr>
        <p:spPr>
          <a:xfrm>
            <a:off x="914400" y="1249561"/>
            <a:ext cx="7620000" cy="25025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Swimming (1986):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Palmarian Catholic Church girls - exemption GRANTED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Sex Education (1972):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Christian family in Hamburg - exemption GRANTED (caused curriculum reform)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Swimming &amp; PE (1993):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Christian girl - exemption DENIED (Bible interpretation deemed non-canonical)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Sex Education (multiple 1990s):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Christian families - exemptions DENIED; some parents imprisoned for non-compliance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4"/>
          <p:cNvSpPr/>
          <p:nvPr/>
        </p:nvSpPr>
        <p:spPr>
          <a:xfrm>
            <a:off x="885825" y="4133106"/>
            <a:ext cx="7419975" cy="4265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Key point: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 Between 1972-2016: 15 Christian cases vs. 21 Muslim cases. Courts' differential treatment isn't about Muslim favoritism—it's about evolving integration ideology.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5"/>
          <p:cNvSpPr/>
          <p:nvPr/>
        </p:nvSpPr>
        <p:spPr>
          <a:xfrm>
            <a:off x="609600" y="1249561"/>
            <a:ext cx="7924800" cy="152787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5"/>
          <p:cNvSpPr/>
          <p:nvPr/>
        </p:nvSpPr>
        <p:spPr>
          <a:xfrm>
            <a:off x="609600" y="3006030"/>
            <a:ext cx="7924800" cy="1527870"/>
          </a:xfrm>
          <a:prstGeom prst="rect">
            <a:avLst/>
          </a:prstGeom>
          <a:solidFill>
            <a:srgbClr val="334155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5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Balancing Act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5"/>
          <p:cNvSpPr/>
          <p:nvPr/>
        </p:nvSpPr>
        <p:spPr>
          <a:xfrm>
            <a:off x="914400" y="1554361"/>
            <a:ext cx="7461504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Religious Freedom (Art. 4)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5"/>
          <p:cNvSpPr/>
          <p:nvPr/>
        </p:nvSpPr>
        <p:spPr>
          <a:xfrm>
            <a:off x="914400" y="1981051"/>
            <a:ext cx="7461504" cy="2027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140"/>
              <a:buFont typeface="Arial"/>
              <a:buNone/>
            </a:pPr>
            <a:r>
              <a:rPr b="0" i="0" lang="en-US" sz="114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Right to practice faith, maintain modesty, avoid religious harm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5"/>
          <p:cNvSpPr/>
          <p:nvPr/>
        </p:nvSpPr>
        <p:spPr>
          <a:xfrm>
            <a:off x="914400" y="3310830"/>
            <a:ext cx="7461504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State's Educational Right (Art. 7)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5"/>
          <p:cNvSpPr/>
          <p:nvPr/>
        </p:nvSpPr>
        <p:spPr>
          <a:xfrm>
            <a:off x="914400" y="3737521"/>
            <a:ext cx="7461504" cy="2027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140"/>
              <a:buFont typeface="Arial"/>
              <a:buNone/>
            </a:pPr>
            <a:r>
              <a:rPr b="0" i="0" lang="en-US" sz="114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Duty to integrate, educate all children equally, prevent parallel societies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6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Broader Context: The Multiculturalism Debate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6"/>
          <p:cNvSpPr/>
          <p:nvPr/>
        </p:nvSpPr>
        <p:spPr>
          <a:xfrm>
            <a:off x="914400" y="1249561"/>
            <a:ext cx="7620000" cy="14626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2010: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Merkel declares multiculturalism "failed utterly"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Religious rights: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Main source of controversy (not ethnic rights)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Why Europe differs from Canada/Australia: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Larger Muslim populations + association with religious claims, not ethnic diversity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6"/>
          <p:cNvSpPr/>
          <p:nvPr/>
        </p:nvSpPr>
        <p:spPr>
          <a:xfrm>
            <a:off x="609600" y="2940844"/>
            <a:ext cx="7924800" cy="3839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In Australia/Canada: multiculturalism = languages + ethnic folklore. In Europe: multiculturalism = Muslim religious rights + integration threats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7"/>
          <p:cNvSpPr/>
          <p:nvPr/>
        </p:nvSpPr>
        <p:spPr>
          <a:xfrm>
            <a:off x="609600" y="1249561"/>
            <a:ext cx="7924800" cy="883741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7"/>
          <p:cNvSpPr/>
          <p:nvPr/>
        </p:nvSpPr>
        <p:spPr>
          <a:xfrm>
            <a:off x="609600" y="2285702"/>
            <a:ext cx="7924800" cy="883741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7"/>
          <p:cNvSpPr/>
          <p:nvPr/>
        </p:nvSpPr>
        <p:spPr>
          <a:xfrm>
            <a:off x="609600" y="3497759"/>
            <a:ext cx="7924800" cy="883741"/>
          </a:xfrm>
          <a:prstGeom prst="rect">
            <a:avLst/>
          </a:prstGeom>
          <a:solidFill>
            <a:srgbClr val="38BDF8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7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Who's Right? Scholarly Debate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7"/>
          <p:cNvSpPr/>
          <p:nvPr/>
        </p:nvSpPr>
        <p:spPr>
          <a:xfrm>
            <a:off x="838200" y="1478161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Pro-Integration (Coumont):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7"/>
          <p:cNvSpPr/>
          <p:nvPr/>
        </p:nvSpPr>
        <p:spPr>
          <a:xfrm>
            <a:off x="838200" y="1691432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No exemptions - co-education teaches gender equality; swimming has high educational value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7"/>
          <p:cNvSpPr/>
          <p:nvPr/>
        </p:nvSpPr>
        <p:spPr>
          <a:xfrm>
            <a:off x="838200" y="2514302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Pro-Accommodation (Karakaşoğlu-Aydin):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7"/>
          <p:cNvSpPr/>
          <p:nvPr/>
        </p:nvSpPr>
        <p:spPr>
          <a:xfrm>
            <a:off x="838200" y="2727573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Schools should respect diversity, engage with religious differences, honor individual rights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7"/>
          <p:cNvSpPr/>
          <p:nvPr/>
        </p:nvSpPr>
        <p:spPr>
          <a:xfrm>
            <a:off x="885825" y="3726359"/>
            <a:ext cx="7419975" cy="4265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Question for students: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 Is forcing compliance the same as integration? Or does respect for difference strengthen social cohesion?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8"/>
          <p:cNvSpPr/>
          <p:nvPr/>
        </p:nvSpPr>
        <p:spPr>
          <a:xfrm>
            <a:off x="609600" y="1249561"/>
            <a:ext cx="7924800" cy="883741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8"/>
          <p:cNvSpPr/>
          <p:nvPr/>
        </p:nvSpPr>
        <p:spPr>
          <a:xfrm>
            <a:off x="609600" y="2285702"/>
            <a:ext cx="7924800" cy="883741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8"/>
          <p:cNvSpPr/>
          <p:nvPr/>
        </p:nvSpPr>
        <p:spPr>
          <a:xfrm>
            <a:off x="609600" y="3321844"/>
            <a:ext cx="7924800" cy="883741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8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Muslim Community Responses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8"/>
          <p:cNvSpPr/>
          <p:nvPr/>
        </p:nvSpPr>
        <p:spPr>
          <a:xfrm>
            <a:off x="838200" y="1478161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Zentralrat der Muslime: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8"/>
          <p:cNvSpPr/>
          <p:nvPr/>
        </p:nvSpPr>
        <p:spPr>
          <a:xfrm>
            <a:off x="838200" y="1691432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Burkini ruling is a "good compromise"; accepts integration requirements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8"/>
          <p:cNvSpPr/>
          <p:nvPr/>
        </p:nvSpPr>
        <p:spPr>
          <a:xfrm>
            <a:off x="838200" y="2514302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Millî Görüş: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8"/>
          <p:cNvSpPr/>
          <p:nvPr/>
        </p:nvSpPr>
        <p:spPr>
          <a:xfrm>
            <a:off x="838200" y="2727573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"Not about justice and law—illegitimate stricture on Muslims"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8"/>
          <p:cNvSpPr/>
          <p:nvPr/>
        </p:nvSpPr>
        <p:spPr>
          <a:xfrm>
            <a:off x="838200" y="3550444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Online Forum Users: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8"/>
          <p:cNvSpPr/>
          <p:nvPr/>
        </p:nvSpPr>
        <p:spPr>
          <a:xfrm>
            <a:off x="838200" y="3763714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Many disagreed with Zentralrat; complained about "anti-democratic" rulings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8"/>
          <p:cNvSpPr/>
          <p:nvPr/>
        </p:nvSpPr>
        <p:spPr>
          <a:xfrm>
            <a:off x="609600" y="4357985"/>
            <a:ext cx="8083296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1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Key point:</a:t>
            </a: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Muslim community itself is divided on where to draw lines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/>
          <p:nvPr/>
        </p:nvSpPr>
        <p:spPr>
          <a:xfrm>
            <a:off x="609600" y="3497759"/>
            <a:ext cx="7924800" cy="883741"/>
          </a:xfrm>
          <a:prstGeom prst="rect">
            <a:avLst/>
          </a:prstGeom>
          <a:solidFill>
            <a:srgbClr val="38BDF8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Central Tension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914400" y="1325761"/>
            <a:ext cx="7620000" cy="11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Religious Freedom: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Right to practice faith, freedom from coercion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Educational Duty: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State's obligation to integrate and educate all children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Conflict: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When sharīʿa norms clash with school curricula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885825" y="3726359"/>
            <a:ext cx="7419975" cy="4265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Key Question: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 Can families opt out of swimming, school trips, and sex education based on religious grounds? And if so, should they?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9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Major Court Rulings in the News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9"/>
          <p:cNvSpPr/>
          <p:nvPr/>
        </p:nvSpPr>
        <p:spPr>
          <a:xfrm>
            <a:off x="609600" y="1249561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2013 - Federal Admin Court (Frankfurt Burkini Case):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9"/>
          <p:cNvSpPr/>
          <p:nvPr/>
        </p:nvSpPr>
        <p:spPr>
          <a:xfrm>
            <a:off x="609600" y="1565672"/>
            <a:ext cx="8083296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BBC, Reuters, Spiegel, DW coverage available online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9"/>
          <p:cNvSpPr/>
          <p:nvPr/>
        </p:nvSpPr>
        <p:spPr>
          <a:xfrm>
            <a:off x="609600" y="1910060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2016 - Federal Constitutional Court (Supreme Ruling):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9"/>
          <p:cNvSpPr/>
          <p:nvPr/>
        </p:nvSpPr>
        <p:spPr>
          <a:xfrm>
            <a:off x="609600" y="2226171"/>
            <a:ext cx="8083296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NBC News, BBC, Reuters reported on final decision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9"/>
          <p:cNvSpPr/>
          <p:nvPr/>
        </p:nvSpPr>
        <p:spPr>
          <a:xfrm>
            <a:off x="609600" y="2570559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2007 - Der Spiegel Investigation: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9"/>
          <p:cNvSpPr/>
          <p:nvPr/>
        </p:nvSpPr>
        <p:spPr>
          <a:xfrm>
            <a:off x="609600" y="2886670"/>
            <a:ext cx="8083296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Critical analysis of judicial accommodation of religious claims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0"/>
          <p:cNvSpPr/>
          <p:nvPr/>
        </p:nvSpPr>
        <p:spPr>
          <a:xfrm>
            <a:off x="609600" y="2556123"/>
            <a:ext cx="7924800" cy="883741"/>
          </a:xfrm>
          <a:prstGeom prst="rect">
            <a:avLst/>
          </a:prstGeom>
          <a:solidFill>
            <a:srgbClr val="38BDF8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20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What Does Integration Mean?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20"/>
          <p:cNvSpPr/>
          <p:nvPr/>
        </p:nvSpPr>
        <p:spPr>
          <a:xfrm>
            <a:off x="914400" y="1249561"/>
            <a:ext cx="7620000" cy="11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Courts' definition: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Full participation in all activities; uniform behavior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Alternative view: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Successful integration = social cohesion while respecting diversity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tension: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Can pluralism coexist with "common" education?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20"/>
          <p:cNvSpPr/>
          <p:nvPr/>
        </p:nvSpPr>
        <p:spPr>
          <a:xfrm>
            <a:off x="885825" y="2784723"/>
            <a:ext cx="7419975" cy="4265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Reality check: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 97% of Muslim students participate in swimming. The issue isn't widespread non-participation; it's about who gets to define acceptable behavior.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1"/>
          <p:cNvSpPr/>
          <p:nvPr/>
        </p:nvSpPr>
        <p:spPr>
          <a:xfrm>
            <a:off x="609600" y="2556123"/>
            <a:ext cx="7924800" cy="883741"/>
          </a:xfrm>
          <a:prstGeom prst="rect">
            <a:avLst/>
          </a:prstGeom>
          <a:solidFill>
            <a:srgbClr val="38BDF8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21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Secularization in Germany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21"/>
          <p:cNvSpPr/>
          <p:nvPr/>
        </p:nvSpPr>
        <p:spPr>
          <a:xfrm>
            <a:off x="914400" y="1249561"/>
            <a:ext cx="7620000" cy="11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German society increasingly secular; religious authority declining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Gender norms liberalized dramatically since 1990s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Courts reflect this shift: less tolerance for "religious objections"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21"/>
          <p:cNvSpPr/>
          <p:nvPr/>
        </p:nvSpPr>
        <p:spPr>
          <a:xfrm>
            <a:off x="885825" y="2784723"/>
            <a:ext cx="7419975" cy="4265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Key insight from Spengler: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 Court attitudes changed not because law changed, but because society's "secular consensus" shifted. Religious claims became less sympathetically received.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2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Why Is Germany So Resistant?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22"/>
          <p:cNvSpPr/>
          <p:nvPr/>
        </p:nvSpPr>
        <p:spPr>
          <a:xfrm>
            <a:off x="914400" y="1249561"/>
            <a:ext cx="7620000" cy="15769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Muslim population: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5% in Germany (higher than Australia 1.9%, USA 0.8%)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Historical citizenship: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Jus sanguinis tradition; non-citizens excluded longer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No pillarization tradition: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Unlike Netherlands, Germany lacks institutional pluralism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Leitkultur debate: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German cultural identity more contested than civic identity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3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Questions to Consider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23"/>
          <p:cNvSpPr/>
          <p:nvPr/>
        </p:nvSpPr>
        <p:spPr>
          <a:xfrm>
            <a:off x="914400" y="1249561"/>
            <a:ext cx="7620000" cy="15769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Is mandatory participation essential to integration, or could diversity coexist?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Should religious families be required to participate in activities conflicting with their values?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Does focusing on tiny percentages of objectors miss the bigger picture of successful integration?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Who decides what values are "German" and non-negotiable?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4"/>
          <p:cNvSpPr/>
          <p:nvPr/>
        </p:nvSpPr>
        <p:spPr>
          <a:xfrm>
            <a:off x="609600" y="1478161"/>
            <a:ext cx="7924800" cy="670471"/>
          </a:xfrm>
          <a:prstGeom prst="rect">
            <a:avLst/>
          </a:prstGeom>
          <a:solidFill>
            <a:srgbClr val="38BDF8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24"/>
          <p:cNvSpPr/>
          <p:nvPr/>
        </p:nvSpPr>
        <p:spPr>
          <a:xfrm>
            <a:off x="609600" y="2453432"/>
            <a:ext cx="7924800" cy="670471"/>
          </a:xfrm>
          <a:prstGeom prst="rect">
            <a:avLst/>
          </a:prstGeom>
          <a:solidFill>
            <a:srgbClr val="38BDF8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24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Fundamental Paradox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24"/>
          <p:cNvSpPr/>
          <p:nvPr/>
        </p:nvSpPr>
        <p:spPr>
          <a:xfrm>
            <a:off x="885825" y="1706761"/>
            <a:ext cx="7568375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Freedom of religion</a:t>
            </a: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 requires accommodation of difference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24"/>
          <p:cNvSpPr/>
          <p:nvPr/>
        </p:nvSpPr>
        <p:spPr>
          <a:xfrm>
            <a:off x="885825" y="2682032"/>
            <a:ext cx="7568375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Integration</a:t>
            </a: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 traditionally defined as conformity to majority norms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24"/>
          <p:cNvSpPr/>
          <p:nvPr/>
        </p:nvSpPr>
        <p:spPr>
          <a:xfrm>
            <a:off x="609600" y="3504902"/>
            <a:ext cx="8083296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Courts chose: Integration via conformity. But at what cost to pluralism?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5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Key Takeaways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25"/>
          <p:cNvSpPr/>
          <p:nvPr/>
        </p:nvSpPr>
        <p:spPr>
          <a:xfrm>
            <a:off x="914400" y="1249561"/>
            <a:ext cx="7620000" cy="2422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Courts shifted from 1980s </a:t>
            </a: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accommodation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→ 2010s </a:t>
            </a: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integration via conformity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Not about law changing, but about </a:t>
            </a: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societal attitudes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(media, politics, secularization)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Problem is </a:t>
            </a: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tiny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(21 Muslim cases over 44 years), but </a:t>
            </a: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symbolically huge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Germany's debate reflects </a:t>
            </a: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religious rights conflicts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, not ethnic diversity issues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Muslim community divided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on accommodation; not a monolithic position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Raises fundamental question: </a:t>
            </a: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Can pluralism survive mandatory conformity?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0617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6"/>
          <p:cNvSpPr/>
          <p:nvPr/>
        </p:nvSpPr>
        <p:spPr>
          <a:xfrm>
            <a:off x="588343" y="1864668"/>
            <a:ext cx="7967165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Freedom of Religion or Freedom from Religion?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26"/>
          <p:cNvSpPr/>
          <p:nvPr/>
        </p:nvSpPr>
        <p:spPr>
          <a:xfrm>
            <a:off x="2195801" y="2580829"/>
            <a:ext cx="4752398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The answer defines what kind of society we want to be.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26"/>
          <p:cNvSpPr/>
          <p:nvPr/>
        </p:nvSpPr>
        <p:spPr>
          <a:xfrm>
            <a:off x="2452807" y="3076129"/>
            <a:ext cx="4238387" cy="2027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140"/>
              <a:buFont typeface="Arial"/>
              <a:buNone/>
            </a:pPr>
            <a:r>
              <a:rPr b="0" i="0" lang="en-US" sz="114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Does integration require uniformity, or can it embrace difference?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"/>
          <p:cNvSpPr/>
          <p:nvPr/>
        </p:nvSpPr>
        <p:spPr>
          <a:xfrm>
            <a:off x="609600" y="1249561"/>
            <a:ext cx="7924800" cy="1020961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609600" y="2422922"/>
            <a:ext cx="7924800" cy="1020961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3"/>
          <p:cNvSpPr/>
          <p:nvPr/>
        </p:nvSpPr>
        <p:spPr>
          <a:xfrm>
            <a:off x="609600" y="3596283"/>
            <a:ext cx="7924800" cy="1020961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3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Legal Framework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3"/>
          <p:cNvSpPr/>
          <p:nvPr/>
        </p:nvSpPr>
        <p:spPr>
          <a:xfrm>
            <a:off x="838200" y="1478161"/>
            <a:ext cx="7616952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Art. 4 (Grundgesetz):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838200" y="1828651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Freedom of religion &amp; conscience - right to practice faith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838200" y="2651522"/>
            <a:ext cx="7616952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Art. 6 (Grundgesetz):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"/>
          <p:cNvSpPr/>
          <p:nvPr/>
        </p:nvSpPr>
        <p:spPr>
          <a:xfrm>
            <a:off x="838200" y="3002012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Parental right - freedom to raise children according to beliefs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838200" y="3824883"/>
            <a:ext cx="7616952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Art. 7 (Grundgesetz):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838200" y="4175373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State's right to organize education &amp; facilitate integration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"/>
          <p:cNvSpPr/>
          <p:nvPr/>
        </p:nvSpPr>
        <p:spPr>
          <a:xfrm>
            <a:off x="688850" y="518236"/>
            <a:ext cx="7924800" cy="8625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609600" y="2264420"/>
            <a:ext cx="7924800" cy="862459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4"/>
          <p:cNvSpPr/>
          <p:nvPr/>
        </p:nvSpPr>
        <p:spPr>
          <a:xfrm>
            <a:off x="609600" y="3279279"/>
            <a:ext cx="7924800" cy="862459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971250" y="2254526"/>
            <a:ext cx="7924800" cy="8625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Swimming Lessons Cases (1986-2016)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4"/>
          <p:cNvSpPr/>
          <p:nvPr/>
        </p:nvSpPr>
        <p:spPr>
          <a:xfrm>
            <a:off x="838200" y="1478161"/>
            <a:ext cx="7616952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1986 - Berlin Girl (First Muslim Case)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838200" y="1650349"/>
            <a:ext cx="76170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Outcome: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Exemption GRANTED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4"/>
          <p:cNvSpPr/>
          <p:nvPr/>
        </p:nvSpPr>
        <p:spPr>
          <a:xfrm>
            <a:off x="838200" y="2493020"/>
            <a:ext cx="7616952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1993 - Federal Admin Court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4"/>
          <p:cNvSpPr/>
          <p:nvPr/>
        </p:nvSpPr>
        <p:spPr>
          <a:xfrm>
            <a:off x="838200" y="2685008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Outcome: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Exemption GRANTED (swimming &amp; PE)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4"/>
          <p:cNvSpPr/>
          <p:nvPr/>
        </p:nvSpPr>
        <p:spPr>
          <a:xfrm>
            <a:off x="838200" y="3507879"/>
            <a:ext cx="7616952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2013 - Frankfurt Girl (Aisha)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4"/>
          <p:cNvSpPr/>
          <p:nvPr/>
        </p:nvSpPr>
        <p:spPr>
          <a:xfrm>
            <a:off x="838200" y="3699867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Outcome: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Exemption DENIED (burkini compromise)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4"/>
          <p:cNvSpPr/>
          <p:nvPr/>
        </p:nvSpPr>
        <p:spPr>
          <a:xfrm>
            <a:off x="1312375" y="2348301"/>
            <a:ext cx="7617000" cy="1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2016 - Federal Constitutional Court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4"/>
          <p:cNvSpPr/>
          <p:nvPr/>
        </p:nvSpPr>
        <p:spPr>
          <a:xfrm>
            <a:off x="838200" y="4714726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Outcome: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Exemption DENIED (final ruling)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eautify this slide" id="67" name="Google Shape;67;g3af1eb19a93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9936"/>
            <a:ext cx="9143545" cy="51033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Islamic Modesty Framework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5"/>
          <p:cNvSpPr/>
          <p:nvPr/>
        </p:nvSpPr>
        <p:spPr>
          <a:xfrm>
            <a:off x="609600" y="1249561"/>
            <a:ext cx="8083296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Sharīʿa Requirements: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5"/>
          <p:cNvSpPr/>
          <p:nvPr/>
        </p:nvSpPr>
        <p:spPr>
          <a:xfrm>
            <a:off x="914400" y="1691432"/>
            <a:ext cx="7620000" cy="15769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Women should not reveal body to men (except face &amp; hands)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Both genders: no exposure between navel and knee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Concept of </a:t>
            </a:r>
            <a:r>
              <a:rPr b="0" i="1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ʿawra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(parts to be concealed)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Fear of </a:t>
            </a:r>
            <a:r>
              <a:rPr b="0" i="1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fitna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(sexual temptation) driving the rules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5"/>
          <p:cNvSpPr/>
          <p:nvPr/>
        </p:nvSpPr>
        <p:spPr>
          <a:xfrm>
            <a:off x="609600" y="3497014"/>
            <a:ext cx="8083296" cy="2027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140"/>
              <a:buFont typeface="Arial"/>
              <a:buNone/>
            </a:pPr>
            <a:r>
              <a:rPr b="0" i="1" lang="en-US" sz="114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Note:</a:t>
            </a:r>
            <a:r>
              <a:rPr b="0" i="0" lang="en-US" sz="114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Religious norms don't always match cultural practice - but perception matters for families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6"/>
          <p:cNvSpPr/>
          <p:nvPr/>
        </p:nvSpPr>
        <p:spPr>
          <a:xfrm>
            <a:off x="609600" y="2556123"/>
            <a:ext cx="7924800" cy="1432173"/>
          </a:xfrm>
          <a:prstGeom prst="rect">
            <a:avLst/>
          </a:prstGeom>
          <a:solidFill>
            <a:srgbClr val="38BDF8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6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Burkini: A Game-Changing Compromise?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6"/>
          <p:cNvSpPr/>
          <p:nvPr/>
        </p:nvSpPr>
        <p:spPr>
          <a:xfrm>
            <a:off x="914400" y="1249561"/>
            <a:ext cx="7620000" cy="11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Invented 2004 by Aheda al-Zanetti (Lebanese-Australian)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Full-body swimsuit covering everything except face, hands, feet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Maintains </a:t>
            </a:r>
            <a:r>
              <a:rPr b="0" i="1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ʿawra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coverage while allowing participation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6"/>
          <p:cNvSpPr/>
          <p:nvPr/>
        </p:nvSpPr>
        <p:spPr>
          <a:xfrm>
            <a:off x="885825" y="2784723"/>
            <a:ext cx="7419975" cy="4265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Courts' Logic: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 Girl covers her own modesty; only exposed to other girls' </a:t>
            </a:r>
            <a:r>
              <a:rPr b="0" i="1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ʿawra</a:t>
            </a: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 in same-gender context. This mitigates harm to religious freedom.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/>
          <p:cNvSpPr/>
          <p:nvPr/>
        </p:nvSpPr>
        <p:spPr>
          <a:xfrm>
            <a:off x="885825" y="3333155"/>
            <a:ext cx="7419975" cy="4265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Problem: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 Islamic jurists don't accept burkini - women shouldn't be in physically charged environments with men regardless of dress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School Trips: The Mahram Controversy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609600" y="1249561"/>
            <a:ext cx="8083296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"Kamel-Fatwa" (1998):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7"/>
          <p:cNvSpPr/>
          <p:nvPr/>
        </p:nvSpPr>
        <p:spPr>
          <a:xfrm>
            <a:off x="609600" y="1615232"/>
            <a:ext cx="7924800" cy="4265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Girls cannot travel overnight without </a:t>
            </a:r>
            <a:r>
              <a:rPr b="0" i="1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mahram</a:t>
            </a: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(male guardian). Distance: ~81 km (distance a camel travels in 24 hours)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7"/>
          <p:cNvSpPr/>
          <p:nvPr/>
        </p:nvSpPr>
        <p:spPr>
          <a:xfrm>
            <a:off x="914400" y="2270373"/>
            <a:ext cx="7620000" cy="11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Courts initially sympathetic (2002 case)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Later courts rejected </a:t>
            </a:r>
            <a:r>
              <a:rPr b="0" i="1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mahram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requirement (2013)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Seen as contradicting gender equality principle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7"/>
          <p:cNvSpPr/>
          <p:nvPr/>
        </p:nvSpPr>
        <p:spPr>
          <a:xfrm>
            <a:off x="609600" y="3576935"/>
            <a:ext cx="8083296" cy="191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Arial"/>
              <a:buNone/>
            </a:pPr>
            <a:r>
              <a:rPr b="0" i="1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Note:</a:t>
            </a:r>
            <a:r>
              <a:rPr b="0" i="0" lang="en-US" sz="108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Media mockery of the "camel-jockey" fatwa increased resistance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8"/>
          <p:cNvSpPr/>
          <p:nvPr/>
        </p:nvSpPr>
        <p:spPr>
          <a:xfrm>
            <a:off x="609600" y="2632323"/>
            <a:ext cx="7924800" cy="883741"/>
          </a:xfrm>
          <a:prstGeom prst="rect">
            <a:avLst/>
          </a:prstGeom>
          <a:solidFill>
            <a:srgbClr val="38BDF8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Sex Education: Evolution of Curriculum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8"/>
          <p:cNvSpPr/>
          <p:nvPr/>
        </p:nvSpPr>
        <p:spPr>
          <a:xfrm>
            <a:off x="914400" y="1249561"/>
            <a:ext cx="7620000" cy="11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1960s-70s: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Biological focus only (reproduction)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1980s+: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Psychological, sociological aspects added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Modern: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Sexual identity, contraception, LGBTQ+ equality, pornography, prostitution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8"/>
          <p:cNvSpPr/>
          <p:nvPr/>
        </p:nvSpPr>
        <p:spPr>
          <a:xfrm>
            <a:off x="885825" y="2860923"/>
            <a:ext cx="7419975" cy="4265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Islamic Position: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 Sex education itself not forbidden, but content conflicts with core values (premarital sex, contraception, masturbation, homosexuality)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2025-12-09T23:58:44Z</dcterms:created>
  <dc:creator>Perplexity</dc:creator>
</cp:coreProperties>
</file>