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</p:sldIdLst>
  <p:sldSz cy="5143500" cx="9144000"/>
  <p:notesSz cx="5143500" cy="9144000"/>
  <p:embeddedFontLst>
    <p:embeddedFont>
      <p:font typeface="Quattrocento Sans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7" roundtripDataSignature="AMtx7mgav3LL2+9X7JoXg8n0zygWYYgS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font" Target="fonts/QuattrocentoSans-regular.fntdata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font" Target="fonts/QuattrocentoSans-italic.fntdata"/><Relationship Id="rId12" Type="http://schemas.openxmlformats.org/officeDocument/2006/relationships/slide" Target="slides/slide8.xml"/><Relationship Id="rId34" Type="http://schemas.openxmlformats.org/officeDocument/2006/relationships/font" Target="fonts/QuattrocentoSans-bold.fntdata"/><Relationship Id="rId15" Type="http://schemas.openxmlformats.org/officeDocument/2006/relationships/slide" Target="slides/slide11.xml"/><Relationship Id="rId37" Type="http://customschemas.google.com/relationships/presentationmetadata" Target="metadata"/><Relationship Id="rId14" Type="http://schemas.openxmlformats.org/officeDocument/2006/relationships/slide" Target="slides/slide10.xml"/><Relationship Id="rId36" Type="http://schemas.openxmlformats.org/officeDocument/2006/relationships/font" Target="fonts/QuattrocentoSans-boldItalic.fntdata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" name="Google Shape;1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4" name="Google Shape;184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7" name="Google Shape;247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" name="Google Shape;2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2" name="Google Shape;282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7" name="Google Shape;297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8" name="Google Shape;30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7" name="Google Shape;317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6" name="Google Shape;32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af2047a30e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3af2047a30e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g3af2047a30e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3" name="Google Shape;343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3af2047a30e_0_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3af2047a30e_0_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g3af2047a30e_0_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8" name="Google Shape;358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" name="Google Shape;3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8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6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7" name="Google Shape;1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"/>
          <p:cNvSpPr/>
          <p:nvPr/>
        </p:nvSpPr>
        <p:spPr>
          <a:xfrm>
            <a:off x="2145506" y="3735884"/>
            <a:ext cx="4852839" cy="503039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1888034" y="904577"/>
            <a:ext cx="5367784" cy="10239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35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3359"/>
              <a:buFont typeface="Quattrocento Sans"/>
              <a:buNone/>
            </a:pPr>
            <a:r>
              <a:rPr b="1" i="0" lang="en-US" sz="3359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Freedom of Religion</a:t>
            </a:r>
            <a:endParaRPr b="0" i="0" sz="335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20035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3359"/>
              <a:buFont typeface="Quattrocento Sans"/>
              <a:buNone/>
            </a:pPr>
            <a:r>
              <a:rPr b="1" i="0" lang="en-US" sz="3359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or Freedom from Religion?</a:t>
            </a:r>
            <a:endParaRPr b="0" i="0" sz="335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3057900" y="2157115"/>
            <a:ext cx="30282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800"/>
              <a:buFont typeface="Quattrocento Sans"/>
              <a:buNone/>
            </a:pPr>
            <a:r>
              <a:rPr b="1" i="0" lang="en-US" sz="18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Who has to adjust to whom?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2376752" y="2766715"/>
            <a:ext cx="4390495" cy="2803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380"/>
              <a:buFont typeface="Quattrocento Sans"/>
              <a:buNone/>
            </a:pPr>
            <a:r>
              <a:rPr b="0" i="0" lang="en-US" sz="138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German Courts, Islamic Norms, and School Participation</a:t>
            </a:r>
            <a:endParaRPr b="0" i="0" sz="13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2051587" y="3199507"/>
            <a:ext cx="5040826" cy="2315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140"/>
              <a:buFont typeface="Quattrocento Sans"/>
              <a:buNone/>
            </a:pPr>
            <a:r>
              <a:rPr b="0" i="0" lang="en-US" sz="114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University Course: Migration(s) to Germany: Policies, Perceptions and Realities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2145506" y="3735884"/>
            <a:ext cx="4852839" cy="5030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Primary Source:</a:t>
            </a: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Spengler, F. (2019). Islam and Christian–Muslim Relations, 30(3), 363-382.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Secondary Source:</a:t>
            </a: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Koopmans, R. (2013). Annual Review of Sociology, 39, 147-169.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45" name="Google Shape;14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0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376-378. Judicial reasoning analysis, 1972-2016.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0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Transformation: Why Did Courts Change?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0"/>
          <p:cNvSpPr/>
          <p:nvPr/>
        </p:nvSpPr>
        <p:spPr>
          <a:xfrm>
            <a:off x="838200" y="1149102"/>
            <a:ext cx="7772400" cy="17031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1986-1997: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Courts balance rights; tolerate accommodation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Late 1990s: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Public discourse shifts; media scrutiny intensifies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2000s: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Integration becomes dominant policy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2010s: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Courts firmly deny exemptions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0"/>
          <p:cNvSpPr/>
          <p:nvPr/>
        </p:nvSpPr>
        <p:spPr>
          <a:xfrm>
            <a:off x="800100" y="3309491"/>
            <a:ext cx="7581900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Key: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Constitutional law didn't change. Society's "secular consensus" did. Religious claims became less sympathetic.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55" name="Google Shape;15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1"/>
          <p:cNvSpPr/>
          <p:nvPr/>
        </p:nvSpPr>
        <p:spPr>
          <a:xfrm>
            <a:off x="533400" y="1224855"/>
            <a:ext cx="8077200" cy="862608"/>
          </a:xfrm>
          <a:prstGeom prst="roundRect">
            <a:avLst>
              <a:gd fmla="val 42402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1"/>
          <p:cNvSpPr/>
          <p:nvPr/>
        </p:nvSpPr>
        <p:spPr>
          <a:xfrm>
            <a:off x="744736" y="1407616"/>
            <a:ext cx="496639" cy="253305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1998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1"/>
          <p:cNvSpPr/>
          <p:nvPr/>
        </p:nvSpPr>
        <p:spPr>
          <a:xfrm>
            <a:off x="533400" y="2209354"/>
            <a:ext cx="8077200" cy="862608"/>
          </a:xfrm>
          <a:prstGeom prst="roundRect">
            <a:avLst>
              <a:gd fmla="val 42402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1"/>
          <p:cNvSpPr/>
          <p:nvPr/>
        </p:nvSpPr>
        <p:spPr>
          <a:xfrm>
            <a:off x="744736" y="2392114"/>
            <a:ext cx="834330" cy="253305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2000-2005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1"/>
          <p:cNvSpPr/>
          <p:nvPr/>
        </p:nvSpPr>
        <p:spPr>
          <a:xfrm>
            <a:off x="533400" y="3193852"/>
            <a:ext cx="8077200" cy="862608"/>
          </a:xfrm>
          <a:prstGeom prst="roundRect">
            <a:avLst>
              <a:gd fmla="val 42402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1"/>
          <p:cNvSpPr/>
          <p:nvPr/>
        </p:nvSpPr>
        <p:spPr>
          <a:xfrm>
            <a:off x="744736" y="3376613"/>
            <a:ext cx="599182" cy="253305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2005+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1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376-378. Media analysis from Der Spiegel &amp; Der Stern archives.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1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Why the Shift? Context Matters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1"/>
          <p:cNvSpPr/>
          <p:nvPr/>
        </p:nvSpPr>
        <p:spPr>
          <a:xfrm>
            <a:off x="1317575" y="1443782"/>
            <a:ext cx="1309164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Political Turning Point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1"/>
          <p:cNvSpPr/>
          <p:nvPr/>
        </p:nvSpPr>
        <p:spPr>
          <a:xfrm>
            <a:off x="744736" y="1660922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SPD &amp; Greens gain power. Germany officially becomes "country of immigration."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1"/>
          <p:cNvSpPr/>
          <p:nvPr/>
        </p:nvSpPr>
        <p:spPr>
          <a:xfrm>
            <a:off x="1655266" y="2428280"/>
            <a:ext cx="986882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Media Explosion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1"/>
          <p:cNvSpPr/>
          <p:nvPr/>
        </p:nvSpPr>
        <p:spPr>
          <a:xfrm>
            <a:off x="744736" y="2645420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Articles in Der Stern &amp; Der Spiegel: </a:t>
            </a: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15 (1973-1997) → 104 (1998-2016)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1"/>
          <p:cNvSpPr/>
          <p:nvPr/>
        </p:nvSpPr>
        <p:spPr>
          <a:xfrm>
            <a:off x="1420118" y="3412778"/>
            <a:ext cx="1137017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Political Hardening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1"/>
          <p:cNvSpPr/>
          <p:nvPr/>
        </p:nvSpPr>
        <p:spPr>
          <a:xfrm>
            <a:off x="744736" y="3629918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Even left-wing parties adopt integration policies. "Multikulti" declared failed (Merkel, 2010).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75" name="Google Shape;175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2"/>
          <p:cNvSpPr/>
          <p:nvPr/>
        </p:nvSpPr>
        <p:spPr>
          <a:xfrm>
            <a:off x="533400" y="1278136"/>
            <a:ext cx="8077200" cy="857250"/>
          </a:xfrm>
          <a:prstGeom prst="roundRect">
            <a:avLst>
              <a:gd fmla="val 42667" name="adj"/>
            </a:avLst>
          </a:prstGeom>
          <a:solidFill>
            <a:srgbClr val="60A5FA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2"/>
          <p:cNvSpPr/>
          <p:nvPr/>
        </p:nvSpPr>
        <p:spPr>
          <a:xfrm>
            <a:off x="533400" y="4571405"/>
            <a:ext cx="8077200" cy="503039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p. 376. Der Spiegel (2007): https://www.spiegel.de/international/germany/german-justice-failures-paving-the-way-for-a-muslim-parallel-society-a-474629.html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2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How Media Shaped the Debate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2"/>
          <p:cNvSpPr/>
          <p:nvPr/>
        </p:nvSpPr>
        <p:spPr>
          <a:xfrm>
            <a:off x="533400" y="1278136"/>
            <a:ext cx="80772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0" i="1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"German judges paved the way to parallel societies for Islamic fundamentalists"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0" i="1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1" i="1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— Der Spiegel (2007)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2"/>
          <p:cNvSpPr/>
          <p:nvPr/>
        </p:nvSpPr>
        <p:spPr>
          <a:xfrm>
            <a:off x="533400" y="2516386"/>
            <a:ext cx="8238744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Narrative Framework: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2"/>
          <p:cNvSpPr/>
          <p:nvPr/>
        </p:nvSpPr>
        <p:spPr>
          <a:xfrm>
            <a:off x="838200" y="2925961"/>
            <a:ext cx="7772400" cy="15235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Char char="•"/>
            </a:pP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Courts too accommodating of "parallel societies"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Char char="•"/>
            </a:pP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Integration incompatible with religious accommodation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Char char="•"/>
            </a:pP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Exemptions portrayed as threats to gender equality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Char char="•"/>
            </a:pP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Religious claims reframed as "refusals to integrate"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87" name="Google Shape;18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3"/>
          <p:cNvSpPr/>
          <p:nvPr/>
        </p:nvSpPr>
        <p:spPr>
          <a:xfrm>
            <a:off x="533400" y="4645819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Haug, S., Müssig, S., &amp; Stichs, A. (2009). Cited in Spengler (2019), p. 364.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3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Reality Check: How Many Families Seek Exemptions?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3"/>
          <p:cNvSpPr/>
          <p:nvPr/>
        </p:nvSpPr>
        <p:spPr>
          <a:xfrm>
            <a:off x="800100" y="3701058"/>
            <a:ext cx="7581900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Bottom line: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21 court cases over 44 years. Problem tiny but symbolically huge. Most Muslim families see no contradiction.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96" name="Google Shape;19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14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364-375. Comparative analysis across religions.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4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Not Just Muslims: Christian Cases (15 total)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4"/>
          <p:cNvSpPr/>
          <p:nvPr/>
        </p:nvSpPr>
        <p:spPr>
          <a:xfrm>
            <a:off x="838200" y="1270992"/>
            <a:ext cx="7772400" cy="17031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1986 Munich: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Palmarian Church girls → Exemption GRANTED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1972 Hamburg: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Christian family sex ed → Exemption GRANTED + curriculum reform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1993 Federal Admin: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Christian girl swimming/PE → Exemption DENIED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1990s multiple: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Christian sex ed objections → Exemptions DENIED; some parents imprisoned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4"/>
          <p:cNvSpPr/>
          <p:nvPr/>
        </p:nvSpPr>
        <p:spPr>
          <a:xfrm>
            <a:off x="800100" y="3431381"/>
            <a:ext cx="7733538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Key: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Differential treatment reflects evolving integration ideology, not favoritism toward Muslims.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06" name="Google Shape;20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15"/>
          <p:cNvSpPr/>
          <p:nvPr/>
        </p:nvSpPr>
        <p:spPr>
          <a:xfrm>
            <a:off x="533400" y="1278136"/>
            <a:ext cx="3924300" cy="1724323"/>
          </a:xfrm>
          <a:prstGeom prst="roundRect">
            <a:avLst>
              <a:gd fmla="val 21212" name="adj"/>
            </a:avLst>
          </a:prstGeom>
          <a:solidFill>
            <a:srgbClr val="1E293B"/>
          </a:solidFill>
          <a:ln cap="flat" cmpd="sng" w="2857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5"/>
          <p:cNvSpPr/>
          <p:nvPr/>
        </p:nvSpPr>
        <p:spPr>
          <a:xfrm>
            <a:off x="4686300" y="1278136"/>
            <a:ext cx="3924300" cy="1724323"/>
          </a:xfrm>
          <a:prstGeom prst="roundRect">
            <a:avLst>
              <a:gd fmla="val 21212" name="adj"/>
            </a:avLst>
          </a:prstGeom>
          <a:solidFill>
            <a:srgbClr val="1E293B"/>
          </a:solidFill>
          <a:ln cap="flat" cmpd="sng" w="2857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5"/>
          <p:cNvSpPr/>
          <p:nvPr/>
        </p:nvSpPr>
        <p:spPr>
          <a:xfrm>
            <a:off x="533400" y="4404420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363-365, 376-378. Constitutional framework.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5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Balancing Act: Three Rights in Conflict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5"/>
          <p:cNvSpPr/>
          <p:nvPr/>
        </p:nvSpPr>
        <p:spPr>
          <a:xfrm>
            <a:off x="762000" y="1535311"/>
            <a:ext cx="3536442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Religious Freedom (Art. 4)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5"/>
          <p:cNvSpPr/>
          <p:nvPr/>
        </p:nvSpPr>
        <p:spPr>
          <a:xfrm>
            <a:off x="762000" y="1914376"/>
            <a:ext cx="3467100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Right to practice faith, maintain modesty, avoid religious harm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5"/>
          <p:cNvSpPr/>
          <p:nvPr/>
        </p:nvSpPr>
        <p:spPr>
          <a:xfrm>
            <a:off x="762000" y="2554337"/>
            <a:ext cx="3536442" cy="2195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Quattrocento Sans"/>
              <a:buNone/>
            </a:pPr>
            <a:r>
              <a:rPr b="1" i="0" lang="en-US" sz="108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1980s-90s:</a:t>
            </a:r>
            <a:r>
              <a:rPr b="0" i="0" lang="en-US" sz="108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Heavy weight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5"/>
          <p:cNvSpPr/>
          <p:nvPr/>
        </p:nvSpPr>
        <p:spPr>
          <a:xfrm>
            <a:off x="4914900" y="1535311"/>
            <a:ext cx="3536442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State's Educational Right (Art. 7)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5"/>
          <p:cNvSpPr/>
          <p:nvPr/>
        </p:nvSpPr>
        <p:spPr>
          <a:xfrm>
            <a:off x="4914900" y="1914376"/>
            <a:ext cx="3467100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Duty to integrate, educate equally, prevent parallel societies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5"/>
          <p:cNvSpPr/>
          <p:nvPr/>
        </p:nvSpPr>
        <p:spPr>
          <a:xfrm>
            <a:off x="4914900" y="2554337"/>
            <a:ext cx="3536442" cy="2195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80"/>
              <a:buFont typeface="Quattrocento Sans"/>
              <a:buNone/>
            </a:pPr>
            <a:r>
              <a:rPr b="1" i="0" lang="en-US" sz="108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2010s:</a:t>
            </a:r>
            <a:r>
              <a:rPr b="0" i="0" lang="en-US" sz="108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Decisive weight</a:t>
            </a:r>
            <a:endParaRPr b="0" i="0" sz="10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5"/>
          <p:cNvSpPr/>
          <p:nvPr/>
        </p:nvSpPr>
        <p:spPr>
          <a:xfrm>
            <a:off x="800100" y="3459659"/>
            <a:ext cx="7581900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Shift: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Constitution unchanged. Courts reweighted same rights based on changing social attitudes about integration and secularism.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23" name="Google Shape;22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6"/>
          <p:cNvSpPr/>
          <p:nvPr/>
        </p:nvSpPr>
        <p:spPr>
          <a:xfrm>
            <a:off x="533400" y="4737942"/>
            <a:ext cx="8077200" cy="332400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Koopmans (2013). Annual Review of Sociology, 39, 147-169.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6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Broader Context: The Multiculturalism Debate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6"/>
          <p:cNvSpPr/>
          <p:nvPr/>
        </p:nvSpPr>
        <p:spPr>
          <a:xfrm>
            <a:off x="800100" y="1582936"/>
            <a:ext cx="7733538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Key Political Statements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6"/>
          <p:cNvSpPr/>
          <p:nvPr/>
        </p:nvSpPr>
        <p:spPr>
          <a:xfrm>
            <a:off x="1028700" y="1962001"/>
            <a:ext cx="7353300" cy="11121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Merkel (2010):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Multiculturalism "failed utterly"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Sarkozy (2011):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Multiculturalism "clearly a failure"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Cameron (2011):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State multiculturalism encouraged separate lives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6"/>
          <p:cNvSpPr/>
          <p:nvPr/>
        </p:nvSpPr>
        <p:spPr>
          <a:xfrm>
            <a:off x="629850" y="3319309"/>
            <a:ext cx="82386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0A5FA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60A5FA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Why Europe Differs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6"/>
          <p:cNvSpPr/>
          <p:nvPr/>
        </p:nvSpPr>
        <p:spPr>
          <a:xfrm>
            <a:off x="919375" y="3745094"/>
            <a:ext cx="7772400" cy="186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Religious rights dominance: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Main source of controversy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Muslim population: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5% in Germany vs. 1.9% Australia, 0.8% USA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Association: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Multiculturalism = Muslim religious claims in Europe; ethnic folklore in settler colonies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35" name="Google Shape;23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7"/>
          <p:cNvSpPr/>
          <p:nvPr/>
        </p:nvSpPr>
        <p:spPr>
          <a:xfrm>
            <a:off x="533400" y="1354336"/>
            <a:ext cx="3924300" cy="1870472"/>
          </a:xfrm>
          <a:prstGeom prst="roundRect">
            <a:avLst>
              <a:gd fmla="val 19554" name="adj"/>
            </a:avLst>
          </a:prstGeom>
          <a:solidFill>
            <a:srgbClr val="1E293B"/>
          </a:solidFill>
          <a:ln cap="flat" cmpd="sng" w="2857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7"/>
          <p:cNvSpPr/>
          <p:nvPr/>
        </p:nvSpPr>
        <p:spPr>
          <a:xfrm>
            <a:off x="4686300" y="1354336"/>
            <a:ext cx="3924300" cy="1870472"/>
          </a:xfrm>
          <a:prstGeom prst="roundRect">
            <a:avLst>
              <a:gd fmla="val 19554" name="adj"/>
            </a:avLst>
          </a:prstGeom>
          <a:solidFill>
            <a:srgbClr val="1E293B"/>
          </a:solidFill>
          <a:ln cap="flat" cmpd="sng" w="2857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7"/>
          <p:cNvSpPr/>
          <p:nvPr/>
        </p:nvSpPr>
        <p:spPr>
          <a:xfrm>
            <a:off x="533400" y="4626769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368-370. Coumont (2009) and Karakaşoğlu-Aydin (2000).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7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Who's Right? The Scholarly Divide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7"/>
          <p:cNvSpPr/>
          <p:nvPr/>
        </p:nvSpPr>
        <p:spPr>
          <a:xfrm>
            <a:off x="762000" y="1611511"/>
            <a:ext cx="3536442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0A5FA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60A5FA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Pro-Integration View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7"/>
          <p:cNvSpPr/>
          <p:nvPr/>
        </p:nvSpPr>
        <p:spPr>
          <a:xfrm>
            <a:off x="762000" y="2021086"/>
            <a:ext cx="3467100" cy="9751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Nina Coumont: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No exemptions. Co-education teaches gender equality; swimming has high educational value. Logistical burden doesn't override state interests.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7"/>
          <p:cNvSpPr/>
          <p:nvPr/>
        </p:nvSpPr>
        <p:spPr>
          <a:xfrm>
            <a:off x="4914900" y="1611511"/>
            <a:ext cx="3536442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0A5FA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60A5FA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Pro-Accommodation View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7"/>
          <p:cNvSpPr/>
          <p:nvPr/>
        </p:nvSpPr>
        <p:spPr>
          <a:xfrm>
            <a:off x="4914900" y="2021086"/>
            <a:ext cx="3467100" cy="7313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Yasemin Karakaşoğlu-Aydin: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Schools should engage with religious differences and respect individual rights. Diversity strengthens cohesion.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7"/>
          <p:cNvSpPr/>
          <p:nvPr/>
        </p:nvSpPr>
        <p:spPr>
          <a:xfrm>
            <a:off x="800100" y="3682008"/>
            <a:ext cx="7581900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Core Question: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Is forcing compliance the same as integration? Or does respect for difference strengthen democratic society?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50" name="Google Shape;25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8"/>
          <p:cNvSpPr/>
          <p:nvPr/>
        </p:nvSpPr>
        <p:spPr>
          <a:xfrm>
            <a:off x="533400" y="1125736"/>
            <a:ext cx="8077200" cy="1232148"/>
          </a:xfrm>
          <a:prstGeom prst="roundRect">
            <a:avLst>
              <a:gd fmla="val 29685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8"/>
          <p:cNvSpPr/>
          <p:nvPr/>
        </p:nvSpPr>
        <p:spPr>
          <a:xfrm>
            <a:off x="533400" y="2479774"/>
            <a:ext cx="8077200" cy="988368"/>
          </a:xfrm>
          <a:prstGeom prst="roundRect">
            <a:avLst>
              <a:gd fmla="val 37006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8"/>
          <p:cNvSpPr/>
          <p:nvPr/>
        </p:nvSpPr>
        <p:spPr>
          <a:xfrm>
            <a:off x="533400" y="3590032"/>
            <a:ext cx="8077200" cy="988368"/>
          </a:xfrm>
          <a:prstGeom prst="roundRect">
            <a:avLst>
              <a:gd fmla="val 37006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8"/>
          <p:cNvSpPr/>
          <p:nvPr/>
        </p:nvSpPr>
        <p:spPr>
          <a:xfrm>
            <a:off x="533400" y="4761295"/>
            <a:ext cx="8077200" cy="332400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368-370. DW (2013): https://www.dw.com/en/german-muslim-groups-react-to-burkini-ruling/a-17085656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8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Muslim Community Responses: Internal Diversity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8"/>
          <p:cNvSpPr/>
          <p:nvPr/>
        </p:nvSpPr>
        <p:spPr>
          <a:xfrm>
            <a:off x="744736" y="1308497"/>
            <a:ext cx="7836765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Zentralrat der Muslime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8"/>
          <p:cNvSpPr/>
          <p:nvPr/>
        </p:nvSpPr>
        <p:spPr>
          <a:xfrm>
            <a:off x="744736" y="1687562"/>
            <a:ext cx="7683103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Burkini ruling is "good compromise"; accepts integration. Notes: many Länder already offer gender-separated swimming.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8"/>
          <p:cNvSpPr/>
          <p:nvPr/>
        </p:nvSpPr>
        <p:spPr>
          <a:xfrm>
            <a:off x="744736" y="2662535"/>
            <a:ext cx="7836765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Millî Görüş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8"/>
          <p:cNvSpPr/>
          <p:nvPr/>
        </p:nvSpPr>
        <p:spPr>
          <a:xfrm>
            <a:off x="744736" y="3041600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"Not about justice and law—illegitimate stricture on Muslims." Condemned rulings as anti-democratic.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8"/>
          <p:cNvSpPr/>
          <p:nvPr/>
        </p:nvSpPr>
        <p:spPr>
          <a:xfrm>
            <a:off x="744736" y="3772793"/>
            <a:ext cx="7836765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Online Forums &amp; Grassroots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8"/>
          <p:cNvSpPr/>
          <p:nvPr/>
        </p:nvSpPr>
        <p:spPr>
          <a:xfrm>
            <a:off x="744736" y="4151858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Many voices disagreed with Zentralrat acceptance; complained about "anti-democratic" rulings.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8"/>
          <p:cNvSpPr/>
          <p:nvPr/>
        </p:nvSpPr>
        <p:spPr>
          <a:xfrm>
            <a:off x="533400" y="4578390"/>
            <a:ext cx="7733400" cy="2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Key: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Muslim community divided. No monolithic position on accommodation vs. integration.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68" name="Google Shape;26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19"/>
          <p:cNvSpPr/>
          <p:nvPr/>
        </p:nvSpPr>
        <p:spPr>
          <a:xfrm>
            <a:off x="533400" y="1125736"/>
            <a:ext cx="8077200" cy="976164"/>
          </a:xfrm>
          <a:prstGeom prst="roundRect">
            <a:avLst>
              <a:gd fmla="val 374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9"/>
          <p:cNvSpPr/>
          <p:nvPr/>
        </p:nvSpPr>
        <p:spPr>
          <a:xfrm>
            <a:off x="533400" y="2223790"/>
            <a:ext cx="8077200" cy="976164"/>
          </a:xfrm>
          <a:prstGeom prst="roundRect">
            <a:avLst>
              <a:gd fmla="val 374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9"/>
          <p:cNvSpPr/>
          <p:nvPr/>
        </p:nvSpPr>
        <p:spPr>
          <a:xfrm>
            <a:off x="533400" y="3321844"/>
            <a:ext cx="8077200" cy="976164"/>
          </a:xfrm>
          <a:prstGeom prst="roundRect">
            <a:avLst>
              <a:gd fmla="val 374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9"/>
          <p:cNvSpPr/>
          <p:nvPr/>
        </p:nvSpPr>
        <p:spPr>
          <a:xfrm>
            <a:off x="533400" y="441989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Contemporary news coverage of landmark decisions and ongoing debates.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Major Rulings in the News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9"/>
          <p:cNvSpPr/>
          <p:nvPr/>
        </p:nvSpPr>
        <p:spPr>
          <a:xfrm>
            <a:off x="744736" y="1308497"/>
            <a:ext cx="7836765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2013 Federal Admin Court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9"/>
          <p:cNvSpPr/>
          <p:nvPr/>
        </p:nvSpPr>
        <p:spPr>
          <a:xfrm>
            <a:off x="744736" y="1687562"/>
            <a:ext cx="7836765" cy="2315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Quattrocento Sans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|  |  |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9"/>
          <p:cNvSpPr/>
          <p:nvPr/>
        </p:nvSpPr>
        <p:spPr>
          <a:xfrm>
            <a:off x="744736" y="2406551"/>
            <a:ext cx="7836765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2016 Federal Constitutional Court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9"/>
          <p:cNvSpPr/>
          <p:nvPr/>
        </p:nvSpPr>
        <p:spPr>
          <a:xfrm>
            <a:off x="744736" y="2785616"/>
            <a:ext cx="7836765" cy="2315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Quattrocento Sans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|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9"/>
          <p:cNvSpPr/>
          <p:nvPr/>
        </p:nvSpPr>
        <p:spPr>
          <a:xfrm>
            <a:off x="744736" y="3504605"/>
            <a:ext cx="7836765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2025 Sex Education Debate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9"/>
          <p:cNvSpPr/>
          <p:nvPr/>
        </p:nvSpPr>
        <p:spPr>
          <a:xfrm>
            <a:off x="744736" y="3883670"/>
            <a:ext cx="7836765" cy="2315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140"/>
              <a:buFont typeface="Quattrocento Sans"/>
              <a:buNone/>
            </a:pPr>
            <a:r>
              <a:rPr b="0" i="0" lang="en-US" sz="114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|  |</a:t>
            </a:r>
            <a:endParaRPr b="0" i="0" sz="11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9" name="Google Shape;2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2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Spengler (2019), pp. 363-370. German Constitutional Framework 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Central Tension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800100" y="1400175"/>
            <a:ext cx="7733538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Three Constitutional Rights in Conflict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780675" y="1777908"/>
            <a:ext cx="7772400" cy="12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Religious Freedom (Art. 4):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Right to practice faith, freedom from coercion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Parental Right (Art. 6):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Freedom to raise children according to beliefs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State's Educational Right (Art. 7):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Duty to integrate children and organize curriculum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285" name="Google Shape;28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20"/>
          <p:cNvSpPr/>
          <p:nvPr/>
        </p:nvSpPr>
        <p:spPr>
          <a:xfrm>
            <a:off x="533400" y="1278136"/>
            <a:ext cx="3924300" cy="1626691"/>
          </a:xfrm>
          <a:prstGeom prst="roundRect">
            <a:avLst>
              <a:gd fmla="val 22485" name="adj"/>
            </a:avLst>
          </a:prstGeom>
          <a:solidFill>
            <a:srgbClr val="1E293B"/>
          </a:solidFill>
          <a:ln cap="flat" cmpd="sng" w="2857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0"/>
          <p:cNvSpPr/>
          <p:nvPr/>
        </p:nvSpPr>
        <p:spPr>
          <a:xfrm>
            <a:off x="4686300" y="1278136"/>
            <a:ext cx="3924300" cy="1626691"/>
          </a:xfrm>
          <a:prstGeom prst="roundRect">
            <a:avLst>
              <a:gd fmla="val 22485" name="adj"/>
            </a:avLst>
          </a:prstGeom>
          <a:solidFill>
            <a:srgbClr val="1E293B"/>
          </a:solidFill>
          <a:ln cap="flat" cmpd="sng" w="2857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0"/>
          <p:cNvSpPr/>
          <p:nvPr/>
        </p:nvSpPr>
        <p:spPr>
          <a:xfrm>
            <a:off x="533400" y="430678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376-378. Court reasoning and society debates.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20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What Does Integration Mean?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20"/>
          <p:cNvSpPr/>
          <p:nvPr/>
        </p:nvSpPr>
        <p:spPr>
          <a:xfrm>
            <a:off x="762000" y="1535311"/>
            <a:ext cx="3536442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0A5FA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60A5FA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Courts' Definition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20"/>
          <p:cNvSpPr/>
          <p:nvPr/>
        </p:nvSpPr>
        <p:spPr>
          <a:xfrm>
            <a:off x="762000" y="1944886"/>
            <a:ext cx="3467100" cy="7313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Full participation in all activities; uniform behavior; preparation for pluralistic society via mandatory shared experience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20"/>
          <p:cNvSpPr/>
          <p:nvPr/>
        </p:nvSpPr>
        <p:spPr>
          <a:xfrm>
            <a:off x="4914900" y="1535311"/>
            <a:ext cx="3536442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0A5FA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60A5FA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Alternative View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20"/>
          <p:cNvSpPr/>
          <p:nvPr/>
        </p:nvSpPr>
        <p:spPr>
          <a:xfrm>
            <a:off x="4914900" y="1944886"/>
            <a:ext cx="3467100" cy="7313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Successful integration = social cohesion + respect for diversity; shared civic values compatible with religious difference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20"/>
          <p:cNvSpPr/>
          <p:nvPr/>
        </p:nvSpPr>
        <p:spPr>
          <a:xfrm>
            <a:off x="800100" y="3362027"/>
            <a:ext cx="7581900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Reality: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97% of Muslim students participate in swimming. Issue isn't non-participation. It's about who defines acceptable behavior.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00" name="Google Shape;30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21"/>
          <p:cNvSpPr/>
          <p:nvPr/>
        </p:nvSpPr>
        <p:spPr>
          <a:xfrm>
            <a:off x="533400" y="2849761"/>
            <a:ext cx="8077200" cy="1057275"/>
          </a:xfrm>
          <a:prstGeom prst="roundRect">
            <a:avLst>
              <a:gd fmla="val 34595" name="adj"/>
            </a:avLst>
          </a:prstGeom>
          <a:solidFill>
            <a:srgbClr val="60A5FA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21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376-378. Analysis of judicial reasoning without legal change.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21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Secularization as Context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21"/>
          <p:cNvSpPr/>
          <p:nvPr/>
        </p:nvSpPr>
        <p:spPr>
          <a:xfrm>
            <a:off x="838200" y="1343769"/>
            <a:ext cx="7772400" cy="12773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German Society: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Increasingly secular; religious authority declining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Gender Norms: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Liberalized dramatically since 1990s; traditional views seen as "backward"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Court Reflection: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Judicial tolerance for religious objections decreased with societal secularization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21"/>
          <p:cNvSpPr/>
          <p:nvPr/>
        </p:nvSpPr>
        <p:spPr>
          <a:xfrm>
            <a:off x="533400" y="2849761"/>
            <a:ext cx="8077200" cy="1057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0" i="1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"Court attitudes changed not because law changed, but because society's 'secular consensus' shifted. Religious claims became less sympathetic."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0" i="1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1" i="1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— Spengler (2019)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11" name="Google Shape;31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22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Koopmans (2013), pp. 150-169. Comparative institutional analysis.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22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Why Is Germany Particularly Resistant?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22"/>
          <p:cNvSpPr/>
          <p:nvPr/>
        </p:nvSpPr>
        <p:spPr>
          <a:xfrm>
            <a:off x="838200" y="1698129"/>
            <a:ext cx="7772400" cy="20070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Muslim Population: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5% in Germany (higher than Australia 1.9%, USA 0.8%)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Citizenship: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Jus sanguinis tradition; immigrants excluded from power longer than in settler countries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 Pillarization: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Unlike Netherlands' institutional pluralism, Germany lacks tradition of separate-but-equal institutions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Leitkultur: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German identity contested; not purely civic but tied to culture/language/history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20" name="Google Shape;32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23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Critical analysis framework from Spengler (2019) and scholarly literature.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23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Critical Questions for Discussion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23"/>
          <p:cNvSpPr/>
          <p:nvPr/>
        </p:nvSpPr>
        <p:spPr>
          <a:xfrm>
            <a:off x="838200" y="1637109"/>
            <a:ext cx="7772400" cy="21289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60"/>
              <a:buFont typeface="Quattrocento Sans"/>
              <a:buChar char="•"/>
            </a:pP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Is mandatory participation essential to integration, or could pluralism coexist?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60"/>
              <a:buFont typeface="Quattrocento Sans"/>
              <a:buChar char="•"/>
            </a:pP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Should religious families be required to participate in activities conflicting with deeply held values?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60"/>
              <a:buFont typeface="Quattrocento Sans"/>
              <a:buChar char="•"/>
            </a:pP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Does focusing on 2-5% of objectors miss the larger story of successful integration?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60"/>
              <a:buFont typeface="Quattrocento Sans"/>
              <a:buChar char="•"/>
            </a:pP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Who decides what values are "German" and non-negotiable?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60"/>
              <a:buFont typeface="Quattrocento Sans"/>
              <a:buChar char="•"/>
            </a:pP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Has forcing compliance strengthened integration, or created resentment?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29" name="Google Shape;329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24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376-378. Concluding analysis of constitutional tensions.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24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Fundamental Paradox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24"/>
          <p:cNvSpPr/>
          <p:nvPr/>
        </p:nvSpPr>
        <p:spPr>
          <a:xfrm>
            <a:off x="800100" y="1704975"/>
            <a:ext cx="7733538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Freedom of religion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requires accommodation of difference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24"/>
          <p:cNvSpPr/>
          <p:nvPr/>
        </p:nvSpPr>
        <p:spPr>
          <a:xfrm>
            <a:off x="800100" y="2817316"/>
            <a:ext cx="7733538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Integration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traditionally defined as conformity to majority norms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24"/>
          <p:cNvSpPr/>
          <p:nvPr/>
        </p:nvSpPr>
        <p:spPr>
          <a:xfrm>
            <a:off x="533400" y="3518297"/>
            <a:ext cx="8077200" cy="5607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80"/>
              <a:buFont typeface="Quattrocento Sans"/>
              <a:buNone/>
            </a:pPr>
            <a:r>
              <a:rPr b="0" i="1" lang="en-US" sz="138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German courts chose: </a:t>
            </a:r>
            <a:r>
              <a:rPr b="1" i="1" lang="en-US" sz="138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Integration via conformity.</a:t>
            </a:r>
            <a:endParaRPr b="0" i="0" sz="13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380"/>
              <a:buFont typeface="Quattrocento Sans"/>
              <a:buNone/>
            </a:pPr>
            <a:r>
              <a:rPr b="0" i="1" lang="en-US" sz="138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But at what cost to pluralism?</a:t>
            </a:r>
            <a:endParaRPr b="0" i="0" sz="138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eautify this slide" id="340" name="Google Shape;340;g3af2047a30e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5" y="-52389"/>
            <a:ext cx="9143545" cy="5103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46" name="Google Shape;346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7" name="Google Shape;347;p25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 synthesis. Koopmans (2013) comparative context.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25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Key Takeaways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25"/>
          <p:cNvSpPr/>
          <p:nvPr/>
        </p:nvSpPr>
        <p:spPr>
          <a:xfrm>
            <a:off x="838200" y="1424285"/>
            <a:ext cx="7772400" cy="25547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60"/>
              <a:buFont typeface="Quattrocento Sans"/>
              <a:buNone/>
            </a:pP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Courts shifted from </a:t>
            </a: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1980s accommodation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→ </a:t>
            </a: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2010s integration-via-conformity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Not law changing,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but societal attitudes (media, politics, secularization)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60"/>
              <a:buFont typeface="Quattrocento Sans"/>
              <a:buNone/>
            </a:pP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Problem </a:t>
            </a: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tiny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(21 cases over 44 years), but </a:t>
            </a: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symbolically huge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60"/>
              <a:buFont typeface="Quattrocento Sans"/>
              <a:buNone/>
            </a:pP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Germany's debate reflects </a:t>
            </a: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religious rights conflicts,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not ethnic diversity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Muslim community divided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on accommodation; no monolithic position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Key question: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Can pluralism survive mandatory conformity?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eautify this slide" id="355" name="Google Shape;355;g3af2047a30e_0_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9936"/>
            <a:ext cx="9143545" cy="5103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61" name="Google Shape;361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62" name="Google Shape;362;p26"/>
          <p:cNvSpPr/>
          <p:nvPr/>
        </p:nvSpPr>
        <p:spPr>
          <a:xfrm>
            <a:off x="2617589" y="3341340"/>
            <a:ext cx="3908822" cy="673596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26"/>
          <p:cNvSpPr/>
          <p:nvPr/>
        </p:nvSpPr>
        <p:spPr>
          <a:xfrm>
            <a:off x="2420392" y="1128564"/>
            <a:ext cx="4303068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3000"/>
              <a:buFont typeface="Quattrocento Sans"/>
              <a:buNone/>
            </a:pPr>
            <a:r>
              <a:rPr b="1" i="0" lang="en-US" sz="30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Freedom of Religion or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3000"/>
              <a:buFont typeface="Quattrocento Sans"/>
              <a:buNone/>
            </a:pPr>
            <a:r>
              <a:rPr b="1" i="0" lang="en-US" sz="30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Freedom from Religion?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26"/>
          <p:cNvSpPr/>
          <p:nvPr/>
        </p:nvSpPr>
        <p:spPr>
          <a:xfrm>
            <a:off x="2310414" y="2271564"/>
            <a:ext cx="4523172" cy="292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440"/>
              <a:buFont typeface="Quattrocento Sans"/>
              <a:buNone/>
            </a:pPr>
            <a:r>
              <a:rPr b="0" i="0" lang="en-US" sz="144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answer defines what kind of society we want to be.</a:t>
            </a:r>
            <a:endParaRPr b="0" i="0" sz="144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6"/>
          <p:cNvSpPr/>
          <p:nvPr/>
        </p:nvSpPr>
        <p:spPr>
          <a:xfrm>
            <a:off x="2326505" y="2792760"/>
            <a:ext cx="4490990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Does integration require uniformity, or can it embrace difference?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26"/>
          <p:cNvSpPr/>
          <p:nvPr/>
        </p:nvSpPr>
        <p:spPr>
          <a:xfrm>
            <a:off x="2617589" y="3341340"/>
            <a:ext cx="3908822" cy="673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Presentation Sources: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Spengler, F. (2019). Islam and Christian–Muslim Relations, 30(3), 363-382.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Koopmans, R. (2013). Annual Review of Sociology, 39, 147-169.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39" name="Google Shape;3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3"/>
          <p:cNvSpPr/>
          <p:nvPr/>
        </p:nvSpPr>
        <p:spPr>
          <a:xfrm>
            <a:off x="533400" y="2173486"/>
            <a:ext cx="3924300" cy="1188244"/>
          </a:xfrm>
          <a:prstGeom prst="roundRect">
            <a:avLst>
              <a:gd fmla="val 30782" name="adj"/>
            </a:avLst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"/>
          <p:cNvSpPr/>
          <p:nvPr/>
        </p:nvSpPr>
        <p:spPr>
          <a:xfrm>
            <a:off x="4686300" y="2173486"/>
            <a:ext cx="3924300" cy="1188244"/>
          </a:xfrm>
          <a:prstGeom prst="roundRect">
            <a:avLst>
              <a:gd fmla="val 30782" name="adj"/>
            </a:avLst>
          </a:prstGeom>
          <a:solidFill>
            <a:srgbClr val="38BDF8">
              <a:alpha val="9803"/>
            </a:srgbClr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533400" y="3788420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p. 363. Analysis of dejure.org judicial database, 1972-2016.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533400" y="533400"/>
            <a:ext cx="8077200" cy="819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Swimming, School Trips, Sex Education: 36 Cases (1972-2016)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533400" y="1763911"/>
            <a:ext cx="4002786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Muslim Cases: 21 total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"/>
          <p:cNvSpPr/>
          <p:nvPr/>
        </p:nvSpPr>
        <p:spPr>
          <a:xfrm>
            <a:off x="716161" y="2356247"/>
            <a:ext cx="3629954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Swimming: 15 cases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716161" y="2645718"/>
            <a:ext cx="3629954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School trips: 3 cases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716161" y="2935188"/>
            <a:ext cx="3629954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Sex education: 3 cases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4686300" y="1763911"/>
            <a:ext cx="4002786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Christian Cases: 15 total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4869061" y="2356247"/>
            <a:ext cx="3629954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Swimming: 2 cases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4869061" y="2645718"/>
            <a:ext cx="3629954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School trips: 3 cases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4869061" y="2935188"/>
            <a:ext cx="3629954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Sex education: 10 cases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57" name="Google Shape;5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4"/>
          <p:cNvSpPr/>
          <p:nvPr/>
        </p:nvSpPr>
        <p:spPr>
          <a:xfrm>
            <a:off x="533400" y="1125736"/>
            <a:ext cx="8077200" cy="908400"/>
          </a:xfrm>
          <a:prstGeom prst="roundRect">
            <a:avLst>
              <a:gd fmla="val 402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566375" y="1142775"/>
            <a:ext cx="675000" cy="409500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1986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4"/>
          <p:cNvSpPr/>
          <p:nvPr/>
        </p:nvSpPr>
        <p:spPr>
          <a:xfrm>
            <a:off x="533400" y="2137787"/>
            <a:ext cx="8077200" cy="908400"/>
          </a:xfrm>
          <a:prstGeom prst="roundRect">
            <a:avLst>
              <a:gd fmla="val 402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4"/>
          <p:cNvSpPr/>
          <p:nvPr/>
        </p:nvSpPr>
        <p:spPr>
          <a:xfrm>
            <a:off x="596525" y="2149900"/>
            <a:ext cx="614700" cy="372000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1993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4"/>
          <p:cNvSpPr/>
          <p:nvPr/>
        </p:nvSpPr>
        <p:spPr>
          <a:xfrm>
            <a:off x="533400" y="3094676"/>
            <a:ext cx="8077200" cy="908400"/>
          </a:xfrm>
          <a:prstGeom prst="roundRect">
            <a:avLst>
              <a:gd fmla="val 402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4"/>
          <p:cNvSpPr/>
          <p:nvPr/>
        </p:nvSpPr>
        <p:spPr>
          <a:xfrm>
            <a:off x="625925" y="3186125"/>
            <a:ext cx="614700" cy="332400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2013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4"/>
          <p:cNvSpPr/>
          <p:nvPr/>
        </p:nvSpPr>
        <p:spPr>
          <a:xfrm>
            <a:off x="461075" y="4051564"/>
            <a:ext cx="8077200" cy="908400"/>
          </a:xfrm>
          <a:prstGeom prst="roundRect">
            <a:avLst>
              <a:gd fmla="val 402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596525" y="4052950"/>
            <a:ext cx="675000" cy="332400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2016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4"/>
          <p:cNvSpPr/>
          <p:nvPr/>
        </p:nvSpPr>
        <p:spPr>
          <a:xfrm>
            <a:off x="533400" y="5246489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364-368. News: BBC, DW, NBC, Reuters (2013); The Independent, The Local (2016).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4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Swimming Lessons: The Shift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1359396" y="1344662"/>
            <a:ext cx="1763970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Berlin Girl (First Muslim Case)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744736" y="1607493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✓ Exemption GRANTED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1359396" y="2374850"/>
            <a:ext cx="1246924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Federal Admin Court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744736" y="2637681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✓ Exemption GRANTED (PE &amp; swimming)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4"/>
          <p:cNvSpPr/>
          <p:nvPr/>
        </p:nvSpPr>
        <p:spPr>
          <a:xfrm>
            <a:off x="1358652" y="3405039"/>
            <a:ext cx="1326014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Frankfurt Burkini Case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744736" y="3687419"/>
            <a:ext cx="7836900" cy="2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✗ Exemption DENIED (burkini solution)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1359098" y="4435227"/>
            <a:ext cx="1693837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Federal Constitutional Court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744736" y="4698057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✗ Exemption DENIED (final)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81" name="Google Shape;8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5"/>
          <p:cNvSpPr/>
          <p:nvPr/>
        </p:nvSpPr>
        <p:spPr>
          <a:xfrm>
            <a:off x="533400" y="3262759"/>
            <a:ext cx="8077200" cy="657225"/>
          </a:xfrm>
          <a:prstGeom prst="roundRect">
            <a:avLst>
              <a:gd fmla="val 55652" name="adj"/>
            </a:avLst>
          </a:prstGeom>
          <a:solidFill>
            <a:srgbClr val="60A5FA">
              <a:alpha val="9803"/>
            </a:srgbClr>
          </a:solidFill>
          <a:ln>
            <a:noFill/>
          </a:ln>
        </p:spPr>
        <p:txBody>
          <a:bodyPr anchorCtr="0" anchor="t" bIns="228600" lIns="228600" spcFirstLastPara="1" rIns="228600" wrap="square" tIns="2286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0" i="1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"Religious norms don't always match cultural practice—but perception matters for families." – Spengler (2019)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365-366. Analysis of Islamic legal schools.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Islamic Modesty Framework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838200" y="1330970"/>
            <a:ext cx="7772400" cy="17031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ʿAwra: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Parts of body that must be concealed (women: all except face/hands from men)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Fitna: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Concept of sexual temptation driving modest dress requirements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Quranic basis: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Women should not reveal navel-to-knee region to anyone; both genders follow this rule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60"/>
              <a:buFont typeface="Quattrocento Sans"/>
              <a:buNone/>
            </a:pPr>
            <a:r>
              <a:rPr b="1" i="0" lang="en-US" sz="126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Consensus:</a:t>
            </a:r>
            <a:r>
              <a:rPr b="0" i="0" lang="en-US" sz="126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Most Islamic jurists agree on these standards across schools of law</a:t>
            </a:r>
            <a:endParaRPr b="0" i="0" sz="12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91" name="Google Shape;9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6"/>
          <p:cNvSpPr/>
          <p:nvPr/>
        </p:nvSpPr>
        <p:spPr>
          <a:xfrm>
            <a:off x="533400" y="1125736"/>
            <a:ext cx="8077200" cy="2070348"/>
          </a:xfrm>
          <a:prstGeom prst="roundRect">
            <a:avLst>
              <a:gd fmla="val 17667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6"/>
          <p:cNvSpPr/>
          <p:nvPr/>
        </p:nvSpPr>
        <p:spPr>
          <a:xfrm>
            <a:off x="533400" y="5146625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367-368. DW (2013): https://www.dw.com/en/burkini-swimsuit-is-compromise-says-german-court/a-17083545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Burkini: Compromise or Capitulation?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6"/>
          <p:cNvSpPr/>
          <p:nvPr/>
        </p:nvSpPr>
        <p:spPr>
          <a:xfrm>
            <a:off x="762000" y="1354336"/>
            <a:ext cx="777240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Invention &amp; Adoption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/>
          <p:nvPr/>
        </p:nvSpPr>
        <p:spPr>
          <a:xfrm>
            <a:off x="990600" y="1733401"/>
            <a:ext cx="7391400" cy="11121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Char char="•"/>
            </a:pP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Invented 2004 by Aheda al-Zanetti (Lebanese-Australian)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Char char="•"/>
            </a:pP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Full-body coverage: face, hands, feet exposed only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Char char="•"/>
            </a:pP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Allows participation while maintaining ʿawra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6"/>
          <p:cNvSpPr/>
          <p:nvPr/>
        </p:nvSpPr>
        <p:spPr>
          <a:xfrm>
            <a:off x="800100" y="3805684"/>
            <a:ext cx="7733538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Courts' Logic (2013):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Girl covers own ʿawra; only exposed to others' ʿawra. Problem mitigated.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800100" y="4201864"/>
            <a:ext cx="7581900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Islamic Objection: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Jurists reject—women shouldn't be in physically charged environments with men regardless of dress.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04" name="Google Shape;10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7"/>
          <p:cNvSpPr/>
          <p:nvPr/>
        </p:nvSpPr>
        <p:spPr>
          <a:xfrm>
            <a:off x="533400" y="4413349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369-370. Fatwa issued by Amir Zaidan, 1998.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School Trips: The Mahram Problem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7"/>
          <p:cNvSpPr/>
          <p:nvPr/>
        </p:nvSpPr>
        <p:spPr>
          <a:xfrm>
            <a:off x="800100" y="1582936"/>
            <a:ext cx="7733538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"Kamel-Fatwa" (1998)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800100" y="1840111"/>
            <a:ext cx="7733538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Girls cannot travel overnight without mahram (male guardian). Distance: ~81 km (camel's daily journey)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533400" y="2769691"/>
            <a:ext cx="8238744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0A5FA"/>
              </a:buClr>
              <a:buSzPts val="1500"/>
              <a:buFont typeface="Quattrocento Sans"/>
              <a:buNone/>
            </a:pPr>
            <a:r>
              <a:rPr b="1" i="0" lang="en-US" sz="1500" u="none" cap="none" strike="noStrike">
                <a:solidFill>
                  <a:srgbClr val="60A5FA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Court Responses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838200" y="3179266"/>
            <a:ext cx="7772400" cy="11121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2002: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Initially sympathetic—brother could accompany as mahram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2013: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Rejected mahram requirement as contradicting gender equality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9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Media mockery:</a:t>
            </a:r>
            <a:r>
              <a:rPr b="0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"camel-jockey" fatwa increased resistance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16" name="Google Shape;116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8"/>
          <p:cNvSpPr/>
          <p:nvPr/>
        </p:nvSpPr>
        <p:spPr>
          <a:xfrm>
            <a:off x="533400" y="4645819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371-373. Curriculum evolution across Länder.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8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Sex Education: Curriculum Expansion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8"/>
          <p:cNvSpPr/>
          <p:nvPr/>
        </p:nvSpPr>
        <p:spPr>
          <a:xfrm>
            <a:off x="800100" y="3701058"/>
            <a:ext cx="7581900" cy="487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CBD5E1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Islamic Position:</a:t>
            </a:r>
            <a:r>
              <a:rPr b="0" i="0" lang="en-US" sz="1200" u="none" cap="none" strike="noStrike">
                <a:solidFill>
                  <a:srgbClr val="CBD5E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Sex education acceptable, but content conflicts: premarital sex forbidden, contraception avoided, masturbation prohibited, homosexuality rejected.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25" name="Google Shape;12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9"/>
          <p:cNvSpPr/>
          <p:nvPr/>
        </p:nvSpPr>
        <p:spPr>
          <a:xfrm>
            <a:off x="533400" y="1156395"/>
            <a:ext cx="8077200" cy="908298"/>
          </a:xfrm>
          <a:prstGeom prst="roundRect">
            <a:avLst>
              <a:gd fmla="val 402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9"/>
          <p:cNvSpPr/>
          <p:nvPr/>
        </p:nvSpPr>
        <p:spPr>
          <a:xfrm>
            <a:off x="744736" y="1339155"/>
            <a:ext cx="493961" cy="253305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1972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9"/>
          <p:cNvSpPr/>
          <p:nvPr/>
        </p:nvSpPr>
        <p:spPr>
          <a:xfrm>
            <a:off x="533400" y="2186583"/>
            <a:ext cx="8077200" cy="908298"/>
          </a:xfrm>
          <a:prstGeom prst="roundRect">
            <a:avLst>
              <a:gd fmla="val 402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9"/>
          <p:cNvSpPr/>
          <p:nvPr/>
        </p:nvSpPr>
        <p:spPr>
          <a:xfrm>
            <a:off x="744736" y="2369344"/>
            <a:ext cx="901452" cy="253305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1992 &amp; 1997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9"/>
          <p:cNvSpPr/>
          <p:nvPr/>
        </p:nvSpPr>
        <p:spPr>
          <a:xfrm>
            <a:off x="533400" y="3216771"/>
            <a:ext cx="8077200" cy="908298"/>
          </a:xfrm>
          <a:prstGeom prst="roundRect">
            <a:avLst>
              <a:gd fmla="val 40269" name="adj"/>
            </a:avLst>
          </a:prstGeom>
          <a:solidFill>
            <a:srgbClr val="1E293B"/>
          </a:solidFill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9"/>
          <p:cNvSpPr/>
          <p:nvPr/>
        </p:nvSpPr>
        <p:spPr>
          <a:xfrm>
            <a:off x="744736" y="3399532"/>
            <a:ext cx="601861" cy="253305"/>
          </a:xfrm>
          <a:prstGeom prst="roundRect">
            <a:avLst>
              <a:gd fmla="val 721975" name="adj"/>
            </a:avLst>
          </a:prstGeom>
          <a:solidFill>
            <a:srgbClr val="38BDF8"/>
          </a:solidFill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20617"/>
              </a:buClr>
              <a:buSzPts val="960"/>
              <a:buFont typeface="Quattrocento Sans"/>
              <a:buNone/>
            </a:pPr>
            <a:r>
              <a:rPr b="1" i="0" lang="en-US" sz="960" u="none" cap="none" strike="noStrike">
                <a:solidFill>
                  <a:srgbClr val="02061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2004+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9"/>
          <p:cNvSpPr/>
          <p:nvPr/>
        </p:nvSpPr>
        <p:spPr>
          <a:xfrm>
            <a:off x="533400" y="4277618"/>
            <a:ext cx="8077200" cy="332482"/>
          </a:xfrm>
          <a:prstGeom prst="rect">
            <a:avLst/>
          </a:prstGeom>
          <a:noFill/>
          <a:ln cap="flat" cmpd="sng" w="9525">
            <a:solidFill>
              <a:srgbClr val="38BDF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52400" lIns="152400" spcFirstLastPara="1" rIns="152400" wrap="square" tIns="1524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960"/>
              <a:buFont typeface="Quattrocento Sans"/>
              <a:buNone/>
            </a:pPr>
            <a:r>
              <a:rPr b="0" i="0" lang="en-US" sz="96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Source: Spengler (2019), pp. 371-375. Federal Constitutional Court 1972 ruling shaped subsequent jurisprudence.</a:t>
            </a:r>
            <a:endParaRPr b="0" i="0" sz="9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9"/>
          <p:cNvSpPr/>
          <p:nvPr/>
        </p:nvSpPr>
        <p:spPr>
          <a:xfrm>
            <a:off x="533400" y="533400"/>
            <a:ext cx="8238744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BDF8"/>
              </a:buClr>
              <a:buSzPts val="2400"/>
              <a:buFont typeface="Quattrocento Sans"/>
              <a:buNone/>
            </a:pPr>
            <a:r>
              <a:rPr b="1" i="0" lang="en-US" sz="2400" u="none" cap="none" strike="noStrike">
                <a:solidFill>
                  <a:srgbClr val="38BDF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Sex Education Court Cases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9"/>
          <p:cNvSpPr/>
          <p:nvPr/>
        </p:nvSpPr>
        <p:spPr>
          <a:xfrm>
            <a:off x="1356717" y="1375321"/>
            <a:ext cx="1551748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Hamburg Christian Family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9"/>
          <p:cNvSpPr/>
          <p:nvPr/>
        </p:nvSpPr>
        <p:spPr>
          <a:xfrm>
            <a:off x="744736" y="1638151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✓ Exemption GRANTED → Curriculum reform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9"/>
          <p:cNvSpPr/>
          <p:nvPr/>
        </p:nvSpPr>
        <p:spPr>
          <a:xfrm>
            <a:off x="1764209" y="2405509"/>
            <a:ext cx="1338614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Berlin Muslim Families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9"/>
          <p:cNvSpPr/>
          <p:nvPr/>
        </p:nvSpPr>
        <p:spPr>
          <a:xfrm>
            <a:off x="744736" y="2668339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✓ Exemptions GRANTED (temporary)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9"/>
          <p:cNvSpPr/>
          <p:nvPr/>
        </p:nvSpPr>
        <p:spPr>
          <a:xfrm>
            <a:off x="1464618" y="3435697"/>
            <a:ext cx="1860822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4A3B8"/>
              </a:buClr>
              <a:buSzPts val="1020"/>
              <a:buFont typeface="Quattrocento Sans"/>
              <a:buNone/>
            </a:pPr>
            <a:r>
              <a:rPr b="1" i="0" lang="en-US" sz="1020" u="none" cap="none" strike="noStrike">
                <a:solidFill>
                  <a:srgbClr val="94A3B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Hamburg Muslim Girl &amp; Others</a:t>
            </a:r>
            <a:endParaRPr b="0" i="0" sz="10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9"/>
          <p:cNvSpPr/>
          <p:nvPr/>
        </p:nvSpPr>
        <p:spPr>
          <a:xfrm>
            <a:off x="744736" y="3698528"/>
            <a:ext cx="7836765" cy="2437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1F5F9"/>
              </a:buClr>
              <a:buSzPts val="1200"/>
              <a:buFont typeface="Quattrocento Sans"/>
              <a:buNone/>
            </a:pPr>
            <a:r>
              <a:rPr b="1" i="0" lang="en-US" sz="1200" u="none" cap="none" strike="noStrike">
                <a:solidFill>
                  <a:srgbClr val="F1F5F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✗ All exemptions DENIED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2025-12-10T00:25:17Z</dcterms:created>
  <dc:creator>Perplexity</dc:creator>
</cp:coreProperties>
</file>