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6" roundtripDataSignature="AMtx7miKGO0HZvVukON1NTjbqFXkw9ki5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customschemas.google.com/relationships/presentationmetadata" Target="metadata"/><Relationship Id="rId25" Type="http://schemas.openxmlformats.org/officeDocument/2006/relationships/slide" Target="slides/slide2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8" name="Google Shape;168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7" name="Google Shape;177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9" name="Google Shape;189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2" name="Google Shape;202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2" name="Google Shape;212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0" name="Google Shape;220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" name="Google Shape;2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1" name="Google Shape;231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0" name="Google Shape;240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" name="Google Shape;3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" name="Google Shape;4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www.telegraph.co.uk/news/2016/12/08/muslim-girls-must-take-swimming-lessons-alongside-boys-german/" TargetMode="External"/><Relationship Id="rId4" Type="http://schemas.openxmlformats.org/officeDocument/2006/relationships/hyperlink" Target="https://www.telegraph.co.uk/news/2016/12/08/muslim-girls-must-take-swimming-lessons-alongside-boys-german/" TargetMode="External"/><Relationship Id="rId5" Type="http://schemas.openxmlformats.org/officeDocument/2006/relationships/hyperlink" Target="https://www.reuters.com/article/world/germanys-top-court-rules-muslim-schoolgirls-must-join-swimming-lessons-idUSKBN13X1XV/" TargetMode="External"/><Relationship Id="rId6" Type="http://schemas.openxmlformats.org/officeDocument/2006/relationships/hyperlink" Target="https://www.reuters.com/article/world/germanys-top-court-rules-muslim-schoolgirls-must-join-swimming-lessons-idUSKBN13X1XV/" TargetMode="External"/><Relationship Id="rId7" Type="http://schemas.openxmlformats.org/officeDocument/2006/relationships/hyperlink" Target="https://www.bbc.com/news/world-europe-24055235" TargetMode="External"/><Relationship Id="rId8" Type="http://schemas.openxmlformats.org/officeDocument/2006/relationships/hyperlink" Target="https://www.bbc.com/news/world-europe-24055235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www.bbc.com/news/world-europe-44600471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20617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904577" y="1245989"/>
            <a:ext cx="7334696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4500"/>
              <a:buFont typeface="Arial"/>
              <a:buNone/>
            </a:pPr>
            <a:r>
              <a:rPr b="1" i="0" lang="en-US" sz="45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Freedom of Religion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4500"/>
              <a:buFont typeface="Arial"/>
              <a:buNone/>
            </a:pPr>
            <a:r>
              <a:rPr b="1" i="0" lang="en-US" sz="45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or Freedom from Religion?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3100862" y="2769989"/>
            <a:ext cx="2942127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Who has to adjust to whom?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2161495" y="3318570"/>
            <a:ext cx="4820861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Religious Exemptions from School Activities in German Courts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3581778" y="3710880"/>
            <a:ext cx="1980444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Course: Migration(s) to Germany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0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2016: International News Coverage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0"/>
          <p:cNvSpPr/>
          <p:nvPr/>
        </p:nvSpPr>
        <p:spPr>
          <a:xfrm>
            <a:off x="609600" y="1249561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Telegraph:</a:t>
            </a:r>
            <a:r>
              <a:rPr b="0" i="0" lang="en-US" sz="135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  (Dec 7, 2016)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0"/>
          <p:cNvSpPr/>
          <p:nvPr/>
        </p:nvSpPr>
        <p:spPr>
          <a:xfrm>
            <a:off x="609600" y="1489472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Reuters:</a:t>
            </a:r>
            <a:r>
              <a:rPr b="0" i="0" lang="en-US" sz="135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  (Dec 7, 2016)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0"/>
          <p:cNvSpPr/>
          <p:nvPr/>
        </p:nvSpPr>
        <p:spPr>
          <a:xfrm>
            <a:off x="609600" y="1729383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BBC:</a:t>
            </a:r>
            <a:r>
              <a:rPr b="0" i="0" lang="en-US" sz="135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  (2013 case precedent)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0"/>
          <p:cNvSpPr/>
          <p:nvPr/>
        </p:nvSpPr>
        <p:spPr>
          <a:xfrm>
            <a:off x="609600" y="1969294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These cases received global attention as test of religious vs. state rights in liberal democracies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1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Sex Education: The Broader Context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1"/>
          <p:cNvSpPr/>
          <p:nvPr/>
        </p:nvSpPr>
        <p:spPr>
          <a:xfrm>
            <a:off x="609600" y="1249561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1972 (First Case, Christian):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Father objected to teaching sex as "pleasure," not just biology. </a:t>
            </a:r>
            <a:r>
              <a:rPr b="0" i="1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Exemption granted.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1"/>
          <p:cNvSpPr/>
          <p:nvPr/>
        </p:nvSpPr>
        <p:spPr>
          <a:xfrm>
            <a:off x="609600" y="1881783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1992-1997 (Muslim cases):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Exemptions granted through compromise (single-gender classes, abbreviated content).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1"/>
          <p:cNvSpPr/>
          <p:nvPr/>
        </p:nvSpPr>
        <p:spPr>
          <a:xfrm>
            <a:off x="609600" y="2514005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2004 (Hamburg, Muslim):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First denial. Court logic: "modern curriculum requires accepting diverse sexuality views."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1"/>
          <p:cNvSpPr/>
          <p:nvPr/>
        </p:nvSpPr>
        <p:spPr>
          <a:xfrm>
            <a:off x="609600" y="3222427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Pattern: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Even more restrictive than swimming. No later Muslim exemptions granted. Gender equality &amp; secularism frame sexual education as non-negotiable.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1"/>
          <p:cNvSpPr/>
          <p:nvPr/>
        </p:nvSpPr>
        <p:spPr>
          <a:xfrm>
            <a:off x="609600" y="3778448"/>
            <a:ext cx="808329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 Spengler (2019) p. 371-375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2"/>
          <p:cNvSpPr/>
          <p:nvPr/>
        </p:nvSpPr>
        <p:spPr>
          <a:xfrm>
            <a:off x="609600" y="1249561"/>
            <a:ext cx="7924800" cy="1056084"/>
          </a:xfrm>
          <a:prstGeom prst="rect">
            <a:avLst/>
          </a:prstGeom>
          <a:solidFill>
            <a:srgbClr val="1E293B"/>
          </a:solidFill>
          <a:ln>
            <a:noFill/>
          </a:ln>
          <a:effectLst>
            <a:outerShdw blurRad="152400" rotWithShape="0" algn="bl" dir="5400000" dist="76200">
              <a:srgbClr val="000000">
                <a:alpha val="20000"/>
              </a:srgbClr>
            </a:outerShdw>
          </a:effectLst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2"/>
          <p:cNvSpPr/>
          <p:nvPr/>
        </p:nvSpPr>
        <p:spPr>
          <a:xfrm>
            <a:off x="609600" y="2534245"/>
            <a:ext cx="7924800" cy="1056084"/>
          </a:xfrm>
          <a:prstGeom prst="rect">
            <a:avLst/>
          </a:prstGeom>
          <a:solidFill>
            <a:srgbClr val="1E293B"/>
          </a:solidFill>
          <a:ln>
            <a:noFill/>
          </a:ln>
          <a:effectLst>
            <a:outerShdw blurRad="152400" rotWithShape="0" algn="bl" dir="5400000" dist="76200">
              <a:srgbClr val="000000">
                <a:alpha val="20000"/>
              </a:srgbClr>
            </a:outerShdw>
          </a:effectLst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2"/>
          <p:cNvSpPr/>
          <p:nvPr/>
        </p:nvSpPr>
        <p:spPr>
          <a:xfrm>
            <a:off x="609600" y="3818930"/>
            <a:ext cx="7924800" cy="1056084"/>
          </a:xfrm>
          <a:prstGeom prst="rect">
            <a:avLst/>
          </a:prstGeom>
          <a:solidFill>
            <a:srgbClr val="1E293B"/>
          </a:solidFill>
          <a:ln>
            <a:noFill/>
          </a:ln>
          <a:effectLst>
            <a:outerShdw blurRad="152400" rotWithShape="0" algn="bl" dir="5400000" dist="76200">
              <a:srgbClr val="000000">
                <a:alpha val="20000"/>
              </a:srgbClr>
            </a:outerShdw>
          </a:effectLst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2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Why Did Courts Change? Three Drivers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2"/>
          <p:cNvSpPr/>
          <p:nvPr/>
        </p:nvSpPr>
        <p:spPr>
          <a:xfrm>
            <a:off x="838200" y="1478161"/>
            <a:ext cx="7616952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1. Gender Equality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2"/>
          <p:cNvSpPr/>
          <p:nvPr/>
        </p:nvSpPr>
        <p:spPr>
          <a:xfrm>
            <a:off x="838200" y="1874341"/>
            <a:ext cx="7616952" cy="2027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140"/>
              <a:buFont typeface="Arial"/>
              <a:buNone/>
            </a:pPr>
            <a:r>
              <a:rPr b="0" i="0" lang="en-US" sz="114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Feminists framed religious exemptions as patriarchal oppression. Schools became sites of girls' liberation.</a:t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2"/>
          <p:cNvSpPr/>
          <p:nvPr/>
        </p:nvSpPr>
        <p:spPr>
          <a:xfrm>
            <a:off x="838200" y="2762845"/>
            <a:ext cx="7616952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2. Secularization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2"/>
          <p:cNvSpPr/>
          <p:nvPr/>
        </p:nvSpPr>
        <p:spPr>
          <a:xfrm>
            <a:off x="838200" y="3159026"/>
            <a:ext cx="7616952" cy="2027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140"/>
              <a:buFont typeface="Arial"/>
              <a:buNone/>
            </a:pPr>
            <a:r>
              <a:rPr b="0" i="0" lang="en-US" sz="114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Church membership collapsed in Germany. Religion seen as private, not public. Islam seen as backward.</a:t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2"/>
          <p:cNvSpPr/>
          <p:nvPr/>
        </p:nvSpPr>
        <p:spPr>
          <a:xfrm>
            <a:off x="838200" y="4047530"/>
            <a:ext cx="7616952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3. Media &amp; Politics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2"/>
          <p:cNvSpPr/>
          <p:nvPr/>
        </p:nvSpPr>
        <p:spPr>
          <a:xfrm>
            <a:off x="838200" y="4443710"/>
            <a:ext cx="7616952" cy="2027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140"/>
              <a:buFont typeface="Arial"/>
              <a:buNone/>
            </a:pPr>
            <a:r>
              <a:rPr b="0" i="0" lang="en-US" sz="114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Media articles: 15 (1973-1997) → 104 (1998-2016). "Integration crisis" became dominant narrative.</a:t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2"/>
          <p:cNvSpPr/>
          <p:nvPr/>
        </p:nvSpPr>
        <p:spPr>
          <a:xfrm>
            <a:off x="609600" y="4951214"/>
            <a:ext cx="808329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 Spengler (2019) p. 364, 376-378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3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Political Context: The Leitkultur Debate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3"/>
          <p:cNvSpPr/>
          <p:nvPr/>
        </p:nvSpPr>
        <p:spPr>
          <a:xfrm>
            <a:off x="609600" y="1249561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1998: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SPD/Green government promised "Germany is a country of immigration"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3"/>
          <p:cNvSpPr/>
          <p:nvPr/>
        </p:nvSpPr>
        <p:spPr>
          <a:xfrm>
            <a:off x="609600" y="1641872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2000s Conservative Response: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CDU demanded immigrants accept "German values" and Leitkultur (dominant culture)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3"/>
          <p:cNvSpPr/>
          <p:nvPr/>
        </p:nvSpPr>
        <p:spPr>
          <a:xfrm>
            <a:off x="609600" y="2274094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Fear of "parallel societies" dominated discourse. Integration shifted from minority accommodation to majority deference.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3"/>
          <p:cNvSpPr/>
          <p:nvPr/>
        </p:nvSpPr>
        <p:spPr>
          <a:xfrm>
            <a:off x="609600" y="2982516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Legal Impact: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Courts moved from: "State should accommodate diversity" → "Minorities must accept Western secular norms"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3"/>
          <p:cNvSpPr/>
          <p:nvPr/>
        </p:nvSpPr>
        <p:spPr>
          <a:xfrm>
            <a:off x="609600" y="3538538"/>
            <a:ext cx="808329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 Spengler (2019) p. 364-365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4"/>
          <p:cNvSpPr/>
          <p:nvPr/>
        </p:nvSpPr>
        <p:spPr>
          <a:xfrm>
            <a:off x="609600" y="609600"/>
            <a:ext cx="7924800" cy="8227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Koopmans: Why Europe Differs from Anglo-Saxon Countries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4"/>
          <p:cNvSpPr/>
          <p:nvPr/>
        </p:nvSpPr>
        <p:spPr>
          <a:xfrm>
            <a:off x="914400" y="1584722"/>
            <a:ext cx="7620000" cy="1908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Muslim Population Size: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Europe 3-7% vs. Australia/Canada 0.8-2.8%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Visibility &amp; Conflict: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Large Muslim populations make religious rights more contentious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Education/Skills: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Guest-worker legacy = lower credentials (vs. selective immigration in classic countries)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Nature of Claims: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Religious rights far more controversial than ethnic or linguistic rights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14"/>
          <p:cNvSpPr/>
          <p:nvPr/>
        </p:nvSpPr>
        <p:spPr>
          <a:xfrm>
            <a:off x="609600" y="3645247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Debates not about "celebrating diversity" but about </a:t>
            </a: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incompatible values: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gender equality, secularism, sexuality.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4"/>
          <p:cNvSpPr/>
          <p:nvPr/>
        </p:nvSpPr>
        <p:spPr>
          <a:xfrm>
            <a:off x="609600" y="4201269"/>
            <a:ext cx="808329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 Koopmans (2013) p. 149-155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5"/>
          <p:cNvSpPr/>
          <p:nvPr/>
        </p:nvSpPr>
        <p:spPr>
          <a:xfrm>
            <a:off x="609600" y="1249561"/>
            <a:ext cx="7924800" cy="1209824"/>
          </a:xfrm>
          <a:prstGeom prst="rect">
            <a:avLst/>
          </a:prstGeom>
          <a:solidFill>
            <a:srgbClr val="334155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5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The Central Paradox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5"/>
          <p:cNvSpPr/>
          <p:nvPr/>
        </p:nvSpPr>
        <p:spPr>
          <a:xfrm>
            <a:off x="952500" y="1554361"/>
            <a:ext cx="7422642" cy="234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320"/>
              <a:buFont typeface="Arial"/>
              <a:buNone/>
            </a:pPr>
            <a:r>
              <a:rPr b="0" i="0" lang="en-US" sz="132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Spengler's Key Finding:</a:t>
            </a:r>
            <a:endParaRPr b="0" i="0" sz="132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5"/>
          <p:cNvSpPr/>
          <p:nvPr/>
        </p:nvSpPr>
        <p:spPr>
          <a:xfrm>
            <a:off x="952500" y="1941314"/>
            <a:ext cx="742264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0" i="1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"The more integrated Muslims became in German society, the less their religious concerns were tolerated."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5"/>
          <p:cNvSpPr/>
          <p:nvPr/>
        </p:nvSpPr>
        <p:spPr>
          <a:xfrm>
            <a:off x="609600" y="2611785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Legal challenges = evidence of integration (knowledge of rights). Yet treated as failure to integrate.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5"/>
          <p:cNvSpPr/>
          <p:nvPr/>
        </p:nvSpPr>
        <p:spPr>
          <a:xfrm>
            <a:off x="609600" y="2851696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Only 2.9% of Muslim pupils avoid swimming for religious reasons. Yet these few cases shaped courts' integration narrative.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5"/>
          <p:cNvSpPr/>
          <p:nvPr/>
        </p:nvSpPr>
        <p:spPr>
          <a:xfrm>
            <a:off x="609600" y="3407718"/>
            <a:ext cx="808329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 Spengler (2019) p. 364-365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6"/>
          <p:cNvSpPr/>
          <p:nvPr/>
        </p:nvSpPr>
        <p:spPr>
          <a:xfrm>
            <a:off x="609600" y="1249561"/>
            <a:ext cx="7924800" cy="1331714"/>
          </a:xfrm>
          <a:prstGeom prst="rect">
            <a:avLst/>
          </a:prstGeom>
          <a:solidFill>
            <a:srgbClr val="1E293B"/>
          </a:solidFill>
          <a:ln>
            <a:noFill/>
          </a:ln>
          <a:effectLst>
            <a:outerShdw blurRad="152400" rotWithShape="0" algn="bl" dir="5400000" dist="76200">
              <a:srgbClr val="000000">
                <a:alpha val="20000"/>
              </a:srgbClr>
            </a:outerShdw>
          </a:effectLst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6"/>
          <p:cNvSpPr/>
          <p:nvPr/>
        </p:nvSpPr>
        <p:spPr>
          <a:xfrm>
            <a:off x="609600" y="2809875"/>
            <a:ext cx="7924800" cy="1331714"/>
          </a:xfrm>
          <a:prstGeom prst="rect">
            <a:avLst/>
          </a:prstGeom>
          <a:solidFill>
            <a:srgbClr val="1E293B"/>
          </a:solidFill>
          <a:ln>
            <a:noFill/>
          </a:ln>
          <a:effectLst>
            <a:outerShdw blurRad="152400" rotWithShape="0" algn="bl" dir="5400000" dist="76200">
              <a:srgbClr val="000000">
                <a:alpha val="20000"/>
              </a:srgbClr>
            </a:outerShdw>
          </a:effectLst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6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Who Has to Adjust? The Court's Answer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6"/>
          <p:cNvSpPr/>
          <p:nvPr/>
        </p:nvSpPr>
        <p:spPr>
          <a:xfrm>
            <a:off x="838200" y="1478161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Court Logic: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6"/>
          <p:cNvSpPr/>
          <p:nvPr/>
        </p:nvSpPr>
        <p:spPr>
          <a:xfrm>
            <a:off x="838200" y="1813322"/>
            <a:ext cx="7616952" cy="2027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140"/>
              <a:buFont typeface="Arial"/>
              <a:buNone/>
            </a:pPr>
            <a:r>
              <a:rPr b="0" i="0" lang="en-US" sz="114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Minorities must adjust to majority secular values. "Living in Western metropolis means accepting diversity."</a:t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6"/>
          <p:cNvSpPr/>
          <p:nvPr/>
        </p:nvSpPr>
        <p:spPr>
          <a:xfrm>
            <a:off x="838200" y="3038475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Critical View: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6"/>
          <p:cNvSpPr/>
          <p:nvPr/>
        </p:nvSpPr>
        <p:spPr>
          <a:xfrm>
            <a:off x="838200" y="3373636"/>
            <a:ext cx="7467600" cy="4054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140"/>
              <a:buFont typeface="Arial"/>
              <a:buNone/>
            </a:pPr>
            <a:r>
              <a:rPr b="0" i="0" lang="en-US" sz="114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Unilateral accommodation required. Schools could implement gender-separated PE/swimming without compromising educational standards.</a:t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6"/>
          <p:cNvSpPr/>
          <p:nvPr/>
        </p:nvSpPr>
        <p:spPr>
          <a:xfrm>
            <a:off x="609600" y="4293989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Question remains: Does integration require minorities to abandon religious identity markers?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7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Constitutional Texts Did NOT Change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7"/>
          <p:cNvSpPr/>
          <p:nvPr/>
        </p:nvSpPr>
        <p:spPr>
          <a:xfrm>
            <a:off x="914400" y="1249561"/>
            <a:ext cx="7620000" cy="11997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Art. 4: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"Freedom of religion and belief are inviolable"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Art. 6: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"Parents have the natural right...to raise their children"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Art. 7: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"State shall organize education...according to its ideological ethos"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7"/>
          <p:cNvSpPr/>
          <p:nvPr/>
        </p:nvSpPr>
        <p:spPr>
          <a:xfrm>
            <a:off x="609600" y="2449264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What Changed: Interpretation and Balance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7"/>
          <p:cNvSpPr/>
          <p:nvPr/>
        </p:nvSpPr>
        <p:spPr>
          <a:xfrm>
            <a:off x="609600" y="2689175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1980s-1990s: Religious freedom ≈ State right. 2000s-2010s: State right &gt; Religious freedom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7"/>
          <p:cNvSpPr/>
          <p:nvPr/>
        </p:nvSpPr>
        <p:spPr>
          <a:xfrm>
            <a:off x="609600" y="3005286"/>
            <a:ext cx="808329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 Spengler (2019) p. 364, 366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8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Lessons for Liberal Democracies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8"/>
          <p:cNvSpPr/>
          <p:nvPr/>
        </p:nvSpPr>
        <p:spPr>
          <a:xfrm>
            <a:off x="914400" y="1249561"/>
            <a:ext cx="7620000" cy="19995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Constitutional texts alone do </a:t>
            </a: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not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automatically protect minorities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Interpretation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changes with socio-political climate and public discourse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Fear of "parallel societies" can override formal constitutional rights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Gender equality &amp; secularism become justifications for restricting minority practices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Courts respond to majority anxieties about Islam, not just law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8"/>
          <p:cNvSpPr/>
          <p:nvPr/>
        </p:nvSpPr>
        <p:spPr>
          <a:xfrm>
            <a:off x="609600" y="3325267"/>
            <a:ext cx="808329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 Spengler (2019) &amp; Koopmans (2013)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9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2018 &amp; Beyond: The Burkini Debate Continues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9"/>
          <p:cNvSpPr/>
          <p:nvPr/>
        </p:nvSpPr>
        <p:spPr>
          <a:xfrm>
            <a:off x="609600" y="1249561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June 2018: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German school buys 20 burkinis. 15 Muslim girls now participate in swimming.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9"/>
          <p:cNvSpPr/>
          <p:nvPr/>
        </p:nvSpPr>
        <p:spPr>
          <a:xfrm>
            <a:off x="641750" y="1495122"/>
            <a:ext cx="79248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Family Minister Franziska Giffey (SPD):</a:t>
            </a:r>
            <a:r>
              <a:rPr lang="en-US" sz="1350">
                <a:solidFill>
                  <a:srgbClr val="CBD5E1"/>
                </a:solidFill>
                <a:highlight>
                  <a:srgbClr val="0F172A"/>
                </a:highlight>
              </a:rPr>
              <a:t> </a:t>
            </a:r>
            <a:r>
              <a:rPr lang="en-US" sz="1350" u="sng">
                <a:solidFill>
                  <a:srgbClr val="38BDF8"/>
                </a:solidFill>
                <a:highlight>
                  <a:srgbClr val="0F172A"/>
                </a:highlight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"Most important is children's well-being. Everyone must learn to swim."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9"/>
          <p:cNvSpPr/>
          <p:nvPr/>
        </p:nvSpPr>
        <p:spPr>
          <a:xfrm>
            <a:off x="609600" y="1969294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CDU Opposition: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Burkini "cements discriminatory understanding of women" in place where they learn equality.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9"/>
          <p:cNvSpPr/>
          <p:nvPr/>
        </p:nvSpPr>
        <p:spPr>
          <a:xfrm>
            <a:off x="609600" y="2449116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Debate continues: Integration through inclusion or through enforcement of secular norms?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9"/>
          <p:cNvSpPr/>
          <p:nvPr/>
        </p:nvSpPr>
        <p:spPr>
          <a:xfrm>
            <a:off x="609600" y="2765227"/>
            <a:ext cx="808329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 BBC (Jun 24, 2018). See:  |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The Central Constitutional Tension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914400" y="1249561"/>
            <a:ext cx="7620000" cy="15996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Article 4: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Freedom of religion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Article 6: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Parental rights to raise children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Article 7: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State's right to organize education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The Challenge: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Balancing incompatible rights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609600" y="4373910"/>
            <a:ext cx="808329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Sources: Spengler (2019) p. 363-366; Koopmans (2013) p. 147-169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20617"/>
        </a:solidFill>
      </p:bgPr>
    </p:bg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0"/>
          <p:cNvSpPr/>
          <p:nvPr/>
        </p:nvSpPr>
        <p:spPr>
          <a:xfrm>
            <a:off x="3619881" y="1529953"/>
            <a:ext cx="1904238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Conclusion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20"/>
          <p:cNvSpPr/>
          <p:nvPr/>
        </p:nvSpPr>
        <p:spPr>
          <a:xfrm>
            <a:off x="2735772" y="2169914"/>
            <a:ext cx="3672307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Constitutional rights are not self-executing.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20"/>
          <p:cNvSpPr/>
          <p:nvPr/>
        </p:nvSpPr>
        <p:spPr>
          <a:xfrm>
            <a:off x="609600" y="2665214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They depend on judicial </a:t>
            </a: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interpretation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, which shifts with public attitudes toward minorities and cultural change.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20"/>
          <p:cNvSpPr/>
          <p:nvPr/>
        </p:nvSpPr>
        <p:spPr>
          <a:xfrm>
            <a:off x="1590860" y="3373636"/>
            <a:ext cx="5962281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In Germany's case: minorities must adjust to majority values, not the reverse.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20617"/>
        </a:solidFill>
      </p:bgPr>
    </p:bg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1"/>
          <p:cNvSpPr/>
          <p:nvPr/>
        </p:nvSpPr>
        <p:spPr>
          <a:xfrm>
            <a:off x="3694265" y="1842343"/>
            <a:ext cx="1755469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21"/>
          <p:cNvSpPr/>
          <p:nvPr/>
        </p:nvSpPr>
        <p:spPr>
          <a:xfrm>
            <a:off x="3847741" y="2482304"/>
            <a:ext cx="1448369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Primary Sources: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21"/>
          <p:cNvSpPr/>
          <p:nvPr/>
        </p:nvSpPr>
        <p:spPr>
          <a:xfrm>
            <a:off x="762615" y="2874615"/>
            <a:ext cx="761862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Spengler, F. (2019). "Shar norms and German Schools." </a:t>
            </a:r>
            <a:r>
              <a:rPr b="0" i="1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Islam and Christian-Muslim Relations, 30</a:t>
            </a: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(3), 363-382.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21"/>
          <p:cNvSpPr/>
          <p:nvPr/>
        </p:nvSpPr>
        <p:spPr>
          <a:xfrm>
            <a:off x="1139848" y="3087886"/>
            <a:ext cx="6864304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Koopmans, R. (2013). "Multiculturalism and Immigration." </a:t>
            </a:r>
            <a:r>
              <a:rPr b="0" i="1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Annual Review of Sociology, 39</a:t>
            </a: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, 147-169.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"/>
          <p:cNvSpPr/>
          <p:nvPr/>
        </p:nvSpPr>
        <p:spPr>
          <a:xfrm>
            <a:off x="609600" y="1173361"/>
            <a:ext cx="7924800" cy="1066651"/>
          </a:xfrm>
          <a:prstGeom prst="rect">
            <a:avLst/>
          </a:prstGeom>
          <a:solidFill>
            <a:srgbClr val="1E293B"/>
          </a:solidFill>
          <a:ln>
            <a:noFill/>
          </a:ln>
          <a:effectLst>
            <a:outerShdw blurRad="152400" rotWithShape="0" algn="bl" dir="5400000" dist="76200">
              <a:srgbClr val="000000">
                <a:alpha val="20000"/>
              </a:srgbClr>
            </a:outerShdw>
          </a:effectLst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3"/>
          <p:cNvSpPr/>
          <p:nvPr/>
        </p:nvSpPr>
        <p:spPr>
          <a:xfrm>
            <a:off x="609600" y="2468612"/>
            <a:ext cx="7924800" cy="1066651"/>
          </a:xfrm>
          <a:prstGeom prst="rect">
            <a:avLst/>
          </a:prstGeom>
          <a:solidFill>
            <a:srgbClr val="1E293B"/>
          </a:solidFill>
          <a:ln>
            <a:noFill/>
          </a:ln>
          <a:effectLst>
            <a:outerShdw blurRad="152400" rotWithShape="0" algn="bl" dir="5400000" dist="76200">
              <a:srgbClr val="000000">
                <a:alpha val="20000"/>
              </a:srgbClr>
            </a:outerShdw>
          </a:effectLst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3"/>
          <p:cNvSpPr/>
          <p:nvPr/>
        </p:nvSpPr>
        <p:spPr>
          <a:xfrm>
            <a:off x="609600" y="3763863"/>
            <a:ext cx="7924800" cy="1066651"/>
          </a:xfrm>
          <a:prstGeom prst="rect">
            <a:avLst/>
          </a:prstGeom>
          <a:solidFill>
            <a:srgbClr val="1E293B"/>
          </a:solidFill>
          <a:ln>
            <a:noFill/>
          </a:ln>
          <a:effectLst>
            <a:outerShdw blurRad="152400" rotWithShape="0" algn="bl" dir="5400000" dist="76200">
              <a:srgbClr val="000000">
                <a:alpha val="20000"/>
              </a:srgbClr>
            </a:outerShdw>
          </a:effectLst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3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Three School Activities in Dispute (1972-2016)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3"/>
          <p:cNvSpPr/>
          <p:nvPr/>
        </p:nvSpPr>
        <p:spPr>
          <a:xfrm>
            <a:off x="838200" y="1401961"/>
            <a:ext cx="7616952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Swimming Lessons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3"/>
          <p:cNvSpPr/>
          <p:nvPr/>
        </p:nvSpPr>
        <p:spPr>
          <a:xfrm>
            <a:off x="838200" y="1798141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17 cases (15 Muslim, 2 Christian). Issue: mixed-gender modesty norms (sharia awra).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3"/>
          <p:cNvSpPr/>
          <p:nvPr/>
        </p:nvSpPr>
        <p:spPr>
          <a:xfrm>
            <a:off x="838200" y="2697212"/>
            <a:ext cx="7616952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School Trips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3"/>
          <p:cNvSpPr/>
          <p:nvPr/>
        </p:nvSpPr>
        <p:spPr>
          <a:xfrm>
            <a:off x="838200" y="3093393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6 cases (3 Muslim, 3 Christian). Issue: mahram requirement (male chaperone).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3"/>
          <p:cNvSpPr/>
          <p:nvPr/>
        </p:nvSpPr>
        <p:spPr>
          <a:xfrm>
            <a:off x="838200" y="3992463"/>
            <a:ext cx="7616952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Sex Education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3"/>
          <p:cNvSpPr/>
          <p:nvPr/>
        </p:nvSpPr>
        <p:spPr>
          <a:xfrm>
            <a:off x="838200" y="4388644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13 cases (3 Muslim, 10 Christian). Issue: content on sexuality and gender.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3"/>
          <p:cNvSpPr/>
          <p:nvPr/>
        </p:nvSpPr>
        <p:spPr>
          <a:xfrm>
            <a:off x="609600" y="4906714"/>
            <a:ext cx="808329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 Spengler (2019) p. 363, 368-372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1980s-1990s: The Accommodation Period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4"/>
          <p:cNvSpPr/>
          <p:nvPr/>
        </p:nvSpPr>
        <p:spPr>
          <a:xfrm>
            <a:off x="609600" y="1173361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1986 (Munich): Christian family exempted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4"/>
          <p:cNvSpPr/>
          <p:nvPr/>
        </p:nvSpPr>
        <p:spPr>
          <a:xfrm>
            <a:off x="609600" y="1565672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Palmarian Catholic Church decree: girls cannot visit public pools. Court agreed.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4"/>
          <p:cNvSpPr/>
          <p:nvPr/>
        </p:nvSpPr>
        <p:spPr>
          <a:xfrm>
            <a:off x="609600" y="1957983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1986 (Berlin): Muslim girl exempted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609600" y="2350294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11-year-old girl following Hanafi school of Islam. Court protected her modesty norms.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4"/>
          <p:cNvSpPr/>
          <p:nvPr/>
        </p:nvSpPr>
        <p:spPr>
          <a:xfrm>
            <a:off x="609600" y="2818805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1993 (Federal Administrative Court): Breakthrough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4"/>
          <p:cNvSpPr/>
          <p:nvPr/>
        </p:nvSpPr>
        <p:spPr>
          <a:xfrm>
            <a:off x="609600" y="3287316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13-year-old girl exempted from BOTH swimming AND PE. Courts forced schools to adapt curricula.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4"/>
          <p:cNvSpPr/>
          <p:nvPr/>
        </p:nvSpPr>
        <p:spPr>
          <a:xfrm>
            <a:off x="681925" y="4224352"/>
            <a:ext cx="8083200" cy="1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 Spengler (2019) p. 365-367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"/>
          <p:cNvSpPr/>
          <p:nvPr/>
        </p:nvSpPr>
        <p:spPr>
          <a:xfrm>
            <a:off x="609600" y="1249561"/>
            <a:ext cx="7924800" cy="1093738"/>
          </a:xfrm>
          <a:prstGeom prst="rect">
            <a:avLst/>
          </a:prstGeom>
          <a:solidFill>
            <a:srgbClr val="1E293B"/>
          </a:solidFill>
          <a:ln>
            <a:noFill/>
          </a:ln>
          <a:effectLst>
            <a:outerShdw blurRad="152400" rotWithShape="0" algn="bl" dir="5400000" dist="76200">
              <a:srgbClr val="000000">
                <a:alpha val="20000"/>
              </a:srgbClr>
            </a:outerShdw>
          </a:effectLst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/>
          <p:nvPr/>
        </p:nvSpPr>
        <p:spPr>
          <a:xfrm>
            <a:off x="609600" y="2571899"/>
            <a:ext cx="7924800" cy="1093738"/>
          </a:xfrm>
          <a:prstGeom prst="rect">
            <a:avLst/>
          </a:prstGeom>
          <a:solidFill>
            <a:srgbClr val="1E293B"/>
          </a:solidFill>
          <a:ln>
            <a:noFill/>
          </a:ln>
          <a:effectLst>
            <a:outerShdw blurRad="152400" rotWithShape="0" algn="bl" dir="5400000" dist="76200">
              <a:srgbClr val="000000">
                <a:alpha val="20000"/>
              </a:srgbClr>
            </a:outerShdw>
          </a:effectLst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5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The 1993 Paradox: Two Rulings, Same Day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5"/>
          <p:cNvSpPr/>
          <p:nvPr/>
        </p:nvSpPr>
        <p:spPr>
          <a:xfrm>
            <a:off x="838200" y="1478161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Muslim Girl: EXEMPTED ✓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5"/>
          <p:cNvSpPr/>
          <p:nvPr/>
        </p:nvSpPr>
        <p:spPr>
          <a:xfrm>
            <a:off x="838200" y="1813322"/>
            <a:ext cx="7616952" cy="2027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140"/>
              <a:buFont typeface="Arial"/>
              <a:buNone/>
            </a:pPr>
            <a:r>
              <a:rPr b="0" i="0" lang="en-US" sz="114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Sharia modesty is widely accepted Islamic jurisprudence. Religious freedom prevails.</a:t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838200" y="2800499"/>
            <a:ext cx="7616952" cy="2132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Christian Girl: DENIED ✗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5"/>
          <p:cNvSpPr/>
          <p:nvPr/>
        </p:nvSpPr>
        <p:spPr>
          <a:xfrm>
            <a:off x="838200" y="3135660"/>
            <a:ext cx="7616952" cy="2027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140"/>
              <a:buFont typeface="Arial"/>
              <a:buNone/>
            </a:pPr>
            <a:r>
              <a:rPr b="0" i="0" lang="en-US" sz="114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Mother's Bible interpretation is unique/individual. Not widely held doctrine.</a:t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5"/>
          <p:cNvSpPr/>
          <p:nvPr/>
        </p:nvSpPr>
        <p:spPr>
          <a:xfrm>
            <a:off x="609600" y="3817888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Critics saw "preferential treatment" for Muslims. Yet the logic was consistent: courts distinguished widely-accepted vs. individual beliefs.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5"/>
          <p:cNvSpPr/>
          <p:nvPr/>
        </p:nvSpPr>
        <p:spPr>
          <a:xfrm>
            <a:off x="609600" y="4373910"/>
            <a:ext cx="808329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 Spengler (2019) p. 367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6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2005: The Shift Begins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6"/>
          <p:cNvSpPr/>
          <p:nvPr/>
        </p:nvSpPr>
        <p:spPr>
          <a:xfrm>
            <a:off x="609600" y="1249561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Case: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9-year-old Muslim girl requests exemption from swimming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6"/>
          <p:cNvSpPr/>
          <p:nvPr/>
        </p:nvSpPr>
        <p:spPr>
          <a:xfrm>
            <a:off x="609600" y="1641872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Court Response: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Doubt about "true religiosity" — she attends PE lessons, so perhaps not genuinely motivated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6"/>
          <p:cNvSpPr/>
          <p:nvPr/>
        </p:nvSpPr>
        <p:spPr>
          <a:xfrm>
            <a:off x="609600" y="2350294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New Legal Logic Emerges: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6"/>
          <p:cNvSpPr/>
          <p:nvPr/>
        </p:nvSpPr>
        <p:spPr>
          <a:xfrm>
            <a:off x="914400" y="2742605"/>
            <a:ext cx="7620000" cy="11997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"Muslims must tolerate immodesty of others"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"Living in Germany requires accepting diversity"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Char char="•"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First time courts rejected swimming exemption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6"/>
          <p:cNvSpPr/>
          <p:nvPr/>
        </p:nvSpPr>
        <p:spPr>
          <a:xfrm>
            <a:off x="609600" y="4018508"/>
            <a:ext cx="808329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 Spengler (2019) p. 367-368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7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2009: The Burkini as Compromise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7"/>
          <p:cNvSpPr/>
          <p:nvPr/>
        </p:nvSpPr>
        <p:spPr>
          <a:xfrm>
            <a:off x="609600" y="1249561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Burkini invented in Australia (2004) by Aheda Zanetti, combining burqa + bikini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7"/>
          <p:cNvSpPr/>
          <p:nvPr/>
        </p:nvSpPr>
        <p:spPr>
          <a:xfrm>
            <a:off x="609600" y="1641872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Covers entire body except face, hands, feet — maintains sharia awra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7"/>
          <p:cNvSpPr/>
          <p:nvPr/>
        </p:nvSpPr>
        <p:spPr>
          <a:xfrm>
            <a:off x="609600" y="2110383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Court Logic Shift: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7"/>
          <p:cNvSpPr/>
          <p:nvPr/>
        </p:nvSpPr>
        <p:spPr>
          <a:xfrm>
            <a:off x="609600" y="2502694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"Girl can wear burkini, covering her own awra. Exemption no longer necessary. Compromise is possible."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7"/>
          <p:cNvSpPr/>
          <p:nvPr/>
        </p:nvSpPr>
        <p:spPr>
          <a:xfrm>
            <a:off x="609600" y="3211116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Key Implication: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No longer about accommodating religious concerns. About girls tolerating diversity while maintaining modesty.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7"/>
          <p:cNvSpPr/>
          <p:nvPr/>
        </p:nvSpPr>
        <p:spPr>
          <a:xfrm>
            <a:off x="609600" y="3767138"/>
            <a:ext cx="808329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 Spengler (2019) p. 368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8"/>
          <p:cNvSpPr/>
          <p:nvPr/>
        </p:nvSpPr>
        <p:spPr>
          <a:xfrm>
            <a:off x="609600" y="609600"/>
            <a:ext cx="8083296" cy="4113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School Trips: The Mahram Requirement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8"/>
          <p:cNvSpPr/>
          <p:nvPr/>
        </p:nvSpPr>
        <p:spPr>
          <a:xfrm>
            <a:off x="609600" y="1173361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Kamel-Fatwa (1998):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Girls cannot travel more than 81 km (~one day camel journey) without a close male relative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8"/>
          <p:cNvSpPr/>
          <p:nvPr/>
        </p:nvSpPr>
        <p:spPr>
          <a:xfrm>
            <a:off x="609600" y="1805583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Based on Hadith: "A woman may not travel the distance of one day and one night without a mahram"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/>
          <p:nvPr/>
        </p:nvSpPr>
        <p:spPr>
          <a:xfrm>
            <a:off x="609600" y="2274094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2002 Case: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Muslim girl exempted (unique case)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/>
          <p:nvPr/>
        </p:nvSpPr>
        <p:spPr>
          <a:xfrm>
            <a:off x="609600" y="2666405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Court allowed her brother to accompany as mahram (though he didn't want to)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8"/>
          <p:cNvSpPr/>
          <p:nvPr/>
        </p:nvSpPr>
        <p:spPr>
          <a:xfrm>
            <a:off x="609600" y="3134916"/>
            <a:ext cx="7924800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2013 Case &amp; Beyond: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ALL subsequent trips denied. Courts rejected mahram concept outright as incompatible with equality principle.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8"/>
          <p:cNvSpPr/>
          <p:nvPr/>
        </p:nvSpPr>
        <p:spPr>
          <a:xfrm>
            <a:off x="609600" y="3690937"/>
            <a:ext cx="808329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 Spengler (2019) p. 368-371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"/>
          <p:cNvSpPr/>
          <p:nvPr/>
        </p:nvSpPr>
        <p:spPr>
          <a:xfrm>
            <a:off x="609600" y="2521744"/>
            <a:ext cx="7924800" cy="883741"/>
          </a:xfrm>
          <a:prstGeom prst="rect">
            <a:avLst/>
          </a:prstGeom>
          <a:solidFill>
            <a:srgbClr val="334155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9"/>
          <p:cNvSpPr/>
          <p:nvPr/>
        </p:nvSpPr>
        <p:spPr>
          <a:xfrm>
            <a:off x="609600" y="609600"/>
            <a:ext cx="7924800" cy="8227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38BDF8"/>
                </a:solidFill>
                <a:latin typeface="Arial"/>
                <a:ea typeface="Arial"/>
                <a:cs typeface="Arial"/>
                <a:sym typeface="Arial"/>
              </a:rPr>
              <a:t>2016: Federal Constitutional Court (BVerfG) — Final Shift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9"/>
          <p:cNvSpPr/>
          <p:nvPr/>
        </p:nvSpPr>
        <p:spPr>
          <a:xfrm>
            <a:off x="609600" y="1584722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Case: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11-year-old from Frankfurt. Even with burkini option, she wants exemption.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9"/>
          <p:cNvSpPr/>
          <p:nvPr/>
        </p:nvSpPr>
        <p:spPr>
          <a:xfrm>
            <a:off x="609600" y="1977033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1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Ruling:</a:t>
            </a: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 Denied. Complete rejection of religious exemptions.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9"/>
          <p:cNvSpPr/>
          <p:nvPr/>
        </p:nvSpPr>
        <p:spPr>
          <a:xfrm>
            <a:off x="876300" y="2750344"/>
            <a:ext cx="7429500" cy="4265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F1F5F9"/>
                </a:solidFill>
                <a:latin typeface="Arial"/>
                <a:ea typeface="Arial"/>
                <a:cs typeface="Arial"/>
                <a:sym typeface="Arial"/>
              </a:rPr>
              <a:t>"Exemption from certain classes cannot function as routine option... all parties must accept a measure of infringement of their religious beliefs."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9"/>
          <p:cNvSpPr/>
          <p:nvPr/>
        </p:nvSpPr>
        <p:spPr>
          <a:xfrm>
            <a:off x="609600" y="3557885"/>
            <a:ext cx="8083296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CBD5E1"/>
                </a:solidFill>
                <a:latin typeface="Arial"/>
                <a:ea typeface="Arial"/>
                <a:cs typeface="Arial"/>
                <a:sym typeface="Arial"/>
              </a:rPr>
              <a:t>Logic: Integration requires mutual tolerance, not unilateral accommodation.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9"/>
          <p:cNvSpPr/>
          <p:nvPr/>
        </p:nvSpPr>
        <p:spPr>
          <a:xfrm>
            <a:off x="609600" y="3873996"/>
            <a:ext cx="808329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Source: Spengler (2019) p. 368. News: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2025-12-10T01:34:14Z</dcterms:created>
  <dc:creator>Perplexity</dc:creator>
</cp:coreProperties>
</file>