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ny Hochster" initials="BH" lastIdx="1" clrIdx="0">
    <p:extLst>
      <p:ext uri="{19B8F6BF-5375-455C-9EA6-DF929625EA0E}">
        <p15:presenceInfo xmlns:p15="http://schemas.microsoft.com/office/powerpoint/2012/main" userId="b9be8d23fd88356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8" autoAdjust="0"/>
    <p:restoredTop sz="94660"/>
  </p:normalViewPr>
  <p:slideViewPr>
    <p:cSldViewPr snapToGrid="0">
      <p:cViewPr varScale="1">
        <p:scale>
          <a:sx n="75" d="100"/>
          <a:sy n="75" d="100"/>
        </p:scale>
        <p:origin x="62" y="365"/>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מציין מיקום של תאריך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D82E7-F35E-42F7-8171-EF83F2AC31A7}" type="datetimeFigureOut">
              <a:rPr lang="en-US" smtClean="0"/>
              <a:t>3/28/2016</a:t>
            </a:fld>
            <a:endParaRPr lang="en-US"/>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6" name="מציין מיקום של כותרת תחתונה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1E57F-91DD-4843-A7B3-216C88A6F997}" type="slidenum">
              <a:rPr lang="en-US" smtClean="0"/>
              <a:t>‹#›</a:t>
            </a:fld>
            <a:endParaRPr lang="en-US"/>
          </a:p>
        </p:txBody>
      </p:sp>
    </p:spTree>
    <p:extLst>
      <p:ext uri="{BB962C8B-B14F-4D97-AF65-F5344CB8AC3E}">
        <p14:creationId xmlns:p14="http://schemas.microsoft.com/office/powerpoint/2010/main" val="2089196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2</a:t>
            </a:fld>
            <a:endParaRPr lang="en-US"/>
          </a:p>
        </p:txBody>
      </p:sp>
    </p:spTree>
    <p:extLst>
      <p:ext uri="{BB962C8B-B14F-4D97-AF65-F5344CB8AC3E}">
        <p14:creationId xmlns:p14="http://schemas.microsoft.com/office/powerpoint/2010/main" val="3075087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11</a:t>
            </a:fld>
            <a:endParaRPr lang="en-US"/>
          </a:p>
        </p:txBody>
      </p:sp>
    </p:spTree>
    <p:extLst>
      <p:ext uri="{BB962C8B-B14F-4D97-AF65-F5344CB8AC3E}">
        <p14:creationId xmlns:p14="http://schemas.microsoft.com/office/powerpoint/2010/main" val="3962821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12</a:t>
            </a:fld>
            <a:endParaRPr lang="en-US"/>
          </a:p>
        </p:txBody>
      </p:sp>
    </p:spTree>
    <p:extLst>
      <p:ext uri="{BB962C8B-B14F-4D97-AF65-F5344CB8AC3E}">
        <p14:creationId xmlns:p14="http://schemas.microsoft.com/office/powerpoint/2010/main" val="2642313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13</a:t>
            </a:fld>
            <a:endParaRPr lang="en-US"/>
          </a:p>
        </p:txBody>
      </p:sp>
    </p:spTree>
    <p:extLst>
      <p:ext uri="{BB962C8B-B14F-4D97-AF65-F5344CB8AC3E}">
        <p14:creationId xmlns:p14="http://schemas.microsoft.com/office/powerpoint/2010/main" val="71689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14</a:t>
            </a:fld>
            <a:endParaRPr lang="en-US"/>
          </a:p>
        </p:txBody>
      </p:sp>
    </p:spTree>
    <p:extLst>
      <p:ext uri="{BB962C8B-B14F-4D97-AF65-F5344CB8AC3E}">
        <p14:creationId xmlns:p14="http://schemas.microsoft.com/office/powerpoint/2010/main" val="2070377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15</a:t>
            </a:fld>
            <a:endParaRPr lang="en-US"/>
          </a:p>
        </p:txBody>
      </p:sp>
    </p:spTree>
    <p:extLst>
      <p:ext uri="{BB962C8B-B14F-4D97-AF65-F5344CB8AC3E}">
        <p14:creationId xmlns:p14="http://schemas.microsoft.com/office/powerpoint/2010/main" val="4133657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3</a:t>
            </a:fld>
            <a:endParaRPr lang="en-US"/>
          </a:p>
        </p:txBody>
      </p:sp>
    </p:spTree>
    <p:extLst>
      <p:ext uri="{BB962C8B-B14F-4D97-AF65-F5344CB8AC3E}">
        <p14:creationId xmlns:p14="http://schemas.microsoft.com/office/powerpoint/2010/main" val="708967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4</a:t>
            </a:fld>
            <a:endParaRPr lang="en-US"/>
          </a:p>
        </p:txBody>
      </p:sp>
    </p:spTree>
    <p:extLst>
      <p:ext uri="{BB962C8B-B14F-4D97-AF65-F5344CB8AC3E}">
        <p14:creationId xmlns:p14="http://schemas.microsoft.com/office/powerpoint/2010/main" val="3045974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5</a:t>
            </a:fld>
            <a:endParaRPr lang="en-US"/>
          </a:p>
        </p:txBody>
      </p:sp>
    </p:spTree>
    <p:extLst>
      <p:ext uri="{BB962C8B-B14F-4D97-AF65-F5344CB8AC3E}">
        <p14:creationId xmlns:p14="http://schemas.microsoft.com/office/powerpoint/2010/main" val="4052619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6</a:t>
            </a:fld>
            <a:endParaRPr lang="en-US"/>
          </a:p>
        </p:txBody>
      </p:sp>
    </p:spTree>
    <p:extLst>
      <p:ext uri="{BB962C8B-B14F-4D97-AF65-F5344CB8AC3E}">
        <p14:creationId xmlns:p14="http://schemas.microsoft.com/office/powerpoint/2010/main" val="198614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7</a:t>
            </a:fld>
            <a:endParaRPr lang="en-US"/>
          </a:p>
        </p:txBody>
      </p:sp>
    </p:spTree>
    <p:extLst>
      <p:ext uri="{BB962C8B-B14F-4D97-AF65-F5344CB8AC3E}">
        <p14:creationId xmlns:p14="http://schemas.microsoft.com/office/powerpoint/2010/main" val="1609676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8</a:t>
            </a:fld>
            <a:endParaRPr lang="en-US"/>
          </a:p>
        </p:txBody>
      </p:sp>
    </p:spTree>
    <p:extLst>
      <p:ext uri="{BB962C8B-B14F-4D97-AF65-F5344CB8AC3E}">
        <p14:creationId xmlns:p14="http://schemas.microsoft.com/office/powerpoint/2010/main" val="1953310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9</a:t>
            </a:fld>
            <a:endParaRPr lang="en-US"/>
          </a:p>
        </p:txBody>
      </p:sp>
    </p:spTree>
    <p:extLst>
      <p:ext uri="{BB962C8B-B14F-4D97-AF65-F5344CB8AC3E}">
        <p14:creationId xmlns:p14="http://schemas.microsoft.com/office/powerpoint/2010/main" val="2980708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10</a:t>
            </a:fld>
            <a:endParaRPr lang="en-US"/>
          </a:p>
        </p:txBody>
      </p:sp>
    </p:spTree>
    <p:extLst>
      <p:ext uri="{BB962C8B-B14F-4D97-AF65-F5344CB8AC3E}">
        <p14:creationId xmlns:p14="http://schemas.microsoft.com/office/powerpoint/2010/main" val="2169404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41715385-F9C8-42A9-8890-24CE7CD315D1}"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4083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smtClean="0"/>
              <a:t>לחץ כדי לערוך סגנונות טקסט של תבנית בסיס</a:t>
            </a:r>
          </a:p>
        </p:txBody>
      </p:sp>
      <p:sp>
        <p:nvSpPr>
          <p:cNvPr id="3" name="Date Placeholder 2"/>
          <p:cNvSpPr>
            <a:spLocks noGrp="1"/>
          </p:cNvSpPr>
          <p:nvPr>
            <p:ph type="dt" sz="half" idx="10"/>
          </p:nvPr>
        </p:nvSpPr>
        <p:spPr/>
        <p:txBody>
          <a:bodyPr/>
          <a:lstStyle/>
          <a:p>
            <a:fld id="{41715385-F9C8-42A9-8890-24CE7CD315D1}" type="datetimeFigureOut">
              <a:rPr lang="en-US" smtClean="0"/>
              <a:t>3/28/2016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5559514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1625136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e-IL" smtClean="0"/>
              <a:t>לחץ כדי לערוך סגנון כותרת של תבנית בסיס</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smtClean="0"/>
              <a:t>לחץ כדי לערוך סגנונות טקסט של תבנית בסיס</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61292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14016129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e-IL" smtClean="0"/>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smtClean="0"/>
              <a:t>לחץ כדי לערוך סגנונות טקסט של תבנית בסיס</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4590821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או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e-IL" smtClean="0"/>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smtClean="0"/>
              <a:t>לחץ כדי לערוך סגנונות טקסט של תבנית בסיס</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12774259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1715385-F9C8-42A9-8890-24CE7CD315D1}"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221050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1715385-F9C8-42A9-8890-24CE7CD315D1}"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21167198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nchor="ct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1715385-F9C8-42A9-8890-24CE7CD315D1}"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0363746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23806470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41715385-F9C8-42A9-8890-24CE7CD315D1}" type="datetimeFigureOut">
              <a:rPr lang="en-US" smtClean="0"/>
              <a:t>3/28/2016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5605806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41715385-F9C8-42A9-8890-24CE7CD315D1}" type="datetimeFigureOut">
              <a:rPr lang="en-US" smtClean="0"/>
              <a:t>3/28/2016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1616624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1715385-F9C8-42A9-8890-24CE7CD315D1}" type="datetimeFigureOut">
              <a:rPr lang="en-US" smtClean="0"/>
              <a:t>3/28/2016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25139435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15385-F9C8-42A9-8890-24CE7CD315D1}" type="datetimeFigureOut">
              <a:rPr lang="en-US" smtClean="0"/>
              <a:t>3/28/2016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7836410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41715385-F9C8-42A9-8890-24CE7CD315D1}" type="datetimeFigureOut">
              <a:rPr lang="en-US" smtClean="0"/>
              <a:t>3/28/2016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17605971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e-IL" smtClean="0"/>
              <a:t>לחץ כדי לערוך סגנון כותרת של תבנית בסיס</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41715385-F9C8-42A9-8890-24CE7CD315D1}" type="datetimeFigureOut">
              <a:rPr lang="en-US" smtClean="0"/>
              <a:t>3/28/2016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15970882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tx1">
                <a:lumMod val="95000"/>
              </a:schemeClr>
            </a:gs>
            <a:gs pos="100000">
              <a:schemeClr val="tx1"/>
            </a:gs>
          </a:gsLst>
          <a:lin ang="10800000" scaled="0"/>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1715385-F9C8-42A9-8890-24CE7CD315D1}" type="datetimeFigureOut">
              <a:rPr lang="en-US" smtClean="0"/>
              <a:t>3/28/2016</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141FA671-907E-41CE-9BD0-6D880D0C4A83}" type="slidenum">
              <a:rPr lang="en-US" smtClean="0"/>
              <a:t>‹#›</a:t>
            </a:fld>
            <a:endParaRPr lang="en-US"/>
          </a:p>
        </p:txBody>
      </p:sp>
    </p:spTree>
    <p:extLst>
      <p:ext uri="{BB962C8B-B14F-4D97-AF65-F5344CB8AC3E}">
        <p14:creationId xmlns:p14="http://schemas.microsoft.com/office/powerpoint/2010/main" val="34684875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slide" Target="slide9.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slide" Target="slide9.xml"/></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gif"/><Relationship Id="rId7"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slide" Target="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gif"/><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gif"/><Relationship Id="rId7" Type="http://schemas.openxmlformats.org/officeDocument/2006/relationships/slide" Target="slide14.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slide" Target="slide11.xml"/><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41328" y="3393124"/>
            <a:ext cx="5879944" cy="738664"/>
          </a:xfrm>
          <a:prstGeom prst="rect">
            <a:avLst/>
          </a:prstGeom>
          <a:noFill/>
        </p:spPr>
        <p:txBody>
          <a:bodyPr wrap="square" rtlCol="0">
            <a:spAutoFit/>
          </a:bodyPr>
          <a:lstStyle/>
          <a:p>
            <a:r>
              <a:rPr lang="en-US" sz="2400" dirty="0" smtClean="0">
                <a:solidFill>
                  <a:schemeClr val="bg1">
                    <a:lumMod val="75000"/>
                    <a:lumOff val="25000"/>
                  </a:schemeClr>
                </a:solidFill>
              </a:rPr>
              <a:t>The </a:t>
            </a:r>
            <a:r>
              <a:rPr lang="en-US" sz="2400" dirty="0">
                <a:solidFill>
                  <a:schemeClr val="bg1">
                    <a:lumMod val="75000"/>
                    <a:lumOff val="25000"/>
                  </a:schemeClr>
                </a:solidFill>
              </a:rPr>
              <a:t>21st Century </a:t>
            </a:r>
            <a:r>
              <a:rPr lang="en-US" sz="2400" dirty="0" err="1">
                <a:solidFill>
                  <a:schemeClr val="bg1">
                    <a:lumMod val="75000"/>
                    <a:lumOff val="25000"/>
                  </a:schemeClr>
                </a:solidFill>
              </a:rPr>
              <a:t>ePublishing</a:t>
            </a:r>
            <a:r>
              <a:rPr lang="en-US" sz="2400" dirty="0">
                <a:solidFill>
                  <a:schemeClr val="bg1">
                    <a:lumMod val="75000"/>
                    <a:lumOff val="25000"/>
                  </a:schemeClr>
                </a:solidFill>
              </a:rPr>
              <a:t> Platform</a:t>
            </a:r>
          </a:p>
          <a:p>
            <a:endParaRPr lang="en-US" dirty="0">
              <a:solidFill>
                <a:schemeClr val="bg1">
                  <a:lumMod val="75000"/>
                  <a:lumOff val="25000"/>
                </a:schemeClr>
              </a:solidFill>
            </a:endParaRPr>
          </a:p>
        </p:txBody>
      </p:sp>
      <p:sp>
        <p:nvSpPr>
          <p:cNvPr id="5" name="מלבן 4"/>
          <p:cNvSpPr/>
          <p:nvPr/>
        </p:nvSpPr>
        <p:spPr>
          <a:xfrm>
            <a:off x="3077487" y="2469794"/>
            <a:ext cx="5607625" cy="923330"/>
          </a:xfrm>
          <a:prstGeom prst="rect">
            <a:avLst/>
          </a:prstGeom>
          <a:noFill/>
        </p:spPr>
        <p:txBody>
          <a:bodyPr wrap="none" lIns="91440" tIns="45720" rIns="91440" bIns="45720">
            <a:spAutoFit/>
          </a:bodyPr>
          <a:lstStyle/>
          <a:p>
            <a:r>
              <a:rPr lang="en-US" sz="5400" b="1" dirty="0" err="1" smtClean="0">
                <a:solidFill>
                  <a:schemeClr val="bg1">
                    <a:lumMod val="75000"/>
                    <a:lumOff val="25000"/>
                  </a:schemeClr>
                </a:solidFill>
              </a:rPr>
              <a:t>NetIS</a:t>
            </a:r>
            <a:r>
              <a:rPr lang="en-US" sz="5400" b="1" dirty="0" smtClean="0">
                <a:solidFill>
                  <a:schemeClr val="bg1">
                    <a:lumMod val="75000"/>
                    <a:lumOff val="25000"/>
                  </a:schemeClr>
                </a:solidFill>
              </a:rPr>
              <a:t>™</a:t>
            </a:r>
            <a:r>
              <a:rPr lang="en-US" sz="5400" dirty="0" smtClean="0">
                <a:solidFill>
                  <a:schemeClr val="bg1">
                    <a:lumMod val="75000"/>
                    <a:lumOff val="25000"/>
                  </a:schemeClr>
                </a:solidFill>
              </a:rPr>
              <a:t> </a:t>
            </a:r>
            <a:r>
              <a:rPr lang="en-US" sz="3600" dirty="0" smtClean="0">
                <a:solidFill>
                  <a:schemeClr val="bg1">
                    <a:lumMod val="75000"/>
                    <a:lumOff val="25000"/>
                  </a:schemeClr>
                </a:solidFill>
              </a:rPr>
              <a:t>One Engine</a:t>
            </a:r>
            <a:r>
              <a:rPr lang="en-US" sz="5400" dirty="0" smtClean="0">
                <a:solidFill>
                  <a:schemeClr val="bg1">
                    <a:lumMod val="75000"/>
                    <a:lumOff val="25000"/>
                  </a:schemeClr>
                </a:solidFill>
              </a:rPr>
              <a:t> </a:t>
            </a:r>
            <a:endParaRPr lang="en-US" sz="5400" dirty="0">
              <a:solidFill>
                <a:schemeClr val="bg1">
                  <a:lumMod val="75000"/>
                  <a:lumOff val="25000"/>
                </a:schemeClr>
              </a:solidFill>
            </a:endParaRPr>
          </a:p>
        </p:txBody>
      </p:sp>
      <p:sp>
        <p:nvSpPr>
          <p:cNvPr id="6" name="TextBox 5"/>
          <p:cNvSpPr txBox="1"/>
          <p:nvPr/>
        </p:nvSpPr>
        <p:spPr>
          <a:xfrm>
            <a:off x="3664185" y="4131788"/>
            <a:ext cx="4434227" cy="584775"/>
          </a:xfrm>
          <a:prstGeom prst="rect">
            <a:avLst/>
          </a:prstGeom>
          <a:noFill/>
        </p:spPr>
        <p:txBody>
          <a:bodyPr wrap="none" rtlCol="0">
            <a:spAutoFit/>
          </a:bodyPr>
          <a:lstStyle/>
          <a:p>
            <a:r>
              <a:rPr lang="en-US" sz="3200" i="1" dirty="0" smtClean="0">
                <a:solidFill>
                  <a:schemeClr val="accent1">
                    <a:lumMod val="60000"/>
                    <a:lumOff val="40000"/>
                  </a:schemeClr>
                </a:solidFill>
              </a:rPr>
              <a:t>Reclaim What’s Yours</a:t>
            </a:r>
            <a:endParaRPr lang="en-US" sz="3200" i="1" dirty="0">
              <a:solidFill>
                <a:schemeClr val="accent1">
                  <a:lumMod val="60000"/>
                  <a:lumOff val="40000"/>
                </a:schemeClr>
              </a:solidFill>
            </a:endParaRPr>
          </a:p>
        </p:txBody>
      </p:sp>
    </p:spTree>
    <p:extLst>
      <p:ext uri="{BB962C8B-B14F-4D97-AF65-F5344CB8AC3E}">
        <p14:creationId xmlns:p14="http://schemas.microsoft.com/office/powerpoint/2010/main" val="41159165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err="1">
                <a:solidFill>
                  <a:schemeClr val="bg1">
                    <a:lumMod val="95000"/>
                    <a:lumOff val="5000"/>
                  </a:schemeClr>
                </a:solidFill>
              </a:rPr>
              <a:t>NetIS</a:t>
            </a:r>
            <a:r>
              <a:rPr lang="en-US" b="1" dirty="0">
                <a:solidFill>
                  <a:schemeClr val="bg1">
                    <a:lumMod val="95000"/>
                    <a:lumOff val="5000"/>
                  </a:schemeClr>
                </a:solidFill>
              </a:rPr>
              <a:t>™ Dashboard</a:t>
            </a:r>
          </a:p>
        </p:txBody>
      </p:sp>
      <p:pic>
        <p:nvPicPr>
          <p:cNvPr id="2" name="תמונה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1788" y="3242930"/>
            <a:ext cx="7040072" cy="3514475"/>
          </a:xfrm>
          <a:prstGeom prst="rect">
            <a:avLst/>
          </a:prstGeom>
        </p:spPr>
      </p:pic>
      <p:sp>
        <p:nvSpPr>
          <p:cNvPr id="3" name="TextBox 2"/>
          <p:cNvSpPr txBox="1"/>
          <p:nvPr/>
        </p:nvSpPr>
        <p:spPr>
          <a:xfrm>
            <a:off x="1731788" y="1671181"/>
            <a:ext cx="9930810" cy="1477328"/>
          </a:xfrm>
          <a:prstGeom prst="rect">
            <a:avLst/>
          </a:prstGeom>
          <a:noFill/>
        </p:spPr>
        <p:txBody>
          <a:bodyPr wrap="square" rtlCol="0">
            <a:spAutoFit/>
          </a:bodyPr>
          <a:lstStyle/>
          <a:p>
            <a:r>
              <a:rPr lang="en-US" dirty="0">
                <a:solidFill>
                  <a:schemeClr val="bg1">
                    <a:lumMod val="85000"/>
                    <a:lumOff val="15000"/>
                  </a:schemeClr>
                </a:solidFill>
              </a:rPr>
              <a:t>supplying up to the minute information regarding the usage and sale </a:t>
            </a:r>
            <a:r>
              <a:rPr lang="en-US" dirty="0" smtClean="0">
                <a:solidFill>
                  <a:schemeClr val="bg1">
                    <a:lumMod val="85000"/>
                    <a:lumOff val="15000"/>
                  </a:schemeClr>
                </a:solidFill>
              </a:rPr>
              <a:t>of products</a:t>
            </a:r>
            <a:r>
              <a:rPr lang="en-US" dirty="0">
                <a:solidFill>
                  <a:schemeClr val="bg1">
                    <a:lumMod val="85000"/>
                    <a:lumOff val="15000"/>
                  </a:schemeClr>
                </a:solidFill>
              </a:rPr>
              <a:t>, real time monitoring of traffic, GIS information representing the </a:t>
            </a:r>
            <a:r>
              <a:rPr lang="en-US" dirty="0" smtClean="0">
                <a:solidFill>
                  <a:schemeClr val="bg1">
                    <a:lumMod val="85000"/>
                    <a:lumOff val="15000"/>
                  </a:schemeClr>
                </a:solidFill>
              </a:rPr>
              <a:t>customers geographic </a:t>
            </a:r>
            <a:r>
              <a:rPr lang="en-US" dirty="0">
                <a:solidFill>
                  <a:schemeClr val="bg1">
                    <a:lumMod val="85000"/>
                    <a:lumOff val="15000"/>
                  </a:schemeClr>
                </a:solidFill>
              </a:rPr>
              <a:t>split, customers' activities and number of transactions. On the top bar of </a:t>
            </a:r>
            <a:r>
              <a:rPr lang="en-US" dirty="0" err="1">
                <a:solidFill>
                  <a:schemeClr val="bg1">
                    <a:lumMod val="85000"/>
                    <a:lumOff val="15000"/>
                  </a:schemeClr>
                </a:solidFill>
              </a:rPr>
              <a:t>NetIS</a:t>
            </a:r>
            <a:r>
              <a:rPr lang="en-US" dirty="0">
                <a:solidFill>
                  <a:schemeClr val="bg1">
                    <a:lumMod val="85000"/>
                    <a:lumOff val="15000"/>
                  </a:schemeClr>
                </a:solidFill>
              </a:rPr>
              <a:t> </a:t>
            </a:r>
            <a:r>
              <a:rPr lang="en-US" dirty="0" smtClean="0">
                <a:solidFill>
                  <a:schemeClr val="bg1">
                    <a:lumMod val="85000"/>
                    <a:lumOff val="15000"/>
                  </a:schemeClr>
                </a:solidFill>
              </a:rPr>
              <a:t>dashboard </a:t>
            </a:r>
            <a:r>
              <a:rPr lang="en-US" dirty="0">
                <a:solidFill>
                  <a:schemeClr val="bg1">
                    <a:lumMod val="85000"/>
                    <a:lumOff val="15000"/>
                  </a:schemeClr>
                </a:solidFill>
              </a:rPr>
              <a:t>is displayed the following real time information: active logins, number of </a:t>
            </a:r>
            <a:r>
              <a:rPr lang="en-US" dirty="0" smtClean="0">
                <a:solidFill>
                  <a:schemeClr val="bg1">
                    <a:lumMod val="85000"/>
                    <a:lumOff val="15000"/>
                  </a:schemeClr>
                </a:solidFill>
              </a:rPr>
              <a:t>customers</a:t>
            </a:r>
            <a:r>
              <a:rPr lang="en-US" dirty="0">
                <a:solidFill>
                  <a:schemeClr val="bg1">
                    <a:lumMod val="85000"/>
                    <a:lumOff val="15000"/>
                  </a:schemeClr>
                </a:solidFill>
              </a:rPr>
              <a:t>, transactions and number of session (the information can be drilled down).</a:t>
            </a:r>
          </a:p>
        </p:txBody>
      </p:sp>
      <p:sp>
        <p:nvSpPr>
          <p:cNvPr id="4" name="חץ ימינה מחורץ 3">
            <a:hlinkClick r:id="rId5"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5194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Digital Rights Management</a:t>
            </a:r>
          </a:p>
        </p:txBody>
      </p:sp>
      <p:sp>
        <p:nvSpPr>
          <p:cNvPr id="3" name="TextBox 2"/>
          <p:cNvSpPr txBox="1"/>
          <p:nvPr/>
        </p:nvSpPr>
        <p:spPr>
          <a:xfrm>
            <a:off x="925033" y="1880987"/>
            <a:ext cx="9175897" cy="3139321"/>
          </a:xfrm>
          <a:prstGeom prst="rect">
            <a:avLst/>
          </a:prstGeom>
          <a:noFill/>
        </p:spPr>
        <p:txBody>
          <a:bodyPr wrap="square" rtlCol="0">
            <a:spAutoFit/>
          </a:bodyPr>
          <a:lstStyle/>
          <a:p>
            <a:r>
              <a:rPr lang="en-US" dirty="0">
                <a:solidFill>
                  <a:schemeClr val="bg1">
                    <a:lumMod val="85000"/>
                    <a:lumOff val="15000"/>
                  </a:schemeClr>
                </a:solidFill>
              </a:rPr>
              <a:t>(DRM) module to secure and safeguard premium and </a:t>
            </a:r>
            <a:r>
              <a:rPr lang="en-US" dirty="0" smtClean="0">
                <a:solidFill>
                  <a:schemeClr val="bg1">
                    <a:lumMod val="85000"/>
                    <a:lumOff val="15000"/>
                  </a:schemeClr>
                </a:solidFill>
              </a:rPr>
              <a:t>sensitive content </a:t>
            </a:r>
            <a:r>
              <a:rPr lang="en-US" dirty="0">
                <a:solidFill>
                  <a:schemeClr val="bg1">
                    <a:lumMod val="85000"/>
                    <a:lumOff val="15000"/>
                  </a:schemeClr>
                </a:solidFill>
              </a:rPr>
              <a:t>(PDF, </a:t>
            </a:r>
            <a:r>
              <a:rPr lang="en-US" dirty="0" err="1">
                <a:solidFill>
                  <a:schemeClr val="bg1">
                    <a:lumMod val="85000"/>
                    <a:lumOff val="15000"/>
                  </a:schemeClr>
                </a:solidFill>
              </a:rPr>
              <a:t>Epub</a:t>
            </a:r>
            <a:r>
              <a:rPr lang="en-US" dirty="0">
                <a:solidFill>
                  <a:schemeClr val="bg1">
                    <a:lumMod val="85000"/>
                    <a:lumOff val="15000"/>
                  </a:schemeClr>
                </a:solidFill>
              </a:rPr>
              <a:t>, HTML5), with multiple authentication and authorization methods, </a:t>
            </a:r>
            <a:r>
              <a:rPr lang="en-US" dirty="0" smtClean="0">
                <a:solidFill>
                  <a:schemeClr val="bg1">
                    <a:lumMod val="85000"/>
                    <a:lumOff val="15000"/>
                  </a:schemeClr>
                </a:solidFill>
              </a:rPr>
              <a:t>including </a:t>
            </a:r>
            <a:r>
              <a:rPr lang="en-US" dirty="0">
                <a:solidFill>
                  <a:schemeClr val="bg1">
                    <a:lumMod val="85000"/>
                    <a:lumOff val="15000"/>
                  </a:schemeClr>
                </a:solidFill>
              </a:rPr>
              <a:t>the limitation of standard functions:</a:t>
            </a:r>
          </a:p>
          <a:p>
            <a:endParaRPr lang="en-US" dirty="0">
              <a:solidFill>
                <a:schemeClr val="bg1">
                  <a:lumMod val="85000"/>
                  <a:lumOff val="15000"/>
                </a:schemeClr>
              </a:solidFill>
            </a:endParaRPr>
          </a:p>
          <a:p>
            <a:r>
              <a:rPr lang="en-US" dirty="0">
                <a:solidFill>
                  <a:schemeClr val="bg1">
                    <a:lumMod val="85000"/>
                    <a:lumOff val="15000"/>
                  </a:schemeClr>
                </a:solidFill>
              </a:rPr>
              <a:t>o Viewing and previewing of content</a:t>
            </a:r>
          </a:p>
          <a:p>
            <a:endParaRPr lang="en-US" dirty="0">
              <a:solidFill>
                <a:schemeClr val="bg1">
                  <a:lumMod val="85000"/>
                  <a:lumOff val="15000"/>
                </a:schemeClr>
              </a:solidFill>
            </a:endParaRPr>
          </a:p>
          <a:p>
            <a:r>
              <a:rPr lang="en-US" dirty="0">
                <a:solidFill>
                  <a:schemeClr val="bg1">
                    <a:lumMod val="85000"/>
                    <a:lumOff val="15000"/>
                  </a:schemeClr>
                </a:solidFill>
              </a:rPr>
              <a:t>o  Selecting/Copying/Pasting and Saving </a:t>
            </a:r>
          </a:p>
          <a:p>
            <a:endParaRPr lang="en-US" dirty="0">
              <a:solidFill>
                <a:schemeClr val="bg1">
                  <a:lumMod val="85000"/>
                  <a:lumOff val="15000"/>
                </a:schemeClr>
              </a:solidFill>
            </a:endParaRPr>
          </a:p>
          <a:p>
            <a:r>
              <a:rPr lang="en-US" dirty="0">
                <a:solidFill>
                  <a:schemeClr val="bg1">
                    <a:lumMod val="85000"/>
                    <a:lumOff val="15000"/>
                  </a:schemeClr>
                </a:solidFill>
              </a:rPr>
              <a:t>o Online reading vs. Offline reading </a:t>
            </a:r>
          </a:p>
          <a:p>
            <a:endParaRPr lang="en-US" dirty="0">
              <a:solidFill>
                <a:schemeClr val="bg1">
                  <a:lumMod val="85000"/>
                  <a:lumOff val="15000"/>
                </a:schemeClr>
              </a:solidFill>
            </a:endParaRPr>
          </a:p>
          <a:p>
            <a:r>
              <a:rPr lang="en-US" dirty="0">
                <a:solidFill>
                  <a:schemeClr val="bg1">
                    <a:lumMod val="85000"/>
                    <a:lumOff val="15000"/>
                  </a:schemeClr>
                </a:solidFill>
              </a:rPr>
              <a:t>o </a:t>
            </a:r>
            <a:r>
              <a:rPr lang="en-US" dirty="0" smtClean="0">
                <a:solidFill>
                  <a:schemeClr val="bg1">
                    <a:lumMod val="85000"/>
                    <a:lumOff val="15000"/>
                  </a:schemeClr>
                </a:solidFill>
              </a:rPr>
              <a:t>Video clip </a:t>
            </a:r>
            <a:r>
              <a:rPr lang="en-US" dirty="0">
                <a:solidFill>
                  <a:schemeClr val="bg1">
                    <a:lumMod val="85000"/>
                    <a:lumOff val="15000"/>
                  </a:schemeClr>
                </a:solidFill>
              </a:rPr>
              <a:t>preview (streaming teasers limited on time).</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351" y="3263361"/>
            <a:ext cx="1560579" cy="1560579"/>
          </a:xfrm>
          <a:prstGeom prst="rect">
            <a:avLst/>
          </a:prstGeom>
        </p:spPr>
      </p:pic>
    </p:spTree>
    <p:extLst>
      <p:ext uri="{BB962C8B-B14F-4D97-AF65-F5344CB8AC3E}">
        <p14:creationId xmlns:p14="http://schemas.microsoft.com/office/powerpoint/2010/main" val="7949308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Authentication </a:t>
            </a:r>
            <a:r>
              <a:rPr lang="en-US" b="1" dirty="0" smtClean="0">
                <a:solidFill>
                  <a:schemeClr val="bg1">
                    <a:lumMod val="95000"/>
                    <a:lumOff val="5000"/>
                  </a:schemeClr>
                </a:solidFill>
              </a:rPr>
              <a:t>methods</a:t>
            </a:r>
            <a:endParaRPr lang="en-US" b="1" dirty="0">
              <a:solidFill>
                <a:schemeClr val="bg1">
                  <a:lumMod val="95000"/>
                  <a:lumOff val="5000"/>
                </a:schemeClr>
              </a:solidFill>
            </a:endParaRPr>
          </a:p>
        </p:txBody>
      </p:sp>
      <p:sp>
        <p:nvSpPr>
          <p:cNvPr id="3" name="TextBox 2"/>
          <p:cNvSpPr txBox="1"/>
          <p:nvPr/>
        </p:nvSpPr>
        <p:spPr>
          <a:xfrm>
            <a:off x="925033" y="1880987"/>
            <a:ext cx="9175897" cy="1754326"/>
          </a:xfrm>
          <a:prstGeom prst="rect">
            <a:avLst/>
          </a:prstGeom>
          <a:noFill/>
        </p:spPr>
        <p:txBody>
          <a:bodyPr wrap="square" rtlCol="0">
            <a:spAutoFit/>
          </a:bodyPr>
          <a:lstStyle/>
          <a:p>
            <a:r>
              <a:rPr lang="en-US" dirty="0">
                <a:solidFill>
                  <a:schemeClr val="bg1">
                    <a:lumMod val="85000"/>
                    <a:lumOff val="15000"/>
                  </a:schemeClr>
                </a:solidFill>
              </a:rPr>
              <a:t>Wide array of Authentication methods:</a:t>
            </a:r>
          </a:p>
          <a:p>
            <a:r>
              <a:rPr lang="en-US" dirty="0" smtClean="0">
                <a:solidFill>
                  <a:schemeClr val="bg1">
                    <a:lumMod val="85000"/>
                    <a:lumOff val="15000"/>
                  </a:schemeClr>
                </a:solidFill>
              </a:rPr>
              <a:t>	o </a:t>
            </a:r>
            <a:r>
              <a:rPr lang="en-US" dirty="0">
                <a:solidFill>
                  <a:schemeClr val="bg1">
                    <a:lumMod val="85000"/>
                    <a:lumOff val="15000"/>
                  </a:schemeClr>
                </a:solidFill>
              </a:rPr>
              <a:t>User name and password</a:t>
            </a:r>
          </a:p>
          <a:p>
            <a:r>
              <a:rPr lang="en-US" dirty="0" smtClean="0">
                <a:solidFill>
                  <a:schemeClr val="bg1">
                    <a:lumMod val="85000"/>
                    <a:lumOff val="15000"/>
                  </a:schemeClr>
                </a:solidFill>
              </a:rPr>
              <a:t>	o </a:t>
            </a:r>
            <a:r>
              <a:rPr lang="en-US" dirty="0">
                <a:solidFill>
                  <a:schemeClr val="bg1">
                    <a:lumMod val="85000"/>
                    <a:lumOff val="15000"/>
                  </a:schemeClr>
                </a:solidFill>
              </a:rPr>
              <a:t>IP address or IP range(s)</a:t>
            </a:r>
          </a:p>
          <a:p>
            <a:r>
              <a:rPr lang="en-US" dirty="0" smtClean="0">
                <a:solidFill>
                  <a:schemeClr val="bg1">
                    <a:lumMod val="85000"/>
                    <a:lumOff val="15000"/>
                  </a:schemeClr>
                </a:solidFill>
              </a:rPr>
              <a:t>	o </a:t>
            </a:r>
            <a:r>
              <a:rPr lang="en-US" dirty="0">
                <a:solidFill>
                  <a:schemeClr val="bg1">
                    <a:lumMod val="85000"/>
                    <a:lumOff val="15000"/>
                  </a:schemeClr>
                </a:solidFill>
              </a:rPr>
              <a:t>Tablet &amp; Mobile authentication and registration</a:t>
            </a:r>
          </a:p>
          <a:p>
            <a:r>
              <a:rPr lang="en-US" dirty="0" smtClean="0">
                <a:solidFill>
                  <a:schemeClr val="bg1">
                    <a:lumMod val="85000"/>
                    <a:lumOff val="15000"/>
                  </a:schemeClr>
                </a:solidFill>
              </a:rPr>
              <a:t>	o </a:t>
            </a:r>
            <a:r>
              <a:rPr lang="en-US" dirty="0">
                <a:solidFill>
                  <a:schemeClr val="bg1">
                    <a:lumMod val="85000"/>
                    <a:lumOff val="15000"/>
                  </a:schemeClr>
                </a:solidFill>
              </a:rPr>
              <a:t>Authentication of guest users (not logged in or not registered users) to </a:t>
            </a:r>
            <a:r>
              <a:rPr lang="en-US" dirty="0" smtClean="0">
                <a:solidFill>
                  <a:schemeClr val="bg1">
                    <a:lumMod val="85000"/>
                    <a:lumOff val="15000"/>
                  </a:schemeClr>
                </a:solidFill>
              </a:rPr>
              <a:t>	provide </a:t>
            </a:r>
            <a:r>
              <a:rPr lang="en-US" dirty="0">
                <a:solidFill>
                  <a:schemeClr val="bg1">
                    <a:lumMod val="85000"/>
                    <a:lumOff val="15000"/>
                  </a:schemeClr>
                </a:solidFill>
              </a:rPr>
              <a:t>limited </a:t>
            </a:r>
            <a:r>
              <a:rPr lang="en-US" dirty="0" smtClean="0">
                <a:solidFill>
                  <a:schemeClr val="bg1">
                    <a:lumMod val="85000"/>
                    <a:lumOff val="15000"/>
                  </a:schemeClr>
                </a:solidFill>
              </a:rPr>
              <a:t>usage </a:t>
            </a:r>
            <a:r>
              <a:rPr lang="en-US" dirty="0">
                <a:solidFill>
                  <a:schemeClr val="bg1">
                    <a:lumMod val="85000"/>
                    <a:lumOff val="15000"/>
                  </a:schemeClr>
                </a:solidFill>
              </a:rPr>
              <a:t>rights (“Try before you Buy” and Teasers).</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תמונה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891" y="3770311"/>
            <a:ext cx="7559749" cy="3773903"/>
          </a:xfrm>
          <a:prstGeom prst="rect">
            <a:avLst/>
          </a:prstGeom>
        </p:spPr>
      </p:pic>
    </p:spTree>
    <p:extLst>
      <p:ext uri="{BB962C8B-B14F-4D97-AF65-F5344CB8AC3E}">
        <p14:creationId xmlns:p14="http://schemas.microsoft.com/office/powerpoint/2010/main" val="18840910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e-commerce tools</a:t>
            </a:r>
          </a:p>
        </p:txBody>
      </p:sp>
      <p:sp>
        <p:nvSpPr>
          <p:cNvPr id="3" name="TextBox 2"/>
          <p:cNvSpPr txBox="1"/>
          <p:nvPr/>
        </p:nvSpPr>
        <p:spPr>
          <a:xfrm>
            <a:off x="925033" y="1880987"/>
            <a:ext cx="9175897" cy="3970318"/>
          </a:xfrm>
          <a:prstGeom prst="rect">
            <a:avLst/>
          </a:prstGeom>
          <a:noFill/>
        </p:spPr>
        <p:txBody>
          <a:bodyPr wrap="square" rtlCol="0">
            <a:spAutoFit/>
          </a:bodyPr>
          <a:lstStyle/>
          <a:p>
            <a:r>
              <a:rPr lang="en-US" dirty="0">
                <a:solidFill>
                  <a:schemeClr val="bg1">
                    <a:lumMod val="85000"/>
                    <a:lumOff val="15000"/>
                  </a:schemeClr>
                </a:solidFill>
              </a:rPr>
              <a:t>Integrated e-commerce tools enabling the content owner to sell products in a myriad </a:t>
            </a:r>
            <a:r>
              <a:rPr lang="en-US" dirty="0" err="1" smtClean="0">
                <a:solidFill>
                  <a:schemeClr val="bg1">
                    <a:lumMod val="85000"/>
                    <a:lumOff val="15000"/>
                  </a:schemeClr>
                </a:solidFill>
              </a:rPr>
              <a:t>ofsmart</a:t>
            </a:r>
            <a:r>
              <a:rPr lang="en-US" dirty="0" smtClean="0">
                <a:solidFill>
                  <a:schemeClr val="bg1">
                    <a:lumMod val="85000"/>
                    <a:lumOff val="15000"/>
                  </a:schemeClr>
                </a:solidFill>
              </a:rPr>
              <a:t> </a:t>
            </a:r>
            <a:r>
              <a:rPr lang="en-US" dirty="0">
                <a:solidFill>
                  <a:schemeClr val="bg1">
                    <a:lumMod val="85000"/>
                    <a:lumOff val="15000"/>
                  </a:schemeClr>
                </a:solidFill>
              </a:rPr>
              <a:t>sales scenarios:</a:t>
            </a:r>
          </a:p>
          <a:p>
            <a:endParaRPr lang="en-US" dirty="0">
              <a:solidFill>
                <a:schemeClr val="bg1">
                  <a:lumMod val="85000"/>
                  <a:lumOff val="15000"/>
                </a:schemeClr>
              </a:solidFill>
            </a:endParaRPr>
          </a:p>
          <a:p>
            <a:r>
              <a:rPr lang="en-US" dirty="0" smtClean="0">
                <a:solidFill>
                  <a:schemeClr val="bg1">
                    <a:lumMod val="85000"/>
                    <a:lumOff val="15000"/>
                  </a:schemeClr>
                </a:solidFill>
              </a:rPr>
              <a:t>	o </a:t>
            </a:r>
            <a:r>
              <a:rPr lang="en-US" dirty="0">
                <a:solidFill>
                  <a:schemeClr val="bg1">
                    <a:lumMod val="85000"/>
                    <a:lumOff val="15000"/>
                  </a:schemeClr>
                </a:solidFill>
              </a:rPr>
              <a:t>Purchase of content impressions (one time view)</a:t>
            </a:r>
          </a:p>
          <a:p>
            <a:r>
              <a:rPr lang="en-US" dirty="0" smtClean="0">
                <a:solidFill>
                  <a:schemeClr val="bg1">
                    <a:lumMod val="85000"/>
                    <a:lumOff val="15000"/>
                  </a:schemeClr>
                </a:solidFill>
              </a:rPr>
              <a:t>	o </a:t>
            </a:r>
            <a:r>
              <a:rPr lang="en-US" dirty="0">
                <a:solidFill>
                  <a:schemeClr val="bg1">
                    <a:lumMod val="85000"/>
                    <a:lumOff val="15000"/>
                  </a:schemeClr>
                </a:solidFill>
              </a:rPr>
              <a:t>Purchase of content subscriptions</a:t>
            </a:r>
          </a:p>
          <a:p>
            <a:r>
              <a:rPr lang="en-US" dirty="0" smtClean="0">
                <a:solidFill>
                  <a:schemeClr val="bg1">
                    <a:lumMod val="85000"/>
                    <a:lumOff val="15000"/>
                  </a:schemeClr>
                </a:solidFill>
              </a:rPr>
              <a:t>	o </a:t>
            </a:r>
            <a:r>
              <a:rPr lang="en-US" dirty="0">
                <a:solidFill>
                  <a:schemeClr val="bg1">
                    <a:lumMod val="85000"/>
                    <a:lumOff val="15000"/>
                  </a:schemeClr>
                </a:solidFill>
              </a:rPr>
              <a:t>Purchase of functionality based rights (i.e. the right to save, print, </a:t>
            </a:r>
            <a:r>
              <a:rPr lang="en-US" dirty="0" smtClean="0">
                <a:solidFill>
                  <a:schemeClr val="bg1">
                    <a:lumMod val="85000"/>
                    <a:lumOff val="15000"/>
                  </a:schemeClr>
                </a:solidFill>
              </a:rPr>
              <a:t>	export </a:t>
            </a:r>
            <a:r>
              <a:rPr lang="en-US" dirty="0">
                <a:solidFill>
                  <a:schemeClr val="bg1">
                    <a:lumMod val="85000"/>
                    <a:lumOff val="15000"/>
                  </a:schemeClr>
                </a:solidFill>
              </a:rPr>
              <a:t>content) </a:t>
            </a:r>
          </a:p>
          <a:p>
            <a:r>
              <a:rPr lang="en-US" dirty="0" smtClean="0">
                <a:solidFill>
                  <a:schemeClr val="bg1">
                    <a:lumMod val="85000"/>
                    <a:lumOff val="15000"/>
                  </a:schemeClr>
                </a:solidFill>
              </a:rPr>
              <a:t>	o </a:t>
            </a:r>
            <a:r>
              <a:rPr lang="en-US" dirty="0">
                <a:solidFill>
                  <a:schemeClr val="bg1">
                    <a:lumMod val="85000"/>
                    <a:lumOff val="15000"/>
                  </a:schemeClr>
                </a:solidFill>
              </a:rPr>
              <a:t>Purchase of counters based rights (i.e. the right to print content 10 </a:t>
            </a:r>
            <a:r>
              <a:rPr lang="en-US" dirty="0" smtClean="0">
                <a:solidFill>
                  <a:schemeClr val="bg1">
                    <a:lumMod val="85000"/>
                    <a:lumOff val="15000"/>
                  </a:schemeClr>
                </a:solidFill>
              </a:rPr>
              <a:t>	times</a:t>
            </a:r>
            <a:r>
              <a:rPr lang="en-US" dirty="0">
                <a:solidFill>
                  <a:schemeClr val="bg1">
                    <a:lumMod val="85000"/>
                    <a:lumOff val="15000"/>
                  </a:schemeClr>
                </a:solidFill>
              </a:rPr>
              <a:t>)</a:t>
            </a:r>
          </a:p>
          <a:p>
            <a:r>
              <a:rPr lang="en-US" dirty="0" smtClean="0">
                <a:solidFill>
                  <a:schemeClr val="bg1">
                    <a:lumMod val="85000"/>
                    <a:lumOff val="15000"/>
                  </a:schemeClr>
                </a:solidFill>
              </a:rPr>
              <a:t>	o </a:t>
            </a:r>
            <a:r>
              <a:rPr lang="en-US" dirty="0">
                <a:solidFill>
                  <a:schemeClr val="bg1">
                    <a:lumMod val="85000"/>
                    <a:lumOff val="15000"/>
                  </a:schemeClr>
                </a:solidFill>
              </a:rPr>
              <a:t>Purchase of time based rights (i.e. the right to view content for 3 hours </a:t>
            </a:r>
            <a:r>
              <a:rPr lang="en-US" dirty="0" smtClean="0">
                <a:solidFill>
                  <a:schemeClr val="bg1">
                    <a:lumMod val="85000"/>
                    <a:lumOff val="15000"/>
                  </a:schemeClr>
                </a:solidFill>
              </a:rPr>
              <a:t>	or </a:t>
            </a:r>
            <a:r>
              <a:rPr lang="en-US" dirty="0">
                <a:solidFill>
                  <a:schemeClr val="bg1">
                    <a:lumMod val="85000"/>
                    <a:lumOff val="15000"/>
                  </a:schemeClr>
                </a:solidFill>
              </a:rPr>
              <a:t>2 days)</a:t>
            </a:r>
          </a:p>
          <a:p>
            <a:r>
              <a:rPr lang="en-US" dirty="0" smtClean="0">
                <a:solidFill>
                  <a:schemeClr val="bg1">
                    <a:lumMod val="85000"/>
                    <a:lumOff val="15000"/>
                  </a:schemeClr>
                </a:solidFill>
              </a:rPr>
              <a:t>	o </a:t>
            </a:r>
            <a:r>
              <a:rPr lang="en-US" dirty="0">
                <a:solidFill>
                  <a:schemeClr val="bg1">
                    <a:lumMod val="85000"/>
                    <a:lumOff val="15000"/>
                  </a:schemeClr>
                </a:solidFill>
              </a:rPr>
              <a:t>Purchase of combined products (e.g. printed and </a:t>
            </a:r>
            <a:r>
              <a:rPr lang="en-US" dirty="0" err="1">
                <a:solidFill>
                  <a:schemeClr val="bg1">
                    <a:lumMod val="85000"/>
                    <a:lumOff val="15000"/>
                  </a:schemeClr>
                </a:solidFill>
              </a:rPr>
              <a:t>ebook</a:t>
            </a:r>
            <a:r>
              <a:rPr lang="en-US" dirty="0">
                <a:solidFill>
                  <a:schemeClr val="bg1">
                    <a:lumMod val="85000"/>
                    <a:lumOff val="15000"/>
                  </a:schemeClr>
                </a:solidFill>
              </a:rPr>
              <a:t> as one </a:t>
            </a:r>
            <a:r>
              <a:rPr lang="en-US" dirty="0" smtClean="0">
                <a:solidFill>
                  <a:schemeClr val="bg1">
                    <a:lumMod val="85000"/>
                    <a:lumOff val="15000"/>
                  </a:schemeClr>
                </a:solidFill>
              </a:rPr>
              <a:t>	product)</a:t>
            </a:r>
            <a:endParaRPr lang="en-US" dirty="0">
              <a:solidFill>
                <a:schemeClr val="bg1">
                  <a:lumMod val="85000"/>
                  <a:lumOff val="15000"/>
                </a:schemeClr>
              </a:solidFill>
            </a:endParaRPr>
          </a:p>
          <a:p>
            <a:r>
              <a:rPr lang="en-US" dirty="0" smtClean="0">
                <a:solidFill>
                  <a:schemeClr val="bg1">
                    <a:lumMod val="85000"/>
                    <a:lumOff val="15000"/>
                  </a:schemeClr>
                </a:solidFill>
              </a:rPr>
              <a:t>	o </a:t>
            </a:r>
            <a:r>
              <a:rPr lang="en-US" dirty="0">
                <a:solidFill>
                  <a:schemeClr val="bg1">
                    <a:lumMod val="85000"/>
                    <a:lumOff val="15000"/>
                  </a:schemeClr>
                </a:solidFill>
              </a:rPr>
              <a:t>“Try before you buy” (teasers &amp; previews).</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3544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Multitude of Protection </a:t>
            </a:r>
            <a:r>
              <a:rPr lang="en-US" b="1" dirty="0" smtClean="0">
                <a:solidFill>
                  <a:schemeClr val="bg1">
                    <a:lumMod val="95000"/>
                    <a:lumOff val="5000"/>
                  </a:schemeClr>
                </a:solidFill>
              </a:rPr>
              <a:t>Levels</a:t>
            </a:r>
            <a:endParaRPr lang="en-US" b="1" dirty="0">
              <a:solidFill>
                <a:schemeClr val="bg1">
                  <a:lumMod val="95000"/>
                  <a:lumOff val="5000"/>
                </a:schemeClr>
              </a:solidFill>
            </a:endParaRPr>
          </a:p>
        </p:txBody>
      </p:sp>
      <p:sp>
        <p:nvSpPr>
          <p:cNvPr id="3" name="TextBox 2"/>
          <p:cNvSpPr txBox="1"/>
          <p:nvPr/>
        </p:nvSpPr>
        <p:spPr>
          <a:xfrm>
            <a:off x="925033" y="1880987"/>
            <a:ext cx="9175897" cy="1200329"/>
          </a:xfrm>
          <a:prstGeom prst="rect">
            <a:avLst/>
          </a:prstGeom>
          <a:noFill/>
        </p:spPr>
        <p:txBody>
          <a:bodyPr wrap="square" rtlCol="0">
            <a:spAutoFit/>
          </a:bodyPr>
          <a:lstStyle/>
          <a:p>
            <a:r>
              <a:rPr lang="en-US" dirty="0">
                <a:solidFill>
                  <a:schemeClr val="bg1">
                    <a:lumMod val="85000"/>
                    <a:lumOff val="15000"/>
                  </a:schemeClr>
                </a:solidFill>
              </a:rPr>
              <a:t>o </a:t>
            </a:r>
            <a:r>
              <a:rPr lang="en-US" dirty="0" smtClean="0">
                <a:solidFill>
                  <a:schemeClr val="bg1">
                    <a:lumMod val="85000"/>
                    <a:lumOff val="15000"/>
                  </a:schemeClr>
                </a:solidFill>
              </a:rPr>
              <a:t>Medium </a:t>
            </a:r>
            <a:r>
              <a:rPr lang="en-US" dirty="0">
                <a:solidFill>
                  <a:schemeClr val="bg1">
                    <a:lumMod val="85000"/>
                    <a:lumOff val="15000"/>
                  </a:schemeClr>
                </a:solidFill>
              </a:rPr>
              <a:t>protection for online reading (clientless)</a:t>
            </a:r>
          </a:p>
          <a:p>
            <a:r>
              <a:rPr lang="en-US" dirty="0" smtClean="0">
                <a:solidFill>
                  <a:schemeClr val="bg1">
                    <a:lumMod val="85000"/>
                    <a:lumOff val="15000"/>
                  </a:schemeClr>
                </a:solidFill>
              </a:rPr>
              <a:t>o </a:t>
            </a:r>
            <a:r>
              <a:rPr lang="en-US" dirty="0">
                <a:solidFill>
                  <a:schemeClr val="bg1">
                    <a:lumMod val="85000"/>
                    <a:lumOff val="15000"/>
                  </a:schemeClr>
                </a:solidFill>
              </a:rPr>
              <a:t>High Offline protection (requires installation of a thin client)</a:t>
            </a:r>
          </a:p>
          <a:p>
            <a:r>
              <a:rPr lang="en-US" dirty="0" smtClean="0">
                <a:solidFill>
                  <a:schemeClr val="bg1">
                    <a:lumMod val="85000"/>
                    <a:lumOff val="15000"/>
                  </a:schemeClr>
                </a:solidFill>
              </a:rPr>
              <a:t>o </a:t>
            </a:r>
            <a:r>
              <a:rPr lang="en-US" dirty="0">
                <a:solidFill>
                  <a:schemeClr val="bg1">
                    <a:lumMod val="85000"/>
                    <a:lumOff val="15000"/>
                  </a:schemeClr>
                </a:solidFill>
              </a:rPr>
              <a:t>Watermarking (PDF) – the text, font size and position can be determined on the page </a:t>
            </a:r>
            <a:r>
              <a:rPr lang="en-US" dirty="0" smtClean="0">
                <a:solidFill>
                  <a:schemeClr val="bg1">
                    <a:lumMod val="85000"/>
                    <a:lumOff val="15000"/>
                  </a:schemeClr>
                </a:solidFill>
              </a:rPr>
              <a:t>where </a:t>
            </a:r>
            <a:r>
              <a:rPr lang="en-US" dirty="0">
                <a:solidFill>
                  <a:schemeClr val="bg1">
                    <a:lumMod val="85000"/>
                    <a:lumOff val="15000"/>
                  </a:schemeClr>
                </a:solidFill>
              </a:rPr>
              <a:t>each e-book/document will be watermarked on the fly.</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7723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Users Management</a:t>
            </a:r>
          </a:p>
        </p:txBody>
      </p:sp>
      <p:sp>
        <p:nvSpPr>
          <p:cNvPr id="3" name="TextBox 2"/>
          <p:cNvSpPr txBox="1"/>
          <p:nvPr/>
        </p:nvSpPr>
        <p:spPr>
          <a:xfrm>
            <a:off x="925033" y="1880987"/>
            <a:ext cx="9175897" cy="3693319"/>
          </a:xfrm>
          <a:prstGeom prst="rect">
            <a:avLst/>
          </a:prstGeom>
          <a:noFill/>
        </p:spPr>
        <p:txBody>
          <a:bodyPr wrap="square" rtlCol="0">
            <a:spAutoFit/>
          </a:bodyPr>
          <a:lstStyle/>
          <a:p>
            <a:r>
              <a:rPr lang="en-US" dirty="0">
                <a:solidFill>
                  <a:schemeClr val="bg1">
                    <a:lumMod val="85000"/>
                    <a:lumOff val="15000"/>
                  </a:schemeClr>
                </a:solidFill>
              </a:rPr>
              <a:t>Powerful Concurrent Users Management mechanism, that enables:</a:t>
            </a:r>
          </a:p>
          <a:p>
            <a:endParaRPr lang="en-US" dirty="0">
              <a:solidFill>
                <a:schemeClr val="bg1">
                  <a:lumMod val="85000"/>
                  <a:lumOff val="15000"/>
                </a:schemeClr>
              </a:solidFill>
            </a:endParaRPr>
          </a:p>
          <a:p>
            <a:r>
              <a:rPr lang="en-US" dirty="0" smtClean="0">
                <a:solidFill>
                  <a:schemeClr val="bg1">
                    <a:lumMod val="85000"/>
                    <a:lumOff val="15000"/>
                  </a:schemeClr>
                </a:solidFill>
              </a:rPr>
              <a:t>	o </a:t>
            </a:r>
            <a:r>
              <a:rPr lang="en-US" dirty="0">
                <a:solidFill>
                  <a:schemeClr val="bg1">
                    <a:lumMod val="85000"/>
                    <a:lumOff val="15000"/>
                  </a:schemeClr>
                </a:solidFill>
              </a:rPr>
              <a:t>Controlling and managing the  number of actual users per account</a:t>
            </a:r>
          </a:p>
          <a:p>
            <a:r>
              <a:rPr lang="en-US" dirty="0" smtClean="0">
                <a:solidFill>
                  <a:schemeClr val="bg1">
                    <a:lumMod val="85000"/>
                    <a:lumOff val="15000"/>
                  </a:schemeClr>
                </a:solidFill>
              </a:rPr>
              <a:t>	o </a:t>
            </a:r>
            <a:r>
              <a:rPr lang="en-US" dirty="0">
                <a:solidFill>
                  <a:schemeClr val="bg1">
                    <a:lumMod val="85000"/>
                    <a:lumOff val="15000"/>
                  </a:schemeClr>
                </a:solidFill>
              </a:rPr>
              <a:t>Locking user accounts to specific devices/computers</a:t>
            </a:r>
          </a:p>
          <a:p>
            <a:r>
              <a:rPr lang="en-US" dirty="0" smtClean="0">
                <a:solidFill>
                  <a:schemeClr val="bg1">
                    <a:lumMod val="85000"/>
                    <a:lumOff val="15000"/>
                  </a:schemeClr>
                </a:solidFill>
              </a:rPr>
              <a:t>	o </a:t>
            </a:r>
            <a:r>
              <a:rPr lang="en-US" dirty="0">
                <a:solidFill>
                  <a:schemeClr val="bg1">
                    <a:lumMod val="85000"/>
                    <a:lumOff val="15000"/>
                  </a:schemeClr>
                </a:solidFill>
              </a:rPr>
              <a:t>The proper policy can be defined in Settings from one of the following </a:t>
            </a:r>
            <a:r>
              <a:rPr lang="en-US" dirty="0" smtClean="0">
                <a:solidFill>
                  <a:schemeClr val="bg1">
                    <a:lumMod val="85000"/>
                    <a:lumOff val="15000"/>
                  </a:schemeClr>
                </a:solidFill>
              </a:rPr>
              <a:t>	options</a:t>
            </a:r>
            <a:r>
              <a:rPr lang="en-US" dirty="0">
                <a:solidFill>
                  <a:schemeClr val="bg1">
                    <a:lumMod val="85000"/>
                    <a:lumOff val="15000"/>
                  </a:schemeClr>
                </a:solidFill>
              </a:rPr>
              <a:t>: </a:t>
            </a:r>
          </a:p>
          <a:p>
            <a:r>
              <a:rPr lang="en-US" dirty="0" smtClean="0">
                <a:solidFill>
                  <a:schemeClr val="bg1">
                    <a:lumMod val="85000"/>
                    <a:lumOff val="15000"/>
                  </a:schemeClr>
                </a:solidFill>
              </a:rPr>
              <a:t> </a:t>
            </a:r>
            <a:r>
              <a:rPr lang="en-US" dirty="0">
                <a:solidFill>
                  <a:schemeClr val="bg1">
                    <a:lumMod val="85000"/>
                    <a:lumOff val="15000"/>
                  </a:schemeClr>
                </a:solidFill>
              </a:rPr>
              <a:t>Each "above quota" login will be allowed but monitored (increased or </a:t>
            </a:r>
            <a:r>
              <a:rPr lang="en-US" dirty="0" smtClean="0">
                <a:solidFill>
                  <a:schemeClr val="bg1">
                    <a:lumMod val="85000"/>
                    <a:lumOff val="15000"/>
                  </a:schemeClr>
                </a:solidFill>
              </a:rPr>
              <a:t>illegal </a:t>
            </a:r>
            <a:r>
              <a:rPr lang="en-US" dirty="0">
                <a:solidFill>
                  <a:schemeClr val="bg1">
                    <a:lumMod val="85000"/>
                    <a:lumOff val="15000"/>
                  </a:schemeClr>
                </a:solidFill>
              </a:rPr>
              <a:t>usage can be detected and acted upon later, by limiting access or </a:t>
            </a:r>
            <a:r>
              <a:rPr lang="en-US" dirty="0" smtClean="0">
                <a:solidFill>
                  <a:schemeClr val="bg1">
                    <a:lumMod val="85000"/>
                    <a:lumOff val="15000"/>
                  </a:schemeClr>
                </a:solidFill>
              </a:rPr>
              <a:t>by </a:t>
            </a:r>
            <a:r>
              <a:rPr lang="en-US" dirty="0">
                <a:solidFill>
                  <a:schemeClr val="bg1">
                    <a:lumMod val="85000"/>
                    <a:lumOff val="15000"/>
                  </a:schemeClr>
                </a:solidFill>
              </a:rPr>
              <a:t>increasing the customer’s usage fees). </a:t>
            </a:r>
          </a:p>
          <a:p>
            <a:r>
              <a:rPr lang="en-US" dirty="0">
                <a:solidFill>
                  <a:schemeClr val="bg1">
                    <a:lumMod val="85000"/>
                    <a:lumOff val="15000"/>
                  </a:schemeClr>
                </a:solidFill>
              </a:rPr>
              <a:t> Warn the customer when the number of concurrent users is "above </a:t>
            </a:r>
          </a:p>
          <a:p>
            <a:r>
              <a:rPr lang="en-US" dirty="0">
                <a:solidFill>
                  <a:schemeClr val="bg1">
                    <a:lumMod val="85000"/>
                    <a:lumOff val="15000"/>
                  </a:schemeClr>
                </a:solidFill>
              </a:rPr>
              <a:t>quota</a:t>
            </a:r>
            <a:r>
              <a:rPr lang="en-US" dirty="0" smtClean="0">
                <a:solidFill>
                  <a:schemeClr val="bg1">
                    <a:lumMod val="85000"/>
                    <a:lumOff val="15000"/>
                  </a:schemeClr>
                </a:solidFill>
              </a:rPr>
              <a:t>".</a:t>
            </a:r>
            <a:endParaRPr lang="en-US" dirty="0">
              <a:solidFill>
                <a:schemeClr val="bg1">
                  <a:lumMod val="85000"/>
                  <a:lumOff val="15000"/>
                </a:schemeClr>
              </a:solidFill>
            </a:endParaRPr>
          </a:p>
          <a:p>
            <a:r>
              <a:rPr lang="en-US" dirty="0">
                <a:solidFill>
                  <a:schemeClr val="bg1">
                    <a:lumMod val="85000"/>
                    <a:lumOff val="15000"/>
                  </a:schemeClr>
                </a:solidFill>
              </a:rPr>
              <a:t> Unconditionally deny login when the number of concurrent users is </a:t>
            </a:r>
            <a:r>
              <a:rPr lang="en-US" dirty="0" smtClean="0">
                <a:solidFill>
                  <a:schemeClr val="bg1">
                    <a:lumMod val="85000"/>
                    <a:lumOff val="15000"/>
                  </a:schemeClr>
                </a:solidFill>
              </a:rPr>
              <a:t>“</a:t>
            </a:r>
            <a:r>
              <a:rPr lang="en-US" dirty="0">
                <a:solidFill>
                  <a:schemeClr val="bg1">
                    <a:lumMod val="85000"/>
                    <a:lumOff val="15000"/>
                  </a:schemeClr>
                </a:solidFill>
              </a:rPr>
              <a:t>above quota”.</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6874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62518" y="772461"/>
            <a:ext cx="1119217" cy="369332"/>
          </a:xfrm>
          <a:prstGeom prst="rect">
            <a:avLst/>
          </a:prstGeom>
          <a:noFill/>
        </p:spPr>
        <p:txBody>
          <a:bodyPr wrap="none" rtlCol="0">
            <a:spAutoFit/>
          </a:bodyPr>
          <a:lstStyle/>
          <a:p>
            <a:r>
              <a:rPr lang="en-US" b="1" dirty="0" smtClean="0">
                <a:solidFill>
                  <a:schemeClr val="bg1">
                    <a:lumMod val="95000"/>
                    <a:lumOff val="5000"/>
                  </a:schemeClr>
                </a:solidFill>
              </a:rPr>
              <a:t>Agenda</a:t>
            </a:r>
            <a:endParaRPr lang="en-US" b="1" dirty="0">
              <a:solidFill>
                <a:schemeClr val="bg1">
                  <a:lumMod val="95000"/>
                  <a:lumOff val="5000"/>
                </a:schemeClr>
              </a:solidFill>
            </a:endParaRPr>
          </a:p>
        </p:txBody>
      </p:sp>
      <p:sp>
        <p:nvSpPr>
          <p:cNvPr id="7" name="TextBox 6">
            <a:hlinkClick r:id="rId4" action="ppaction://hlinksldjump"/>
          </p:cNvPr>
          <p:cNvSpPr txBox="1"/>
          <p:nvPr/>
        </p:nvSpPr>
        <p:spPr>
          <a:xfrm>
            <a:off x="2662518" y="1671181"/>
            <a:ext cx="3810659" cy="369332"/>
          </a:xfrm>
          <a:prstGeom prst="rect">
            <a:avLst/>
          </a:prstGeom>
          <a:noFill/>
        </p:spPr>
        <p:txBody>
          <a:bodyPr wrap="none" rtlCol="0">
            <a:spAutoFit/>
          </a:bodyPr>
          <a:lstStyle/>
          <a:p>
            <a:r>
              <a:rPr lang="en-US" dirty="0" smtClean="0">
                <a:solidFill>
                  <a:schemeClr val="bg1"/>
                </a:solidFill>
              </a:rPr>
              <a:t>1. Traditional  publishing business</a:t>
            </a:r>
            <a:endParaRPr lang="en-US" dirty="0">
              <a:solidFill>
                <a:schemeClr val="bg1"/>
              </a:solidFill>
            </a:endParaRPr>
          </a:p>
        </p:txBody>
      </p:sp>
      <p:sp>
        <p:nvSpPr>
          <p:cNvPr id="9" name="TextBox 8">
            <a:hlinkClick r:id="rId5" action="ppaction://hlinksldjump"/>
          </p:cNvPr>
          <p:cNvSpPr txBox="1"/>
          <p:nvPr/>
        </p:nvSpPr>
        <p:spPr>
          <a:xfrm>
            <a:off x="2662518" y="2040513"/>
            <a:ext cx="4969630" cy="369332"/>
          </a:xfrm>
          <a:prstGeom prst="rect">
            <a:avLst/>
          </a:prstGeom>
          <a:noFill/>
        </p:spPr>
        <p:txBody>
          <a:bodyPr wrap="none" rtlCol="0">
            <a:spAutoFit/>
          </a:bodyPr>
          <a:lstStyle/>
          <a:p>
            <a:r>
              <a:rPr lang="en-US" dirty="0" smtClean="0">
                <a:solidFill>
                  <a:schemeClr val="bg1"/>
                </a:solidFill>
              </a:rPr>
              <a:t>2. Direct </a:t>
            </a:r>
            <a:r>
              <a:rPr lang="en-US" dirty="0" err="1" smtClean="0">
                <a:solidFill>
                  <a:schemeClr val="bg1"/>
                </a:solidFill>
              </a:rPr>
              <a:t>ePublishing</a:t>
            </a:r>
            <a:r>
              <a:rPr lang="en-US" dirty="0" smtClean="0">
                <a:solidFill>
                  <a:schemeClr val="bg1"/>
                </a:solidFill>
              </a:rPr>
              <a:t> the way it SHOULD be</a:t>
            </a:r>
          </a:p>
        </p:txBody>
      </p:sp>
      <p:sp>
        <p:nvSpPr>
          <p:cNvPr id="11" name="TextBox 10">
            <a:hlinkClick r:id="rId4" action="ppaction://hlinksldjump"/>
          </p:cNvPr>
          <p:cNvSpPr txBox="1"/>
          <p:nvPr/>
        </p:nvSpPr>
        <p:spPr>
          <a:xfrm>
            <a:off x="2662518" y="2409845"/>
            <a:ext cx="3998210" cy="369332"/>
          </a:xfrm>
          <a:prstGeom prst="rect">
            <a:avLst/>
          </a:prstGeom>
          <a:noFill/>
        </p:spPr>
        <p:txBody>
          <a:bodyPr wrap="none" rtlCol="0">
            <a:spAutoFit/>
          </a:bodyPr>
          <a:lstStyle/>
          <a:p>
            <a:r>
              <a:rPr lang="en-US" dirty="0" smtClean="0">
                <a:solidFill>
                  <a:schemeClr val="bg1"/>
                </a:solidFill>
              </a:rPr>
              <a:t>3. Retailer </a:t>
            </a:r>
            <a:r>
              <a:rPr lang="en-US" dirty="0" err="1" smtClean="0">
                <a:solidFill>
                  <a:schemeClr val="bg1"/>
                </a:solidFill>
              </a:rPr>
              <a:t>ePublishing</a:t>
            </a:r>
            <a:r>
              <a:rPr lang="en-US" dirty="0" smtClean="0">
                <a:solidFill>
                  <a:schemeClr val="bg1"/>
                </a:solidFill>
              </a:rPr>
              <a:t> the way It Is</a:t>
            </a:r>
          </a:p>
        </p:txBody>
      </p:sp>
      <p:sp>
        <p:nvSpPr>
          <p:cNvPr id="12" name="TextBox 11">
            <a:hlinkClick r:id="rId6" action="ppaction://hlinksldjump"/>
          </p:cNvPr>
          <p:cNvSpPr txBox="1"/>
          <p:nvPr/>
        </p:nvSpPr>
        <p:spPr>
          <a:xfrm>
            <a:off x="2662518" y="2779177"/>
            <a:ext cx="4969630" cy="369332"/>
          </a:xfrm>
          <a:prstGeom prst="rect">
            <a:avLst/>
          </a:prstGeom>
          <a:noFill/>
        </p:spPr>
        <p:txBody>
          <a:bodyPr wrap="none" rtlCol="0">
            <a:spAutoFit/>
          </a:bodyPr>
          <a:lstStyle/>
          <a:p>
            <a:r>
              <a:rPr lang="en-US" dirty="0" smtClean="0">
                <a:solidFill>
                  <a:schemeClr val="bg1"/>
                </a:solidFill>
              </a:rPr>
              <a:t>4. Direct </a:t>
            </a:r>
            <a:r>
              <a:rPr lang="en-US" dirty="0" err="1" smtClean="0">
                <a:solidFill>
                  <a:schemeClr val="bg1"/>
                </a:solidFill>
              </a:rPr>
              <a:t>ePublishing</a:t>
            </a:r>
            <a:r>
              <a:rPr lang="en-US" dirty="0" smtClean="0">
                <a:solidFill>
                  <a:schemeClr val="bg1"/>
                </a:solidFill>
              </a:rPr>
              <a:t> The Way it SHOULD be</a:t>
            </a:r>
          </a:p>
        </p:txBody>
      </p:sp>
      <p:sp>
        <p:nvSpPr>
          <p:cNvPr id="8" name="TextBox 7">
            <a:hlinkClick r:id="rId7" action="ppaction://hlinksldjump"/>
          </p:cNvPr>
          <p:cNvSpPr txBox="1"/>
          <p:nvPr/>
        </p:nvSpPr>
        <p:spPr>
          <a:xfrm>
            <a:off x="2662518" y="3148509"/>
            <a:ext cx="5655715" cy="369332"/>
          </a:xfrm>
          <a:prstGeom prst="rect">
            <a:avLst/>
          </a:prstGeom>
          <a:noFill/>
        </p:spPr>
        <p:txBody>
          <a:bodyPr wrap="none" rtlCol="0">
            <a:spAutoFit/>
          </a:bodyPr>
          <a:lstStyle/>
          <a:p>
            <a:r>
              <a:rPr lang="en-US" dirty="0">
                <a:solidFill>
                  <a:schemeClr val="bg1"/>
                </a:solidFill>
              </a:rPr>
              <a:t>5. Advantages of DIRECT </a:t>
            </a:r>
            <a:r>
              <a:rPr lang="en-US" dirty="0" err="1">
                <a:solidFill>
                  <a:schemeClr val="bg1"/>
                </a:solidFill>
              </a:rPr>
              <a:t>ePublishing</a:t>
            </a:r>
            <a:r>
              <a:rPr lang="en-US" dirty="0">
                <a:solidFill>
                  <a:schemeClr val="bg1"/>
                </a:solidFill>
              </a:rPr>
              <a:t> with </a:t>
            </a:r>
            <a:r>
              <a:rPr lang="en-US" dirty="0" err="1">
                <a:solidFill>
                  <a:schemeClr val="bg1"/>
                </a:solidFill>
              </a:rPr>
              <a:t>NetIS</a:t>
            </a:r>
            <a:r>
              <a:rPr lang="en-US" dirty="0">
                <a:solidFill>
                  <a:schemeClr val="bg1"/>
                </a:solidFill>
              </a:rPr>
              <a:t>™</a:t>
            </a:r>
          </a:p>
        </p:txBody>
      </p:sp>
      <p:sp>
        <p:nvSpPr>
          <p:cNvPr id="10" name="TextBox 9">
            <a:hlinkClick r:id="rId8" action="ppaction://hlinksldjump"/>
          </p:cNvPr>
          <p:cNvSpPr txBox="1"/>
          <p:nvPr/>
        </p:nvSpPr>
        <p:spPr>
          <a:xfrm>
            <a:off x="2662518" y="3517841"/>
            <a:ext cx="4188967" cy="369332"/>
          </a:xfrm>
          <a:prstGeom prst="rect">
            <a:avLst/>
          </a:prstGeom>
          <a:noFill/>
        </p:spPr>
        <p:txBody>
          <a:bodyPr wrap="none" rtlCol="0">
            <a:spAutoFit/>
          </a:bodyPr>
          <a:lstStyle/>
          <a:p>
            <a:r>
              <a:rPr lang="en-US" dirty="0">
                <a:solidFill>
                  <a:schemeClr val="bg1"/>
                </a:solidFill>
              </a:rPr>
              <a:t>6. Advantages of the “Middle Man”</a:t>
            </a:r>
          </a:p>
        </p:txBody>
      </p:sp>
      <p:sp>
        <p:nvSpPr>
          <p:cNvPr id="13" name="TextBox 12">
            <a:hlinkClick r:id="rId9" action="ppaction://hlinksldjump"/>
          </p:cNvPr>
          <p:cNvSpPr txBox="1"/>
          <p:nvPr/>
        </p:nvSpPr>
        <p:spPr>
          <a:xfrm>
            <a:off x="2662518" y="3887173"/>
            <a:ext cx="2967479" cy="369332"/>
          </a:xfrm>
          <a:prstGeom prst="rect">
            <a:avLst/>
          </a:prstGeom>
          <a:noFill/>
        </p:spPr>
        <p:txBody>
          <a:bodyPr wrap="none" rtlCol="0">
            <a:spAutoFit/>
          </a:bodyPr>
          <a:lstStyle/>
          <a:p>
            <a:r>
              <a:rPr lang="en-US" dirty="0">
                <a:solidFill>
                  <a:schemeClr val="bg1"/>
                </a:solidFill>
              </a:rPr>
              <a:t>7. Adding “Add to Cart” </a:t>
            </a:r>
          </a:p>
        </p:txBody>
      </p:sp>
      <p:sp>
        <p:nvSpPr>
          <p:cNvPr id="14" name="TextBox 13">
            <a:hlinkClick r:id="rId6" action="ppaction://hlinksldjump"/>
          </p:cNvPr>
          <p:cNvSpPr txBox="1"/>
          <p:nvPr/>
        </p:nvSpPr>
        <p:spPr>
          <a:xfrm>
            <a:off x="2662518" y="4256505"/>
            <a:ext cx="2645276" cy="369332"/>
          </a:xfrm>
          <a:prstGeom prst="rect">
            <a:avLst/>
          </a:prstGeom>
          <a:noFill/>
        </p:spPr>
        <p:txBody>
          <a:bodyPr wrap="none" rtlCol="0">
            <a:spAutoFit/>
          </a:bodyPr>
          <a:lstStyle/>
          <a:p>
            <a:r>
              <a:rPr lang="en-US" dirty="0">
                <a:solidFill>
                  <a:schemeClr val="bg1"/>
                </a:solidFill>
              </a:rPr>
              <a:t>8. Core </a:t>
            </a:r>
            <a:r>
              <a:rPr lang="en-US" dirty="0" err="1">
                <a:solidFill>
                  <a:schemeClr val="bg1"/>
                </a:solidFill>
              </a:rPr>
              <a:t>NetIS</a:t>
            </a:r>
            <a:r>
              <a:rPr lang="en-US" dirty="0">
                <a:solidFill>
                  <a:schemeClr val="bg1"/>
                </a:solidFill>
              </a:rPr>
              <a:t> Modules</a:t>
            </a:r>
          </a:p>
        </p:txBody>
      </p:sp>
    </p:spTree>
    <p:extLst>
      <p:ext uri="{BB962C8B-B14F-4D97-AF65-F5344CB8AC3E}">
        <p14:creationId xmlns:p14="http://schemas.microsoft.com/office/powerpoint/2010/main" val="30423044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89473" y="749788"/>
            <a:ext cx="3496470" cy="369332"/>
          </a:xfrm>
          <a:prstGeom prst="rect">
            <a:avLst/>
          </a:prstGeom>
          <a:noFill/>
        </p:spPr>
        <p:txBody>
          <a:bodyPr wrap="none" rtlCol="0">
            <a:spAutoFit/>
          </a:bodyPr>
          <a:lstStyle/>
          <a:p>
            <a:r>
              <a:rPr lang="en-US" b="1" dirty="0" smtClean="0">
                <a:solidFill>
                  <a:schemeClr val="bg1">
                    <a:lumMod val="95000"/>
                    <a:lumOff val="5000"/>
                  </a:schemeClr>
                </a:solidFill>
              </a:rPr>
              <a:t>Traditional Publishing Business</a:t>
            </a:r>
            <a:endParaRPr lang="en-US" b="1" dirty="0">
              <a:solidFill>
                <a:schemeClr val="bg1">
                  <a:lumMod val="95000"/>
                  <a:lumOff val="5000"/>
                </a:schemeClr>
              </a:solidFill>
            </a:endParaRPr>
          </a:p>
        </p:txBody>
      </p:sp>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660" y="3597290"/>
            <a:ext cx="1822555" cy="1817392"/>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7555" y="4012833"/>
            <a:ext cx="1811548" cy="1401849"/>
          </a:xfrm>
          <a:prstGeom prst="rect">
            <a:avLst/>
          </a:prstGeom>
        </p:spPr>
      </p:pic>
      <p:pic>
        <p:nvPicPr>
          <p:cNvPr id="5" name="תמונה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2724" y="3597290"/>
            <a:ext cx="1604117" cy="1817392"/>
          </a:xfrm>
          <a:prstGeom prst="rect">
            <a:avLst/>
          </a:prstGeom>
        </p:spPr>
      </p:pic>
      <p:cxnSp>
        <p:nvCxnSpPr>
          <p:cNvPr id="8" name="מחבר חץ ישר 7"/>
          <p:cNvCxnSpPr/>
          <p:nvPr/>
        </p:nvCxnSpPr>
        <p:spPr>
          <a:xfrm>
            <a:off x="3498574" y="4770783"/>
            <a:ext cx="2194860" cy="16877"/>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15" name="מחבר חץ ישר 14"/>
          <p:cNvCxnSpPr/>
          <p:nvPr/>
        </p:nvCxnSpPr>
        <p:spPr>
          <a:xfrm>
            <a:off x="7479103" y="4787660"/>
            <a:ext cx="2273621" cy="0"/>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2138082" y="1972318"/>
            <a:ext cx="2143536" cy="369332"/>
          </a:xfrm>
          <a:prstGeom prst="rect">
            <a:avLst/>
          </a:prstGeom>
          <a:noFill/>
        </p:spPr>
        <p:txBody>
          <a:bodyPr wrap="none" rtlCol="0">
            <a:spAutoFit/>
          </a:bodyPr>
          <a:lstStyle/>
          <a:p>
            <a:r>
              <a:rPr lang="en-US" dirty="0" smtClean="0">
                <a:solidFill>
                  <a:schemeClr val="accent1">
                    <a:lumMod val="75000"/>
                  </a:schemeClr>
                </a:solidFill>
              </a:rPr>
              <a:t>1. Book published</a:t>
            </a:r>
            <a:endParaRPr lang="en-US" dirty="0">
              <a:solidFill>
                <a:schemeClr val="accent1">
                  <a:lumMod val="75000"/>
                </a:schemeClr>
              </a:solidFill>
            </a:endParaRPr>
          </a:p>
        </p:txBody>
      </p:sp>
      <p:sp>
        <p:nvSpPr>
          <p:cNvPr id="17" name="TextBox 16"/>
          <p:cNvSpPr txBox="1"/>
          <p:nvPr/>
        </p:nvSpPr>
        <p:spPr>
          <a:xfrm>
            <a:off x="2138082" y="2341650"/>
            <a:ext cx="3177473" cy="369332"/>
          </a:xfrm>
          <a:prstGeom prst="rect">
            <a:avLst/>
          </a:prstGeom>
          <a:noFill/>
        </p:spPr>
        <p:txBody>
          <a:bodyPr wrap="none" rtlCol="0">
            <a:spAutoFit/>
          </a:bodyPr>
          <a:lstStyle/>
          <a:p>
            <a:r>
              <a:rPr lang="en-US" dirty="0" smtClean="0">
                <a:solidFill>
                  <a:schemeClr val="accent1">
                    <a:lumMod val="75000"/>
                  </a:schemeClr>
                </a:solidFill>
              </a:rPr>
              <a:t>2. Book shipped to retailer</a:t>
            </a:r>
            <a:endParaRPr lang="en-US" dirty="0">
              <a:solidFill>
                <a:schemeClr val="accent1">
                  <a:lumMod val="75000"/>
                </a:schemeClr>
              </a:solidFill>
            </a:endParaRPr>
          </a:p>
        </p:txBody>
      </p:sp>
      <p:sp>
        <p:nvSpPr>
          <p:cNvPr id="18" name="TextBox 17"/>
          <p:cNvSpPr txBox="1"/>
          <p:nvPr/>
        </p:nvSpPr>
        <p:spPr>
          <a:xfrm>
            <a:off x="2138082" y="2710982"/>
            <a:ext cx="2975495" cy="369332"/>
          </a:xfrm>
          <a:prstGeom prst="rect">
            <a:avLst/>
          </a:prstGeom>
          <a:noFill/>
        </p:spPr>
        <p:txBody>
          <a:bodyPr wrap="none" rtlCol="0">
            <a:spAutoFit/>
          </a:bodyPr>
          <a:lstStyle/>
          <a:p>
            <a:r>
              <a:rPr lang="en-US" dirty="0" smtClean="0">
                <a:solidFill>
                  <a:schemeClr val="accent1">
                    <a:lumMod val="75000"/>
                  </a:schemeClr>
                </a:solidFill>
              </a:rPr>
              <a:t>3. Retailer sells to reader</a:t>
            </a:r>
            <a:endParaRPr lang="en-US" dirty="0">
              <a:solidFill>
                <a:schemeClr val="accent1">
                  <a:lumMod val="75000"/>
                </a:schemeClr>
              </a:solidFill>
            </a:endParaRPr>
          </a:p>
        </p:txBody>
      </p:sp>
      <p:cxnSp>
        <p:nvCxnSpPr>
          <p:cNvPr id="20" name="מחבר חץ ישר 19"/>
          <p:cNvCxnSpPr/>
          <p:nvPr/>
        </p:nvCxnSpPr>
        <p:spPr>
          <a:xfrm flipH="1" flipV="1">
            <a:off x="7441878" y="439659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4" name="מחבר חץ ישר 23"/>
          <p:cNvCxnSpPr/>
          <p:nvPr/>
        </p:nvCxnSpPr>
        <p:spPr>
          <a:xfrm flipH="1" flipV="1">
            <a:off x="3356709" y="441152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25" name="TextBox 24"/>
          <p:cNvSpPr txBox="1"/>
          <p:nvPr/>
        </p:nvSpPr>
        <p:spPr>
          <a:xfrm>
            <a:off x="7479103" y="1972318"/>
            <a:ext cx="2690160" cy="369332"/>
          </a:xfrm>
          <a:prstGeom prst="rect">
            <a:avLst/>
          </a:prstGeom>
          <a:noFill/>
        </p:spPr>
        <p:txBody>
          <a:bodyPr wrap="none" rtlCol="0">
            <a:spAutoFit/>
          </a:bodyPr>
          <a:lstStyle/>
          <a:p>
            <a:r>
              <a:rPr lang="en-US" dirty="0" smtClean="0">
                <a:solidFill>
                  <a:schemeClr val="accent6">
                    <a:lumMod val="75000"/>
                  </a:schemeClr>
                </a:solidFill>
              </a:rPr>
              <a:t>4. Reader pays retailer</a:t>
            </a:r>
            <a:endParaRPr lang="en-US" dirty="0">
              <a:solidFill>
                <a:schemeClr val="accent6">
                  <a:lumMod val="75000"/>
                </a:schemeClr>
              </a:solidFill>
            </a:endParaRPr>
          </a:p>
        </p:txBody>
      </p:sp>
      <p:sp>
        <p:nvSpPr>
          <p:cNvPr id="26" name="TextBox 25"/>
          <p:cNvSpPr txBox="1"/>
          <p:nvPr/>
        </p:nvSpPr>
        <p:spPr>
          <a:xfrm>
            <a:off x="7479103" y="2341650"/>
            <a:ext cx="2528256" cy="369332"/>
          </a:xfrm>
          <a:prstGeom prst="rect">
            <a:avLst/>
          </a:prstGeom>
          <a:noFill/>
        </p:spPr>
        <p:txBody>
          <a:bodyPr wrap="none" rtlCol="0">
            <a:spAutoFit/>
          </a:bodyPr>
          <a:lstStyle/>
          <a:p>
            <a:r>
              <a:rPr lang="en-US" dirty="0" smtClean="0">
                <a:solidFill>
                  <a:schemeClr val="accent6">
                    <a:lumMod val="75000"/>
                  </a:schemeClr>
                </a:solidFill>
              </a:rPr>
              <a:t>5. Retailer keeps 50%</a:t>
            </a:r>
            <a:endParaRPr lang="en-US" dirty="0">
              <a:solidFill>
                <a:schemeClr val="accent6">
                  <a:lumMod val="75000"/>
                </a:schemeClr>
              </a:solidFill>
            </a:endParaRPr>
          </a:p>
        </p:txBody>
      </p:sp>
      <p:sp>
        <p:nvSpPr>
          <p:cNvPr id="27" name="TextBox 26"/>
          <p:cNvSpPr txBox="1"/>
          <p:nvPr/>
        </p:nvSpPr>
        <p:spPr>
          <a:xfrm>
            <a:off x="7479103" y="2725410"/>
            <a:ext cx="2988319" cy="369332"/>
          </a:xfrm>
          <a:prstGeom prst="rect">
            <a:avLst/>
          </a:prstGeom>
          <a:noFill/>
        </p:spPr>
        <p:txBody>
          <a:bodyPr wrap="none" rtlCol="0">
            <a:spAutoFit/>
          </a:bodyPr>
          <a:lstStyle/>
          <a:p>
            <a:r>
              <a:rPr lang="en-US" dirty="0" smtClean="0">
                <a:solidFill>
                  <a:schemeClr val="accent6">
                    <a:lumMod val="75000"/>
                  </a:schemeClr>
                </a:solidFill>
              </a:rPr>
              <a:t>6. Publisher receives 50%</a:t>
            </a:r>
            <a:endParaRPr lang="en-US" dirty="0">
              <a:solidFill>
                <a:schemeClr val="accent6">
                  <a:lumMod val="75000"/>
                </a:schemeClr>
              </a:solidFill>
            </a:endParaRPr>
          </a:p>
        </p:txBody>
      </p:sp>
      <p:pic>
        <p:nvPicPr>
          <p:cNvPr id="23" name="תמונה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2715" y="4823963"/>
            <a:ext cx="701844" cy="590719"/>
          </a:xfrm>
          <a:prstGeom prst="rect">
            <a:avLst/>
          </a:prstGeom>
        </p:spPr>
      </p:pic>
      <p:sp>
        <p:nvSpPr>
          <p:cNvPr id="28" name="מלבן 27"/>
          <p:cNvSpPr/>
          <p:nvPr/>
        </p:nvSpPr>
        <p:spPr>
          <a:xfrm>
            <a:off x="9633664" y="3696110"/>
            <a:ext cx="958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$24</a:t>
            </a:r>
            <a:endParaRPr lang="he-IL" sz="3600" cap="none" spc="0" dirty="0">
              <a:ln/>
              <a:solidFill>
                <a:schemeClr val="accent3"/>
              </a:solidFill>
              <a:effectLst/>
            </a:endParaRPr>
          </a:p>
        </p:txBody>
      </p:sp>
      <p:sp>
        <p:nvSpPr>
          <p:cNvPr id="33" name="מלבן 32"/>
          <p:cNvSpPr/>
          <p:nvPr/>
        </p:nvSpPr>
        <p:spPr>
          <a:xfrm>
            <a:off x="6073935" y="3696110"/>
            <a:ext cx="95410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$12</a:t>
            </a:r>
            <a:endParaRPr lang="he-IL" sz="3600" cap="none" spc="0" dirty="0">
              <a:ln/>
              <a:solidFill>
                <a:schemeClr val="accent3"/>
              </a:solidFill>
              <a:effectLst/>
            </a:endParaRPr>
          </a:p>
        </p:txBody>
      </p:sp>
    </p:spTree>
    <p:extLst>
      <p:ext uri="{BB962C8B-B14F-4D97-AF65-F5344CB8AC3E}">
        <p14:creationId xmlns:p14="http://schemas.microsoft.com/office/powerpoint/2010/main" val="28901694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500"/>
                            </p:stCondLst>
                            <p:childTnLst>
                              <p:par>
                                <p:cTn id="21" presetID="42" presetClass="path" presetSubtype="0" accel="50000" decel="50000" fill="hold" nodeType="afterEffect">
                                  <p:stCondLst>
                                    <p:cond delay="0"/>
                                  </p:stCondLst>
                                  <p:childTnLst>
                                    <p:animMotion origin="layout" path="M -4.375E-6 2.22222E-6 L 0.28998 0.00185 " pathEditMode="relative" rAng="0" ptsTypes="AA">
                                      <p:cBhvr>
                                        <p:cTn id="22" dur="2000" fill="hold"/>
                                        <p:tgtEl>
                                          <p:spTgt spid="23"/>
                                        </p:tgtEl>
                                        <p:attrNameLst>
                                          <p:attrName>ppt_x</p:attrName>
                                          <p:attrName>ppt_y</p:attrName>
                                        </p:attrNameLst>
                                      </p:cBhvr>
                                      <p:rCtr x="14492" y="93"/>
                                    </p:animMotion>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par>
                          <p:cTn id="32" fill="hold">
                            <p:stCondLst>
                              <p:cond delay="500"/>
                            </p:stCondLst>
                            <p:childTnLst>
                              <p:par>
                                <p:cTn id="33" presetID="63" presetClass="path" presetSubtype="0" accel="50000" decel="50000" fill="hold" nodeType="afterEffect">
                                  <p:stCondLst>
                                    <p:cond delay="0"/>
                                  </p:stCondLst>
                                  <p:childTnLst>
                                    <p:animMotion origin="layout" path="M 0.28997 0.00186 L 0.53997 0.00186 " pathEditMode="relative" rAng="0" ptsTypes="AA">
                                      <p:cBhvr>
                                        <p:cTn id="34" dur="2000" fill="hold"/>
                                        <p:tgtEl>
                                          <p:spTgt spid="23"/>
                                        </p:tgtEl>
                                        <p:attrNameLst>
                                          <p:attrName>ppt_x</p:attrName>
                                          <p:attrName>ppt_y</p:attrName>
                                        </p:attrNameLst>
                                      </p:cBhvr>
                                      <p:rCtr x="12500" y="0"/>
                                    </p:animMotion>
                                  </p:childTnLst>
                                </p:cTn>
                              </p:par>
                            </p:childTnLst>
                          </p:cTn>
                        </p:par>
                        <p:par>
                          <p:cTn id="35" fill="hold">
                            <p:stCondLst>
                              <p:cond delay="2500"/>
                            </p:stCondLst>
                            <p:childTnLst>
                              <p:par>
                                <p:cTn id="36" presetID="10" presetClass="exit" presetSubtype="0" fill="hold" nodeType="afterEffect">
                                  <p:stCondLst>
                                    <p:cond delay="0"/>
                                  </p:stCondLst>
                                  <p:childTnLst>
                                    <p:animEffect transition="out" filter="fade">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par>
                          <p:cTn id="51" fill="hold">
                            <p:stCondLst>
                              <p:cond delay="500"/>
                            </p:stCondLst>
                            <p:childTnLst>
                              <p:par>
                                <p:cTn id="52" presetID="35" presetClass="path" presetSubtype="0" accel="50000" decel="50000" fill="hold" grpId="1" nodeType="afterEffect">
                                  <p:stCondLst>
                                    <p:cond delay="0"/>
                                  </p:stCondLst>
                                  <p:childTnLst>
                                    <p:animMotion origin="layout" path="M 2.91667E-6 3.7037E-7 L -0.29362 0.00023 " pathEditMode="relative" rAng="0" ptsTypes="AA">
                                      <p:cBhvr>
                                        <p:cTn id="53" dur="2000" fill="hold"/>
                                        <p:tgtEl>
                                          <p:spTgt spid="28"/>
                                        </p:tgtEl>
                                        <p:attrNameLst>
                                          <p:attrName>ppt_x</p:attrName>
                                          <p:attrName>ppt_y</p:attrName>
                                        </p:attrNameLst>
                                      </p:cBhvr>
                                      <p:rCtr x="-14687" y="0"/>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2"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10"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additive="base">
                                        <p:cTn id="70" dur="500" fill="hold"/>
                                        <p:tgtEl>
                                          <p:spTgt spid="27"/>
                                        </p:tgtEl>
                                        <p:attrNameLst>
                                          <p:attrName>ppt_x</p:attrName>
                                        </p:attrNameLst>
                                      </p:cBhvr>
                                      <p:tavLst>
                                        <p:tav tm="0">
                                          <p:val>
                                            <p:strVal val="#ppt_x"/>
                                          </p:val>
                                        </p:tav>
                                        <p:tav tm="100000">
                                          <p:val>
                                            <p:strVal val="#ppt_x"/>
                                          </p:val>
                                        </p:tav>
                                      </p:tavLst>
                                    </p:anim>
                                    <p:anim calcmode="lin" valueType="num">
                                      <p:cBhvr additive="base">
                                        <p:cTn id="71" dur="500" fill="hold"/>
                                        <p:tgtEl>
                                          <p:spTgt spid="27"/>
                                        </p:tgtEl>
                                        <p:attrNameLst>
                                          <p:attrName>ppt_y</p:attrName>
                                        </p:attrNameLst>
                                      </p:cBhvr>
                                      <p:tavLst>
                                        <p:tav tm="0">
                                          <p:val>
                                            <p:strVal val="1+#ppt_h/2"/>
                                          </p:val>
                                        </p:tav>
                                        <p:tav tm="100000">
                                          <p:val>
                                            <p:strVal val="#ppt_y"/>
                                          </p:val>
                                        </p:tav>
                                      </p:tavLst>
                                    </p:anim>
                                  </p:childTnLst>
                                </p:cTn>
                              </p:par>
                              <p:par>
                                <p:cTn id="72" presetID="35" presetClass="path" presetSubtype="0" accel="50000" decel="50000" fill="hold" grpId="1" nodeType="withEffect">
                                  <p:stCondLst>
                                    <p:cond delay="0"/>
                                  </p:stCondLst>
                                  <p:childTnLst>
                                    <p:animMotion origin="layout" path="M 4.16667E-7 3.7037E-7 L -0.24909 -0.00185 " pathEditMode="relative" rAng="0" ptsTypes="AA">
                                      <p:cBhvr>
                                        <p:cTn id="73" dur="2000" fill="hold"/>
                                        <p:tgtEl>
                                          <p:spTgt spid="33"/>
                                        </p:tgtEl>
                                        <p:attrNameLst>
                                          <p:attrName>ppt_x</p:attrName>
                                          <p:attrName>ppt_y</p:attrName>
                                        </p:attrNameLst>
                                      </p:cBhvr>
                                      <p:rCtr x="-12461" y="-93"/>
                                    </p:animMotion>
                                  </p:childTnLst>
                                </p:cTn>
                              </p:par>
                              <p:par>
                                <p:cTn id="74" presetID="22" presetClass="entr" presetSubtype="4" fill="hold"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down)">
                                      <p:cBhvr>
                                        <p:cTn id="7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5" grpId="0"/>
      <p:bldP spid="26" grpId="0"/>
      <p:bldP spid="27" grpId="0"/>
      <p:bldP spid="28" grpId="0"/>
      <p:bldP spid="28" grpId="1"/>
      <p:bldP spid="28" grpId="2"/>
      <p:bldP spid="33" grpId="0"/>
      <p:bldP spid="3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660" y="3597290"/>
            <a:ext cx="1822555" cy="1817392"/>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7555" y="4012833"/>
            <a:ext cx="1811548" cy="1401849"/>
          </a:xfrm>
          <a:prstGeom prst="rect">
            <a:avLst/>
          </a:prstGeom>
        </p:spPr>
      </p:pic>
      <p:pic>
        <p:nvPicPr>
          <p:cNvPr id="5" name="תמונה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2724" y="3597290"/>
            <a:ext cx="1604117" cy="1817392"/>
          </a:xfrm>
          <a:prstGeom prst="rect">
            <a:avLst/>
          </a:prstGeom>
        </p:spPr>
      </p:pic>
      <p:cxnSp>
        <p:nvCxnSpPr>
          <p:cNvPr id="8" name="מחבר חץ ישר 7"/>
          <p:cNvCxnSpPr/>
          <p:nvPr/>
        </p:nvCxnSpPr>
        <p:spPr>
          <a:xfrm>
            <a:off x="3498574" y="4770783"/>
            <a:ext cx="2194860" cy="16877"/>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15" name="מחבר חץ ישר 14"/>
          <p:cNvCxnSpPr/>
          <p:nvPr/>
        </p:nvCxnSpPr>
        <p:spPr>
          <a:xfrm>
            <a:off x="7479103" y="4787660"/>
            <a:ext cx="2273621" cy="0"/>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2138082" y="1671181"/>
            <a:ext cx="2143536" cy="369332"/>
          </a:xfrm>
          <a:prstGeom prst="rect">
            <a:avLst/>
          </a:prstGeom>
          <a:noFill/>
        </p:spPr>
        <p:txBody>
          <a:bodyPr wrap="none" rtlCol="0">
            <a:spAutoFit/>
          </a:bodyPr>
          <a:lstStyle/>
          <a:p>
            <a:r>
              <a:rPr lang="en-US" dirty="0" smtClean="0">
                <a:solidFill>
                  <a:schemeClr val="accent1">
                    <a:lumMod val="75000"/>
                  </a:schemeClr>
                </a:solidFill>
              </a:rPr>
              <a:t>1. Book published</a:t>
            </a:r>
            <a:endParaRPr lang="en-US" dirty="0">
              <a:solidFill>
                <a:schemeClr val="accent1">
                  <a:lumMod val="75000"/>
                </a:schemeClr>
              </a:solidFill>
            </a:endParaRPr>
          </a:p>
        </p:txBody>
      </p:sp>
      <p:sp>
        <p:nvSpPr>
          <p:cNvPr id="17" name="TextBox 16"/>
          <p:cNvSpPr txBox="1"/>
          <p:nvPr/>
        </p:nvSpPr>
        <p:spPr>
          <a:xfrm>
            <a:off x="2138082" y="2040513"/>
            <a:ext cx="3268844" cy="369332"/>
          </a:xfrm>
          <a:prstGeom prst="rect">
            <a:avLst/>
          </a:prstGeom>
          <a:noFill/>
        </p:spPr>
        <p:txBody>
          <a:bodyPr wrap="none" rtlCol="0">
            <a:spAutoFit/>
          </a:bodyPr>
          <a:lstStyle/>
          <a:p>
            <a:r>
              <a:rPr lang="en-US" dirty="0" smtClean="0">
                <a:solidFill>
                  <a:schemeClr val="accent1">
                    <a:lumMod val="75000"/>
                  </a:schemeClr>
                </a:solidFill>
              </a:rPr>
              <a:t>2. File transferred to reader</a:t>
            </a:r>
            <a:endParaRPr lang="en-US" dirty="0">
              <a:solidFill>
                <a:schemeClr val="accent1">
                  <a:lumMod val="75000"/>
                </a:schemeClr>
              </a:solidFill>
            </a:endParaRPr>
          </a:p>
        </p:txBody>
      </p:sp>
      <p:cxnSp>
        <p:nvCxnSpPr>
          <p:cNvPr id="20" name="מחבר חץ ישר 19"/>
          <p:cNvCxnSpPr/>
          <p:nvPr/>
        </p:nvCxnSpPr>
        <p:spPr>
          <a:xfrm flipH="1" flipV="1">
            <a:off x="7441878" y="439659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4" name="מחבר חץ ישר 23"/>
          <p:cNvCxnSpPr/>
          <p:nvPr/>
        </p:nvCxnSpPr>
        <p:spPr>
          <a:xfrm flipH="1" flipV="1">
            <a:off x="3356709" y="441152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25" name="TextBox 24"/>
          <p:cNvSpPr txBox="1"/>
          <p:nvPr/>
        </p:nvSpPr>
        <p:spPr>
          <a:xfrm>
            <a:off x="7479103" y="1671181"/>
            <a:ext cx="2920992" cy="369332"/>
          </a:xfrm>
          <a:prstGeom prst="rect">
            <a:avLst/>
          </a:prstGeom>
          <a:noFill/>
        </p:spPr>
        <p:txBody>
          <a:bodyPr wrap="none" rtlCol="0">
            <a:spAutoFit/>
          </a:bodyPr>
          <a:lstStyle/>
          <a:p>
            <a:r>
              <a:rPr lang="en-US" dirty="0" smtClean="0">
                <a:solidFill>
                  <a:schemeClr val="accent6">
                    <a:lumMod val="75000"/>
                  </a:schemeClr>
                </a:solidFill>
              </a:rPr>
              <a:t>3. Reader pays publisher</a:t>
            </a:r>
            <a:endParaRPr lang="en-US" dirty="0">
              <a:solidFill>
                <a:schemeClr val="accent6">
                  <a:lumMod val="75000"/>
                </a:schemeClr>
              </a:solidFill>
            </a:endParaRPr>
          </a:p>
        </p:txBody>
      </p:sp>
      <p:sp>
        <p:nvSpPr>
          <p:cNvPr id="28" name="מלבן 27"/>
          <p:cNvSpPr/>
          <p:nvPr/>
        </p:nvSpPr>
        <p:spPr>
          <a:xfrm>
            <a:off x="9633664" y="3696110"/>
            <a:ext cx="958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$24</a:t>
            </a:r>
            <a:endParaRPr lang="he-IL" sz="3600" cap="none" spc="0" dirty="0">
              <a:ln/>
              <a:solidFill>
                <a:schemeClr val="accent3"/>
              </a:solidFill>
              <a:effectLst/>
            </a:endParaRPr>
          </a:p>
        </p:txBody>
      </p:sp>
      <p:sp>
        <p:nvSpPr>
          <p:cNvPr id="33" name="מלבן 32"/>
          <p:cNvSpPr/>
          <p:nvPr/>
        </p:nvSpPr>
        <p:spPr>
          <a:xfrm>
            <a:off x="2932963" y="3820595"/>
            <a:ext cx="95410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$12</a:t>
            </a:r>
            <a:endParaRPr lang="he-IL" sz="3600" cap="none" spc="0" dirty="0">
              <a:ln/>
              <a:solidFill>
                <a:schemeClr val="accent3"/>
              </a:solidFill>
              <a:effectLst/>
            </a:endParaRPr>
          </a:p>
        </p:txBody>
      </p:sp>
      <p:pic>
        <p:nvPicPr>
          <p:cNvPr id="6" name="תמונה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8899" y="4865616"/>
            <a:ext cx="1215620" cy="1061335"/>
          </a:xfrm>
          <a:prstGeom prst="rect">
            <a:avLst/>
          </a:prstGeom>
        </p:spPr>
      </p:pic>
      <p:sp>
        <p:nvSpPr>
          <p:cNvPr id="22" name="TextBox 21"/>
          <p:cNvSpPr txBox="1"/>
          <p:nvPr/>
        </p:nvSpPr>
        <p:spPr>
          <a:xfrm>
            <a:off x="7479103" y="2040513"/>
            <a:ext cx="3116559" cy="369332"/>
          </a:xfrm>
          <a:prstGeom prst="rect">
            <a:avLst/>
          </a:prstGeom>
          <a:noFill/>
        </p:spPr>
        <p:txBody>
          <a:bodyPr wrap="none" rtlCol="0">
            <a:spAutoFit/>
          </a:bodyPr>
          <a:lstStyle/>
          <a:p>
            <a:r>
              <a:rPr lang="en-US" dirty="0" smtClean="0">
                <a:solidFill>
                  <a:schemeClr val="accent6">
                    <a:lumMod val="75000"/>
                  </a:schemeClr>
                </a:solidFill>
              </a:rPr>
              <a:t>4. Publisher receives </a:t>
            </a:r>
            <a:r>
              <a:rPr lang="en-US" b="1" dirty="0" smtClean="0">
                <a:solidFill>
                  <a:schemeClr val="accent6">
                    <a:lumMod val="75000"/>
                  </a:schemeClr>
                </a:solidFill>
              </a:rPr>
              <a:t>100%</a:t>
            </a:r>
            <a:endParaRPr lang="en-US" b="1" dirty="0">
              <a:solidFill>
                <a:schemeClr val="accent6">
                  <a:lumMod val="75000"/>
                </a:schemeClr>
              </a:solidFill>
            </a:endParaRPr>
          </a:p>
        </p:txBody>
      </p:sp>
      <p:sp>
        <p:nvSpPr>
          <p:cNvPr id="29" name="TextBox 28"/>
          <p:cNvSpPr txBox="1"/>
          <p:nvPr/>
        </p:nvSpPr>
        <p:spPr>
          <a:xfrm>
            <a:off x="3989472" y="749788"/>
            <a:ext cx="4865161" cy="369332"/>
          </a:xfrm>
          <a:prstGeom prst="rect">
            <a:avLst/>
          </a:prstGeom>
          <a:noFill/>
        </p:spPr>
        <p:txBody>
          <a:bodyPr wrap="square" rtlCol="0">
            <a:spAutoFit/>
          </a:bodyPr>
          <a:lstStyle/>
          <a:p>
            <a:r>
              <a:rPr lang="en-US" b="1" dirty="0" smtClean="0">
                <a:solidFill>
                  <a:schemeClr val="bg1">
                    <a:lumMod val="95000"/>
                    <a:lumOff val="5000"/>
                  </a:schemeClr>
                </a:solidFill>
              </a:rPr>
              <a:t>Direct </a:t>
            </a:r>
            <a:r>
              <a:rPr lang="en-US" b="1" dirty="0" err="1" smtClean="0">
                <a:solidFill>
                  <a:schemeClr val="bg1">
                    <a:lumMod val="95000"/>
                    <a:lumOff val="5000"/>
                  </a:schemeClr>
                </a:solidFill>
              </a:rPr>
              <a:t>ePublishing</a:t>
            </a:r>
            <a:r>
              <a:rPr lang="en-US" b="1" dirty="0" smtClean="0">
                <a:solidFill>
                  <a:schemeClr val="bg1">
                    <a:lumMod val="95000"/>
                    <a:lumOff val="5000"/>
                  </a:schemeClr>
                </a:solidFill>
              </a:rPr>
              <a:t> The Way it SHOULD be</a:t>
            </a:r>
            <a:endParaRPr lang="en-US" b="1" dirty="0">
              <a:solidFill>
                <a:schemeClr val="bg1">
                  <a:lumMod val="95000"/>
                  <a:lumOff val="5000"/>
                </a:schemeClr>
              </a:solidFill>
            </a:endParaRPr>
          </a:p>
        </p:txBody>
      </p:sp>
    </p:spTree>
    <p:extLst>
      <p:ext uri="{BB962C8B-B14F-4D97-AF65-F5344CB8AC3E}">
        <p14:creationId xmlns:p14="http://schemas.microsoft.com/office/powerpoint/2010/main" val="38999606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par>
                          <p:cTn id="14" fill="hold">
                            <p:stCondLst>
                              <p:cond delay="500"/>
                            </p:stCondLst>
                            <p:childTnLst>
                              <p:par>
                                <p:cTn id="15" presetID="35" presetClass="path" presetSubtype="0" accel="50000" decel="50000" fill="hold" nodeType="afterEffect">
                                  <p:stCondLst>
                                    <p:cond delay="0"/>
                                  </p:stCondLst>
                                  <p:childTnLst>
                                    <p:animMotion origin="layout" path="M -0.08737 -4.44444E-6 L -0.33737 -4.44444E-6 " pathEditMode="relative" rAng="0" ptsTypes="AA">
                                      <p:cBhvr>
                                        <p:cTn id="16" dur="2000" fill="hold"/>
                                        <p:tgtEl>
                                          <p:spTgt spid="5"/>
                                        </p:tgtEl>
                                        <p:attrNameLst>
                                          <p:attrName>ppt_x</p:attrName>
                                          <p:attrName>ppt_y</p:attrName>
                                        </p:attrNameLst>
                                      </p:cBhvr>
                                      <p:rCtr x="-12500" y="0"/>
                                    </p:animMotion>
                                  </p:childTnLst>
                                </p:cTn>
                              </p:par>
                              <p:par>
                                <p:cTn id="17" presetID="35" presetClass="path" presetSubtype="0" accel="50000" decel="50000" fill="hold" grpId="0" nodeType="withEffect">
                                  <p:stCondLst>
                                    <p:cond delay="0"/>
                                  </p:stCondLst>
                                  <p:childTnLst>
                                    <p:animMotion origin="layout" path="M -0.07422 0.00023 L -0.32422 0.00023 " pathEditMode="relative" rAng="0" ptsTypes="AA">
                                      <p:cBhvr>
                                        <p:cTn id="18" dur="2000" fill="hold"/>
                                        <p:tgtEl>
                                          <p:spTgt spid="28"/>
                                        </p:tgtEl>
                                        <p:attrNameLst>
                                          <p:attrName>ppt_x</p:attrName>
                                          <p:attrName>ppt_y</p:attrName>
                                        </p:attrNameLst>
                                      </p:cBhvr>
                                      <p:rCtr x="-12500" y="0"/>
                                    </p:animMotion>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63" presetClass="path" presetSubtype="0" accel="50000" decel="50000" fill="hold" nodeType="afterEffect">
                                  <p:stCondLst>
                                    <p:cond delay="0"/>
                                  </p:stCondLst>
                                  <p:childTnLst>
                                    <p:animMotion origin="layout" path="M 0 0 L 0.25 0 E" pathEditMode="relative" ptsTypes="">
                                      <p:cBhvr>
                                        <p:cTn id="37" dur="2000" fill="hold"/>
                                        <p:tgtEl>
                                          <p:spTgt spid="6"/>
                                        </p:tgtEl>
                                        <p:attrNameLst>
                                          <p:attrName>ppt_x</p:attrName>
                                          <p:attrName>ppt_y</p:attrName>
                                        </p:attrNameLst>
                                      </p:cBhvr>
                                    </p:animMotion>
                                  </p:childTnLst>
                                </p:cTn>
                              </p:par>
                            </p:childTnLst>
                          </p:cTn>
                        </p:par>
                        <p:par>
                          <p:cTn id="38" fill="hold">
                            <p:stCondLst>
                              <p:cond delay="2500"/>
                            </p:stCondLst>
                            <p:childTnLst>
                              <p:par>
                                <p:cTn id="39" presetID="10" presetClass="exit" presetSubtype="0" fill="hold" nodeType="after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6" presetClass="emph" presetSubtype="0" fill="remove" grpId="0" nodeType="clickEffect">
                                  <p:stCondLst>
                                    <p:cond delay="0"/>
                                  </p:stCondLst>
                                  <p:childTnLst>
                                    <p:animScale>
                                      <p:cBhvr>
                                        <p:cTn id="45" dur="2000" fill="hold"/>
                                        <p:tgtEl>
                                          <p:spTgt spid="33"/>
                                        </p:tgtEl>
                                      </p:cBhvr>
                                      <p:by x="150000" y="150000"/>
                                    </p:animScale>
                                  </p:childTnLst>
                                </p:cTn>
                              </p:par>
                            </p:childTnLst>
                          </p:cTn>
                        </p:par>
                        <p:par>
                          <p:cTn id="46" fill="hold">
                            <p:stCondLst>
                              <p:cond delay="2000"/>
                            </p:stCondLst>
                            <p:childTnLst>
                              <p:par>
                                <p:cTn id="47" presetID="10" presetClass="exit" presetSubtype="0" fill="hold" grpId="1" nodeType="after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ppt_x"/>
                                          </p:val>
                                        </p:tav>
                                        <p:tav tm="100000">
                                          <p:val>
                                            <p:strVal val="#ppt_x"/>
                                          </p:val>
                                        </p:tav>
                                      </p:tavLst>
                                    </p:anim>
                                    <p:anim calcmode="lin" valueType="num">
                                      <p:cBhvr additive="base">
                                        <p:cTn id="55" dur="500" fill="hold"/>
                                        <p:tgtEl>
                                          <p:spTgt spid="25"/>
                                        </p:tgtEl>
                                        <p:attrNameLst>
                                          <p:attrName>ppt_y</p:attrName>
                                        </p:attrNameLst>
                                      </p:cBhvr>
                                      <p:tavLst>
                                        <p:tav tm="0">
                                          <p:val>
                                            <p:strVal val="1+#ppt_h/2"/>
                                          </p:val>
                                        </p:tav>
                                        <p:tav tm="100000">
                                          <p:val>
                                            <p:strVal val="#ppt_y"/>
                                          </p:val>
                                        </p:tav>
                                      </p:tavLst>
                                    </p:anim>
                                  </p:childTnLst>
                                </p:cTn>
                              </p:par>
                              <p:par>
                                <p:cTn id="56" presetID="35" presetClass="path" presetSubtype="0" accel="50000" decel="50000" fill="hold" grpId="1" nodeType="withEffect">
                                  <p:stCondLst>
                                    <p:cond delay="0"/>
                                  </p:stCondLst>
                                  <p:childTnLst>
                                    <p:animMotion origin="layout" path="M -0.32422 0.00023 L -0.55104 -0.00069 " pathEditMode="relative" rAng="0" ptsTypes="AA">
                                      <p:cBhvr>
                                        <p:cTn id="57" dur="2000" fill="hold"/>
                                        <p:tgtEl>
                                          <p:spTgt spid="28"/>
                                        </p:tgtEl>
                                        <p:attrNameLst>
                                          <p:attrName>ppt_x</p:attrName>
                                          <p:attrName>ppt_y</p:attrName>
                                        </p:attrNameLst>
                                      </p:cBhvr>
                                      <p:rCtr x="-11341" y="-46"/>
                                    </p:animMotion>
                                  </p:childTnLst>
                                </p:cTn>
                              </p:par>
                            </p:childTnLst>
                          </p:cTn>
                        </p:par>
                        <p:par>
                          <p:cTn id="58" fill="hold">
                            <p:stCondLst>
                              <p:cond delay="2000"/>
                            </p:stCondLst>
                            <p:childTnLst>
                              <p:par>
                                <p:cTn id="59" presetID="26" presetClass="emph" presetSubtype="0" repeatCount="2000" fill="hold" grpId="2" nodeType="afterEffect">
                                  <p:stCondLst>
                                    <p:cond delay="0"/>
                                  </p:stCondLst>
                                  <p:childTnLst>
                                    <p:animEffect transition="out" filter="fade">
                                      <p:cBhvr>
                                        <p:cTn id="60" dur="1000" tmFilter="0, 0; .2, .5; .8, .5; 1, 0"/>
                                        <p:tgtEl>
                                          <p:spTgt spid="28"/>
                                        </p:tgtEl>
                                      </p:cBhvr>
                                    </p:animEffect>
                                    <p:animScale>
                                      <p:cBhvr>
                                        <p:cTn id="61" dur="500" autoRev="1" fill="hold"/>
                                        <p:tgtEl>
                                          <p:spTgt spid="28"/>
                                        </p:tgtEl>
                                      </p:cBhvr>
                                      <p:by x="105000" y="105000"/>
                                    </p:animScale>
                                  </p:childTnLst>
                                </p:cTn>
                              </p:par>
                              <p:par>
                                <p:cTn id="62" presetID="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ppt_x"/>
                                          </p:val>
                                        </p:tav>
                                        <p:tav tm="100000">
                                          <p:val>
                                            <p:strVal val="#ppt_x"/>
                                          </p:val>
                                        </p:tav>
                                      </p:tavLst>
                                    </p:anim>
                                    <p:anim calcmode="lin" valueType="num">
                                      <p:cBhvr additive="base">
                                        <p:cTn id="6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5" grpId="0"/>
      <p:bldP spid="28" grpId="0"/>
      <p:bldP spid="28" grpId="1"/>
      <p:bldP spid="28" grpId="2"/>
      <p:bldP spid="33" grpId="0"/>
      <p:bldP spid="33" grpId="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660" y="3597290"/>
            <a:ext cx="1822555" cy="1817392"/>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7555" y="4012833"/>
            <a:ext cx="1811548" cy="1401849"/>
          </a:xfrm>
          <a:prstGeom prst="rect">
            <a:avLst/>
          </a:prstGeom>
        </p:spPr>
      </p:pic>
      <p:pic>
        <p:nvPicPr>
          <p:cNvPr id="5" name="תמונה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2724" y="3597290"/>
            <a:ext cx="1604117" cy="1817392"/>
          </a:xfrm>
          <a:prstGeom prst="rect">
            <a:avLst/>
          </a:prstGeom>
        </p:spPr>
      </p:pic>
      <p:cxnSp>
        <p:nvCxnSpPr>
          <p:cNvPr id="8" name="מחבר חץ ישר 7"/>
          <p:cNvCxnSpPr/>
          <p:nvPr/>
        </p:nvCxnSpPr>
        <p:spPr>
          <a:xfrm>
            <a:off x="3498574" y="4770783"/>
            <a:ext cx="2194860" cy="16877"/>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15" name="מחבר חץ ישר 14"/>
          <p:cNvCxnSpPr/>
          <p:nvPr/>
        </p:nvCxnSpPr>
        <p:spPr>
          <a:xfrm>
            <a:off x="7479103" y="4787660"/>
            <a:ext cx="2273621" cy="0"/>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0" name="מחבר חץ ישר 19"/>
          <p:cNvCxnSpPr/>
          <p:nvPr/>
        </p:nvCxnSpPr>
        <p:spPr>
          <a:xfrm flipH="1" flipV="1">
            <a:off x="7441878" y="439659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4" name="מחבר חץ ישר 23"/>
          <p:cNvCxnSpPr/>
          <p:nvPr/>
        </p:nvCxnSpPr>
        <p:spPr>
          <a:xfrm flipH="1" flipV="1">
            <a:off x="3356709" y="441152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28" name="מלבן 27"/>
          <p:cNvSpPr/>
          <p:nvPr/>
        </p:nvSpPr>
        <p:spPr>
          <a:xfrm>
            <a:off x="9633664" y="3696110"/>
            <a:ext cx="958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$24</a:t>
            </a:r>
            <a:endParaRPr lang="he-IL" sz="3600" cap="none" spc="0" dirty="0">
              <a:ln/>
              <a:solidFill>
                <a:schemeClr val="accent3"/>
              </a:solidFill>
              <a:effectLst/>
            </a:endParaRPr>
          </a:p>
        </p:txBody>
      </p:sp>
      <p:sp>
        <p:nvSpPr>
          <p:cNvPr id="33" name="מלבן 32"/>
          <p:cNvSpPr/>
          <p:nvPr/>
        </p:nvSpPr>
        <p:spPr>
          <a:xfrm>
            <a:off x="2932963" y="3820595"/>
            <a:ext cx="95410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$12</a:t>
            </a:r>
            <a:endParaRPr lang="he-IL" sz="3600" cap="none" spc="0" dirty="0">
              <a:ln/>
              <a:solidFill>
                <a:schemeClr val="accent3"/>
              </a:solidFill>
              <a:effectLst/>
            </a:endParaRPr>
          </a:p>
        </p:txBody>
      </p:sp>
      <p:pic>
        <p:nvPicPr>
          <p:cNvPr id="6" name="תמונה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8899" y="4865616"/>
            <a:ext cx="1215620" cy="1061335"/>
          </a:xfrm>
          <a:prstGeom prst="rect">
            <a:avLst/>
          </a:prstGeom>
        </p:spPr>
      </p:pic>
      <p:pic>
        <p:nvPicPr>
          <p:cNvPr id="7" name="תמונה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6246" y="4012833"/>
            <a:ext cx="2048897" cy="1443334"/>
          </a:xfrm>
          <a:prstGeom prst="rect">
            <a:avLst/>
          </a:prstGeom>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smtClean="0">
                <a:solidFill>
                  <a:schemeClr val="bg1">
                    <a:lumMod val="95000"/>
                    <a:lumOff val="5000"/>
                  </a:schemeClr>
                </a:solidFill>
              </a:rPr>
              <a:t>Retailer </a:t>
            </a:r>
            <a:r>
              <a:rPr lang="en-US" b="1" dirty="0" err="1" smtClean="0">
                <a:solidFill>
                  <a:schemeClr val="bg1">
                    <a:lumMod val="95000"/>
                    <a:lumOff val="5000"/>
                  </a:schemeClr>
                </a:solidFill>
              </a:rPr>
              <a:t>ePublishing</a:t>
            </a:r>
            <a:r>
              <a:rPr lang="en-US" b="1" dirty="0" smtClean="0">
                <a:solidFill>
                  <a:schemeClr val="bg1">
                    <a:lumMod val="95000"/>
                    <a:lumOff val="5000"/>
                  </a:schemeClr>
                </a:solidFill>
              </a:rPr>
              <a:t> the Way It Is</a:t>
            </a:r>
            <a:endParaRPr lang="en-US" b="1" dirty="0">
              <a:solidFill>
                <a:schemeClr val="bg1">
                  <a:lumMod val="95000"/>
                  <a:lumOff val="5000"/>
                </a:schemeClr>
              </a:solidFill>
            </a:endParaRPr>
          </a:p>
        </p:txBody>
      </p:sp>
      <p:sp>
        <p:nvSpPr>
          <p:cNvPr id="11" name="מלבן 10"/>
          <p:cNvSpPr/>
          <p:nvPr/>
        </p:nvSpPr>
        <p:spPr>
          <a:xfrm>
            <a:off x="2818134" y="1786684"/>
            <a:ext cx="7510389" cy="707886"/>
          </a:xfrm>
          <a:prstGeom prst="rect">
            <a:avLst/>
          </a:prstGeom>
          <a:noFill/>
        </p:spPr>
        <p:txBody>
          <a:bodyPr wrap="none" lIns="91440" tIns="45720" rIns="91440" bIns="45720">
            <a:spAutoFit/>
          </a:bodyPr>
          <a:lstStyle/>
          <a:p>
            <a:pPr algn="ctr"/>
            <a:r>
              <a:rPr lang="en-US" sz="4000" b="0" cap="none" spc="0" dirty="0" smtClean="0">
                <a:ln w="0"/>
                <a:gradFill>
                  <a:gsLst>
                    <a:gs pos="21000">
                      <a:srgbClr val="53575C"/>
                    </a:gs>
                    <a:gs pos="88000">
                      <a:srgbClr val="C5C7CA"/>
                    </a:gs>
                  </a:gsLst>
                  <a:lin ang="5400000"/>
                </a:gradFill>
                <a:effectLst/>
              </a:rPr>
              <a:t>We got rid of the middle man</a:t>
            </a:r>
            <a:endParaRPr lang="he-IL" sz="4000" b="0" cap="none" spc="0" dirty="0">
              <a:ln w="0"/>
              <a:gradFill>
                <a:gsLst>
                  <a:gs pos="21000">
                    <a:srgbClr val="53575C"/>
                  </a:gs>
                  <a:gs pos="88000">
                    <a:srgbClr val="C5C7CA"/>
                  </a:gs>
                </a:gsLst>
                <a:lin ang="5400000"/>
              </a:gradFill>
              <a:effectLst/>
            </a:endParaRPr>
          </a:p>
        </p:txBody>
      </p:sp>
      <p:sp>
        <p:nvSpPr>
          <p:cNvPr id="23" name="מלבן 22"/>
          <p:cNvSpPr/>
          <p:nvPr/>
        </p:nvSpPr>
        <p:spPr>
          <a:xfrm>
            <a:off x="2583101" y="2180970"/>
            <a:ext cx="7935186" cy="707886"/>
          </a:xfrm>
          <a:prstGeom prst="rect">
            <a:avLst/>
          </a:prstGeom>
          <a:noFill/>
        </p:spPr>
        <p:txBody>
          <a:bodyPr wrap="none" lIns="91440" tIns="45720" rIns="91440" bIns="45720">
            <a:spAutoFit/>
          </a:bodyPr>
          <a:lstStyle/>
          <a:p>
            <a:pPr algn="ctr"/>
            <a:r>
              <a:rPr lang="en-US" sz="4000" dirty="0" smtClean="0">
                <a:ln w="0"/>
                <a:gradFill>
                  <a:gsLst>
                    <a:gs pos="21000">
                      <a:srgbClr val="53575C"/>
                    </a:gs>
                    <a:gs pos="88000">
                      <a:srgbClr val="C5C7CA"/>
                    </a:gs>
                  </a:gsLst>
                  <a:lin ang="5400000"/>
                </a:gradFill>
              </a:rPr>
              <a:t>But created a new one instead</a:t>
            </a:r>
            <a:endParaRPr lang="he-IL" sz="4000" b="0" cap="none" spc="0" dirty="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2569452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8" dur="3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4" presetClass="exit" presetSubtype="10" fill="hold" nodeType="afterEffect">
                                      <p:stCondLst>
                                        <p:cond delay="0"/>
                                      </p:stCondLst>
                                      <p:childTnLst>
                                        <p:animEffect transition="out" filter="randombar(horizontal)">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accel="40000" fill="hold" grpId="0" nodeType="clickEffect" p14:presetBounceEnd="60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60000">
                                          <p:cBhvr additive="base">
                                            <p:cTn id="17" dur="3000" fill="hold"/>
                                            <p:tgtEl>
                                              <p:spTgt spid="23"/>
                                            </p:tgtEl>
                                            <p:attrNameLst>
                                              <p:attrName>ppt_x</p:attrName>
                                            </p:attrNameLst>
                                          </p:cBhvr>
                                          <p:tavLst>
                                            <p:tav tm="0">
                                              <p:val>
                                                <p:strVal val="1+#ppt_w/2"/>
                                              </p:val>
                                            </p:tav>
                                            <p:tav tm="100000">
                                              <p:val>
                                                <p:strVal val="#ppt_x"/>
                                              </p:val>
                                            </p:tav>
                                          </p:tavLst>
                                        </p:anim>
                                        <p:anim calcmode="lin" valueType="num" p14:bounceEnd="60000">
                                          <p:cBhvr additive="base">
                                            <p:cTn id="18" dur="3000" fill="hold"/>
                                            <p:tgtEl>
                                              <p:spTgt spid="23"/>
                                            </p:tgtEl>
                                            <p:attrNameLst>
                                              <p:attrName>ppt_y</p:attrName>
                                            </p:attrNameLst>
                                          </p:cBhvr>
                                          <p:tavLst>
                                            <p:tav tm="0">
                                              <p:val>
                                                <p:strVal val="#ppt_y"/>
                                              </p:val>
                                            </p:tav>
                                            <p:tav tm="100000">
                                              <p:val>
                                                <p:strVal val="#ppt_y"/>
                                              </p:val>
                                            </p:tav>
                                          </p:tavLst>
                                        </p:anim>
                                      </p:childTnLst>
                                    </p:cTn>
                                  </p:par>
                                  <p:par>
                                    <p:cTn id="19" presetID="2" presetClass="exit" presetSubtype="2" accel="40000" decel="40000" fill="hold" grpId="1" nodeType="withEffect">
                                      <p:stCondLst>
                                        <p:cond delay="0"/>
                                      </p:stCondLst>
                                      <p:childTnLst>
                                        <p:anim calcmode="lin" valueType="num">
                                          <p:cBhvr additive="base">
                                            <p:cTn id="20" dur="3000"/>
                                            <p:tgtEl>
                                              <p:spTgt spid="11"/>
                                            </p:tgtEl>
                                            <p:attrNameLst>
                                              <p:attrName>ppt_x</p:attrName>
                                            </p:attrNameLst>
                                          </p:cBhvr>
                                          <p:tavLst>
                                            <p:tav tm="0">
                                              <p:val>
                                                <p:strVal val="ppt_x"/>
                                              </p:val>
                                            </p:tav>
                                            <p:tav tm="100000">
                                              <p:val>
                                                <p:strVal val="1+ppt_w/2"/>
                                              </p:val>
                                            </p:tav>
                                          </p:tavLst>
                                        </p:anim>
                                        <p:anim calcmode="lin" valueType="num">
                                          <p:cBhvr additive="base">
                                            <p:cTn id="21" dur="3000"/>
                                            <p:tgtEl>
                                              <p:spTgt spid="11"/>
                                            </p:tgtEl>
                                            <p:attrNameLst>
                                              <p:attrName>ppt_y</p:attrName>
                                            </p:attrNameLst>
                                          </p:cBhvr>
                                          <p:tavLst>
                                            <p:tav tm="0">
                                              <p:val>
                                                <p:strVal val="ppt_y"/>
                                              </p:val>
                                            </p:tav>
                                            <p:tav tm="100000">
                                              <p:val>
                                                <p:strVal val="ppt_y"/>
                                              </p:val>
                                            </p:tav>
                                          </p:tavLst>
                                        </p:anim>
                                        <p:set>
                                          <p:cBhvr>
                                            <p:cTn id="22" dur="1" fill="hold">
                                              <p:stCondLst>
                                                <p:cond delay="2999"/>
                                              </p:stCondLst>
                                            </p:cTn>
                                            <p:tgtEl>
                                              <p:spTgt spid="11"/>
                                            </p:tgtEl>
                                            <p:attrNameLst>
                                              <p:attrName>style.visibility</p:attrName>
                                            </p:attrNameLst>
                                          </p:cBhvr>
                                          <p:to>
                                            <p:strVal val="hidden"/>
                                          </p:to>
                                        </p:set>
                                      </p:childTnLst>
                                    </p:cTn>
                                  </p:par>
                                </p:childTnLst>
                              </p:cTn>
                            </p:par>
                            <p:par>
                              <p:cTn id="23" fill="hold">
                                <p:stCondLst>
                                  <p:cond delay="3000"/>
                                </p:stCondLst>
                                <p:childTnLst>
                                  <p:par>
                                    <p:cTn id="24" presetID="14" presetClass="entr" presetSubtype="1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4" presetClass="exit" presetSubtype="10" fill="hold" nodeType="afterEffect">
                                      <p:stCondLst>
                                        <p:cond delay="0"/>
                                      </p:stCondLst>
                                      <p:childTnLst>
                                        <p:animEffect transition="out" filter="randombar(horizontal)">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accel="4000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3000" fill="hold"/>
                                            <p:tgtEl>
                                              <p:spTgt spid="23"/>
                                            </p:tgtEl>
                                            <p:attrNameLst>
                                              <p:attrName>ppt_x</p:attrName>
                                            </p:attrNameLst>
                                          </p:cBhvr>
                                          <p:tavLst>
                                            <p:tav tm="0">
                                              <p:val>
                                                <p:strVal val="1+#ppt_w/2"/>
                                              </p:val>
                                            </p:tav>
                                            <p:tav tm="100000">
                                              <p:val>
                                                <p:strVal val="#ppt_x"/>
                                              </p:val>
                                            </p:tav>
                                          </p:tavLst>
                                        </p:anim>
                                        <p:anim calcmode="lin" valueType="num">
                                          <p:cBhvr additive="base">
                                            <p:cTn id="18" dur="3000" fill="hold"/>
                                            <p:tgtEl>
                                              <p:spTgt spid="23"/>
                                            </p:tgtEl>
                                            <p:attrNameLst>
                                              <p:attrName>ppt_y</p:attrName>
                                            </p:attrNameLst>
                                          </p:cBhvr>
                                          <p:tavLst>
                                            <p:tav tm="0">
                                              <p:val>
                                                <p:strVal val="#ppt_y"/>
                                              </p:val>
                                            </p:tav>
                                            <p:tav tm="100000">
                                              <p:val>
                                                <p:strVal val="#ppt_y"/>
                                              </p:val>
                                            </p:tav>
                                          </p:tavLst>
                                        </p:anim>
                                      </p:childTnLst>
                                    </p:cTn>
                                  </p:par>
                                  <p:par>
                                    <p:cTn id="19" presetID="2" presetClass="exit" presetSubtype="2" accel="40000" decel="40000" fill="hold" grpId="1" nodeType="withEffect">
                                      <p:stCondLst>
                                        <p:cond delay="0"/>
                                      </p:stCondLst>
                                      <p:childTnLst>
                                        <p:anim calcmode="lin" valueType="num">
                                          <p:cBhvr additive="base">
                                            <p:cTn id="20" dur="3000"/>
                                            <p:tgtEl>
                                              <p:spTgt spid="11"/>
                                            </p:tgtEl>
                                            <p:attrNameLst>
                                              <p:attrName>ppt_x</p:attrName>
                                            </p:attrNameLst>
                                          </p:cBhvr>
                                          <p:tavLst>
                                            <p:tav tm="0">
                                              <p:val>
                                                <p:strVal val="ppt_x"/>
                                              </p:val>
                                            </p:tav>
                                            <p:tav tm="100000">
                                              <p:val>
                                                <p:strVal val="1+ppt_w/2"/>
                                              </p:val>
                                            </p:tav>
                                          </p:tavLst>
                                        </p:anim>
                                        <p:anim calcmode="lin" valueType="num">
                                          <p:cBhvr additive="base">
                                            <p:cTn id="21" dur="3000"/>
                                            <p:tgtEl>
                                              <p:spTgt spid="11"/>
                                            </p:tgtEl>
                                            <p:attrNameLst>
                                              <p:attrName>ppt_y</p:attrName>
                                            </p:attrNameLst>
                                          </p:cBhvr>
                                          <p:tavLst>
                                            <p:tav tm="0">
                                              <p:val>
                                                <p:strVal val="ppt_y"/>
                                              </p:val>
                                            </p:tav>
                                            <p:tav tm="100000">
                                              <p:val>
                                                <p:strVal val="ppt_y"/>
                                              </p:val>
                                            </p:tav>
                                          </p:tavLst>
                                        </p:anim>
                                        <p:set>
                                          <p:cBhvr>
                                            <p:cTn id="22" dur="1" fill="hold">
                                              <p:stCondLst>
                                                <p:cond delay="2999"/>
                                              </p:stCondLst>
                                            </p:cTn>
                                            <p:tgtEl>
                                              <p:spTgt spid="11"/>
                                            </p:tgtEl>
                                            <p:attrNameLst>
                                              <p:attrName>style.visibility</p:attrName>
                                            </p:attrNameLst>
                                          </p:cBhvr>
                                          <p:to>
                                            <p:strVal val="hidden"/>
                                          </p:to>
                                        </p:set>
                                      </p:childTnLst>
                                    </p:cTn>
                                  </p:par>
                                </p:childTnLst>
                              </p:cTn>
                            </p:par>
                            <p:par>
                              <p:cTn id="23" fill="hold">
                                <p:stCondLst>
                                  <p:cond delay="3000"/>
                                </p:stCondLst>
                                <p:childTnLst>
                                  <p:par>
                                    <p:cTn id="24" presetID="14" presetClass="entr" presetSubtype="1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39013" y="827877"/>
            <a:ext cx="5709159" cy="461665"/>
          </a:xfrm>
          <a:prstGeom prst="rect">
            <a:avLst/>
          </a:prstGeom>
          <a:noFill/>
        </p:spPr>
        <p:txBody>
          <a:bodyPr wrap="square" rtlCol="0">
            <a:spAutoFit/>
          </a:bodyPr>
          <a:lstStyle/>
          <a:p>
            <a:r>
              <a:rPr lang="en-US" b="1" dirty="0" smtClean="0">
                <a:solidFill>
                  <a:schemeClr val="bg1">
                    <a:lumMod val="95000"/>
                    <a:lumOff val="5000"/>
                  </a:schemeClr>
                </a:solidFill>
              </a:rPr>
              <a:t>Advantages of DIRECT </a:t>
            </a:r>
            <a:r>
              <a:rPr lang="en-US" b="1" dirty="0" err="1" smtClean="0">
                <a:solidFill>
                  <a:schemeClr val="bg1">
                    <a:lumMod val="95000"/>
                    <a:lumOff val="5000"/>
                  </a:schemeClr>
                </a:solidFill>
              </a:rPr>
              <a:t>ePublishing</a:t>
            </a:r>
            <a:r>
              <a:rPr lang="en-US" b="1" dirty="0" smtClean="0">
                <a:solidFill>
                  <a:schemeClr val="bg1">
                    <a:lumMod val="95000"/>
                    <a:lumOff val="5000"/>
                  </a:schemeClr>
                </a:solidFill>
              </a:rPr>
              <a:t> with </a:t>
            </a:r>
            <a:r>
              <a:rPr lang="en-US" sz="2400" b="1" dirty="0" err="1" smtClean="0">
                <a:solidFill>
                  <a:schemeClr val="accent6">
                    <a:lumMod val="75000"/>
                  </a:schemeClr>
                </a:solidFill>
              </a:rPr>
              <a:t>NetIS</a:t>
            </a:r>
            <a:r>
              <a:rPr lang="en-US" sz="2400" b="1" dirty="0" smtClean="0">
                <a:solidFill>
                  <a:schemeClr val="accent6">
                    <a:lumMod val="75000"/>
                  </a:schemeClr>
                </a:solidFill>
              </a:rPr>
              <a:t>™</a:t>
            </a:r>
            <a:endParaRPr lang="en-US" sz="2400" b="1" dirty="0">
              <a:solidFill>
                <a:schemeClr val="accent6">
                  <a:lumMod val="75000"/>
                </a:schemeClr>
              </a:solidFill>
            </a:endParaRPr>
          </a:p>
        </p:txBody>
      </p:sp>
      <p:sp>
        <p:nvSpPr>
          <p:cNvPr id="14" name="TextBox 13"/>
          <p:cNvSpPr txBox="1"/>
          <p:nvPr/>
        </p:nvSpPr>
        <p:spPr>
          <a:xfrm>
            <a:off x="2132218" y="2200572"/>
            <a:ext cx="2759089" cy="369332"/>
          </a:xfrm>
          <a:prstGeom prst="rect">
            <a:avLst/>
          </a:prstGeom>
          <a:noFill/>
        </p:spPr>
        <p:txBody>
          <a:bodyPr wrap="none" rtlCol="0">
            <a:spAutoFit/>
          </a:bodyPr>
          <a:lstStyle/>
          <a:p>
            <a:r>
              <a:rPr lang="en-US" dirty="0" smtClean="0">
                <a:solidFill>
                  <a:schemeClr val="accent1">
                    <a:lumMod val="75000"/>
                  </a:schemeClr>
                </a:solidFill>
              </a:rPr>
              <a:t>1. Double the Revenue</a:t>
            </a:r>
            <a:endParaRPr lang="en-US" dirty="0">
              <a:solidFill>
                <a:schemeClr val="accent1">
                  <a:lumMod val="75000"/>
                </a:schemeClr>
              </a:solidFill>
            </a:endParaRPr>
          </a:p>
        </p:txBody>
      </p:sp>
      <p:sp>
        <p:nvSpPr>
          <p:cNvPr id="17" name="TextBox 16"/>
          <p:cNvSpPr txBox="1"/>
          <p:nvPr/>
        </p:nvSpPr>
        <p:spPr>
          <a:xfrm>
            <a:off x="2132218" y="2569904"/>
            <a:ext cx="3786614" cy="369332"/>
          </a:xfrm>
          <a:prstGeom prst="rect">
            <a:avLst/>
          </a:prstGeom>
          <a:noFill/>
        </p:spPr>
        <p:txBody>
          <a:bodyPr wrap="none" rtlCol="0">
            <a:spAutoFit/>
          </a:bodyPr>
          <a:lstStyle/>
          <a:p>
            <a:r>
              <a:rPr lang="en-US" dirty="0" smtClean="0">
                <a:solidFill>
                  <a:schemeClr val="accent1">
                    <a:lumMod val="75000"/>
                  </a:schemeClr>
                </a:solidFill>
              </a:rPr>
              <a:t>2. Control over pricing strategies</a:t>
            </a:r>
            <a:endParaRPr lang="en-US" dirty="0">
              <a:solidFill>
                <a:schemeClr val="accent1">
                  <a:lumMod val="75000"/>
                </a:schemeClr>
              </a:solidFill>
            </a:endParaRPr>
          </a:p>
        </p:txBody>
      </p:sp>
      <p:sp>
        <p:nvSpPr>
          <p:cNvPr id="10" name="הסבר קווי 1 (קו אנכי) 9"/>
          <p:cNvSpPr/>
          <p:nvPr/>
        </p:nvSpPr>
        <p:spPr>
          <a:xfrm>
            <a:off x="7385603" y="2200572"/>
            <a:ext cx="3431357" cy="137367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Sales via retailers result in 50% decrease in gross income. Sometimes more…</a:t>
            </a:r>
            <a:endParaRPr lang="en-US" dirty="0"/>
          </a:p>
        </p:txBody>
      </p:sp>
      <p:sp>
        <p:nvSpPr>
          <p:cNvPr id="18" name="הסבר קווי 1 (קו אנכי) 17"/>
          <p:cNvSpPr/>
          <p:nvPr/>
        </p:nvSpPr>
        <p:spPr>
          <a:xfrm>
            <a:off x="7385603" y="2200571"/>
            <a:ext cx="3431357" cy="137367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Retailers have their own interests in determining book price.</a:t>
            </a:r>
            <a:endParaRPr lang="en-US" dirty="0"/>
          </a:p>
        </p:txBody>
      </p:sp>
      <p:sp>
        <p:nvSpPr>
          <p:cNvPr id="19" name="TextBox 18"/>
          <p:cNvSpPr txBox="1"/>
          <p:nvPr/>
        </p:nvSpPr>
        <p:spPr>
          <a:xfrm>
            <a:off x="2132218" y="2939236"/>
            <a:ext cx="3451586" cy="369332"/>
          </a:xfrm>
          <a:prstGeom prst="rect">
            <a:avLst/>
          </a:prstGeom>
          <a:noFill/>
        </p:spPr>
        <p:txBody>
          <a:bodyPr wrap="none" rtlCol="0">
            <a:spAutoFit/>
          </a:bodyPr>
          <a:lstStyle/>
          <a:p>
            <a:r>
              <a:rPr lang="en-US" dirty="0" smtClean="0">
                <a:solidFill>
                  <a:schemeClr val="accent1">
                    <a:lumMod val="75000"/>
                  </a:schemeClr>
                </a:solidFill>
              </a:rPr>
              <a:t>3. Brand growth &amp; awareness</a:t>
            </a:r>
            <a:endParaRPr lang="en-US" dirty="0">
              <a:solidFill>
                <a:schemeClr val="accent1">
                  <a:lumMod val="75000"/>
                </a:schemeClr>
              </a:solidFill>
            </a:endParaRPr>
          </a:p>
        </p:txBody>
      </p:sp>
      <p:sp>
        <p:nvSpPr>
          <p:cNvPr id="22" name="הסבר קווי 1 (קו אנכי) 21"/>
          <p:cNvSpPr/>
          <p:nvPr/>
        </p:nvSpPr>
        <p:spPr>
          <a:xfrm>
            <a:off x="7385602" y="2200570"/>
            <a:ext cx="3431357" cy="137367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Selling through retailers makes THEIR brand name grow. Not </a:t>
            </a:r>
            <a:r>
              <a:rPr lang="en-US" dirty="0" err="1" smtClean="0"/>
              <a:t>Your’s</a:t>
            </a:r>
            <a:r>
              <a:rPr lang="en-US" dirty="0" smtClean="0"/>
              <a:t>!</a:t>
            </a:r>
            <a:endParaRPr lang="en-US" dirty="0"/>
          </a:p>
        </p:txBody>
      </p:sp>
      <p:sp>
        <p:nvSpPr>
          <p:cNvPr id="23" name="TextBox 22"/>
          <p:cNvSpPr txBox="1"/>
          <p:nvPr/>
        </p:nvSpPr>
        <p:spPr>
          <a:xfrm>
            <a:off x="2132218" y="3308568"/>
            <a:ext cx="2813591" cy="369332"/>
          </a:xfrm>
          <a:prstGeom prst="rect">
            <a:avLst/>
          </a:prstGeom>
          <a:noFill/>
        </p:spPr>
        <p:txBody>
          <a:bodyPr wrap="none" rtlCol="0">
            <a:spAutoFit/>
          </a:bodyPr>
          <a:lstStyle/>
          <a:p>
            <a:r>
              <a:rPr lang="en-US" dirty="0" smtClean="0">
                <a:solidFill>
                  <a:schemeClr val="accent1">
                    <a:lumMod val="75000"/>
                  </a:schemeClr>
                </a:solidFill>
              </a:rPr>
              <a:t>4. Control types of sales</a:t>
            </a:r>
            <a:endParaRPr lang="en-US" dirty="0">
              <a:solidFill>
                <a:schemeClr val="accent1">
                  <a:lumMod val="75000"/>
                </a:schemeClr>
              </a:solidFill>
            </a:endParaRPr>
          </a:p>
        </p:txBody>
      </p:sp>
      <p:sp>
        <p:nvSpPr>
          <p:cNvPr id="25" name="הסבר קווי 1 (קו אנכי) 24"/>
          <p:cNvSpPr/>
          <p:nvPr/>
        </p:nvSpPr>
        <p:spPr>
          <a:xfrm>
            <a:off x="7385602" y="2200568"/>
            <a:ext cx="3431357" cy="137367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YOU choose sale format. Regular sale, Subscriptions, “All you can read”, Etc</a:t>
            </a:r>
            <a:r>
              <a:rPr lang="en-US" dirty="0"/>
              <a:t>.</a:t>
            </a:r>
          </a:p>
        </p:txBody>
      </p:sp>
      <p:sp>
        <p:nvSpPr>
          <p:cNvPr id="26" name="TextBox 25"/>
          <p:cNvSpPr txBox="1"/>
          <p:nvPr/>
        </p:nvSpPr>
        <p:spPr>
          <a:xfrm>
            <a:off x="2132217" y="3677900"/>
            <a:ext cx="4094391" cy="369332"/>
          </a:xfrm>
          <a:prstGeom prst="rect">
            <a:avLst/>
          </a:prstGeom>
          <a:noFill/>
        </p:spPr>
        <p:txBody>
          <a:bodyPr wrap="none" rtlCol="0">
            <a:spAutoFit/>
          </a:bodyPr>
          <a:lstStyle/>
          <a:p>
            <a:r>
              <a:rPr lang="en-US" dirty="0" smtClean="0">
                <a:solidFill>
                  <a:schemeClr val="accent1">
                    <a:lumMod val="75000"/>
                  </a:schemeClr>
                </a:solidFill>
              </a:rPr>
              <a:t>5. Monetize your website exposure </a:t>
            </a:r>
            <a:endParaRPr lang="en-US" dirty="0">
              <a:solidFill>
                <a:schemeClr val="accent1">
                  <a:lumMod val="75000"/>
                </a:schemeClr>
              </a:solidFill>
            </a:endParaRPr>
          </a:p>
        </p:txBody>
      </p:sp>
      <p:sp>
        <p:nvSpPr>
          <p:cNvPr id="27" name="הסבר קווי 1 (קו אנכי) 26"/>
          <p:cNvSpPr/>
          <p:nvPr/>
        </p:nvSpPr>
        <p:spPr>
          <a:xfrm>
            <a:off x="7385602" y="2200568"/>
            <a:ext cx="3431357" cy="161456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People buy paper books directly from your website. But for </a:t>
            </a:r>
            <a:r>
              <a:rPr lang="en-US" dirty="0" err="1" smtClean="0"/>
              <a:t>ebooks</a:t>
            </a:r>
            <a:r>
              <a:rPr lang="en-US" dirty="0" smtClean="0"/>
              <a:t> you send them elsewhere. No more.</a:t>
            </a:r>
            <a:endParaRPr lang="en-US" dirty="0"/>
          </a:p>
        </p:txBody>
      </p:sp>
      <p:sp>
        <p:nvSpPr>
          <p:cNvPr id="29" name="TextBox 28"/>
          <p:cNvSpPr txBox="1"/>
          <p:nvPr/>
        </p:nvSpPr>
        <p:spPr>
          <a:xfrm>
            <a:off x="2126354" y="4047232"/>
            <a:ext cx="2518638" cy="369332"/>
          </a:xfrm>
          <a:prstGeom prst="rect">
            <a:avLst/>
          </a:prstGeom>
          <a:noFill/>
        </p:spPr>
        <p:txBody>
          <a:bodyPr wrap="none" rtlCol="0">
            <a:spAutoFit/>
          </a:bodyPr>
          <a:lstStyle/>
          <a:p>
            <a:r>
              <a:rPr lang="en-US" dirty="0" smtClean="0">
                <a:solidFill>
                  <a:schemeClr val="accent1">
                    <a:lumMod val="75000"/>
                  </a:schemeClr>
                </a:solidFill>
              </a:rPr>
              <a:t>5. Know your readers</a:t>
            </a:r>
            <a:endParaRPr lang="en-US" dirty="0">
              <a:solidFill>
                <a:schemeClr val="accent1">
                  <a:lumMod val="75000"/>
                </a:schemeClr>
              </a:solidFill>
            </a:endParaRPr>
          </a:p>
        </p:txBody>
      </p:sp>
      <p:sp>
        <p:nvSpPr>
          <p:cNvPr id="30" name="הסבר קווי 1 (קו אנכי) 29"/>
          <p:cNvSpPr/>
          <p:nvPr/>
        </p:nvSpPr>
        <p:spPr>
          <a:xfrm>
            <a:off x="7385601" y="2200568"/>
            <a:ext cx="3367974" cy="3188208"/>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With </a:t>
            </a:r>
            <a:r>
              <a:rPr lang="en-US" dirty="0" err="1" smtClean="0"/>
              <a:t>NetIS</a:t>
            </a:r>
            <a:r>
              <a:rPr lang="en-US" dirty="0" smtClean="0"/>
              <a:t> you own the buyer information. You know who likes which books. You can analyze their buying patterns, locations and much more. You can then use all that for further marketing actions.</a:t>
            </a:r>
            <a:br>
              <a:rPr lang="en-US" dirty="0" smtClean="0"/>
            </a:br>
            <a:r>
              <a:rPr lang="en-US" dirty="0" smtClean="0"/>
              <a:t>That’s what the retailers do, with YOUR readers.</a:t>
            </a:r>
            <a:endParaRPr lang="en-US" dirty="0"/>
          </a:p>
        </p:txBody>
      </p:sp>
      <p:sp>
        <p:nvSpPr>
          <p:cNvPr id="9" name="מלבן 8"/>
          <p:cNvSpPr/>
          <p:nvPr/>
        </p:nvSpPr>
        <p:spPr>
          <a:xfrm>
            <a:off x="2126354" y="4651814"/>
            <a:ext cx="6261651" cy="1323439"/>
          </a:xfrm>
          <a:prstGeom prst="rect">
            <a:avLst/>
          </a:prstGeom>
          <a:noFill/>
        </p:spPr>
        <p:txBody>
          <a:bodyPr wrap="none" lIns="91440" tIns="45720" rIns="91440" bIns="45720">
            <a:spAutoFit/>
          </a:bodyPr>
          <a:lstStyle/>
          <a:p>
            <a:pPr algn="ctr"/>
            <a:r>
              <a:rPr lang="en-US" sz="4000" b="1" dirty="0" smtClean="0">
                <a:solidFill>
                  <a:schemeClr val="bg1">
                    <a:lumMod val="65000"/>
                    <a:lumOff val="35000"/>
                  </a:schemeClr>
                </a:solidFill>
              </a:rPr>
              <a:t>With </a:t>
            </a:r>
            <a:r>
              <a:rPr lang="en-US" sz="4000" b="1" dirty="0" err="1" smtClean="0">
                <a:solidFill>
                  <a:schemeClr val="accent6">
                    <a:lumMod val="75000"/>
                  </a:schemeClr>
                </a:solidFill>
              </a:rPr>
              <a:t>NetIS</a:t>
            </a:r>
            <a:r>
              <a:rPr lang="en-US" sz="4000" b="1" dirty="0" smtClean="0">
                <a:solidFill>
                  <a:schemeClr val="accent6">
                    <a:lumMod val="75000"/>
                  </a:schemeClr>
                </a:solidFill>
              </a:rPr>
              <a:t>™ </a:t>
            </a:r>
            <a:r>
              <a:rPr lang="en-US" sz="4000" b="1" dirty="0" smtClean="0">
                <a:solidFill>
                  <a:schemeClr val="bg1">
                    <a:lumMod val="65000"/>
                    <a:lumOff val="35000"/>
                  </a:schemeClr>
                </a:solidFill>
              </a:rPr>
              <a:t>YOU control</a:t>
            </a:r>
            <a:br>
              <a:rPr lang="en-US" sz="4000" b="1" dirty="0" smtClean="0">
                <a:solidFill>
                  <a:schemeClr val="bg1">
                    <a:lumMod val="65000"/>
                    <a:lumOff val="35000"/>
                  </a:schemeClr>
                </a:solidFill>
              </a:rPr>
            </a:br>
            <a:r>
              <a:rPr lang="en-US" sz="4000" b="1" dirty="0" smtClean="0">
                <a:solidFill>
                  <a:schemeClr val="bg1">
                    <a:lumMod val="65000"/>
                    <a:lumOff val="35000"/>
                  </a:schemeClr>
                </a:solidFill>
              </a:rPr>
              <a:t>what’s YOURS </a:t>
            </a:r>
            <a:endParaRPr lang="he-IL" sz="4000" b="0" cap="none" spc="0" dirty="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30132174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2" presetClass="exit" presetSubtype="4" fill="hold" grpId="1" nodeType="with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2" presetClass="exit" presetSubtype="4" fill="hold" grpId="1" nodeType="withEffect">
                                  <p:stCondLst>
                                    <p:cond delay="0"/>
                                  </p:stCondLst>
                                  <p:childTnLst>
                                    <p:animEffect transition="out" filter="wipe(down)">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2" presetClass="exit" presetSubtype="4" fill="hold" grpId="1" nodeType="withEffect">
                                  <p:stCondLst>
                                    <p:cond delay="0"/>
                                  </p:stCondLst>
                                  <p:childTnLst>
                                    <p:animEffect transition="out" filter="wipe(down)">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ppt_x"/>
                                          </p:val>
                                        </p:tav>
                                        <p:tav tm="100000">
                                          <p:val>
                                            <p:strVal val="#ppt_x"/>
                                          </p:val>
                                        </p:tav>
                                      </p:tavLst>
                                    </p:anim>
                                    <p:anim calcmode="lin" valueType="num">
                                      <p:cBhvr additive="base">
                                        <p:cTn id="61" dur="500" fill="hold"/>
                                        <p:tgtEl>
                                          <p:spTgt spid="26"/>
                                        </p:tgtEl>
                                        <p:attrNameLst>
                                          <p:attrName>ppt_y</p:attrName>
                                        </p:attrNameLst>
                                      </p:cBhvr>
                                      <p:tavLst>
                                        <p:tav tm="0">
                                          <p:val>
                                            <p:strVal val="1+#ppt_h/2"/>
                                          </p:val>
                                        </p:tav>
                                        <p:tav tm="100000">
                                          <p:val>
                                            <p:strVal val="#ppt_y"/>
                                          </p:val>
                                        </p:tav>
                                      </p:tavLst>
                                    </p:anim>
                                  </p:childTnLst>
                                </p:cTn>
                              </p:par>
                              <p:par>
                                <p:cTn id="62" presetID="22" presetClass="exit" presetSubtype="4" fill="hold" grpId="1" nodeType="withEffect">
                                  <p:stCondLst>
                                    <p:cond delay="0"/>
                                  </p:stCondLst>
                                  <p:childTnLst>
                                    <p:animEffect transition="out" filter="wipe(down)">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par>
                                <p:cTn id="76" presetID="22" presetClass="exit" presetSubtype="4" fill="hold" grpId="1" nodeType="withEffect">
                                  <p:stCondLst>
                                    <p:cond delay="0"/>
                                  </p:stCondLst>
                                  <p:childTnLst>
                                    <p:animEffect transition="out" filter="wipe(down)">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xit" presetSubtype="4" fill="hold" grpId="1" nodeType="clickEffect">
                                  <p:stCondLst>
                                    <p:cond delay="0"/>
                                  </p:stCondLst>
                                  <p:childTnLst>
                                    <p:animEffect transition="out" filter="wipe(down)">
                                      <p:cBhvr>
                                        <p:cTn id="87" dur="500"/>
                                        <p:tgtEl>
                                          <p:spTgt spid="30"/>
                                        </p:tgtEl>
                                      </p:cBhvr>
                                    </p:animEffect>
                                    <p:set>
                                      <p:cBhvr>
                                        <p:cTn id="88" dur="1" fill="hold">
                                          <p:stCondLst>
                                            <p:cond delay="499"/>
                                          </p:stCondLst>
                                        </p:cTn>
                                        <p:tgtEl>
                                          <p:spTgt spid="3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500" fill="hold"/>
                                        <p:tgtEl>
                                          <p:spTgt spid="9"/>
                                        </p:tgtEl>
                                        <p:attrNameLst>
                                          <p:attrName>ppt_w</p:attrName>
                                        </p:attrNameLst>
                                      </p:cBhvr>
                                      <p:tavLst>
                                        <p:tav tm="0">
                                          <p:val>
                                            <p:fltVal val="0"/>
                                          </p:val>
                                        </p:tav>
                                        <p:tav tm="100000">
                                          <p:val>
                                            <p:strVal val="#ppt_w"/>
                                          </p:val>
                                        </p:tav>
                                      </p:tavLst>
                                    </p:anim>
                                    <p:anim calcmode="lin" valueType="num">
                                      <p:cBhvr>
                                        <p:cTn id="94" dur="500" fill="hold"/>
                                        <p:tgtEl>
                                          <p:spTgt spid="9"/>
                                        </p:tgtEl>
                                        <p:attrNameLst>
                                          <p:attrName>ppt_h</p:attrName>
                                        </p:attrNameLst>
                                      </p:cBhvr>
                                      <p:tavLst>
                                        <p:tav tm="0">
                                          <p:val>
                                            <p:fltVal val="0"/>
                                          </p:val>
                                        </p:tav>
                                        <p:tav tm="100000">
                                          <p:val>
                                            <p:strVal val="#ppt_h"/>
                                          </p:val>
                                        </p:tav>
                                      </p:tavLst>
                                    </p:anim>
                                    <p:animEffect transition="in" filter="fade">
                                      <p:cBhvr>
                                        <p:cTn id="9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0" grpId="0" animBg="1"/>
      <p:bldP spid="10" grpId="1" animBg="1"/>
      <p:bldP spid="18" grpId="0" animBg="1"/>
      <p:bldP spid="18" grpId="1" animBg="1"/>
      <p:bldP spid="19" grpId="0"/>
      <p:bldP spid="22" grpId="0" animBg="1"/>
      <p:bldP spid="22" grpId="1" animBg="1"/>
      <p:bldP spid="23" grpId="0"/>
      <p:bldP spid="25" grpId="0" animBg="1"/>
      <p:bldP spid="25" grpId="1" animBg="1"/>
      <p:bldP spid="26" grpId="0"/>
      <p:bldP spid="27" grpId="0" animBg="1"/>
      <p:bldP spid="27" grpId="1" animBg="1"/>
      <p:bldP spid="29" grpId="0"/>
      <p:bldP spid="30" grpId="0" animBg="1"/>
      <p:bldP spid="30" grpId="1"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660" y="3597290"/>
            <a:ext cx="1822555" cy="1817392"/>
          </a:xfrm>
          <a:prstGeom prst="rect">
            <a:avLst/>
          </a:prstGeom>
        </p:spPr>
      </p:pic>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724" y="3597290"/>
            <a:ext cx="1604117" cy="1817392"/>
          </a:xfrm>
          <a:prstGeom prst="rect">
            <a:avLst/>
          </a:prstGeom>
        </p:spPr>
      </p:pic>
      <p:cxnSp>
        <p:nvCxnSpPr>
          <p:cNvPr id="8" name="מחבר חץ ישר 7"/>
          <p:cNvCxnSpPr/>
          <p:nvPr/>
        </p:nvCxnSpPr>
        <p:spPr>
          <a:xfrm>
            <a:off x="3498574" y="4770783"/>
            <a:ext cx="2194860" cy="16877"/>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15" name="מחבר חץ ישר 14"/>
          <p:cNvCxnSpPr/>
          <p:nvPr/>
        </p:nvCxnSpPr>
        <p:spPr>
          <a:xfrm>
            <a:off x="7479103" y="4787660"/>
            <a:ext cx="2273621" cy="0"/>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2138082" y="1671181"/>
            <a:ext cx="1638590" cy="369332"/>
          </a:xfrm>
          <a:prstGeom prst="rect">
            <a:avLst/>
          </a:prstGeom>
          <a:noFill/>
        </p:spPr>
        <p:txBody>
          <a:bodyPr wrap="none" rtlCol="0">
            <a:spAutoFit/>
          </a:bodyPr>
          <a:lstStyle/>
          <a:p>
            <a:r>
              <a:rPr lang="en-US" dirty="0" smtClean="0">
                <a:solidFill>
                  <a:schemeClr val="accent1">
                    <a:lumMod val="75000"/>
                  </a:schemeClr>
                </a:solidFill>
              </a:rPr>
              <a:t>1. Hassle free</a:t>
            </a:r>
            <a:endParaRPr lang="en-US" dirty="0">
              <a:solidFill>
                <a:schemeClr val="accent1">
                  <a:lumMod val="75000"/>
                </a:schemeClr>
              </a:solidFill>
            </a:endParaRPr>
          </a:p>
        </p:txBody>
      </p:sp>
      <p:sp>
        <p:nvSpPr>
          <p:cNvPr id="17" name="TextBox 16"/>
          <p:cNvSpPr txBox="1"/>
          <p:nvPr/>
        </p:nvSpPr>
        <p:spPr>
          <a:xfrm>
            <a:off x="2138082" y="2040513"/>
            <a:ext cx="3756156" cy="369332"/>
          </a:xfrm>
          <a:prstGeom prst="rect">
            <a:avLst/>
          </a:prstGeom>
          <a:noFill/>
        </p:spPr>
        <p:txBody>
          <a:bodyPr wrap="none" rtlCol="0">
            <a:spAutoFit/>
          </a:bodyPr>
          <a:lstStyle/>
          <a:p>
            <a:r>
              <a:rPr lang="en-US" dirty="0" smtClean="0">
                <a:solidFill>
                  <a:schemeClr val="accent1">
                    <a:lumMod val="75000"/>
                  </a:schemeClr>
                </a:solidFill>
              </a:rPr>
              <a:t>2. Access to vast </a:t>
            </a:r>
            <a:r>
              <a:rPr lang="en-US" dirty="0">
                <a:solidFill>
                  <a:schemeClr val="accent1">
                    <a:lumMod val="75000"/>
                  </a:schemeClr>
                </a:solidFill>
              </a:rPr>
              <a:t>c</a:t>
            </a:r>
            <a:r>
              <a:rPr lang="en-US" dirty="0" smtClean="0">
                <a:solidFill>
                  <a:schemeClr val="accent1">
                    <a:lumMod val="75000"/>
                  </a:schemeClr>
                </a:solidFill>
              </a:rPr>
              <a:t>ustomer base</a:t>
            </a:r>
            <a:endParaRPr lang="en-US" dirty="0">
              <a:solidFill>
                <a:schemeClr val="accent1">
                  <a:lumMod val="75000"/>
                </a:schemeClr>
              </a:solidFill>
            </a:endParaRPr>
          </a:p>
        </p:txBody>
      </p:sp>
      <p:cxnSp>
        <p:nvCxnSpPr>
          <p:cNvPr id="20" name="מחבר חץ ישר 19"/>
          <p:cNvCxnSpPr/>
          <p:nvPr/>
        </p:nvCxnSpPr>
        <p:spPr>
          <a:xfrm flipH="1" flipV="1">
            <a:off x="7441878" y="439659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4" name="מחבר חץ ישר 23"/>
          <p:cNvCxnSpPr/>
          <p:nvPr/>
        </p:nvCxnSpPr>
        <p:spPr>
          <a:xfrm flipH="1" flipV="1">
            <a:off x="3356709" y="441152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28" name="מלבן 27"/>
          <p:cNvSpPr/>
          <p:nvPr/>
        </p:nvSpPr>
        <p:spPr>
          <a:xfrm>
            <a:off x="9633664" y="3696110"/>
            <a:ext cx="958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$24</a:t>
            </a:r>
            <a:endParaRPr lang="he-IL" sz="3600" cap="none" spc="0" dirty="0">
              <a:ln/>
              <a:solidFill>
                <a:schemeClr val="accent3"/>
              </a:solidFill>
              <a:effectLst/>
            </a:endParaRPr>
          </a:p>
        </p:txBody>
      </p:sp>
      <p:sp>
        <p:nvSpPr>
          <p:cNvPr id="33" name="מלבן 32"/>
          <p:cNvSpPr/>
          <p:nvPr/>
        </p:nvSpPr>
        <p:spPr>
          <a:xfrm>
            <a:off x="2932963" y="3820595"/>
            <a:ext cx="95410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$12</a:t>
            </a:r>
            <a:endParaRPr lang="he-IL" sz="3600" cap="none" spc="0" dirty="0">
              <a:ln/>
              <a:solidFill>
                <a:schemeClr val="accent3"/>
              </a:solidFill>
              <a:effectLst/>
            </a:endParaRPr>
          </a:p>
        </p:txBody>
      </p:sp>
      <p:pic>
        <p:nvPicPr>
          <p:cNvPr id="6" name="תמונה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8899" y="4865616"/>
            <a:ext cx="1215620" cy="1061335"/>
          </a:xfrm>
          <a:prstGeom prst="rect">
            <a:avLst/>
          </a:prstGeom>
        </p:spPr>
      </p:pic>
      <p:pic>
        <p:nvPicPr>
          <p:cNvPr id="7" name="תמונה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7562" y="3971348"/>
            <a:ext cx="2048897" cy="1443334"/>
          </a:xfrm>
          <a:prstGeom prst="rect">
            <a:avLst/>
          </a:prstGeom>
        </p:spPr>
      </p:pic>
      <p:sp>
        <p:nvSpPr>
          <p:cNvPr id="10" name="הסבר קווי 1 (קו אנכי) 9"/>
          <p:cNvSpPr/>
          <p:nvPr/>
        </p:nvSpPr>
        <p:spPr>
          <a:xfrm>
            <a:off x="6550694" y="1671181"/>
            <a:ext cx="3431357" cy="1616595"/>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We are publishers. Not programmers! </a:t>
            </a:r>
            <a:br>
              <a:rPr lang="en-US" dirty="0" smtClean="0"/>
            </a:br>
            <a:r>
              <a:rPr lang="en-US" dirty="0" smtClean="0"/>
              <a:t>We can’t build and maintain such </a:t>
            </a:r>
            <a:r>
              <a:rPr lang="en-US" dirty="0" smtClean="0"/>
              <a:t>a technological </a:t>
            </a:r>
            <a:r>
              <a:rPr lang="en-US" dirty="0" smtClean="0"/>
              <a:t>platform</a:t>
            </a:r>
            <a:r>
              <a:rPr lang="en-US" dirty="0" smtClean="0"/>
              <a:t>.</a:t>
            </a:r>
            <a:endParaRPr lang="en-US" dirty="0"/>
          </a:p>
        </p:txBody>
      </p:sp>
      <p:sp>
        <p:nvSpPr>
          <p:cNvPr id="21" name="TextBox 20"/>
          <p:cNvSpPr txBox="1"/>
          <p:nvPr/>
        </p:nvSpPr>
        <p:spPr>
          <a:xfrm>
            <a:off x="3989472" y="749788"/>
            <a:ext cx="4865161" cy="369332"/>
          </a:xfrm>
          <a:prstGeom prst="rect">
            <a:avLst/>
          </a:prstGeom>
          <a:noFill/>
        </p:spPr>
        <p:txBody>
          <a:bodyPr wrap="square" rtlCol="0">
            <a:spAutoFit/>
          </a:bodyPr>
          <a:lstStyle/>
          <a:p>
            <a:r>
              <a:rPr lang="en-US" b="1" dirty="0" smtClean="0">
                <a:solidFill>
                  <a:schemeClr val="bg1">
                    <a:lumMod val="95000"/>
                    <a:lumOff val="5000"/>
                  </a:schemeClr>
                </a:solidFill>
              </a:rPr>
              <a:t>Advantages of the “Middle Man”</a:t>
            </a:r>
            <a:endParaRPr lang="en-US" b="1" dirty="0">
              <a:solidFill>
                <a:schemeClr val="bg1">
                  <a:lumMod val="95000"/>
                  <a:lumOff val="5000"/>
                </a:schemeClr>
              </a:solidFill>
            </a:endParaRPr>
          </a:p>
        </p:txBody>
      </p:sp>
      <p:sp>
        <p:nvSpPr>
          <p:cNvPr id="18" name="הסבר קווי 1 (קו אנכי) 17"/>
          <p:cNvSpPr/>
          <p:nvPr/>
        </p:nvSpPr>
        <p:spPr>
          <a:xfrm>
            <a:off x="6448374" y="1671180"/>
            <a:ext cx="3431357" cy="1616595"/>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Online retailers have huge customer bases. We cannot loose those customers.</a:t>
            </a:r>
            <a:endParaRPr lang="en-US" dirty="0"/>
          </a:p>
        </p:txBody>
      </p:sp>
      <p:sp>
        <p:nvSpPr>
          <p:cNvPr id="19" name="TextBox 18"/>
          <p:cNvSpPr txBox="1"/>
          <p:nvPr/>
        </p:nvSpPr>
        <p:spPr>
          <a:xfrm>
            <a:off x="2138082" y="2411272"/>
            <a:ext cx="2335896" cy="369332"/>
          </a:xfrm>
          <a:prstGeom prst="rect">
            <a:avLst/>
          </a:prstGeom>
          <a:noFill/>
        </p:spPr>
        <p:txBody>
          <a:bodyPr wrap="none" rtlCol="0">
            <a:spAutoFit/>
          </a:bodyPr>
          <a:lstStyle/>
          <a:p>
            <a:r>
              <a:rPr lang="en-US" dirty="0" smtClean="0">
                <a:solidFill>
                  <a:schemeClr val="accent1">
                    <a:lumMod val="75000"/>
                  </a:schemeClr>
                </a:solidFill>
              </a:rPr>
              <a:t>3. Platform Diversity</a:t>
            </a:r>
            <a:endParaRPr lang="en-US" dirty="0">
              <a:solidFill>
                <a:schemeClr val="accent1">
                  <a:lumMod val="75000"/>
                </a:schemeClr>
              </a:solidFill>
            </a:endParaRPr>
          </a:p>
        </p:txBody>
      </p:sp>
      <p:sp>
        <p:nvSpPr>
          <p:cNvPr id="22" name="הסבר קווי 1 (קו אנכי) 21"/>
          <p:cNvSpPr/>
          <p:nvPr/>
        </p:nvSpPr>
        <p:spPr>
          <a:xfrm>
            <a:off x="6448374" y="1652446"/>
            <a:ext cx="3431357" cy="1616595"/>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How can we ensure our eBook files to be compatible with all those </a:t>
            </a:r>
            <a:r>
              <a:rPr lang="en-US" dirty="0" err="1" smtClean="0"/>
              <a:t>eReaders</a:t>
            </a:r>
            <a:r>
              <a:rPr lang="en-US" dirty="0" smtClean="0"/>
              <a:t> out there?</a:t>
            </a:r>
            <a:endParaRPr lang="en-US" dirty="0"/>
          </a:p>
        </p:txBody>
      </p:sp>
    </p:spTree>
    <p:extLst>
      <p:ext uri="{BB962C8B-B14F-4D97-AF65-F5344CB8AC3E}">
        <p14:creationId xmlns:p14="http://schemas.microsoft.com/office/powerpoint/2010/main" val="8266160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2" presetClass="exit" presetSubtype="4" fill="hold" grpId="1" nodeType="withEffect">
                                  <p:stCondLst>
                                    <p:cond delay="0"/>
                                  </p:stCondLst>
                                  <p:childTnLst>
                                    <p:animEffect transition="out" filter="wipe(down)">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0" grpId="0" animBg="1"/>
      <p:bldP spid="10" grpId="1" animBg="1"/>
      <p:bldP spid="18" grpId="0" animBg="1"/>
      <p:bldP spid="18" grpId="1" animBg="1"/>
      <p:bldP spid="19"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smtClean="0">
                <a:solidFill>
                  <a:schemeClr val="bg1">
                    <a:lumMod val="95000"/>
                    <a:lumOff val="5000"/>
                  </a:schemeClr>
                </a:solidFill>
              </a:rPr>
              <a:t>Adding “Add to Cart” </a:t>
            </a:r>
            <a:endParaRPr lang="en-US" b="1" dirty="0">
              <a:solidFill>
                <a:schemeClr val="bg1">
                  <a:lumMod val="95000"/>
                  <a:lumOff val="5000"/>
                </a:schemeClr>
              </a:solidFill>
            </a:endParaRPr>
          </a:p>
        </p:txBody>
      </p:sp>
      <p:pic>
        <p:nvPicPr>
          <p:cNvPr id="23" name="Untitled_Screenca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34855" y="1671181"/>
            <a:ext cx="8943476" cy="447173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923613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3"/>
                                        </p:tgtEl>
                                      </p:cBhvr>
                                    </p:cmd>
                                  </p:childTnLst>
                                </p:cTn>
                              </p:par>
                            </p:childTnLst>
                          </p:cTn>
                        </p:par>
                      </p:childTnLst>
                    </p:cTn>
                  </p:par>
                </p:childTnLst>
              </p:cTn>
              <p:nextCondLst>
                <p:cond evt="onClick" delay="0">
                  <p:tgtEl>
                    <p:spTgt spid="23"/>
                  </p:tgtEl>
                </p:cond>
              </p:nextCondLst>
            </p:seq>
            <p:video>
              <p:cMediaNode vol="80000" mute="1">
                <p:cTn id="7" fill="hold" display="0">
                  <p:stCondLst>
                    <p:cond delay="indefinite"/>
                  </p:stCondLst>
                </p:cTn>
                <p:tgtEl>
                  <p:spTgt spid="2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smtClean="0">
                <a:solidFill>
                  <a:schemeClr val="bg1">
                    <a:lumMod val="95000"/>
                    <a:lumOff val="5000"/>
                  </a:schemeClr>
                </a:solidFill>
              </a:rPr>
              <a:t>Core </a:t>
            </a:r>
            <a:r>
              <a:rPr lang="en-US" b="1" dirty="0" err="1" smtClean="0">
                <a:solidFill>
                  <a:schemeClr val="bg1">
                    <a:lumMod val="95000"/>
                    <a:lumOff val="5000"/>
                  </a:schemeClr>
                </a:solidFill>
              </a:rPr>
              <a:t>NetIS</a:t>
            </a:r>
            <a:r>
              <a:rPr lang="en-US" b="1" dirty="0" smtClean="0">
                <a:solidFill>
                  <a:schemeClr val="bg1">
                    <a:lumMod val="95000"/>
                    <a:lumOff val="5000"/>
                  </a:schemeClr>
                </a:solidFill>
              </a:rPr>
              <a:t> Modules</a:t>
            </a:r>
            <a:endParaRPr lang="en-US" b="1" dirty="0">
              <a:solidFill>
                <a:schemeClr val="bg1">
                  <a:lumMod val="95000"/>
                  <a:lumOff val="5000"/>
                </a:schemeClr>
              </a:solidFill>
            </a:endParaRPr>
          </a:p>
        </p:txBody>
      </p:sp>
      <p:sp>
        <p:nvSpPr>
          <p:cNvPr id="5" name="TextBox 4">
            <a:hlinkClick r:id="rId4" action="ppaction://hlinksldjump"/>
          </p:cNvPr>
          <p:cNvSpPr txBox="1"/>
          <p:nvPr/>
        </p:nvSpPr>
        <p:spPr>
          <a:xfrm>
            <a:off x="2132218" y="2200572"/>
            <a:ext cx="2300630" cy="369332"/>
          </a:xfrm>
          <a:prstGeom prst="rect">
            <a:avLst/>
          </a:prstGeom>
          <a:noFill/>
        </p:spPr>
        <p:txBody>
          <a:bodyPr wrap="none" rtlCol="0">
            <a:spAutoFit/>
          </a:bodyPr>
          <a:lstStyle/>
          <a:p>
            <a:r>
              <a:rPr lang="en-US" dirty="0" err="1">
                <a:solidFill>
                  <a:schemeClr val="accent1">
                    <a:lumMod val="75000"/>
                  </a:schemeClr>
                </a:solidFill>
              </a:rPr>
              <a:t>NetIS</a:t>
            </a:r>
            <a:r>
              <a:rPr lang="en-US" dirty="0">
                <a:solidFill>
                  <a:schemeClr val="accent1">
                    <a:lumMod val="75000"/>
                  </a:schemeClr>
                </a:solidFill>
              </a:rPr>
              <a:t>™ Dashboard</a:t>
            </a:r>
          </a:p>
        </p:txBody>
      </p:sp>
      <p:sp>
        <p:nvSpPr>
          <p:cNvPr id="6" name="TextBox 5">
            <a:hlinkClick r:id="rId5" action="ppaction://hlinksldjump"/>
          </p:cNvPr>
          <p:cNvSpPr txBox="1"/>
          <p:nvPr/>
        </p:nvSpPr>
        <p:spPr>
          <a:xfrm>
            <a:off x="2132218" y="2569904"/>
            <a:ext cx="3982180" cy="369332"/>
          </a:xfrm>
          <a:prstGeom prst="rect">
            <a:avLst/>
          </a:prstGeom>
          <a:noFill/>
        </p:spPr>
        <p:txBody>
          <a:bodyPr wrap="none" rtlCol="0">
            <a:spAutoFit/>
          </a:bodyPr>
          <a:lstStyle/>
          <a:p>
            <a:r>
              <a:rPr lang="en-US" dirty="0">
                <a:solidFill>
                  <a:schemeClr val="accent1">
                    <a:lumMod val="75000"/>
                  </a:schemeClr>
                </a:solidFill>
              </a:rPr>
              <a:t>Digital Rights Management (DRM)</a:t>
            </a:r>
          </a:p>
        </p:txBody>
      </p:sp>
      <p:sp>
        <p:nvSpPr>
          <p:cNvPr id="7" name="TextBox 6"/>
          <p:cNvSpPr txBox="1"/>
          <p:nvPr/>
        </p:nvSpPr>
        <p:spPr>
          <a:xfrm>
            <a:off x="2132218" y="2939236"/>
            <a:ext cx="2970685" cy="369332"/>
          </a:xfrm>
          <a:prstGeom prst="rect">
            <a:avLst/>
          </a:prstGeom>
          <a:noFill/>
        </p:spPr>
        <p:txBody>
          <a:bodyPr wrap="none" rtlCol="0">
            <a:spAutoFit/>
          </a:bodyPr>
          <a:lstStyle/>
          <a:p>
            <a:r>
              <a:rPr lang="en-US" dirty="0">
                <a:solidFill>
                  <a:schemeClr val="accent1">
                    <a:lumMod val="75000"/>
                  </a:schemeClr>
                </a:solidFill>
                <a:hlinkClick r:id="rId6" action="ppaction://hlinksldjump"/>
              </a:rPr>
              <a:t>Authentication</a:t>
            </a:r>
            <a:r>
              <a:rPr lang="en-US" dirty="0">
                <a:solidFill>
                  <a:schemeClr val="accent1">
                    <a:lumMod val="75000"/>
                  </a:schemeClr>
                </a:solidFill>
              </a:rPr>
              <a:t> methods:</a:t>
            </a:r>
          </a:p>
        </p:txBody>
      </p:sp>
      <p:sp>
        <p:nvSpPr>
          <p:cNvPr id="8" name="TextBox 7">
            <a:hlinkClick r:id="rId6" action="ppaction://hlinksldjump"/>
          </p:cNvPr>
          <p:cNvSpPr txBox="1"/>
          <p:nvPr/>
        </p:nvSpPr>
        <p:spPr>
          <a:xfrm>
            <a:off x="2132218" y="3308568"/>
            <a:ext cx="2244525" cy="369332"/>
          </a:xfrm>
          <a:prstGeom prst="rect">
            <a:avLst/>
          </a:prstGeom>
          <a:noFill/>
        </p:spPr>
        <p:txBody>
          <a:bodyPr wrap="none" rtlCol="0">
            <a:spAutoFit/>
          </a:bodyPr>
          <a:lstStyle/>
          <a:p>
            <a:r>
              <a:rPr lang="en-US" dirty="0">
                <a:solidFill>
                  <a:schemeClr val="accent1">
                    <a:lumMod val="75000"/>
                  </a:schemeClr>
                </a:solidFill>
              </a:rPr>
              <a:t>e-commerce tools</a:t>
            </a:r>
          </a:p>
        </p:txBody>
      </p:sp>
      <p:sp>
        <p:nvSpPr>
          <p:cNvPr id="9" name="TextBox 8">
            <a:hlinkClick r:id="rId7" action="ppaction://hlinksldjump"/>
          </p:cNvPr>
          <p:cNvSpPr txBox="1"/>
          <p:nvPr/>
        </p:nvSpPr>
        <p:spPr>
          <a:xfrm>
            <a:off x="2132217" y="3677900"/>
            <a:ext cx="3541354" cy="369332"/>
          </a:xfrm>
          <a:prstGeom prst="rect">
            <a:avLst/>
          </a:prstGeom>
          <a:noFill/>
        </p:spPr>
        <p:txBody>
          <a:bodyPr wrap="none" rtlCol="0">
            <a:spAutoFit/>
          </a:bodyPr>
          <a:lstStyle/>
          <a:p>
            <a:r>
              <a:rPr lang="en-US" dirty="0">
                <a:solidFill>
                  <a:schemeClr val="accent1">
                    <a:lumMod val="75000"/>
                  </a:schemeClr>
                </a:solidFill>
              </a:rPr>
              <a:t>Multitude of Protection Levels:</a:t>
            </a:r>
          </a:p>
        </p:txBody>
      </p:sp>
      <p:sp>
        <p:nvSpPr>
          <p:cNvPr id="10" name="TextBox 9">
            <a:hlinkClick r:id="rId8" action="ppaction://hlinksldjump"/>
          </p:cNvPr>
          <p:cNvSpPr txBox="1"/>
          <p:nvPr/>
        </p:nvSpPr>
        <p:spPr>
          <a:xfrm>
            <a:off x="2126354" y="4047232"/>
            <a:ext cx="2358338" cy="369332"/>
          </a:xfrm>
          <a:prstGeom prst="rect">
            <a:avLst/>
          </a:prstGeom>
          <a:noFill/>
        </p:spPr>
        <p:txBody>
          <a:bodyPr wrap="none" rtlCol="0">
            <a:spAutoFit/>
          </a:bodyPr>
          <a:lstStyle/>
          <a:p>
            <a:r>
              <a:rPr lang="en-US" dirty="0">
                <a:solidFill>
                  <a:schemeClr val="accent1">
                    <a:lumMod val="75000"/>
                  </a:schemeClr>
                </a:solidFill>
              </a:rPr>
              <a:t>Users Management</a:t>
            </a:r>
          </a:p>
        </p:txBody>
      </p:sp>
      <p:sp>
        <p:nvSpPr>
          <p:cNvPr id="11" name="TextBox 10"/>
          <p:cNvSpPr txBox="1"/>
          <p:nvPr/>
        </p:nvSpPr>
        <p:spPr>
          <a:xfrm>
            <a:off x="2126355" y="4416564"/>
            <a:ext cx="2797561" cy="369332"/>
          </a:xfrm>
          <a:prstGeom prst="rect">
            <a:avLst/>
          </a:prstGeom>
          <a:noFill/>
        </p:spPr>
        <p:txBody>
          <a:bodyPr wrap="none" rtlCol="0">
            <a:spAutoFit/>
          </a:bodyPr>
          <a:lstStyle/>
          <a:p>
            <a:r>
              <a:rPr lang="en-US" dirty="0">
                <a:solidFill>
                  <a:schemeClr val="accent1">
                    <a:lumMod val="75000"/>
                  </a:schemeClr>
                </a:solidFill>
              </a:rPr>
              <a:t>Targeted CRM </a:t>
            </a:r>
            <a:r>
              <a:rPr lang="en-US" dirty="0" smtClean="0">
                <a:solidFill>
                  <a:schemeClr val="accent1">
                    <a:lumMod val="75000"/>
                  </a:schemeClr>
                </a:solidFill>
              </a:rPr>
              <a:t>module</a:t>
            </a:r>
            <a:endParaRPr lang="en-US" dirty="0">
              <a:solidFill>
                <a:schemeClr val="accent1">
                  <a:lumMod val="75000"/>
                </a:schemeClr>
              </a:solidFill>
            </a:endParaRPr>
          </a:p>
        </p:txBody>
      </p:sp>
      <p:sp>
        <p:nvSpPr>
          <p:cNvPr id="12" name="TextBox 11"/>
          <p:cNvSpPr txBox="1"/>
          <p:nvPr/>
        </p:nvSpPr>
        <p:spPr>
          <a:xfrm>
            <a:off x="2126355" y="4785896"/>
            <a:ext cx="4477508" cy="369332"/>
          </a:xfrm>
          <a:prstGeom prst="rect">
            <a:avLst/>
          </a:prstGeom>
          <a:noFill/>
        </p:spPr>
        <p:txBody>
          <a:bodyPr wrap="none" rtlCol="0">
            <a:spAutoFit/>
          </a:bodyPr>
          <a:lstStyle/>
          <a:p>
            <a:r>
              <a:rPr lang="en-US" dirty="0">
                <a:solidFill>
                  <a:schemeClr val="accent1">
                    <a:lumMod val="75000"/>
                  </a:schemeClr>
                </a:solidFill>
              </a:rPr>
              <a:t>Optimizing Content for Search Engines</a:t>
            </a:r>
          </a:p>
        </p:txBody>
      </p:sp>
      <p:sp>
        <p:nvSpPr>
          <p:cNvPr id="13" name="TextBox 12"/>
          <p:cNvSpPr txBox="1"/>
          <p:nvPr/>
        </p:nvSpPr>
        <p:spPr>
          <a:xfrm>
            <a:off x="2126355" y="5155228"/>
            <a:ext cx="2363147" cy="369332"/>
          </a:xfrm>
          <a:prstGeom prst="rect">
            <a:avLst/>
          </a:prstGeom>
          <a:noFill/>
        </p:spPr>
        <p:txBody>
          <a:bodyPr wrap="none" rtlCol="0">
            <a:spAutoFit/>
          </a:bodyPr>
          <a:lstStyle/>
          <a:p>
            <a:r>
              <a:rPr lang="en-US" dirty="0">
                <a:solidFill>
                  <a:schemeClr val="accent1">
                    <a:lumMod val="75000"/>
                  </a:schemeClr>
                </a:solidFill>
              </a:rPr>
              <a:t>Payment Interfaces</a:t>
            </a:r>
          </a:p>
        </p:txBody>
      </p:sp>
    </p:spTree>
    <p:extLst>
      <p:ext uri="{BB962C8B-B14F-4D97-AF65-F5344CB8AC3E}">
        <p14:creationId xmlns:p14="http://schemas.microsoft.com/office/powerpoint/2010/main" val="41953966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theme/theme1.xml><?xml version="1.0" encoding="utf-8"?>
<a:theme xmlns:a="http://schemas.openxmlformats.org/drawingml/2006/main" name="פרוסות">
  <a:themeElements>
    <a:clrScheme name="פרוסות">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פרוסות">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פרוסות">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704</TotalTime>
  <Words>674</Words>
  <Application>Microsoft Office PowerPoint</Application>
  <PresentationFormat>מסך רחב</PresentationFormat>
  <Paragraphs>123</Paragraphs>
  <Slides>15</Slides>
  <Notes>14</Notes>
  <HiddenSlides>0</HiddenSlides>
  <MMClips>1</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15</vt:i4>
      </vt:variant>
    </vt:vector>
  </HeadingPairs>
  <TitlesOfParts>
    <vt:vector size="21" baseType="lpstr">
      <vt:lpstr>Arial</vt:lpstr>
      <vt:lpstr>Calibri</vt:lpstr>
      <vt:lpstr>Century Gothic</vt:lpstr>
      <vt:lpstr>Gisha</vt:lpstr>
      <vt:lpstr>Wingdings 3</vt:lpstr>
      <vt:lpstr>פרוסות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Benny Hochster</dc:creator>
  <cp:lastModifiedBy>Benny Hochster</cp:lastModifiedBy>
  <cp:revision>40</cp:revision>
  <dcterms:created xsi:type="dcterms:W3CDTF">2016-03-06T14:36:03Z</dcterms:created>
  <dcterms:modified xsi:type="dcterms:W3CDTF">2016-03-28T18:42:49Z</dcterms:modified>
</cp:coreProperties>
</file>