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3.xml" ContentType="application/vnd.openxmlformats-officedocument.presentationml.comments+xml"/>
  <Override PartName="/ppt/notesSlides/notesSlide6.xml" ContentType="application/vnd.openxmlformats-officedocument.presentationml.notesSlide+xml"/>
  <Override PartName="/ppt/comments/comment4.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5.xml" ContentType="application/vnd.openxmlformats-officedocument.presentationml.comments+xml"/>
  <Override PartName="/ppt/notesSlides/notesSlide9.xml" ContentType="application/vnd.openxmlformats-officedocument.presentationml.notesSlide+xml"/>
  <Override PartName="/ppt/comments/comment6.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7.xml" ContentType="application/vnd.openxmlformats-officedocument.presentationml.comments+xml"/>
  <Override PartName="/ppt/notesSlides/notesSlide12.xml" ContentType="application/vnd.openxmlformats-officedocument.presentationml.notesSlide+xml"/>
  <Override PartName="/ppt/comments/comment8.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comment9.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7234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ny Hochster" initials="BH" lastIdx="1" clrIdx="0">
    <p:extLst>
      <p:ext uri="{19B8F6BF-5375-455C-9EA6-DF929625EA0E}">
        <p15:presenceInfo xmlns:p15="http://schemas.microsoft.com/office/powerpoint/2012/main" userId="b9be8d23fd883560" providerId="Windows Live"/>
      </p:ext>
    </p:extLst>
  </p:cmAuthor>
  <p:cmAuthor id="2" name="Goldie" initials="G" lastIdx="1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8" autoAdjust="0"/>
    <p:restoredTop sz="94660"/>
  </p:normalViewPr>
  <p:slideViewPr>
    <p:cSldViewPr snapToGrid="0">
      <p:cViewPr>
        <p:scale>
          <a:sx n="75" d="100"/>
          <a:sy n="75" d="100"/>
        </p:scale>
        <p:origin x="840" y="365"/>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6-04-03T23:05:52.333" idx="1">
    <p:pos x="10" y="10"/>
    <p:text>Where are the author's royalties in this? </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6-04-03T23:06:56.082" idx="2">
    <p:pos x="10" y="10"/>
    <p:text>Author's royalties need to be included.</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16-04-03T23:08:20.217" idx="3">
    <p:pos x="10" y="10"/>
    <p:text>Make sure bottom line doesn't bleed into the comment on the right.</p:text>
  </p:cm>
  <p:cm authorId="2" dt="2016-04-03T23:09:38.331" idx="4">
    <p:pos x="146" y="146"/>
    <p:text>All these advantages should starat with a verb.</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16-04-03T23:10:59.054" idx="5">
    <p:pos x="10" y="10"/>
    <p:text>Comment on right in green is superimposed on another comment, creating blur.</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16-04-03T23:12:33.594" idx="6">
    <p:pos x="10" y="10"/>
    <p:text>Get rid of underline beneath authentication methods.</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16-04-03T23:16:00.634" idx="7">
    <p:pos x="10" y="10"/>
    <p:text>Use the new and corrected text from the latest version of NetIS 5.0 that Itzhak approved. Also, use the sharper screen shots he sent me. There are many grammatical errors in these sections and stilted structure. I corrected these. </p:text>
  </p:cm>
</p:cmLst>
</file>

<file path=ppt/comments/comment7.xml><?xml version="1.0" encoding="utf-8"?>
<p:cmLst xmlns:a="http://schemas.openxmlformats.org/drawingml/2006/main" xmlns:r="http://schemas.openxmlformats.org/officeDocument/2006/relationships" xmlns:p="http://schemas.openxmlformats.org/presentationml/2006/main">
  <p:cm authorId="2" dt="2016-04-03T23:29:45.421" idx="8">
    <p:pos x="10" y="10"/>
    <p:text>Same comment as previous slide. Ensure all charts and tables are clear and legible. Print is too small even on a larger screen. You might wish to use an arrow to point out relevant aspects on the tables and charts.</p:text>
  </p:cm>
  <p:cm authorId="2" dt="2016-04-03T23:33:52.507" idx="11">
    <p:pos x="146" y="146"/>
    <p:text>Add some kind of conclusion to all this, summing up with words like adaptability, versatility, integrative nature of platform that interfaces with other extant systems.</p:text>
  </p:cm>
</p:cmLst>
</file>

<file path=ppt/comments/comment8.xml><?xml version="1.0" encoding="utf-8"?>
<p:cmLst xmlns:a="http://schemas.openxmlformats.org/drawingml/2006/main" xmlns:r="http://schemas.openxmlformats.org/officeDocument/2006/relationships" xmlns:p="http://schemas.openxmlformats.org/presentationml/2006/main">
  <p:cm authorId="2" dt="2016-04-03T23:30:37.980" idx="9">
    <p:pos x="10" y="10"/>
    <p:text>This was also edited. See revised section of White Paper.</p:text>
  </p:cm>
</p:cmLst>
</file>

<file path=ppt/comments/comment9.xml><?xml version="1.0" encoding="utf-8"?>
<p:cmLst xmlns:a="http://schemas.openxmlformats.org/drawingml/2006/main" xmlns:r="http://schemas.openxmlformats.org/officeDocument/2006/relationships" xmlns:p="http://schemas.openxmlformats.org/presentationml/2006/main">
  <p:cm authorId="2" dt="2016-04-03T23:31:43.857" idx="10">
    <p:pos x="10" y="10"/>
    <p:text>Same comment as in previous slides based on White Paper.</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0" y="0"/>
            <a:ext cx="2971800" cy="487861"/>
          </a:xfrm>
          <a:prstGeom prst="rect">
            <a:avLst/>
          </a:prstGeom>
        </p:spPr>
        <p:txBody>
          <a:bodyPr vert="horz" lIns="91440" tIns="45720" rIns="91440" bIns="45720" rtlCol="0"/>
          <a:lstStyle>
            <a:lvl1pPr algn="l">
              <a:defRPr sz="1200"/>
            </a:lvl1pPr>
          </a:lstStyle>
          <a:p>
            <a:endParaRPr lang="en-US"/>
          </a:p>
        </p:txBody>
      </p:sp>
      <p:sp>
        <p:nvSpPr>
          <p:cNvPr id="3" name="מציין מיקום של תאריך 2"/>
          <p:cNvSpPr>
            <a:spLocks noGrp="1"/>
          </p:cNvSpPr>
          <p:nvPr>
            <p:ph type="dt" idx="1"/>
          </p:nvPr>
        </p:nvSpPr>
        <p:spPr>
          <a:xfrm>
            <a:off x="3884613" y="0"/>
            <a:ext cx="2971800" cy="487861"/>
          </a:xfrm>
          <a:prstGeom prst="rect">
            <a:avLst/>
          </a:prstGeom>
        </p:spPr>
        <p:txBody>
          <a:bodyPr vert="horz" lIns="91440" tIns="45720" rIns="91440" bIns="45720" rtlCol="0"/>
          <a:lstStyle>
            <a:lvl1pPr algn="r">
              <a:defRPr sz="1200"/>
            </a:lvl1pPr>
          </a:lstStyle>
          <a:p>
            <a:fld id="{BF2D82E7-F35E-42F7-8171-EF83F2AC31A7}" type="datetimeFigureOut">
              <a:rPr lang="en-US" smtClean="0"/>
              <a:pPr/>
              <a:t>4/5/2016</a:t>
            </a:fld>
            <a:endParaRPr lang="en-US"/>
          </a:p>
        </p:txBody>
      </p:sp>
      <p:sp>
        <p:nvSpPr>
          <p:cNvPr id="4" name="מציין מיקום של תמונת שקופית 3"/>
          <p:cNvSpPr>
            <a:spLocks noGrp="1" noRot="1" noChangeAspect="1"/>
          </p:cNvSpPr>
          <p:nvPr>
            <p:ph type="sldImg" idx="2"/>
          </p:nvPr>
        </p:nvSpPr>
        <p:spPr>
          <a:xfrm>
            <a:off x="512763" y="1216025"/>
            <a:ext cx="5832475" cy="3281363"/>
          </a:xfrm>
          <a:prstGeom prst="rect">
            <a:avLst/>
          </a:prstGeom>
          <a:noFill/>
          <a:ln w="12700">
            <a:solidFill>
              <a:prstClr val="black"/>
            </a:solidFill>
          </a:ln>
        </p:spPr>
        <p:txBody>
          <a:bodyPr vert="horz" lIns="91440" tIns="45720" rIns="91440" bIns="45720" rtlCol="0" anchor="ctr"/>
          <a:lstStyle/>
          <a:p>
            <a:endParaRPr lang="en-US"/>
          </a:p>
        </p:txBody>
      </p:sp>
      <p:sp>
        <p:nvSpPr>
          <p:cNvPr id="5" name="מציין מיקום של הערות 4"/>
          <p:cNvSpPr>
            <a:spLocks noGrp="1"/>
          </p:cNvSpPr>
          <p:nvPr>
            <p:ph type="body" sz="quarter" idx="3"/>
          </p:nvPr>
        </p:nvSpPr>
        <p:spPr>
          <a:xfrm>
            <a:off x="685800" y="4679404"/>
            <a:ext cx="5486400" cy="3828604"/>
          </a:xfrm>
          <a:prstGeom prst="rect">
            <a:avLst/>
          </a:prstGeom>
        </p:spPr>
        <p:txBody>
          <a:bodyPr vert="horz" lIns="91440" tIns="45720" rIns="91440" bIns="45720" rtlCol="0"/>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6" name="מציין מיקום של כותרת תחתונה 5"/>
          <p:cNvSpPr>
            <a:spLocks noGrp="1"/>
          </p:cNvSpPr>
          <p:nvPr>
            <p:ph type="ftr" sz="quarter" idx="4"/>
          </p:nvPr>
        </p:nvSpPr>
        <p:spPr>
          <a:xfrm>
            <a:off x="0" y="9235579"/>
            <a:ext cx="2971800" cy="487859"/>
          </a:xfrm>
          <a:prstGeom prst="rect">
            <a:avLst/>
          </a:prstGeom>
        </p:spPr>
        <p:txBody>
          <a:bodyPr vert="horz" lIns="91440" tIns="45720" rIns="91440" bIns="45720" rtlCol="0" anchor="b"/>
          <a:lstStyle>
            <a:lvl1pPr algn="l">
              <a:defRPr sz="1200"/>
            </a:lvl1pPr>
          </a:lstStyle>
          <a:p>
            <a:endParaRPr lang="en-US"/>
          </a:p>
        </p:txBody>
      </p:sp>
      <p:sp>
        <p:nvSpPr>
          <p:cNvPr id="7" name="מציין מיקום של מספר שקופית 6"/>
          <p:cNvSpPr>
            <a:spLocks noGrp="1"/>
          </p:cNvSpPr>
          <p:nvPr>
            <p:ph type="sldNum" sz="quarter" idx="5"/>
          </p:nvPr>
        </p:nvSpPr>
        <p:spPr>
          <a:xfrm>
            <a:off x="3884613" y="9235579"/>
            <a:ext cx="2971800" cy="487859"/>
          </a:xfrm>
          <a:prstGeom prst="rect">
            <a:avLst/>
          </a:prstGeom>
        </p:spPr>
        <p:txBody>
          <a:bodyPr vert="horz" lIns="91440" tIns="45720" rIns="91440" bIns="45720" rtlCol="0" anchor="b"/>
          <a:lstStyle>
            <a:lvl1pPr algn="r">
              <a:defRPr sz="1200"/>
            </a:lvl1pPr>
          </a:lstStyle>
          <a:p>
            <a:fld id="{2131E57F-91DD-4843-A7B3-216C88A6F997}" type="slidenum">
              <a:rPr lang="en-US" smtClean="0"/>
              <a:pPr/>
              <a:t>‹#›</a:t>
            </a:fld>
            <a:endParaRPr lang="en-US"/>
          </a:p>
        </p:txBody>
      </p:sp>
    </p:spTree>
    <p:extLst>
      <p:ext uri="{BB962C8B-B14F-4D97-AF65-F5344CB8AC3E}">
        <p14:creationId xmlns:p14="http://schemas.microsoft.com/office/powerpoint/2010/main" val="2089196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2</a:t>
            </a:fld>
            <a:endParaRPr lang="en-US"/>
          </a:p>
        </p:txBody>
      </p:sp>
    </p:spTree>
    <p:extLst>
      <p:ext uri="{BB962C8B-B14F-4D97-AF65-F5344CB8AC3E}">
        <p14:creationId xmlns:p14="http://schemas.microsoft.com/office/powerpoint/2010/main" val="3075087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11</a:t>
            </a:fld>
            <a:endParaRPr lang="en-US"/>
          </a:p>
        </p:txBody>
      </p:sp>
    </p:spTree>
    <p:extLst>
      <p:ext uri="{BB962C8B-B14F-4D97-AF65-F5344CB8AC3E}">
        <p14:creationId xmlns:p14="http://schemas.microsoft.com/office/powerpoint/2010/main" val="3962821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12</a:t>
            </a:fld>
            <a:endParaRPr lang="en-US"/>
          </a:p>
        </p:txBody>
      </p:sp>
    </p:spTree>
    <p:extLst>
      <p:ext uri="{BB962C8B-B14F-4D97-AF65-F5344CB8AC3E}">
        <p14:creationId xmlns:p14="http://schemas.microsoft.com/office/powerpoint/2010/main" val="2642313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13</a:t>
            </a:fld>
            <a:endParaRPr lang="en-US"/>
          </a:p>
        </p:txBody>
      </p:sp>
    </p:spTree>
    <p:extLst>
      <p:ext uri="{BB962C8B-B14F-4D97-AF65-F5344CB8AC3E}">
        <p14:creationId xmlns:p14="http://schemas.microsoft.com/office/powerpoint/2010/main" val="71689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14</a:t>
            </a:fld>
            <a:endParaRPr lang="en-US"/>
          </a:p>
        </p:txBody>
      </p:sp>
    </p:spTree>
    <p:extLst>
      <p:ext uri="{BB962C8B-B14F-4D97-AF65-F5344CB8AC3E}">
        <p14:creationId xmlns:p14="http://schemas.microsoft.com/office/powerpoint/2010/main" val="2070377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15</a:t>
            </a:fld>
            <a:endParaRPr lang="en-US"/>
          </a:p>
        </p:txBody>
      </p:sp>
    </p:spTree>
    <p:extLst>
      <p:ext uri="{BB962C8B-B14F-4D97-AF65-F5344CB8AC3E}">
        <p14:creationId xmlns:p14="http://schemas.microsoft.com/office/powerpoint/2010/main" val="4133657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3</a:t>
            </a:fld>
            <a:endParaRPr lang="en-US"/>
          </a:p>
        </p:txBody>
      </p:sp>
    </p:spTree>
    <p:extLst>
      <p:ext uri="{BB962C8B-B14F-4D97-AF65-F5344CB8AC3E}">
        <p14:creationId xmlns:p14="http://schemas.microsoft.com/office/powerpoint/2010/main" val="708967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4</a:t>
            </a:fld>
            <a:endParaRPr lang="en-US"/>
          </a:p>
        </p:txBody>
      </p:sp>
    </p:spTree>
    <p:extLst>
      <p:ext uri="{BB962C8B-B14F-4D97-AF65-F5344CB8AC3E}">
        <p14:creationId xmlns:p14="http://schemas.microsoft.com/office/powerpoint/2010/main" val="3045974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5</a:t>
            </a:fld>
            <a:endParaRPr lang="en-US"/>
          </a:p>
        </p:txBody>
      </p:sp>
    </p:spTree>
    <p:extLst>
      <p:ext uri="{BB962C8B-B14F-4D97-AF65-F5344CB8AC3E}">
        <p14:creationId xmlns:p14="http://schemas.microsoft.com/office/powerpoint/2010/main" val="4052619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6</a:t>
            </a:fld>
            <a:endParaRPr lang="en-US"/>
          </a:p>
        </p:txBody>
      </p:sp>
    </p:spTree>
    <p:extLst>
      <p:ext uri="{BB962C8B-B14F-4D97-AF65-F5344CB8AC3E}">
        <p14:creationId xmlns:p14="http://schemas.microsoft.com/office/powerpoint/2010/main" val="1986146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7</a:t>
            </a:fld>
            <a:endParaRPr lang="en-US"/>
          </a:p>
        </p:txBody>
      </p:sp>
    </p:spTree>
    <p:extLst>
      <p:ext uri="{BB962C8B-B14F-4D97-AF65-F5344CB8AC3E}">
        <p14:creationId xmlns:p14="http://schemas.microsoft.com/office/powerpoint/2010/main" val="1609676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8</a:t>
            </a:fld>
            <a:endParaRPr lang="en-US"/>
          </a:p>
        </p:txBody>
      </p:sp>
    </p:spTree>
    <p:extLst>
      <p:ext uri="{BB962C8B-B14F-4D97-AF65-F5344CB8AC3E}">
        <p14:creationId xmlns:p14="http://schemas.microsoft.com/office/powerpoint/2010/main" val="1953310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9</a:t>
            </a:fld>
            <a:endParaRPr lang="en-US"/>
          </a:p>
        </p:txBody>
      </p:sp>
    </p:spTree>
    <p:extLst>
      <p:ext uri="{BB962C8B-B14F-4D97-AF65-F5344CB8AC3E}">
        <p14:creationId xmlns:p14="http://schemas.microsoft.com/office/powerpoint/2010/main" val="2980708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en-US"/>
          </a:p>
        </p:txBody>
      </p:sp>
      <p:sp>
        <p:nvSpPr>
          <p:cNvPr id="4" name="מציין מיקום של מספר שקופית 3"/>
          <p:cNvSpPr>
            <a:spLocks noGrp="1"/>
          </p:cNvSpPr>
          <p:nvPr>
            <p:ph type="sldNum" sz="quarter" idx="10"/>
          </p:nvPr>
        </p:nvSpPr>
        <p:spPr/>
        <p:txBody>
          <a:bodyPr/>
          <a:lstStyle/>
          <a:p>
            <a:fld id="{2131E57F-91DD-4843-A7B3-216C88A6F997}" type="slidenum">
              <a:rPr lang="en-US" smtClean="0"/>
              <a:pPr/>
              <a:t>10</a:t>
            </a:fld>
            <a:endParaRPr lang="en-US"/>
          </a:p>
        </p:txBody>
      </p:sp>
    </p:spTree>
    <p:extLst>
      <p:ext uri="{BB962C8B-B14F-4D97-AF65-F5344CB8AC3E}">
        <p14:creationId xmlns:p14="http://schemas.microsoft.com/office/powerpoint/2010/main" val="2169404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e-IL" smtClean="0"/>
              <a:t>לחץ כדי לערוך סגנון כותרת של תבנית בסיס</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5540835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Date Placeholder 2"/>
          <p:cNvSpPr>
            <a:spLocks noGrp="1"/>
          </p:cNvSpPr>
          <p:nvPr>
            <p:ph type="dt" sz="half" idx="10"/>
          </p:nvPr>
        </p:nvSpPr>
        <p:spPr/>
        <p:txBody>
          <a:bodyPr/>
          <a:lstStyle/>
          <a:p>
            <a:fld id="{41715385-F9C8-42A9-8890-24CE7CD315D1}" type="datetimeFigureOut">
              <a:rPr lang="en-US" smtClean="0"/>
              <a:pPr/>
              <a:t>4/5/2016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355595148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316251361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e-IL" smtClean="0"/>
              <a:t>לחץ כדי לערוך סגנון כותרת של תבנית בסיס</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612920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140161292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e-IL" smtClean="0"/>
              <a:t>לחץ כדי לערוך סגנון כותרת של תבנית בסיס</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e-IL" smtClean="0"/>
              <a:t>לחץ כדי לערוך סגנונות טקסט של תבנית בסיס</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5908212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e-IL" smtClean="0"/>
              <a:t>לחץ כדי לערוך סגנון כותרת של תבנית בסיס</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e-IL" smtClean="0"/>
              <a:t>לחץ כדי לערוך סגנונות טקסט של תבנית בסיס</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127742592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32210503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211671980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nchor="ct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303637462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1715385-F9C8-42A9-8890-24CE7CD315D1}"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238064705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41715385-F9C8-42A9-8890-24CE7CD315D1}"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356058068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41715385-F9C8-42A9-8890-24CE7CD315D1}" type="datetimeFigureOut">
              <a:rPr lang="en-US" smtClean="0"/>
              <a:pPr/>
              <a:t>4/5/2016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316166246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41715385-F9C8-42A9-8890-24CE7CD315D1}" type="datetimeFigureOut">
              <a:rPr lang="en-US" smtClean="0"/>
              <a:pPr/>
              <a:t>4/5/2016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251394356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15385-F9C8-42A9-8890-24CE7CD315D1}" type="datetimeFigureOut">
              <a:rPr lang="en-US" smtClean="0"/>
              <a:pPr/>
              <a:t>4/5/2016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78364105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41715385-F9C8-42A9-8890-24CE7CD315D1}"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176059715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e-IL" smtClean="0"/>
              <a:t>לחץ כדי לערוך סגנון כותרת של תבנית בסיס</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41715385-F9C8-42A9-8890-24CE7CD315D1}"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FA671-907E-41CE-9BD0-6D880D0C4A83}" type="slidenum">
              <a:rPr lang="en-US" smtClean="0"/>
              <a:pPr/>
              <a:t>‹#›</a:t>
            </a:fld>
            <a:endParaRPr lang="en-US"/>
          </a:p>
        </p:txBody>
      </p:sp>
    </p:spTree>
    <p:extLst>
      <p:ext uri="{BB962C8B-B14F-4D97-AF65-F5344CB8AC3E}">
        <p14:creationId xmlns:p14="http://schemas.microsoft.com/office/powerpoint/2010/main" val="159708821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
              <a:schemeClr val="tx1">
                <a:lumMod val="95000"/>
              </a:schemeClr>
            </a:gs>
            <a:gs pos="100000">
              <a:schemeClr val="tx1"/>
            </a:gs>
          </a:gsLst>
          <a:lin ang="108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1715385-F9C8-42A9-8890-24CE7CD315D1}" type="datetimeFigureOut">
              <a:rPr lang="en-US" smtClean="0"/>
              <a:pPr/>
              <a:t>4/5/2016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41FA671-907E-41CE-9BD0-6D880D0C4A83}" type="slidenum">
              <a:rPr lang="en-US" smtClean="0"/>
              <a:pPr/>
              <a:t>‹#›</a:t>
            </a:fld>
            <a:endParaRPr lang="en-US"/>
          </a:p>
        </p:txBody>
      </p:sp>
    </p:spTree>
    <p:extLst>
      <p:ext uri="{BB962C8B-B14F-4D97-AF65-F5344CB8AC3E}">
        <p14:creationId xmlns:p14="http://schemas.microsoft.com/office/powerpoint/2010/main" val="34684875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comments" Target="../comments/comment6.xml"/><Relationship Id="rId5" Type="http://schemas.openxmlformats.org/officeDocument/2006/relationships/slide" Target="slide9.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slide" Target="sl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comments" Target="../comments/comment7.xml"/><Relationship Id="rId5" Type="http://schemas.openxmlformats.org/officeDocument/2006/relationships/image" Target="../media/image10.png"/><Relationship Id="rId4" Type="http://schemas.openxmlformats.org/officeDocument/2006/relationships/slide" Target="slide9.xm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slide" Target="slide9.xm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slide" Target="slide9.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slide" Target="slide9.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1.gif"/><Relationship Id="rId7" Type="http://schemas.openxmlformats.org/officeDocument/2006/relationships/slide" Target="slide7.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3.xml"/><Relationship Id="rId9" Type="http://schemas.openxmlformats.org/officeDocument/2006/relationships/slide" Target="slide5.xml"/></Relationships>
</file>

<file path=ppt/slides/_rels/slide3.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1.gif"/><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comments" Target="../comments/comment2.xml"/><Relationship Id="rId3" Type="http://schemas.openxmlformats.org/officeDocument/2006/relationships/image" Target="../media/image1.gif"/><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gif"/><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omments" Target="../comments/comment3.xml"/></Relationships>
</file>

<file path=ppt/slides/_rels/slide7.xml.rels><?xml version="1.0" encoding="UTF-8" standalone="yes"?>
<Relationships xmlns="http://schemas.openxmlformats.org/package/2006/relationships"><Relationship Id="rId8" Type="http://schemas.openxmlformats.org/officeDocument/2006/relationships/comments" Target="../comments/comment4.xml"/><Relationship Id="rId3" Type="http://schemas.openxmlformats.org/officeDocument/2006/relationships/image" Target="../media/image1.gif"/><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image" Target="../media/image1.gif"/><Relationship Id="rId7" Type="http://schemas.openxmlformats.org/officeDocument/2006/relationships/slide" Target="slide14.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comments" Target="../comments/commen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941328" y="3393124"/>
            <a:ext cx="5879944" cy="738664"/>
          </a:xfrm>
          <a:prstGeom prst="rect">
            <a:avLst/>
          </a:prstGeom>
          <a:noFill/>
        </p:spPr>
        <p:txBody>
          <a:bodyPr wrap="square" rtlCol="0">
            <a:spAutoFit/>
          </a:bodyPr>
          <a:lstStyle/>
          <a:p>
            <a:r>
              <a:rPr lang="en-US" sz="2400" dirty="0" smtClean="0">
                <a:solidFill>
                  <a:schemeClr val="bg1">
                    <a:lumMod val="75000"/>
                    <a:lumOff val="25000"/>
                  </a:schemeClr>
                </a:solidFill>
              </a:rPr>
              <a:t>The </a:t>
            </a:r>
            <a:r>
              <a:rPr lang="en-US" sz="2400" dirty="0">
                <a:solidFill>
                  <a:schemeClr val="bg1">
                    <a:lumMod val="75000"/>
                    <a:lumOff val="25000"/>
                  </a:schemeClr>
                </a:solidFill>
              </a:rPr>
              <a:t>21st Century </a:t>
            </a:r>
            <a:r>
              <a:rPr lang="en-US" sz="2400" dirty="0" err="1">
                <a:solidFill>
                  <a:schemeClr val="bg1">
                    <a:lumMod val="75000"/>
                    <a:lumOff val="25000"/>
                  </a:schemeClr>
                </a:solidFill>
              </a:rPr>
              <a:t>ePublishing</a:t>
            </a:r>
            <a:r>
              <a:rPr lang="en-US" sz="2400" dirty="0">
                <a:solidFill>
                  <a:schemeClr val="bg1">
                    <a:lumMod val="75000"/>
                    <a:lumOff val="25000"/>
                  </a:schemeClr>
                </a:solidFill>
              </a:rPr>
              <a:t> Platform</a:t>
            </a:r>
          </a:p>
          <a:p>
            <a:endParaRPr lang="en-US" dirty="0">
              <a:solidFill>
                <a:schemeClr val="bg1">
                  <a:lumMod val="75000"/>
                  <a:lumOff val="25000"/>
                </a:schemeClr>
              </a:solidFill>
            </a:endParaRPr>
          </a:p>
        </p:txBody>
      </p:sp>
      <p:sp>
        <p:nvSpPr>
          <p:cNvPr id="5" name="מלבן 4"/>
          <p:cNvSpPr/>
          <p:nvPr/>
        </p:nvSpPr>
        <p:spPr>
          <a:xfrm>
            <a:off x="3077487" y="2469794"/>
            <a:ext cx="5607625" cy="923330"/>
          </a:xfrm>
          <a:prstGeom prst="rect">
            <a:avLst/>
          </a:prstGeom>
          <a:noFill/>
        </p:spPr>
        <p:txBody>
          <a:bodyPr wrap="none" lIns="91440" tIns="45720" rIns="91440" bIns="45720">
            <a:spAutoFit/>
          </a:bodyPr>
          <a:lstStyle/>
          <a:p>
            <a:r>
              <a:rPr lang="en-US" sz="5400" b="1" dirty="0" err="1" smtClean="0">
                <a:solidFill>
                  <a:schemeClr val="bg1">
                    <a:lumMod val="75000"/>
                    <a:lumOff val="25000"/>
                  </a:schemeClr>
                </a:solidFill>
              </a:rPr>
              <a:t>NetIS</a:t>
            </a:r>
            <a:r>
              <a:rPr lang="en-US" sz="5400" b="1" dirty="0" smtClean="0">
                <a:solidFill>
                  <a:schemeClr val="bg1">
                    <a:lumMod val="75000"/>
                    <a:lumOff val="25000"/>
                  </a:schemeClr>
                </a:solidFill>
              </a:rPr>
              <a:t>™</a:t>
            </a:r>
            <a:r>
              <a:rPr lang="en-US" sz="5400" dirty="0" smtClean="0">
                <a:solidFill>
                  <a:schemeClr val="bg1">
                    <a:lumMod val="75000"/>
                    <a:lumOff val="25000"/>
                  </a:schemeClr>
                </a:solidFill>
              </a:rPr>
              <a:t> </a:t>
            </a:r>
            <a:r>
              <a:rPr lang="en-US" sz="3600" dirty="0" smtClean="0">
                <a:solidFill>
                  <a:schemeClr val="bg1">
                    <a:lumMod val="75000"/>
                    <a:lumOff val="25000"/>
                  </a:schemeClr>
                </a:solidFill>
              </a:rPr>
              <a:t>One Engine</a:t>
            </a:r>
            <a:r>
              <a:rPr lang="en-US" sz="5400" dirty="0" smtClean="0">
                <a:solidFill>
                  <a:schemeClr val="bg1">
                    <a:lumMod val="75000"/>
                    <a:lumOff val="25000"/>
                  </a:schemeClr>
                </a:solidFill>
              </a:rPr>
              <a:t> </a:t>
            </a:r>
            <a:endParaRPr lang="en-US" sz="5400" dirty="0">
              <a:solidFill>
                <a:schemeClr val="bg1">
                  <a:lumMod val="75000"/>
                  <a:lumOff val="25000"/>
                </a:schemeClr>
              </a:solidFill>
            </a:endParaRPr>
          </a:p>
        </p:txBody>
      </p:sp>
      <p:sp>
        <p:nvSpPr>
          <p:cNvPr id="6" name="TextBox 5"/>
          <p:cNvSpPr txBox="1"/>
          <p:nvPr/>
        </p:nvSpPr>
        <p:spPr>
          <a:xfrm>
            <a:off x="3664185" y="4131788"/>
            <a:ext cx="4434227" cy="584775"/>
          </a:xfrm>
          <a:prstGeom prst="rect">
            <a:avLst/>
          </a:prstGeom>
          <a:noFill/>
        </p:spPr>
        <p:txBody>
          <a:bodyPr wrap="none" rtlCol="0">
            <a:spAutoFit/>
          </a:bodyPr>
          <a:lstStyle/>
          <a:p>
            <a:r>
              <a:rPr lang="en-US" sz="3200" i="1" dirty="0" smtClean="0">
                <a:solidFill>
                  <a:schemeClr val="accent1">
                    <a:lumMod val="60000"/>
                    <a:lumOff val="40000"/>
                  </a:schemeClr>
                </a:solidFill>
              </a:rPr>
              <a:t>Reclaim What’s Yours</a:t>
            </a:r>
            <a:endParaRPr lang="en-US" sz="3200" i="1" dirty="0">
              <a:solidFill>
                <a:schemeClr val="accent1">
                  <a:lumMod val="60000"/>
                  <a:lumOff val="40000"/>
                </a:schemeClr>
              </a:solidFill>
            </a:endParaRPr>
          </a:p>
        </p:txBody>
      </p:sp>
    </p:spTree>
    <p:extLst>
      <p:ext uri="{BB962C8B-B14F-4D97-AF65-F5344CB8AC3E}">
        <p14:creationId xmlns:p14="http://schemas.microsoft.com/office/powerpoint/2010/main" val="411591650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err="1">
                <a:solidFill>
                  <a:schemeClr val="bg1">
                    <a:lumMod val="95000"/>
                    <a:lumOff val="5000"/>
                  </a:schemeClr>
                </a:solidFill>
              </a:rPr>
              <a:t>NetIS</a:t>
            </a:r>
            <a:r>
              <a:rPr lang="en-US" b="1" dirty="0">
                <a:solidFill>
                  <a:schemeClr val="bg1">
                    <a:lumMod val="95000"/>
                    <a:lumOff val="5000"/>
                  </a:schemeClr>
                </a:solidFill>
              </a:rPr>
              <a:t>™ Dashboard</a:t>
            </a:r>
          </a:p>
        </p:txBody>
      </p:sp>
      <p:pic>
        <p:nvPicPr>
          <p:cNvPr id="2" name="תמונה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1788" y="3242930"/>
            <a:ext cx="7040072" cy="3514475"/>
          </a:xfrm>
          <a:prstGeom prst="rect">
            <a:avLst/>
          </a:prstGeom>
        </p:spPr>
      </p:pic>
      <p:sp>
        <p:nvSpPr>
          <p:cNvPr id="3" name="TextBox 2"/>
          <p:cNvSpPr txBox="1"/>
          <p:nvPr/>
        </p:nvSpPr>
        <p:spPr>
          <a:xfrm>
            <a:off x="1731788" y="1671181"/>
            <a:ext cx="10460212" cy="1477328"/>
          </a:xfrm>
          <a:prstGeom prst="rect">
            <a:avLst/>
          </a:prstGeom>
          <a:noFill/>
        </p:spPr>
        <p:txBody>
          <a:bodyPr wrap="square" rtlCol="0">
            <a:spAutoFit/>
          </a:bodyPr>
          <a:lstStyle/>
          <a:p>
            <a:r>
              <a:rPr lang="en-US" dirty="0">
                <a:solidFill>
                  <a:schemeClr val="bg1">
                    <a:lumMod val="85000"/>
                    <a:lumOff val="15000"/>
                  </a:schemeClr>
                </a:solidFill>
              </a:rPr>
              <a:t>supplies up to the minute information regarding the usage and sale of products, real time monitoring of traffic, GIS information representing the customers’ geographic split, customers' activities, and their number of transactions. The top bar of the </a:t>
            </a:r>
            <a:r>
              <a:rPr lang="en-US" dirty="0" err="1">
                <a:solidFill>
                  <a:schemeClr val="bg1">
                    <a:lumMod val="85000"/>
                    <a:lumOff val="15000"/>
                  </a:schemeClr>
                </a:solidFill>
              </a:rPr>
              <a:t>NetIS</a:t>
            </a:r>
            <a:r>
              <a:rPr lang="en-US" dirty="0">
                <a:solidFill>
                  <a:schemeClr val="bg1">
                    <a:lumMod val="85000"/>
                    <a:lumOff val="15000"/>
                  </a:schemeClr>
                </a:solidFill>
              </a:rPr>
              <a:t> dashboard displays the following real time information: active logins, number of customers, customer transactions, and number of sessions (the information can be drilled down).</a:t>
            </a:r>
            <a:endParaRPr lang="en-US" dirty="0">
              <a:solidFill>
                <a:schemeClr val="bg1">
                  <a:lumMod val="85000"/>
                  <a:lumOff val="15000"/>
                </a:schemeClr>
              </a:solidFill>
            </a:endParaRPr>
          </a:p>
        </p:txBody>
      </p:sp>
      <p:sp>
        <p:nvSpPr>
          <p:cNvPr id="4" name="חץ ימינה מחורץ 3">
            <a:hlinkClick r:id="rId5" action="ppaction://hlinksldjump"/>
          </p:cNvPr>
          <p:cNvSpPr/>
          <p:nvPr/>
        </p:nvSpPr>
        <p:spPr>
          <a:xfrm>
            <a:off x="411071" y="5784112"/>
            <a:ext cx="513962" cy="297711"/>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551946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Digital Rights Management</a:t>
            </a:r>
          </a:p>
        </p:txBody>
      </p:sp>
      <p:sp>
        <p:nvSpPr>
          <p:cNvPr id="3" name="TextBox 2"/>
          <p:cNvSpPr txBox="1"/>
          <p:nvPr/>
        </p:nvSpPr>
        <p:spPr>
          <a:xfrm>
            <a:off x="925033" y="1880987"/>
            <a:ext cx="9175897" cy="3139321"/>
          </a:xfrm>
          <a:prstGeom prst="rect">
            <a:avLst/>
          </a:prstGeom>
          <a:noFill/>
        </p:spPr>
        <p:txBody>
          <a:bodyPr wrap="square" rtlCol="0">
            <a:spAutoFit/>
          </a:bodyPr>
          <a:lstStyle/>
          <a:p>
            <a:r>
              <a:rPr lang="en-US" dirty="0">
                <a:solidFill>
                  <a:schemeClr val="bg1">
                    <a:lumMod val="85000"/>
                    <a:lumOff val="15000"/>
                  </a:schemeClr>
                </a:solidFill>
              </a:rPr>
              <a:t>(DRM) module secures and safeguards premium and </a:t>
            </a:r>
            <a:r>
              <a:rPr lang="en-US" dirty="0" smtClean="0">
                <a:solidFill>
                  <a:schemeClr val="bg1">
                    <a:lumMod val="85000"/>
                    <a:lumOff val="15000"/>
                  </a:schemeClr>
                </a:solidFill>
              </a:rPr>
              <a:t>sensitive content </a:t>
            </a:r>
            <a:r>
              <a:rPr lang="en-US" dirty="0">
                <a:solidFill>
                  <a:schemeClr val="bg1">
                    <a:lumMod val="85000"/>
                    <a:lumOff val="15000"/>
                  </a:schemeClr>
                </a:solidFill>
              </a:rPr>
              <a:t>(PDF, </a:t>
            </a:r>
            <a:r>
              <a:rPr lang="en-US" dirty="0" err="1">
                <a:solidFill>
                  <a:schemeClr val="bg1">
                    <a:lumMod val="85000"/>
                    <a:lumOff val="15000"/>
                  </a:schemeClr>
                </a:solidFill>
              </a:rPr>
              <a:t>ePub</a:t>
            </a:r>
            <a:r>
              <a:rPr lang="en-US" dirty="0">
                <a:solidFill>
                  <a:schemeClr val="bg1">
                    <a:lumMod val="85000"/>
                    <a:lumOff val="15000"/>
                  </a:schemeClr>
                </a:solidFill>
              </a:rPr>
              <a:t>, HTML5), with multiple authentication and authorization methods, </a:t>
            </a:r>
            <a:r>
              <a:rPr lang="en-US" dirty="0" smtClean="0">
                <a:solidFill>
                  <a:schemeClr val="bg1">
                    <a:lumMod val="85000"/>
                    <a:lumOff val="15000"/>
                  </a:schemeClr>
                </a:solidFill>
              </a:rPr>
              <a:t>including the </a:t>
            </a:r>
            <a:r>
              <a:rPr lang="en-US" dirty="0">
                <a:solidFill>
                  <a:schemeClr val="bg1">
                    <a:lumMod val="85000"/>
                    <a:lumOff val="15000"/>
                  </a:schemeClr>
                </a:solidFill>
              </a:rPr>
              <a:t>limitation of standard functions</a:t>
            </a:r>
            <a:r>
              <a:rPr lang="en-US" dirty="0" smtClean="0">
                <a:solidFill>
                  <a:schemeClr val="bg1">
                    <a:lumMod val="85000"/>
                    <a:lumOff val="15000"/>
                  </a:schemeClr>
                </a:solidFill>
              </a:rPr>
              <a:t>:</a:t>
            </a:r>
          </a:p>
          <a:p>
            <a:endParaRPr lang="en-US" dirty="0">
              <a:solidFill>
                <a:schemeClr val="bg1">
                  <a:lumMod val="85000"/>
                  <a:lumOff val="15000"/>
                </a:schemeClr>
              </a:solidFill>
            </a:endParaRPr>
          </a:p>
          <a:p>
            <a:r>
              <a:rPr lang="en-US" dirty="0">
                <a:solidFill>
                  <a:schemeClr val="bg1">
                    <a:lumMod val="85000"/>
                    <a:lumOff val="15000"/>
                  </a:schemeClr>
                </a:solidFill>
              </a:rPr>
              <a:t>o </a:t>
            </a:r>
            <a:r>
              <a:rPr lang="en-US" dirty="0">
                <a:solidFill>
                  <a:schemeClr val="bg1">
                    <a:lumMod val="85000"/>
                    <a:lumOff val="15000"/>
                  </a:schemeClr>
                </a:solidFill>
              </a:rPr>
              <a:t>Viewing and previewing of </a:t>
            </a:r>
            <a:r>
              <a:rPr lang="en-US" dirty="0" smtClean="0">
                <a:solidFill>
                  <a:schemeClr val="bg1">
                    <a:lumMod val="85000"/>
                    <a:lumOff val="15000"/>
                  </a:schemeClr>
                </a:solidFill>
              </a:rPr>
              <a:t>content</a:t>
            </a:r>
          </a:p>
          <a:p>
            <a:endParaRPr lang="en-US" dirty="0">
              <a:solidFill>
                <a:schemeClr val="bg1">
                  <a:lumMod val="85000"/>
                  <a:lumOff val="15000"/>
                </a:schemeClr>
              </a:solidFill>
            </a:endParaRPr>
          </a:p>
          <a:p>
            <a:r>
              <a:rPr lang="en-US" dirty="0">
                <a:solidFill>
                  <a:schemeClr val="bg1">
                    <a:lumMod val="85000"/>
                    <a:lumOff val="15000"/>
                  </a:schemeClr>
                </a:solidFill>
              </a:rPr>
              <a:t>o  Selecting/Copying/Pasting and Saving </a:t>
            </a:r>
          </a:p>
          <a:p>
            <a:endParaRPr lang="en-US" dirty="0">
              <a:solidFill>
                <a:schemeClr val="bg1">
                  <a:lumMod val="85000"/>
                  <a:lumOff val="15000"/>
                </a:schemeClr>
              </a:solidFill>
            </a:endParaRPr>
          </a:p>
          <a:p>
            <a:r>
              <a:rPr lang="en-US" dirty="0">
                <a:solidFill>
                  <a:schemeClr val="bg1">
                    <a:lumMod val="85000"/>
                    <a:lumOff val="15000"/>
                  </a:schemeClr>
                </a:solidFill>
              </a:rPr>
              <a:t>o </a:t>
            </a:r>
            <a:r>
              <a:rPr lang="en-US" dirty="0">
                <a:solidFill>
                  <a:schemeClr val="bg1">
                    <a:lumMod val="85000"/>
                    <a:lumOff val="15000"/>
                  </a:schemeClr>
                </a:solidFill>
              </a:rPr>
              <a:t>Online reading vs. Offline reading </a:t>
            </a:r>
            <a:endParaRPr lang="en-US" dirty="0">
              <a:solidFill>
                <a:schemeClr val="bg1">
                  <a:lumMod val="85000"/>
                  <a:lumOff val="15000"/>
                </a:schemeClr>
              </a:solidFill>
            </a:endParaRPr>
          </a:p>
          <a:p>
            <a:endParaRPr lang="en-US" dirty="0">
              <a:solidFill>
                <a:schemeClr val="bg1">
                  <a:lumMod val="85000"/>
                  <a:lumOff val="15000"/>
                </a:schemeClr>
              </a:solidFill>
            </a:endParaRPr>
          </a:p>
          <a:p>
            <a:r>
              <a:rPr lang="en-US" dirty="0">
                <a:solidFill>
                  <a:schemeClr val="bg1">
                    <a:lumMod val="85000"/>
                    <a:lumOff val="15000"/>
                  </a:schemeClr>
                </a:solidFill>
              </a:rPr>
              <a:t>o </a:t>
            </a:r>
            <a:r>
              <a:rPr lang="en-US" dirty="0">
                <a:solidFill>
                  <a:schemeClr val="bg1">
                    <a:lumMod val="85000"/>
                    <a:lumOff val="15000"/>
                  </a:schemeClr>
                </a:solidFill>
              </a:rPr>
              <a:t>Video clip preview (streaming teasers limited in time).</a:t>
            </a:r>
            <a:endParaRPr lang="en-US" dirty="0">
              <a:solidFill>
                <a:schemeClr val="bg1">
                  <a:lumMod val="85000"/>
                  <a:lumOff val="15000"/>
                </a:schemeClr>
              </a:solidFill>
            </a:endParaRPr>
          </a:p>
        </p:txBody>
      </p:sp>
      <p:sp>
        <p:nvSpPr>
          <p:cNvPr id="4" name="חץ ימינה מחורץ 3">
            <a:hlinkClick r:id="rId4" action="ppaction://hlinksldjump"/>
          </p:cNvPr>
          <p:cNvSpPr/>
          <p:nvPr/>
        </p:nvSpPr>
        <p:spPr>
          <a:xfrm>
            <a:off x="411071" y="5784112"/>
            <a:ext cx="513962" cy="297711"/>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5" name="תמונה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40351" y="3263361"/>
            <a:ext cx="1560579" cy="1560579"/>
          </a:xfrm>
          <a:prstGeom prst="rect">
            <a:avLst/>
          </a:prstGeom>
        </p:spPr>
      </p:pic>
    </p:spTree>
    <p:extLst>
      <p:ext uri="{BB962C8B-B14F-4D97-AF65-F5344CB8AC3E}">
        <p14:creationId xmlns:p14="http://schemas.microsoft.com/office/powerpoint/2010/main" val="79493084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Authentication </a:t>
            </a:r>
            <a:r>
              <a:rPr lang="en-US" b="1" dirty="0" smtClean="0">
                <a:solidFill>
                  <a:schemeClr val="bg1">
                    <a:lumMod val="95000"/>
                    <a:lumOff val="5000"/>
                  </a:schemeClr>
                </a:solidFill>
              </a:rPr>
              <a:t>methods</a:t>
            </a:r>
            <a:endParaRPr lang="en-US" b="1" dirty="0">
              <a:solidFill>
                <a:schemeClr val="bg1">
                  <a:lumMod val="95000"/>
                  <a:lumOff val="5000"/>
                </a:schemeClr>
              </a:solidFill>
            </a:endParaRPr>
          </a:p>
        </p:txBody>
      </p:sp>
      <p:sp>
        <p:nvSpPr>
          <p:cNvPr id="3" name="TextBox 2"/>
          <p:cNvSpPr txBox="1"/>
          <p:nvPr/>
        </p:nvSpPr>
        <p:spPr>
          <a:xfrm>
            <a:off x="925031" y="1776084"/>
            <a:ext cx="9175897" cy="1754326"/>
          </a:xfrm>
          <a:prstGeom prst="rect">
            <a:avLst/>
          </a:prstGeom>
          <a:noFill/>
        </p:spPr>
        <p:txBody>
          <a:bodyPr wrap="square" rtlCol="0">
            <a:spAutoFit/>
          </a:bodyPr>
          <a:lstStyle/>
          <a:p>
            <a:r>
              <a:rPr lang="en-US" dirty="0">
                <a:solidFill>
                  <a:schemeClr val="bg1">
                    <a:lumMod val="85000"/>
                    <a:lumOff val="15000"/>
                  </a:schemeClr>
                </a:solidFill>
              </a:rPr>
              <a:t>•	Wide array of Authentication Methods:</a:t>
            </a:r>
          </a:p>
          <a:p>
            <a:r>
              <a:rPr lang="en-US" dirty="0" smtClean="0">
                <a:solidFill>
                  <a:schemeClr val="bg1">
                    <a:lumMod val="85000"/>
                    <a:lumOff val="15000"/>
                  </a:schemeClr>
                </a:solidFill>
              </a:rPr>
              <a:t>	o User </a:t>
            </a:r>
            <a:r>
              <a:rPr lang="en-US" dirty="0">
                <a:solidFill>
                  <a:schemeClr val="bg1">
                    <a:lumMod val="85000"/>
                    <a:lumOff val="15000"/>
                  </a:schemeClr>
                </a:solidFill>
              </a:rPr>
              <a:t>name and password</a:t>
            </a:r>
          </a:p>
          <a:p>
            <a:r>
              <a:rPr lang="en-US" dirty="0" smtClean="0">
                <a:solidFill>
                  <a:schemeClr val="bg1">
                    <a:lumMod val="85000"/>
                    <a:lumOff val="15000"/>
                  </a:schemeClr>
                </a:solidFill>
              </a:rPr>
              <a:t>	O IP </a:t>
            </a:r>
            <a:r>
              <a:rPr lang="en-US" dirty="0">
                <a:solidFill>
                  <a:schemeClr val="bg1">
                    <a:lumMod val="85000"/>
                    <a:lumOff val="15000"/>
                  </a:schemeClr>
                </a:solidFill>
              </a:rPr>
              <a:t>address or IP range(s)</a:t>
            </a:r>
          </a:p>
          <a:p>
            <a:r>
              <a:rPr lang="en-US" dirty="0" smtClean="0">
                <a:solidFill>
                  <a:schemeClr val="bg1">
                    <a:lumMod val="85000"/>
                    <a:lumOff val="15000"/>
                  </a:schemeClr>
                </a:solidFill>
              </a:rPr>
              <a:t>	O Tablet </a:t>
            </a:r>
            <a:r>
              <a:rPr lang="en-US" dirty="0">
                <a:solidFill>
                  <a:schemeClr val="bg1">
                    <a:lumMod val="85000"/>
                    <a:lumOff val="15000"/>
                  </a:schemeClr>
                </a:solidFill>
              </a:rPr>
              <a:t>&amp; Mobile authentication and registration</a:t>
            </a:r>
          </a:p>
          <a:p>
            <a:r>
              <a:rPr lang="en-US" dirty="0" smtClean="0">
                <a:solidFill>
                  <a:schemeClr val="bg1">
                    <a:lumMod val="85000"/>
                    <a:lumOff val="15000"/>
                  </a:schemeClr>
                </a:solidFill>
              </a:rPr>
              <a:t>	O Authentication </a:t>
            </a:r>
            <a:r>
              <a:rPr lang="en-US" dirty="0">
                <a:solidFill>
                  <a:schemeClr val="bg1">
                    <a:lumMod val="85000"/>
                    <a:lumOff val="15000"/>
                  </a:schemeClr>
                </a:solidFill>
              </a:rPr>
              <a:t>of guest users (not logged in or unregistered users) to </a:t>
            </a:r>
            <a:r>
              <a:rPr lang="en-US" dirty="0" smtClean="0">
                <a:solidFill>
                  <a:schemeClr val="bg1">
                    <a:lumMod val="85000"/>
                    <a:lumOff val="15000"/>
                  </a:schemeClr>
                </a:solidFill>
              </a:rPr>
              <a:t>	     provide </a:t>
            </a:r>
            <a:r>
              <a:rPr lang="en-US" dirty="0">
                <a:solidFill>
                  <a:schemeClr val="bg1">
                    <a:lumMod val="85000"/>
                    <a:lumOff val="15000"/>
                  </a:schemeClr>
                </a:solidFill>
              </a:rPr>
              <a:t>limited usage rights (“Try before you buy” and Teasers).</a:t>
            </a:r>
          </a:p>
        </p:txBody>
      </p:sp>
      <p:sp>
        <p:nvSpPr>
          <p:cNvPr id="4" name="חץ ימינה מחורץ 3">
            <a:hlinkClick r:id="rId4" action="ppaction://hlinksldjump"/>
          </p:cNvPr>
          <p:cNvSpPr/>
          <p:nvPr/>
        </p:nvSpPr>
        <p:spPr>
          <a:xfrm>
            <a:off x="411071" y="5784112"/>
            <a:ext cx="513962" cy="297711"/>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2" name="תמונה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33104" y="3530410"/>
            <a:ext cx="7559749" cy="3773903"/>
          </a:xfrm>
          <a:prstGeom prst="rect">
            <a:avLst/>
          </a:prstGeom>
        </p:spPr>
      </p:pic>
    </p:spTree>
    <p:extLst>
      <p:ext uri="{BB962C8B-B14F-4D97-AF65-F5344CB8AC3E}">
        <p14:creationId xmlns:p14="http://schemas.microsoft.com/office/powerpoint/2010/main" val="188409105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e-commerce tools</a:t>
            </a:r>
          </a:p>
        </p:txBody>
      </p:sp>
      <p:sp>
        <p:nvSpPr>
          <p:cNvPr id="3" name="TextBox 2"/>
          <p:cNvSpPr txBox="1"/>
          <p:nvPr/>
        </p:nvSpPr>
        <p:spPr>
          <a:xfrm>
            <a:off x="925033" y="1880987"/>
            <a:ext cx="9175897" cy="3693319"/>
          </a:xfrm>
          <a:prstGeom prst="rect">
            <a:avLst/>
          </a:prstGeom>
          <a:noFill/>
        </p:spPr>
        <p:txBody>
          <a:bodyPr wrap="square" rtlCol="0">
            <a:spAutoFit/>
          </a:bodyPr>
          <a:lstStyle/>
          <a:p>
            <a:r>
              <a:rPr lang="en-US" dirty="0">
                <a:solidFill>
                  <a:schemeClr val="bg1">
                    <a:lumMod val="85000"/>
                    <a:lumOff val="15000"/>
                  </a:schemeClr>
                </a:solidFill>
              </a:rPr>
              <a:t>Integrated e-commerce tools enabling the content owner to sell products in a range of </a:t>
            </a:r>
            <a:r>
              <a:rPr lang="en-US" dirty="0" smtClean="0">
                <a:solidFill>
                  <a:schemeClr val="bg1">
                    <a:lumMod val="85000"/>
                    <a:lumOff val="15000"/>
                  </a:schemeClr>
                </a:solidFill>
              </a:rPr>
              <a:t>smart sales </a:t>
            </a:r>
            <a:r>
              <a:rPr lang="en-US" dirty="0">
                <a:solidFill>
                  <a:schemeClr val="bg1">
                    <a:lumMod val="85000"/>
                    <a:lumOff val="15000"/>
                  </a:schemeClr>
                </a:solidFill>
              </a:rPr>
              <a:t>scenarios:</a:t>
            </a:r>
            <a:endParaRPr lang="en-US" dirty="0">
              <a:solidFill>
                <a:schemeClr val="bg1">
                  <a:lumMod val="85000"/>
                  <a:lumOff val="15000"/>
                </a:schemeClr>
              </a:solidFill>
            </a:endParaRPr>
          </a:p>
          <a:p>
            <a:r>
              <a:rPr lang="en-US" dirty="0" smtClean="0">
                <a:solidFill>
                  <a:schemeClr val="bg1">
                    <a:lumMod val="85000"/>
                    <a:lumOff val="15000"/>
                  </a:schemeClr>
                </a:solidFill>
              </a:rPr>
              <a:t>	</a:t>
            </a:r>
            <a:r>
              <a:rPr lang="en-US" dirty="0">
                <a:solidFill>
                  <a:schemeClr val="bg1">
                    <a:lumMod val="85000"/>
                    <a:lumOff val="15000"/>
                  </a:schemeClr>
                </a:solidFill>
              </a:rPr>
              <a:t>o Purchase of content impressions (one-time view</a:t>
            </a:r>
            <a:r>
              <a:rPr lang="en-US" dirty="0" smtClean="0">
                <a:solidFill>
                  <a:schemeClr val="bg1">
                    <a:lumMod val="85000"/>
                    <a:lumOff val="15000"/>
                  </a:schemeClr>
                </a:solidFill>
              </a:rPr>
              <a:t>)</a:t>
            </a:r>
          </a:p>
          <a:p>
            <a:r>
              <a:rPr lang="en-US" dirty="0" smtClean="0">
                <a:solidFill>
                  <a:schemeClr val="bg1">
                    <a:lumMod val="85000"/>
                    <a:lumOff val="15000"/>
                  </a:schemeClr>
                </a:solidFill>
              </a:rPr>
              <a:t>	</a:t>
            </a:r>
            <a:r>
              <a:rPr lang="en-US" dirty="0">
                <a:solidFill>
                  <a:schemeClr val="bg1">
                    <a:lumMod val="85000"/>
                    <a:lumOff val="15000"/>
                  </a:schemeClr>
                </a:solidFill>
              </a:rPr>
              <a:t>o Purchase of content subscriptions</a:t>
            </a:r>
            <a:endParaRPr lang="en-US" dirty="0" smtClean="0">
              <a:solidFill>
                <a:schemeClr val="bg1">
                  <a:lumMod val="85000"/>
                  <a:lumOff val="15000"/>
                </a:schemeClr>
              </a:solidFill>
            </a:endParaRPr>
          </a:p>
          <a:p>
            <a:r>
              <a:rPr lang="en-US" dirty="0" smtClean="0">
                <a:solidFill>
                  <a:schemeClr val="bg1">
                    <a:lumMod val="85000"/>
                    <a:lumOff val="15000"/>
                  </a:schemeClr>
                </a:solidFill>
              </a:rPr>
              <a:t>	o </a:t>
            </a:r>
            <a:r>
              <a:rPr lang="en-US" dirty="0">
                <a:solidFill>
                  <a:schemeClr val="bg1">
                    <a:lumMod val="85000"/>
                    <a:lumOff val="15000"/>
                  </a:schemeClr>
                </a:solidFill>
              </a:rPr>
              <a:t>Purchase of functionality-based rights (i.e., the right to save, print, </a:t>
            </a:r>
            <a:r>
              <a:rPr lang="en-US" dirty="0" smtClean="0">
                <a:solidFill>
                  <a:schemeClr val="bg1">
                    <a:lumMod val="85000"/>
                    <a:lumOff val="15000"/>
                  </a:schemeClr>
                </a:solidFill>
              </a:rPr>
              <a:t>	export </a:t>
            </a:r>
            <a:r>
              <a:rPr lang="en-US" dirty="0">
                <a:solidFill>
                  <a:schemeClr val="bg1">
                    <a:lumMod val="85000"/>
                    <a:lumOff val="15000"/>
                  </a:schemeClr>
                </a:solidFill>
              </a:rPr>
              <a:t>content)</a:t>
            </a:r>
            <a:endParaRPr lang="en-US" dirty="0">
              <a:solidFill>
                <a:schemeClr val="bg1">
                  <a:lumMod val="85000"/>
                  <a:lumOff val="15000"/>
                </a:schemeClr>
              </a:solidFill>
            </a:endParaRPr>
          </a:p>
          <a:p>
            <a:r>
              <a:rPr lang="en-US" dirty="0" smtClean="0">
                <a:solidFill>
                  <a:schemeClr val="bg1">
                    <a:lumMod val="85000"/>
                    <a:lumOff val="15000"/>
                  </a:schemeClr>
                </a:solidFill>
              </a:rPr>
              <a:t>	o </a:t>
            </a:r>
            <a:r>
              <a:rPr lang="en-US" dirty="0">
                <a:solidFill>
                  <a:schemeClr val="bg1">
                    <a:lumMod val="85000"/>
                    <a:lumOff val="15000"/>
                  </a:schemeClr>
                </a:solidFill>
              </a:rPr>
              <a:t>Purchase of counter-based rights (e.g., the right to print content 10 </a:t>
            </a:r>
            <a:r>
              <a:rPr lang="en-US" dirty="0" smtClean="0">
                <a:solidFill>
                  <a:schemeClr val="bg1">
                    <a:lumMod val="85000"/>
                    <a:lumOff val="15000"/>
                  </a:schemeClr>
                </a:solidFill>
              </a:rPr>
              <a:t>	times</a:t>
            </a:r>
            <a:r>
              <a:rPr lang="en-US" dirty="0">
                <a:solidFill>
                  <a:schemeClr val="bg1">
                    <a:lumMod val="85000"/>
                    <a:lumOff val="15000"/>
                  </a:schemeClr>
                </a:solidFill>
              </a:rPr>
              <a:t>)</a:t>
            </a:r>
            <a:endParaRPr lang="en-US" dirty="0">
              <a:solidFill>
                <a:schemeClr val="bg1">
                  <a:lumMod val="85000"/>
                  <a:lumOff val="15000"/>
                </a:schemeClr>
              </a:solidFill>
            </a:endParaRPr>
          </a:p>
          <a:p>
            <a:r>
              <a:rPr lang="en-US" dirty="0" smtClean="0">
                <a:solidFill>
                  <a:schemeClr val="bg1">
                    <a:lumMod val="85000"/>
                    <a:lumOff val="15000"/>
                  </a:schemeClr>
                </a:solidFill>
              </a:rPr>
              <a:t>	o </a:t>
            </a:r>
            <a:r>
              <a:rPr lang="en-US" dirty="0">
                <a:solidFill>
                  <a:schemeClr val="bg1">
                    <a:lumMod val="85000"/>
                    <a:lumOff val="15000"/>
                  </a:schemeClr>
                </a:solidFill>
              </a:rPr>
              <a:t>Purchase of time-based rights (e.g., the right to view content for 3 </a:t>
            </a:r>
            <a:r>
              <a:rPr lang="en-US" dirty="0" smtClean="0">
                <a:solidFill>
                  <a:schemeClr val="bg1">
                    <a:lumMod val="85000"/>
                    <a:lumOff val="15000"/>
                  </a:schemeClr>
                </a:solidFill>
              </a:rPr>
              <a:t>	hours </a:t>
            </a:r>
            <a:r>
              <a:rPr lang="en-US" dirty="0">
                <a:solidFill>
                  <a:schemeClr val="bg1">
                    <a:lumMod val="85000"/>
                    <a:lumOff val="15000"/>
                  </a:schemeClr>
                </a:solidFill>
              </a:rPr>
              <a:t>or 2 days</a:t>
            </a:r>
            <a:r>
              <a:rPr lang="en-US" dirty="0" smtClean="0">
                <a:solidFill>
                  <a:schemeClr val="bg1">
                    <a:lumMod val="85000"/>
                    <a:lumOff val="15000"/>
                  </a:schemeClr>
                </a:solidFill>
              </a:rPr>
              <a:t>)</a:t>
            </a:r>
          </a:p>
          <a:p>
            <a:r>
              <a:rPr lang="en-US" dirty="0" smtClean="0">
                <a:solidFill>
                  <a:schemeClr val="bg1">
                    <a:lumMod val="85000"/>
                    <a:lumOff val="15000"/>
                  </a:schemeClr>
                </a:solidFill>
              </a:rPr>
              <a:t>	o </a:t>
            </a:r>
            <a:r>
              <a:rPr lang="en-US" dirty="0">
                <a:solidFill>
                  <a:schemeClr val="bg1">
                    <a:lumMod val="85000"/>
                    <a:lumOff val="15000"/>
                  </a:schemeClr>
                </a:solidFill>
              </a:rPr>
              <a:t>Purchase of combined products (e.g., print and </a:t>
            </a:r>
            <a:r>
              <a:rPr lang="en-US" dirty="0" err="1">
                <a:solidFill>
                  <a:schemeClr val="bg1">
                    <a:lumMod val="85000"/>
                    <a:lumOff val="15000"/>
                  </a:schemeClr>
                </a:solidFill>
              </a:rPr>
              <a:t>ebook</a:t>
            </a:r>
            <a:r>
              <a:rPr lang="en-US" dirty="0">
                <a:solidFill>
                  <a:schemeClr val="bg1">
                    <a:lumMod val="85000"/>
                    <a:lumOff val="15000"/>
                  </a:schemeClr>
                </a:solidFill>
              </a:rPr>
              <a:t> as one </a:t>
            </a:r>
            <a:r>
              <a:rPr lang="en-US" dirty="0" smtClean="0">
                <a:solidFill>
                  <a:schemeClr val="bg1">
                    <a:lumMod val="85000"/>
                    <a:lumOff val="15000"/>
                  </a:schemeClr>
                </a:solidFill>
              </a:rPr>
              <a:t>	product</a:t>
            </a:r>
            <a:r>
              <a:rPr lang="en-US" dirty="0">
                <a:solidFill>
                  <a:schemeClr val="bg1">
                    <a:lumMod val="85000"/>
                    <a:lumOff val="15000"/>
                  </a:schemeClr>
                </a:solidFill>
              </a:rPr>
              <a:t>)</a:t>
            </a:r>
            <a:endParaRPr lang="en-US" dirty="0">
              <a:solidFill>
                <a:schemeClr val="bg1">
                  <a:lumMod val="85000"/>
                  <a:lumOff val="15000"/>
                </a:schemeClr>
              </a:solidFill>
            </a:endParaRPr>
          </a:p>
          <a:p>
            <a:r>
              <a:rPr lang="en-US" dirty="0" smtClean="0">
                <a:solidFill>
                  <a:schemeClr val="bg1">
                    <a:lumMod val="85000"/>
                    <a:lumOff val="15000"/>
                  </a:schemeClr>
                </a:solidFill>
              </a:rPr>
              <a:t>	o </a:t>
            </a:r>
            <a:r>
              <a:rPr lang="en-US" dirty="0">
                <a:solidFill>
                  <a:schemeClr val="bg1">
                    <a:lumMod val="85000"/>
                    <a:lumOff val="15000"/>
                  </a:schemeClr>
                </a:solidFill>
              </a:rPr>
              <a:t>“Try before you buy” (teasers &amp; previews).</a:t>
            </a:r>
          </a:p>
        </p:txBody>
      </p:sp>
      <p:sp>
        <p:nvSpPr>
          <p:cNvPr id="4" name="חץ ימינה מחורץ 3">
            <a:hlinkClick r:id="rId4" action="ppaction://hlinksldjump"/>
          </p:cNvPr>
          <p:cNvSpPr/>
          <p:nvPr/>
        </p:nvSpPr>
        <p:spPr>
          <a:xfrm>
            <a:off x="411071" y="5784112"/>
            <a:ext cx="513962" cy="297711"/>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335447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Multiple Protection Levels</a:t>
            </a:r>
            <a:endParaRPr lang="en-US" b="1" dirty="0">
              <a:solidFill>
                <a:schemeClr val="bg1">
                  <a:lumMod val="95000"/>
                  <a:lumOff val="5000"/>
                </a:schemeClr>
              </a:solidFill>
            </a:endParaRPr>
          </a:p>
        </p:txBody>
      </p:sp>
      <p:sp>
        <p:nvSpPr>
          <p:cNvPr id="3" name="TextBox 2"/>
          <p:cNvSpPr txBox="1"/>
          <p:nvPr/>
        </p:nvSpPr>
        <p:spPr>
          <a:xfrm>
            <a:off x="925033" y="1880987"/>
            <a:ext cx="9175897" cy="1200329"/>
          </a:xfrm>
          <a:prstGeom prst="rect">
            <a:avLst/>
          </a:prstGeom>
          <a:noFill/>
        </p:spPr>
        <p:txBody>
          <a:bodyPr wrap="square" rtlCol="0">
            <a:spAutoFit/>
          </a:bodyPr>
          <a:lstStyle/>
          <a:p>
            <a:r>
              <a:rPr lang="en-US" dirty="0">
                <a:solidFill>
                  <a:schemeClr val="bg1">
                    <a:lumMod val="85000"/>
                    <a:lumOff val="15000"/>
                  </a:schemeClr>
                </a:solidFill>
              </a:rPr>
              <a:t>o </a:t>
            </a:r>
            <a:r>
              <a:rPr lang="en-US" dirty="0">
                <a:solidFill>
                  <a:schemeClr val="bg1">
                    <a:lumMod val="85000"/>
                    <a:lumOff val="15000"/>
                  </a:schemeClr>
                </a:solidFill>
              </a:rPr>
              <a:t>Medium protection for online reading (clientless</a:t>
            </a:r>
            <a:r>
              <a:rPr lang="en-US" dirty="0" smtClean="0">
                <a:solidFill>
                  <a:schemeClr val="bg1">
                    <a:lumMod val="85000"/>
                    <a:lumOff val="15000"/>
                  </a:schemeClr>
                </a:solidFill>
              </a:rPr>
              <a:t>)</a:t>
            </a:r>
          </a:p>
          <a:p>
            <a:r>
              <a:rPr lang="en-US" dirty="0" smtClean="0">
                <a:solidFill>
                  <a:schemeClr val="bg1">
                    <a:lumMod val="85000"/>
                    <a:lumOff val="15000"/>
                  </a:schemeClr>
                </a:solidFill>
              </a:rPr>
              <a:t>o </a:t>
            </a:r>
            <a:r>
              <a:rPr lang="en-US" dirty="0">
                <a:solidFill>
                  <a:schemeClr val="bg1">
                    <a:lumMod val="85000"/>
                    <a:lumOff val="15000"/>
                  </a:schemeClr>
                </a:solidFill>
              </a:rPr>
              <a:t>High Offline protection (requires installation of a thin client</a:t>
            </a:r>
            <a:r>
              <a:rPr lang="en-US" dirty="0" smtClean="0">
                <a:solidFill>
                  <a:schemeClr val="bg1">
                    <a:lumMod val="85000"/>
                    <a:lumOff val="15000"/>
                  </a:schemeClr>
                </a:solidFill>
              </a:rPr>
              <a:t>)</a:t>
            </a:r>
          </a:p>
          <a:p>
            <a:r>
              <a:rPr lang="en-US" dirty="0" smtClean="0">
                <a:solidFill>
                  <a:schemeClr val="bg1">
                    <a:lumMod val="85000"/>
                    <a:lumOff val="15000"/>
                  </a:schemeClr>
                </a:solidFill>
              </a:rPr>
              <a:t>o </a:t>
            </a:r>
            <a:r>
              <a:rPr lang="en-US" dirty="0">
                <a:solidFill>
                  <a:schemeClr val="bg1">
                    <a:lumMod val="85000"/>
                    <a:lumOff val="15000"/>
                  </a:schemeClr>
                </a:solidFill>
              </a:rPr>
              <a:t>Watermarking (PDF) – the text, font size and position can be determined on the page </a:t>
            </a:r>
            <a:r>
              <a:rPr lang="en-US" dirty="0" smtClean="0">
                <a:solidFill>
                  <a:schemeClr val="bg1">
                    <a:lumMod val="85000"/>
                    <a:lumOff val="15000"/>
                  </a:schemeClr>
                </a:solidFill>
              </a:rPr>
              <a:t>where each </a:t>
            </a:r>
            <a:r>
              <a:rPr lang="en-US" dirty="0">
                <a:solidFill>
                  <a:schemeClr val="bg1">
                    <a:lumMod val="85000"/>
                    <a:lumOff val="15000"/>
                  </a:schemeClr>
                </a:solidFill>
              </a:rPr>
              <a:t>e-book/document will be watermarked on the fly</a:t>
            </a:r>
            <a:endParaRPr lang="en-US" dirty="0">
              <a:solidFill>
                <a:schemeClr val="bg1">
                  <a:lumMod val="85000"/>
                  <a:lumOff val="15000"/>
                </a:schemeClr>
              </a:solidFill>
            </a:endParaRPr>
          </a:p>
        </p:txBody>
      </p:sp>
      <p:sp>
        <p:nvSpPr>
          <p:cNvPr id="4" name="חץ ימינה מחורץ 3">
            <a:hlinkClick r:id="rId4" action="ppaction://hlinksldjump"/>
          </p:cNvPr>
          <p:cNvSpPr/>
          <p:nvPr/>
        </p:nvSpPr>
        <p:spPr>
          <a:xfrm>
            <a:off x="411071" y="5784112"/>
            <a:ext cx="513962" cy="297711"/>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977237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Users Management</a:t>
            </a:r>
          </a:p>
        </p:txBody>
      </p:sp>
      <p:sp>
        <p:nvSpPr>
          <p:cNvPr id="3" name="TextBox 2"/>
          <p:cNvSpPr txBox="1"/>
          <p:nvPr/>
        </p:nvSpPr>
        <p:spPr>
          <a:xfrm>
            <a:off x="925033" y="1880987"/>
            <a:ext cx="9175897" cy="3139321"/>
          </a:xfrm>
          <a:prstGeom prst="rect">
            <a:avLst/>
          </a:prstGeom>
          <a:noFill/>
        </p:spPr>
        <p:txBody>
          <a:bodyPr wrap="square" rtlCol="0">
            <a:spAutoFit/>
          </a:bodyPr>
          <a:lstStyle/>
          <a:p>
            <a:r>
              <a:rPr lang="en-US" dirty="0">
                <a:solidFill>
                  <a:schemeClr val="bg1">
                    <a:lumMod val="85000"/>
                    <a:lumOff val="15000"/>
                  </a:schemeClr>
                </a:solidFill>
              </a:rPr>
              <a:t>Powerful Concurrent Users Management mechanism, that enables</a:t>
            </a:r>
            <a:r>
              <a:rPr lang="en-US" dirty="0" smtClean="0">
                <a:solidFill>
                  <a:schemeClr val="bg1">
                    <a:lumMod val="85000"/>
                    <a:lumOff val="15000"/>
                  </a:schemeClr>
                </a:solidFill>
              </a:rPr>
              <a:t>:</a:t>
            </a:r>
          </a:p>
          <a:p>
            <a:endParaRPr lang="en-US" dirty="0">
              <a:solidFill>
                <a:schemeClr val="bg1">
                  <a:lumMod val="85000"/>
                  <a:lumOff val="15000"/>
                </a:schemeClr>
              </a:solidFill>
            </a:endParaRPr>
          </a:p>
          <a:p>
            <a:r>
              <a:rPr lang="en-US" dirty="0" smtClean="0">
                <a:solidFill>
                  <a:schemeClr val="bg1">
                    <a:lumMod val="85000"/>
                    <a:lumOff val="15000"/>
                  </a:schemeClr>
                </a:solidFill>
              </a:rPr>
              <a:t>	o </a:t>
            </a:r>
            <a:r>
              <a:rPr lang="en-US" dirty="0">
                <a:solidFill>
                  <a:schemeClr val="bg1">
                    <a:lumMod val="85000"/>
                    <a:lumOff val="15000"/>
                  </a:schemeClr>
                </a:solidFill>
              </a:rPr>
              <a:t>Controlling and managing the  number of actual users per account</a:t>
            </a:r>
            <a:r>
              <a:rPr lang="en-US" dirty="0" smtClean="0">
                <a:solidFill>
                  <a:schemeClr val="bg1">
                    <a:lumMod val="85000"/>
                    <a:lumOff val="15000"/>
                  </a:schemeClr>
                </a:solidFill>
              </a:rPr>
              <a:t>	o </a:t>
            </a:r>
            <a:r>
              <a:rPr lang="en-US" dirty="0">
                <a:solidFill>
                  <a:schemeClr val="bg1">
                    <a:lumMod val="85000"/>
                    <a:lumOff val="15000"/>
                  </a:schemeClr>
                </a:solidFill>
              </a:rPr>
              <a:t>Locking user accounts to specific </a:t>
            </a:r>
            <a:r>
              <a:rPr lang="en-US" dirty="0" smtClean="0">
                <a:solidFill>
                  <a:schemeClr val="bg1">
                    <a:lumMod val="85000"/>
                    <a:lumOff val="15000"/>
                  </a:schemeClr>
                </a:solidFill>
              </a:rPr>
              <a:t>devices/computers</a:t>
            </a:r>
          </a:p>
          <a:p>
            <a:r>
              <a:rPr lang="en-US" dirty="0" smtClean="0">
                <a:solidFill>
                  <a:schemeClr val="bg1">
                    <a:lumMod val="85000"/>
                    <a:lumOff val="15000"/>
                  </a:schemeClr>
                </a:solidFill>
              </a:rPr>
              <a:t>	o </a:t>
            </a:r>
            <a:r>
              <a:rPr lang="en-US" dirty="0">
                <a:solidFill>
                  <a:schemeClr val="bg1">
                    <a:lumMod val="85000"/>
                    <a:lumOff val="15000"/>
                  </a:schemeClr>
                </a:solidFill>
              </a:rPr>
              <a:t>Defining proper policy in Settings from one of the following options: </a:t>
            </a:r>
            <a:endParaRPr lang="en-US" dirty="0">
              <a:solidFill>
                <a:schemeClr val="bg1">
                  <a:lumMod val="85000"/>
                  <a:lumOff val="15000"/>
                </a:schemeClr>
              </a:solidFill>
            </a:endParaRPr>
          </a:p>
          <a:p>
            <a:r>
              <a:rPr lang="en-US" dirty="0" smtClean="0">
                <a:solidFill>
                  <a:schemeClr val="bg1">
                    <a:lumMod val="85000"/>
                    <a:lumOff val="15000"/>
                  </a:schemeClr>
                </a:solidFill>
              </a:rPr>
              <a:t> </a:t>
            </a:r>
            <a:r>
              <a:rPr lang="en-US" dirty="0">
                <a:solidFill>
                  <a:schemeClr val="bg1">
                    <a:lumMod val="85000"/>
                    <a:lumOff val="15000"/>
                  </a:schemeClr>
                </a:solidFill>
              </a:rPr>
              <a:t>Each "above quota" login will be allowed but monitored (increased or </a:t>
            </a:r>
            <a:r>
              <a:rPr lang="en-US" dirty="0" smtClean="0">
                <a:solidFill>
                  <a:schemeClr val="bg1">
                    <a:lumMod val="85000"/>
                    <a:lumOff val="15000"/>
                  </a:schemeClr>
                </a:solidFill>
              </a:rPr>
              <a:t>illegal      	usage </a:t>
            </a:r>
            <a:r>
              <a:rPr lang="en-US" dirty="0">
                <a:solidFill>
                  <a:schemeClr val="bg1">
                    <a:lumMod val="85000"/>
                    <a:lumOff val="15000"/>
                  </a:schemeClr>
                </a:solidFill>
              </a:rPr>
              <a:t>can be detected and acted upon later, by limiting access or by </a:t>
            </a:r>
            <a:r>
              <a:rPr lang="en-US" dirty="0" smtClean="0">
                <a:solidFill>
                  <a:schemeClr val="bg1">
                    <a:lumMod val="85000"/>
                    <a:lumOff val="15000"/>
                  </a:schemeClr>
                </a:solidFill>
              </a:rPr>
              <a:t>	increasing </a:t>
            </a:r>
            <a:r>
              <a:rPr lang="en-US" dirty="0">
                <a:solidFill>
                  <a:schemeClr val="bg1">
                    <a:lumMod val="85000"/>
                    <a:lumOff val="15000"/>
                  </a:schemeClr>
                </a:solidFill>
              </a:rPr>
              <a:t>the customer’s usage fees</a:t>
            </a:r>
            <a:r>
              <a:rPr lang="en-US" dirty="0" smtClean="0">
                <a:solidFill>
                  <a:schemeClr val="bg1">
                    <a:lumMod val="85000"/>
                    <a:lumOff val="15000"/>
                  </a:schemeClr>
                </a:solidFill>
              </a:rPr>
              <a:t>)</a:t>
            </a:r>
          </a:p>
          <a:p>
            <a:r>
              <a:rPr lang="en-US" dirty="0" smtClean="0">
                <a:solidFill>
                  <a:schemeClr val="bg1">
                    <a:lumMod val="85000"/>
                    <a:lumOff val="15000"/>
                  </a:schemeClr>
                </a:solidFill>
              </a:rPr>
              <a:t> </a:t>
            </a:r>
            <a:r>
              <a:rPr lang="en-US" dirty="0">
                <a:solidFill>
                  <a:schemeClr val="bg1">
                    <a:lumMod val="85000"/>
                    <a:lumOff val="15000"/>
                  </a:schemeClr>
                </a:solidFill>
              </a:rPr>
              <a:t>Warn the customer when the number of concurrent users is "above </a:t>
            </a:r>
            <a:r>
              <a:rPr lang="en-US" dirty="0" smtClean="0">
                <a:solidFill>
                  <a:schemeClr val="bg1">
                    <a:lumMod val="85000"/>
                    <a:lumOff val="15000"/>
                  </a:schemeClr>
                </a:solidFill>
              </a:rPr>
              <a:t>quota“</a:t>
            </a:r>
          </a:p>
          <a:p>
            <a:r>
              <a:rPr lang="en-US" dirty="0" smtClean="0">
                <a:solidFill>
                  <a:schemeClr val="bg1">
                    <a:lumMod val="85000"/>
                    <a:lumOff val="15000"/>
                  </a:schemeClr>
                </a:solidFill>
              </a:rPr>
              <a:t> </a:t>
            </a:r>
            <a:r>
              <a:rPr lang="en-US" dirty="0">
                <a:solidFill>
                  <a:schemeClr val="bg1">
                    <a:lumMod val="85000"/>
                    <a:lumOff val="15000"/>
                  </a:schemeClr>
                </a:solidFill>
              </a:rPr>
              <a:t>Unconditionally deny login when the number of concurrent users is “</a:t>
            </a:r>
            <a:r>
              <a:rPr lang="en-US" smtClean="0">
                <a:solidFill>
                  <a:schemeClr val="bg1">
                    <a:lumMod val="85000"/>
                    <a:lumOff val="15000"/>
                  </a:schemeClr>
                </a:solidFill>
              </a:rPr>
              <a:t>above 	quota</a:t>
            </a:r>
            <a:r>
              <a:rPr lang="en-US" dirty="0">
                <a:solidFill>
                  <a:schemeClr val="bg1">
                    <a:lumMod val="85000"/>
                    <a:lumOff val="15000"/>
                  </a:schemeClr>
                </a:solidFill>
              </a:rPr>
              <a:t>”</a:t>
            </a:r>
            <a:endParaRPr lang="en-US" dirty="0">
              <a:solidFill>
                <a:schemeClr val="bg1">
                  <a:lumMod val="85000"/>
                  <a:lumOff val="15000"/>
                </a:schemeClr>
              </a:solidFill>
            </a:endParaRPr>
          </a:p>
        </p:txBody>
      </p:sp>
      <p:sp>
        <p:nvSpPr>
          <p:cNvPr id="4" name="חץ ימינה מחורץ 3">
            <a:hlinkClick r:id="rId4" action="ppaction://hlinksldjump"/>
          </p:cNvPr>
          <p:cNvSpPr/>
          <p:nvPr/>
        </p:nvSpPr>
        <p:spPr>
          <a:xfrm>
            <a:off x="411071" y="5784112"/>
            <a:ext cx="513962" cy="297711"/>
          </a:xfrm>
          <a:prstGeom prst="notched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968747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662518" y="772461"/>
            <a:ext cx="1119217" cy="369332"/>
          </a:xfrm>
          <a:prstGeom prst="rect">
            <a:avLst/>
          </a:prstGeom>
          <a:noFill/>
        </p:spPr>
        <p:txBody>
          <a:bodyPr wrap="none" rtlCol="0">
            <a:spAutoFit/>
          </a:bodyPr>
          <a:lstStyle/>
          <a:p>
            <a:r>
              <a:rPr lang="en-US" b="1" dirty="0">
                <a:solidFill>
                  <a:schemeClr val="bg1">
                    <a:lumMod val="95000"/>
                    <a:lumOff val="5000"/>
                  </a:schemeClr>
                </a:solidFill>
              </a:rPr>
              <a:t>Agenda</a:t>
            </a:r>
            <a:endParaRPr lang="en-US" b="1" dirty="0">
              <a:solidFill>
                <a:schemeClr val="bg1">
                  <a:lumMod val="95000"/>
                  <a:lumOff val="5000"/>
                </a:schemeClr>
              </a:solidFill>
            </a:endParaRPr>
          </a:p>
        </p:txBody>
      </p:sp>
      <p:sp>
        <p:nvSpPr>
          <p:cNvPr id="7" name="TextBox 6">
            <a:hlinkClick r:id="rId4" action="ppaction://hlinksldjump"/>
          </p:cNvPr>
          <p:cNvSpPr txBox="1"/>
          <p:nvPr/>
        </p:nvSpPr>
        <p:spPr>
          <a:xfrm>
            <a:off x="2662518" y="1671181"/>
            <a:ext cx="3150221" cy="369332"/>
          </a:xfrm>
          <a:prstGeom prst="rect">
            <a:avLst/>
          </a:prstGeom>
          <a:noFill/>
        </p:spPr>
        <p:txBody>
          <a:bodyPr wrap="none" rtlCol="0">
            <a:spAutoFit/>
          </a:bodyPr>
          <a:lstStyle/>
          <a:p>
            <a:r>
              <a:rPr lang="en-US" dirty="0" smtClean="0">
                <a:solidFill>
                  <a:schemeClr val="bg1"/>
                </a:solidFill>
              </a:rPr>
              <a:t>1. </a:t>
            </a:r>
            <a:r>
              <a:rPr lang="en-US" dirty="0">
                <a:solidFill>
                  <a:schemeClr val="bg1"/>
                </a:solidFill>
              </a:rPr>
              <a:t>Traditional Book Business</a:t>
            </a:r>
            <a:endParaRPr lang="en-US" dirty="0">
              <a:solidFill>
                <a:schemeClr val="bg1"/>
              </a:solidFill>
            </a:endParaRPr>
          </a:p>
        </p:txBody>
      </p:sp>
      <p:sp>
        <p:nvSpPr>
          <p:cNvPr id="9" name="TextBox 8">
            <a:hlinkClick r:id="rId5" action="ppaction://hlinksldjump"/>
          </p:cNvPr>
          <p:cNvSpPr txBox="1"/>
          <p:nvPr/>
        </p:nvSpPr>
        <p:spPr>
          <a:xfrm>
            <a:off x="2662518" y="2040513"/>
            <a:ext cx="4865434" cy="369332"/>
          </a:xfrm>
          <a:prstGeom prst="rect">
            <a:avLst/>
          </a:prstGeom>
          <a:noFill/>
        </p:spPr>
        <p:txBody>
          <a:bodyPr wrap="none" rtlCol="0">
            <a:spAutoFit/>
          </a:bodyPr>
          <a:lstStyle/>
          <a:p>
            <a:r>
              <a:rPr lang="en-US" dirty="0" smtClean="0">
                <a:solidFill>
                  <a:schemeClr val="bg1"/>
                </a:solidFill>
              </a:rPr>
              <a:t>2. </a:t>
            </a:r>
            <a:r>
              <a:rPr lang="en-US" dirty="0" err="1">
                <a:solidFill>
                  <a:schemeClr val="bg1"/>
                </a:solidFill>
              </a:rPr>
              <a:t>ePublishing</a:t>
            </a:r>
            <a:r>
              <a:rPr lang="en-US" dirty="0">
                <a:solidFill>
                  <a:schemeClr val="bg1"/>
                </a:solidFill>
              </a:rPr>
              <a:t> the Way It Was Meant to Be</a:t>
            </a:r>
            <a:endParaRPr lang="en-US" dirty="0" smtClean="0">
              <a:solidFill>
                <a:schemeClr val="bg1"/>
              </a:solidFill>
            </a:endParaRPr>
          </a:p>
        </p:txBody>
      </p:sp>
      <p:sp>
        <p:nvSpPr>
          <p:cNvPr id="11" name="TextBox 10">
            <a:hlinkClick r:id="rId4" action="ppaction://hlinksldjump"/>
          </p:cNvPr>
          <p:cNvSpPr txBox="1"/>
          <p:nvPr/>
        </p:nvSpPr>
        <p:spPr>
          <a:xfrm>
            <a:off x="2662518" y="2409845"/>
            <a:ext cx="3998210" cy="369332"/>
          </a:xfrm>
          <a:prstGeom prst="rect">
            <a:avLst/>
          </a:prstGeom>
          <a:noFill/>
        </p:spPr>
        <p:txBody>
          <a:bodyPr wrap="none" rtlCol="0">
            <a:spAutoFit/>
          </a:bodyPr>
          <a:lstStyle/>
          <a:p>
            <a:r>
              <a:rPr lang="en-US" dirty="0" smtClean="0">
                <a:solidFill>
                  <a:schemeClr val="bg1"/>
                </a:solidFill>
              </a:rPr>
              <a:t>3. </a:t>
            </a:r>
            <a:r>
              <a:rPr lang="en-US" dirty="0">
                <a:solidFill>
                  <a:schemeClr val="bg1"/>
                </a:solidFill>
              </a:rPr>
              <a:t>Retailer </a:t>
            </a:r>
            <a:r>
              <a:rPr lang="en-US" dirty="0" err="1">
                <a:solidFill>
                  <a:schemeClr val="bg1"/>
                </a:solidFill>
              </a:rPr>
              <a:t>ePublishing</a:t>
            </a:r>
            <a:r>
              <a:rPr lang="en-US" dirty="0">
                <a:solidFill>
                  <a:schemeClr val="bg1"/>
                </a:solidFill>
              </a:rPr>
              <a:t> the Way It Is</a:t>
            </a:r>
            <a:endParaRPr lang="en-US" dirty="0" smtClean="0">
              <a:solidFill>
                <a:schemeClr val="bg1"/>
              </a:solidFill>
            </a:endParaRPr>
          </a:p>
        </p:txBody>
      </p:sp>
      <p:sp>
        <p:nvSpPr>
          <p:cNvPr id="8" name="TextBox 7">
            <a:hlinkClick r:id="rId6" action="ppaction://hlinksldjump"/>
          </p:cNvPr>
          <p:cNvSpPr txBox="1"/>
          <p:nvPr/>
        </p:nvSpPr>
        <p:spPr>
          <a:xfrm>
            <a:off x="2662518" y="2779177"/>
            <a:ext cx="5655715" cy="369332"/>
          </a:xfrm>
          <a:prstGeom prst="rect">
            <a:avLst/>
          </a:prstGeom>
          <a:noFill/>
        </p:spPr>
        <p:txBody>
          <a:bodyPr wrap="none" rtlCol="0">
            <a:spAutoFit/>
          </a:bodyPr>
          <a:lstStyle/>
          <a:p>
            <a:r>
              <a:rPr lang="en-US" dirty="0">
                <a:solidFill>
                  <a:schemeClr val="bg1"/>
                </a:solidFill>
              </a:rPr>
              <a:t>4</a:t>
            </a:r>
            <a:r>
              <a:rPr lang="en-US" dirty="0" smtClean="0">
                <a:solidFill>
                  <a:schemeClr val="bg1"/>
                </a:solidFill>
              </a:rPr>
              <a:t>. </a:t>
            </a:r>
            <a:r>
              <a:rPr lang="en-US" dirty="0">
                <a:solidFill>
                  <a:schemeClr val="bg1"/>
                </a:solidFill>
              </a:rPr>
              <a:t>Advantages of DIRECT </a:t>
            </a:r>
            <a:r>
              <a:rPr lang="en-US" dirty="0" err="1">
                <a:solidFill>
                  <a:schemeClr val="bg1"/>
                </a:solidFill>
              </a:rPr>
              <a:t>ePublishing</a:t>
            </a:r>
            <a:r>
              <a:rPr lang="en-US" dirty="0">
                <a:solidFill>
                  <a:schemeClr val="bg1"/>
                </a:solidFill>
              </a:rPr>
              <a:t> with </a:t>
            </a:r>
            <a:r>
              <a:rPr lang="en-US" dirty="0" err="1">
                <a:solidFill>
                  <a:schemeClr val="bg1"/>
                </a:solidFill>
              </a:rPr>
              <a:t>NetIS</a:t>
            </a:r>
            <a:r>
              <a:rPr lang="en-US" dirty="0">
                <a:solidFill>
                  <a:schemeClr val="bg1"/>
                </a:solidFill>
              </a:rPr>
              <a:t>™</a:t>
            </a:r>
            <a:endParaRPr lang="en-US" dirty="0">
              <a:solidFill>
                <a:schemeClr val="bg1"/>
              </a:solidFill>
            </a:endParaRPr>
          </a:p>
        </p:txBody>
      </p:sp>
      <p:sp>
        <p:nvSpPr>
          <p:cNvPr id="10" name="TextBox 9">
            <a:hlinkClick r:id="rId7" action="ppaction://hlinksldjump"/>
          </p:cNvPr>
          <p:cNvSpPr txBox="1"/>
          <p:nvPr/>
        </p:nvSpPr>
        <p:spPr>
          <a:xfrm>
            <a:off x="2662518" y="3148509"/>
            <a:ext cx="4129657" cy="369332"/>
          </a:xfrm>
          <a:prstGeom prst="rect">
            <a:avLst/>
          </a:prstGeom>
          <a:noFill/>
        </p:spPr>
        <p:txBody>
          <a:bodyPr wrap="none" rtlCol="0">
            <a:spAutoFit/>
          </a:bodyPr>
          <a:lstStyle/>
          <a:p>
            <a:r>
              <a:rPr lang="en-US" dirty="0" smtClean="0">
                <a:solidFill>
                  <a:schemeClr val="bg1"/>
                </a:solidFill>
              </a:rPr>
              <a:t>5. </a:t>
            </a:r>
            <a:r>
              <a:rPr lang="en-US" dirty="0">
                <a:solidFill>
                  <a:schemeClr val="bg1"/>
                </a:solidFill>
              </a:rPr>
              <a:t>Advantages of the “Middleman”</a:t>
            </a:r>
            <a:endParaRPr lang="en-US" dirty="0">
              <a:solidFill>
                <a:schemeClr val="bg1"/>
              </a:solidFill>
            </a:endParaRPr>
          </a:p>
        </p:txBody>
      </p:sp>
      <p:sp>
        <p:nvSpPr>
          <p:cNvPr id="13" name="TextBox 12">
            <a:hlinkClick r:id="rId8" action="ppaction://hlinksldjump"/>
          </p:cNvPr>
          <p:cNvSpPr txBox="1"/>
          <p:nvPr/>
        </p:nvSpPr>
        <p:spPr>
          <a:xfrm>
            <a:off x="2662518" y="3517841"/>
            <a:ext cx="5238935" cy="369332"/>
          </a:xfrm>
          <a:prstGeom prst="rect">
            <a:avLst/>
          </a:prstGeom>
          <a:noFill/>
        </p:spPr>
        <p:txBody>
          <a:bodyPr wrap="none" rtlCol="0">
            <a:spAutoFit/>
          </a:bodyPr>
          <a:lstStyle/>
          <a:p>
            <a:r>
              <a:rPr lang="en-US" dirty="0">
                <a:solidFill>
                  <a:schemeClr val="bg1"/>
                </a:solidFill>
              </a:rPr>
              <a:t>6</a:t>
            </a:r>
            <a:r>
              <a:rPr lang="en-US" dirty="0" smtClean="0">
                <a:solidFill>
                  <a:schemeClr val="bg1"/>
                </a:solidFill>
              </a:rPr>
              <a:t>. </a:t>
            </a:r>
            <a:r>
              <a:rPr lang="en-US" dirty="0">
                <a:solidFill>
                  <a:schemeClr val="bg1"/>
                </a:solidFill>
              </a:rPr>
              <a:t>Introducing  “Add to Cart” for eBook Sales</a:t>
            </a:r>
            <a:endParaRPr lang="en-US" dirty="0">
              <a:solidFill>
                <a:schemeClr val="bg1"/>
              </a:solidFill>
            </a:endParaRPr>
          </a:p>
        </p:txBody>
      </p:sp>
      <p:sp>
        <p:nvSpPr>
          <p:cNvPr id="14" name="TextBox 13">
            <a:hlinkClick r:id="rId9" action="ppaction://hlinksldjump"/>
          </p:cNvPr>
          <p:cNvSpPr txBox="1"/>
          <p:nvPr/>
        </p:nvSpPr>
        <p:spPr>
          <a:xfrm>
            <a:off x="2662518" y="3887173"/>
            <a:ext cx="2645276" cy="369332"/>
          </a:xfrm>
          <a:prstGeom prst="rect">
            <a:avLst/>
          </a:prstGeom>
          <a:noFill/>
        </p:spPr>
        <p:txBody>
          <a:bodyPr wrap="none" rtlCol="0">
            <a:spAutoFit/>
          </a:bodyPr>
          <a:lstStyle/>
          <a:p>
            <a:r>
              <a:rPr lang="en-US" dirty="0">
                <a:solidFill>
                  <a:schemeClr val="bg1"/>
                </a:solidFill>
              </a:rPr>
              <a:t>7</a:t>
            </a:r>
            <a:r>
              <a:rPr lang="en-US" dirty="0" smtClean="0">
                <a:solidFill>
                  <a:schemeClr val="bg1"/>
                </a:solidFill>
              </a:rPr>
              <a:t>. </a:t>
            </a:r>
            <a:r>
              <a:rPr lang="en-US" dirty="0">
                <a:solidFill>
                  <a:schemeClr val="bg1"/>
                </a:solidFill>
              </a:rPr>
              <a:t>Core </a:t>
            </a:r>
            <a:r>
              <a:rPr lang="en-US" dirty="0" err="1">
                <a:solidFill>
                  <a:schemeClr val="bg1"/>
                </a:solidFill>
              </a:rPr>
              <a:t>NetIS</a:t>
            </a:r>
            <a:r>
              <a:rPr lang="en-US" dirty="0">
                <a:solidFill>
                  <a:schemeClr val="bg1"/>
                </a:solidFill>
              </a:rPr>
              <a:t> Modules</a:t>
            </a:r>
          </a:p>
        </p:txBody>
      </p:sp>
    </p:spTree>
    <p:extLst>
      <p:ext uri="{BB962C8B-B14F-4D97-AF65-F5344CB8AC3E}">
        <p14:creationId xmlns:p14="http://schemas.microsoft.com/office/powerpoint/2010/main" val="304230447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989473" y="749788"/>
            <a:ext cx="2943434" cy="369332"/>
          </a:xfrm>
          <a:prstGeom prst="rect">
            <a:avLst/>
          </a:prstGeom>
          <a:noFill/>
        </p:spPr>
        <p:txBody>
          <a:bodyPr wrap="none" rtlCol="0">
            <a:spAutoFit/>
          </a:bodyPr>
          <a:lstStyle/>
          <a:p>
            <a:r>
              <a:rPr lang="en-US" b="1" dirty="0">
                <a:solidFill>
                  <a:schemeClr val="bg1">
                    <a:lumMod val="95000"/>
                    <a:lumOff val="5000"/>
                  </a:schemeClr>
                </a:solidFill>
              </a:rPr>
              <a:t>Traditional Book Business</a:t>
            </a:r>
            <a:endParaRPr lang="en-US" b="1" dirty="0">
              <a:solidFill>
                <a:schemeClr val="bg1">
                  <a:lumMod val="95000"/>
                  <a:lumOff val="5000"/>
                </a:schemeClr>
              </a:solidFill>
            </a:endParaRPr>
          </a:p>
        </p:txBody>
      </p:sp>
      <p:pic>
        <p:nvPicPr>
          <p:cNvPr id="3" name="תמונה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4660" y="3597290"/>
            <a:ext cx="1822555" cy="1817392"/>
          </a:xfrm>
          <a:prstGeom prst="rect">
            <a:avLst/>
          </a:prstGeom>
        </p:spPr>
      </p:pic>
      <p:pic>
        <p:nvPicPr>
          <p:cNvPr id="4" name="תמונה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7555" y="4012833"/>
            <a:ext cx="1811548" cy="1401849"/>
          </a:xfrm>
          <a:prstGeom prst="rect">
            <a:avLst/>
          </a:prstGeom>
        </p:spPr>
      </p:pic>
      <p:pic>
        <p:nvPicPr>
          <p:cNvPr id="5" name="תמונה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752724" y="3597290"/>
            <a:ext cx="1604117" cy="1817392"/>
          </a:xfrm>
          <a:prstGeom prst="rect">
            <a:avLst/>
          </a:prstGeom>
        </p:spPr>
      </p:pic>
      <p:cxnSp>
        <p:nvCxnSpPr>
          <p:cNvPr id="8" name="מחבר חץ ישר 7"/>
          <p:cNvCxnSpPr/>
          <p:nvPr/>
        </p:nvCxnSpPr>
        <p:spPr>
          <a:xfrm>
            <a:off x="3498574" y="4770783"/>
            <a:ext cx="2194860" cy="16877"/>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15" name="מחבר חץ ישר 14"/>
          <p:cNvCxnSpPr/>
          <p:nvPr/>
        </p:nvCxnSpPr>
        <p:spPr>
          <a:xfrm>
            <a:off x="7479103" y="4787660"/>
            <a:ext cx="2273621" cy="0"/>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14" name="TextBox 13"/>
          <p:cNvSpPr txBox="1"/>
          <p:nvPr/>
        </p:nvSpPr>
        <p:spPr>
          <a:xfrm>
            <a:off x="2138082" y="1972318"/>
            <a:ext cx="2143536" cy="369332"/>
          </a:xfrm>
          <a:prstGeom prst="rect">
            <a:avLst/>
          </a:prstGeom>
          <a:noFill/>
        </p:spPr>
        <p:txBody>
          <a:bodyPr wrap="none" rtlCol="0">
            <a:spAutoFit/>
          </a:bodyPr>
          <a:lstStyle/>
          <a:p>
            <a:r>
              <a:rPr lang="en-US" dirty="0" smtClean="0">
                <a:solidFill>
                  <a:schemeClr val="accent1">
                    <a:lumMod val="75000"/>
                  </a:schemeClr>
                </a:solidFill>
              </a:rPr>
              <a:t>1. Book published</a:t>
            </a:r>
            <a:endParaRPr lang="en-US" dirty="0">
              <a:solidFill>
                <a:schemeClr val="accent1">
                  <a:lumMod val="75000"/>
                </a:schemeClr>
              </a:solidFill>
            </a:endParaRPr>
          </a:p>
        </p:txBody>
      </p:sp>
      <p:sp>
        <p:nvSpPr>
          <p:cNvPr id="17" name="TextBox 16"/>
          <p:cNvSpPr txBox="1"/>
          <p:nvPr/>
        </p:nvSpPr>
        <p:spPr>
          <a:xfrm>
            <a:off x="2138082" y="2341650"/>
            <a:ext cx="3177473" cy="369332"/>
          </a:xfrm>
          <a:prstGeom prst="rect">
            <a:avLst/>
          </a:prstGeom>
          <a:noFill/>
        </p:spPr>
        <p:txBody>
          <a:bodyPr wrap="none" rtlCol="0">
            <a:spAutoFit/>
          </a:bodyPr>
          <a:lstStyle/>
          <a:p>
            <a:r>
              <a:rPr lang="en-US" dirty="0" smtClean="0">
                <a:solidFill>
                  <a:schemeClr val="accent1">
                    <a:lumMod val="75000"/>
                  </a:schemeClr>
                </a:solidFill>
              </a:rPr>
              <a:t>2. Book shipped to retailer</a:t>
            </a:r>
            <a:endParaRPr lang="en-US" dirty="0">
              <a:solidFill>
                <a:schemeClr val="accent1">
                  <a:lumMod val="75000"/>
                </a:schemeClr>
              </a:solidFill>
            </a:endParaRPr>
          </a:p>
        </p:txBody>
      </p:sp>
      <p:sp>
        <p:nvSpPr>
          <p:cNvPr id="18" name="TextBox 17"/>
          <p:cNvSpPr txBox="1"/>
          <p:nvPr/>
        </p:nvSpPr>
        <p:spPr>
          <a:xfrm>
            <a:off x="2138082" y="2710982"/>
            <a:ext cx="2975495" cy="369332"/>
          </a:xfrm>
          <a:prstGeom prst="rect">
            <a:avLst/>
          </a:prstGeom>
          <a:noFill/>
        </p:spPr>
        <p:txBody>
          <a:bodyPr wrap="none" rtlCol="0">
            <a:spAutoFit/>
          </a:bodyPr>
          <a:lstStyle/>
          <a:p>
            <a:r>
              <a:rPr lang="en-US" dirty="0" smtClean="0">
                <a:solidFill>
                  <a:schemeClr val="accent1">
                    <a:lumMod val="75000"/>
                  </a:schemeClr>
                </a:solidFill>
              </a:rPr>
              <a:t>3. Retailer sells to reader</a:t>
            </a:r>
            <a:endParaRPr lang="en-US" dirty="0">
              <a:solidFill>
                <a:schemeClr val="accent1">
                  <a:lumMod val="75000"/>
                </a:schemeClr>
              </a:solidFill>
            </a:endParaRPr>
          </a:p>
        </p:txBody>
      </p:sp>
      <p:cxnSp>
        <p:nvCxnSpPr>
          <p:cNvPr id="20" name="מחבר חץ ישר 19"/>
          <p:cNvCxnSpPr/>
          <p:nvPr/>
        </p:nvCxnSpPr>
        <p:spPr>
          <a:xfrm flipH="1" flipV="1">
            <a:off x="7441878" y="439659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24" name="מחבר חץ ישר 23"/>
          <p:cNvCxnSpPr/>
          <p:nvPr/>
        </p:nvCxnSpPr>
        <p:spPr>
          <a:xfrm flipH="1" flipV="1">
            <a:off x="3356709" y="441152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25" name="TextBox 24"/>
          <p:cNvSpPr txBox="1"/>
          <p:nvPr/>
        </p:nvSpPr>
        <p:spPr>
          <a:xfrm>
            <a:off x="7479103" y="1972318"/>
            <a:ext cx="2690160" cy="369332"/>
          </a:xfrm>
          <a:prstGeom prst="rect">
            <a:avLst/>
          </a:prstGeom>
          <a:noFill/>
        </p:spPr>
        <p:txBody>
          <a:bodyPr wrap="none" rtlCol="0">
            <a:spAutoFit/>
          </a:bodyPr>
          <a:lstStyle/>
          <a:p>
            <a:r>
              <a:rPr lang="en-US" dirty="0" smtClean="0">
                <a:solidFill>
                  <a:schemeClr val="accent6">
                    <a:lumMod val="75000"/>
                  </a:schemeClr>
                </a:solidFill>
              </a:rPr>
              <a:t>4. Reader pays retailer</a:t>
            </a:r>
            <a:endParaRPr lang="en-US" dirty="0">
              <a:solidFill>
                <a:schemeClr val="accent6">
                  <a:lumMod val="75000"/>
                </a:schemeClr>
              </a:solidFill>
            </a:endParaRPr>
          </a:p>
        </p:txBody>
      </p:sp>
      <p:sp>
        <p:nvSpPr>
          <p:cNvPr id="26" name="TextBox 25"/>
          <p:cNvSpPr txBox="1"/>
          <p:nvPr/>
        </p:nvSpPr>
        <p:spPr>
          <a:xfrm>
            <a:off x="7479103" y="2341650"/>
            <a:ext cx="2528256" cy="369332"/>
          </a:xfrm>
          <a:prstGeom prst="rect">
            <a:avLst/>
          </a:prstGeom>
          <a:noFill/>
        </p:spPr>
        <p:txBody>
          <a:bodyPr wrap="none" rtlCol="0">
            <a:spAutoFit/>
          </a:bodyPr>
          <a:lstStyle/>
          <a:p>
            <a:r>
              <a:rPr lang="en-US" dirty="0" smtClean="0">
                <a:solidFill>
                  <a:schemeClr val="accent6">
                    <a:lumMod val="75000"/>
                  </a:schemeClr>
                </a:solidFill>
              </a:rPr>
              <a:t>5. Retailer keeps 50%</a:t>
            </a:r>
            <a:endParaRPr lang="en-US" dirty="0">
              <a:solidFill>
                <a:schemeClr val="accent6">
                  <a:lumMod val="75000"/>
                </a:schemeClr>
              </a:solidFill>
            </a:endParaRPr>
          </a:p>
        </p:txBody>
      </p:sp>
      <p:sp>
        <p:nvSpPr>
          <p:cNvPr id="27" name="TextBox 26"/>
          <p:cNvSpPr txBox="1"/>
          <p:nvPr/>
        </p:nvSpPr>
        <p:spPr>
          <a:xfrm>
            <a:off x="7479103" y="2725410"/>
            <a:ext cx="2988319" cy="369332"/>
          </a:xfrm>
          <a:prstGeom prst="rect">
            <a:avLst/>
          </a:prstGeom>
          <a:noFill/>
        </p:spPr>
        <p:txBody>
          <a:bodyPr wrap="none" rtlCol="0">
            <a:spAutoFit/>
          </a:bodyPr>
          <a:lstStyle/>
          <a:p>
            <a:r>
              <a:rPr lang="en-US" dirty="0" smtClean="0">
                <a:solidFill>
                  <a:schemeClr val="accent6">
                    <a:lumMod val="75000"/>
                  </a:schemeClr>
                </a:solidFill>
              </a:rPr>
              <a:t>6. Publisher receives 50%</a:t>
            </a:r>
            <a:endParaRPr lang="en-US" dirty="0">
              <a:solidFill>
                <a:schemeClr val="accent6">
                  <a:lumMod val="75000"/>
                </a:schemeClr>
              </a:solidFill>
            </a:endParaRPr>
          </a:p>
        </p:txBody>
      </p:sp>
      <p:pic>
        <p:nvPicPr>
          <p:cNvPr id="23" name="תמונה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82715" y="4823963"/>
            <a:ext cx="701844" cy="590719"/>
          </a:xfrm>
          <a:prstGeom prst="rect">
            <a:avLst/>
          </a:prstGeom>
        </p:spPr>
      </p:pic>
      <p:sp>
        <p:nvSpPr>
          <p:cNvPr id="28" name="מלבן 27"/>
          <p:cNvSpPr/>
          <p:nvPr/>
        </p:nvSpPr>
        <p:spPr>
          <a:xfrm>
            <a:off x="9633664" y="3696110"/>
            <a:ext cx="958916"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$24</a:t>
            </a:r>
            <a:endParaRPr lang="he-IL" sz="3600" cap="none" spc="0" dirty="0">
              <a:ln/>
              <a:solidFill>
                <a:schemeClr val="accent3"/>
              </a:solidFill>
              <a:effectLst/>
            </a:endParaRPr>
          </a:p>
        </p:txBody>
      </p:sp>
      <p:sp>
        <p:nvSpPr>
          <p:cNvPr id="33" name="מלבן 32"/>
          <p:cNvSpPr/>
          <p:nvPr/>
        </p:nvSpPr>
        <p:spPr>
          <a:xfrm>
            <a:off x="6073935" y="3696110"/>
            <a:ext cx="954107"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$12</a:t>
            </a:r>
            <a:endParaRPr lang="he-IL" sz="3600" cap="none" spc="0" dirty="0">
              <a:ln/>
              <a:solidFill>
                <a:schemeClr val="accent3"/>
              </a:solidFill>
              <a:effectLst/>
            </a:endParaRPr>
          </a:p>
        </p:txBody>
      </p:sp>
    </p:spTree>
    <p:extLst>
      <p:ext uri="{BB962C8B-B14F-4D97-AF65-F5344CB8AC3E}">
        <p14:creationId xmlns:p14="http://schemas.microsoft.com/office/powerpoint/2010/main" val="289016948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par>
                                <p:cTn id="17" presetID="22" presetClass="entr" presetSubtype="4"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par>
                          <p:cTn id="20" fill="hold">
                            <p:stCondLst>
                              <p:cond delay="500"/>
                            </p:stCondLst>
                            <p:childTnLst>
                              <p:par>
                                <p:cTn id="21" presetID="42" presetClass="path" presetSubtype="0" accel="50000" decel="50000" fill="hold" nodeType="afterEffect">
                                  <p:stCondLst>
                                    <p:cond delay="0"/>
                                  </p:stCondLst>
                                  <p:childTnLst>
                                    <p:animMotion origin="layout" path="M -4.375E-6 2.22222E-6 L 0.28998 0.00185 " pathEditMode="relative" rAng="0" ptsTypes="AA">
                                      <p:cBhvr>
                                        <p:cTn id="22" dur="2000" fill="hold"/>
                                        <p:tgtEl>
                                          <p:spTgt spid="23"/>
                                        </p:tgtEl>
                                        <p:attrNameLst>
                                          <p:attrName>ppt_x</p:attrName>
                                          <p:attrName>ppt_y</p:attrName>
                                        </p:attrNameLst>
                                      </p:cBhvr>
                                      <p:rCtr x="14492" y="93"/>
                                    </p:animMotion>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ppt_x"/>
                                          </p:val>
                                        </p:tav>
                                        <p:tav tm="100000">
                                          <p:val>
                                            <p:strVal val="#ppt_x"/>
                                          </p:val>
                                        </p:tav>
                                      </p:tavLst>
                                    </p:anim>
                                    <p:anim calcmode="lin" valueType="num">
                                      <p:cBhvr additive="base">
                                        <p:cTn id="28" dur="500" fill="hold"/>
                                        <p:tgtEl>
                                          <p:spTgt spid="18"/>
                                        </p:tgtEl>
                                        <p:attrNameLst>
                                          <p:attrName>ppt_y</p:attrName>
                                        </p:attrNameLst>
                                      </p:cBhvr>
                                      <p:tavLst>
                                        <p:tav tm="0">
                                          <p:val>
                                            <p:strVal val="1+#ppt_h/2"/>
                                          </p:val>
                                        </p:tav>
                                        <p:tav tm="100000">
                                          <p:val>
                                            <p:strVal val="#ppt_y"/>
                                          </p:val>
                                        </p:tav>
                                      </p:tavLst>
                                    </p:anim>
                                  </p:childTnLst>
                                </p:cTn>
                              </p:par>
                              <p:par>
                                <p:cTn id="29" presetID="22" presetClass="entr" presetSubtype="4"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down)">
                                      <p:cBhvr>
                                        <p:cTn id="31" dur="500"/>
                                        <p:tgtEl>
                                          <p:spTgt spid="15"/>
                                        </p:tgtEl>
                                      </p:cBhvr>
                                    </p:animEffect>
                                  </p:childTnLst>
                                </p:cTn>
                              </p:par>
                            </p:childTnLst>
                          </p:cTn>
                        </p:par>
                        <p:par>
                          <p:cTn id="32" fill="hold">
                            <p:stCondLst>
                              <p:cond delay="500"/>
                            </p:stCondLst>
                            <p:childTnLst>
                              <p:par>
                                <p:cTn id="33" presetID="63" presetClass="path" presetSubtype="0" accel="50000" decel="50000" fill="hold" nodeType="afterEffect">
                                  <p:stCondLst>
                                    <p:cond delay="0"/>
                                  </p:stCondLst>
                                  <p:childTnLst>
                                    <p:animMotion origin="layout" path="M 0.28997 0.00186 L 0.53997 0.00186 " pathEditMode="relative" rAng="0" ptsTypes="AA">
                                      <p:cBhvr>
                                        <p:cTn id="34" dur="2000" fill="hold"/>
                                        <p:tgtEl>
                                          <p:spTgt spid="23"/>
                                        </p:tgtEl>
                                        <p:attrNameLst>
                                          <p:attrName>ppt_x</p:attrName>
                                          <p:attrName>ppt_y</p:attrName>
                                        </p:attrNameLst>
                                      </p:cBhvr>
                                      <p:rCtr x="12500" y="0"/>
                                    </p:animMotion>
                                  </p:childTnLst>
                                </p:cTn>
                              </p:par>
                            </p:childTnLst>
                          </p:cTn>
                        </p:par>
                        <p:par>
                          <p:cTn id="35" fill="hold">
                            <p:stCondLst>
                              <p:cond delay="2500"/>
                            </p:stCondLst>
                            <p:childTnLst>
                              <p:par>
                                <p:cTn id="36" presetID="10" presetClass="exit" presetSubtype="0" fill="hold" nodeType="afterEffect">
                                  <p:stCondLst>
                                    <p:cond delay="0"/>
                                  </p:stCondLst>
                                  <p:childTnLst>
                                    <p:animEffect transition="out" filter="fade">
                                      <p:cBhvr>
                                        <p:cTn id="37" dur="500"/>
                                        <p:tgtEl>
                                          <p:spTgt spid="23"/>
                                        </p:tgtEl>
                                      </p:cBhvr>
                                    </p:animEffect>
                                    <p:set>
                                      <p:cBhvr>
                                        <p:cTn id="38" dur="1" fill="hold">
                                          <p:stCondLst>
                                            <p:cond delay="499"/>
                                          </p:stCondLst>
                                        </p:cTn>
                                        <p:tgtEl>
                                          <p:spTgt spid="2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 calcmode="lin" valueType="num">
                                      <p:cBhvr additive="base">
                                        <p:cTn id="43" dur="500" fill="hold"/>
                                        <p:tgtEl>
                                          <p:spTgt spid="25"/>
                                        </p:tgtEl>
                                        <p:attrNameLst>
                                          <p:attrName>ppt_x</p:attrName>
                                        </p:attrNameLst>
                                      </p:cBhvr>
                                      <p:tavLst>
                                        <p:tav tm="0">
                                          <p:val>
                                            <p:strVal val="#ppt_x"/>
                                          </p:val>
                                        </p:tav>
                                        <p:tav tm="100000">
                                          <p:val>
                                            <p:strVal val="#ppt_x"/>
                                          </p:val>
                                        </p:tav>
                                      </p:tavLst>
                                    </p:anim>
                                    <p:anim calcmode="lin" valueType="num">
                                      <p:cBhvr additive="base">
                                        <p:cTn id="44" dur="500" fill="hold"/>
                                        <p:tgtEl>
                                          <p:spTgt spid="25"/>
                                        </p:tgtEl>
                                        <p:attrNameLst>
                                          <p:attrName>ppt_y</p:attrName>
                                        </p:attrNameLst>
                                      </p:cBhvr>
                                      <p:tavLst>
                                        <p:tav tm="0">
                                          <p:val>
                                            <p:strVal val="1+#ppt_h/2"/>
                                          </p:val>
                                        </p:tav>
                                        <p:tav tm="100000">
                                          <p:val>
                                            <p:strVal val="#ppt_y"/>
                                          </p:val>
                                        </p:tav>
                                      </p:tavLst>
                                    </p:anim>
                                  </p:childTnLst>
                                </p:cTn>
                              </p:par>
                              <p:par>
                                <p:cTn id="45" presetID="22" presetClass="entr" presetSubtype="4" fill="hold" nodeType="with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down)">
                                      <p:cBhvr>
                                        <p:cTn id="47" dur="500"/>
                                        <p:tgtEl>
                                          <p:spTgt spid="20"/>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childTnLst>
                          </p:cTn>
                        </p:par>
                        <p:par>
                          <p:cTn id="51" fill="hold">
                            <p:stCondLst>
                              <p:cond delay="500"/>
                            </p:stCondLst>
                            <p:childTnLst>
                              <p:par>
                                <p:cTn id="52" presetID="35" presetClass="path" presetSubtype="0" accel="50000" decel="50000" fill="hold" grpId="1" nodeType="afterEffect">
                                  <p:stCondLst>
                                    <p:cond delay="0"/>
                                  </p:stCondLst>
                                  <p:childTnLst>
                                    <p:animMotion origin="layout" path="M 2.91667E-6 3.7037E-7 L -0.29362 0.00023 " pathEditMode="relative" rAng="0" ptsTypes="AA">
                                      <p:cBhvr>
                                        <p:cTn id="53" dur="2000" fill="hold"/>
                                        <p:tgtEl>
                                          <p:spTgt spid="28"/>
                                        </p:tgtEl>
                                        <p:attrNameLst>
                                          <p:attrName>ppt_x</p:attrName>
                                          <p:attrName>ppt_y</p:attrName>
                                        </p:attrNameLst>
                                      </p:cBhvr>
                                      <p:rCtr x="-14687" y="0"/>
                                    </p:animMotion>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2" nodeType="clickEffect">
                                  <p:stCondLst>
                                    <p:cond delay="0"/>
                                  </p:stCondLst>
                                  <p:childTnLst>
                                    <p:animEffect transition="out" filter="fade">
                                      <p:cBhvr>
                                        <p:cTn id="57" dur="500"/>
                                        <p:tgtEl>
                                          <p:spTgt spid="28"/>
                                        </p:tgtEl>
                                      </p:cBhvr>
                                    </p:animEffect>
                                    <p:set>
                                      <p:cBhvr>
                                        <p:cTn id="58" dur="1" fill="hold">
                                          <p:stCondLst>
                                            <p:cond delay="499"/>
                                          </p:stCondLst>
                                        </p:cTn>
                                        <p:tgtEl>
                                          <p:spTgt spid="28"/>
                                        </p:tgtEl>
                                        <p:attrNameLst>
                                          <p:attrName>style.visibility</p:attrName>
                                        </p:attrNameLst>
                                      </p:cBhvr>
                                      <p:to>
                                        <p:strVal val="hidden"/>
                                      </p:to>
                                    </p:set>
                                  </p:childTnLst>
                                </p:cTn>
                              </p:par>
                              <p:par>
                                <p:cTn id="59" presetID="2" presetClass="entr" presetSubtype="4" fill="hold" grpId="0" nodeType="withEffect">
                                  <p:stCondLst>
                                    <p:cond delay="0"/>
                                  </p:stCondLst>
                                  <p:childTnLst>
                                    <p:set>
                                      <p:cBhvr>
                                        <p:cTn id="60" dur="1" fill="hold">
                                          <p:stCondLst>
                                            <p:cond delay="0"/>
                                          </p:stCondLst>
                                        </p:cTn>
                                        <p:tgtEl>
                                          <p:spTgt spid="26"/>
                                        </p:tgtEl>
                                        <p:attrNameLst>
                                          <p:attrName>style.visibility</p:attrName>
                                        </p:attrNameLst>
                                      </p:cBhvr>
                                      <p:to>
                                        <p:strVal val="visible"/>
                                      </p:to>
                                    </p:set>
                                    <p:anim calcmode="lin" valueType="num">
                                      <p:cBhvr additive="base">
                                        <p:cTn id="61" dur="500" fill="hold"/>
                                        <p:tgtEl>
                                          <p:spTgt spid="26"/>
                                        </p:tgtEl>
                                        <p:attrNameLst>
                                          <p:attrName>ppt_x</p:attrName>
                                        </p:attrNameLst>
                                      </p:cBhvr>
                                      <p:tavLst>
                                        <p:tav tm="0">
                                          <p:val>
                                            <p:strVal val="#ppt_x"/>
                                          </p:val>
                                        </p:tav>
                                        <p:tav tm="100000">
                                          <p:val>
                                            <p:strVal val="#ppt_x"/>
                                          </p:val>
                                        </p:tav>
                                      </p:tavLst>
                                    </p:anim>
                                    <p:anim calcmode="lin" valueType="num">
                                      <p:cBhvr additive="base">
                                        <p:cTn id="62" dur="500" fill="hold"/>
                                        <p:tgtEl>
                                          <p:spTgt spid="26"/>
                                        </p:tgtEl>
                                        <p:attrNameLst>
                                          <p:attrName>ppt_y</p:attrName>
                                        </p:attrNameLst>
                                      </p:cBhvr>
                                      <p:tavLst>
                                        <p:tav tm="0">
                                          <p:val>
                                            <p:strVal val="1+#ppt_h/2"/>
                                          </p:val>
                                        </p:tav>
                                        <p:tav tm="100000">
                                          <p:val>
                                            <p:strVal val="#ppt_y"/>
                                          </p:val>
                                        </p:tav>
                                      </p:tavLst>
                                    </p:anim>
                                  </p:childTnLst>
                                </p:cTn>
                              </p:par>
                              <p:par>
                                <p:cTn id="63" presetID="10" presetClass="entr" presetSubtype="0" fill="hold" grpId="0" nodeType="withEffect">
                                  <p:stCondLst>
                                    <p:cond delay="0"/>
                                  </p:stCondLst>
                                  <p:childTnLst>
                                    <p:set>
                                      <p:cBhvr>
                                        <p:cTn id="64" dur="1" fill="hold">
                                          <p:stCondLst>
                                            <p:cond delay="0"/>
                                          </p:stCondLst>
                                        </p:cTn>
                                        <p:tgtEl>
                                          <p:spTgt spid="33"/>
                                        </p:tgtEl>
                                        <p:attrNameLst>
                                          <p:attrName>style.visibility</p:attrName>
                                        </p:attrNameLst>
                                      </p:cBhvr>
                                      <p:to>
                                        <p:strVal val="visible"/>
                                      </p:to>
                                    </p:set>
                                    <p:animEffect transition="in" filter="fade">
                                      <p:cBhvr>
                                        <p:cTn id="65" dur="500"/>
                                        <p:tgtEl>
                                          <p:spTgt spid="33"/>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 calcmode="lin" valueType="num">
                                      <p:cBhvr additive="base">
                                        <p:cTn id="70" dur="500" fill="hold"/>
                                        <p:tgtEl>
                                          <p:spTgt spid="27"/>
                                        </p:tgtEl>
                                        <p:attrNameLst>
                                          <p:attrName>ppt_x</p:attrName>
                                        </p:attrNameLst>
                                      </p:cBhvr>
                                      <p:tavLst>
                                        <p:tav tm="0">
                                          <p:val>
                                            <p:strVal val="#ppt_x"/>
                                          </p:val>
                                        </p:tav>
                                        <p:tav tm="100000">
                                          <p:val>
                                            <p:strVal val="#ppt_x"/>
                                          </p:val>
                                        </p:tav>
                                      </p:tavLst>
                                    </p:anim>
                                    <p:anim calcmode="lin" valueType="num">
                                      <p:cBhvr additive="base">
                                        <p:cTn id="71" dur="500" fill="hold"/>
                                        <p:tgtEl>
                                          <p:spTgt spid="27"/>
                                        </p:tgtEl>
                                        <p:attrNameLst>
                                          <p:attrName>ppt_y</p:attrName>
                                        </p:attrNameLst>
                                      </p:cBhvr>
                                      <p:tavLst>
                                        <p:tav tm="0">
                                          <p:val>
                                            <p:strVal val="1+#ppt_h/2"/>
                                          </p:val>
                                        </p:tav>
                                        <p:tav tm="100000">
                                          <p:val>
                                            <p:strVal val="#ppt_y"/>
                                          </p:val>
                                        </p:tav>
                                      </p:tavLst>
                                    </p:anim>
                                  </p:childTnLst>
                                </p:cTn>
                              </p:par>
                              <p:par>
                                <p:cTn id="72" presetID="35" presetClass="path" presetSubtype="0" accel="50000" decel="50000" fill="hold" grpId="1" nodeType="withEffect">
                                  <p:stCondLst>
                                    <p:cond delay="0"/>
                                  </p:stCondLst>
                                  <p:childTnLst>
                                    <p:animMotion origin="layout" path="M 4.16667E-7 3.7037E-7 L -0.24909 -0.00185 " pathEditMode="relative" rAng="0" ptsTypes="AA">
                                      <p:cBhvr>
                                        <p:cTn id="73" dur="2000" fill="hold"/>
                                        <p:tgtEl>
                                          <p:spTgt spid="33"/>
                                        </p:tgtEl>
                                        <p:attrNameLst>
                                          <p:attrName>ppt_x</p:attrName>
                                          <p:attrName>ppt_y</p:attrName>
                                        </p:attrNameLst>
                                      </p:cBhvr>
                                      <p:rCtr x="-12461" y="-93"/>
                                    </p:animMotion>
                                  </p:childTnLst>
                                </p:cTn>
                              </p:par>
                              <p:par>
                                <p:cTn id="74" presetID="22" presetClass="entr" presetSubtype="4" fill="hold" nodeType="with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wipe(down)">
                                      <p:cBhvr>
                                        <p:cTn id="7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8" grpId="0"/>
      <p:bldP spid="25" grpId="0"/>
      <p:bldP spid="26" grpId="0"/>
      <p:bldP spid="27" grpId="0"/>
      <p:bldP spid="28" grpId="0"/>
      <p:bldP spid="28" grpId="1"/>
      <p:bldP spid="28" grpId="2"/>
      <p:bldP spid="33" grpId="0"/>
      <p:bldP spid="3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מלבן 27"/>
          <p:cNvSpPr/>
          <p:nvPr/>
        </p:nvSpPr>
        <p:spPr>
          <a:xfrm>
            <a:off x="9633664" y="3696110"/>
            <a:ext cx="958916"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$24</a:t>
            </a:r>
            <a:endParaRPr lang="he-IL" sz="3600" cap="none" spc="0" dirty="0">
              <a:ln/>
              <a:solidFill>
                <a:schemeClr val="accent3"/>
              </a:solidFill>
              <a:effectLst/>
            </a:endParaRPr>
          </a:p>
        </p:txBody>
      </p:sp>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3" name="תמונה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4660" y="3597290"/>
            <a:ext cx="1822555" cy="1817392"/>
          </a:xfrm>
          <a:prstGeom prst="rect">
            <a:avLst/>
          </a:prstGeom>
        </p:spPr>
      </p:pic>
      <p:pic>
        <p:nvPicPr>
          <p:cNvPr id="4" name="תמונה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7555" y="4012833"/>
            <a:ext cx="1811548" cy="1401849"/>
          </a:xfrm>
          <a:prstGeom prst="rect">
            <a:avLst/>
          </a:prstGeom>
        </p:spPr>
      </p:pic>
      <p:pic>
        <p:nvPicPr>
          <p:cNvPr id="5" name="תמונה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752724" y="3597290"/>
            <a:ext cx="1604117" cy="1817392"/>
          </a:xfrm>
          <a:prstGeom prst="rect">
            <a:avLst/>
          </a:prstGeom>
        </p:spPr>
      </p:pic>
      <p:cxnSp>
        <p:nvCxnSpPr>
          <p:cNvPr id="8" name="מחבר חץ ישר 7"/>
          <p:cNvCxnSpPr/>
          <p:nvPr/>
        </p:nvCxnSpPr>
        <p:spPr>
          <a:xfrm>
            <a:off x="3498574" y="4770783"/>
            <a:ext cx="2194860" cy="16877"/>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15" name="מחבר חץ ישר 14"/>
          <p:cNvCxnSpPr/>
          <p:nvPr/>
        </p:nvCxnSpPr>
        <p:spPr>
          <a:xfrm>
            <a:off x="7479103" y="4787660"/>
            <a:ext cx="2273621" cy="0"/>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14" name="TextBox 13"/>
          <p:cNvSpPr txBox="1"/>
          <p:nvPr/>
        </p:nvSpPr>
        <p:spPr>
          <a:xfrm>
            <a:off x="2138082" y="1671181"/>
            <a:ext cx="2143536" cy="369332"/>
          </a:xfrm>
          <a:prstGeom prst="rect">
            <a:avLst/>
          </a:prstGeom>
          <a:noFill/>
        </p:spPr>
        <p:txBody>
          <a:bodyPr wrap="none" rtlCol="0">
            <a:spAutoFit/>
          </a:bodyPr>
          <a:lstStyle/>
          <a:p>
            <a:r>
              <a:rPr lang="en-US" dirty="0" smtClean="0">
                <a:solidFill>
                  <a:schemeClr val="accent1">
                    <a:lumMod val="75000"/>
                  </a:schemeClr>
                </a:solidFill>
              </a:rPr>
              <a:t>1. Book published</a:t>
            </a:r>
            <a:endParaRPr lang="en-US" dirty="0">
              <a:solidFill>
                <a:schemeClr val="accent1">
                  <a:lumMod val="75000"/>
                </a:schemeClr>
              </a:solidFill>
            </a:endParaRPr>
          </a:p>
        </p:txBody>
      </p:sp>
      <p:sp>
        <p:nvSpPr>
          <p:cNvPr id="17" name="TextBox 16"/>
          <p:cNvSpPr txBox="1"/>
          <p:nvPr/>
        </p:nvSpPr>
        <p:spPr>
          <a:xfrm>
            <a:off x="2138082" y="2040513"/>
            <a:ext cx="3268844" cy="369332"/>
          </a:xfrm>
          <a:prstGeom prst="rect">
            <a:avLst/>
          </a:prstGeom>
          <a:noFill/>
        </p:spPr>
        <p:txBody>
          <a:bodyPr wrap="none" rtlCol="0">
            <a:spAutoFit/>
          </a:bodyPr>
          <a:lstStyle/>
          <a:p>
            <a:r>
              <a:rPr lang="en-US" dirty="0" smtClean="0">
                <a:solidFill>
                  <a:schemeClr val="accent1">
                    <a:lumMod val="75000"/>
                  </a:schemeClr>
                </a:solidFill>
              </a:rPr>
              <a:t>2. File transferred to reader</a:t>
            </a:r>
            <a:endParaRPr lang="en-US" dirty="0">
              <a:solidFill>
                <a:schemeClr val="accent1">
                  <a:lumMod val="75000"/>
                </a:schemeClr>
              </a:solidFill>
            </a:endParaRPr>
          </a:p>
        </p:txBody>
      </p:sp>
      <p:cxnSp>
        <p:nvCxnSpPr>
          <p:cNvPr id="20" name="מחבר חץ ישר 19"/>
          <p:cNvCxnSpPr/>
          <p:nvPr/>
        </p:nvCxnSpPr>
        <p:spPr>
          <a:xfrm flipH="1" flipV="1">
            <a:off x="7441878" y="439659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24" name="מחבר חץ ישר 23"/>
          <p:cNvCxnSpPr/>
          <p:nvPr/>
        </p:nvCxnSpPr>
        <p:spPr>
          <a:xfrm flipH="1" flipV="1">
            <a:off x="3356709" y="441152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25" name="TextBox 24"/>
          <p:cNvSpPr txBox="1"/>
          <p:nvPr/>
        </p:nvSpPr>
        <p:spPr>
          <a:xfrm>
            <a:off x="7479103" y="1671181"/>
            <a:ext cx="2920992" cy="369332"/>
          </a:xfrm>
          <a:prstGeom prst="rect">
            <a:avLst/>
          </a:prstGeom>
          <a:noFill/>
        </p:spPr>
        <p:txBody>
          <a:bodyPr wrap="none" rtlCol="0">
            <a:spAutoFit/>
          </a:bodyPr>
          <a:lstStyle/>
          <a:p>
            <a:r>
              <a:rPr lang="en-US" dirty="0" smtClean="0">
                <a:solidFill>
                  <a:schemeClr val="accent6">
                    <a:lumMod val="75000"/>
                  </a:schemeClr>
                </a:solidFill>
              </a:rPr>
              <a:t>3. Reader pays publisher</a:t>
            </a:r>
            <a:endParaRPr lang="en-US" dirty="0">
              <a:solidFill>
                <a:schemeClr val="accent6">
                  <a:lumMod val="75000"/>
                </a:schemeClr>
              </a:solidFill>
            </a:endParaRPr>
          </a:p>
        </p:txBody>
      </p:sp>
      <p:sp>
        <p:nvSpPr>
          <p:cNvPr id="33" name="מלבן 32"/>
          <p:cNvSpPr/>
          <p:nvPr/>
        </p:nvSpPr>
        <p:spPr>
          <a:xfrm>
            <a:off x="2932963" y="3820595"/>
            <a:ext cx="954107"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$12</a:t>
            </a:r>
            <a:endParaRPr lang="he-IL" sz="3600" cap="none" spc="0" dirty="0">
              <a:ln/>
              <a:solidFill>
                <a:schemeClr val="accent3"/>
              </a:solidFill>
              <a:effectLst/>
            </a:endParaRPr>
          </a:p>
        </p:txBody>
      </p:sp>
      <p:pic>
        <p:nvPicPr>
          <p:cNvPr id="6" name="תמונה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48899" y="4865616"/>
            <a:ext cx="1215620" cy="1061335"/>
          </a:xfrm>
          <a:prstGeom prst="rect">
            <a:avLst/>
          </a:prstGeom>
        </p:spPr>
      </p:pic>
      <p:sp>
        <p:nvSpPr>
          <p:cNvPr id="22" name="TextBox 21"/>
          <p:cNvSpPr txBox="1"/>
          <p:nvPr/>
        </p:nvSpPr>
        <p:spPr>
          <a:xfrm>
            <a:off x="7479103" y="2040513"/>
            <a:ext cx="3116559" cy="369332"/>
          </a:xfrm>
          <a:prstGeom prst="rect">
            <a:avLst/>
          </a:prstGeom>
          <a:noFill/>
        </p:spPr>
        <p:txBody>
          <a:bodyPr wrap="none" rtlCol="0">
            <a:spAutoFit/>
          </a:bodyPr>
          <a:lstStyle/>
          <a:p>
            <a:r>
              <a:rPr lang="en-US" dirty="0" smtClean="0">
                <a:solidFill>
                  <a:schemeClr val="accent6">
                    <a:lumMod val="75000"/>
                  </a:schemeClr>
                </a:solidFill>
              </a:rPr>
              <a:t>4. Publisher receives </a:t>
            </a:r>
            <a:r>
              <a:rPr lang="en-US" b="1" dirty="0" smtClean="0">
                <a:solidFill>
                  <a:schemeClr val="accent6">
                    <a:lumMod val="75000"/>
                  </a:schemeClr>
                </a:solidFill>
              </a:rPr>
              <a:t>100%</a:t>
            </a:r>
            <a:endParaRPr lang="en-US" b="1" dirty="0">
              <a:solidFill>
                <a:schemeClr val="accent6">
                  <a:lumMod val="75000"/>
                </a:schemeClr>
              </a:solidFill>
            </a:endParaRPr>
          </a:p>
        </p:txBody>
      </p:sp>
      <p:sp>
        <p:nvSpPr>
          <p:cNvPr id="29" name="TextBox 28"/>
          <p:cNvSpPr txBox="1"/>
          <p:nvPr/>
        </p:nvSpPr>
        <p:spPr>
          <a:xfrm>
            <a:off x="3989472" y="749788"/>
            <a:ext cx="4865161" cy="369332"/>
          </a:xfrm>
          <a:prstGeom prst="rect">
            <a:avLst/>
          </a:prstGeom>
          <a:noFill/>
        </p:spPr>
        <p:txBody>
          <a:bodyPr wrap="square" rtlCol="0">
            <a:spAutoFit/>
          </a:bodyPr>
          <a:lstStyle/>
          <a:p>
            <a:r>
              <a:rPr lang="en-US" b="1" dirty="0" err="1">
                <a:solidFill>
                  <a:schemeClr val="bg1">
                    <a:lumMod val="95000"/>
                    <a:lumOff val="5000"/>
                  </a:schemeClr>
                </a:solidFill>
              </a:rPr>
              <a:t>ePublishing</a:t>
            </a:r>
            <a:r>
              <a:rPr lang="en-US" b="1" dirty="0">
                <a:solidFill>
                  <a:schemeClr val="bg1">
                    <a:lumMod val="95000"/>
                    <a:lumOff val="5000"/>
                  </a:schemeClr>
                </a:solidFill>
              </a:rPr>
              <a:t> the Way It Was Meant to Be</a:t>
            </a:r>
            <a:endParaRPr lang="en-US" b="1" dirty="0">
              <a:solidFill>
                <a:schemeClr val="bg1">
                  <a:lumMod val="95000"/>
                  <a:lumOff val="5000"/>
                </a:schemeClr>
              </a:solidFill>
            </a:endParaRPr>
          </a:p>
        </p:txBody>
      </p:sp>
    </p:spTree>
    <p:extLst>
      <p:ext uri="{BB962C8B-B14F-4D97-AF65-F5344CB8AC3E}">
        <p14:creationId xmlns:p14="http://schemas.microsoft.com/office/powerpoint/2010/main" val="389996063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14" presetClass="exit" presetSubtype="10" fill="hold" nodeType="withEffect">
                                  <p:stCondLst>
                                    <p:cond delay="0"/>
                                  </p:stCondLst>
                                  <p:childTnLst>
                                    <p:animEffect transition="out" filter="randombar(horizontal)">
                                      <p:cBhvr>
                                        <p:cTn id="9" dur="500"/>
                                        <p:tgtEl>
                                          <p:spTgt spid="20"/>
                                        </p:tgtEl>
                                      </p:cBhvr>
                                    </p:animEffect>
                                    <p:set>
                                      <p:cBhvr>
                                        <p:cTn id="10" dur="1" fill="hold">
                                          <p:stCondLst>
                                            <p:cond delay="499"/>
                                          </p:stCondLst>
                                        </p:cTn>
                                        <p:tgtEl>
                                          <p:spTgt spid="20"/>
                                        </p:tgtEl>
                                        <p:attrNameLst>
                                          <p:attrName>style.visibility</p:attrName>
                                        </p:attrNameLst>
                                      </p:cBhvr>
                                      <p:to>
                                        <p:strVal val="hidden"/>
                                      </p:to>
                                    </p:set>
                                  </p:childTnLst>
                                </p:cTn>
                              </p:par>
                              <p:par>
                                <p:cTn id="11" presetID="14" presetClass="exit" presetSubtype="10" fill="hold" nodeType="withEffect">
                                  <p:stCondLst>
                                    <p:cond delay="0"/>
                                  </p:stCondLst>
                                  <p:childTnLst>
                                    <p:animEffect transition="out" filter="randombar(horizontal)">
                                      <p:cBhvr>
                                        <p:cTn id="12" dur="500"/>
                                        <p:tgtEl>
                                          <p:spTgt spid="15"/>
                                        </p:tgtEl>
                                      </p:cBhvr>
                                    </p:animEffect>
                                    <p:set>
                                      <p:cBhvr>
                                        <p:cTn id="13" dur="1" fill="hold">
                                          <p:stCondLst>
                                            <p:cond delay="499"/>
                                          </p:stCondLst>
                                        </p:cTn>
                                        <p:tgtEl>
                                          <p:spTgt spid="15"/>
                                        </p:tgtEl>
                                        <p:attrNameLst>
                                          <p:attrName>style.visibility</p:attrName>
                                        </p:attrNameLst>
                                      </p:cBhvr>
                                      <p:to>
                                        <p:strVal val="hidden"/>
                                      </p:to>
                                    </p:set>
                                  </p:childTnLst>
                                </p:cTn>
                              </p:par>
                            </p:childTnLst>
                          </p:cTn>
                        </p:par>
                        <p:par>
                          <p:cTn id="14" fill="hold">
                            <p:stCondLst>
                              <p:cond delay="500"/>
                            </p:stCondLst>
                            <p:childTnLst>
                              <p:par>
                                <p:cTn id="15" presetID="35" presetClass="path" presetSubtype="0" accel="50000" decel="50000" fill="hold" nodeType="afterEffect">
                                  <p:stCondLst>
                                    <p:cond delay="0"/>
                                  </p:stCondLst>
                                  <p:childTnLst>
                                    <p:animMotion origin="layout" path="M -0.08737 -4.44444E-6 L -0.33737 -4.44444E-6 " pathEditMode="relative" rAng="0" ptsTypes="AA">
                                      <p:cBhvr>
                                        <p:cTn id="16" dur="2000" fill="hold"/>
                                        <p:tgtEl>
                                          <p:spTgt spid="5"/>
                                        </p:tgtEl>
                                        <p:attrNameLst>
                                          <p:attrName>ppt_x</p:attrName>
                                          <p:attrName>ppt_y</p:attrName>
                                        </p:attrNameLst>
                                      </p:cBhvr>
                                      <p:rCtr x="-12500" y="0"/>
                                    </p:animMotion>
                                  </p:childTnLst>
                                </p:cTn>
                              </p:par>
                              <p:par>
                                <p:cTn id="17" presetID="35" presetClass="path" presetSubtype="0" accel="50000" decel="50000" fill="hold" grpId="0" nodeType="withEffect">
                                  <p:stCondLst>
                                    <p:cond delay="0"/>
                                  </p:stCondLst>
                                  <p:childTnLst>
                                    <p:animMotion origin="layout" path="M -0.07422 0.00023 L -0.32422 0.00023 " pathEditMode="relative" rAng="0" ptsTypes="AA">
                                      <p:cBhvr>
                                        <p:cTn id="18" dur="2000" fill="hold"/>
                                        <p:tgtEl>
                                          <p:spTgt spid="28"/>
                                        </p:tgtEl>
                                        <p:attrNameLst>
                                          <p:attrName>ppt_x</p:attrName>
                                          <p:attrName>ppt_y</p:attrName>
                                        </p:attrNameLst>
                                      </p:cBhvr>
                                      <p:rCtr x="-12500" y="0"/>
                                    </p:animMotion>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ID="10" presetClass="entr" presetSubtype="0" fill="hold" nodeType="after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additive="base">
                                        <p:cTn id="33" dur="500" fill="hold"/>
                                        <p:tgtEl>
                                          <p:spTgt spid="17"/>
                                        </p:tgtEl>
                                        <p:attrNameLst>
                                          <p:attrName>ppt_x</p:attrName>
                                        </p:attrNameLst>
                                      </p:cBhvr>
                                      <p:tavLst>
                                        <p:tav tm="0">
                                          <p:val>
                                            <p:strVal val="#ppt_x"/>
                                          </p:val>
                                        </p:tav>
                                        <p:tav tm="100000">
                                          <p:val>
                                            <p:strVal val="#ppt_x"/>
                                          </p:val>
                                        </p:tav>
                                      </p:tavLst>
                                    </p:anim>
                                    <p:anim calcmode="lin" valueType="num">
                                      <p:cBhvr additive="base">
                                        <p:cTn id="34" dur="500" fill="hold"/>
                                        <p:tgtEl>
                                          <p:spTgt spid="17"/>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63" presetClass="path" presetSubtype="0" accel="50000" decel="50000" fill="hold" nodeType="afterEffect">
                                  <p:stCondLst>
                                    <p:cond delay="0"/>
                                  </p:stCondLst>
                                  <p:childTnLst>
                                    <p:animMotion origin="layout" path="M 0 0 L 0.25 0 E" pathEditMode="relative" ptsTypes="">
                                      <p:cBhvr>
                                        <p:cTn id="37" dur="2000" fill="hold"/>
                                        <p:tgtEl>
                                          <p:spTgt spid="6"/>
                                        </p:tgtEl>
                                        <p:attrNameLst>
                                          <p:attrName>ppt_x</p:attrName>
                                          <p:attrName>ppt_y</p:attrName>
                                        </p:attrNameLst>
                                      </p:cBhvr>
                                    </p:animMotion>
                                  </p:childTnLst>
                                </p:cTn>
                              </p:par>
                            </p:childTnLst>
                          </p:cTn>
                        </p:par>
                        <p:par>
                          <p:cTn id="38" fill="hold">
                            <p:stCondLst>
                              <p:cond delay="2500"/>
                            </p:stCondLst>
                            <p:childTnLst>
                              <p:par>
                                <p:cTn id="39" presetID="10" presetClass="exit" presetSubtype="0" fill="hold" nodeType="afterEffect">
                                  <p:stCondLst>
                                    <p:cond delay="0"/>
                                  </p:stCondLst>
                                  <p:childTnLst>
                                    <p:animEffect transition="out" filter="fade">
                                      <p:cBhvr>
                                        <p:cTn id="40" dur="500"/>
                                        <p:tgtEl>
                                          <p:spTgt spid="6"/>
                                        </p:tgtEl>
                                      </p:cBhvr>
                                    </p:animEffect>
                                    <p:set>
                                      <p:cBhvr>
                                        <p:cTn id="41" dur="1" fill="hold">
                                          <p:stCondLst>
                                            <p:cond delay="499"/>
                                          </p:stCondLst>
                                        </p:cTn>
                                        <p:tgtEl>
                                          <p:spTgt spid="6"/>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6" presetClass="emph" presetSubtype="0" fill="remove" grpId="0" nodeType="clickEffect">
                                  <p:stCondLst>
                                    <p:cond delay="0"/>
                                  </p:stCondLst>
                                  <p:childTnLst>
                                    <p:animScale>
                                      <p:cBhvr>
                                        <p:cTn id="45" dur="2000" fill="hold"/>
                                        <p:tgtEl>
                                          <p:spTgt spid="33"/>
                                        </p:tgtEl>
                                      </p:cBhvr>
                                      <p:by x="150000" y="150000"/>
                                    </p:animScale>
                                  </p:childTnLst>
                                </p:cTn>
                              </p:par>
                            </p:childTnLst>
                          </p:cTn>
                        </p:par>
                        <p:par>
                          <p:cTn id="46" fill="hold">
                            <p:stCondLst>
                              <p:cond delay="2000"/>
                            </p:stCondLst>
                            <p:childTnLst>
                              <p:par>
                                <p:cTn id="47" presetID="10" presetClass="exit" presetSubtype="0" fill="hold" grpId="1" nodeType="afterEffect">
                                  <p:stCondLst>
                                    <p:cond delay="0"/>
                                  </p:stCondLst>
                                  <p:childTnLst>
                                    <p:animEffect transition="out" filter="fade">
                                      <p:cBhvr>
                                        <p:cTn id="48" dur="500"/>
                                        <p:tgtEl>
                                          <p:spTgt spid="33"/>
                                        </p:tgtEl>
                                      </p:cBhvr>
                                    </p:animEffect>
                                    <p:set>
                                      <p:cBhvr>
                                        <p:cTn id="49" dur="1" fill="hold">
                                          <p:stCondLst>
                                            <p:cond delay="499"/>
                                          </p:stCondLst>
                                        </p:cTn>
                                        <p:tgtEl>
                                          <p:spTgt spid="33"/>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5"/>
                                        </p:tgtEl>
                                        <p:attrNameLst>
                                          <p:attrName>style.visibility</p:attrName>
                                        </p:attrNameLst>
                                      </p:cBhvr>
                                      <p:to>
                                        <p:strVal val="visible"/>
                                      </p:to>
                                    </p:set>
                                    <p:anim calcmode="lin" valueType="num">
                                      <p:cBhvr additive="base">
                                        <p:cTn id="54" dur="500" fill="hold"/>
                                        <p:tgtEl>
                                          <p:spTgt spid="25"/>
                                        </p:tgtEl>
                                        <p:attrNameLst>
                                          <p:attrName>ppt_x</p:attrName>
                                        </p:attrNameLst>
                                      </p:cBhvr>
                                      <p:tavLst>
                                        <p:tav tm="0">
                                          <p:val>
                                            <p:strVal val="#ppt_x"/>
                                          </p:val>
                                        </p:tav>
                                        <p:tav tm="100000">
                                          <p:val>
                                            <p:strVal val="#ppt_x"/>
                                          </p:val>
                                        </p:tav>
                                      </p:tavLst>
                                    </p:anim>
                                    <p:anim calcmode="lin" valueType="num">
                                      <p:cBhvr additive="base">
                                        <p:cTn id="55" dur="500" fill="hold"/>
                                        <p:tgtEl>
                                          <p:spTgt spid="25"/>
                                        </p:tgtEl>
                                        <p:attrNameLst>
                                          <p:attrName>ppt_y</p:attrName>
                                        </p:attrNameLst>
                                      </p:cBhvr>
                                      <p:tavLst>
                                        <p:tav tm="0">
                                          <p:val>
                                            <p:strVal val="1+#ppt_h/2"/>
                                          </p:val>
                                        </p:tav>
                                        <p:tav tm="100000">
                                          <p:val>
                                            <p:strVal val="#ppt_y"/>
                                          </p:val>
                                        </p:tav>
                                      </p:tavLst>
                                    </p:anim>
                                  </p:childTnLst>
                                </p:cTn>
                              </p:par>
                              <p:par>
                                <p:cTn id="56" presetID="35" presetClass="path" presetSubtype="0" accel="50000" decel="50000" fill="hold" grpId="1" nodeType="withEffect">
                                  <p:stCondLst>
                                    <p:cond delay="0"/>
                                  </p:stCondLst>
                                  <p:childTnLst>
                                    <p:animMotion origin="layout" path="M -0.32422 0.00023 L -0.55104 -0.00069 " pathEditMode="relative" rAng="0" ptsTypes="AA">
                                      <p:cBhvr>
                                        <p:cTn id="57" dur="2000" fill="hold"/>
                                        <p:tgtEl>
                                          <p:spTgt spid="28"/>
                                        </p:tgtEl>
                                        <p:attrNameLst>
                                          <p:attrName>ppt_x</p:attrName>
                                          <p:attrName>ppt_y</p:attrName>
                                        </p:attrNameLst>
                                      </p:cBhvr>
                                      <p:rCtr x="-11341" y="-46"/>
                                    </p:animMotion>
                                  </p:childTnLst>
                                </p:cTn>
                              </p:par>
                            </p:childTnLst>
                          </p:cTn>
                        </p:par>
                        <p:par>
                          <p:cTn id="58" fill="hold">
                            <p:stCondLst>
                              <p:cond delay="2000"/>
                            </p:stCondLst>
                            <p:childTnLst>
                              <p:par>
                                <p:cTn id="59" presetID="26" presetClass="emph" presetSubtype="0" repeatCount="2000" fill="hold" grpId="2" nodeType="afterEffect">
                                  <p:stCondLst>
                                    <p:cond delay="0"/>
                                  </p:stCondLst>
                                  <p:childTnLst>
                                    <p:animEffect transition="out" filter="fade">
                                      <p:cBhvr>
                                        <p:cTn id="60" dur="1000" tmFilter="0, 0; .2, .5; .8, .5; 1, 0"/>
                                        <p:tgtEl>
                                          <p:spTgt spid="28"/>
                                        </p:tgtEl>
                                      </p:cBhvr>
                                    </p:animEffect>
                                    <p:animScale>
                                      <p:cBhvr>
                                        <p:cTn id="61" dur="500" autoRev="1" fill="hold"/>
                                        <p:tgtEl>
                                          <p:spTgt spid="28"/>
                                        </p:tgtEl>
                                      </p:cBhvr>
                                      <p:by x="105000" y="105000"/>
                                    </p:animScale>
                                  </p:childTnLst>
                                </p:cTn>
                              </p:par>
                              <p:par>
                                <p:cTn id="62" presetID="2" presetClass="entr" presetSubtype="4"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 calcmode="lin" valueType="num">
                                      <p:cBhvr additive="base">
                                        <p:cTn id="64" dur="500" fill="hold"/>
                                        <p:tgtEl>
                                          <p:spTgt spid="22"/>
                                        </p:tgtEl>
                                        <p:attrNameLst>
                                          <p:attrName>ppt_x</p:attrName>
                                        </p:attrNameLst>
                                      </p:cBhvr>
                                      <p:tavLst>
                                        <p:tav tm="0">
                                          <p:val>
                                            <p:strVal val="#ppt_x"/>
                                          </p:val>
                                        </p:tav>
                                        <p:tav tm="100000">
                                          <p:val>
                                            <p:strVal val="#ppt_x"/>
                                          </p:val>
                                        </p:tav>
                                      </p:tavLst>
                                    </p:anim>
                                    <p:anim calcmode="lin" valueType="num">
                                      <p:cBhvr additive="base">
                                        <p:cTn id="65"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8" grpId="1"/>
      <p:bldP spid="28" grpId="2"/>
      <p:bldP spid="14" grpId="0"/>
      <p:bldP spid="17" grpId="0"/>
      <p:bldP spid="25" grpId="0"/>
      <p:bldP spid="33" grpId="0"/>
      <p:bldP spid="33" grpId="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3" name="תמונה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4660" y="3597290"/>
            <a:ext cx="1822555" cy="1817392"/>
          </a:xfrm>
          <a:prstGeom prst="rect">
            <a:avLst/>
          </a:prstGeom>
        </p:spPr>
      </p:pic>
      <p:pic>
        <p:nvPicPr>
          <p:cNvPr id="4" name="תמונה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7555" y="4012833"/>
            <a:ext cx="1811548" cy="1401849"/>
          </a:xfrm>
          <a:prstGeom prst="rect">
            <a:avLst/>
          </a:prstGeom>
        </p:spPr>
      </p:pic>
      <p:pic>
        <p:nvPicPr>
          <p:cNvPr id="5" name="תמונה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752724" y="3597290"/>
            <a:ext cx="1604117" cy="1817392"/>
          </a:xfrm>
          <a:prstGeom prst="rect">
            <a:avLst/>
          </a:prstGeom>
        </p:spPr>
      </p:pic>
      <p:cxnSp>
        <p:nvCxnSpPr>
          <p:cNvPr id="8" name="מחבר חץ ישר 7"/>
          <p:cNvCxnSpPr/>
          <p:nvPr/>
        </p:nvCxnSpPr>
        <p:spPr>
          <a:xfrm>
            <a:off x="3498574" y="4770783"/>
            <a:ext cx="2194860" cy="16877"/>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15" name="מחבר חץ ישר 14"/>
          <p:cNvCxnSpPr/>
          <p:nvPr/>
        </p:nvCxnSpPr>
        <p:spPr>
          <a:xfrm>
            <a:off x="7479103" y="4787660"/>
            <a:ext cx="2273621" cy="0"/>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20" name="מחבר חץ ישר 19"/>
          <p:cNvCxnSpPr/>
          <p:nvPr/>
        </p:nvCxnSpPr>
        <p:spPr>
          <a:xfrm flipH="1" flipV="1">
            <a:off x="7441878" y="439659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24" name="מחבר חץ ישר 23"/>
          <p:cNvCxnSpPr/>
          <p:nvPr/>
        </p:nvCxnSpPr>
        <p:spPr>
          <a:xfrm flipH="1" flipV="1">
            <a:off x="3356709" y="441152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28" name="מלבן 27"/>
          <p:cNvSpPr/>
          <p:nvPr/>
        </p:nvSpPr>
        <p:spPr>
          <a:xfrm>
            <a:off x="9633664" y="3696110"/>
            <a:ext cx="958916"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$24</a:t>
            </a:r>
            <a:endParaRPr lang="he-IL" sz="3600" cap="none" spc="0" dirty="0">
              <a:ln/>
              <a:solidFill>
                <a:schemeClr val="accent3"/>
              </a:solidFill>
              <a:effectLst/>
            </a:endParaRPr>
          </a:p>
        </p:txBody>
      </p:sp>
      <p:sp>
        <p:nvSpPr>
          <p:cNvPr id="33" name="מלבן 32"/>
          <p:cNvSpPr/>
          <p:nvPr/>
        </p:nvSpPr>
        <p:spPr>
          <a:xfrm>
            <a:off x="2932963" y="3820595"/>
            <a:ext cx="954107"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$12</a:t>
            </a:r>
            <a:endParaRPr lang="he-IL" sz="3600" cap="none" spc="0" dirty="0">
              <a:ln/>
              <a:solidFill>
                <a:schemeClr val="accent3"/>
              </a:solidFill>
              <a:effectLst/>
            </a:endParaRPr>
          </a:p>
        </p:txBody>
      </p:sp>
      <p:pic>
        <p:nvPicPr>
          <p:cNvPr id="6" name="תמונה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48899" y="4865616"/>
            <a:ext cx="1215620" cy="1061335"/>
          </a:xfrm>
          <a:prstGeom prst="rect">
            <a:avLst/>
          </a:prstGeom>
        </p:spPr>
      </p:pic>
      <p:pic>
        <p:nvPicPr>
          <p:cNvPr id="7" name="תמונה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26246" y="4012833"/>
            <a:ext cx="2048897" cy="1443334"/>
          </a:xfrm>
          <a:prstGeom prst="rect">
            <a:avLst/>
          </a:prstGeom>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Retailer </a:t>
            </a:r>
            <a:r>
              <a:rPr lang="en-US" b="1" dirty="0" err="1">
                <a:solidFill>
                  <a:schemeClr val="bg1">
                    <a:lumMod val="95000"/>
                    <a:lumOff val="5000"/>
                  </a:schemeClr>
                </a:solidFill>
              </a:rPr>
              <a:t>ePublishing</a:t>
            </a:r>
            <a:r>
              <a:rPr lang="en-US" b="1" dirty="0">
                <a:solidFill>
                  <a:schemeClr val="bg1">
                    <a:lumMod val="95000"/>
                    <a:lumOff val="5000"/>
                  </a:schemeClr>
                </a:solidFill>
              </a:rPr>
              <a:t> the Way It Is</a:t>
            </a:r>
            <a:endParaRPr lang="en-US" b="1" dirty="0">
              <a:solidFill>
                <a:schemeClr val="bg1">
                  <a:lumMod val="95000"/>
                  <a:lumOff val="5000"/>
                </a:schemeClr>
              </a:solidFill>
            </a:endParaRPr>
          </a:p>
        </p:txBody>
      </p:sp>
      <p:sp>
        <p:nvSpPr>
          <p:cNvPr id="11" name="מלבן 10"/>
          <p:cNvSpPr/>
          <p:nvPr/>
        </p:nvSpPr>
        <p:spPr>
          <a:xfrm>
            <a:off x="2538411" y="1786684"/>
            <a:ext cx="8069837" cy="707886"/>
          </a:xfrm>
          <a:prstGeom prst="rect">
            <a:avLst/>
          </a:prstGeom>
          <a:noFill/>
        </p:spPr>
        <p:txBody>
          <a:bodyPr wrap="none" lIns="91440" tIns="45720" rIns="91440" bIns="45720">
            <a:spAutoFit/>
          </a:bodyPr>
          <a:lstStyle/>
          <a:p>
            <a:pPr algn="ctr"/>
            <a:r>
              <a:rPr lang="en-US" sz="4000" b="0" cap="none" spc="0" dirty="0" smtClean="0">
                <a:ln w="0"/>
                <a:gradFill>
                  <a:gsLst>
                    <a:gs pos="21000">
                      <a:srgbClr val="53575C"/>
                    </a:gs>
                    <a:gs pos="88000">
                      <a:srgbClr val="C5C7CA"/>
                    </a:gs>
                  </a:gsLst>
                  <a:lin ang="5400000"/>
                </a:gradFill>
                <a:effectLst/>
              </a:rPr>
              <a:t>We eliminated the middleman</a:t>
            </a:r>
            <a:endParaRPr lang="he-IL" sz="4000" b="0" cap="none" spc="0" dirty="0">
              <a:ln w="0"/>
              <a:gradFill>
                <a:gsLst>
                  <a:gs pos="21000">
                    <a:srgbClr val="53575C"/>
                  </a:gs>
                  <a:gs pos="88000">
                    <a:srgbClr val="C5C7CA"/>
                  </a:gs>
                </a:gsLst>
                <a:lin ang="5400000"/>
              </a:gradFill>
              <a:effectLst/>
            </a:endParaRPr>
          </a:p>
        </p:txBody>
      </p:sp>
      <p:sp>
        <p:nvSpPr>
          <p:cNvPr id="23" name="מלבן 22"/>
          <p:cNvSpPr/>
          <p:nvPr/>
        </p:nvSpPr>
        <p:spPr>
          <a:xfrm>
            <a:off x="2466083" y="2180970"/>
            <a:ext cx="8169223" cy="707886"/>
          </a:xfrm>
          <a:prstGeom prst="rect">
            <a:avLst/>
          </a:prstGeom>
          <a:noFill/>
        </p:spPr>
        <p:txBody>
          <a:bodyPr wrap="none" lIns="91440" tIns="45720" rIns="91440" bIns="45720">
            <a:spAutoFit/>
          </a:bodyPr>
          <a:lstStyle/>
          <a:p>
            <a:pPr algn="ctr"/>
            <a:r>
              <a:rPr lang="en-US" sz="4000" dirty="0" smtClean="0">
                <a:ln w="0"/>
                <a:gradFill>
                  <a:gsLst>
                    <a:gs pos="21000">
                      <a:srgbClr val="53575C"/>
                    </a:gs>
                    <a:gs pos="88000">
                      <a:srgbClr val="C5C7CA"/>
                    </a:gs>
                  </a:gsLst>
                  <a:lin ang="5400000"/>
                </a:gradFill>
              </a:rPr>
              <a:t>and created a new one instead</a:t>
            </a:r>
            <a:endParaRPr lang="he-IL" sz="4000" b="0" cap="none" spc="0" dirty="0">
              <a:ln w="0"/>
              <a:gradFill>
                <a:gsLst>
                  <a:gs pos="21000">
                    <a:srgbClr val="53575C"/>
                  </a:gs>
                  <a:gs pos="88000">
                    <a:srgbClr val="C5C7CA"/>
                  </a:gs>
                </a:gsLst>
                <a:lin ang="5400000"/>
              </a:gradFill>
              <a:effectLst/>
            </a:endParaRPr>
          </a:p>
        </p:txBody>
      </p:sp>
    </p:spTree>
    <p:extLst>
      <p:ext uri="{BB962C8B-B14F-4D97-AF65-F5344CB8AC3E}">
        <p14:creationId xmlns:p14="http://schemas.microsoft.com/office/powerpoint/2010/main" val="25694525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4000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3000" fill="hold"/>
                                        <p:tgtEl>
                                          <p:spTgt spid="11"/>
                                        </p:tgtEl>
                                        <p:attrNameLst>
                                          <p:attrName>ppt_x</p:attrName>
                                        </p:attrNameLst>
                                      </p:cBhvr>
                                      <p:tavLst>
                                        <p:tav tm="0">
                                          <p:val>
                                            <p:strVal val="0-#ppt_w/2"/>
                                          </p:val>
                                        </p:tav>
                                        <p:tav tm="100000">
                                          <p:val>
                                            <p:strVal val="#ppt_x"/>
                                          </p:val>
                                        </p:tav>
                                      </p:tavLst>
                                    </p:anim>
                                    <p:anim calcmode="lin" valueType="num">
                                      <p:cBhvr additive="base">
                                        <p:cTn id="8" dur="3000" fill="hold"/>
                                        <p:tgtEl>
                                          <p:spTgt spid="11"/>
                                        </p:tgtEl>
                                        <p:attrNameLst>
                                          <p:attrName>ppt_y</p:attrName>
                                        </p:attrNameLst>
                                      </p:cBhvr>
                                      <p:tavLst>
                                        <p:tav tm="0">
                                          <p:val>
                                            <p:strVal val="#ppt_y"/>
                                          </p:val>
                                        </p:tav>
                                        <p:tav tm="100000">
                                          <p:val>
                                            <p:strVal val="#ppt_y"/>
                                          </p:val>
                                        </p:tav>
                                      </p:tavLst>
                                    </p:anim>
                                  </p:childTnLst>
                                </p:cTn>
                              </p:par>
                            </p:childTnLst>
                          </p:cTn>
                        </p:par>
                        <p:par>
                          <p:cTn id="9" fill="hold">
                            <p:stCondLst>
                              <p:cond delay="3000"/>
                            </p:stCondLst>
                            <p:childTnLst>
                              <p:par>
                                <p:cTn id="10" presetID="14" presetClass="exit" presetSubtype="10" fill="hold" nodeType="afterEffect">
                                  <p:stCondLst>
                                    <p:cond delay="0"/>
                                  </p:stCondLst>
                                  <p:childTnLst>
                                    <p:animEffect transition="out" filter="randombar(horizontal)">
                                      <p:cBhvr>
                                        <p:cTn id="11" dur="2000"/>
                                        <p:tgtEl>
                                          <p:spTgt spid="4"/>
                                        </p:tgtEl>
                                      </p:cBhvr>
                                    </p:animEffect>
                                    <p:set>
                                      <p:cBhvr>
                                        <p:cTn id="12" dur="1" fill="hold">
                                          <p:stCondLst>
                                            <p:cond delay="19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2" accel="4000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3000" fill="hold"/>
                                        <p:tgtEl>
                                          <p:spTgt spid="23"/>
                                        </p:tgtEl>
                                        <p:attrNameLst>
                                          <p:attrName>ppt_x</p:attrName>
                                        </p:attrNameLst>
                                      </p:cBhvr>
                                      <p:tavLst>
                                        <p:tav tm="0">
                                          <p:val>
                                            <p:strVal val="1+#ppt_w/2"/>
                                          </p:val>
                                        </p:tav>
                                        <p:tav tm="100000">
                                          <p:val>
                                            <p:strVal val="#ppt_x"/>
                                          </p:val>
                                        </p:tav>
                                      </p:tavLst>
                                    </p:anim>
                                    <p:anim calcmode="lin" valueType="num">
                                      <p:cBhvr additive="base">
                                        <p:cTn id="18" dur="3000" fill="hold"/>
                                        <p:tgtEl>
                                          <p:spTgt spid="23"/>
                                        </p:tgtEl>
                                        <p:attrNameLst>
                                          <p:attrName>ppt_y</p:attrName>
                                        </p:attrNameLst>
                                      </p:cBhvr>
                                      <p:tavLst>
                                        <p:tav tm="0">
                                          <p:val>
                                            <p:strVal val="#ppt_y"/>
                                          </p:val>
                                        </p:tav>
                                        <p:tav tm="100000">
                                          <p:val>
                                            <p:strVal val="#ppt_y"/>
                                          </p:val>
                                        </p:tav>
                                      </p:tavLst>
                                    </p:anim>
                                  </p:childTnLst>
                                </p:cTn>
                              </p:par>
                              <p:par>
                                <p:cTn id="19" presetID="2" presetClass="exit" presetSubtype="2" accel="40000" decel="40000" fill="hold" grpId="1" nodeType="withEffect">
                                  <p:stCondLst>
                                    <p:cond delay="0"/>
                                  </p:stCondLst>
                                  <p:childTnLst>
                                    <p:anim calcmode="lin" valueType="num">
                                      <p:cBhvr additive="base">
                                        <p:cTn id="20" dur="3000"/>
                                        <p:tgtEl>
                                          <p:spTgt spid="11"/>
                                        </p:tgtEl>
                                        <p:attrNameLst>
                                          <p:attrName>ppt_x</p:attrName>
                                        </p:attrNameLst>
                                      </p:cBhvr>
                                      <p:tavLst>
                                        <p:tav tm="0">
                                          <p:val>
                                            <p:strVal val="ppt_x"/>
                                          </p:val>
                                        </p:tav>
                                        <p:tav tm="100000">
                                          <p:val>
                                            <p:strVal val="1+ppt_w/2"/>
                                          </p:val>
                                        </p:tav>
                                      </p:tavLst>
                                    </p:anim>
                                    <p:anim calcmode="lin" valueType="num">
                                      <p:cBhvr additive="base">
                                        <p:cTn id="21" dur="3000"/>
                                        <p:tgtEl>
                                          <p:spTgt spid="11"/>
                                        </p:tgtEl>
                                        <p:attrNameLst>
                                          <p:attrName>ppt_y</p:attrName>
                                        </p:attrNameLst>
                                      </p:cBhvr>
                                      <p:tavLst>
                                        <p:tav tm="0">
                                          <p:val>
                                            <p:strVal val="ppt_y"/>
                                          </p:val>
                                        </p:tav>
                                        <p:tav tm="100000">
                                          <p:val>
                                            <p:strVal val="ppt_y"/>
                                          </p:val>
                                        </p:tav>
                                      </p:tavLst>
                                    </p:anim>
                                    <p:set>
                                      <p:cBhvr>
                                        <p:cTn id="22" dur="1" fill="hold">
                                          <p:stCondLst>
                                            <p:cond delay="2999"/>
                                          </p:stCondLst>
                                        </p:cTn>
                                        <p:tgtEl>
                                          <p:spTgt spid="11"/>
                                        </p:tgtEl>
                                        <p:attrNameLst>
                                          <p:attrName>style.visibility</p:attrName>
                                        </p:attrNameLst>
                                      </p:cBhvr>
                                      <p:to>
                                        <p:strVal val="hidden"/>
                                      </p:to>
                                    </p:set>
                                  </p:childTnLst>
                                </p:cTn>
                              </p:par>
                            </p:childTnLst>
                          </p:cTn>
                        </p:par>
                        <p:par>
                          <p:cTn id="23" fill="hold">
                            <p:stCondLst>
                              <p:cond delay="3000"/>
                            </p:stCondLst>
                            <p:childTnLst>
                              <p:par>
                                <p:cTn id="24" presetID="14" presetClass="entr" presetSubtype="10"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randombar(horizontal)">
                                      <p:cBhvr>
                                        <p:cTn id="2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539013" y="827877"/>
            <a:ext cx="5709159" cy="461665"/>
          </a:xfrm>
          <a:prstGeom prst="rect">
            <a:avLst/>
          </a:prstGeom>
          <a:noFill/>
        </p:spPr>
        <p:txBody>
          <a:bodyPr wrap="square" rtlCol="0">
            <a:spAutoFit/>
          </a:bodyPr>
          <a:lstStyle/>
          <a:p>
            <a:r>
              <a:rPr lang="en-US" b="1" dirty="0" smtClean="0">
                <a:solidFill>
                  <a:schemeClr val="bg1">
                    <a:lumMod val="95000"/>
                    <a:lumOff val="5000"/>
                  </a:schemeClr>
                </a:solidFill>
              </a:rPr>
              <a:t>Advantages of DIRECT </a:t>
            </a:r>
            <a:r>
              <a:rPr lang="en-US" b="1" dirty="0" err="1" smtClean="0">
                <a:solidFill>
                  <a:schemeClr val="bg1">
                    <a:lumMod val="95000"/>
                    <a:lumOff val="5000"/>
                  </a:schemeClr>
                </a:solidFill>
              </a:rPr>
              <a:t>ePublishing</a:t>
            </a:r>
            <a:r>
              <a:rPr lang="en-US" b="1" dirty="0" smtClean="0">
                <a:solidFill>
                  <a:schemeClr val="bg1">
                    <a:lumMod val="95000"/>
                    <a:lumOff val="5000"/>
                  </a:schemeClr>
                </a:solidFill>
              </a:rPr>
              <a:t> with </a:t>
            </a:r>
            <a:r>
              <a:rPr lang="en-US" sz="2400" b="1" dirty="0" err="1" smtClean="0">
                <a:solidFill>
                  <a:schemeClr val="accent6">
                    <a:lumMod val="75000"/>
                  </a:schemeClr>
                </a:solidFill>
              </a:rPr>
              <a:t>NetIS</a:t>
            </a:r>
            <a:r>
              <a:rPr lang="en-US" sz="2400" b="1" dirty="0" smtClean="0">
                <a:solidFill>
                  <a:schemeClr val="accent6">
                    <a:lumMod val="75000"/>
                  </a:schemeClr>
                </a:solidFill>
              </a:rPr>
              <a:t>™</a:t>
            </a:r>
            <a:endParaRPr lang="en-US" sz="2400" b="1" dirty="0">
              <a:solidFill>
                <a:schemeClr val="accent6">
                  <a:lumMod val="75000"/>
                </a:schemeClr>
              </a:solidFill>
            </a:endParaRPr>
          </a:p>
        </p:txBody>
      </p:sp>
      <p:sp>
        <p:nvSpPr>
          <p:cNvPr id="14" name="TextBox 13"/>
          <p:cNvSpPr txBox="1"/>
          <p:nvPr/>
        </p:nvSpPr>
        <p:spPr>
          <a:xfrm>
            <a:off x="2132218" y="2200572"/>
            <a:ext cx="2759089" cy="369332"/>
          </a:xfrm>
          <a:prstGeom prst="rect">
            <a:avLst/>
          </a:prstGeom>
          <a:noFill/>
        </p:spPr>
        <p:txBody>
          <a:bodyPr wrap="none" rtlCol="0">
            <a:spAutoFit/>
          </a:bodyPr>
          <a:lstStyle/>
          <a:p>
            <a:r>
              <a:rPr lang="en-US" dirty="0" smtClean="0">
                <a:solidFill>
                  <a:schemeClr val="accent1">
                    <a:lumMod val="75000"/>
                  </a:schemeClr>
                </a:solidFill>
              </a:rPr>
              <a:t>1. Double the Revenue</a:t>
            </a:r>
            <a:endParaRPr lang="en-US" dirty="0">
              <a:solidFill>
                <a:schemeClr val="accent1">
                  <a:lumMod val="75000"/>
                </a:schemeClr>
              </a:solidFill>
            </a:endParaRPr>
          </a:p>
        </p:txBody>
      </p:sp>
      <p:sp>
        <p:nvSpPr>
          <p:cNvPr id="17" name="TextBox 16"/>
          <p:cNvSpPr txBox="1"/>
          <p:nvPr/>
        </p:nvSpPr>
        <p:spPr>
          <a:xfrm>
            <a:off x="2132218" y="2569904"/>
            <a:ext cx="3357009" cy="369332"/>
          </a:xfrm>
          <a:prstGeom prst="rect">
            <a:avLst/>
          </a:prstGeom>
          <a:noFill/>
        </p:spPr>
        <p:txBody>
          <a:bodyPr wrap="none" rtlCol="0">
            <a:spAutoFit/>
          </a:bodyPr>
          <a:lstStyle/>
          <a:p>
            <a:r>
              <a:rPr lang="en-US" dirty="0" smtClean="0">
                <a:solidFill>
                  <a:schemeClr val="accent1">
                    <a:lumMod val="75000"/>
                  </a:schemeClr>
                </a:solidFill>
              </a:rPr>
              <a:t>2. Control  pricing strategies</a:t>
            </a:r>
            <a:endParaRPr lang="en-US" dirty="0">
              <a:solidFill>
                <a:schemeClr val="accent1">
                  <a:lumMod val="75000"/>
                </a:schemeClr>
              </a:solidFill>
            </a:endParaRPr>
          </a:p>
        </p:txBody>
      </p:sp>
      <p:sp>
        <p:nvSpPr>
          <p:cNvPr id="10" name="הסבר קווי 1 (קו אנכי) 9"/>
          <p:cNvSpPr/>
          <p:nvPr/>
        </p:nvSpPr>
        <p:spPr>
          <a:xfrm>
            <a:off x="7385603" y="2200572"/>
            <a:ext cx="3431357" cy="1373677"/>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Sales via retailers result in 50% decrease in gross income. Sometimes more…</a:t>
            </a:r>
            <a:endParaRPr lang="en-US" dirty="0"/>
          </a:p>
        </p:txBody>
      </p:sp>
      <p:sp>
        <p:nvSpPr>
          <p:cNvPr id="18" name="הסבר קווי 1 (קו אנכי) 17"/>
          <p:cNvSpPr/>
          <p:nvPr/>
        </p:nvSpPr>
        <p:spPr>
          <a:xfrm>
            <a:off x="7385603" y="2197461"/>
            <a:ext cx="3431357" cy="1373677"/>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Retailers have their own interests in determining book price.</a:t>
            </a:r>
            <a:endParaRPr lang="en-US" dirty="0"/>
          </a:p>
        </p:txBody>
      </p:sp>
      <p:sp>
        <p:nvSpPr>
          <p:cNvPr id="19" name="TextBox 18"/>
          <p:cNvSpPr txBox="1"/>
          <p:nvPr/>
        </p:nvSpPr>
        <p:spPr>
          <a:xfrm>
            <a:off x="2132218" y="2939236"/>
            <a:ext cx="4466287" cy="369332"/>
          </a:xfrm>
          <a:prstGeom prst="rect">
            <a:avLst/>
          </a:prstGeom>
          <a:noFill/>
        </p:spPr>
        <p:txBody>
          <a:bodyPr wrap="none" rtlCol="0">
            <a:spAutoFit/>
          </a:bodyPr>
          <a:lstStyle/>
          <a:p>
            <a:r>
              <a:rPr lang="en-US" dirty="0" smtClean="0">
                <a:solidFill>
                  <a:schemeClr val="accent1">
                    <a:lumMod val="75000"/>
                  </a:schemeClr>
                </a:solidFill>
              </a:rPr>
              <a:t>3. Create brand growth &amp; awareness</a:t>
            </a:r>
            <a:endParaRPr lang="en-US" dirty="0">
              <a:solidFill>
                <a:schemeClr val="accent1">
                  <a:lumMod val="75000"/>
                </a:schemeClr>
              </a:solidFill>
            </a:endParaRPr>
          </a:p>
        </p:txBody>
      </p:sp>
      <p:sp>
        <p:nvSpPr>
          <p:cNvPr id="22" name="הסבר קווי 1 (קו אנכי) 21"/>
          <p:cNvSpPr/>
          <p:nvPr/>
        </p:nvSpPr>
        <p:spPr>
          <a:xfrm>
            <a:off x="7385603" y="2194350"/>
            <a:ext cx="3431357" cy="1373677"/>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Retailers aim to make THEIR brand name grow—not yours!</a:t>
            </a:r>
            <a:endParaRPr lang="en-US" dirty="0"/>
          </a:p>
        </p:txBody>
      </p:sp>
      <p:sp>
        <p:nvSpPr>
          <p:cNvPr id="23" name="TextBox 22"/>
          <p:cNvSpPr txBox="1"/>
          <p:nvPr/>
        </p:nvSpPr>
        <p:spPr>
          <a:xfrm>
            <a:off x="2132218" y="3308568"/>
            <a:ext cx="2813591" cy="369332"/>
          </a:xfrm>
          <a:prstGeom prst="rect">
            <a:avLst/>
          </a:prstGeom>
          <a:noFill/>
        </p:spPr>
        <p:txBody>
          <a:bodyPr wrap="none" rtlCol="0">
            <a:spAutoFit/>
          </a:bodyPr>
          <a:lstStyle/>
          <a:p>
            <a:r>
              <a:rPr lang="en-US" dirty="0" smtClean="0">
                <a:solidFill>
                  <a:schemeClr val="accent1">
                    <a:lumMod val="75000"/>
                  </a:schemeClr>
                </a:solidFill>
              </a:rPr>
              <a:t>4. Control types of sales</a:t>
            </a:r>
            <a:endParaRPr lang="en-US" dirty="0">
              <a:solidFill>
                <a:schemeClr val="accent1">
                  <a:lumMod val="75000"/>
                </a:schemeClr>
              </a:solidFill>
            </a:endParaRPr>
          </a:p>
        </p:txBody>
      </p:sp>
      <p:sp>
        <p:nvSpPr>
          <p:cNvPr id="25" name="הסבר קווי 1 (קו אנכי) 24"/>
          <p:cNvSpPr/>
          <p:nvPr/>
        </p:nvSpPr>
        <p:spPr>
          <a:xfrm>
            <a:off x="7237606" y="2367107"/>
            <a:ext cx="3431357" cy="1373677"/>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YOU choose the sales format. Regular sales, subscriptions, “all you</a:t>
            </a:r>
          </a:p>
          <a:p>
            <a:pPr algn="ctr"/>
            <a:r>
              <a:rPr lang="en-US" dirty="0" smtClean="0"/>
              <a:t>can </a:t>
            </a:r>
            <a:r>
              <a:rPr lang="en-US" dirty="0"/>
              <a:t>read” and more.</a:t>
            </a:r>
            <a:endParaRPr lang="en-US" dirty="0"/>
          </a:p>
        </p:txBody>
      </p:sp>
      <p:sp>
        <p:nvSpPr>
          <p:cNvPr id="26" name="TextBox 25"/>
          <p:cNvSpPr txBox="1"/>
          <p:nvPr/>
        </p:nvSpPr>
        <p:spPr>
          <a:xfrm>
            <a:off x="2132217" y="3677900"/>
            <a:ext cx="4094391" cy="369332"/>
          </a:xfrm>
          <a:prstGeom prst="rect">
            <a:avLst/>
          </a:prstGeom>
          <a:noFill/>
        </p:spPr>
        <p:txBody>
          <a:bodyPr wrap="none" rtlCol="0">
            <a:spAutoFit/>
          </a:bodyPr>
          <a:lstStyle/>
          <a:p>
            <a:r>
              <a:rPr lang="en-US" dirty="0" smtClean="0">
                <a:solidFill>
                  <a:schemeClr val="accent1">
                    <a:lumMod val="75000"/>
                  </a:schemeClr>
                </a:solidFill>
              </a:rPr>
              <a:t>5. Monetize your website exposure </a:t>
            </a:r>
            <a:endParaRPr lang="en-US" dirty="0">
              <a:solidFill>
                <a:schemeClr val="accent1">
                  <a:lumMod val="75000"/>
                </a:schemeClr>
              </a:solidFill>
            </a:endParaRPr>
          </a:p>
        </p:txBody>
      </p:sp>
      <p:sp>
        <p:nvSpPr>
          <p:cNvPr id="27" name="הסבר קווי 1 (קו אנכי) 26"/>
          <p:cNvSpPr/>
          <p:nvPr/>
        </p:nvSpPr>
        <p:spPr>
          <a:xfrm>
            <a:off x="7385603" y="2191239"/>
            <a:ext cx="3431357" cy="1614567"/>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People buy physical books directly off your website. But for </a:t>
            </a:r>
            <a:r>
              <a:rPr lang="en-US" dirty="0" err="1" smtClean="0"/>
              <a:t>ebooks</a:t>
            </a:r>
            <a:r>
              <a:rPr lang="en-US" dirty="0" smtClean="0"/>
              <a:t>, you </a:t>
            </a:r>
            <a:r>
              <a:rPr lang="en-US" dirty="0"/>
              <a:t>send them elsewhere.</a:t>
            </a:r>
            <a:endParaRPr lang="en-US" dirty="0"/>
          </a:p>
        </p:txBody>
      </p:sp>
      <p:sp>
        <p:nvSpPr>
          <p:cNvPr id="29" name="TextBox 28"/>
          <p:cNvSpPr txBox="1"/>
          <p:nvPr/>
        </p:nvSpPr>
        <p:spPr>
          <a:xfrm>
            <a:off x="2126354" y="4047232"/>
            <a:ext cx="2518638" cy="369332"/>
          </a:xfrm>
          <a:prstGeom prst="rect">
            <a:avLst/>
          </a:prstGeom>
          <a:noFill/>
        </p:spPr>
        <p:txBody>
          <a:bodyPr wrap="none" rtlCol="0">
            <a:spAutoFit/>
          </a:bodyPr>
          <a:lstStyle/>
          <a:p>
            <a:r>
              <a:rPr lang="en-US" dirty="0" smtClean="0">
                <a:solidFill>
                  <a:schemeClr val="accent1">
                    <a:lumMod val="75000"/>
                  </a:schemeClr>
                </a:solidFill>
              </a:rPr>
              <a:t>5. Know your readers</a:t>
            </a:r>
            <a:endParaRPr lang="en-US" dirty="0">
              <a:solidFill>
                <a:schemeClr val="accent1">
                  <a:lumMod val="75000"/>
                </a:schemeClr>
              </a:solidFill>
            </a:endParaRPr>
          </a:p>
        </p:txBody>
      </p:sp>
      <p:sp>
        <p:nvSpPr>
          <p:cNvPr id="30" name="הסבר קווי 1 (קו אנכי) 29"/>
          <p:cNvSpPr/>
          <p:nvPr/>
        </p:nvSpPr>
        <p:spPr>
          <a:xfrm>
            <a:off x="7385603" y="2191239"/>
            <a:ext cx="3367974" cy="3188208"/>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With </a:t>
            </a:r>
            <a:r>
              <a:rPr lang="en-US" dirty="0" err="1" smtClean="0"/>
              <a:t>NetIS</a:t>
            </a:r>
            <a:r>
              <a:rPr lang="en-US" dirty="0" smtClean="0"/>
              <a:t> you own the buyer information. You know who likes which books. You can analyze their </a:t>
            </a:r>
            <a:r>
              <a:rPr lang="en-US" dirty="0" smtClean="0"/>
              <a:t>buying </a:t>
            </a:r>
            <a:r>
              <a:rPr lang="en-US" dirty="0"/>
              <a:t>patterns, geographic location, and </a:t>
            </a:r>
            <a:r>
              <a:rPr lang="en-US" dirty="0" smtClean="0"/>
              <a:t>real-time actions</a:t>
            </a:r>
            <a:r>
              <a:rPr lang="en-US" dirty="0" smtClean="0"/>
              <a:t>. </a:t>
            </a:r>
            <a:r>
              <a:rPr lang="en-US" dirty="0" smtClean="0"/>
              <a:t>You can then use all that for further marketing </a:t>
            </a:r>
            <a:r>
              <a:rPr lang="en-US" dirty="0"/>
              <a:t>decisions.</a:t>
            </a:r>
            <a:r>
              <a:rPr lang="en-US" dirty="0" smtClean="0"/>
              <a:t/>
            </a:r>
            <a:br>
              <a:rPr lang="en-US" dirty="0" smtClean="0"/>
            </a:br>
            <a:r>
              <a:rPr lang="en-US" dirty="0" smtClean="0"/>
              <a:t>That’s what the retailers do, with YOUR readers.</a:t>
            </a:r>
            <a:endParaRPr lang="en-US" dirty="0"/>
          </a:p>
        </p:txBody>
      </p:sp>
      <p:sp>
        <p:nvSpPr>
          <p:cNvPr id="20" name="מלבן 19"/>
          <p:cNvSpPr/>
          <p:nvPr/>
        </p:nvSpPr>
        <p:spPr>
          <a:xfrm>
            <a:off x="2126354" y="4651814"/>
            <a:ext cx="6261650" cy="1938992"/>
          </a:xfrm>
          <a:prstGeom prst="rect">
            <a:avLst/>
          </a:prstGeom>
          <a:noFill/>
        </p:spPr>
        <p:txBody>
          <a:bodyPr wrap="none" lIns="91440" tIns="45720" rIns="91440" bIns="45720">
            <a:spAutoFit/>
          </a:bodyPr>
          <a:lstStyle/>
          <a:p>
            <a:pPr algn="ctr"/>
            <a:endParaRPr lang="en-US" sz="4000" b="1" dirty="0" smtClean="0">
              <a:solidFill>
                <a:schemeClr val="bg1">
                  <a:lumMod val="65000"/>
                  <a:lumOff val="35000"/>
                </a:schemeClr>
              </a:solidFill>
            </a:endParaRPr>
          </a:p>
          <a:p>
            <a:pPr algn="ctr"/>
            <a:r>
              <a:rPr lang="en-US" sz="4000" b="1" dirty="0" smtClean="0">
                <a:solidFill>
                  <a:schemeClr val="bg1">
                    <a:lumMod val="65000"/>
                    <a:lumOff val="35000"/>
                  </a:schemeClr>
                </a:solidFill>
              </a:rPr>
              <a:t>With </a:t>
            </a:r>
            <a:r>
              <a:rPr lang="en-US" sz="4000" b="1" dirty="0" err="1" smtClean="0">
                <a:solidFill>
                  <a:schemeClr val="accent6">
                    <a:lumMod val="75000"/>
                  </a:schemeClr>
                </a:solidFill>
              </a:rPr>
              <a:t>NetIS</a:t>
            </a:r>
            <a:r>
              <a:rPr lang="en-US" sz="4000" b="1" dirty="0" smtClean="0">
                <a:solidFill>
                  <a:schemeClr val="accent6">
                    <a:lumMod val="75000"/>
                  </a:schemeClr>
                </a:solidFill>
              </a:rPr>
              <a:t>™ </a:t>
            </a:r>
            <a:r>
              <a:rPr lang="en-US" sz="4000" b="1" dirty="0" smtClean="0">
                <a:solidFill>
                  <a:schemeClr val="bg1">
                    <a:lumMod val="65000"/>
                    <a:lumOff val="35000"/>
                  </a:schemeClr>
                </a:solidFill>
              </a:rPr>
              <a:t>YOU control</a:t>
            </a:r>
            <a:br>
              <a:rPr lang="en-US" sz="4000" b="1" dirty="0" smtClean="0">
                <a:solidFill>
                  <a:schemeClr val="bg1">
                    <a:lumMod val="65000"/>
                    <a:lumOff val="35000"/>
                  </a:schemeClr>
                </a:solidFill>
              </a:rPr>
            </a:br>
            <a:r>
              <a:rPr lang="en-US" sz="4000" b="1" dirty="0" smtClean="0">
                <a:solidFill>
                  <a:schemeClr val="bg1">
                    <a:lumMod val="65000"/>
                    <a:lumOff val="35000"/>
                  </a:schemeClr>
                </a:solidFill>
              </a:rPr>
              <a:t>what’s YOURS </a:t>
            </a:r>
            <a:endParaRPr lang="he-IL" sz="4000" b="0" cap="none" spc="0" dirty="0">
              <a:ln w="0"/>
              <a:gradFill>
                <a:gsLst>
                  <a:gs pos="21000">
                    <a:srgbClr val="53575C"/>
                  </a:gs>
                  <a:gs pos="88000">
                    <a:srgbClr val="C5C7CA"/>
                  </a:gs>
                </a:gsLst>
                <a:lin ang="5400000"/>
              </a:gradFill>
              <a:effectLst/>
            </a:endParaRPr>
          </a:p>
        </p:txBody>
      </p:sp>
    </p:spTree>
    <p:extLst>
      <p:ext uri="{BB962C8B-B14F-4D97-AF65-F5344CB8AC3E}">
        <p14:creationId xmlns:p14="http://schemas.microsoft.com/office/powerpoint/2010/main" val="301321744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 calcmode="lin" valueType="num">
                                      <p:cBhvr additive="base">
                                        <p:cTn id="18" dur="500" fill="hold"/>
                                        <p:tgtEl>
                                          <p:spTgt spid="17"/>
                                        </p:tgtEl>
                                        <p:attrNameLst>
                                          <p:attrName>ppt_x</p:attrName>
                                        </p:attrNameLst>
                                      </p:cBhvr>
                                      <p:tavLst>
                                        <p:tav tm="0">
                                          <p:val>
                                            <p:strVal val="#ppt_x"/>
                                          </p:val>
                                        </p:tav>
                                        <p:tav tm="100000">
                                          <p:val>
                                            <p:strVal val="#ppt_x"/>
                                          </p:val>
                                        </p:tav>
                                      </p:tavLst>
                                    </p:anim>
                                    <p:anim calcmode="lin" valueType="num">
                                      <p:cBhvr additive="base">
                                        <p:cTn id="19" dur="500" fill="hold"/>
                                        <p:tgtEl>
                                          <p:spTgt spid="17"/>
                                        </p:tgtEl>
                                        <p:attrNameLst>
                                          <p:attrName>ppt_y</p:attrName>
                                        </p:attrNameLst>
                                      </p:cBhvr>
                                      <p:tavLst>
                                        <p:tav tm="0">
                                          <p:val>
                                            <p:strVal val="1+#ppt_h/2"/>
                                          </p:val>
                                        </p:tav>
                                        <p:tav tm="100000">
                                          <p:val>
                                            <p:strVal val="#ppt_y"/>
                                          </p:val>
                                        </p:tav>
                                      </p:tavLst>
                                    </p:anim>
                                  </p:childTnLst>
                                </p:cTn>
                              </p:par>
                              <p:par>
                                <p:cTn id="20" presetID="22" presetClass="exit" presetSubtype="4" fill="hold" grpId="1" nodeType="withEffect">
                                  <p:stCondLst>
                                    <p:cond delay="0"/>
                                  </p:stCondLst>
                                  <p:childTnLst>
                                    <p:animEffect transition="out" filter="wipe(down)">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additive="base">
                                        <p:cTn id="32" dur="500" fill="hold"/>
                                        <p:tgtEl>
                                          <p:spTgt spid="19"/>
                                        </p:tgtEl>
                                        <p:attrNameLst>
                                          <p:attrName>ppt_x</p:attrName>
                                        </p:attrNameLst>
                                      </p:cBhvr>
                                      <p:tavLst>
                                        <p:tav tm="0">
                                          <p:val>
                                            <p:strVal val="#ppt_x"/>
                                          </p:val>
                                        </p:tav>
                                        <p:tav tm="100000">
                                          <p:val>
                                            <p:strVal val="#ppt_x"/>
                                          </p:val>
                                        </p:tav>
                                      </p:tavLst>
                                    </p:anim>
                                    <p:anim calcmode="lin" valueType="num">
                                      <p:cBhvr additive="base">
                                        <p:cTn id="33" dur="500" fill="hold"/>
                                        <p:tgtEl>
                                          <p:spTgt spid="19"/>
                                        </p:tgtEl>
                                        <p:attrNameLst>
                                          <p:attrName>ppt_y</p:attrName>
                                        </p:attrNameLst>
                                      </p:cBhvr>
                                      <p:tavLst>
                                        <p:tav tm="0">
                                          <p:val>
                                            <p:strVal val="1+#ppt_h/2"/>
                                          </p:val>
                                        </p:tav>
                                        <p:tav tm="100000">
                                          <p:val>
                                            <p:strVal val="#ppt_y"/>
                                          </p:val>
                                        </p:tav>
                                      </p:tavLst>
                                    </p:anim>
                                  </p:childTnLst>
                                </p:cTn>
                              </p:par>
                              <p:par>
                                <p:cTn id="34" presetID="22" presetClass="exit" presetSubtype="4" fill="hold" grpId="1" nodeType="withEffect">
                                  <p:stCondLst>
                                    <p:cond delay="0"/>
                                  </p:stCondLst>
                                  <p:childTnLst>
                                    <p:animEffect transition="out" filter="wipe(down)">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 calcmode="lin" valueType="num">
                                      <p:cBhvr additive="base">
                                        <p:cTn id="46" dur="500" fill="hold"/>
                                        <p:tgtEl>
                                          <p:spTgt spid="23"/>
                                        </p:tgtEl>
                                        <p:attrNameLst>
                                          <p:attrName>ppt_x</p:attrName>
                                        </p:attrNameLst>
                                      </p:cBhvr>
                                      <p:tavLst>
                                        <p:tav tm="0">
                                          <p:val>
                                            <p:strVal val="#ppt_x"/>
                                          </p:val>
                                        </p:tav>
                                        <p:tav tm="100000">
                                          <p:val>
                                            <p:strVal val="#ppt_x"/>
                                          </p:val>
                                        </p:tav>
                                      </p:tavLst>
                                    </p:anim>
                                    <p:anim calcmode="lin" valueType="num">
                                      <p:cBhvr additive="base">
                                        <p:cTn id="47" dur="500" fill="hold"/>
                                        <p:tgtEl>
                                          <p:spTgt spid="23"/>
                                        </p:tgtEl>
                                        <p:attrNameLst>
                                          <p:attrName>ppt_y</p:attrName>
                                        </p:attrNameLst>
                                      </p:cBhvr>
                                      <p:tavLst>
                                        <p:tav tm="0">
                                          <p:val>
                                            <p:strVal val="1+#ppt_h/2"/>
                                          </p:val>
                                        </p:tav>
                                        <p:tav tm="100000">
                                          <p:val>
                                            <p:strVal val="#ppt_y"/>
                                          </p:val>
                                        </p:tav>
                                      </p:tavLst>
                                    </p:anim>
                                  </p:childTnLst>
                                </p:cTn>
                              </p:par>
                              <p:par>
                                <p:cTn id="48" presetID="22" presetClass="exit" presetSubtype="4" fill="hold" grpId="1" nodeType="withEffect">
                                  <p:stCondLst>
                                    <p:cond delay="0"/>
                                  </p:stCondLst>
                                  <p:childTnLst>
                                    <p:animEffect transition="out" filter="wipe(down)">
                                      <p:cBhvr>
                                        <p:cTn id="49" dur="500"/>
                                        <p:tgtEl>
                                          <p:spTgt spid="22"/>
                                        </p:tgtEl>
                                      </p:cBhvr>
                                    </p:animEffect>
                                    <p:set>
                                      <p:cBhvr>
                                        <p:cTn id="50" dur="1" fill="hold">
                                          <p:stCondLst>
                                            <p:cond delay="499"/>
                                          </p:stCondLst>
                                        </p:cTn>
                                        <p:tgtEl>
                                          <p:spTgt spid="22"/>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500"/>
                                        <p:tgtEl>
                                          <p:spTgt spid="25"/>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6"/>
                                        </p:tgtEl>
                                        <p:attrNameLst>
                                          <p:attrName>style.visibility</p:attrName>
                                        </p:attrNameLst>
                                      </p:cBhvr>
                                      <p:to>
                                        <p:strVal val="visible"/>
                                      </p:to>
                                    </p:set>
                                    <p:anim calcmode="lin" valueType="num">
                                      <p:cBhvr additive="base">
                                        <p:cTn id="60" dur="500" fill="hold"/>
                                        <p:tgtEl>
                                          <p:spTgt spid="26"/>
                                        </p:tgtEl>
                                        <p:attrNameLst>
                                          <p:attrName>ppt_x</p:attrName>
                                        </p:attrNameLst>
                                      </p:cBhvr>
                                      <p:tavLst>
                                        <p:tav tm="0">
                                          <p:val>
                                            <p:strVal val="#ppt_x"/>
                                          </p:val>
                                        </p:tav>
                                        <p:tav tm="100000">
                                          <p:val>
                                            <p:strVal val="#ppt_x"/>
                                          </p:val>
                                        </p:tav>
                                      </p:tavLst>
                                    </p:anim>
                                    <p:anim calcmode="lin" valueType="num">
                                      <p:cBhvr additive="base">
                                        <p:cTn id="61" dur="500" fill="hold"/>
                                        <p:tgtEl>
                                          <p:spTgt spid="26"/>
                                        </p:tgtEl>
                                        <p:attrNameLst>
                                          <p:attrName>ppt_y</p:attrName>
                                        </p:attrNameLst>
                                      </p:cBhvr>
                                      <p:tavLst>
                                        <p:tav tm="0">
                                          <p:val>
                                            <p:strVal val="1+#ppt_h/2"/>
                                          </p:val>
                                        </p:tav>
                                        <p:tav tm="100000">
                                          <p:val>
                                            <p:strVal val="#ppt_y"/>
                                          </p:val>
                                        </p:tav>
                                      </p:tavLst>
                                    </p:anim>
                                  </p:childTnLst>
                                </p:cTn>
                              </p:par>
                              <p:par>
                                <p:cTn id="62" presetID="22" presetClass="exit" presetSubtype="4" fill="hold" grpId="1" nodeType="withEffect">
                                  <p:stCondLst>
                                    <p:cond delay="0"/>
                                  </p:stCondLst>
                                  <p:childTnLst>
                                    <p:animEffect transition="out" filter="wipe(down)">
                                      <p:cBhvr>
                                        <p:cTn id="63" dur="500"/>
                                        <p:tgtEl>
                                          <p:spTgt spid="25"/>
                                        </p:tgtEl>
                                      </p:cBhvr>
                                    </p:animEffect>
                                    <p:set>
                                      <p:cBhvr>
                                        <p:cTn id="64" dur="1" fill="hold">
                                          <p:stCondLst>
                                            <p:cond delay="499"/>
                                          </p:stCondLst>
                                        </p:cTn>
                                        <p:tgtEl>
                                          <p:spTgt spid="25"/>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animEffect transition="in" filter="fade">
                                      <p:cBhvr>
                                        <p:cTn id="69" dur="500"/>
                                        <p:tgtEl>
                                          <p:spTgt spid="27"/>
                                        </p:tgtEl>
                                      </p:cBhvr>
                                    </p:animEffect>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29"/>
                                        </p:tgtEl>
                                        <p:attrNameLst>
                                          <p:attrName>style.visibility</p:attrName>
                                        </p:attrNameLst>
                                      </p:cBhvr>
                                      <p:to>
                                        <p:strVal val="visible"/>
                                      </p:to>
                                    </p:set>
                                    <p:anim calcmode="lin" valueType="num">
                                      <p:cBhvr additive="base">
                                        <p:cTn id="74" dur="500" fill="hold"/>
                                        <p:tgtEl>
                                          <p:spTgt spid="29"/>
                                        </p:tgtEl>
                                        <p:attrNameLst>
                                          <p:attrName>ppt_x</p:attrName>
                                        </p:attrNameLst>
                                      </p:cBhvr>
                                      <p:tavLst>
                                        <p:tav tm="0">
                                          <p:val>
                                            <p:strVal val="#ppt_x"/>
                                          </p:val>
                                        </p:tav>
                                        <p:tav tm="100000">
                                          <p:val>
                                            <p:strVal val="#ppt_x"/>
                                          </p:val>
                                        </p:tav>
                                      </p:tavLst>
                                    </p:anim>
                                    <p:anim calcmode="lin" valueType="num">
                                      <p:cBhvr additive="base">
                                        <p:cTn id="75" dur="500" fill="hold"/>
                                        <p:tgtEl>
                                          <p:spTgt spid="29"/>
                                        </p:tgtEl>
                                        <p:attrNameLst>
                                          <p:attrName>ppt_y</p:attrName>
                                        </p:attrNameLst>
                                      </p:cBhvr>
                                      <p:tavLst>
                                        <p:tav tm="0">
                                          <p:val>
                                            <p:strVal val="1+#ppt_h/2"/>
                                          </p:val>
                                        </p:tav>
                                        <p:tav tm="100000">
                                          <p:val>
                                            <p:strVal val="#ppt_y"/>
                                          </p:val>
                                        </p:tav>
                                      </p:tavLst>
                                    </p:anim>
                                  </p:childTnLst>
                                </p:cTn>
                              </p:par>
                              <p:par>
                                <p:cTn id="76" presetID="22" presetClass="exit" presetSubtype="4" fill="hold" grpId="1" nodeType="withEffect">
                                  <p:stCondLst>
                                    <p:cond delay="0"/>
                                  </p:stCondLst>
                                  <p:childTnLst>
                                    <p:animEffect transition="out" filter="wipe(down)">
                                      <p:cBhvr>
                                        <p:cTn id="77" dur="500"/>
                                        <p:tgtEl>
                                          <p:spTgt spid="27"/>
                                        </p:tgtEl>
                                      </p:cBhvr>
                                    </p:animEffect>
                                    <p:set>
                                      <p:cBhvr>
                                        <p:cTn id="78" dur="1" fill="hold">
                                          <p:stCondLst>
                                            <p:cond delay="499"/>
                                          </p:stCondLst>
                                        </p:cTn>
                                        <p:tgtEl>
                                          <p:spTgt spid="27"/>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30"/>
                                        </p:tgtEl>
                                        <p:attrNameLst>
                                          <p:attrName>style.visibility</p:attrName>
                                        </p:attrNameLst>
                                      </p:cBhvr>
                                      <p:to>
                                        <p:strVal val="visible"/>
                                      </p:to>
                                    </p:set>
                                    <p:animEffect transition="in" filter="fade">
                                      <p:cBhvr>
                                        <p:cTn id="83" dur="500"/>
                                        <p:tgtEl>
                                          <p:spTgt spid="30"/>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xit" presetSubtype="4" fill="hold" grpId="1" nodeType="clickEffect">
                                  <p:stCondLst>
                                    <p:cond delay="0"/>
                                  </p:stCondLst>
                                  <p:childTnLst>
                                    <p:animEffect transition="out" filter="wipe(down)">
                                      <p:cBhvr>
                                        <p:cTn id="87" dur="500"/>
                                        <p:tgtEl>
                                          <p:spTgt spid="30"/>
                                        </p:tgtEl>
                                      </p:cBhvr>
                                    </p:animEffect>
                                    <p:set>
                                      <p:cBhvr>
                                        <p:cTn id="88" dur="1" fill="hold">
                                          <p:stCondLst>
                                            <p:cond delay="499"/>
                                          </p:stCondLst>
                                        </p:cTn>
                                        <p:tgtEl>
                                          <p:spTgt spid="30"/>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20"/>
                                        </p:tgtEl>
                                        <p:attrNameLst>
                                          <p:attrName>style.visibility</p:attrName>
                                        </p:attrNameLst>
                                      </p:cBhvr>
                                      <p:to>
                                        <p:strVal val="visible"/>
                                      </p:to>
                                    </p:set>
                                    <p:anim calcmode="lin" valueType="num">
                                      <p:cBhvr>
                                        <p:cTn id="93" dur="500" fill="hold"/>
                                        <p:tgtEl>
                                          <p:spTgt spid="20"/>
                                        </p:tgtEl>
                                        <p:attrNameLst>
                                          <p:attrName>ppt_w</p:attrName>
                                        </p:attrNameLst>
                                      </p:cBhvr>
                                      <p:tavLst>
                                        <p:tav tm="0">
                                          <p:val>
                                            <p:fltVal val="0"/>
                                          </p:val>
                                        </p:tav>
                                        <p:tav tm="100000">
                                          <p:val>
                                            <p:strVal val="#ppt_w"/>
                                          </p:val>
                                        </p:tav>
                                      </p:tavLst>
                                    </p:anim>
                                    <p:anim calcmode="lin" valueType="num">
                                      <p:cBhvr>
                                        <p:cTn id="94" dur="500" fill="hold"/>
                                        <p:tgtEl>
                                          <p:spTgt spid="20"/>
                                        </p:tgtEl>
                                        <p:attrNameLst>
                                          <p:attrName>ppt_h</p:attrName>
                                        </p:attrNameLst>
                                      </p:cBhvr>
                                      <p:tavLst>
                                        <p:tav tm="0">
                                          <p:val>
                                            <p:fltVal val="0"/>
                                          </p:val>
                                        </p:tav>
                                        <p:tav tm="100000">
                                          <p:val>
                                            <p:strVal val="#ppt_h"/>
                                          </p:val>
                                        </p:tav>
                                      </p:tavLst>
                                    </p:anim>
                                    <p:animEffect transition="in" filter="fade">
                                      <p:cBhvr>
                                        <p:cTn id="9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0" grpId="0" animBg="1"/>
      <p:bldP spid="10" grpId="1" animBg="1"/>
      <p:bldP spid="18" grpId="0" animBg="1"/>
      <p:bldP spid="18" grpId="1" animBg="1"/>
      <p:bldP spid="19" grpId="0"/>
      <p:bldP spid="22" grpId="0" animBg="1"/>
      <p:bldP spid="22" grpId="1" animBg="1"/>
      <p:bldP spid="23" grpId="0"/>
      <p:bldP spid="25" grpId="0" animBg="1"/>
      <p:bldP spid="25" grpId="1" animBg="1"/>
      <p:bldP spid="26" grpId="0"/>
      <p:bldP spid="27" grpId="0" animBg="1"/>
      <p:bldP spid="27" grpId="1" animBg="1"/>
      <p:bldP spid="29" grpId="0"/>
      <p:bldP spid="30" grpId="0" animBg="1"/>
      <p:bldP spid="30" grpId="1" animBg="1"/>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3" name="תמונה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4660" y="3597290"/>
            <a:ext cx="1822555" cy="1817392"/>
          </a:xfrm>
          <a:prstGeom prst="rect">
            <a:avLst/>
          </a:prstGeom>
        </p:spPr>
      </p:pic>
      <p:pic>
        <p:nvPicPr>
          <p:cNvPr id="5" name="תמונה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52724" y="3597290"/>
            <a:ext cx="1604117" cy="1817392"/>
          </a:xfrm>
          <a:prstGeom prst="rect">
            <a:avLst/>
          </a:prstGeom>
        </p:spPr>
      </p:pic>
      <p:cxnSp>
        <p:nvCxnSpPr>
          <p:cNvPr id="8" name="מחבר חץ ישר 7"/>
          <p:cNvCxnSpPr/>
          <p:nvPr/>
        </p:nvCxnSpPr>
        <p:spPr>
          <a:xfrm>
            <a:off x="3498574" y="4770783"/>
            <a:ext cx="2194860" cy="16877"/>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15" name="מחבר חץ ישר 14"/>
          <p:cNvCxnSpPr/>
          <p:nvPr/>
        </p:nvCxnSpPr>
        <p:spPr>
          <a:xfrm>
            <a:off x="7479103" y="4787660"/>
            <a:ext cx="2273621" cy="0"/>
          </a:xfrm>
          <a:prstGeom prst="straightConnector1">
            <a:avLst/>
          </a:prstGeom>
          <a:ln w="41275" cmpd="thickThin">
            <a:solidFill>
              <a:schemeClr val="accent1"/>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14" name="TextBox 13"/>
          <p:cNvSpPr txBox="1"/>
          <p:nvPr/>
        </p:nvSpPr>
        <p:spPr>
          <a:xfrm>
            <a:off x="2138082" y="1671181"/>
            <a:ext cx="1638590" cy="369332"/>
          </a:xfrm>
          <a:prstGeom prst="rect">
            <a:avLst/>
          </a:prstGeom>
          <a:noFill/>
        </p:spPr>
        <p:txBody>
          <a:bodyPr wrap="none" rtlCol="0">
            <a:spAutoFit/>
          </a:bodyPr>
          <a:lstStyle/>
          <a:p>
            <a:r>
              <a:rPr lang="en-US" dirty="0" smtClean="0">
                <a:solidFill>
                  <a:schemeClr val="accent1">
                    <a:lumMod val="75000"/>
                  </a:schemeClr>
                </a:solidFill>
              </a:rPr>
              <a:t>1. Hassle free</a:t>
            </a:r>
            <a:endParaRPr lang="en-US" dirty="0">
              <a:solidFill>
                <a:schemeClr val="accent1">
                  <a:lumMod val="75000"/>
                </a:schemeClr>
              </a:solidFill>
            </a:endParaRPr>
          </a:p>
        </p:txBody>
      </p:sp>
      <p:sp>
        <p:nvSpPr>
          <p:cNvPr id="17" name="TextBox 16"/>
          <p:cNvSpPr txBox="1"/>
          <p:nvPr/>
        </p:nvSpPr>
        <p:spPr>
          <a:xfrm>
            <a:off x="2138082" y="2040513"/>
            <a:ext cx="3756156" cy="369332"/>
          </a:xfrm>
          <a:prstGeom prst="rect">
            <a:avLst/>
          </a:prstGeom>
          <a:noFill/>
        </p:spPr>
        <p:txBody>
          <a:bodyPr wrap="none" rtlCol="0">
            <a:spAutoFit/>
          </a:bodyPr>
          <a:lstStyle/>
          <a:p>
            <a:r>
              <a:rPr lang="en-US" dirty="0" smtClean="0">
                <a:solidFill>
                  <a:schemeClr val="accent1">
                    <a:lumMod val="75000"/>
                  </a:schemeClr>
                </a:solidFill>
              </a:rPr>
              <a:t>2. Access to vast </a:t>
            </a:r>
            <a:r>
              <a:rPr lang="en-US" dirty="0">
                <a:solidFill>
                  <a:schemeClr val="accent1">
                    <a:lumMod val="75000"/>
                  </a:schemeClr>
                </a:solidFill>
              </a:rPr>
              <a:t>c</a:t>
            </a:r>
            <a:r>
              <a:rPr lang="en-US" dirty="0" smtClean="0">
                <a:solidFill>
                  <a:schemeClr val="accent1">
                    <a:lumMod val="75000"/>
                  </a:schemeClr>
                </a:solidFill>
              </a:rPr>
              <a:t>ustomer base</a:t>
            </a:r>
            <a:endParaRPr lang="en-US" dirty="0">
              <a:solidFill>
                <a:schemeClr val="accent1">
                  <a:lumMod val="75000"/>
                </a:schemeClr>
              </a:solidFill>
            </a:endParaRPr>
          </a:p>
        </p:txBody>
      </p:sp>
      <p:cxnSp>
        <p:nvCxnSpPr>
          <p:cNvPr id="20" name="מחבר חץ ישר 19"/>
          <p:cNvCxnSpPr/>
          <p:nvPr/>
        </p:nvCxnSpPr>
        <p:spPr>
          <a:xfrm flipH="1" flipV="1">
            <a:off x="7441878" y="439659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cxnSp>
        <p:nvCxnSpPr>
          <p:cNvPr id="24" name="מחבר חץ ישר 23"/>
          <p:cNvCxnSpPr/>
          <p:nvPr/>
        </p:nvCxnSpPr>
        <p:spPr>
          <a:xfrm flipH="1" flipV="1">
            <a:off x="3356709" y="4411523"/>
            <a:ext cx="2310846" cy="13750"/>
          </a:xfrm>
          <a:prstGeom prst="straightConnector1">
            <a:avLst/>
          </a:prstGeom>
          <a:ln w="41275" cmpd="thickThin">
            <a:solidFill>
              <a:schemeClr val="accent6">
                <a:lumMod val="75000"/>
              </a:schemeClr>
            </a:solidFill>
            <a:tailEnd type="stealth" w="lg" len="lg"/>
          </a:ln>
          <a:scene3d>
            <a:camera prst="orthographicFront"/>
            <a:lightRig rig="threePt" dir="t"/>
          </a:scene3d>
          <a:sp3d>
            <a:bevelT prst="convex"/>
          </a:sp3d>
        </p:spPr>
        <p:style>
          <a:lnRef idx="3">
            <a:schemeClr val="accent1"/>
          </a:lnRef>
          <a:fillRef idx="0">
            <a:schemeClr val="accent1"/>
          </a:fillRef>
          <a:effectRef idx="2">
            <a:schemeClr val="accent1"/>
          </a:effectRef>
          <a:fontRef idx="minor">
            <a:schemeClr val="tx1"/>
          </a:fontRef>
        </p:style>
      </p:cxnSp>
      <p:sp>
        <p:nvSpPr>
          <p:cNvPr id="28" name="מלבן 27"/>
          <p:cNvSpPr/>
          <p:nvPr/>
        </p:nvSpPr>
        <p:spPr>
          <a:xfrm>
            <a:off x="9633664" y="3696110"/>
            <a:ext cx="958916"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$24</a:t>
            </a:r>
            <a:endParaRPr lang="he-IL" sz="3600" cap="none" spc="0" dirty="0">
              <a:ln/>
              <a:solidFill>
                <a:schemeClr val="accent3"/>
              </a:solidFill>
              <a:effectLst/>
            </a:endParaRPr>
          </a:p>
        </p:txBody>
      </p:sp>
      <p:sp>
        <p:nvSpPr>
          <p:cNvPr id="33" name="מלבן 32"/>
          <p:cNvSpPr/>
          <p:nvPr/>
        </p:nvSpPr>
        <p:spPr>
          <a:xfrm>
            <a:off x="2932963" y="3820595"/>
            <a:ext cx="954107" cy="646331"/>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dirty="0" smtClean="0">
                <a:ln/>
                <a:solidFill>
                  <a:schemeClr val="accent3"/>
                </a:solidFill>
              </a:rPr>
              <a:t>$12</a:t>
            </a:r>
            <a:endParaRPr lang="he-IL" sz="3600" cap="none" spc="0" dirty="0">
              <a:ln/>
              <a:solidFill>
                <a:schemeClr val="accent3"/>
              </a:solidFill>
              <a:effectLst/>
            </a:endParaRPr>
          </a:p>
        </p:txBody>
      </p:sp>
      <p:pic>
        <p:nvPicPr>
          <p:cNvPr id="6" name="תמונה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8899" y="4865616"/>
            <a:ext cx="1215620" cy="1061335"/>
          </a:xfrm>
          <a:prstGeom prst="rect">
            <a:avLst/>
          </a:prstGeom>
        </p:spPr>
      </p:pic>
      <p:pic>
        <p:nvPicPr>
          <p:cNvPr id="7" name="תמונה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17562" y="3971348"/>
            <a:ext cx="2048897" cy="1443334"/>
          </a:xfrm>
          <a:prstGeom prst="rect">
            <a:avLst/>
          </a:prstGeom>
        </p:spPr>
      </p:pic>
      <p:sp>
        <p:nvSpPr>
          <p:cNvPr id="10" name="הסבר קווי 1 (קו אנכי) 9"/>
          <p:cNvSpPr/>
          <p:nvPr/>
        </p:nvSpPr>
        <p:spPr>
          <a:xfrm>
            <a:off x="6550694" y="1671181"/>
            <a:ext cx="3431357" cy="1616595"/>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We are publishers. Not programmers! </a:t>
            </a:r>
            <a:br>
              <a:rPr lang="en-US" dirty="0" smtClean="0"/>
            </a:br>
            <a:r>
              <a:rPr lang="en-US" dirty="0"/>
              <a:t>We can’t build and maintain a complex technological platform.</a:t>
            </a:r>
            <a:endParaRPr lang="en-US" dirty="0"/>
          </a:p>
        </p:txBody>
      </p:sp>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Advantages of the “Middleman”</a:t>
            </a:r>
            <a:endParaRPr lang="en-US" b="1" dirty="0">
              <a:solidFill>
                <a:schemeClr val="bg1">
                  <a:lumMod val="95000"/>
                  <a:lumOff val="5000"/>
                </a:schemeClr>
              </a:solidFill>
            </a:endParaRPr>
          </a:p>
        </p:txBody>
      </p:sp>
      <p:sp>
        <p:nvSpPr>
          <p:cNvPr id="18" name="הסבר קווי 1 (קו אנכי) 17"/>
          <p:cNvSpPr/>
          <p:nvPr/>
        </p:nvSpPr>
        <p:spPr>
          <a:xfrm>
            <a:off x="6550693" y="1667478"/>
            <a:ext cx="3431357" cy="1616595"/>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Online retailers have huge customer bases. We cannot </a:t>
            </a:r>
            <a:r>
              <a:rPr lang="en-US" dirty="0" smtClean="0"/>
              <a:t>lose </a:t>
            </a:r>
            <a:r>
              <a:rPr lang="en-US" dirty="0" smtClean="0"/>
              <a:t>those customers.</a:t>
            </a:r>
            <a:endParaRPr lang="en-US" dirty="0"/>
          </a:p>
        </p:txBody>
      </p:sp>
      <p:sp>
        <p:nvSpPr>
          <p:cNvPr id="19" name="TextBox 18"/>
          <p:cNvSpPr txBox="1"/>
          <p:nvPr/>
        </p:nvSpPr>
        <p:spPr>
          <a:xfrm>
            <a:off x="2138082" y="2411272"/>
            <a:ext cx="2323072" cy="369332"/>
          </a:xfrm>
          <a:prstGeom prst="rect">
            <a:avLst/>
          </a:prstGeom>
          <a:noFill/>
        </p:spPr>
        <p:txBody>
          <a:bodyPr wrap="none" rtlCol="0">
            <a:spAutoFit/>
          </a:bodyPr>
          <a:lstStyle/>
          <a:p>
            <a:r>
              <a:rPr lang="en-US" dirty="0" smtClean="0">
                <a:solidFill>
                  <a:schemeClr val="accent1">
                    <a:lumMod val="75000"/>
                  </a:schemeClr>
                </a:solidFill>
              </a:rPr>
              <a:t>3. Platform diversity</a:t>
            </a:r>
            <a:endParaRPr lang="en-US" dirty="0">
              <a:solidFill>
                <a:schemeClr val="accent1">
                  <a:lumMod val="75000"/>
                </a:schemeClr>
              </a:solidFill>
            </a:endParaRPr>
          </a:p>
        </p:txBody>
      </p:sp>
      <p:sp>
        <p:nvSpPr>
          <p:cNvPr id="22" name="הסבר קווי 1 (קו אנכי) 21"/>
          <p:cNvSpPr/>
          <p:nvPr/>
        </p:nvSpPr>
        <p:spPr>
          <a:xfrm>
            <a:off x="6550693" y="1667478"/>
            <a:ext cx="3431357" cy="1616595"/>
          </a:xfrm>
          <a:prstGeom prst="accentCallout1">
            <a:avLst>
              <a:gd name="adj1" fmla="val 18750"/>
              <a:gd name="adj2" fmla="val -8333"/>
              <a:gd name="adj3" fmla="val 12995"/>
              <a:gd name="adj4" fmla="val -74322"/>
            </a:avLst>
          </a:prstGeom>
          <a:ln>
            <a:headEnd type="oval" w="lg" len="lg"/>
            <a:tailEnd type="stealth" w="lg" len="lg"/>
          </a:ln>
          <a:effectLst>
            <a:softEdge rad="317500"/>
          </a:effectLst>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Can we ensure our </a:t>
            </a:r>
            <a:r>
              <a:rPr lang="en-US" dirty="0" err="1"/>
              <a:t>ebook</a:t>
            </a:r>
            <a:r>
              <a:rPr lang="en-US" dirty="0"/>
              <a:t> files will be compatible with all the </a:t>
            </a:r>
            <a:r>
              <a:rPr lang="en-US" dirty="0" err="1" smtClean="0"/>
              <a:t>eReaders</a:t>
            </a:r>
            <a:r>
              <a:rPr lang="en-US" dirty="0" smtClean="0"/>
              <a:t> out </a:t>
            </a:r>
            <a:r>
              <a:rPr lang="en-US" dirty="0"/>
              <a:t>there?</a:t>
            </a:r>
            <a:endParaRPr lang="en-US" dirty="0"/>
          </a:p>
        </p:txBody>
      </p:sp>
    </p:spTree>
    <p:extLst>
      <p:ext uri="{BB962C8B-B14F-4D97-AF65-F5344CB8AC3E}">
        <p14:creationId xmlns:p14="http://schemas.microsoft.com/office/powerpoint/2010/main" val="82661602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xit" presetSubtype="4" fill="hold" grpId="1" nodeType="clickEffect">
                                  <p:stCondLst>
                                    <p:cond delay="0"/>
                                  </p:stCondLst>
                                  <p:childTnLst>
                                    <p:animEffect transition="out" filter="wipe(down)">
                                      <p:cBhvr>
                                        <p:cTn id="17" dur="500"/>
                                        <p:tgtEl>
                                          <p:spTgt spid="10"/>
                                        </p:tgtEl>
                                      </p:cBhvr>
                                    </p:animEffect>
                                    <p:set>
                                      <p:cBhvr>
                                        <p:cTn id="18" dur="1" fill="hold">
                                          <p:stCondLst>
                                            <p:cond delay="499"/>
                                          </p:stCondLst>
                                        </p:cTn>
                                        <p:tgtEl>
                                          <p:spTgt spid="10"/>
                                        </p:tgtEl>
                                        <p:attrNameLst>
                                          <p:attrName>style.visibility</p:attrName>
                                        </p:attrNameLst>
                                      </p:cBhvr>
                                      <p:to>
                                        <p:strVal val="hidden"/>
                                      </p:to>
                                    </p:set>
                                  </p:childTnLst>
                                </p:cTn>
                              </p:par>
                              <p:par>
                                <p:cTn id="19" presetID="2" presetClass="entr" presetSubtype="4"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additive="base">
                                        <p:cTn id="32" dur="500" fill="hold"/>
                                        <p:tgtEl>
                                          <p:spTgt spid="19"/>
                                        </p:tgtEl>
                                        <p:attrNameLst>
                                          <p:attrName>ppt_x</p:attrName>
                                        </p:attrNameLst>
                                      </p:cBhvr>
                                      <p:tavLst>
                                        <p:tav tm="0">
                                          <p:val>
                                            <p:strVal val="#ppt_x"/>
                                          </p:val>
                                        </p:tav>
                                        <p:tav tm="100000">
                                          <p:val>
                                            <p:strVal val="#ppt_x"/>
                                          </p:val>
                                        </p:tav>
                                      </p:tavLst>
                                    </p:anim>
                                    <p:anim calcmode="lin" valueType="num">
                                      <p:cBhvr additive="base">
                                        <p:cTn id="33" dur="500" fill="hold"/>
                                        <p:tgtEl>
                                          <p:spTgt spid="19"/>
                                        </p:tgtEl>
                                        <p:attrNameLst>
                                          <p:attrName>ppt_y</p:attrName>
                                        </p:attrNameLst>
                                      </p:cBhvr>
                                      <p:tavLst>
                                        <p:tav tm="0">
                                          <p:val>
                                            <p:strVal val="1+#ppt_h/2"/>
                                          </p:val>
                                        </p:tav>
                                        <p:tav tm="100000">
                                          <p:val>
                                            <p:strVal val="#ppt_y"/>
                                          </p:val>
                                        </p:tav>
                                      </p:tavLst>
                                    </p:anim>
                                  </p:childTnLst>
                                </p:cTn>
                              </p:par>
                              <p:par>
                                <p:cTn id="34" presetID="22" presetClass="exit" presetSubtype="4" fill="hold" grpId="1" nodeType="withEffect">
                                  <p:stCondLst>
                                    <p:cond delay="0"/>
                                  </p:stCondLst>
                                  <p:childTnLst>
                                    <p:animEffect transition="out" filter="wipe(down)">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0" grpId="0" animBg="1"/>
      <p:bldP spid="10" grpId="1" animBg="1"/>
      <p:bldP spid="18" grpId="0" animBg="1"/>
      <p:bldP spid="18" grpId="1" animBg="1"/>
      <p:bldP spid="19" grpId="0"/>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a:solidFill>
                  <a:schemeClr val="bg1">
                    <a:lumMod val="95000"/>
                    <a:lumOff val="5000"/>
                  </a:schemeClr>
                </a:solidFill>
              </a:rPr>
              <a:t>Introducing  “Add to Cart” for eBook Sales</a:t>
            </a:r>
            <a:endParaRPr lang="en-US" b="1" dirty="0">
              <a:solidFill>
                <a:schemeClr val="bg1">
                  <a:lumMod val="95000"/>
                  <a:lumOff val="5000"/>
                </a:schemeClr>
              </a:solidFill>
            </a:endParaRPr>
          </a:p>
        </p:txBody>
      </p:sp>
    </p:spTree>
    <p:extLst>
      <p:ext uri="{BB962C8B-B14F-4D97-AF65-F5344CB8AC3E}">
        <p14:creationId xmlns:p14="http://schemas.microsoft.com/office/powerpoint/2010/main" val="39236138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disys.com/Images/CDI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071" y="243074"/>
            <a:ext cx="1727011" cy="1428107"/>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3989472" y="749788"/>
            <a:ext cx="4865161" cy="369332"/>
          </a:xfrm>
          <a:prstGeom prst="rect">
            <a:avLst/>
          </a:prstGeom>
          <a:noFill/>
        </p:spPr>
        <p:txBody>
          <a:bodyPr wrap="square" rtlCol="0">
            <a:spAutoFit/>
          </a:bodyPr>
          <a:lstStyle/>
          <a:p>
            <a:r>
              <a:rPr lang="en-US" b="1" dirty="0" smtClean="0">
                <a:solidFill>
                  <a:schemeClr val="bg1">
                    <a:lumMod val="95000"/>
                    <a:lumOff val="5000"/>
                  </a:schemeClr>
                </a:solidFill>
              </a:rPr>
              <a:t>Core </a:t>
            </a:r>
            <a:r>
              <a:rPr lang="en-US" b="1" dirty="0" err="1" smtClean="0">
                <a:solidFill>
                  <a:schemeClr val="bg1">
                    <a:lumMod val="95000"/>
                    <a:lumOff val="5000"/>
                  </a:schemeClr>
                </a:solidFill>
              </a:rPr>
              <a:t>NetIS</a:t>
            </a:r>
            <a:r>
              <a:rPr lang="en-US" b="1" dirty="0" smtClean="0">
                <a:solidFill>
                  <a:schemeClr val="bg1">
                    <a:lumMod val="95000"/>
                    <a:lumOff val="5000"/>
                  </a:schemeClr>
                </a:solidFill>
              </a:rPr>
              <a:t> Modules</a:t>
            </a:r>
            <a:endParaRPr lang="en-US" b="1" dirty="0">
              <a:solidFill>
                <a:schemeClr val="bg1">
                  <a:lumMod val="95000"/>
                  <a:lumOff val="5000"/>
                </a:schemeClr>
              </a:solidFill>
            </a:endParaRPr>
          </a:p>
        </p:txBody>
      </p:sp>
      <p:sp>
        <p:nvSpPr>
          <p:cNvPr id="5" name="TextBox 4">
            <a:hlinkClick r:id="rId4" action="ppaction://hlinksldjump"/>
          </p:cNvPr>
          <p:cNvSpPr txBox="1"/>
          <p:nvPr/>
        </p:nvSpPr>
        <p:spPr>
          <a:xfrm>
            <a:off x="2132218" y="2200572"/>
            <a:ext cx="2300630" cy="369332"/>
          </a:xfrm>
          <a:prstGeom prst="rect">
            <a:avLst/>
          </a:prstGeom>
          <a:noFill/>
        </p:spPr>
        <p:txBody>
          <a:bodyPr wrap="none" rtlCol="0">
            <a:spAutoFit/>
          </a:bodyPr>
          <a:lstStyle/>
          <a:p>
            <a:r>
              <a:rPr lang="en-US" dirty="0" err="1">
                <a:solidFill>
                  <a:schemeClr val="accent1">
                    <a:lumMod val="75000"/>
                  </a:schemeClr>
                </a:solidFill>
              </a:rPr>
              <a:t>NetIS</a:t>
            </a:r>
            <a:r>
              <a:rPr lang="en-US" dirty="0">
                <a:solidFill>
                  <a:schemeClr val="accent1">
                    <a:lumMod val="75000"/>
                  </a:schemeClr>
                </a:solidFill>
              </a:rPr>
              <a:t>™ Dashboard</a:t>
            </a:r>
          </a:p>
        </p:txBody>
      </p:sp>
      <p:sp>
        <p:nvSpPr>
          <p:cNvPr id="6" name="TextBox 5">
            <a:hlinkClick r:id="rId5" action="ppaction://hlinksldjump"/>
          </p:cNvPr>
          <p:cNvSpPr txBox="1"/>
          <p:nvPr/>
        </p:nvSpPr>
        <p:spPr>
          <a:xfrm>
            <a:off x="2132218" y="2569904"/>
            <a:ext cx="3982180" cy="369332"/>
          </a:xfrm>
          <a:prstGeom prst="rect">
            <a:avLst/>
          </a:prstGeom>
          <a:noFill/>
        </p:spPr>
        <p:txBody>
          <a:bodyPr wrap="none" rtlCol="0">
            <a:spAutoFit/>
          </a:bodyPr>
          <a:lstStyle/>
          <a:p>
            <a:r>
              <a:rPr lang="en-US" dirty="0">
                <a:solidFill>
                  <a:schemeClr val="accent1">
                    <a:lumMod val="75000"/>
                  </a:schemeClr>
                </a:solidFill>
              </a:rPr>
              <a:t>Digital Rights Management (DRM)</a:t>
            </a:r>
          </a:p>
        </p:txBody>
      </p:sp>
      <p:sp>
        <p:nvSpPr>
          <p:cNvPr id="7" name="TextBox 6"/>
          <p:cNvSpPr txBox="1"/>
          <p:nvPr/>
        </p:nvSpPr>
        <p:spPr>
          <a:xfrm>
            <a:off x="2132218" y="2939236"/>
            <a:ext cx="2901756" cy="369332"/>
          </a:xfrm>
          <a:prstGeom prst="rect">
            <a:avLst/>
          </a:prstGeom>
          <a:noFill/>
        </p:spPr>
        <p:txBody>
          <a:bodyPr wrap="none" rtlCol="0">
            <a:spAutoFit/>
          </a:bodyPr>
          <a:lstStyle/>
          <a:p>
            <a:r>
              <a:rPr lang="en-US" dirty="0" smtClean="0">
                <a:solidFill>
                  <a:schemeClr val="accent1">
                    <a:lumMod val="75000"/>
                  </a:schemeClr>
                </a:solidFill>
              </a:rPr>
              <a:t>Authentication Methods</a:t>
            </a:r>
            <a:endParaRPr lang="en-US" dirty="0">
              <a:solidFill>
                <a:schemeClr val="accent1">
                  <a:lumMod val="75000"/>
                </a:schemeClr>
              </a:solidFill>
            </a:endParaRPr>
          </a:p>
        </p:txBody>
      </p:sp>
      <p:sp>
        <p:nvSpPr>
          <p:cNvPr id="8" name="TextBox 7">
            <a:hlinkClick r:id="rId6" action="ppaction://hlinksldjump"/>
          </p:cNvPr>
          <p:cNvSpPr txBox="1"/>
          <p:nvPr/>
        </p:nvSpPr>
        <p:spPr>
          <a:xfrm>
            <a:off x="2132218" y="3308568"/>
            <a:ext cx="2282997" cy="369332"/>
          </a:xfrm>
          <a:prstGeom prst="rect">
            <a:avLst/>
          </a:prstGeom>
          <a:noFill/>
        </p:spPr>
        <p:txBody>
          <a:bodyPr wrap="none" rtlCol="0">
            <a:spAutoFit/>
          </a:bodyPr>
          <a:lstStyle/>
          <a:p>
            <a:r>
              <a:rPr lang="en-US" dirty="0" smtClean="0">
                <a:solidFill>
                  <a:schemeClr val="accent1">
                    <a:lumMod val="75000"/>
                  </a:schemeClr>
                </a:solidFill>
              </a:rPr>
              <a:t>e-Commerce </a:t>
            </a:r>
            <a:r>
              <a:rPr lang="en-US" dirty="0">
                <a:solidFill>
                  <a:schemeClr val="accent1">
                    <a:lumMod val="75000"/>
                  </a:schemeClr>
                </a:solidFill>
              </a:rPr>
              <a:t>T</a:t>
            </a:r>
            <a:r>
              <a:rPr lang="en-US" dirty="0" smtClean="0">
                <a:solidFill>
                  <a:schemeClr val="accent1">
                    <a:lumMod val="75000"/>
                  </a:schemeClr>
                </a:solidFill>
              </a:rPr>
              <a:t>ools</a:t>
            </a:r>
            <a:endParaRPr lang="en-US" dirty="0">
              <a:solidFill>
                <a:schemeClr val="accent1">
                  <a:lumMod val="75000"/>
                </a:schemeClr>
              </a:solidFill>
            </a:endParaRPr>
          </a:p>
        </p:txBody>
      </p:sp>
      <p:sp>
        <p:nvSpPr>
          <p:cNvPr id="9" name="TextBox 8">
            <a:hlinkClick r:id="rId7" action="ppaction://hlinksldjump"/>
          </p:cNvPr>
          <p:cNvSpPr txBox="1"/>
          <p:nvPr/>
        </p:nvSpPr>
        <p:spPr>
          <a:xfrm>
            <a:off x="2132217" y="3677900"/>
            <a:ext cx="3015569" cy="369332"/>
          </a:xfrm>
          <a:prstGeom prst="rect">
            <a:avLst/>
          </a:prstGeom>
          <a:noFill/>
        </p:spPr>
        <p:txBody>
          <a:bodyPr wrap="none" rtlCol="0">
            <a:spAutoFit/>
          </a:bodyPr>
          <a:lstStyle/>
          <a:p>
            <a:r>
              <a:rPr lang="en-US" dirty="0" smtClean="0">
                <a:solidFill>
                  <a:schemeClr val="accent1">
                    <a:lumMod val="75000"/>
                  </a:schemeClr>
                </a:solidFill>
              </a:rPr>
              <a:t>Multiple Protection Levels</a:t>
            </a:r>
            <a:endParaRPr lang="en-US" dirty="0">
              <a:solidFill>
                <a:schemeClr val="accent1">
                  <a:lumMod val="75000"/>
                </a:schemeClr>
              </a:solidFill>
            </a:endParaRPr>
          </a:p>
        </p:txBody>
      </p:sp>
      <p:sp>
        <p:nvSpPr>
          <p:cNvPr id="10" name="TextBox 9">
            <a:hlinkClick r:id="rId8" action="ppaction://hlinksldjump"/>
          </p:cNvPr>
          <p:cNvSpPr txBox="1"/>
          <p:nvPr/>
        </p:nvSpPr>
        <p:spPr>
          <a:xfrm>
            <a:off x="2126354" y="4047232"/>
            <a:ext cx="2358338" cy="369332"/>
          </a:xfrm>
          <a:prstGeom prst="rect">
            <a:avLst/>
          </a:prstGeom>
          <a:noFill/>
        </p:spPr>
        <p:txBody>
          <a:bodyPr wrap="none" rtlCol="0">
            <a:spAutoFit/>
          </a:bodyPr>
          <a:lstStyle/>
          <a:p>
            <a:r>
              <a:rPr lang="en-US" dirty="0">
                <a:solidFill>
                  <a:schemeClr val="accent1">
                    <a:lumMod val="75000"/>
                  </a:schemeClr>
                </a:solidFill>
              </a:rPr>
              <a:t>Users Management</a:t>
            </a:r>
          </a:p>
        </p:txBody>
      </p:sp>
      <p:sp>
        <p:nvSpPr>
          <p:cNvPr id="11" name="TextBox 10"/>
          <p:cNvSpPr txBox="1"/>
          <p:nvPr/>
        </p:nvSpPr>
        <p:spPr>
          <a:xfrm>
            <a:off x="2126355" y="4416564"/>
            <a:ext cx="2728632" cy="369332"/>
          </a:xfrm>
          <a:prstGeom prst="rect">
            <a:avLst/>
          </a:prstGeom>
          <a:noFill/>
        </p:spPr>
        <p:txBody>
          <a:bodyPr wrap="none" rtlCol="0">
            <a:spAutoFit/>
          </a:bodyPr>
          <a:lstStyle/>
          <a:p>
            <a:r>
              <a:rPr lang="en-US" dirty="0">
                <a:solidFill>
                  <a:schemeClr val="accent1">
                    <a:lumMod val="75000"/>
                  </a:schemeClr>
                </a:solidFill>
              </a:rPr>
              <a:t>Targeted CRM </a:t>
            </a:r>
            <a:r>
              <a:rPr lang="en-US" dirty="0" smtClean="0">
                <a:solidFill>
                  <a:schemeClr val="accent1">
                    <a:lumMod val="75000"/>
                  </a:schemeClr>
                </a:solidFill>
              </a:rPr>
              <a:t>Module</a:t>
            </a:r>
            <a:endParaRPr lang="en-US" dirty="0">
              <a:solidFill>
                <a:schemeClr val="accent1">
                  <a:lumMod val="75000"/>
                </a:schemeClr>
              </a:solidFill>
            </a:endParaRPr>
          </a:p>
        </p:txBody>
      </p:sp>
      <p:sp>
        <p:nvSpPr>
          <p:cNvPr id="12" name="TextBox 11"/>
          <p:cNvSpPr txBox="1"/>
          <p:nvPr/>
        </p:nvSpPr>
        <p:spPr>
          <a:xfrm>
            <a:off x="2126355" y="4785896"/>
            <a:ext cx="4477508" cy="369332"/>
          </a:xfrm>
          <a:prstGeom prst="rect">
            <a:avLst/>
          </a:prstGeom>
          <a:noFill/>
        </p:spPr>
        <p:txBody>
          <a:bodyPr wrap="none" rtlCol="0">
            <a:spAutoFit/>
          </a:bodyPr>
          <a:lstStyle/>
          <a:p>
            <a:r>
              <a:rPr lang="en-US" dirty="0">
                <a:solidFill>
                  <a:schemeClr val="accent1">
                    <a:lumMod val="75000"/>
                  </a:schemeClr>
                </a:solidFill>
              </a:rPr>
              <a:t>Optimizing Content for Search Engines</a:t>
            </a:r>
          </a:p>
        </p:txBody>
      </p:sp>
      <p:sp>
        <p:nvSpPr>
          <p:cNvPr id="13" name="TextBox 12"/>
          <p:cNvSpPr txBox="1"/>
          <p:nvPr/>
        </p:nvSpPr>
        <p:spPr>
          <a:xfrm>
            <a:off x="2126355" y="5155228"/>
            <a:ext cx="2363147" cy="369332"/>
          </a:xfrm>
          <a:prstGeom prst="rect">
            <a:avLst/>
          </a:prstGeom>
          <a:noFill/>
        </p:spPr>
        <p:txBody>
          <a:bodyPr wrap="none" rtlCol="0">
            <a:spAutoFit/>
          </a:bodyPr>
          <a:lstStyle/>
          <a:p>
            <a:r>
              <a:rPr lang="en-US" dirty="0">
                <a:solidFill>
                  <a:schemeClr val="accent1">
                    <a:lumMod val="75000"/>
                  </a:schemeClr>
                </a:solidFill>
              </a:rPr>
              <a:t>Payment Interfaces</a:t>
            </a:r>
          </a:p>
        </p:txBody>
      </p:sp>
    </p:spTree>
    <p:extLst>
      <p:ext uri="{BB962C8B-B14F-4D97-AF65-F5344CB8AC3E}">
        <p14:creationId xmlns:p14="http://schemas.microsoft.com/office/powerpoint/2010/main" val="419539663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Lst>
  </p:timing>
</p:sld>
</file>

<file path=ppt/theme/theme1.xml><?xml version="1.0" encoding="utf-8"?>
<a:theme xmlns:a="http://schemas.openxmlformats.org/drawingml/2006/main" name="פרוסות">
  <a:themeElements>
    <a:clrScheme name="פרוסות">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פרוסות">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פרוסות">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792</TotalTime>
  <Words>661</Words>
  <Application>Microsoft Office PowerPoint</Application>
  <PresentationFormat>מסך רחב</PresentationFormat>
  <Paragraphs>121</Paragraphs>
  <Slides>15</Slides>
  <Notes>14</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15</vt:i4>
      </vt:variant>
    </vt:vector>
  </HeadingPairs>
  <TitlesOfParts>
    <vt:vector size="21" baseType="lpstr">
      <vt:lpstr>Arial</vt:lpstr>
      <vt:lpstr>Calibri</vt:lpstr>
      <vt:lpstr>Century Gothic</vt:lpstr>
      <vt:lpstr>Gisha</vt:lpstr>
      <vt:lpstr>Wingdings 3</vt:lpstr>
      <vt:lpstr>פרוסות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Benny Hochster</dc:creator>
  <cp:lastModifiedBy>Benny Hochster</cp:lastModifiedBy>
  <cp:revision>57</cp:revision>
  <dcterms:created xsi:type="dcterms:W3CDTF">2016-03-06T14:36:03Z</dcterms:created>
  <dcterms:modified xsi:type="dcterms:W3CDTF">2016-04-05T13:41:23Z</dcterms:modified>
</cp:coreProperties>
</file>