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16"/>
  </p:notesMasterIdLst>
  <p:handoutMasterIdLst>
    <p:handoutMasterId r:id="rId17"/>
  </p:handoutMasterIdLst>
  <p:sldIdLst>
    <p:sldId id="694" r:id="rId2"/>
    <p:sldId id="695" r:id="rId3"/>
    <p:sldId id="696" r:id="rId4"/>
    <p:sldId id="690" r:id="rId5"/>
    <p:sldId id="68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661" r:id="rId15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99"/>
    <a:srgbClr val="EAEAEA"/>
    <a:srgbClr val="DDDDDD"/>
    <a:srgbClr val="E7E6E5"/>
    <a:srgbClr val="3399FF"/>
    <a:srgbClr val="FFFF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9" autoAdjust="0"/>
    <p:restoredTop sz="93234" autoAdjust="0"/>
  </p:normalViewPr>
  <p:slideViewPr>
    <p:cSldViewPr>
      <p:cViewPr>
        <p:scale>
          <a:sx n="100" d="100"/>
          <a:sy n="100" d="100"/>
        </p:scale>
        <p:origin x="-127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452" y="-102"/>
      </p:cViewPr>
      <p:guideLst>
        <p:guide orient="horz" pos="3133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5512" y="1"/>
            <a:ext cx="2972488" cy="4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61" rIns="93120" bIns="46561" numCol="1" anchor="t" anchorCtr="0" compatLnSpc="1">
            <a:prstTxWarp prst="textNoShape">
              <a:avLst/>
            </a:prstTxWarp>
          </a:bodyPr>
          <a:lstStyle>
            <a:lvl1pPr algn="r" defTabSz="931707">
              <a:lnSpc>
                <a:spcPct val="120000"/>
              </a:lnSpc>
              <a:spcAft>
                <a:spcPts val="607"/>
              </a:spcAft>
              <a:buClr>
                <a:schemeClr val="bg1"/>
              </a:buClr>
              <a:buFontTx/>
              <a:buChar char="•"/>
              <a:defRPr sz="1200" smtClean="0">
                <a:solidFill>
                  <a:srgbClr val="000066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1"/>
            <a:ext cx="2972488" cy="4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61" rIns="93120" bIns="46561" numCol="1" anchor="t" anchorCtr="0" compatLnSpc="1">
            <a:prstTxWarp prst="textNoShape">
              <a:avLst/>
            </a:prstTxWarp>
          </a:bodyPr>
          <a:lstStyle>
            <a:lvl1pPr defTabSz="931707">
              <a:lnSpc>
                <a:spcPct val="120000"/>
              </a:lnSpc>
              <a:spcAft>
                <a:spcPts val="607"/>
              </a:spcAft>
              <a:buClr>
                <a:schemeClr val="bg1"/>
              </a:buClr>
              <a:buFontTx/>
              <a:buChar char="•"/>
              <a:defRPr sz="1200" smtClean="0">
                <a:solidFill>
                  <a:srgbClr val="000066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5512" y="9450074"/>
            <a:ext cx="2972488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61" rIns="93120" bIns="46561" numCol="1" anchor="b" anchorCtr="0" compatLnSpc="1">
            <a:prstTxWarp prst="textNoShape">
              <a:avLst/>
            </a:prstTxWarp>
          </a:bodyPr>
          <a:lstStyle>
            <a:lvl1pPr algn="r" defTabSz="931707">
              <a:lnSpc>
                <a:spcPct val="120000"/>
              </a:lnSpc>
              <a:spcAft>
                <a:spcPts val="607"/>
              </a:spcAft>
              <a:buClr>
                <a:schemeClr val="bg1"/>
              </a:buClr>
              <a:buFontTx/>
              <a:buChar char="•"/>
              <a:defRPr sz="1200" smtClean="0">
                <a:solidFill>
                  <a:srgbClr val="000066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50074"/>
            <a:ext cx="2972488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61" rIns="93120" bIns="46561" numCol="1" anchor="b" anchorCtr="0" compatLnSpc="1">
            <a:prstTxWarp prst="textNoShape">
              <a:avLst/>
            </a:prstTxWarp>
          </a:bodyPr>
          <a:lstStyle>
            <a:lvl1pPr defTabSz="931707">
              <a:lnSpc>
                <a:spcPct val="120000"/>
              </a:lnSpc>
              <a:spcAft>
                <a:spcPts val="607"/>
              </a:spcAft>
              <a:buClr>
                <a:schemeClr val="bg1"/>
              </a:buClr>
              <a:buFontTx/>
              <a:buChar char="•"/>
              <a:defRPr sz="1200" smtClean="0">
                <a:solidFill>
                  <a:srgbClr val="000066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E613A221-1180-4166-A669-137C63723382}" type="slidenum">
              <a:rPr lang="he-IL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466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488" cy="4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61" rIns="93120" bIns="46561" numCol="1" anchor="t" anchorCtr="0" compatLnSpc="1">
            <a:prstTxWarp prst="textNoShape">
              <a:avLst/>
            </a:prstTxWarp>
          </a:bodyPr>
          <a:lstStyle>
            <a:lvl1pPr defTabSz="931707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12" y="1"/>
            <a:ext cx="2972488" cy="4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61" rIns="93120" bIns="46561" numCol="1" anchor="t" anchorCtr="0" compatLnSpc="1">
            <a:prstTxWarp prst="textNoShape">
              <a:avLst/>
            </a:prstTxWarp>
          </a:bodyPr>
          <a:lstStyle>
            <a:lvl1pPr algn="r" defTabSz="931707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025" y="4725847"/>
            <a:ext cx="5031951" cy="447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61" rIns="93120" bIns="46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074"/>
            <a:ext cx="2972488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61" rIns="93120" bIns="46561" numCol="1" anchor="b" anchorCtr="0" compatLnSpc="1">
            <a:prstTxWarp prst="textNoShape">
              <a:avLst/>
            </a:prstTxWarp>
          </a:bodyPr>
          <a:lstStyle>
            <a:lvl1pPr defTabSz="931707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12" y="9450074"/>
            <a:ext cx="2972488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61" rIns="93120" bIns="46561" numCol="1" anchor="b" anchorCtr="0" compatLnSpc="1">
            <a:prstTxWarp prst="textNoShape">
              <a:avLst/>
            </a:prstTxWarp>
          </a:bodyPr>
          <a:lstStyle>
            <a:lvl1pPr algn="r" defTabSz="931707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C6565C4-4376-47A7-A421-51812156B52A}" type="slidenum">
              <a:rPr lang="he-IL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411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512" y="9450074"/>
            <a:ext cx="2972488" cy="49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0" tIns="46561" rIns="93120" bIns="46561" anchor="b"/>
          <a:lstStyle>
            <a:lvl1pPr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defTabSz="9207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defTabSz="9207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defTabSz="9207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defTabSz="9207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 eaLnBrk="1" hangingPunct="1"/>
            <a:fld id="{08383B74-587A-4EC6-9693-796CCCEEEF78}" type="slidenum">
              <a:rPr lang="he-IL" altLang="zh-CN" sz="1200">
                <a:latin typeface="Times New Roman" pitchFamily="18" charset="0"/>
              </a:rPr>
              <a:pPr algn="r" eaLnBrk="1" hangingPunct="1"/>
              <a:t>1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51791" indent="-28915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56602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19242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81883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44524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3007164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69805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932446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7318B045-96A7-43A5-90FA-EB1333278863}" type="slidenum">
              <a:rPr lang="he-IL" altLang="zh-CN">
                <a:latin typeface="Times New Roman" pitchFamily="18" charset="0"/>
              </a:rPr>
              <a:pPr/>
              <a:t>6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51791" indent="-28915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56602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19242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81883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44524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3007164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69805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932446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493EC08C-2D18-4ABC-BAE2-042E15A92013}" type="slidenum">
              <a:rPr lang="he-IL" altLang="zh-CN">
                <a:latin typeface="Times New Roman" pitchFamily="18" charset="0"/>
              </a:rPr>
              <a:pPr/>
              <a:t>7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51791" indent="-28915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56602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19242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81883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44524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3007164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69805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932446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6045A086-3472-477C-A103-D5C20D05F0BD}" type="slidenum">
              <a:rPr lang="he-IL" altLang="zh-CN">
                <a:latin typeface="Times New Roman" pitchFamily="18" charset="0"/>
              </a:rPr>
              <a:pPr/>
              <a:t>8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2" y="4724227"/>
            <a:ext cx="5028777" cy="44764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5512" y="9450074"/>
            <a:ext cx="2972488" cy="49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0" tIns="46561" rIns="93120" bIns="46561" anchor="b"/>
          <a:lstStyle>
            <a:lvl1pPr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defTabSz="9207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defTabSz="9207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defTabSz="9207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defTabSz="9207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 eaLnBrk="1" hangingPunct="1"/>
            <a:fld id="{5A9B4D73-F1D7-416A-9B1D-DC6529EC164D}" type="slidenum">
              <a:rPr lang="he-IL" altLang="zh-CN" sz="1200">
                <a:latin typeface="Times New Roman" pitchFamily="18" charset="0"/>
              </a:rPr>
              <a:pPr algn="r" eaLnBrk="1" hangingPunct="1"/>
              <a:t>9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51791" indent="-28915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56602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19242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81883" indent="-231320" defTabSz="931707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44524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3007164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69805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932446" indent="-231320" algn="l" defTabSz="931707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F14FA7C1-DB3A-4F57-90ED-958AA8BA9FAF}" type="slidenum">
              <a:rPr lang="he-IL" altLang="zh-CN">
                <a:latin typeface="Times New Roman" pitchFamily="18" charset="0"/>
              </a:rPr>
              <a:pPr/>
              <a:t>13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zh-CN" altLang="zh-CN" smtClean="0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BE4747-C14B-4C90-BA83-93D62397F4C5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9EA8-0CE0-4B74-BC47-712378B69127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926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CF0B-5586-4A40-89CC-CB4B160E1D1F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9CE6-24DA-49C5-BF3B-DD7A6A20C57E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747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zh-CN" altLang="zh-CN" smtClean="0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5" name="Group 21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10" name="Freeform 26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22FDF2-727B-4F6F-819B-4C816E924998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67B3-15BB-4F8A-AA6A-781A5A07EB5D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063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7363-114D-4294-BC56-4D795730C0C6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DC64-B3F0-4822-8E3B-2DA2C9A5A49C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4718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zh-CN" altLang="zh-CN" smtClean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899CF-848D-4985-8814-DFCB1D3F17AE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9FF3-3636-4D6D-896C-60C53142FB11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8130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570E-10C8-41D4-A718-42BE8D75B9EC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42D8-192D-4B42-A5F6-E0AEEDAA7881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53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EAEC-B366-4C6E-96DB-2B65B1265021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8CF1-F82A-41BD-81C2-91F3FD68CA3A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744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4DF0-0418-450F-93B7-960BC8EF90EA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A7E8-89C1-4807-A1E4-838B3474C49D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202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zh-CN" altLang="zh-CN" smtClean="0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8" name="Freeform 26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D36B0-E28E-4C97-8F3C-E3C2A87F5062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ECC1-101F-4989-9587-484FF2B96746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7408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zh-CN" altLang="zh-CN" smtClean="0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11" name="Freeform 26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1EC699-2278-4FB3-8C91-6A1422F2BCCB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5C8E-18C1-4425-92A1-34F8815F3311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7695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zh-CN" altLang="zh-CN" smtClean="0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6" name="Group 21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E9F13A-8615-4818-9C45-94F963F37321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FC67-D508-4A6A-85EE-7BF78086AEA8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182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zh-CN" altLang="zh-CN" smtClean="0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103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713D40D-D883-4CE4-9144-4EDEBE958DCE}" type="datetime6">
              <a:rPr lang="en-US" altLang="zh-CN"/>
              <a:pPr>
                <a:defRPr/>
              </a:pPr>
              <a:t>January 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D846AE6-F7C9-48FA-924A-C6A3B98A3341}" type="slidenum">
              <a:rPr lang="he-IL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3" name="Rectangle 7"/>
          <p:cNvSpPr>
            <a:spLocks noChangeArrowheads="1"/>
          </p:cNvSpPr>
          <p:nvPr userDrawn="1"/>
        </p:nvSpPr>
        <p:spPr bwMode="auto">
          <a:xfrm>
            <a:off x="0" y="2209800"/>
            <a:ext cx="68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defRPr/>
            </a:pPr>
            <a:endParaRPr lang="he-IL" altLang="zh-CN" sz="1600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2" r:id="rId2"/>
    <p:sldLayoutId id="2147484338" r:id="rId3"/>
    <p:sldLayoutId id="2147484333" r:id="rId4"/>
    <p:sldLayoutId id="2147484334" r:id="rId5"/>
    <p:sldLayoutId id="2147484335" r:id="rId6"/>
    <p:sldLayoutId id="2147484339" r:id="rId7"/>
    <p:sldLayoutId id="2147484340" r:id="rId8"/>
    <p:sldLayoutId id="2147484341" r:id="rId9"/>
    <p:sldLayoutId id="2147484336" r:id="rId10"/>
    <p:sldLayoutId id="21474843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6022"/>
          <a:stretch>
            <a:fillRect/>
          </a:stretch>
        </p:blipFill>
        <p:spPr bwMode="auto">
          <a:xfrm>
            <a:off x="7010400" y="723900"/>
            <a:ext cx="819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84163" y="5376863"/>
            <a:ext cx="8631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        </a:t>
            </a:r>
          </a:p>
        </p:txBody>
      </p:sp>
      <p:pic>
        <p:nvPicPr>
          <p:cNvPr id="8197" name="Picture 9" descr="http://t2.gstatic.com/images?q=tbn:ANd9GcRDBiGCovqLkOQzI_oMaCco_Cnd3wfu_Hkcqc7qJqRPmDhk4WbQ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5013"/>
            <a:ext cx="13922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365125" y="304800"/>
            <a:ext cx="400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FFFF99"/>
                </a:solidFill>
                <a:latin typeface="Tahoma" pitchFamily="34" charset="0"/>
                <a:ea typeface="SimSun" pitchFamily="2" charset="-122"/>
              </a:rPr>
              <a:t>CDI Systems is proud to present:</a:t>
            </a: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762000" y="2514600"/>
            <a:ext cx="7564438" cy="2819400"/>
            <a:chOff x="284163" y="2209800"/>
            <a:chExt cx="8631237" cy="3581400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2" t="23659" r="24136" b="50691"/>
            <a:stretch>
              <a:fillRect/>
            </a:stretch>
          </p:blipFill>
          <p:spPr bwMode="auto">
            <a:xfrm>
              <a:off x="284163" y="2209800"/>
              <a:ext cx="8631237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 bwMode="auto">
            <a:xfrm>
              <a:off x="457200" y="5427663"/>
              <a:ext cx="8382000" cy="317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>
                <a:defRPr/>
              </a:pPr>
              <a:endParaRPr lang="zh-CN" altLang="zh-CN" smtClean="0">
                <a:solidFill>
                  <a:srgbClr val="FFFFFF"/>
                </a:solidFill>
                <a:latin typeface="Candara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5029200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zh-CN" sz="4000" b="1" dirty="0">
                  <a:solidFill>
                    <a:srgbClr val="C00000"/>
                  </a:solidFill>
                  <a:latin typeface="Tahoma" pitchFamily="34" charset="0"/>
                  <a:ea typeface="SimSun" pitchFamily="2" charset="-122"/>
                </a:rPr>
                <a:t>NetIS</a:t>
              </a:r>
              <a:r>
                <a:rPr lang="en-US" altLang="zh-CN" sz="4000" dirty="0">
                  <a:solidFill>
                    <a:srgbClr val="C00000"/>
                  </a:solidFill>
                  <a:latin typeface="Tahoma" pitchFamily="34" charset="0"/>
                  <a:ea typeface="SimSun" pitchFamily="2" charset="-122"/>
                </a:rPr>
                <a:t>™</a:t>
              </a:r>
            </a:p>
            <a:p>
              <a:pPr>
                <a:lnSpc>
                  <a:spcPct val="110000"/>
                </a:lnSpc>
              </a:pPr>
              <a:endParaRPr lang="en-US" altLang="zh-CN" sz="2000" dirty="0">
                <a:solidFill>
                  <a:schemeClr val="bg1"/>
                </a:solidFill>
                <a:latin typeface="Tahoma" pitchFamily="34" charset="0"/>
                <a:ea typeface="SimSun" pitchFamily="2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Tahoma" pitchFamily="34" charset="0"/>
                  <a:ea typeface="SimSun" pitchFamily="2" charset="-122"/>
                </a:rPr>
                <a:t>A real ecommerce platform for the secure distribution and sales of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ahoma" pitchFamily="34" charset="0"/>
                  <a:ea typeface="SimSun" pitchFamily="2" charset="-122"/>
                </a:rPr>
                <a:t>content</a:t>
              </a:r>
              <a:endParaRPr lang="en-US" altLang="zh-CN" sz="2000" dirty="0">
                <a:solidFill>
                  <a:schemeClr val="bg1"/>
                </a:solidFill>
                <a:latin typeface="Tahoma" pitchFamily="34" charset="0"/>
                <a:ea typeface="SimSun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95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2590800"/>
            <a:ext cx="2514600" cy="4191000"/>
          </a:xfrm>
          <a:noFill/>
        </p:spPr>
        <p:txBody>
          <a:bodyPr/>
          <a:lstStyle/>
          <a:p>
            <a:pPr algn="l" eaLnBrk="1" hangingPunct="1"/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Add &amp; modify users accounts</a:t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/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Grant or deny access to content</a:t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/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View reports on users activities </a:t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/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Search user’s database</a:t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/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Apply DRM to content (single files or a group)</a:t>
            </a:r>
            <a:r>
              <a:rPr lang="en-US" altLang="zh-CN" sz="180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/>
            </a:r>
            <a:br>
              <a:rPr lang="en-US" altLang="zh-CN" sz="180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/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/>
            </a:r>
            <a:br>
              <a:rPr lang="en-US" altLang="zh-CN" sz="180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/>
            </a:r>
            <a:br>
              <a:rPr lang="en-US" altLang="zh-CN" sz="180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80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/>
            </a:r>
            <a:br>
              <a:rPr lang="en-US" altLang="zh-CN" sz="180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endParaRPr lang="en-US" altLang="zh-CN" sz="1800" smtClean="0">
              <a:solidFill>
                <a:srgbClr val="00206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209800" y="6103938"/>
            <a:ext cx="6515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r"/>
            <a:r>
              <a:rPr lang="en-US" altLang="zh-CN" sz="1600" b="1" i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Initiate &amp; operate sales, promotions and award programs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61722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533400" y="306388"/>
            <a:ext cx="4060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zh-CN" b="1">
                <a:solidFill>
                  <a:srgbClr val="FFFF99"/>
                </a:solidFill>
                <a:latin typeface="Tahoma" pitchFamily="34" charset="0"/>
              </a:rPr>
              <a:t>eCommerce: Marketing and Sales</a:t>
            </a:r>
            <a:endParaRPr lang="en-US" altLang="zh-CN" b="1">
              <a:solidFill>
                <a:srgbClr val="FFFF99"/>
              </a:solidFill>
              <a:latin typeface="Tahoma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5599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>
            <a:fillRect/>
          </a:stretch>
        </p:blipFill>
        <p:spPr bwMode="auto">
          <a:xfrm>
            <a:off x="2763838" y="4033838"/>
            <a:ext cx="3286125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962400"/>
            <a:ext cx="2713037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014788"/>
            <a:ext cx="27527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8" t="12109" r="17696" b="22560"/>
          <a:stretch>
            <a:fillRect/>
          </a:stretch>
        </p:blipFill>
        <p:spPr bwMode="auto">
          <a:xfrm>
            <a:off x="3003550" y="933450"/>
            <a:ext cx="3016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533400" y="23971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99"/>
                </a:solidFill>
                <a:latin typeface="Tahoma" pitchFamily="34" charset="0"/>
                <a:ea typeface="SimSun" pitchFamily="2" charset="-122"/>
              </a:rPr>
              <a:t>Distribution: Tablets, Mobiles, etc…</a:t>
            </a:r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6022"/>
          <a:stretch>
            <a:fillRect/>
          </a:stretch>
        </p:blipFill>
        <p:spPr bwMode="auto">
          <a:xfrm>
            <a:off x="7239000" y="433388"/>
            <a:ext cx="819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49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gedaliah\Desktop\Globes#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"/>
          <a:stretch>
            <a:fillRect/>
          </a:stretch>
        </p:blipFill>
        <p:spPr bwMode="auto">
          <a:xfrm>
            <a:off x="228600" y="1704975"/>
            <a:ext cx="54657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248400" y="2133600"/>
            <a:ext cx="2133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CN" b="1" i="1">
                <a:ea typeface="SimSun" pitchFamily="2" charset="-122"/>
              </a:rPr>
              <a:t>First </a:t>
            </a:r>
          </a:p>
          <a:p>
            <a:r>
              <a:rPr lang="en-US" altLang="zh-CN">
                <a:ea typeface="SimSun" pitchFamily="2" charset="-122"/>
              </a:rPr>
              <a:t>out of</a:t>
            </a:r>
          </a:p>
          <a:p>
            <a:r>
              <a:rPr lang="en-US" altLang="zh-CN" b="1" i="1">
                <a:solidFill>
                  <a:srgbClr val="C00000"/>
                </a:solidFill>
                <a:ea typeface="SimSun" pitchFamily="2" charset="-122"/>
              </a:rPr>
              <a:t>112,000,000.00</a:t>
            </a:r>
            <a:r>
              <a:rPr lang="en-US" altLang="zh-CN">
                <a:ea typeface="SimSun" pitchFamily="2" charset="-122"/>
              </a:rPr>
              <a:t> results!</a:t>
            </a:r>
          </a:p>
          <a:p>
            <a:endParaRPr lang="en-US" altLang="zh-CN">
              <a:ea typeface="SimSun" pitchFamily="2" charset="-122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533400" y="349250"/>
            <a:ext cx="362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zh-CN" b="1">
                <a:solidFill>
                  <a:srgbClr val="FFFF99"/>
                </a:solidFill>
                <a:latin typeface="Tahoma" pitchFamily="34" charset="0"/>
              </a:rPr>
              <a:t>SEO Friendly</a:t>
            </a:r>
            <a:endParaRPr lang="en-US" altLang="zh-CN" b="1">
              <a:solidFill>
                <a:srgbClr val="FFFF99"/>
              </a:solidFill>
              <a:latin typeface="Tahoma" pitchFamily="34" charset="0"/>
              <a:ea typeface="SimSun" pitchFamily="2" charset="-122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29200" y="3630613"/>
            <a:ext cx="3771900" cy="2913062"/>
            <a:chOff x="5029200" y="3630931"/>
            <a:chExt cx="3771900" cy="2912744"/>
          </a:xfrm>
        </p:grpSpPr>
        <p:pic>
          <p:nvPicPr>
            <p:cNvPr id="18439" name="Picture 7" descr="Image: Se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419600"/>
              <a:ext cx="377190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2"/>
            <p:cNvSpPr txBox="1">
              <a:spLocks noChangeArrowheads="1"/>
            </p:cNvSpPr>
            <p:nvPr/>
          </p:nvSpPr>
          <p:spPr bwMode="auto">
            <a:xfrm>
              <a:off x="5723731" y="3630931"/>
              <a:ext cx="23828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r>
                <a:rPr lang="en-US" altLang="zh-CN">
                  <a:ea typeface="SimSun" pitchFamily="2" charset="-122"/>
                </a:rPr>
                <a:t>That’s not bad, right, Ms. Seo?</a:t>
              </a:r>
            </a:p>
            <a:p>
              <a:endParaRPr lang="en-US" altLang="zh-CN">
                <a:ea typeface="SimSun" pitchFamily="2" charset="-122"/>
              </a:endParaRPr>
            </a:p>
          </p:txBody>
        </p:sp>
      </p:grp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914400" y="1144588"/>
            <a:ext cx="286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CN">
                <a:ea typeface="SimSun" pitchFamily="2" charset="-122"/>
              </a:rPr>
              <a:t>…that works with DRM!</a:t>
            </a:r>
          </a:p>
        </p:txBody>
      </p:sp>
    </p:spTree>
    <p:extLst>
      <p:ext uri="{BB962C8B-B14F-4D97-AF65-F5344CB8AC3E}">
        <p14:creationId xmlns:p14="http://schemas.microsoft.com/office/powerpoint/2010/main" val="766542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ED578197-4E31-484E-8EFB-FDC2C4ED12EF}" type="slidenum">
              <a:rPr lang="he-IL" altLang="zh-CN" smtClean="0">
                <a:solidFill>
                  <a:srgbClr val="002060"/>
                </a:solidFill>
                <a:latin typeface="Tahoma" pitchFamily="34" charset="0"/>
              </a:rPr>
              <a:pPr/>
              <a:t>13</a:t>
            </a:fld>
            <a:r>
              <a:rPr lang="en-US" altLang="zh-CN" smtClean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 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572250" y="2451100"/>
            <a:ext cx="2362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Product/Customer     Slicing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6629400" y="4870450"/>
            <a:ext cx="2820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Sales Statistics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7085013" y="5410200"/>
            <a:ext cx="28209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altLang="zh-CN" sz="1600" b="1" i="1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And more…</a:t>
            </a:r>
          </a:p>
        </p:txBody>
      </p:sp>
      <p:grpSp>
        <p:nvGrpSpPr>
          <p:cNvPr id="19462" name="Group 2"/>
          <p:cNvGrpSpPr>
            <a:grpSpLocks/>
          </p:cNvGrpSpPr>
          <p:nvPr/>
        </p:nvGrpSpPr>
        <p:grpSpPr bwMode="auto">
          <a:xfrm>
            <a:off x="228600" y="1112838"/>
            <a:ext cx="8686800" cy="5059362"/>
            <a:chOff x="228600" y="1112838"/>
            <a:chExt cx="8686800" cy="5059362"/>
          </a:xfrm>
        </p:grpSpPr>
        <p:sp>
          <p:nvSpPr>
            <p:cNvPr id="19473" name="Rectangle 6"/>
            <p:cNvSpPr>
              <a:spLocks noChangeArrowheads="1"/>
            </p:cNvSpPr>
            <p:nvPr/>
          </p:nvSpPr>
          <p:spPr bwMode="auto">
            <a:xfrm>
              <a:off x="6553200" y="1752600"/>
              <a:ext cx="2362200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2563" indent="-182563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>
                <a:lnSpc>
                  <a:spcPct val="120000"/>
                </a:lnSpc>
                <a:spcAft>
                  <a:spcPts val="600"/>
                </a:spcAft>
                <a:buClr>
                  <a:schemeClr val="bg1"/>
                </a:buClr>
                <a:buFontTx/>
                <a:buChar char="•"/>
              </a:pPr>
              <a:r>
                <a:rPr lang="en-US" altLang="zh-CN" sz="1600">
                  <a:solidFill>
                    <a:srgbClr val="002060"/>
                  </a:solidFill>
                  <a:ea typeface="Arial Unicode MS" pitchFamily="34" charset="-128"/>
                  <a:cs typeface="Arial" pitchFamily="34" charset="0"/>
                </a:rPr>
                <a:t>Online up-to-date Audit Information</a:t>
              </a:r>
            </a:p>
          </p:txBody>
        </p:sp>
        <p:pic>
          <p:nvPicPr>
            <p:cNvPr id="19474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112838"/>
              <a:ext cx="6324600" cy="5059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2850"/>
            <a:ext cx="6324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6629400" y="4414838"/>
            <a:ext cx="25908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Dashboard</a:t>
            </a:r>
          </a:p>
        </p:txBody>
      </p:sp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4008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6627813" y="3733800"/>
            <a:ext cx="28209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Concurrent Usage Monitoring</a:t>
            </a:r>
          </a:p>
        </p:txBody>
      </p:sp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64008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6400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4"/>
          <p:cNvSpPr>
            <a:spLocks noChangeArrowheads="1"/>
          </p:cNvSpPr>
          <p:nvPr/>
        </p:nvSpPr>
        <p:spPr bwMode="auto">
          <a:xfrm>
            <a:off x="6551613" y="3189288"/>
            <a:ext cx="2820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altLang="zh-CN" sz="160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Customer Activities</a:t>
            </a:r>
          </a:p>
        </p:txBody>
      </p:sp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4008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632460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2" name="Rectangle 6"/>
          <p:cNvSpPr>
            <a:spLocks noChangeArrowheads="1"/>
          </p:cNvSpPr>
          <p:nvPr/>
        </p:nvSpPr>
        <p:spPr bwMode="auto">
          <a:xfrm>
            <a:off x="533400" y="349250"/>
            <a:ext cx="283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altLang="zh-CN" b="1">
                <a:solidFill>
                  <a:srgbClr val="FFFF99"/>
                </a:solidFill>
                <a:latin typeface="Tahoma" pitchFamily="34" charset="0"/>
              </a:rPr>
              <a:t>Auditing &amp; Reporting   </a:t>
            </a:r>
            <a:endParaRPr lang="en-US" altLang="zh-CN" b="1">
              <a:solidFill>
                <a:srgbClr val="FFFF99"/>
              </a:solidFill>
              <a:latin typeface="Tahoma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025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4213" y="685800"/>
            <a:ext cx="7392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he-IL" sz="3200" b="1" dirty="0">
                <a:solidFill>
                  <a:srgbClr val="FFFF99"/>
                </a:solidFill>
                <a:latin typeface="Tahoma" pitchFamily="34" charset="0"/>
                <a:ea typeface="宋体" pitchFamily="2" charset="-122"/>
              </a:rPr>
              <a:t>Thanks for your </a:t>
            </a:r>
            <a:r>
              <a:rPr lang="en-US" altLang="he-IL" sz="3200" b="1" dirty="0" smtClean="0">
                <a:solidFill>
                  <a:srgbClr val="FFFF99"/>
                </a:solidFill>
                <a:latin typeface="Tahoma" pitchFamily="34" charset="0"/>
                <a:ea typeface="宋体" pitchFamily="2" charset="-122"/>
              </a:rPr>
              <a:t>attention</a:t>
            </a:r>
            <a:r>
              <a:rPr lang="zh-CN" altLang="en-US" sz="3200" b="1" dirty="0" smtClean="0">
                <a:solidFill>
                  <a:srgbClr val="FFFF99"/>
                </a:solidFill>
                <a:latin typeface="Tahoma" pitchFamily="34" charset="0"/>
                <a:ea typeface="宋体" pitchFamily="2" charset="-122"/>
              </a:rPr>
              <a:t>！</a:t>
            </a:r>
            <a:endParaRPr lang="en-US" altLang="he-IL" sz="3200" b="1" dirty="0">
              <a:solidFill>
                <a:srgbClr val="FFFF99"/>
              </a:solidFill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17562" y="2895600"/>
            <a:ext cx="7564438" cy="2819400"/>
            <a:chOff x="284163" y="2209800"/>
            <a:chExt cx="8631237" cy="358140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2" t="23659" r="24136" b="50691"/>
            <a:stretch>
              <a:fillRect/>
            </a:stretch>
          </p:blipFill>
          <p:spPr bwMode="auto">
            <a:xfrm>
              <a:off x="284163" y="2209800"/>
              <a:ext cx="8631237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" y="5427663"/>
              <a:ext cx="8382000" cy="317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>
                <a:defRPr/>
              </a:pPr>
              <a:endParaRPr lang="zh-CN" altLang="zh-CN" smtClean="0">
                <a:solidFill>
                  <a:srgbClr val="FFFFFF"/>
                </a:solidFill>
                <a:latin typeface="Candara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5029200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zh-CN" sz="4000" b="1" dirty="0">
                  <a:solidFill>
                    <a:srgbClr val="C00000"/>
                  </a:solidFill>
                  <a:latin typeface="Tahoma" pitchFamily="34" charset="0"/>
                  <a:ea typeface="SimSun" pitchFamily="2" charset="-122"/>
                </a:rPr>
                <a:t>NetIS</a:t>
              </a:r>
              <a:r>
                <a:rPr lang="en-US" altLang="zh-CN" sz="4000" dirty="0">
                  <a:solidFill>
                    <a:srgbClr val="C00000"/>
                  </a:solidFill>
                  <a:latin typeface="Tahoma" pitchFamily="34" charset="0"/>
                  <a:ea typeface="SimSun" pitchFamily="2" charset="-122"/>
                </a:rPr>
                <a:t>™</a:t>
              </a:r>
            </a:p>
            <a:p>
              <a:pPr>
                <a:lnSpc>
                  <a:spcPct val="110000"/>
                </a:lnSpc>
              </a:pPr>
              <a:endParaRPr lang="en-US" altLang="zh-CN" sz="2000" dirty="0">
                <a:solidFill>
                  <a:schemeClr val="bg1"/>
                </a:solidFill>
                <a:latin typeface="Tahoma" pitchFamily="34" charset="0"/>
                <a:ea typeface="SimSun" pitchFamily="2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Tahoma" pitchFamily="34" charset="0"/>
                  <a:ea typeface="SimSun" pitchFamily="2" charset="-122"/>
                </a:rPr>
                <a:t>A real ecommerce platform for the secure distribution and sales of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ahoma" pitchFamily="34" charset="0"/>
                  <a:ea typeface="SimSun" pitchFamily="2" charset="-122"/>
                </a:rPr>
                <a:t>content</a:t>
              </a:r>
              <a:endParaRPr lang="en-US" altLang="zh-CN" sz="2000" dirty="0">
                <a:solidFill>
                  <a:schemeClr val="bg1"/>
                </a:solidFill>
                <a:latin typeface="Tahoma" pitchFamily="34" charset="0"/>
                <a:ea typeface="SimSun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82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1"/>
          <p:cNvSpPr>
            <a:spLocks noGrp="1"/>
          </p:cNvSpPr>
          <p:nvPr>
            <p:ph type="sldNum" sz="quarter" idx="12"/>
          </p:nvPr>
        </p:nvSpPr>
        <p:spPr bwMode="auto">
          <a:xfrm>
            <a:off x="3990975" y="6797675"/>
            <a:ext cx="11620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0D49CCDE-8EE8-4FA0-B147-49F3DED0FCB8}" type="slidenum">
              <a:rPr lang="he-IL" altLang="zh-CN" smtClean="0">
                <a:solidFill>
                  <a:schemeClr val="tx2"/>
                </a:solidFill>
              </a:rPr>
              <a:pPr/>
              <a:t>2</a:t>
            </a:fld>
            <a:r>
              <a:rPr lang="en-US" altLang="zh-CN" smtClean="0">
                <a:solidFill>
                  <a:schemeClr val="tx2"/>
                </a:solidFill>
                <a:ea typeface="SimSun" pitchFamily="2" charset="-122"/>
              </a:rPr>
              <a:t>  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304800" y="315913"/>
            <a:ext cx="328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zh-CN" b="1">
                <a:solidFill>
                  <a:srgbClr val="FFFF99"/>
                </a:solidFill>
                <a:latin typeface="Tahoma" pitchFamily="34" charset="0"/>
                <a:ea typeface="SimSun" pitchFamily="2" charset="-122"/>
              </a:rPr>
              <a:t>CDI Systems - Background</a:t>
            </a:r>
            <a:endParaRPr lang="en-US" altLang="zh-CN" b="1">
              <a:solidFill>
                <a:srgbClr val="FFFF99"/>
              </a:solidFill>
              <a:latin typeface="Tahoma" pitchFamily="34" charset="0"/>
              <a:ea typeface="SimSun" pitchFamily="2" charset="-122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28600" y="1676400"/>
            <a:ext cx="8915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 Headquartered in Jerusalem “Silicon Valley” – Har Hotzvim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 A pioneer in the </a:t>
            </a:r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e-publishing 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industry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First product launched in 1992 – </a:t>
            </a:r>
            <a:r>
              <a:rPr lang="en-US" altLang="zh-CN" dirty="0" err="1">
                <a:solidFill>
                  <a:srgbClr val="002060"/>
                </a:solidFill>
                <a:ea typeface="SimSun" pitchFamily="2" charset="-122"/>
              </a:rPr>
              <a:t>Takdin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: ‘Israel’s Lexis-Nexis’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Spun off </a:t>
            </a:r>
            <a:r>
              <a:rPr lang="en-US" altLang="zh-CN" dirty="0" err="1">
                <a:solidFill>
                  <a:srgbClr val="002060"/>
                </a:solidFill>
                <a:ea typeface="SimSun" pitchFamily="2" charset="-122"/>
              </a:rPr>
              <a:t>Takdin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 in 2010, since then focused on </a:t>
            </a:r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its 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core </a:t>
            </a:r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technology – NetIS™  </a:t>
            </a: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Partners in 7 countries, NetIS® available in 6 languages, including Simplified Chinese.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Extraordinary and experienced development &amp; marketing team.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6022"/>
          <a:stretch>
            <a:fillRect/>
          </a:stretch>
        </p:blipFill>
        <p:spPr bwMode="auto">
          <a:xfrm>
            <a:off x="7239000" y="433388"/>
            <a:ext cx="819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7620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endParaRPr lang="he-IL" altLang="zh-CN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65338"/>
            <a:ext cx="19812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76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1"/>
          <p:cNvSpPr>
            <a:spLocks noGrp="1"/>
          </p:cNvSpPr>
          <p:nvPr>
            <p:ph type="sldNum" sz="quarter" idx="12"/>
          </p:nvPr>
        </p:nvSpPr>
        <p:spPr bwMode="auto">
          <a:xfrm>
            <a:off x="3990975" y="6797675"/>
            <a:ext cx="11620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78A134FD-DEA1-4A9D-9354-EBEECFD78EE7}" type="slidenum">
              <a:rPr lang="he-IL" altLang="zh-CN" sz="1400" smtClean="0">
                <a:solidFill>
                  <a:schemeClr val="tx2"/>
                </a:solidFill>
              </a:rPr>
              <a:pPr/>
              <a:t>3</a:t>
            </a:fld>
            <a:r>
              <a:rPr lang="en-US" altLang="zh-CN" sz="1400" smtClean="0">
                <a:solidFill>
                  <a:schemeClr val="tx2"/>
                </a:solidFill>
                <a:ea typeface="SimSun" pitchFamily="2" charset="-122"/>
              </a:rPr>
              <a:t> 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8600" y="1487031"/>
            <a:ext cx="8915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400" b="1" dirty="0" smtClean="0">
                <a:solidFill>
                  <a:srgbClr val="002060"/>
                </a:solidFill>
                <a:ea typeface="宋体" charset="-122"/>
              </a:rPr>
              <a:t>  Itzhak Levit - Chairman and </a:t>
            </a:r>
            <a:r>
              <a:rPr lang="en-US" altLang="zh-CN" sz="1400" b="1" dirty="0" smtClean="0">
                <a:solidFill>
                  <a:srgbClr val="002060"/>
                </a:solidFill>
                <a:ea typeface="宋体" charset="-122"/>
              </a:rPr>
              <a:t>CEO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rgbClr val="002060"/>
                </a:solidFill>
                <a:ea typeface="宋体" charset="-122"/>
              </a:rPr>
              <a:t>Hi-tech entrepreneur ,over 23 years of experience in e-publishing, heading CDI Systems since 2000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rgbClr val="002060"/>
                </a:solidFill>
                <a:ea typeface="宋体" charset="-122"/>
              </a:rPr>
              <a:t>Experienced </a:t>
            </a:r>
            <a:r>
              <a:rPr lang="en-US" altLang="zh-CN" sz="1400" dirty="0" smtClean="0">
                <a:solidFill>
                  <a:srgbClr val="002060"/>
                </a:solidFill>
                <a:ea typeface="宋体" charset="-122"/>
              </a:rPr>
              <a:t>at corporate strategy and in building long-term relationships with clients and partners.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rgbClr val="002060"/>
                </a:solidFill>
                <a:ea typeface="宋体" charset="-122"/>
              </a:rPr>
              <a:t>1996 awarded The Best Small Hi-Tech Company of Israel granted by the Prime Minister.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2060"/>
                </a:solidFill>
                <a:ea typeface="宋体" charset="-122"/>
              </a:rPr>
              <a:t>BSC in software engineering</a:t>
            </a:r>
            <a:r>
              <a:rPr lang="en-US" altLang="zh-CN" sz="1400" dirty="0" smtClean="0">
                <a:solidFill>
                  <a:srgbClr val="002060"/>
                </a:solidFill>
                <a:ea typeface="宋体" charset="-122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rgbClr val="002060"/>
                </a:solidFill>
                <a:ea typeface="宋体" charset="-122"/>
              </a:rPr>
              <a:t>Former </a:t>
            </a:r>
            <a:r>
              <a:rPr lang="en-US" altLang="zh-CN" sz="1400" dirty="0">
                <a:solidFill>
                  <a:srgbClr val="002060"/>
                </a:solidFill>
                <a:ea typeface="宋体" charset="-122"/>
              </a:rPr>
              <a:t>commander of Israeli elite unit.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dirty="0" smtClean="0">
              <a:solidFill>
                <a:srgbClr val="002060"/>
              </a:solidFill>
              <a:ea typeface="宋体" charset="-122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304800" y="315913"/>
            <a:ext cx="394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zh-CN" b="1">
                <a:solidFill>
                  <a:srgbClr val="FFFF99"/>
                </a:solidFill>
                <a:latin typeface="Tahoma" pitchFamily="34" charset="0"/>
                <a:ea typeface="SimSun" pitchFamily="2" charset="-122"/>
              </a:rPr>
              <a:t>CDI Systems Management Team</a:t>
            </a:r>
            <a:endParaRPr lang="en-US" altLang="zh-CN" b="1">
              <a:solidFill>
                <a:srgbClr val="FFFF99"/>
              </a:solidFill>
              <a:latin typeface="Tahoma" pitchFamily="34" charset="0"/>
              <a:ea typeface="SimSun" pitchFamily="2" charset="-122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04800" y="51054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400" b="1" dirty="0" smtClean="0">
                <a:solidFill>
                  <a:srgbClr val="002060"/>
                </a:solidFill>
                <a:ea typeface="SimSun" pitchFamily="2" charset="-122"/>
              </a:rPr>
              <a:t>Eyal Tubul – CTO 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1400" dirty="0" smtClean="0">
                <a:solidFill>
                  <a:srgbClr val="002060"/>
                </a:solidFill>
                <a:latin typeface="Arial" charset="0"/>
                <a:ea typeface="宋体" charset="-122"/>
              </a:rPr>
              <a:t>Over 13 years of experience in e-Publishing technologies Joined CDI in 2000.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1400" dirty="0" smtClean="0">
                <a:solidFill>
                  <a:srgbClr val="002060"/>
                </a:solidFill>
                <a:latin typeface="Arial" charset="0"/>
                <a:ea typeface="宋体" charset="-122"/>
              </a:rPr>
              <a:t>Involved in the development of NetIS since day one, served as senior project manager, leaded the development of NetIS mobile infrastructure. 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1400" dirty="0" smtClean="0">
                <a:solidFill>
                  <a:srgbClr val="002060"/>
                </a:solidFill>
                <a:latin typeface="Arial" charset="0"/>
                <a:ea typeface="宋体" charset="-122"/>
              </a:rPr>
              <a:t>Leaded the development for Dun &amp; Bradstreet smart phones application in the USA and Japan.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1400" dirty="0" smtClean="0">
                <a:solidFill>
                  <a:srgbClr val="002060"/>
                </a:solidFill>
                <a:latin typeface="Arial" charset="0"/>
                <a:ea typeface="宋体" charset="-122"/>
              </a:rPr>
              <a:t>Software engineer.</a:t>
            </a:r>
            <a:endParaRPr lang="en-US" altLang="zh-CN" sz="1400" dirty="0" smtClean="0">
              <a:solidFill>
                <a:srgbClr val="002060"/>
              </a:solidFill>
              <a:ea typeface="SimSun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6022"/>
          <a:stretch>
            <a:fillRect/>
          </a:stretch>
        </p:blipFill>
        <p:spPr bwMode="auto">
          <a:xfrm>
            <a:off x="7239000" y="433388"/>
            <a:ext cx="819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34950" y="3505200"/>
            <a:ext cx="8915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CN" sz="1400" b="1">
                <a:solidFill>
                  <a:srgbClr val="002060"/>
                </a:solidFill>
                <a:ea typeface="SimSun" pitchFamily="2" charset="-122"/>
              </a:rPr>
              <a:t>Rachel Kanat – BD Manager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400">
                <a:solidFill>
                  <a:srgbClr val="002060"/>
                </a:solidFill>
                <a:ea typeface="SimSun" pitchFamily="2" charset="-122"/>
              </a:rPr>
              <a:t> Key player in developing and marketing strategies for various high tech companies, rich experience in Western European marketplace.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400">
                <a:solidFill>
                  <a:srgbClr val="002060"/>
                </a:solidFill>
                <a:ea typeface="SimSun" pitchFamily="2" charset="-122"/>
              </a:rPr>
              <a:t> Working for CDI since 2011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400">
                <a:solidFill>
                  <a:srgbClr val="002060"/>
                </a:solidFill>
                <a:ea typeface="SimSun" pitchFamily="2" charset="-122"/>
              </a:rPr>
              <a:t> MA in Economics from Brussels University, Belgium.</a:t>
            </a:r>
          </a:p>
        </p:txBody>
      </p:sp>
    </p:spTree>
    <p:extLst>
      <p:ext uri="{BB962C8B-B14F-4D97-AF65-F5344CB8AC3E}">
        <p14:creationId xmlns:p14="http://schemas.microsoft.com/office/powerpoint/2010/main" val="2674405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8AC90333-616D-480D-B682-B7759AFDB058}" type="slidenum">
              <a:rPr lang="he-IL" altLang="zh-CN" smtClean="0">
                <a:solidFill>
                  <a:schemeClr val="tx2"/>
                </a:solidFill>
              </a:rPr>
              <a:pPr/>
              <a:t>4</a:t>
            </a:fld>
            <a:r>
              <a:rPr lang="en-US" altLang="zh-CN" smtClean="0">
                <a:solidFill>
                  <a:schemeClr val="tx2"/>
                </a:solidFill>
                <a:ea typeface="宋体" pitchFamily="2" charset="-122"/>
              </a:rPr>
              <a:t>  </a:t>
            </a:r>
          </a:p>
        </p:txBody>
      </p:sp>
      <p:pic>
        <p:nvPicPr>
          <p:cNvPr id="14339" name="图片 34" descr="log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600200"/>
            <a:ext cx="78755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304800" y="315913"/>
            <a:ext cx="4334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FF99"/>
                </a:solidFill>
                <a:latin typeface="Tahoma" pitchFamily="34" charset="0"/>
                <a:ea typeface="宋体" pitchFamily="2" charset="-122"/>
              </a:rPr>
              <a:t>CDI </a:t>
            </a:r>
            <a:r>
              <a:rPr lang="en-US" altLang="zh-CN" b="1" dirty="0" smtClean="0">
                <a:solidFill>
                  <a:srgbClr val="FFFF99"/>
                </a:solidFill>
                <a:latin typeface="Tahoma" pitchFamily="34" charset="0"/>
                <a:ea typeface="宋体" pitchFamily="2" charset="-122"/>
              </a:rPr>
              <a:t>Systems</a:t>
            </a:r>
            <a:r>
              <a:rPr lang="zh-CN" altLang="en-US" b="1" dirty="0" smtClean="0">
                <a:solidFill>
                  <a:srgbClr val="FFFF99"/>
                </a:solidFill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b="1" dirty="0" smtClean="0">
                <a:solidFill>
                  <a:srgbClr val="FFFF99"/>
                </a:solidFill>
                <a:latin typeface="Tahoma" pitchFamily="34" charset="0"/>
                <a:ea typeface="宋体" pitchFamily="2" charset="-122"/>
              </a:rPr>
              <a:t>- customers samples </a:t>
            </a:r>
            <a:endParaRPr lang="en-US" altLang="zh-CN" b="1" dirty="0">
              <a:solidFill>
                <a:srgbClr val="FFFF99"/>
              </a:solidFill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6022"/>
          <a:stretch>
            <a:fillRect/>
          </a:stretch>
        </p:blipFill>
        <p:spPr bwMode="auto">
          <a:xfrm>
            <a:off x="7239000" y="433388"/>
            <a:ext cx="819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tools\Public\CDI_Systems_CAD_Standard\Banners, Logos and flyiers\2014\2014\Roll Up Files and Logos\wanx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48870"/>
            <a:ext cx="1371600" cy="5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tools\Public\CDI_Systems_CAD_Standard\Banners, Logos and flyiers\2014\2014\Roll Up Files and Logos\CID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97" y="5716133"/>
            <a:ext cx="784466" cy="4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8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3A75E1A2-7EBB-43D7-99DB-32E45C9145E6}" type="slidenum">
              <a:rPr lang="he-IL" altLang="zh-CN" smtClean="0">
                <a:solidFill>
                  <a:schemeClr val="tx2"/>
                </a:solidFill>
              </a:rPr>
              <a:pPr/>
              <a:t>5</a:t>
            </a:fld>
            <a:r>
              <a:rPr lang="en-US" altLang="zh-CN" smtClean="0">
                <a:solidFill>
                  <a:schemeClr val="tx2"/>
                </a:solidFill>
                <a:ea typeface="宋体" pitchFamily="2" charset="-122"/>
              </a:rPr>
              <a:t>  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533400" y="34925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99"/>
                </a:solidFill>
                <a:latin typeface="Tahoma" pitchFamily="34" charset="0"/>
                <a:ea typeface="宋体" pitchFamily="2" charset="-122"/>
              </a:rPr>
              <a:t>Major vertical markets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26801"/>
              </p:ext>
            </p:extLst>
          </p:nvPr>
        </p:nvGraphicFramePr>
        <p:xfrm>
          <a:off x="228600" y="1447800"/>
          <a:ext cx="8458200" cy="5313365"/>
        </p:xfrm>
        <a:graphic>
          <a:graphicData uri="http://schemas.openxmlformats.org/drawingml/2006/table">
            <a:tbl>
              <a:tblPr/>
              <a:tblGrid>
                <a:gridCol w="2819400"/>
                <a:gridCol w="3276600"/>
                <a:gridCol w="2362200"/>
              </a:tblGrid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Major Market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Target customers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Remark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Education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Middle schools;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University and college;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Academic &amp; research institutes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Professional intelligence service providers;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Law /patent/standards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Government  departments;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Patent bureau;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National Standards bureau;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Professional Manual/Documents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Car industry;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Mechanical manual;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Pharmacopeia 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China Pharmacopeia;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Publishing industry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Press house;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Magazines;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ea typeface="华文楷体" pitchFamily="2" charset="-122"/>
                          <a:cs typeface="Times New Roman" pitchFamily="18" charset="0"/>
                        </a:rPr>
                        <a:t>Periodicals;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6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http://t2.gstatic.com/images?q=tbn:ANd9GcRDBiGCovqLkOQzI_oMaCco_Cnd3wfu_Hkcqc7qJqRPmDhk4WbQ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049713"/>
            <a:ext cx="19319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04800" y="1536700"/>
            <a:ext cx="7886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Candara" pitchFamily="34" charset="0"/>
              <a:buAutoNum type="arabicPeriod"/>
              <a:defRPr/>
            </a:pPr>
            <a:r>
              <a:rPr lang="en-US" altLang="zh-CN" sz="2800" dirty="0" smtClean="0">
                <a:solidFill>
                  <a:srgbClr val="002060"/>
                </a:solidFill>
                <a:ea typeface="SimSun" pitchFamily="2" charset="-122"/>
              </a:rPr>
              <a:t>How e-Commerce will impact my existing publishing business ?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</a:p>
          <a:p>
            <a:pPr>
              <a:spcBef>
                <a:spcPct val="50000"/>
              </a:spcBef>
              <a:buFont typeface="Candara" pitchFamily="34" charset="0"/>
              <a:buAutoNum type="arabicPeriod"/>
              <a:defRPr/>
            </a:pPr>
            <a:r>
              <a:rPr lang="en-US" altLang="zh-CN" sz="2800" dirty="0" smtClean="0">
                <a:solidFill>
                  <a:srgbClr val="002060"/>
                </a:solidFill>
                <a:ea typeface="SimSun" pitchFamily="2" charset="-122"/>
              </a:rPr>
              <a:t>How I protect my digital assets  from piracy?</a:t>
            </a:r>
          </a:p>
          <a:p>
            <a:pPr marL="0" indent="0">
              <a:spcBef>
                <a:spcPct val="50000"/>
              </a:spcBef>
              <a:defRPr/>
            </a:pPr>
            <a:endParaRPr lang="en-US" altLang="zh-CN" sz="2800" dirty="0" smtClean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ct val="50000"/>
              </a:spcBef>
              <a:buFont typeface="Candara" pitchFamily="34" charset="0"/>
              <a:buAutoNum type="arabicPeriod"/>
              <a:defRPr/>
            </a:pPr>
            <a:r>
              <a:rPr lang="en-US" altLang="zh-CN" sz="2800" dirty="0" smtClean="0">
                <a:solidFill>
                  <a:srgbClr val="002060"/>
                </a:solidFill>
                <a:ea typeface="SimSun" pitchFamily="2" charset="-122"/>
              </a:rPr>
              <a:t>How I generate revenue from my digital assets ?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192088" y="304800"/>
            <a:ext cx="809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99"/>
                </a:solidFill>
                <a:latin typeface="Tahoma" pitchFamily="34" charset="0"/>
                <a:ea typeface="SimSun" pitchFamily="2" charset="-122"/>
              </a:rPr>
              <a:t>What are the most common publishers &amp; content owners concerns ?</a:t>
            </a:r>
          </a:p>
        </p:txBody>
      </p:sp>
    </p:spTree>
    <p:extLst>
      <p:ext uri="{BB962C8B-B14F-4D97-AF65-F5344CB8AC3E}">
        <p14:creationId xmlns:p14="http://schemas.microsoft.com/office/powerpoint/2010/main" val="158271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257300" y="1112838"/>
            <a:ext cx="7886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2060"/>
                </a:solidFill>
                <a:ea typeface="SimSun" pitchFamily="2" charset="-122"/>
              </a:rPr>
              <a:t>Turn “Digits” </a:t>
            </a: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2060"/>
                </a:solidFill>
                <a:ea typeface="SimSun" pitchFamily="2" charset="-122"/>
              </a:rPr>
              <a:t>		  into “Revenues” </a:t>
            </a:r>
          </a:p>
        </p:txBody>
      </p:sp>
      <p:sp>
        <p:nvSpPr>
          <p:cNvPr id="13315" name="Rectangle 23"/>
          <p:cNvSpPr>
            <a:spLocks noChangeArrowheads="1"/>
          </p:cNvSpPr>
          <p:nvPr/>
        </p:nvSpPr>
        <p:spPr bwMode="auto">
          <a:xfrm>
            <a:off x="4191000" y="3381375"/>
            <a:ext cx="4038600" cy="15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altLang="zh-CN" sz="1400" b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Convergence of </a:t>
            </a:r>
            <a:r>
              <a:rPr lang="en-US" altLang="zh-CN" sz="1400" b="1" dirty="0" smtClean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four </a:t>
            </a:r>
            <a:r>
              <a:rPr lang="en-US" altLang="zh-CN" sz="1400" b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technologies: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000099"/>
              </a:buClr>
              <a:buFontTx/>
              <a:buChar char="•"/>
            </a:pPr>
            <a:r>
              <a:rPr lang="en-US" altLang="zh-CN" sz="1200" i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E-commerce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000099"/>
              </a:buClr>
              <a:buFontTx/>
              <a:buChar char="•"/>
            </a:pPr>
            <a:r>
              <a:rPr lang="en-US" altLang="zh-CN" sz="1200" i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Digital Rights Management (protected by </a:t>
            </a:r>
            <a:r>
              <a:rPr lang="en-US" altLang="zh-CN" sz="1200" b="1" i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DRM</a:t>
            </a:r>
            <a:r>
              <a:rPr lang="en-US" altLang="zh-CN" sz="1200" i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000099"/>
              </a:buClr>
              <a:buFontTx/>
              <a:buChar char="•"/>
            </a:pPr>
            <a:r>
              <a:rPr lang="en-US" altLang="zh-CN" sz="1200" i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Web Content Management (</a:t>
            </a:r>
            <a:r>
              <a:rPr lang="en-US" altLang="zh-CN" sz="1200" b="1" i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WCM</a:t>
            </a:r>
            <a:r>
              <a:rPr lang="en-US" altLang="zh-CN" sz="1200" i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000099"/>
              </a:buClr>
              <a:buFontTx/>
              <a:buChar char="•"/>
            </a:pPr>
            <a:r>
              <a:rPr lang="en-US" altLang="zh-CN" sz="1200" i="1" dirty="0" smtClean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SEO </a:t>
            </a:r>
            <a:r>
              <a:rPr lang="en-US" altLang="zh-CN" sz="1200" i="1" dirty="0">
                <a:solidFill>
                  <a:srgbClr val="002060"/>
                </a:solidFill>
                <a:latin typeface="Tahoma" pitchFamily="34" charset="0"/>
                <a:ea typeface="SimSun" pitchFamily="2" charset="-122"/>
              </a:rPr>
              <a:t>Enhancer </a:t>
            </a:r>
          </a:p>
        </p:txBody>
      </p:sp>
      <p:pic>
        <p:nvPicPr>
          <p:cNvPr id="13316" name="Picture 5" descr="http://www.cdisys.com/UserFiles/Netis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038350"/>
            <a:ext cx="473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http://t2.gstatic.com/images?q=tbn:ANd9GcRDBiGCovqLkOQzI_oMaCco_Cnd3wfu_Hkcqc7qJqRPmDhk4WbQ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509963"/>
            <a:ext cx="24352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823913" y="304800"/>
            <a:ext cx="2741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99"/>
                </a:solidFill>
                <a:latin typeface="Tahoma" pitchFamily="34" charset="0"/>
                <a:ea typeface="SimSun" pitchFamily="2" charset="-122"/>
              </a:rPr>
              <a:t>NetIS - in the essence</a:t>
            </a:r>
          </a:p>
        </p:txBody>
      </p:sp>
    </p:spTree>
    <p:extLst>
      <p:ext uri="{BB962C8B-B14F-4D97-AF65-F5344CB8AC3E}">
        <p14:creationId xmlns:p14="http://schemas.microsoft.com/office/powerpoint/2010/main" val="1870944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96000" y="4800600"/>
            <a:ext cx="2667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zh-CN" altLang="zh-CN" smtClean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1676400"/>
            <a:ext cx="1447800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Content</a:t>
            </a:r>
          </a:p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Management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81200" y="1524000"/>
            <a:ext cx="1447800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Security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33800" y="1524000"/>
            <a:ext cx="1447800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E-commerce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791200" y="1524000"/>
            <a:ext cx="1447800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Distribution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543800" y="1524000"/>
            <a:ext cx="1447800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Monitoring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28600" y="2438400"/>
            <a:ext cx="2743200" cy="2209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Batch processes for content </a:t>
            </a:r>
            <a:b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upload and format conversion</a:t>
            </a:r>
          </a:p>
          <a:p>
            <a:pPr eaLnBrk="1" hangingPunct="1"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Multiple format support</a:t>
            </a:r>
          </a:p>
          <a:p>
            <a:pPr eaLnBrk="1" hangingPunct="1"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Smart content</a:t>
            </a:r>
            <a:b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 classifications</a:t>
            </a:r>
          </a:p>
          <a:p>
            <a:pPr eaLnBrk="1" hangingPunct="1"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Full Text Search</a:t>
            </a:r>
          </a:p>
          <a:p>
            <a:pPr eaLnBrk="1" hangingPunct="1"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Real time indexing</a:t>
            </a:r>
          </a:p>
          <a:p>
            <a:pPr eaLnBrk="1" hangingPunct="1"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124200" y="5257800"/>
            <a:ext cx="2438400" cy="13716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User Groups / Individuals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Login / Password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IP Addresses / IP range(s)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Control # of devices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Single sign 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Social networks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352800" y="4724400"/>
            <a:ext cx="17526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Authentication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838200" y="4724400"/>
            <a:ext cx="9144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DRM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685800" y="5181600"/>
            <a:ext cx="2286000" cy="16002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Usage rights</a:t>
            </a:r>
            <a:b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(e.g. view, preview</a:t>
            </a:r>
            <a:b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print, copy/paste, download)</a:t>
            </a:r>
          </a:p>
          <a:p>
            <a:pPr eaLnBrk="1" hangingPunct="1"/>
            <a:endParaRPr lang="en-US" altLang="zh-CN" sz="1300" b="1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eaLnBrk="1" hangingPunct="1"/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Configurable Dynamic </a:t>
            </a:r>
            <a:b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Watermark</a:t>
            </a:r>
          </a:p>
          <a:p>
            <a:pPr eaLnBrk="1" hangingPunct="1"/>
            <a:endParaRPr lang="en-US" altLang="zh-CN" sz="1300" b="1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eaLnBrk="1" hangingPunct="1"/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Concurrent Usage</a:t>
            </a:r>
          </a:p>
          <a:p>
            <a:pPr eaLnBrk="1" hangingPunct="1"/>
            <a:endParaRPr lang="en-US" altLang="zh-CN" sz="1300" b="1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eaLnBrk="1" hangingPunct="1"/>
            <a:endParaRPr lang="en-US" altLang="zh-CN" sz="1300" b="1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eaLnBrk="1" hangingPunct="1"/>
            <a:endParaRPr lang="en-US" altLang="zh-CN" sz="1300" b="1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eaLnBrk="1" hangingPunct="1"/>
            <a:endParaRPr lang="en-US" altLang="zh-CN" sz="1300" b="1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14349" name="AutoShape 13"/>
          <p:cNvCxnSpPr>
            <a:cxnSpLocks noChangeShapeType="1"/>
          </p:cNvCxnSpPr>
          <p:nvPr/>
        </p:nvCxnSpPr>
        <p:spPr bwMode="auto">
          <a:xfrm>
            <a:off x="2438400" y="2638425"/>
            <a:ext cx="1447800" cy="2362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0" idx="2"/>
            <a:endCxn id="14347" idx="0"/>
          </p:cNvCxnSpPr>
          <p:nvPr/>
        </p:nvCxnSpPr>
        <p:spPr bwMode="auto">
          <a:xfrm flipH="1">
            <a:off x="1295400" y="2286000"/>
            <a:ext cx="1409700" cy="2438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3305175" y="2209800"/>
            <a:ext cx="2333625" cy="23622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A variety of sales model</a:t>
            </a:r>
            <a:b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(e.g. subscriptions,</a:t>
            </a:r>
            <a:b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single items, bundle,</a:t>
            </a:r>
            <a:b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chapter, time based, etc.)</a:t>
            </a:r>
          </a:p>
          <a:p>
            <a:pPr eaLnBrk="1" hangingPunct="1"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Featured CRM capabilities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Royalties Management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Online Store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Orders and transactions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 monitoring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5638800" y="2133600"/>
            <a:ext cx="2057400" cy="24384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Cross platform </a:t>
            </a:r>
            <a:b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responsive UI</a:t>
            </a:r>
          </a:p>
          <a:p>
            <a:pPr eaLnBrk="1" hangingPunct="1"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SEO friendly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Integration with</a:t>
            </a:r>
            <a:b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social networks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email campaigns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Integration with online</a:t>
            </a:r>
            <a:b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</a:br>
            <a:r>
              <a:rPr lang="en-US" altLang="zh-CN" sz="13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and mobile viewers</a:t>
            </a:r>
          </a:p>
          <a:p>
            <a:pPr eaLnBrk="1" hangingPunct="1"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eaLnBrk="1" hangingPunct="1">
              <a:defRPr/>
            </a:pPr>
            <a:endParaRPr lang="en-US" altLang="zh-CN" sz="1300" b="1" dirty="0" smtClean="0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7696200" y="2286000"/>
            <a:ext cx="1600200" cy="13716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Dashboard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zh-CN" sz="1300" b="1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Reports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Purchases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zh-CN" sz="1300" b="1">
              <a:solidFill>
                <a:srgbClr val="002060"/>
              </a:solidFill>
              <a:ea typeface="SimSun" pitchFamily="2" charset="-122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13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Statistics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990600" y="137160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5F5F"/>
              </a:gs>
              <a:gs pos="100000">
                <a:srgbClr val="CC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3</a:t>
            </a: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2590800" y="137160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5F5F"/>
              </a:gs>
              <a:gs pos="100000">
                <a:srgbClr val="CC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2</a:t>
            </a: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3886200" y="1143000"/>
            <a:ext cx="609600" cy="609600"/>
          </a:xfrm>
          <a:prstGeom prst="ellipse">
            <a:avLst/>
          </a:prstGeom>
          <a:gradFill rotWithShape="0">
            <a:gsLst>
              <a:gs pos="0">
                <a:srgbClr val="FF5F5F"/>
              </a:gs>
              <a:gs pos="100000">
                <a:srgbClr val="CC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1</a:t>
            </a:r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6096000" y="144780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5F5F"/>
              </a:gs>
              <a:gs pos="100000">
                <a:srgbClr val="CC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4</a:t>
            </a:r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8077200" y="144780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5F5F"/>
              </a:gs>
              <a:gs pos="100000">
                <a:srgbClr val="CC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5</a:t>
            </a:r>
          </a:p>
        </p:txBody>
      </p:sp>
      <p:grpSp>
        <p:nvGrpSpPr>
          <p:cNvPr id="14359" name="Group 25"/>
          <p:cNvGrpSpPr>
            <a:grpSpLocks/>
          </p:cNvGrpSpPr>
          <p:nvPr/>
        </p:nvGrpSpPr>
        <p:grpSpPr bwMode="auto">
          <a:xfrm>
            <a:off x="6438900" y="4953000"/>
            <a:ext cx="1752600" cy="762000"/>
            <a:chOff x="593" y="480"/>
            <a:chExt cx="1104" cy="480"/>
          </a:xfrm>
        </p:grpSpPr>
        <p:sp>
          <p:nvSpPr>
            <p:cNvPr id="14363" name="Oval 26"/>
            <p:cNvSpPr>
              <a:spLocks noChangeArrowheads="1"/>
            </p:cNvSpPr>
            <p:nvPr/>
          </p:nvSpPr>
          <p:spPr bwMode="auto">
            <a:xfrm>
              <a:off x="1505" y="6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33FF33"/>
                </a:gs>
                <a:gs pos="100000">
                  <a:srgbClr val="008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002060"/>
                  </a:solidFill>
                  <a:ea typeface="SimSun" pitchFamily="2" charset="-122"/>
                  <a:cs typeface="Arial" pitchFamily="34" charset="0"/>
                </a:rPr>
                <a:t>6</a:t>
              </a:r>
            </a:p>
          </p:txBody>
        </p:sp>
        <p:sp>
          <p:nvSpPr>
            <p:cNvPr id="14364" name="Rectangle 27"/>
            <p:cNvSpPr>
              <a:spLocks noChangeArrowheads="1"/>
            </p:cNvSpPr>
            <p:nvPr/>
          </p:nvSpPr>
          <p:spPr bwMode="auto">
            <a:xfrm>
              <a:off x="593" y="480"/>
              <a:ext cx="91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002060"/>
                  </a:solidFill>
                  <a:ea typeface="SimSun" pitchFamily="2" charset="-122"/>
                  <a:cs typeface="Arial" pitchFamily="34" charset="0"/>
                </a:rPr>
                <a:t>Unified API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>
            <a:off x="1752600" y="3390900"/>
            <a:ext cx="1219200" cy="163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71800" y="3352800"/>
            <a:ext cx="85725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62" name="Rectangle 1"/>
          <p:cNvSpPr>
            <a:spLocks noChangeArrowheads="1"/>
          </p:cNvSpPr>
          <p:nvPr/>
        </p:nvSpPr>
        <p:spPr bwMode="auto">
          <a:xfrm>
            <a:off x="804863" y="304800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99"/>
                </a:solidFill>
                <a:latin typeface="Tahoma" pitchFamily="34" charset="0"/>
                <a:ea typeface="SimSun" pitchFamily="2" charset="-122"/>
              </a:rPr>
              <a:t>NetIS Modules</a:t>
            </a:r>
          </a:p>
        </p:txBody>
      </p:sp>
    </p:spTree>
    <p:extLst>
      <p:ext uri="{BB962C8B-B14F-4D97-AF65-F5344CB8AC3E}">
        <p14:creationId xmlns:p14="http://schemas.microsoft.com/office/powerpoint/2010/main" val="45583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257800" y="14478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Content can be sold in a variety of options: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876800" y="2057400"/>
            <a:ext cx="38862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Preview and Teasers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Time based (Cumulative)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Volume based (Cumulative)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Counter based (Times)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Usage based (per page, per chapter)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Context based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Online &amp; Offline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34000" y="473868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External Billing Support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0" y="4989513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Instant Granting of rights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5334000" y="5356225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Real Time Monitoring and Auditing of Usage</a:t>
            </a:r>
          </a:p>
        </p:txBody>
      </p:sp>
      <p:pic>
        <p:nvPicPr>
          <p:cNvPr id="14644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1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1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0250"/>
            <a:ext cx="3657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1"/>
          <p:cNvSpPr>
            <a:spLocks noChangeArrowheads="1"/>
          </p:cNvSpPr>
          <p:nvPr/>
        </p:nvSpPr>
        <p:spPr bwMode="auto">
          <a:xfrm>
            <a:off x="484188" y="315913"/>
            <a:ext cx="469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altLang="zh-CN" b="1">
                <a:solidFill>
                  <a:srgbClr val="FFFF99"/>
                </a:solidFill>
                <a:latin typeface="Tahoma" pitchFamily="34" charset="0"/>
              </a:rPr>
              <a:t>E-commerce – Flexible digital products</a:t>
            </a:r>
            <a:endParaRPr lang="en-US" altLang="zh-CN" b="1">
              <a:solidFill>
                <a:srgbClr val="FFFF99"/>
              </a:solidFill>
              <a:latin typeface="Tahoma" pitchFamily="34" charset="0"/>
              <a:ea typeface="SimSun" pitchFamily="2" charset="-122"/>
            </a:endParaRPr>
          </a:p>
        </p:txBody>
      </p:sp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7520" r="15938" b="44002"/>
          <a:stretch>
            <a:fillRect/>
          </a:stretch>
        </p:blipFill>
        <p:spPr bwMode="auto">
          <a:xfrm>
            <a:off x="179388" y="3784600"/>
            <a:ext cx="4545012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93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12941</TotalTime>
  <Words>620</Words>
  <Application>Microsoft Office PowerPoint</Application>
  <PresentationFormat>On-screen Show (4:3)</PresentationFormat>
  <Paragraphs>178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&amp; modify users accounts  Grant or deny access to content  View reports on users activities   Search user’s database  Apply DRM to content (single files or a group)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Infogreffe</dc:title>
  <dc:creator>Eyal</dc:creator>
  <cp:lastModifiedBy>Itzhak Levit</cp:lastModifiedBy>
  <cp:revision>1137</cp:revision>
  <cp:lastPrinted>2015-06-08T11:13:33Z</cp:lastPrinted>
  <dcterms:created xsi:type="dcterms:W3CDTF">2002-10-31T06:15:40Z</dcterms:created>
  <dcterms:modified xsi:type="dcterms:W3CDTF">2016-01-17T16:31:29Z</dcterms:modified>
</cp:coreProperties>
</file>