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6" name="Google Shape;19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2" name="Google Shape;20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8" name="Google Shape;20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8" name="Google Shape;148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2" name="Google Shape;17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4" name="Google Shape;18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0" name="Google Shape;19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body"/>
          </p:nvPr>
        </p:nvSpPr>
        <p:spPr>
          <a:xfrm>
            <a:off x="982133" y="2667000"/>
            <a:ext cx="7704667" cy="33328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0" type="dt"/>
          </p:nvPr>
        </p:nvSpPr>
        <p:spPr>
          <a:xfrm>
            <a:off x="7344329" y="6108173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1" type="ftr"/>
          </p:nvPr>
        </p:nvSpPr>
        <p:spPr>
          <a:xfrm>
            <a:off x="1972647" y="6108173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2" type="sldNum"/>
          </p:nvPr>
        </p:nvSpPr>
        <p:spPr>
          <a:xfrm>
            <a:off x="8258967" y="6108173"/>
            <a:ext cx="42783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/>
          <p:nvPr>
            <p:ph type="title"/>
          </p:nvPr>
        </p:nvSpPr>
        <p:spPr>
          <a:xfrm>
            <a:off x="1113523" y="4732865"/>
            <a:ext cx="7515991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1"/>
          <p:cNvSpPr/>
          <p:nvPr>
            <p:ph idx="2" type="pic"/>
          </p:nvPr>
        </p:nvSpPr>
        <p:spPr>
          <a:xfrm>
            <a:off x="1789975" y="932112"/>
            <a:ext cx="6171065" cy="3164976"/>
          </a:xfrm>
          <a:prstGeom prst="roundRect">
            <a:avLst>
              <a:gd fmla="val 4380" name="adj"/>
            </a:avLst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1"/>
          <p:cNvSpPr txBox="1"/>
          <p:nvPr>
            <p:ph idx="1" type="body"/>
          </p:nvPr>
        </p:nvSpPr>
        <p:spPr>
          <a:xfrm>
            <a:off x="1113523" y="5299603"/>
            <a:ext cx="7515991" cy="493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280"/>
              </a:spcBef>
              <a:spcAft>
                <a:spcPts val="0"/>
              </a:spcAft>
              <a:buSzPts val="203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88" name="Google Shape;88;p11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1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1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/>
          <p:nvPr>
            <p:ph type="title"/>
          </p:nvPr>
        </p:nvSpPr>
        <p:spPr>
          <a:xfrm>
            <a:off x="1113524" y="685800"/>
            <a:ext cx="7515991" cy="30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" type="body"/>
          </p:nvPr>
        </p:nvSpPr>
        <p:spPr>
          <a:xfrm>
            <a:off x="1113524" y="4343400"/>
            <a:ext cx="7515992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2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sp>
        <p:nvSpPr>
          <p:cNvPr id="100" name="Google Shape;100;p13"/>
          <p:cNvSpPr txBox="1"/>
          <p:nvPr>
            <p:ph type="title"/>
          </p:nvPr>
        </p:nvSpPr>
        <p:spPr>
          <a:xfrm>
            <a:off x="1426741" y="685801"/>
            <a:ext cx="6974115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3"/>
          <p:cNvSpPr txBox="1"/>
          <p:nvPr>
            <p:ph idx="1" type="body"/>
          </p:nvPr>
        </p:nvSpPr>
        <p:spPr>
          <a:xfrm>
            <a:off x="1598235" y="3428999"/>
            <a:ext cx="6631128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2610"/>
              <a:buFont typeface="Corbel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Font typeface="Corbel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Font typeface="Corbel"/>
              <a:buNone/>
              <a:defRPr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Font typeface="Corbel"/>
              <a:buNone/>
              <a:defRPr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Font typeface="Corbel"/>
              <a:buNone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02" name="Google Shape;102;p13"/>
          <p:cNvSpPr txBox="1"/>
          <p:nvPr>
            <p:ph idx="2" type="body"/>
          </p:nvPr>
        </p:nvSpPr>
        <p:spPr>
          <a:xfrm>
            <a:off x="1113523" y="4343400"/>
            <a:ext cx="7515991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3" name="Google Shape;103;p13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3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3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>
            <p:ph type="title"/>
          </p:nvPr>
        </p:nvSpPr>
        <p:spPr>
          <a:xfrm>
            <a:off x="1113525" y="3308581"/>
            <a:ext cx="751598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4"/>
          <p:cNvSpPr txBox="1"/>
          <p:nvPr>
            <p:ph idx="1" type="body"/>
          </p:nvPr>
        </p:nvSpPr>
        <p:spPr>
          <a:xfrm>
            <a:off x="1113524" y="4777381"/>
            <a:ext cx="7515990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9" name="Google Shape;109;p14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4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4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sp>
        <p:nvSpPr>
          <p:cNvPr id="115" name="Google Shape;115;p15"/>
          <p:cNvSpPr txBox="1"/>
          <p:nvPr>
            <p:ph type="title"/>
          </p:nvPr>
        </p:nvSpPr>
        <p:spPr>
          <a:xfrm>
            <a:off x="1426741" y="685801"/>
            <a:ext cx="6974115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5"/>
          <p:cNvSpPr txBox="1"/>
          <p:nvPr>
            <p:ph idx="1" type="body"/>
          </p:nvPr>
        </p:nvSpPr>
        <p:spPr>
          <a:xfrm>
            <a:off x="1113525" y="3886200"/>
            <a:ext cx="7515990" cy="88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80"/>
              </a:spcBef>
              <a:spcAft>
                <a:spcPts val="0"/>
              </a:spcAft>
              <a:buSzPts val="3480"/>
              <a:buNone/>
              <a:defRPr b="0" sz="2400" cap="none">
                <a:solidFill>
                  <a:schemeClr val="dk1"/>
                </a:solidFill>
              </a:defRPr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17" name="Google Shape;117;p15"/>
          <p:cNvSpPr txBox="1"/>
          <p:nvPr>
            <p:ph idx="2" type="body"/>
          </p:nvPr>
        </p:nvSpPr>
        <p:spPr>
          <a:xfrm>
            <a:off x="1113524" y="4775200"/>
            <a:ext cx="751599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8" name="Google Shape;118;p15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5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5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title"/>
          </p:nvPr>
        </p:nvSpPr>
        <p:spPr>
          <a:xfrm>
            <a:off x="1113525" y="685801"/>
            <a:ext cx="7515991" cy="2727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1113524" y="3505200"/>
            <a:ext cx="7515992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 cap="none">
                <a:solidFill>
                  <a:schemeClr val="dk1"/>
                </a:solidFill>
              </a:defRPr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24" name="Google Shape;124;p16"/>
          <p:cNvSpPr txBox="1"/>
          <p:nvPr>
            <p:ph idx="2" type="body"/>
          </p:nvPr>
        </p:nvSpPr>
        <p:spPr>
          <a:xfrm>
            <a:off x="1113524" y="4343400"/>
            <a:ext cx="7515992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5" name="Google Shape;125;p16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6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6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7"/>
          <p:cNvSpPr txBox="1"/>
          <p:nvPr>
            <p:ph idx="1" type="body"/>
          </p:nvPr>
        </p:nvSpPr>
        <p:spPr>
          <a:xfrm rot="5400000">
            <a:off x="3155970" y="493164"/>
            <a:ext cx="3356995" cy="7704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31" name="Google Shape;131;p17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7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17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/>
          <p:nvPr>
            <p:ph type="title"/>
          </p:nvPr>
        </p:nvSpPr>
        <p:spPr>
          <a:xfrm rot="5400000">
            <a:off x="5412754" y="2574439"/>
            <a:ext cx="5105400" cy="13281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18"/>
          <p:cNvSpPr txBox="1"/>
          <p:nvPr>
            <p:ph idx="1" type="body"/>
          </p:nvPr>
        </p:nvSpPr>
        <p:spPr>
          <a:xfrm rot="5400000">
            <a:off x="1569011" y="230314"/>
            <a:ext cx="5105400" cy="60163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37" name="Google Shape;137;p18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18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8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oogle Shape;25;p3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26" name="Google Shape;26;p3"/>
            <p:cNvSpPr/>
            <p:nvPr/>
          </p:nvSpPr>
          <p:spPr>
            <a:xfrm>
              <a:off x="641350" y="0"/>
              <a:ext cx="1365250" cy="3971925"/>
            </a:xfrm>
            <a:custGeom>
              <a:rect b="b" l="l" r="r" t="t"/>
              <a:pathLst>
                <a:path extrusionOk="0" h="2502" w="860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7" name="Google Shape;27;p3"/>
            <p:cNvSpPr/>
            <p:nvPr/>
          </p:nvSpPr>
          <p:spPr>
            <a:xfrm>
              <a:off x="203200" y="0"/>
              <a:ext cx="1336675" cy="3862388"/>
            </a:xfrm>
            <a:custGeom>
              <a:rect b="b" l="l" r="r" t="t"/>
              <a:pathLst>
                <a:path extrusionOk="0" h="2433" w="842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8" name="Google Shape;28;p3"/>
            <p:cNvSpPr/>
            <p:nvPr/>
          </p:nvSpPr>
          <p:spPr>
            <a:xfrm>
              <a:off x="207963" y="3776663"/>
              <a:ext cx="1936750" cy="3081338"/>
            </a:xfrm>
            <a:custGeom>
              <a:rect b="b" l="l" r="r" t="t"/>
              <a:pathLst>
                <a:path extrusionOk="0" h="1941" w="1220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9" name="Google Shape;29;p3"/>
            <p:cNvSpPr/>
            <p:nvPr/>
          </p:nvSpPr>
          <p:spPr>
            <a:xfrm>
              <a:off x="646113" y="3886200"/>
              <a:ext cx="2373313" cy="2971800"/>
            </a:xfrm>
            <a:custGeom>
              <a:rect b="b" l="l" r="r" t="t"/>
              <a:pathLst>
                <a:path extrusionOk="0" h="1872" w="1495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rgbClr val="0B5982"/>
            </a:solidFill>
            <a:ln>
              <a:noFill/>
            </a:ln>
          </p:spPr>
        </p:sp>
        <p:sp>
          <p:nvSpPr>
            <p:cNvPr id="30" name="Google Shape;30;p3"/>
            <p:cNvSpPr/>
            <p:nvPr/>
          </p:nvSpPr>
          <p:spPr>
            <a:xfrm>
              <a:off x="641350" y="3881438"/>
              <a:ext cx="3340100" cy="2976563"/>
            </a:xfrm>
            <a:custGeom>
              <a:rect b="b" l="l" r="r" t="t"/>
              <a:pathLst>
                <a:path extrusionOk="0" h="1875" w="2104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186C3"/>
            </a:solidFill>
            <a:ln>
              <a:noFill/>
            </a:ln>
          </p:spPr>
        </p:sp>
        <p:sp>
          <p:nvSpPr>
            <p:cNvPr id="31" name="Google Shape;31;p3"/>
            <p:cNvSpPr/>
            <p:nvPr/>
          </p:nvSpPr>
          <p:spPr>
            <a:xfrm>
              <a:off x="203200" y="3771900"/>
              <a:ext cx="2660650" cy="3086100"/>
            </a:xfrm>
            <a:custGeom>
              <a:rect b="b" l="l" r="r" t="t"/>
              <a:pathLst>
                <a:path extrusionOk="0" h="1944" w="1676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</p:sp>
      </p:grpSp>
      <p:sp>
        <p:nvSpPr>
          <p:cNvPr id="32" name="Google Shape;32;p3"/>
          <p:cNvSpPr txBox="1"/>
          <p:nvPr>
            <p:ph type="ctrTitle"/>
          </p:nvPr>
        </p:nvSpPr>
        <p:spPr>
          <a:xfrm>
            <a:off x="1739673" y="914401"/>
            <a:ext cx="6947127" cy="34882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rbel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1" type="subTitle"/>
          </p:nvPr>
        </p:nvSpPr>
        <p:spPr>
          <a:xfrm>
            <a:off x="2924238" y="4402666"/>
            <a:ext cx="5762563" cy="1364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29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261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232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203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3"/>
          <p:cNvSpPr txBox="1"/>
          <p:nvPr>
            <p:ph idx="10" type="dt"/>
          </p:nvPr>
        </p:nvSpPr>
        <p:spPr>
          <a:xfrm>
            <a:off x="7325773" y="6117336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11" type="ftr"/>
          </p:nvPr>
        </p:nvSpPr>
        <p:spPr>
          <a:xfrm>
            <a:off x="3623733" y="6117336"/>
            <a:ext cx="36094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12" type="sldNum"/>
          </p:nvPr>
        </p:nvSpPr>
        <p:spPr>
          <a:xfrm>
            <a:off x="8275320" y="6117336"/>
            <a:ext cx="4114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203200" y="3771900"/>
            <a:ext cx="361950" cy="90488"/>
          </a:xfrm>
          <a:custGeom>
            <a:rect b="b" l="l" r="r" t="t"/>
            <a:pathLst>
              <a:path extrusionOk="0" h="57" w="228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</p:spPr>
      </p:sp>
      <p:sp>
        <p:nvSpPr>
          <p:cNvPr id="38" name="Google Shape;38;p3"/>
          <p:cNvSpPr/>
          <p:nvPr/>
        </p:nvSpPr>
        <p:spPr>
          <a:xfrm>
            <a:off x="560388" y="3867150"/>
            <a:ext cx="61913" cy="80963"/>
          </a:xfrm>
          <a:custGeom>
            <a:rect b="b" l="l" r="r" t="t"/>
            <a:pathLst>
              <a:path extrusionOk="0" h="51" w="39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"/>
          <p:cNvSpPr txBox="1"/>
          <p:nvPr>
            <p:ph type="title"/>
          </p:nvPr>
        </p:nvSpPr>
        <p:spPr>
          <a:xfrm>
            <a:off x="1986995" y="2666998"/>
            <a:ext cx="6699805" cy="23600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4"/>
          <p:cNvSpPr txBox="1"/>
          <p:nvPr>
            <p:ph idx="1" type="body"/>
          </p:nvPr>
        </p:nvSpPr>
        <p:spPr>
          <a:xfrm>
            <a:off x="1986998" y="5027070"/>
            <a:ext cx="6699802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2" name="Google Shape;42;p4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/>
          <p:nvPr>
            <p:ph type="title"/>
          </p:nvPr>
        </p:nvSpPr>
        <p:spPr>
          <a:xfrm>
            <a:off x="982133" y="685801"/>
            <a:ext cx="7704667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5"/>
          <p:cNvSpPr txBox="1"/>
          <p:nvPr>
            <p:ph idx="1" type="body"/>
          </p:nvPr>
        </p:nvSpPr>
        <p:spPr>
          <a:xfrm>
            <a:off x="982133" y="2667000"/>
            <a:ext cx="3739896" cy="33686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48" name="Google Shape;48;p5"/>
          <p:cNvSpPr txBox="1"/>
          <p:nvPr>
            <p:ph idx="2" type="body"/>
          </p:nvPr>
        </p:nvSpPr>
        <p:spPr>
          <a:xfrm>
            <a:off x="4946904" y="2667000"/>
            <a:ext cx="3739896" cy="33468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49" name="Google Shape;49;p5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5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" type="body"/>
          </p:nvPr>
        </p:nvSpPr>
        <p:spPr>
          <a:xfrm>
            <a:off x="1329481" y="2658533"/>
            <a:ext cx="345629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>
                <a:solidFill>
                  <a:srgbClr val="1186C3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320"/>
              <a:buNone/>
              <a:defRPr b="1" sz="1600"/>
            </a:lvl9pPr>
          </a:lstStyle>
          <a:p/>
        </p:txBody>
      </p:sp>
      <p:sp>
        <p:nvSpPr>
          <p:cNvPr id="55" name="Google Shape;55;p6"/>
          <p:cNvSpPr txBox="1"/>
          <p:nvPr>
            <p:ph idx="2" type="body"/>
          </p:nvPr>
        </p:nvSpPr>
        <p:spPr>
          <a:xfrm>
            <a:off x="1113523" y="3335336"/>
            <a:ext cx="3672248" cy="2665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56" name="Google Shape;56;p6"/>
          <p:cNvSpPr txBox="1"/>
          <p:nvPr>
            <p:ph idx="3" type="body"/>
          </p:nvPr>
        </p:nvSpPr>
        <p:spPr>
          <a:xfrm>
            <a:off x="5161710" y="2667000"/>
            <a:ext cx="3467806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>
                <a:solidFill>
                  <a:srgbClr val="1186C3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320"/>
              <a:buNone/>
              <a:defRPr b="1" sz="1600"/>
            </a:lvl9pPr>
          </a:lstStyle>
          <a:p/>
        </p:txBody>
      </p:sp>
      <p:sp>
        <p:nvSpPr>
          <p:cNvPr id="57" name="Google Shape;57;p6"/>
          <p:cNvSpPr txBox="1"/>
          <p:nvPr>
            <p:ph idx="4" type="body"/>
          </p:nvPr>
        </p:nvSpPr>
        <p:spPr>
          <a:xfrm>
            <a:off x="4957266" y="3335336"/>
            <a:ext cx="3672248" cy="2665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58" name="Google Shape;58;p6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6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6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7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7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7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8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8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/>
          <p:nvPr>
            <p:ph type="title"/>
          </p:nvPr>
        </p:nvSpPr>
        <p:spPr>
          <a:xfrm>
            <a:off x="1113524" y="1600200"/>
            <a:ext cx="2662534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" type="body"/>
          </p:nvPr>
        </p:nvSpPr>
        <p:spPr>
          <a:xfrm>
            <a:off x="3947553" y="685800"/>
            <a:ext cx="4681962" cy="5105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12750" lvl="0" marL="457200" algn="l">
              <a:spcBef>
                <a:spcPts val="400"/>
              </a:spcBef>
              <a:spcAft>
                <a:spcPts val="0"/>
              </a:spcAft>
              <a:buSzPts val="2900"/>
              <a:buChar char="•"/>
              <a:defRPr sz="2000"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 sz="1800"/>
            </a:lvl2pPr>
            <a:lvl3pPr indent="-375919" lvl="2" marL="13716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3pPr>
            <a:lvl4pPr indent="-357505" lvl="3" marL="18288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4pPr>
            <a:lvl5pPr indent="-357504" lvl="4" marL="22860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5pPr>
            <a:lvl6pPr indent="-357504" lvl="5" marL="27432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6pPr>
            <a:lvl7pPr indent="-357504" lvl="6" marL="32004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7pPr>
            <a:lvl8pPr indent="-357504" lvl="7" marL="3657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8pPr>
            <a:lvl9pPr indent="-357504" lvl="8" marL="4114800" algn="l">
              <a:spcBef>
                <a:spcPts val="600"/>
              </a:spcBef>
              <a:spcAft>
                <a:spcPts val="600"/>
              </a:spcAft>
              <a:buSzPts val="2030"/>
              <a:buChar char="•"/>
              <a:defRPr sz="1400"/>
            </a:lvl9pPr>
          </a:lstStyle>
          <a:p/>
        </p:txBody>
      </p:sp>
      <p:sp>
        <p:nvSpPr>
          <p:cNvPr id="73" name="Google Shape;73;p9"/>
          <p:cNvSpPr txBox="1"/>
          <p:nvPr>
            <p:ph idx="2" type="body"/>
          </p:nvPr>
        </p:nvSpPr>
        <p:spPr>
          <a:xfrm>
            <a:off x="1113524" y="2971800"/>
            <a:ext cx="2662534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20"/>
              </a:spcBef>
              <a:spcAft>
                <a:spcPts val="0"/>
              </a:spcAft>
              <a:buSzPts val="2320"/>
              <a:buNone/>
              <a:defRPr sz="16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74" name="Google Shape;74;p9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9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>
            <p:ph type="title"/>
          </p:nvPr>
        </p:nvSpPr>
        <p:spPr>
          <a:xfrm>
            <a:off x="1112332" y="1752599"/>
            <a:ext cx="4070679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  <a:defRPr b="0"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0"/>
          <p:cNvSpPr/>
          <p:nvPr>
            <p:ph idx="2" type="pic"/>
          </p:nvPr>
        </p:nvSpPr>
        <p:spPr>
          <a:xfrm>
            <a:off x="5697495" y="914400"/>
            <a:ext cx="2461371" cy="4572000"/>
          </a:xfrm>
          <a:prstGeom prst="roundRect">
            <a:avLst>
              <a:gd fmla="val 4280" name="adj"/>
            </a:avLst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p10"/>
          <p:cNvSpPr txBox="1"/>
          <p:nvPr>
            <p:ph idx="1" type="body"/>
          </p:nvPr>
        </p:nvSpPr>
        <p:spPr>
          <a:xfrm>
            <a:off x="1112332" y="3124199"/>
            <a:ext cx="407067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2610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81" name="Google Shape;81;p10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0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0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7" name="Google Shape;7;p1"/>
            <p:cNvSpPr/>
            <p:nvPr/>
          </p:nvSpPr>
          <p:spPr>
            <a:xfrm>
              <a:off x="0" y="0"/>
              <a:ext cx="1073150" cy="5291138"/>
            </a:xfrm>
            <a:custGeom>
              <a:rect b="b" l="l" r="r" t="t"/>
              <a:pathLst>
                <a:path extrusionOk="0" h="3333" w="676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8" name="Google Shape;8;p1"/>
            <p:cNvSpPr/>
            <p:nvPr/>
          </p:nvSpPr>
          <p:spPr>
            <a:xfrm>
              <a:off x="0" y="0"/>
              <a:ext cx="758825" cy="4624388"/>
            </a:xfrm>
            <a:custGeom>
              <a:rect b="b" l="l" r="r" t="t"/>
              <a:pathLst>
                <a:path extrusionOk="0" h="2913" w="478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9" name="Google Shape;9;p1"/>
            <p:cNvSpPr/>
            <p:nvPr/>
          </p:nvSpPr>
          <p:spPr>
            <a:xfrm>
              <a:off x="0" y="5662613"/>
              <a:ext cx="906463" cy="1195388"/>
            </a:xfrm>
            <a:custGeom>
              <a:rect b="b" l="l" r="r" t="t"/>
              <a:pathLst>
                <a:path extrusionOk="0" h="753" w="571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0" name="Google Shape;10;p1"/>
            <p:cNvSpPr/>
            <p:nvPr/>
          </p:nvSpPr>
          <p:spPr>
            <a:xfrm>
              <a:off x="0" y="5295900"/>
              <a:ext cx="1487488" cy="1562100"/>
            </a:xfrm>
            <a:custGeom>
              <a:rect b="b" l="l" r="r" t="t"/>
              <a:pathLst>
                <a:path extrusionOk="0" h="984" w="937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982"/>
            </a:solidFill>
            <a:ln>
              <a:noFill/>
            </a:ln>
          </p:spPr>
        </p:sp>
        <p:sp>
          <p:nvSpPr>
            <p:cNvPr id="11" name="Google Shape;11;p1"/>
            <p:cNvSpPr/>
            <p:nvPr/>
          </p:nvSpPr>
          <p:spPr>
            <a:xfrm>
              <a:off x="0" y="5257800"/>
              <a:ext cx="2132013" cy="1600200"/>
            </a:xfrm>
            <a:custGeom>
              <a:rect b="b" l="l" r="r" t="t"/>
              <a:pathLst>
                <a:path extrusionOk="0" h="1008" w="1343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1186C3"/>
            </a:solidFill>
            <a:ln>
              <a:noFill/>
            </a:ln>
          </p:spPr>
        </p:sp>
        <p:sp>
          <p:nvSpPr>
            <p:cNvPr id="12" name="Google Shape;12;p1"/>
            <p:cNvSpPr/>
            <p:nvPr/>
          </p:nvSpPr>
          <p:spPr>
            <a:xfrm>
              <a:off x="0" y="5357813"/>
              <a:ext cx="1377950" cy="1500188"/>
            </a:xfrm>
            <a:custGeom>
              <a:rect b="b" l="l" r="r" t="t"/>
              <a:pathLst>
                <a:path extrusionOk="0" h="945" w="868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</p:sp>
      </p:grpSp>
      <p:sp>
        <p:nvSpPr>
          <p:cNvPr id="13" name="Google Shape;13;p1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 i="0" sz="4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" type="body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4958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1186C3"/>
              </a:buClr>
              <a:buSzPts val="348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41275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9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94335" lvl="2" marL="13716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61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75919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32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7504" lvl="4" marL="22860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57504" lvl="5" marL="27432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57504" lvl="6" marL="32004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57504" lvl="7" marL="36576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57504" lvl="8" marL="4114800" marR="0" rtl="0" algn="l">
              <a:spcBef>
                <a:spcPts val="600"/>
              </a:spcBef>
              <a:spcAft>
                <a:spcPts val="60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 txBox="1"/>
          <p:nvPr>
            <p:ph type="title"/>
          </p:nvPr>
        </p:nvSpPr>
        <p:spPr>
          <a:xfrm>
            <a:off x="982133" y="45720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44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Mainstream Party Strategies and the Populist Radical Right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145" name="Google Shape;145;p19"/>
          <p:cNvSpPr txBox="1"/>
          <p:nvPr>
            <p:ph idx="1" type="body"/>
          </p:nvPr>
        </p:nvSpPr>
        <p:spPr>
          <a:xfrm>
            <a:off x="982133" y="2200552"/>
            <a:ext cx="7704600" cy="3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ctr">
              <a:spcBef>
                <a:spcPts val="0"/>
              </a:spcBef>
              <a:spcAft>
                <a:spcPts val="0"/>
              </a:spcAft>
              <a:buSzPts val="4640"/>
              <a:buNone/>
            </a:pPr>
            <a:r>
              <a:rPr b="1" lang="en-US" sz="3200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Isolation vs Cooperation in Europe</a:t>
            </a:r>
            <a:endParaRPr b="1" sz="3200" u="sng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ctr">
              <a:spcBef>
                <a:spcPts val="0"/>
              </a:spcBef>
              <a:spcAft>
                <a:spcPts val="0"/>
              </a:spcAft>
              <a:buSzPts val="4640"/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ctr">
              <a:spcBef>
                <a:spcPts val="640"/>
              </a:spcBef>
              <a:spcAft>
                <a:spcPts val="0"/>
              </a:spcAft>
              <a:buSzPts val="4640"/>
              <a:buNone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For Course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Methods 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ctr">
              <a:spcBef>
                <a:spcPts val="1200"/>
              </a:spcBef>
              <a:spcAft>
                <a:spcPts val="1200"/>
              </a:spcAft>
              <a:buSzPts val="4640"/>
              <a:buNone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By Benny Hochster 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/>
          <p:nvPr>
            <p:ph type="title"/>
          </p:nvPr>
        </p:nvSpPr>
        <p:spPr>
          <a:xfrm>
            <a:off x="719671" y="-20410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&amp; Sources</a:t>
            </a:r>
            <a:endParaRPr b="1"/>
          </a:p>
        </p:txBody>
      </p:sp>
      <p:sp>
        <p:nvSpPr>
          <p:cNvPr id="199" name="Google Shape;199;p28"/>
          <p:cNvSpPr txBox="1"/>
          <p:nvPr>
            <p:ph idx="1" type="body"/>
          </p:nvPr>
        </p:nvSpPr>
        <p:spPr>
          <a:xfrm>
            <a:off x="918524" y="1168523"/>
            <a:ext cx="8225400" cy="47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Party manifestos and speeches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Coalition agreements and parliamentary deb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Official ele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ction results </a:t>
            </a: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3000"/>
              <a:t>ollowing mainstream party decision </a:t>
            </a:r>
            <a:endParaRPr sz="3000"/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Major national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newspapers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9"/>
          <p:cNvSpPr txBox="1"/>
          <p:nvPr>
            <p:ph type="title"/>
          </p:nvPr>
        </p:nvSpPr>
        <p:spPr>
          <a:xfrm>
            <a:off x="982125" y="0"/>
            <a:ext cx="7704600" cy="149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Validity &amp; Limitations</a:t>
            </a:r>
            <a:endParaRPr b="1"/>
          </a:p>
        </p:txBody>
      </p:sp>
      <p:sp>
        <p:nvSpPr>
          <p:cNvPr id="205" name="Google Shape;205;p29"/>
          <p:cNvSpPr txBox="1"/>
          <p:nvPr>
            <p:ph idx="1" type="body"/>
          </p:nvPr>
        </p:nvSpPr>
        <p:spPr>
          <a:xfrm>
            <a:off x="1168982" y="1495200"/>
            <a:ext cx="7704600" cy="3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Internal validity strengthened via mechanism tracing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External validity limited to similar European democracies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Alternative explanations explicitly considered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>
            <p:ph type="title"/>
          </p:nvPr>
        </p:nvSpPr>
        <p:spPr>
          <a:xfrm>
            <a:off x="982133" y="11211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Contribution &amp; Next Steps</a:t>
            </a:r>
            <a:endParaRPr b="1"/>
          </a:p>
        </p:txBody>
      </p:sp>
      <p:sp>
        <p:nvSpPr>
          <p:cNvPr id="211" name="Google Shape;211;p30"/>
          <p:cNvSpPr txBox="1"/>
          <p:nvPr>
            <p:ph idx="1" type="body"/>
          </p:nvPr>
        </p:nvSpPr>
        <p:spPr>
          <a:xfrm>
            <a:off x="982125" y="1613403"/>
            <a:ext cx="7704600" cy="43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Clarifies when isolation limits</a:t>
            </a: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empowers PRR parties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Offers theory-driven explanation of electoral divergence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Future extension to additional country pairs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0"/>
          <p:cNvSpPr txBox="1"/>
          <p:nvPr>
            <p:ph type="title"/>
          </p:nvPr>
        </p:nvSpPr>
        <p:spPr>
          <a:xfrm>
            <a:off x="902237" y="0"/>
            <a:ext cx="7704600" cy="159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Puzzle</a:t>
            </a:r>
            <a:endParaRPr b="1"/>
          </a:p>
        </p:txBody>
      </p:sp>
      <p:sp>
        <p:nvSpPr>
          <p:cNvPr id="151" name="Google Shape;151;p20"/>
          <p:cNvSpPr txBox="1"/>
          <p:nvPr>
            <p:ph idx="1" type="body"/>
          </p:nvPr>
        </p:nvSpPr>
        <p:spPr>
          <a:xfrm>
            <a:off x="982133" y="1994924"/>
            <a:ext cx="7704600" cy="3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Across Europe, mainstream parties adopt different strategies toward PRR parties.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Despite similar voter bases and ideologies, PRR electoral growth varies sharply.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do similar populist parties experience different electoral trajectories?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1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Question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57" name="Google Shape;157;p21"/>
          <p:cNvSpPr txBox="1"/>
          <p:nvPr>
            <p:ph idx="1" type="body"/>
          </p:nvPr>
        </p:nvSpPr>
        <p:spPr>
          <a:xfrm>
            <a:off x="982133" y="2667000"/>
            <a:ext cx="7704667" cy="33328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What is the effect of mainstream party strategy toward the populist right(IV)</a:t>
            </a:r>
            <a:r>
              <a:rPr lang="en-US"/>
              <a:t>  </a:t>
            </a:r>
            <a:r>
              <a:rPr lang="en-US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on PRR electoral growth (DV)</a:t>
            </a:r>
            <a:r>
              <a:rPr lang="en-US">
                <a:solidFill>
                  <a:srgbClr val="0000FF"/>
                </a:solidFill>
              </a:rPr>
              <a:t>?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>
            <p:ph type="title"/>
          </p:nvPr>
        </p:nvSpPr>
        <p:spPr>
          <a:xfrm>
            <a:off x="982125" y="0"/>
            <a:ext cx="7704600" cy="15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/>
          </a:p>
        </p:txBody>
      </p:sp>
      <p:sp>
        <p:nvSpPr>
          <p:cNvPr id="163" name="Google Shape;163;p22"/>
          <p:cNvSpPr txBox="1"/>
          <p:nvPr>
            <p:ph idx="1" type="body"/>
          </p:nvPr>
        </p:nvSpPr>
        <p:spPr>
          <a:xfrm>
            <a:off x="982133" y="1682204"/>
            <a:ext cx="7704600" cy="3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Independent Variable (IV):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Mainstream party strateg</a:t>
            </a:r>
            <a:r>
              <a:rPr lang="en-US"/>
              <a:t>y (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Isolation /</a:t>
            </a:r>
            <a:r>
              <a:rPr lang="en-US"/>
              <a:t>“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cordon sanitaire</a:t>
            </a:r>
            <a:r>
              <a:rPr lang="en-US"/>
              <a:t>” vs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Cooperation / coalition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Dependent Variable (DV):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PRR electoral growth</a:t>
            </a:r>
            <a:r>
              <a:rPr lang="en-US"/>
              <a:t> (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Vote share over time)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 txBox="1"/>
          <p:nvPr>
            <p:ph type="title"/>
          </p:nvPr>
        </p:nvSpPr>
        <p:spPr>
          <a:xfrm>
            <a:off x="982133" y="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Theoretical Framework</a:t>
            </a:r>
            <a:endParaRPr b="1"/>
          </a:p>
        </p:txBody>
      </p:sp>
      <p:sp>
        <p:nvSpPr>
          <p:cNvPr id="169" name="Google Shape;169;p23"/>
          <p:cNvSpPr txBox="1"/>
          <p:nvPr>
            <p:ph idx="1" type="body"/>
          </p:nvPr>
        </p:nvSpPr>
        <p:spPr>
          <a:xfrm>
            <a:off x="982125" y="1586350"/>
            <a:ext cx="7844400" cy="47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81904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8750"/>
              <a:buChar char="➢"/>
            </a:pPr>
            <a:r>
              <a:rPr lang="en-US"/>
              <a:t>Political parties compete with each other, but their strategies also shape voter behavior.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904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8750"/>
              <a:buChar char="➢"/>
            </a:pPr>
            <a:r>
              <a:rPr lang="en-US"/>
              <a:t>Mainstream parties decide whether PRR parties are treated as legitimate, or kept outside the political system.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904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8750"/>
              <a:buChar char="➢"/>
            </a:pPr>
            <a:r>
              <a:rPr lang="en-US"/>
              <a:t>This affects visiblity of populist parties ,and  their appear</a:t>
            </a:r>
            <a:r>
              <a:rPr lang="en-US"/>
              <a:t>ance </a:t>
            </a:r>
            <a:r>
              <a:rPr lang="en-US"/>
              <a:t>as protest or go verning alternatives.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904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8750"/>
              <a:buChar char="➢"/>
            </a:pPr>
            <a:r>
              <a:rPr b="1" i="1" lang="en-US"/>
              <a:t>As a result, mainstream party strategy is expected to influence populist parties’ electoral growth.</a:t>
            </a:r>
            <a:endParaRPr b="1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4"/>
          <p:cNvSpPr txBox="1"/>
          <p:nvPr>
            <p:ph type="title"/>
          </p:nvPr>
        </p:nvSpPr>
        <p:spPr>
          <a:xfrm>
            <a:off x="982133" y="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Hypotheses</a:t>
            </a:r>
            <a:endParaRPr b="1"/>
          </a:p>
        </p:txBody>
      </p:sp>
      <p:sp>
        <p:nvSpPr>
          <p:cNvPr id="175" name="Google Shape;175;p24"/>
          <p:cNvSpPr txBox="1"/>
          <p:nvPr>
            <p:ph idx="1" type="body"/>
          </p:nvPr>
        </p:nvSpPr>
        <p:spPr>
          <a:xfrm>
            <a:off x="982125" y="1725128"/>
            <a:ext cx="7704600" cy="427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★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H1: Isolation reduces legitimacy → lower long-term electoral growth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★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H2: Isolation produces backlash → higher electoral growth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★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H3: Cooperation creates responsibility costs → reduced long-term growth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/>
          <p:nvPr>
            <p:ph type="title"/>
          </p:nvPr>
        </p:nvSpPr>
        <p:spPr>
          <a:xfrm>
            <a:off x="818200" y="152976"/>
            <a:ext cx="7704600" cy="15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Causal Mechanisms</a:t>
            </a:r>
            <a:endParaRPr b="1"/>
          </a:p>
        </p:txBody>
      </p:sp>
      <p:sp>
        <p:nvSpPr>
          <p:cNvPr id="181" name="Google Shape;181;p25"/>
          <p:cNvSpPr txBox="1"/>
          <p:nvPr>
            <p:ph idx="1" type="body"/>
          </p:nvPr>
        </p:nvSpPr>
        <p:spPr>
          <a:xfrm>
            <a:off x="497575" y="1555125"/>
            <a:ext cx="8990700" cy="398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/>
          </a:bodyPr>
          <a:lstStyle/>
          <a:p>
            <a:pPr indent="-31242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Isolation → legitimacy denial → protest mobilization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Isolation → indirect issue adoption → voter activation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Cooperation → institutional access → responsibility costs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Policy influence operates as an intervening mechanism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855503" y="0"/>
            <a:ext cx="83871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Design &amp; Variable Control</a:t>
            </a:r>
            <a:endParaRPr b="1"/>
          </a:p>
        </p:txBody>
      </p:sp>
      <p:sp>
        <p:nvSpPr>
          <p:cNvPr id="187" name="Google Shape;187;p26"/>
          <p:cNvSpPr txBox="1"/>
          <p:nvPr>
            <p:ph idx="1" type="body"/>
          </p:nvPr>
        </p:nvSpPr>
        <p:spPr>
          <a:xfrm>
            <a:off x="756900" y="1562550"/>
            <a:ext cx="8387100" cy="40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Small-N comparative case study (most-similar systems)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Controls via case selection: regime type, PR electoral systems, EU membership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/>
              <a:t>iming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sequencing ensures IV precedes DV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7"/>
          <p:cNvSpPr txBox="1"/>
          <p:nvPr>
            <p:ph type="title"/>
          </p:nvPr>
        </p:nvSpPr>
        <p:spPr>
          <a:xfrm>
            <a:off x="886756" y="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Methodology</a:t>
            </a:r>
            <a:endParaRPr b="1"/>
          </a:p>
        </p:txBody>
      </p:sp>
      <p:sp>
        <p:nvSpPr>
          <p:cNvPr id="193" name="Google Shape;193;p27"/>
          <p:cNvSpPr txBox="1"/>
          <p:nvPr>
            <p:ph idx="1" type="body"/>
          </p:nvPr>
        </p:nvSpPr>
        <p:spPr>
          <a:xfrm>
            <a:off x="982125" y="1661125"/>
            <a:ext cx="8161800" cy="46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 tracing of strategic decisions and electoral outcomes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 analysis of mainstream party discourse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Qualitative focus fits causal-mechanism research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allax">
  <a:themeElements>
    <a:clrScheme name="Parallax">
      <a:dk1>
        <a:srgbClr val="000000"/>
      </a:dk1>
      <a:lt1>
        <a:srgbClr val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