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1675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Merriweather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Use 'Mischlingskinder' as a historical term; prefer 'Afro-German occupation children/Besatzungskinder'.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Core sources: Fehrenbach (2005); Lemke Muniz de Faria (2003).</a:t>
            </a:r>
            <a:endParaRPr/>
          </a:p>
        </p:txBody>
      </p:sp>
      <p:sp>
        <p:nvSpPr>
          <p:cNvPr id="63" name="Google Shape;63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Keep numbers cautious; emphasize visibility and symbolism.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Fehrenbach (2005).</a:t>
            </a:r>
            <a:endParaRPr/>
          </a:p>
        </p:txBody>
      </p:sp>
      <p:sp>
        <p:nvSpPr>
          <p:cNvPr id="74" name="Google Shape;74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One concrete example verbally; no long quotes.</a:t>
            </a:r>
            <a:endParaRPr/>
          </a:p>
        </p:txBody>
      </p:sp>
      <p:sp>
        <p:nvSpPr>
          <p:cNvPr id="86" name="Google Shape;86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Stress how bureaucracy can reproduce exclusion.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Fehrenbach (2005); postwar education/welfare debate scholarship.</a:t>
            </a:r>
            <a:endParaRPr/>
          </a:p>
        </p:txBody>
      </p:sp>
      <p:sp>
        <p:nvSpPr>
          <p:cNvPr id="98" name="Google Shape;98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Memoir provides texture of everyday racism and institutional encounters.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Invisible Woman (English editions 2001/2002; annotated 2008).</a:t>
            </a:r>
            <a:endParaRPr/>
          </a:p>
        </p:txBody>
      </p:sp>
      <p:sp>
        <p:nvSpPr>
          <p:cNvPr id="115" name="Google Shape;115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Scholarly anchor: Lemke Muniz de Faria (Callaloo, 2003) on U.S. adoption plans (1950–1955).</a:t>
            </a:r>
            <a:endParaRPr/>
          </a:p>
        </p:txBody>
      </p:sp>
      <p:sp>
        <p:nvSpPr>
          <p:cNvPr id="127" name="Google Shape;127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Use as cultural window; keep it short.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DEFA Film Library entry; basic film facts.</a:t>
            </a:r>
            <a:endParaRPr/>
          </a:p>
        </p:txBody>
      </p:sp>
      <p:sp>
        <p:nvSpPr>
          <p:cNvPr id="139" name="Google Shape;139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Close with shift in voice and politics of belonging.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ISD (1985); Farbe bekennen (1986).</a:t>
            </a:r>
            <a:endParaRPr/>
          </a:p>
        </p:txBody>
      </p:sp>
      <p:sp>
        <p:nvSpPr>
          <p:cNvPr id="151" name="Google Shape;151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If the instructor wants strict formatting: convert to Chicago or MLA in a handout.</a:t>
            </a:r>
            <a:endParaRPr/>
          </a:p>
        </p:txBody>
      </p:sp>
      <p:sp>
        <p:nvSpPr>
          <p:cNvPr id="163" name="Google Shape;163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67" y="0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15589" y="719633"/>
            <a:ext cx="11360400" cy="171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15589" y="2504747"/>
            <a:ext cx="5656500" cy="98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415656" y="1108233"/>
            <a:ext cx="7113000" cy="1659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415589" y="2828567"/>
            <a:ext cx="7113000" cy="125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64132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15589" y="719633"/>
            <a:ext cx="11360400" cy="171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57519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58833"/>
            <a:ext cx="5751356" cy="5865687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67" y="0"/>
            <a:ext cx="5755723" cy="5860653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415622" y="667900"/>
            <a:ext cx="4941900" cy="3345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6192735" y="667900"/>
            <a:ext cx="5555100" cy="546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121917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415622" y="667900"/>
            <a:ext cx="113604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15589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6443028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121917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415622" y="667900"/>
            <a:ext cx="113604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5019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415622" y="667900"/>
            <a:ext cx="4170000" cy="243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15589" y="3187533"/>
            <a:ext cx="4170000" cy="3063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415556" y="1064800"/>
            <a:ext cx="8330100" cy="472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60957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415056" y="667900"/>
            <a:ext cx="4939200" cy="273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406389" y="3502300"/>
            <a:ext cx="4939200" cy="123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6505193" y="667900"/>
            <a:ext cx="5271900" cy="548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5825333"/>
            <a:ext cx="121917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415589" y="6028533"/>
            <a:ext cx="10638900" cy="614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589" y="593367"/>
            <a:ext cx="11360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589" y="1536633"/>
            <a:ext cx="113604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309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5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8125" y="1359877"/>
            <a:ext cx="6625301" cy="42289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872378" y="375170"/>
            <a:ext cx="106371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“Mischlingskinder”</a:t>
            </a:r>
            <a:br>
              <a:rPr b="1" i="0" lang="en-US" sz="44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44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Afro‑German Children in Post‑War Germany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640080" y="6446520"/>
            <a:ext cx="10911535" cy="9144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640080" y="6537960"/>
            <a:ext cx="1091153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rPr>
              <a:t>Focus: marginalization, institutions, lived experience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eautify this slide"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381" y="32151"/>
            <a:ext cx="12098290" cy="67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5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5088" y="0"/>
            <a:ext cx="12001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777240" y="548640"/>
            <a:ext cx="1063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Who were the</a:t>
            </a:r>
            <a:r>
              <a:rPr b="1" lang="en-US" sz="3400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 Mischlingskinder?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594360" y="1325880"/>
            <a:ext cx="54864" cy="4480560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777240" y="1325880"/>
            <a:ext cx="10637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Born to German mothers </a:t>
            </a: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 Black Allied soldiers (African American GIs)</a:t>
            </a:r>
            <a:endParaRPr b="0" i="0" sz="2400" u="none" cap="none" strike="noStrike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Concentrated in occupation zones </a:t>
            </a: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West Germany</a:t>
            </a: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Quickly </a:t>
            </a: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Became a public “problem category” (not just private families)</a:t>
            </a:r>
            <a:endParaRPr b="0" i="0" sz="2400" u="none" cap="none" strike="noStrike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640080" y="6446520"/>
            <a:ext cx="10911535" cy="9144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2049574" y="2526475"/>
            <a:ext cx="7280453" cy="36402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5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5088" y="0"/>
            <a:ext cx="12001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777240" y="548640"/>
            <a:ext cx="1063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How marginalization worked (social history lens)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594360" y="1325880"/>
            <a:ext cx="54864" cy="4480560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6407945" y="1325875"/>
            <a:ext cx="50064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➔"/>
            </a:pP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Stigma aimed at mothers</a:t>
            </a: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“fraternization” moralizing, shame, and social exclusion</a:t>
            </a:r>
            <a:endParaRPr sz="22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➔"/>
            </a:pP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Racism in neighborhoods: staring, slurs, isolation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➔"/>
            </a:pP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School experiences: bullying</a:t>
            </a: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, teacher non‑intervention</a:t>
            </a: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and lowered expectations</a:t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➔"/>
            </a:pP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Language (often of “care”): </a:t>
            </a:r>
            <a:r>
              <a:rPr lang="en-US" sz="22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reinforced marginalization - “a problem to manage”, “not belonging” “need to normalize”</a:t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640080" y="6446520"/>
            <a:ext cx="10911535" cy="9144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225" y="1850926"/>
            <a:ext cx="5221900" cy="35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5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95088" y="0"/>
            <a:ext cx="12001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777250" y="548650"/>
            <a:ext cx="10581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-US" sz="3400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Lived Experience - Ika Hügel‑Marshall: “double stigma”</a:t>
            </a:r>
            <a:endParaRPr b="1" sz="3400">
              <a:solidFill>
                <a:srgbClr val="1118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594360" y="1325880"/>
            <a:ext cx="54864" cy="4480560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749350" y="1801701"/>
            <a:ext cx="10637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1F2937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“Besatzungskind”  		 born “out of wedlock”</a:t>
            </a:r>
            <a:endParaRPr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Childhood racism  		social invisibility</a:t>
            </a:r>
            <a:endParaRPr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Later: identity search       	 Afro‑German activism</a:t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640080" y="6446520"/>
            <a:ext cx="10911535" cy="9144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7670925" y="5239225"/>
            <a:ext cx="3000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Ika Hügel‑Marshall (born 1947)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3516300" y="1950425"/>
            <a:ext cx="496800" cy="1923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3447800" y="2259650"/>
            <a:ext cx="496800" cy="1923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3896675" y="2624125"/>
            <a:ext cx="496800" cy="1923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9001" y="1280825"/>
            <a:ext cx="3253650" cy="501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5987" y="3062301"/>
            <a:ext cx="3366254" cy="3231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5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5088" y="0"/>
            <a:ext cx="12001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777240" y="548640"/>
            <a:ext cx="1063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-US" sz="3400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Separation as “care”: Kinderheime and adoption</a:t>
            </a:r>
            <a:endParaRPr b="1" sz="3400">
              <a:solidFill>
                <a:srgbClr val="1118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594360" y="1325880"/>
            <a:ext cx="54864" cy="4480560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777250" y="1325875"/>
            <a:ext cx="5806500" cy="3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Debate frame: “Germany can’t accept them” → remove them</a:t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Solutions: Children’s homes or transatlantic adoption (esp. to Black U.S. families)</a:t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Humanitarian rhetoric coexisted with the desire to remove visible “Blackness”</a:t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Aftermath: Family separation and decades‑later identity searches</a:t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640080" y="6446520"/>
            <a:ext cx="10911535" cy="9144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3398" y="1346451"/>
            <a:ext cx="5164599" cy="39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5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8"/>
          <p:cNvPicPr preferRelativeResize="0"/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95088" y="0"/>
            <a:ext cx="12001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777240" y="548640"/>
            <a:ext cx="1063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400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Lived experience: </a:t>
            </a:r>
            <a:r>
              <a:rPr b="1" lang="en-US" sz="3400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Adoption</a:t>
            </a:r>
            <a:r>
              <a:rPr b="1" lang="en-US" sz="3400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 and Identity Search</a:t>
            </a:r>
            <a:endParaRPr b="1" sz="3400">
              <a:solidFill>
                <a:srgbClr val="1118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594360" y="1325880"/>
            <a:ext cx="54864" cy="4480560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777250" y="1325875"/>
            <a:ext cx="3952800" cy="38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“Brown Babies” / adoptee stories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2937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Being told (explicitly or implicitly): “you don’t belong here”</a:t>
            </a:r>
            <a:endParaRPr sz="20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2937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Long identity searches: parents, origins, language, country</a:t>
            </a:r>
            <a:endParaRPr sz="20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2937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Documentary and interviews put voices to the archive</a:t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640080" y="6446520"/>
            <a:ext cx="10911535" cy="9144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7075" y="1139726"/>
            <a:ext cx="6786276" cy="433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5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9"/>
          <p:cNvPicPr preferRelativeResize="0"/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95088" y="0"/>
            <a:ext cx="12001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777240" y="548640"/>
            <a:ext cx="10637215" cy="73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Representation: Toxi (1952)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594360" y="1325880"/>
            <a:ext cx="54864" cy="4480560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777249" y="1325875"/>
            <a:ext cx="5290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First major West German film to depict a Black “occupation child”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Sympathy, but belonging is conditional (“tolerated” if non‑threatening)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Often centers white moral lesson more than the child’s autonomy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640080" y="6446520"/>
            <a:ext cx="10911535" cy="9144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3996" y="795840"/>
            <a:ext cx="3717400" cy="526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5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0"/>
          <p:cNvPicPr preferRelativeResize="0"/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95088" y="0"/>
            <a:ext cx="12001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777240" y="548640"/>
            <a:ext cx="1063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-US" sz="3400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Conclusion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594360" y="1325880"/>
            <a:ext cx="54864" cy="4480560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777240" y="1325880"/>
            <a:ext cx="10637100" cy="21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Marginalization was multi‑layered: stigma, institutions and daily racism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“Care” often meant classification and removal (homes/adoption)</a:t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Key takeaway: postwar democracy still negotiated “German‑ness” through race</a:t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1F29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640080" y="6446520"/>
            <a:ext cx="10911535" cy="9144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7225" y="3006550"/>
            <a:ext cx="8222600" cy="33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5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777240" y="548640"/>
            <a:ext cx="10637215" cy="73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Selected sources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594360" y="1325880"/>
            <a:ext cx="54864" cy="4572000"/>
          </a:xfrm>
          <a:prstGeom prst="rect">
            <a:avLst/>
          </a:prstGeom>
          <a:solidFill>
            <a:srgbClr val="0EA5A4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777240" y="1234440"/>
            <a:ext cx="56692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Academic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6537960" y="1234440"/>
            <a:ext cx="56692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Personal / first‑person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777240" y="1691640"/>
            <a:ext cx="566928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Heide Fehrenbach, Race after Hitler (Princeton UP, 2005)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Yara‑Colette Lemke Muniz de Faria, “Germany’s ‘Brown Babies’…” Callaloo 26:2 (2003)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Post‑1945 welfare/education debates on Besatzungskinder (selected articles/chapters)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Work on Toxi and post‑Nazi race discourse (film + cultural history)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6537960" y="1691640"/>
            <a:ext cx="557784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Ika Hügel‑Marshall, Invisible Woman: Growing Up Black in Germany (memoir)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Brown Babies: The Mischlingskinder Story (documentary; interviews)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1F2937"/>
                </a:solidFill>
                <a:latin typeface="Calibri"/>
                <a:ea typeface="Calibri"/>
                <a:cs typeface="Calibri"/>
                <a:sym typeface="Calibri"/>
              </a:rPr>
              <a:t>Farbe bekennen / Showing Our Colors (1986): testimonies and movement 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640080" y="6446520"/>
            <a:ext cx="10911535" cy="9144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