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8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E9725D3-A82F-4B29-B646-A89C0A4F9148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8450773-370C-4871-9BF3-B7F61EA192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991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50773-370C-4871-9BF3-B7F61EA192E5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572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453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06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304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3825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932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79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516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735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957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416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814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>
                <a:lumMod val="0"/>
                <a:lumOff val="100000"/>
                <a:alpha val="0"/>
              </a:srgbClr>
            </a:gs>
            <a:gs pos="73000">
              <a:srgbClr val="FF7A00"/>
            </a:gs>
            <a:gs pos="82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AD921-098D-43D5-9DDB-20E7F58C37AC}" type="datetimeFigureOut">
              <a:rPr lang="he-IL" smtClean="0"/>
              <a:t>י"ב/אדר/תשפ"ו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878E6-7B72-475E-A81B-E72EA10557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49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1920" y="5733256"/>
            <a:ext cx="46085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אבות פרק ג משנה א</a:t>
            </a:r>
          </a:p>
          <a:p>
            <a:pPr fontAlgn="base">
              <a:lnSpc>
                <a:spcPct val="150000"/>
              </a:lnSpc>
            </a:pPr>
            <a:r>
              <a:rPr lang="he-IL" sz="5400" b="1" dirty="0" err="1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</a:t>
            </a:r>
            <a:r>
              <a:rPr lang="he-IL" sz="2400" dirty="0" err="1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קַבְיָא</a:t>
            </a:r>
            <a:r>
              <a:rPr lang="he-IL" sz="2400" dirty="0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בֶּן </a:t>
            </a:r>
            <a:r>
              <a:rPr lang="he-IL" sz="2400" dirty="0" err="1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מַהֲלַלְאֵל</a:t>
            </a:r>
            <a:r>
              <a:rPr lang="he-IL" sz="2400" dirty="0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אוֹמֵר: הִסְתַּכֵּל בִּשְׁלֹשָׁה דְּבָרִים וְאֵין אַתָּה בָּא לִידֵי עֲבֵרָה. דַּע, מֵאַיִן בָּאתָ וּלְאָן אַתָּה הוֹלֵךְ וְלִפְנֵי מִי אַתָּה עָתִיד לִתֵּן דִּין וְחֶשְׁבּוֹן.</a:t>
            </a:r>
            <a:br>
              <a:rPr lang="he-IL" sz="2400" dirty="0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</a:br>
            <a:r>
              <a:rPr lang="he-IL" sz="2400" dirty="0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מֵאַיִן בָּאתָ – מִטִּפָּה סְרוּחָה, וּלְאָן אַתָּה הוֹלֵךְ – לִמְקוֹם עָפָר רִמָּה וְתוֹלֵעָה, וְלִפְנֵי מִי אַתָּה עָתִיד לִתֵּן דִּין וְחֶשְׁבּוֹן –</a:t>
            </a:r>
          </a:p>
          <a:p>
            <a:pPr fontAlgn="base">
              <a:lnSpc>
                <a:spcPct val="150000"/>
              </a:lnSpc>
            </a:pPr>
            <a:r>
              <a:rPr lang="he-IL" sz="2400" dirty="0">
                <a:effectLst/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לִפְנֵי מֶלֶךְ מַלְכֵי הַמְּלָכִים הַקָּדוֹשׁ בָּרוּךְ הוּא.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02944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5733256"/>
            <a:ext cx="54726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6076" y="332656"/>
            <a:ext cx="7632848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פסחים פרק י משנה א</a:t>
            </a:r>
          </a:p>
          <a:p>
            <a:pPr fontAlgn="base"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רְבֵי פְסָחִים סָמוּךְ לַמִּנְחָה, לֹא יֹאכַל אָדָם עַד שֶׁתֶּחְשַׁךְ.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וַאֲפִלּו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ּ עָנִי שֶׁבְּיִשְׂרָאֵל לֹא יֹאכַל עַד שֶׁיָּסֵב. וְלֹא יִפְחֲתוּ לוֹ מֵאַרְבָּעָה כוֹסוֹת שֶׁל יַיִן,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וַאֲפִלּו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ּ מִן הַתַּמְחוּי: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5856" y="5733256"/>
            <a:ext cx="518457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35086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עבודה זרה פרק א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פני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אידיהן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של גוים שלשה ימים אסור לשאת ולתת עמהן, להשאילן ולשאול מהן,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להלוותן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 וללוות מהן,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לפרען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ולפרוע מהן.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רבי יהודה אומר,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נפרעין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מהן מפני שהוא מיצר לו.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אמרו לו, אף על פי שמיצר הוא עכשיו, שמח הוא לאחר זמן.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5733256"/>
            <a:ext cx="54726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6076" y="562610"/>
            <a:ext cx="7632848" cy="41088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מעילה פרק ד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דשי המזבח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מצטרפין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זה עם זה למעילה, ולחייב עליהן משום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פגול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נותר וטמא.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קדשי בדק הבית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מצטרפין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זה עם זה.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קדשי המזבח וקדשי בדק הבית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מצטרפין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זה עם זה למעילה.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5733256"/>
            <a:ext cx="54726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3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35548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יומא פרק ג משנה א</a:t>
            </a:r>
          </a:p>
          <a:p>
            <a:pPr lvl="0" fontAlgn="base">
              <a:lnSpc>
                <a:spcPct val="150000"/>
              </a:lnSpc>
            </a:pPr>
            <a:r>
              <a:rPr lang="he-IL" alt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alt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מַר לָהֶם הַמְמֻנֶּה, צְאוּ וּרְאוּ אִם הִגִּיעַ זְמַן הַשְּׁחִיטָה. אִם הִגִּיעַ, הָרוֹאֶה אוֹמֵר, בַּרְקַאי. </a:t>
            </a:r>
            <a:r>
              <a:rPr lang="he-IL" alt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מַתִּתְיָא</a:t>
            </a:r>
            <a:r>
              <a:rPr lang="he-IL" alt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 בֶּן שְׁמוּאֵל אוֹמֵר, הֵאִיר פְּנֵי כָל הַמִּזְרָח עַד שֶׁבְּחֶבְרוֹן. וְהוּא אוֹמֵר הֵן: 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479634" y="-184666"/>
            <a:ext cx="184731" cy="369332"/>
          </a:xfrm>
          <a:prstGeom prst="rect">
            <a:avLst/>
          </a:prstGeom>
          <a:solidFill>
            <a:srgbClr val="D2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5733256"/>
            <a:ext cx="53285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מקוואות פרק ז משנה ד</a:t>
            </a:r>
          </a:p>
          <a:p>
            <a:pPr fontAlgn="base"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נ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פל לתוכו יין או מוחל ושנו מקצת מראיו, אם אין בו מראה מים ארבעים סאה, הרי זה לא יטבול בו.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5733256"/>
            <a:ext cx="52565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04664"/>
            <a:ext cx="7632848" cy="4616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מקוואות פרק ז משנה ה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ש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לשה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לוגין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מים, ונפל לתוכן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קרטוב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יין, והרי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מראיהן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כמראה היין, ונפלו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למקוה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לא פסלוהו.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שלשה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לוגין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מים חסר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קרטוב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ונפל לתוכן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קרטוב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חלב, והרי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מראיהן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כמראה המים, ונפלו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למקוה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לא פסלוהו.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רבי יוחנן בן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נורי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אומר,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הכל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הולך אחר המראה.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5733256"/>
            <a:ext cx="54726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52168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מקוואות פרק ז משנה ו</a:t>
            </a:r>
          </a:p>
          <a:p>
            <a:pPr>
              <a:lnSpc>
                <a:spcPct val="150000"/>
              </a:lnSpc>
            </a:pPr>
            <a:r>
              <a:rPr lang="he-IL" sz="5400" b="1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קוה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שיש בו ארבעים סאה מכוונות, ירדו שנים וטבלו זה אחר זה, הראשון טהור והשני טמא. רבי יהודה אומר, אם היו רגליו של ראשון נוגעות במים, אף השני טהור.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הטביל בו את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הסגוס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והעלהו, מקצתו נוגע במים, טהור.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הכר והכסת של עור, כיון שהגביה שפתותיהם מן המים, המים שבתוכן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שאובין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כיצד יעשה, מטבילן ומעלה אותם דרך שוליהם.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5733256"/>
            <a:ext cx="52565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0291" y="581880"/>
            <a:ext cx="7632848" cy="46628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מקוואות פרק ז משנה ז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טביל בו את המטה, אף על פי שרגליה שוקעות בטיט העבה, טהורה, מפני שהמים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מקדמין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שמימיו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מרודדין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כובש אפילו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חבילי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עצים, אפילו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חבילי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קנים, כדי שיתפחו המים, ויורד וטובל.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מחט שהיא נתונה על מעלות המערה, היה מוליך ומביא במים, כיון שעבר עליה הגל, טהורה.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43808" y="5733256"/>
            <a:ext cx="56166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ע</a:t>
            </a:r>
            <a:r>
              <a:rPr lang="he-IL" sz="3600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6076" y="499942"/>
            <a:ext cx="7632848" cy="42934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סוכה פרק ג משנה א</a:t>
            </a:r>
            <a:endParaRPr lang="he-IL" sz="5400" b="1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וּלָב הַגָּזוּל וְהַיָּבֵשׁ, פָּסוּל. שֶׁל אֲשֵׁרָה וְשֶׁל עִיר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הַנִּדַּחַת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פָּסוּל. נִקְטַם רֹאשׁוֹ, נִפְרְצוּ עָלָיו, פָּסוּל. נִפְרְדוּ עָלָיו, כָשֵׁר. רַבִּי יְהוּדָה אוֹמֵר, יְאַגְּדֶנּוּ מִלְמַעְלָה.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צִנֵּי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הַר הַבַּרְזֶל, כְּשֵׁרוֹת. לוּלָב שֶׁיֶּשׁ בּוֹ שְׁלשָׁה טְפָחִים כְּדֵי לְנַעְנֵעַ בּוֹ, כָּשֵׁר:</a:t>
            </a:r>
          </a:p>
          <a:p>
            <a:br>
              <a:rPr lang="he-IL" sz="2400" dirty="0"/>
            </a:b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19872" y="5733256"/>
            <a:ext cx="50405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</a:t>
            </a:r>
            <a:r>
              <a:rPr lang="he-IL" sz="3600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40626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יומא פרק ח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ום הכיפורים אסור באכילה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ובשתיה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 וברחיצה ובסיכה ובנעילת הסנדל ובתשמיש המיטה.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והמלך והכלה ירחצו את פניהם.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והחיה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תנעול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את הסנדל, דברי רבי אליעזר, וחכמים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אוסרין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5856" y="5719077"/>
            <a:ext cx="517406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</a:t>
            </a:r>
            <a:r>
              <a:rPr lang="he-IL" sz="3600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ז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46628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מכשירין פרק ב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ז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יעת בתים, בורות,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שיחין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ומערות, טהורה.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זיעת האדם, טהורה.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שתה מים טמאים והזיע, זיעתו טהורה.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בא במים שאובים והזיע, זיעתו טמאה.</a:t>
            </a:r>
          </a:p>
          <a:p>
            <a:pPr>
              <a:lnSpc>
                <a:spcPct val="150000"/>
              </a:lnSpc>
            </a:pP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נסתפג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ואחר כך הזיע, זיעתו טהורה.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5733256"/>
            <a:ext cx="532859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</a:t>
            </a:r>
            <a:r>
              <a:rPr lang="he-IL" sz="3600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41088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ברכות פרק ט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רואה מקום שנעשו בו נסים לישראל, אומר ברוך שעשה נסים לאבותינו במקום הזה.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מקום שנעקרה ממנו עבודה זרה, אומר ברוך שעקר עבודה זרה מארצנו 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5733256"/>
            <a:ext cx="496855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3357" y="561911"/>
            <a:ext cx="7632848" cy="41088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ברכות פרק ה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ין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עומדין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להתפלל אלא מתוך כובד ראש.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חסידים הראשונים היו שוהים שעה אחת ומתפללים, כדי שיכוונו את ליבם למקום 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אפילו המלך שואל בשלומו, לא ישיבנו;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ואפילו נחש כרוך על עקבו, לא יפסיק 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9832" y="5733256"/>
            <a:ext cx="5400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טא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41088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סוכה פרק ד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ולב וערבה, ששה ושבעה.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ההלל והשמחה, שמונה.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סוכה וניסוך המים, שבעה.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והחליל, חמשה וששה.</a:t>
            </a:r>
          </a:p>
          <a:p>
            <a:pPr>
              <a:lnSpc>
                <a:spcPct val="150000"/>
              </a:lnSpc>
            </a:pPr>
            <a:endParaRPr lang="he-IL" sz="2400" dirty="0">
              <a:latin typeface="Guttman Calligraphic" panose="02010401010101010101" pitchFamily="2" charset="-79"/>
              <a:cs typeface="Guttman Calligraphic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800" y="5733256"/>
            <a:ext cx="56886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ט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6076" y="7906"/>
            <a:ext cx="7632848" cy="52168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יומא פרק ד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ט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רף בקלפי והעלה שני גורלות. אחד כתוב עליו לשם ואחד כתוב עליו לעזאזל. הסגן מימינו וראש בית אב משמאלו.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אם של שם עלה בימינו, הסגן אומר לו, אישי כהן גדול, הגבה ימינך.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ואם של שם עלה בשמאלו, ראש בית אב אומר לו, אישי כהן גדול, הגבה שמאלך. נתנו על שני השעירים ואומר, לה' חטאת.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רבי ישמעאל אומר, לא היה צריך לומר חטאת, אלא לה'.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והן עונין אחריו, ברוך שם כבוד מלכותו לעולם ועד.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נר-יזכור | לחיות עם האבדה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67" b="100000" l="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9832" y="5733256"/>
            <a:ext cx="5400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לע"נ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עליזה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אלט</a:t>
            </a:r>
            <a:r>
              <a:rPr lang="he-IL" sz="3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</a:t>
            </a:r>
            <a:r>
              <a:rPr lang="he-IL" sz="24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עלקא</a:t>
            </a:r>
            <a:r>
              <a:rPr lang="he-IL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 בת הרב דוד </a:t>
            </a:r>
            <a:r>
              <a:rPr lang="he-IL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ע"ה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561912"/>
            <a:ext cx="7632848" cy="41088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he-IL" sz="2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פאה פרק א משנה א</a:t>
            </a:r>
          </a:p>
          <a:p>
            <a:pPr>
              <a:lnSpc>
                <a:spcPct val="150000"/>
              </a:lnSpc>
            </a:pPr>
            <a:r>
              <a:rPr lang="he-IL" sz="5400" b="1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לו דברים שאין להם שיעור: הפאה, והביכורים, </a:t>
            </a:r>
            <a:r>
              <a:rPr lang="he-IL" sz="2400" dirty="0" err="1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והראיון</a:t>
            </a: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, וגמילות חסדים, ותלמוד תורה.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Guttman Calligraphic" panose="02010401010101010101" pitchFamily="2" charset="-79"/>
                <a:cs typeface="Guttman Calligraphic" panose="02010401010101010101" pitchFamily="2" charset="-79"/>
              </a:rPr>
              <a:t>אלו דברים שאדם אוכל פירותיהן בעולם הזה והקרן קיימת לו לעולם הבא: כיבוד אב ואם , וגמילות חסדים, והבאת שלום בין אדם לחברו; ותלמוד תורה כנגד כולם.</a:t>
            </a:r>
          </a:p>
        </p:txBody>
      </p:sp>
    </p:spTree>
    <p:extLst>
      <p:ext uri="{BB962C8B-B14F-4D97-AF65-F5344CB8AC3E}">
        <p14:creationId xmlns:p14="http://schemas.microsoft.com/office/powerpoint/2010/main" val="257303374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989</Words>
  <Application>Microsoft Office PowerPoint</Application>
  <PresentationFormat>‫הצגה על המסך (4:3)</PresentationFormat>
  <Paragraphs>83</Paragraphs>
  <Slides>17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Guttman Calligraphic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meir</dc:creator>
  <cp:lastModifiedBy>hanni nadler</cp:lastModifiedBy>
  <cp:revision>12</cp:revision>
  <dcterms:created xsi:type="dcterms:W3CDTF">2021-02-24T16:37:55Z</dcterms:created>
  <dcterms:modified xsi:type="dcterms:W3CDTF">2026-03-01T12:58:10Z</dcterms:modified>
</cp:coreProperties>
</file>