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9144000"/>
  <p:notesSz cx="6858000" cy="9144000"/>
  <p:embeddedFontLst>
    <p:embeddedFont>
      <p:font typeface="Raleway"/>
      <p:regular r:id="rId18"/>
      <p:bold r:id="rId19"/>
      <p:italic r:id="rId20"/>
      <p:boldItalic r:id="rId21"/>
    </p:embeddedFont>
    <p:embeddedFont>
      <p:font typeface="Lato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aleway-italic.fntdata"/><Relationship Id="rId22" Type="http://schemas.openxmlformats.org/officeDocument/2006/relationships/font" Target="fonts/Lato-regular.fntdata"/><Relationship Id="rId21" Type="http://schemas.openxmlformats.org/officeDocument/2006/relationships/font" Target="fonts/Raleway-boldItalic.fntdata"/><Relationship Id="rId24" Type="http://schemas.openxmlformats.org/officeDocument/2006/relationships/font" Target="fonts/Lato-italic.fntdata"/><Relationship Id="rId23" Type="http://schemas.openxmlformats.org/officeDocument/2006/relationships/font" Target="fonts/La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La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Raleway-bold.fntdata"/><Relationship Id="rId18" Type="http://schemas.openxmlformats.org/officeDocument/2006/relationships/font" Target="fonts/Raleway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" name="Google Shape;58;p11"/>
          <p:cNvCxnSpPr/>
          <p:nvPr/>
        </p:nvCxnSpPr>
        <p:spPr>
          <a:xfrm>
            <a:off x="425200" y="632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9" name="Google Shape;59;p11"/>
          <p:cNvCxnSpPr/>
          <p:nvPr/>
        </p:nvCxnSpPr>
        <p:spPr>
          <a:xfrm>
            <a:off x="425198" y="55420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0" name="Google Shape;60;p11"/>
          <p:cNvSpPr txBox="1"/>
          <p:nvPr>
            <p:ph idx="1" type="body"/>
          </p:nvPr>
        </p:nvSpPr>
        <p:spPr>
          <a:xfrm>
            <a:off x="328017" y="5634700"/>
            <a:ext cx="83886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1" name="Google Shape;61;p11"/>
          <p:cNvSpPr txBox="1"/>
          <p:nvPr>
            <p:ph idx="12" type="sldNum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Google Shape;63;p12"/>
          <p:cNvCxnSpPr/>
          <p:nvPr/>
        </p:nvCxnSpPr>
        <p:spPr>
          <a:xfrm>
            <a:off x="425200" y="632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4" name="Google Shape;64;p12"/>
          <p:cNvCxnSpPr/>
          <p:nvPr/>
        </p:nvCxnSpPr>
        <p:spPr>
          <a:xfrm>
            <a:off x="425200" y="55420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5" name="Google Shape;65;p12"/>
          <p:cNvSpPr txBox="1"/>
          <p:nvPr>
            <p:ph hasCustomPrompt="1" type="title"/>
          </p:nvPr>
        </p:nvSpPr>
        <p:spPr>
          <a:xfrm>
            <a:off x="853950" y="1739800"/>
            <a:ext cx="7436100" cy="205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66" name="Google Shape;66;p12"/>
          <p:cNvSpPr txBox="1"/>
          <p:nvPr>
            <p:ph idx="1" type="body"/>
          </p:nvPr>
        </p:nvSpPr>
        <p:spPr>
          <a:xfrm>
            <a:off x="853950" y="3892600"/>
            <a:ext cx="7436100" cy="14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Google Shape;12;p3"/>
          <p:cNvCxnSpPr/>
          <p:nvPr/>
        </p:nvCxnSpPr>
        <p:spPr>
          <a:xfrm>
            <a:off x="2477724" y="55420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3" name="Google Shape;13;p3"/>
          <p:cNvCxnSpPr/>
          <p:nvPr/>
        </p:nvCxnSpPr>
        <p:spPr>
          <a:xfrm>
            <a:off x="2477724" y="632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" name="Google Shape;14;p3"/>
          <p:cNvCxnSpPr/>
          <p:nvPr/>
        </p:nvCxnSpPr>
        <p:spPr>
          <a:xfrm>
            <a:off x="425198" y="55420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" name="Google Shape;15;p3"/>
          <p:cNvSpPr txBox="1"/>
          <p:nvPr>
            <p:ph type="ctrTitle"/>
          </p:nvPr>
        </p:nvSpPr>
        <p:spPr>
          <a:xfrm>
            <a:off x="2371725" y="840300"/>
            <a:ext cx="6331500" cy="20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" type="subTitle"/>
          </p:nvPr>
        </p:nvSpPr>
        <p:spPr>
          <a:xfrm>
            <a:off x="2390267" y="4317933"/>
            <a:ext cx="63315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Google Shape;19;p4"/>
          <p:cNvCxnSpPr/>
          <p:nvPr/>
        </p:nvCxnSpPr>
        <p:spPr>
          <a:xfrm>
            <a:off x="425200" y="55420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" name="Google Shape;20;p4"/>
          <p:cNvCxnSpPr/>
          <p:nvPr/>
        </p:nvCxnSpPr>
        <p:spPr>
          <a:xfrm>
            <a:off x="425200" y="632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1" name="Google Shape;21;p4"/>
          <p:cNvSpPr txBox="1"/>
          <p:nvPr>
            <p:ph type="title"/>
          </p:nvPr>
        </p:nvSpPr>
        <p:spPr>
          <a:xfrm>
            <a:off x="406425" y="2409100"/>
            <a:ext cx="8296800" cy="20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Google Shape;24;p5"/>
          <p:cNvCxnSpPr/>
          <p:nvPr/>
        </p:nvCxnSpPr>
        <p:spPr>
          <a:xfrm>
            <a:off x="2477724" y="55420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" name="Google Shape;25;p5"/>
          <p:cNvCxnSpPr/>
          <p:nvPr/>
        </p:nvCxnSpPr>
        <p:spPr>
          <a:xfrm>
            <a:off x="2477724" y="632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6" name="Google Shape;26;p5"/>
          <p:cNvCxnSpPr/>
          <p:nvPr/>
        </p:nvCxnSpPr>
        <p:spPr>
          <a:xfrm>
            <a:off x="425198" y="55420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2400250" y="767933"/>
            <a:ext cx="6321600" cy="84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2410112" y="2127701"/>
            <a:ext cx="6321600" cy="40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Google Shape;31;p6"/>
          <p:cNvCxnSpPr/>
          <p:nvPr/>
        </p:nvCxnSpPr>
        <p:spPr>
          <a:xfrm>
            <a:off x="2477724" y="55420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2" name="Google Shape;32;p6"/>
          <p:cNvCxnSpPr/>
          <p:nvPr/>
        </p:nvCxnSpPr>
        <p:spPr>
          <a:xfrm>
            <a:off x="2477724" y="632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3" name="Google Shape;33;p6"/>
          <p:cNvCxnSpPr/>
          <p:nvPr/>
        </p:nvCxnSpPr>
        <p:spPr>
          <a:xfrm>
            <a:off x="425198" y="55420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4" name="Google Shape;34;p6"/>
          <p:cNvSpPr txBox="1"/>
          <p:nvPr>
            <p:ph type="title"/>
          </p:nvPr>
        </p:nvSpPr>
        <p:spPr>
          <a:xfrm>
            <a:off x="2400250" y="767933"/>
            <a:ext cx="6321600" cy="84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2400303" y="2136900"/>
            <a:ext cx="3071400" cy="40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5650572" y="2136900"/>
            <a:ext cx="3071400" cy="40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/>
          <p:nvPr>
            <p:ph type="title"/>
          </p:nvPr>
        </p:nvSpPr>
        <p:spPr>
          <a:xfrm>
            <a:off x="303300" y="548767"/>
            <a:ext cx="8520600" cy="85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Google Shape;42;p8"/>
          <p:cNvCxnSpPr/>
          <p:nvPr/>
        </p:nvCxnSpPr>
        <p:spPr>
          <a:xfrm>
            <a:off x="425198" y="55420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3" name="Google Shape;43;p8"/>
          <p:cNvSpPr txBox="1"/>
          <p:nvPr>
            <p:ph type="title"/>
          </p:nvPr>
        </p:nvSpPr>
        <p:spPr>
          <a:xfrm>
            <a:off x="319500" y="1248800"/>
            <a:ext cx="2808000" cy="100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4" name="Google Shape;44;p8"/>
          <p:cNvSpPr txBox="1"/>
          <p:nvPr>
            <p:ph idx="1" type="body"/>
          </p:nvPr>
        </p:nvSpPr>
        <p:spPr>
          <a:xfrm>
            <a:off x="319500" y="2462405"/>
            <a:ext cx="2808000" cy="37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5" name="Google Shape;45;p8"/>
          <p:cNvSpPr txBox="1"/>
          <p:nvPr>
            <p:ph idx="12" type="sldNum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7" name="Google Shape;47;p9"/>
          <p:cNvCxnSpPr/>
          <p:nvPr/>
        </p:nvCxnSpPr>
        <p:spPr>
          <a:xfrm>
            <a:off x="425198" y="55420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8" name="Google Shape;48;p9"/>
          <p:cNvSpPr txBox="1"/>
          <p:nvPr>
            <p:ph type="title"/>
          </p:nvPr>
        </p:nvSpPr>
        <p:spPr>
          <a:xfrm>
            <a:off x="283103" y="949521"/>
            <a:ext cx="6244200" cy="511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4572000" y="167"/>
            <a:ext cx="457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2" name="Google Shape;52;p10"/>
          <p:cNvCxnSpPr/>
          <p:nvPr/>
        </p:nvCxnSpPr>
        <p:spPr>
          <a:xfrm>
            <a:off x="5029675" y="59940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3" name="Google Shape;53;p10"/>
          <p:cNvSpPr txBox="1"/>
          <p:nvPr>
            <p:ph type="title"/>
          </p:nvPr>
        </p:nvSpPr>
        <p:spPr>
          <a:xfrm>
            <a:off x="265500" y="1863133"/>
            <a:ext cx="4045200" cy="175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4" name="Google Shape;54;p10"/>
          <p:cNvSpPr txBox="1"/>
          <p:nvPr>
            <p:ph idx="1" type="subTitle"/>
          </p:nvPr>
        </p:nvSpPr>
        <p:spPr>
          <a:xfrm>
            <a:off x="265500" y="3647161"/>
            <a:ext cx="4045200" cy="179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5" name="Google Shape;55;p10"/>
          <p:cNvSpPr txBox="1"/>
          <p:nvPr>
            <p:ph idx="2" type="body"/>
          </p:nvPr>
        </p:nvSpPr>
        <p:spPr>
          <a:xfrm>
            <a:off x="4939500" y="965600"/>
            <a:ext cx="3837000" cy="492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wiss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400250" y="767933"/>
            <a:ext cx="6321600" cy="84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410112" y="2127701"/>
            <a:ext cx="6321600" cy="40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b="0" i="0" sz="18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6251679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Lato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F4F8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/>
          <p:nvPr/>
        </p:nvSpPr>
        <p:spPr>
          <a:xfrm>
            <a:off x="97502" y="211478"/>
            <a:ext cx="7424700" cy="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218100" y="2275940"/>
            <a:ext cx="8707800" cy="197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From Christ to Odin</a:t>
            </a:r>
            <a:endParaRPr b="0" i="0" sz="30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3000"/>
              <a:buFont typeface="Calibri"/>
              <a:buNone/>
            </a:pPr>
            <a:r>
              <a:rPr b="0" i="0" lang="en-US" sz="30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The Mythic Undercurrent of German Nationalism (1800–1933)</a:t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200"/>
              <a:buFont typeface="Calibri"/>
              <a:buNone/>
            </a:pPr>
            <a:r>
              <a:rPr b="0" i="0" lang="en-US" sz="22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Myth, Religion, and the Sacralization of Volk and Heimat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3"/>
          <p:cNvSpPr txBox="1"/>
          <p:nvPr/>
        </p:nvSpPr>
        <p:spPr>
          <a:xfrm>
            <a:off x="999752" y="4253850"/>
            <a:ext cx="7144500" cy="7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Presentation for the course German Nationalism</a:t>
            </a:r>
            <a:endParaRPr b="0" i="0" sz="1800" u="none" cap="none" strike="noStrike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Presented by Benny Hochster</a:t>
            </a:r>
            <a:endParaRPr b="0" i="0" sz="1800" u="none" cap="none" strike="noStrike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75" name="Google Shape;7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451" y="719400"/>
            <a:ext cx="2339078" cy="1556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1675401">
            <a:off x="6772285" y="-89070"/>
            <a:ext cx="1562100" cy="2914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F4F8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2"/>
          <p:cNvSpPr/>
          <p:nvPr/>
        </p:nvSpPr>
        <p:spPr>
          <a:xfrm>
            <a:off x="383101" y="161425"/>
            <a:ext cx="8377800" cy="1005900"/>
          </a:xfrm>
          <a:prstGeom prst="rect">
            <a:avLst/>
          </a:prstGeom>
          <a:solidFill>
            <a:srgbClr val="34495E"/>
          </a:solidFill>
          <a:ln>
            <a:noFill/>
          </a:ln>
          <a:effectLst>
            <a:outerShdw blurRad="40000" rotWithShape="0" dir="5400000" dist="23000">
              <a:srgbClr val="000000">
                <a:alpha val="3450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22"/>
          <p:cNvSpPr txBox="1"/>
          <p:nvPr/>
        </p:nvSpPr>
        <p:spPr>
          <a:xfrm>
            <a:off x="731520" y="274320"/>
            <a:ext cx="10607100" cy="7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Christianity vs Paganism (1900–1933)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2"/>
          <p:cNvSpPr txBox="1"/>
          <p:nvPr/>
        </p:nvSpPr>
        <p:spPr>
          <a:xfrm>
            <a:off x="1023903" y="1482955"/>
            <a:ext cx="7520700" cy="14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Germanized Christianity vs neo-paganism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Shared rejection of universalism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Ethnic particularism as core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F4F8"/>
        </a:solidFill>
      </p:bgPr>
    </p:bg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3"/>
          <p:cNvSpPr/>
          <p:nvPr/>
        </p:nvSpPr>
        <p:spPr>
          <a:xfrm>
            <a:off x="383101" y="161425"/>
            <a:ext cx="8377800" cy="1005900"/>
          </a:xfrm>
          <a:prstGeom prst="rect">
            <a:avLst/>
          </a:prstGeom>
          <a:solidFill>
            <a:srgbClr val="34495E"/>
          </a:solidFill>
          <a:ln>
            <a:noFill/>
          </a:ln>
          <a:effectLst>
            <a:outerShdw blurRad="40000" rotWithShape="0" dir="5400000" dist="23000">
              <a:srgbClr val="000000">
                <a:alpha val="3450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23"/>
          <p:cNvSpPr txBox="1"/>
          <p:nvPr/>
        </p:nvSpPr>
        <p:spPr>
          <a:xfrm>
            <a:off x="984303" y="372921"/>
            <a:ext cx="7175400" cy="58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Conclusion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23"/>
          <p:cNvSpPr txBox="1"/>
          <p:nvPr/>
        </p:nvSpPr>
        <p:spPr>
          <a:xfrm>
            <a:off x="1522675" y="1540875"/>
            <a:ext cx="5467800" cy="14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Paganism did not replace Christianity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It acted as a mythic undercurrent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Nationalism became sacralized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F4F8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4"/>
          <p:cNvSpPr/>
          <p:nvPr/>
        </p:nvSpPr>
        <p:spPr>
          <a:xfrm>
            <a:off x="383101" y="161425"/>
            <a:ext cx="8377800" cy="1005900"/>
          </a:xfrm>
          <a:prstGeom prst="rect">
            <a:avLst/>
          </a:prstGeom>
          <a:solidFill>
            <a:srgbClr val="34495E"/>
          </a:solidFill>
          <a:ln>
            <a:noFill/>
          </a:ln>
          <a:effectLst>
            <a:outerShdw blurRad="40000" rotWithShape="0" dir="5400000" dist="23000">
              <a:srgbClr val="000000">
                <a:alpha val="3450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24"/>
          <p:cNvSpPr txBox="1"/>
          <p:nvPr/>
        </p:nvSpPr>
        <p:spPr>
          <a:xfrm>
            <a:off x="2348728" y="372925"/>
            <a:ext cx="6610800" cy="58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Selected Bibliography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24"/>
          <p:cNvSpPr txBox="1"/>
          <p:nvPr/>
        </p:nvSpPr>
        <p:spPr>
          <a:xfrm>
            <a:off x="383100" y="1628250"/>
            <a:ext cx="8760900" cy="245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George L. Mosse – The Crisis of German Ideology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Helmut Walser Smith – German Nationalism and Religious Conflict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Uwe Puschner – Völkisch-Religious Movements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Stefanie von Schnurbein – Norse Revival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Nicholas Goodrick-Clarke – The Occult Roots of Nazism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F4F8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"/>
          <p:cNvSpPr/>
          <p:nvPr/>
        </p:nvSpPr>
        <p:spPr>
          <a:xfrm>
            <a:off x="290300" y="212175"/>
            <a:ext cx="8063100" cy="1005900"/>
          </a:xfrm>
          <a:prstGeom prst="rect">
            <a:avLst/>
          </a:prstGeom>
          <a:solidFill>
            <a:srgbClr val="34495E"/>
          </a:solidFill>
          <a:ln>
            <a:noFill/>
          </a:ln>
          <a:effectLst>
            <a:outerShdw blurRad="40000" rotWithShape="0" dir="5400000" dist="23000">
              <a:srgbClr val="000000">
                <a:alpha val="3450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14"/>
          <p:cNvSpPr txBox="1"/>
          <p:nvPr/>
        </p:nvSpPr>
        <p:spPr>
          <a:xfrm>
            <a:off x="504398" y="423675"/>
            <a:ext cx="7880400" cy="58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Religious Vacuum of Unification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4"/>
          <p:cNvSpPr txBox="1"/>
          <p:nvPr/>
        </p:nvSpPr>
        <p:spPr>
          <a:xfrm>
            <a:off x="467649" y="1476550"/>
            <a:ext cx="7953900" cy="13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2200"/>
              <a:buFont typeface="Calibri"/>
              <a:buNone/>
            </a:pPr>
            <a:r>
              <a:rPr b="0" i="0" lang="en-US" sz="22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Germany lacked a single confessional identity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200"/>
              <a:buFont typeface="Calibri"/>
              <a:buNone/>
            </a:pPr>
            <a:r>
              <a:rPr b="0" i="0" lang="en-US" sz="22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Catholic–Protestant division blocked symbolic unity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200"/>
              <a:buFont typeface="Calibri"/>
              <a:buNone/>
            </a:pPr>
            <a:r>
              <a:rPr b="0" i="0" lang="en-US" sz="22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Nationalism required a new unifying myth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F4F8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/>
          <p:nvPr/>
        </p:nvSpPr>
        <p:spPr>
          <a:xfrm>
            <a:off x="383101" y="161425"/>
            <a:ext cx="8377800" cy="1005900"/>
          </a:xfrm>
          <a:prstGeom prst="rect">
            <a:avLst/>
          </a:prstGeom>
          <a:solidFill>
            <a:srgbClr val="34495E"/>
          </a:solidFill>
          <a:ln>
            <a:noFill/>
          </a:ln>
          <a:effectLst>
            <a:outerShdw blurRad="40000" rotWithShape="0" dir="5400000" dist="23000">
              <a:srgbClr val="000000">
                <a:alpha val="3450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5"/>
          <p:cNvSpPr txBox="1"/>
          <p:nvPr/>
        </p:nvSpPr>
        <p:spPr>
          <a:xfrm>
            <a:off x="708964" y="372925"/>
            <a:ext cx="8244300" cy="58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Why Christianity Appeared Problematic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5"/>
          <p:cNvSpPr txBox="1"/>
          <p:nvPr/>
        </p:nvSpPr>
        <p:spPr>
          <a:xfrm>
            <a:off x="1074000" y="1740025"/>
            <a:ext cx="7422600" cy="14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Universalism conflicted with ethnic particularism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Roman and Judeo-Christian origins framed as ‘foreign’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Confessional conflict weakened cohesion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F4F8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"/>
          <p:cNvSpPr/>
          <p:nvPr/>
        </p:nvSpPr>
        <p:spPr>
          <a:xfrm>
            <a:off x="383101" y="161425"/>
            <a:ext cx="8377800" cy="1005900"/>
          </a:xfrm>
          <a:prstGeom prst="rect">
            <a:avLst/>
          </a:prstGeom>
          <a:solidFill>
            <a:srgbClr val="34495E"/>
          </a:solidFill>
          <a:ln>
            <a:noFill/>
          </a:ln>
          <a:effectLst>
            <a:outerShdw blurRad="40000" rotWithShape="0" dir="5400000" dist="23000">
              <a:srgbClr val="000000">
                <a:alpha val="3450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6"/>
          <p:cNvSpPr txBox="1"/>
          <p:nvPr/>
        </p:nvSpPr>
        <p:spPr>
          <a:xfrm>
            <a:off x="888788" y="372925"/>
            <a:ext cx="7159500" cy="58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Kulturkampf (1870s)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6"/>
          <p:cNvSpPr txBox="1"/>
          <p:nvPr/>
        </p:nvSpPr>
        <p:spPr>
          <a:xfrm>
            <a:off x="1097280" y="1554480"/>
            <a:ext cx="9601200" cy="14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State–Church conflict politicized religion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Catholic loyalty to Rome framed as anti-national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Religion became a boundary of belonging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6"/>
          <p:cNvSpPr txBox="1"/>
          <p:nvPr/>
        </p:nvSpPr>
        <p:spPr>
          <a:xfrm>
            <a:off x="3000" y="2658600"/>
            <a:ext cx="91440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99" name="Google Shape;9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13180" y="3122400"/>
            <a:ext cx="4526450" cy="3483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F4F8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7"/>
          <p:cNvSpPr/>
          <p:nvPr/>
        </p:nvSpPr>
        <p:spPr>
          <a:xfrm>
            <a:off x="383101" y="161425"/>
            <a:ext cx="8377800" cy="1005900"/>
          </a:xfrm>
          <a:prstGeom prst="rect">
            <a:avLst/>
          </a:prstGeom>
          <a:solidFill>
            <a:srgbClr val="34495E"/>
          </a:solidFill>
          <a:ln>
            <a:noFill/>
          </a:ln>
          <a:effectLst>
            <a:outerShdw blurRad="40000" rotWithShape="0" dir="5400000" dist="23000">
              <a:srgbClr val="000000">
                <a:alpha val="3450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7"/>
          <p:cNvSpPr txBox="1"/>
          <p:nvPr/>
        </p:nvSpPr>
        <p:spPr>
          <a:xfrm>
            <a:off x="992248" y="372924"/>
            <a:ext cx="7159500" cy="58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Anchor I: Hermann / Arminius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7"/>
          <p:cNvSpPr txBox="1"/>
          <p:nvPr/>
        </p:nvSpPr>
        <p:spPr>
          <a:xfrm>
            <a:off x="992248" y="1745184"/>
            <a:ext cx="7445400" cy="14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Pre-Christian myth of resistance to Rome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Romantic nationalism reimagined Hermann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German identity before Christianity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7" name="Google Shape;10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44899" y="3203476"/>
            <a:ext cx="4992750" cy="3322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F4F8"/>
        </a:soli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/>
          <p:nvPr/>
        </p:nvSpPr>
        <p:spPr>
          <a:xfrm>
            <a:off x="383101" y="161425"/>
            <a:ext cx="8377800" cy="1005900"/>
          </a:xfrm>
          <a:prstGeom prst="rect">
            <a:avLst/>
          </a:prstGeom>
          <a:solidFill>
            <a:srgbClr val="34495E"/>
          </a:solidFill>
          <a:ln>
            <a:noFill/>
          </a:ln>
          <a:effectLst>
            <a:outerShdw blurRad="40000" rotWithShape="0" dir="5400000" dist="23000">
              <a:srgbClr val="000000">
                <a:alpha val="3450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8"/>
          <p:cNvSpPr txBox="1"/>
          <p:nvPr/>
        </p:nvSpPr>
        <p:spPr>
          <a:xfrm>
            <a:off x="895500" y="372925"/>
            <a:ext cx="7353000" cy="58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Anchor II: Romantic Myth Recovery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8"/>
          <p:cNvSpPr txBox="1"/>
          <p:nvPr/>
        </p:nvSpPr>
        <p:spPr>
          <a:xfrm>
            <a:off x="895500" y="1765032"/>
            <a:ext cx="7025700" cy="14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Folklore treated as Volkskultur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Jacob Grimm reconstructs Germanic antiquity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Myth supplies historical depth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5" name="Google Shape;11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62250" y="3429007"/>
            <a:ext cx="4998648" cy="33298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F4F8"/>
        </a:solid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/>
          <p:nvPr/>
        </p:nvSpPr>
        <p:spPr>
          <a:xfrm>
            <a:off x="383101" y="161425"/>
            <a:ext cx="8377800" cy="1005900"/>
          </a:xfrm>
          <a:prstGeom prst="rect">
            <a:avLst/>
          </a:prstGeom>
          <a:solidFill>
            <a:srgbClr val="34495E"/>
          </a:solidFill>
          <a:ln>
            <a:noFill/>
          </a:ln>
          <a:effectLst>
            <a:outerShdw blurRad="40000" rotWithShape="0" dir="5400000" dist="23000">
              <a:srgbClr val="000000">
                <a:alpha val="3450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9"/>
          <p:cNvSpPr txBox="1"/>
          <p:nvPr/>
        </p:nvSpPr>
        <p:spPr>
          <a:xfrm>
            <a:off x="1350004" y="372925"/>
            <a:ext cx="6444000" cy="58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Anchor III: Wagner &amp; Bayreuth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9"/>
          <p:cNvSpPr txBox="1"/>
          <p:nvPr/>
        </p:nvSpPr>
        <p:spPr>
          <a:xfrm>
            <a:off x="976975" y="1652425"/>
            <a:ext cx="3114900" cy="238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2200"/>
              <a:buFont typeface="Calibri"/>
              <a:buNone/>
            </a:pPr>
            <a:r>
              <a:rPr b="0" i="0" lang="en-US" sz="22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Germanic myth becomes national culture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200"/>
              <a:buFont typeface="Calibri"/>
              <a:buNone/>
            </a:pPr>
            <a:r>
              <a:rPr b="0" i="0" lang="en-US" sz="22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Bayreuth as ritualized pilgrimage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200"/>
              <a:buFont typeface="Calibri"/>
              <a:buNone/>
            </a:pPr>
            <a:r>
              <a:rPr b="0" i="0" lang="en-US" sz="22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Art supplies emotion and destiny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3" name="Google Shape;12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85841" y="3087585"/>
            <a:ext cx="5129425" cy="341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F4F8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"/>
          <p:cNvSpPr/>
          <p:nvPr/>
        </p:nvSpPr>
        <p:spPr>
          <a:xfrm>
            <a:off x="383101" y="161425"/>
            <a:ext cx="8377800" cy="1005900"/>
          </a:xfrm>
          <a:prstGeom prst="rect">
            <a:avLst/>
          </a:prstGeom>
          <a:solidFill>
            <a:srgbClr val="34495E"/>
          </a:solidFill>
          <a:ln>
            <a:noFill/>
          </a:ln>
          <a:effectLst>
            <a:outerShdw blurRad="40000" rotWithShape="0" dir="5400000" dist="23000">
              <a:srgbClr val="000000">
                <a:alpha val="3450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20"/>
          <p:cNvSpPr txBox="1"/>
          <p:nvPr/>
        </p:nvSpPr>
        <p:spPr>
          <a:xfrm>
            <a:off x="505300" y="372925"/>
            <a:ext cx="8116800" cy="58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Anchor IV: The Völkisch Turn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20"/>
          <p:cNvSpPr txBox="1"/>
          <p:nvPr/>
        </p:nvSpPr>
        <p:spPr>
          <a:xfrm>
            <a:off x="981750" y="1470544"/>
            <a:ext cx="7180500" cy="14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Myth becomes worldview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Volk, Blut, Boden, Heimat sacralized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Nature religion replaces universalism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0F4F8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1"/>
          <p:cNvSpPr/>
          <p:nvPr/>
        </p:nvSpPr>
        <p:spPr>
          <a:xfrm>
            <a:off x="383101" y="161425"/>
            <a:ext cx="8377800" cy="1005900"/>
          </a:xfrm>
          <a:prstGeom prst="rect">
            <a:avLst/>
          </a:prstGeom>
          <a:solidFill>
            <a:srgbClr val="34495E"/>
          </a:solidFill>
          <a:ln>
            <a:noFill/>
          </a:ln>
          <a:effectLst>
            <a:outerShdw blurRad="40000" rotWithShape="0" dir="5400000" dist="23000">
              <a:srgbClr val="000000">
                <a:alpha val="3450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21"/>
          <p:cNvSpPr txBox="1"/>
          <p:nvPr/>
        </p:nvSpPr>
        <p:spPr>
          <a:xfrm>
            <a:off x="1244104" y="372925"/>
            <a:ext cx="6655800" cy="58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alibri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Institutionalization (1890–1918)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21"/>
          <p:cNvSpPr txBox="1"/>
          <p:nvPr/>
        </p:nvSpPr>
        <p:spPr>
          <a:xfrm>
            <a:off x="2142912" y="1576528"/>
            <a:ext cx="4858200" cy="14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Völkisch ideas enter organizations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Langbehn and List systematize myth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1000"/>
              </a:spcBef>
              <a:spcAft>
                <a:spcPts val="0"/>
              </a:spcAft>
              <a:buClr>
                <a:srgbClr val="1E1E1E"/>
              </a:buClr>
              <a:buSzPts val="2400"/>
              <a:buFont typeface="Calibri"/>
              <a:buNone/>
            </a:pPr>
            <a:r>
              <a:rPr b="0" i="0" lang="en-US" sz="240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• Symbolism moves toward politics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wiss-2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