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8" r:id="rId6"/>
    <p:sldId id="334" r:id="rId7"/>
    <p:sldId id="261" r:id="rId8"/>
    <p:sldId id="281" r:id="rId9"/>
    <p:sldId id="332" r:id="rId10"/>
    <p:sldId id="333" r:id="rId11"/>
    <p:sldId id="274" r:id="rId12"/>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5AF"/>
    <a:srgbClr val="AD1A11"/>
    <a:srgbClr val="16308B"/>
    <a:srgbClr val="E7C036"/>
    <a:srgbClr val="1D986C"/>
    <a:srgbClr val="D483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516" autoAdjust="0"/>
  </p:normalViewPr>
  <p:slideViewPr>
    <p:cSldViewPr snapToGrid="0">
      <p:cViewPr varScale="1">
        <p:scale>
          <a:sx n="54" d="100"/>
          <a:sy n="54" d="100"/>
        </p:scale>
        <p:origin x="11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08A842-589D-4F61-B0C8-E0562FF13558}" type="datetimeFigureOut">
              <a:rPr lang="he-IL" smtClean="0"/>
              <a:t>ט'/אב/תשפ"ג</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42A8385-E4B9-47D9-BA7D-DE55540ECEA4}" type="slidenum">
              <a:rPr lang="he-IL" smtClean="0"/>
              <a:t>‹#›</a:t>
            </a:fld>
            <a:endParaRPr lang="he-IL"/>
          </a:p>
        </p:txBody>
      </p:sp>
    </p:spTree>
    <p:extLst>
      <p:ext uri="{BB962C8B-B14F-4D97-AF65-F5344CB8AC3E}">
        <p14:creationId xmlns:p14="http://schemas.microsoft.com/office/powerpoint/2010/main" val="20757851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lnSpc>
                <a:spcPct val="150000"/>
              </a:lnSpc>
            </a:pPr>
            <a:r>
              <a:rPr lang="he-IL" sz="1200" b="1" dirty="0">
                <a:latin typeface="Calibri" panose="020F0502020204030204" pitchFamily="34" charset="0"/>
                <a:cs typeface="Calibri" panose="020F0502020204030204" pitchFamily="34" charset="0"/>
              </a:rPr>
              <a:t>משימת כתיבה - הקמת מדינה דמיונית. </a:t>
            </a:r>
            <a:r>
              <a:rPr lang="he-IL" sz="1200" dirty="0">
                <a:latin typeface="Calibri" panose="020F0502020204030204" pitchFamily="34" charset="0"/>
                <a:cs typeface="Calibri" panose="020F0502020204030204" pitchFamily="34" charset="0"/>
              </a:rPr>
              <a:t>משימה זו מסכמת את כל הידע שרכשתם ביחידה.</a:t>
            </a:r>
          </a:p>
          <a:p>
            <a:pPr algn="r">
              <a:lnSpc>
                <a:spcPct val="150000"/>
              </a:lnSpc>
            </a:pPr>
            <a:r>
              <a:rPr lang="he-IL" sz="1200" dirty="0">
                <a:latin typeface="Calibri" panose="020F0502020204030204" pitchFamily="34" charset="0"/>
                <a:cs typeface="Calibri" panose="020F0502020204030204" pitchFamily="34" charset="0"/>
              </a:rPr>
              <a:t>מטרות: </a:t>
            </a:r>
          </a:p>
          <a:p>
            <a:pPr algn="r">
              <a:lnSpc>
                <a:spcPct val="150000"/>
              </a:lnSpc>
            </a:pPr>
            <a:r>
              <a:rPr lang="he-IL" sz="1200" dirty="0">
                <a:latin typeface="Calibri" panose="020F0502020204030204" pitchFamily="34" charset="0"/>
                <a:cs typeface="Calibri" panose="020F0502020204030204" pitchFamily="34" charset="0"/>
              </a:rPr>
              <a:t>1. הפנמת המושגים</a:t>
            </a:r>
          </a:p>
          <a:p>
            <a:pPr algn="r">
              <a:lnSpc>
                <a:spcPct val="150000"/>
              </a:lnSpc>
            </a:pPr>
            <a:r>
              <a:rPr lang="he-IL" sz="1200" dirty="0">
                <a:latin typeface="Calibri" panose="020F0502020204030204" pitchFamily="34" charset="0"/>
                <a:cs typeface="Calibri" panose="020F0502020204030204" pitchFamily="34" charset="0"/>
              </a:rPr>
              <a:t>2. יישום הידע הנלמד</a:t>
            </a:r>
          </a:p>
          <a:p>
            <a:pPr algn="r">
              <a:lnSpc>
                <a:spcPct val="150000"/>
              </a:lnSpc>
            </a:pPr>
            <a:r>
              <a:rPr lang="he-IL" sz="1200" dirty="0">
                <a:latin typeface="Calibri" panose="020F0502020204030204" pitchFamily="34" charset="0"/>
                <a:cs typeface="Calibri" panose="020F0502020204030204" pitchFamily="34" charset="0"/>
              </a:rPr>
              <a:t>3. פיתוח מיומנות הפרזנטציה - עמידה מול קהל.</a:t>
            </a:r>
          </a:p>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3</a:t>
            </a:fld>
            <a:endParaRPr lang="he-IL"/>
          </a:p>
        </p:txBody>
      </p:sp>
    </p:spTree>
    <p:extLst>
      <p:ext uri="{BB962C8B-B14F-4D97-AF65-F5344CB8AC3E}">
        <p14:creationId xmlns:p14="http://schemas.microsoft.com/office/powerpoint/2010/main" val="425620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chemeClr val="bg1"/>
                </a:solidFill>
                <a:latin typeface="Calibri" panose="020F0502020204030204" pitchFamily="34" charset="0"/>
                <a:cs typeface="Calibri" panose="020F0502020204030204" pitchFamily="34" charset="0"/>
              </a:rPr>
              <a:t>הצגת הערכים הנבחרים.</a:t>
            </a:r>
            <a:br>
              <a:rPr lang="en-US" sz="1200" dirty="0">
                <a:solidFill>
                  <a:schemeClr val="bg1"/>
                </a:solidFill>
                <a:latin typeface="Calibri" panose="020F0502020204030204" pitchFamily="34" charset="0"/>
                <a:cs typeface="Calibri" panose="020F0502020204030204" pitchFamily="34" charset="0"/>
              </a:rPr>
            </a:br>
            <a:endParaRPr lang="he-IL" sz="1200" dirty="0">
              <a:solidFill>
                <a:schemeClr val="bg1"/>
              </a:solidFill>
              <a:latin typeface="Calibri" panose="020F0502020204030204" pitchFamily="34" charset="0"/>
              <a:cs typeface="Calibri" panose="020F050202020403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A729552-28C9-49CA-8D16-D694E47855E0}" type="slidenum">
              <a:rPr lang="he-IL" smtClean="0"/>
              <a:t>7</a:t>
            </a:fld>
            <a:endParaRPr lang="he-IL"/>
          </a:p>
        </p:txBody>
      </p:sp>
    </p:spTree>
    <p:extLst>
      <p:ext uri="{BB962C8B-B14F-4D97-AF65-F5344CB8AC3E}">
        <p14:creationId xmlns:p14="http://schemas.microsoft.com/office/powerpoint/2010/main" val="4002126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latin typeface="Calibri" panose="020F0502020204030204" pitchFamily="34" charset="0"/>
                <a:cs typeface="Calibri" panose="020F0502020204030204" pitchFamily="34" charset="0"/>
              </a:rPr>
              <a:t>ביחידה זו למדנו על מאפייני מדינת הלאום ככלל. ביחידה הבאה נתמקד במדינת ישראל כמדינת לאום יהודית.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a:latin typeface="Calibri" panose="020F0502020204030204" pitchFamily="34" charset="0"/>
                <a:cs typeface="Calibri" panose="020F0502020204030204" pitchFamily="34" charset="0"/>
              </a:rPr>
              <a:t>לסיכום היחידה מצורף דף עבודה המסכם את כלל המושגים הנלמדו ביחידה. </a:t>
            </a:r>
            <a:endParaRPr lang="he-IL" sz="1200" b="0" dirty="0">
              <a:latin typeface="Calibri" panose="020F0502020204030204" pitchFamily="34" charset="0"/>
              <a:cs typeface="Calibri" panose="020F050202020403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8</a:t>
            </a:fld>
            <a:endParaRPr lang="he-IL"/>
          </a:p>
        </p:txBody>
      </p:sp>
    </p:spTree>
    <p:extLst>
      <p:ext uri="{BB962C8B-B14F-4D97-AF65-F5344CB8AC3E}">
        <p14:creationId xmlns:p14="http://schemas.microsoft.com/office/powerpoint/2010/main" val="2671152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74E-32EC-6ACC-EB68-FB7C58DC5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07BB6523-163E-1CBA-1586-A817A0E2C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6EFCBCB6-E501-4A82-D921-042346491AF6}"/>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5" name="Footer Placeholder 4">
            <a:extLst>
              <a:ext uri="{FF2B5EF4-FFF2-40B4-BE49-F238E27FC236}">
                <a16:creationId xmlns:a16="http://schemas.microsoft.com/office/drawing/2014/main" id="{B44D5206-9BCC-1704-572F-66B75ED77CD0}"/>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2C5A75F-62A2-B4A0-C4A1-0812D9B7F48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44501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4584-D29D-7110-A37D-1C396702564F}"/>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595AE9C1-DB0F-03E6-B037-F0D7C5EF3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024F16E-49F2-0731-F869-9D0D3BE37F67}"/>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5" name="Footer Placeholder 4">
            <a:extLst>
              <a:ext uri="{FF2B5EF4-FFF2-40B4-BE49-F238E27FC236}">
                <a16:creationId xmlns:a16="http://schemas.microsoft.com/office/drawing/2014/main" id="{E4914FB1-E080-5418-534E-05A506281CE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F9D51C33-BF9B-0211-35F2-C656A409A51F}"/>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8442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FB8FA-0F71-4319-AE74-4ED68A53C8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3AB3BED8-D35F-18E1-1646-CC81A210D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D59C222-7675-23C5-C129-FF3D3EDC0618}"/>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5" name="Footer Placeholder 4">
            <a:extLst>
              <a:ext uri="{FF2B5EF4-FFF2-40B4-BE49-F238E27FC236}">
                <a16:creationId xmlns:a16="http://schemas.microsoft.com/office/drawing/2014/main" id="{8D4C80EC-CB33-B2BB-5CDD-43E8238B883C}"/>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64E09AB-09B3-1464-A2C1-EF2D490E4F9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84154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8A93-8CD8-E752-CAB2-36200CDA2E2A}"/>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E7500A4-D131-FFCC-08CB-D2BC6056B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39CF27B-43CF-CA2C-121C-6C3993E3A973}"/>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5" name="Footer Placeholder 4">
            <a:extLst>
              <a:ext uri="{FF2B5EF4-FFF2-40B4-BE49-F238E27FC236}">
                <a16:creationId xmlns:a16="http://schemas.microsoft.com/office/drawing/2014/main" id="{81E4CE5F-E20F-A81C-85C5-F3C6396F2DB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C9CC6ED-9F4C-A1F7-0FDB-B1B88B3B1AE0}"/>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0480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F253-0782-E709-B66F-7469BE4647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BAA1131F-BCC7-E105-4567-C90E5275D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1525D-C426-01F6-0474-471111AD2FA9}"/>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5" name="Footer Placeholder 4">
            <a:extLst>
              <a:ext uri="{FF2B5EF4-FFF2-40B4-BE49-F238E27FC236}">
                <a16:creationId xmlns:a16="http://schemas.microsoft.com/office/drawing/2014/main" id="{47F6DCA7-5634-BA0E-C3B4-E2D070A89EF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8710865-3FD1-BD6A-D63D-782CFF4FF1B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0708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A839-0E3B-A7E8-9AE3-8321D09D75E8}"/>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3A44AB5-0679-1033-A79C-59953D298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DAACB098-0871-7283-6C30-C98D142E99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F2AE78C8-6EB2-E3CF-8F1F-88FC6CEAC976}"/>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6" name="Footer Placeholder 5">
            <a:extLst>
              <a:ext uri="{FF2B5EF4-FFF2-40B4-BE49-F238E27FC236}">
                <a16:creationId xmlns:a16="http://schemas.microsoft.com/office/drawing/2014/main" id="{E49A360A-9A27-0308-AE70-92CB8C1501A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7F4291C5-339F-29D5-7691-9DBB97684B2B}"/>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55558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0241-3034-96AB-F48B-5B679441DF59}"/>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0732949-681E-9D8B-1870-DD4C7D612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1F7DF-BDCF-9B52-FE31-A4A56E6AD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8D4CAF3-2213-2C1E-EFB9-1DE345EDE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7BD89-D515-F697-16A3-3D2BADCAD9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625D6F0-4BC2-678B-3F7B-553DFDDDABB9}"/>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8" name="Footer Placeholder 7">
            <a:extLst>
              <a:ext uri="{FF2B5EF4-FFF2-40B4-BE49-F238E27FC236}">
                <a16:creationId xmlns:a16="http://schemas.microsoft.com/office/drawing/2014/main" id="{6F3F99D2-0C3B-F423-2764-9C178DC1E29F}"/>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696BBA1E-4B6D-29A7-0EC3-4295EE4402F4}"/>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19110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319B-3D06-F7D5-59F4-BB6A0C4B62AF}"/>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A28E32DB-D077-E6CF-3571-058CCA3092B6}"/>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4" name="Footer Placeholder 3">
            <a:extLst>
              <a:ext uri="{FF2B5EF4-FFF2-40B4-BE49-F238E27FC236}">
                <a16:creationId xmlns:a16="http://schemas.microsoft.com/office/drawing/2014/main" id="{8DEC2B12-65AE-7A51-27C8-4A2BE5390848}"/>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7F4CFF00-48B1-050B-1267-A6774AC0913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4165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50032-2560-E467-89ED-4024613A6E42}"/>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3" name="Footer Placeholder 2">
            <a:extLst>
              <a:ext uri="{FF2B5EF4-FFF2-40B4-BE49-F238E27FC236}">
                <a16:creationId xmlns:a16="http://schemas.microsoft.com/office/drawing/2014/main" id="{433B266F-DFB9-0C57-E555-80820D058B6A}"/>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DB70B4CF-4266-3CEF-68DC-111F55ADEA9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75630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BC5C-5579-9106-298B-C03CF4200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19EE568E-D249-B197-9EA7-E09E2E820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C1DCE150-9058-5940-67A9-D299723B7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29B6-43BD-251F-A4FB-B04D0CE053F8}"/>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6" name="Footer Placeholder 5">
            <a:extLst>
              <a:ext uri="{FF2B5EF4-FFF2-40B4-BE49-F238E27FC236}">
                <a16:creationId xmlns:a16="http://schemas.microsoft.com/office/drawing/2014/main" id="{D47F7722-6BD9-9F81-7CBD-ACFAC97831FD}"/>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0545AB7-12B5-82F9-A7F8-F5A094BA17C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0703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6F64-3722-9CC6-B44C-58768265F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13C86ECF-9BC2-D1A9-ABE8-8CE551930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1092EB2B-1635-C71B-FE0D-A5A610858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FBAE6-F30A-8A89-7324-0C64DB371F01}"/>
              </a:ext>
            </a:extLst>
          </p:cNvPr>
          <p:cNvSpPr>
            <a:spLocks noGrp="1"/>
          </p:cNvSpPr>
          <p:nvPr>
            <p:ph type="dt" sz="half" idx="10"/>
          </p:nvPr>
        </p:nvSpPr>
        <p:spPr/>
        <p:txBody>
          <a:bodyPr/>
          <a:lstStyle/>
          <a:p>
            <a:fld id="{5D254225-3F03-4420-B971-81E9095DE63A}" type="datetimeFigureOut">
              <a:rPr lang="en-IL" smtClean="0"/>
              <a:t>27/07/2023</a:t>
            </a:fld>
            <a:endParaRPr lang="en-IL"/>
          </a:p>
        </p:txBody>
      </p:sp>
      <p:sp>
        <p:nvSpPr>
          <p:cNvPr id="6" name="Footer Placeholder 5">
            <a:extLst>
              <a:ext uri="{FF2B5EF4-FFF2-40B4-BE49-F238E27FC236}">
                <a16:creationId xmlns:a16="http://schemas.microsoft.com/office/drawing/2014/main" id="{659C5F4C-6EF3-D70B-9CCC-F81F254FBAB0}"/>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1E84926-6A2C-4AD2-415F-1ECC5FF2C8ED}"/>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99373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36561-9CE0-5399-52AB-B0171B76E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8768ABAA-88EA-5DE0-5404-CEE025E84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E1CA598-EF39-59EC-8001-F46CF0CEA4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54225-3F03-4420-B971-81E9095DE63A}" type="datetimeFigureOut">
              <a:rPr lang="en-IL" smtClean="0"/>
              <a:t>27/07/2023</a:t>
            </a:fld>
            <a:endParaRPr lang="en-IL"/>
          </a:p>
        </p:txBody>
      </p:sp>
      <p:sp>
        <p:nvSpPr>
          <p:cNvPr id="5" name="Footer Placeholder 4">
            <a:extLst>
              <a:ext uri="{FF2B5EF4-FFF2-40B4-BE49-F238E27FC236}">
                <a16:creationId xmlns:a16="http://schemas.microsoft.com/office/drawing/2014/main" id="{A52936CC-E6D3-D988-D233-F502B50CE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E3F477FC-AFA9-E0CF-DED8-C0FE76CFC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6C86C-51E9-4B7F-84A6-DEA124E27E8C}" type="slidenum">
              <a:rPr lang="en-IL" smtClean="0"/>
              <a:t>‹#›</a:t>
            </a:fld>
            <a:endParaRPr lang="en-IL"/>
          </a:p>
        </p:txBody>
      </p:sp>
    </p:spTree>
    <p:extLst>
      <p:ext uri="{BB962C8B-B14F-4D97-AF65-F5344CB8AC3E}">
        <p14:creationId xmlns:p14="http://schemas.microsoft.com/office/powerpoint/2010/main" val="380149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candelabrum, black&#10;&#10;Description automatically generated">
            <a:extLst>
              <a:ext uri="{FF2B5EF4-FFF2-40B4-BE49-F238E27FC236}">
                <a16:creationId xmlns:a16="http://schemas.microsoft.com/office/drawing/2014/main" id="{9D38D018-2C39-CF4F-0019-ED3A340E1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727" y="0"/>
            <a:ext cx="7083273"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F335D7D8-20D5-B44C-C337-4FB261E2A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1" y="2131706"/>
            <a:ext cx="5720209" cy="253388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2" name="TextBox 11">
            <a:extLst>
              <a:ext uri="{FF2B5EF4-FFF2-40B4-BE49-F238E27FC236}">
                <a16:creationId xmlns:a16="http://schemas.microsoft.com/office/drawing/2014/main" id="{98E58C6E-CB96-C9C4-F563-B52C26DC7C38}"/>
              </a:ext>
            </a:extLst>
          </p:cNvPr>
          <p:cNvSpPr txBox="1"/>
          <p:nvPr/>
        </p:nvSpPr>
        <p:spPr>
          <a:xfrm>
            <a:off x="2479858" y="2813874"/>
            <a:ext cx="4412884" cy="584775"/>
          </a:xfrm>
          <a:prstGeom prst="rect">
            <a:avLst/>
          </a:prstGeom>
          <a:noFill/>
        </p:spPr>
        <p:txBody>
          <a:bodyPr wrap="square" rtlCol="0">
            <a:spAutoFit/>
          </a:bodyPr>
          <a:lstStyle/>
          <a:p>
            <a:pPr algn="ctr"/>
            <a:r>
              <a:rPr lang="he-IL" sz="3200" b="1" dirty="0">
                <a:effectLst/>
                <a:latin typeface="Calibri" panose="020F0502020204030204" pitchFamily="34" charset="0"/>
                <a:cs typeface="Calibri" panose="020F0502020204030204" pitchFamily="34" charset="0"/>
              </a:rPr>
              <a:t>בונים מדינה</a:t>
            </a:r>
            <a:endParaRPr lang="en-IL" sz="3200" b="1" dirty="0">
              <a:solidFill>
                <a:srgbClr val="16308B"/>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282B3AB-7C04-481B-9A2E-A940207A1DC9}"/>
              </a:ext>
            </a:extLst>
          </p:cNvPr>
          <p:cNvSpPr txBox="1"/>
          <p:nvPr/>
        </p:nvSpPr>
        <p:spPr>
          <a:xfrm>
            <a:off x="3181350" y="3402699"/>
            <a:ext cx="3009901" cy="461665"/>
          </a:xfrm>
          <a:prstGeom prst="rect">
            <a:avLst/>
          </a:prstGeom>
          <a:noFill/>
        </p:spPr>
        <p:txBody>
          <a:bodyPr wrap="square" rtlCol="0">
            <a:spAutoFit/>
          </a:bodyPr>
          <a:lstStyle/>
          <a:p>
            <a:pPr algn="ctr"/>
            <a:r>
              <a:rPr lang="he-IL" sz="2400" dirty="0">
                <a:effectLst/>
                <a:latin typeface="Calibri" panose="020F0502020204030204" pitchFamily="34" charset="0"/>
                <a:cs typeface="Calibri" panose="020F0502020204030204" pitchFamily="34" charset="0"/>
              </a:rPr>
              <a:t>אזרחות - ממיר בגרות</a:t>
            </a:r>
            <a:endParaRPr lang="en-IL" sz="2400" dirty="0">
              <a:solidFill>
                <a:srgbClr val="16308B"/>
              </a:solidFill>
              <a:latin typeface="Calibri" panose="020F0502020204030204" pitchFamily="34" charset="0"/>
              <a:cs typeface="Calibri" panose="020F0502020204030204" pitchFamily="34" charset="0"/>
            </a:endParaRPr>
          </a:p>
        </p:txBody>
      </p:sp>
      <p:pic>
        <p:nvPicPr>
          <p:cNvPr id="4" name="תמונה 3" descr="תמונה שמכילה טקסט, גופן, לוגו, עיצוב&#10;&#10;התיאור נוצר באופן אוטומטי">
            <a:extLst>
              <a:ext uri="{FF2B5EF4-FFF2-40B4-BE49-F238E27FC236}">
                <a16:creationId xmlns:a16="http://schemas.microsoft.com/office/drawing/2014/main" id="{4A43D6D6-324E-DEAC-3178-443FDED18603}"/>
              </a:ext>
            </a:extLst>
          </p:cNvPr>
          <p:cNvPicPr>
            <a:picLocks noChangeAspect="1"/>
          </p:cNvPicPr>
          <p:nvPr/>
        </p:nvPicPr>
        <p:blipFill rotWithShape="1">
          <a:blip r:embed="rId5">
            <a:extLst>
              <a:ext uri="{28A0092B-C50C-407E-A947-70E740481C1C}">
                <a14:useLocalDpi xmlns:a14="http://schemas.microsoft.com/office/drawing/2010/main" val="0"/>
              </a:ext>
            </a:extLst>
          </a:blip>
          <a:srcRect l="20206" r="37145"/>
          <a:stretch/>
        </p:blipFill>
        <p:spPr>
          <a:xfrm>
            <a:off x="108979" y="5558539"/>
            <a:ext cx="1283404" cy="1158240"/>
          </a:xfrm>
          <a:prstGeom prst="rect">
            <a:avLst/>
          </a:prstGeom>
        </p:spPr>
      </p:pic>
      <p:pic>
        <p:nvPicPr>
          <p:cNvPr id="5" name="תמונה 4" descr="תמונה שמכילה גרפיקה, גופן, עיצוב גרפי, צילום מסך&#10;&#10;התיאור נוצר באופן אוטומטי">
            <a:extLst>
              <a:ext uri="{FF2B5EF4-FFF2-40B4-BE49-F238E27FC236}">
                <a16:creationId xmlns:a16="http://schemas.microsoft.com/office/drawing/2014/main" id="{6713DFB1-F433-D192-4A17-A29C246D6D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5248" y="172394"/>
            <a:ext cx="2032451" cy="399106"/>
          </a:xfrm>
          <a:prstGeom prst="rect">
            <a:avLst/>
          </a:prstGeom>
        </p:spPr>
      </p:pic>
    </p:spTree>
    <p:extLst>
      <p:ext uri="{BB962C8B-B14F-4D97-AF65-F5344CB8AC3E}">
        <p14:creationId xmlns:p14="http://schemas.microsoft.com/office/powerpoint/2010/main" val="1319344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F654E66-F53D-1DE2-CFF1-1CA20AA431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9594" y="1716156"/>
            <a:ext cx="11026753" cy="389146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2" name="Picture 1">
            <a:extLst>
              <a:ext uri="{FF2B5EF4-FFF2-40B4-BE49-F238E27FC236}">
                <a16:creationId xmlns:a16="http://schemas.microsoft.com/office/drawing/2014/main" id="{7A22EEEA-820C-ABB6-7EF8-AD19173D20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3" name="Picture 2">
            <a:extLst>
              <a:ext uri="{FF2B5EF4-FFF2-40B4-BE49-F238E27FC236}">
                <a16:creationId xmlns:a16="http://schemas.microsoft.com/office/drawing/2014/main" id="{4B1E1FE6-F50E-038F-19EB-4A4B5D0AED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6232495"/>
            <a:ext cx="453841" cy="452381"/>
          </a:xfrm>
          <a:prstGeom prst="rect">
            <a:avLst/>
          </a:prstGeom>
        </p:spPr>
      </p:pic>
    </p:spTree>
    <p:extLst>
      <p:ext uri="{BB962C8B-B14F-4D97-AF65-F5344CB8AC3E}">
        <p14:creationId xmlns:p14="http://schemas.microsoft.com/office/powerpoint/2010/main" val="3338862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indow&#10;&#10;Description automatically generated">
            <a:extLst>
              <a:ext uri="{FF2B5EF4-FFF2-40B4-BE49-F238E27FC236}">
                <a16:creationId xmlns:a16="http://schemas.microsoft.com/office/drawing/2014/main" id="{83ECCC62-7DAE-C39C-7AA6-5D653432D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602" y="0"/>
            <a:ext cx="7676398"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31046" y="2322624"/>
            <a:ext cx="4412884" cy="1938992"/>
          </a:xfrm>
          <a:prstGeom prst="rect">
            <a:avLst/>
          </a:prstGeom>
          <a:noFill/>
        </p:spPr>
        <p:txBody>
          <a:bodyPr wrap="square" rtlCol="0">
            <a:spAutoFit/>
          </a:bodyPr>
          <a:lstStyle/>
          <a:p>
            <a:pPr algn="ctr"/>
            <a:r>
              <a:rPr lang="he-IL" sz="6000" b="1" dirty="0">
                <a:solidFill>
                  <a:srgbClr val="2875AF"/>
                </a:solidFill>
                <a:effectLst/>
                <a:latin typeface="Calibri" panose="020F0502020204030204" pitchFamily="34" charset="0"/>
                <a:cs typeface="Calibri" panose="020F0502020204030204" pitchFamily="34" charset="0"/>
              </a:rPr>
              <a:t>מה</a:t>
            </a:r>
          </a:p>
          <a:p>
            <a:pPr algn="ctr"/>
            <a:r>
              <a:rPr lang="he-IL" sz="6000" b="1" dirty="0">
                <a:solidFill>
                  <a:srgbClr val="2875AF"/>
                </a:solidFill>
                <a:latin typeface="Calibri" panose="020F0502020204030204" pitchFamily="34" charset="0"/>
                <a:cs typeface="Calibri" panose="020F0502020204030204" pitchFamily="34" charset="0"/>
              </a:rPr>
              <a:t>נלמד?</a:t>
            </a:r>
            <a:endParaRPr lang="he-IL" sz="6000" b="1" dirty="0">
              <a:solidFill>
                <a:srgbClr val="2875AF"/>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C0D2994-0392-2968-B361-D913BC4153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3" name="Picture 2">
            <a:extLst>
              <a:ext uri="{FF2B5EF4-FFF2-40B4-BE49-F238E27FC236}">
                <a16:creationId xmlns:a16="http://schemas.microsoft.com/office/drawing/2014/main" id="{9088B989-7BC9-C9CD-982F-48C121A74C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6232495"/>
            <a:ext cx="453841" cy="452381"/>
          </a:xfrm>
          <a:prstGeom prst="rect">
            <a:avLst/>
          </a:prstGeom>
        </p:spPr>
      </p:pic>
    </p:spTree>
    <p:extLst>
      <p:ext uri="{BB962C8B-B14F-4D97-AF65-F5344CB8AC3E}">
        <p14:creationId xmlns:p14="http://schemas.microsoft.com/office/powerpoint/2010/main" val="3877104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3" name="Picture 2">
            <a:extLst>
              <a:ext uri="{FF2B5EF4-FFF2-40B4-BE49-F238E27FC236}">
                <a16:creationId xmlns:a16="http://schemas.microsoft.com/office/drawing/2014/main" id="{B4B88BCC-E17D-7B37-8470-B5E1C1C8BD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2530" y="2918062"/>
            <a:ext cx="1681172" cy="1423108"/>
          </a:xfrm>
          <a:prstGeom prst="rect">
            <a:avLst/>
          </a:prstGeom>
        </p:spPr>
      </p:pic>
      <p:pic>
        <p:nvPicPr>
          <p:cNvPr id="7" name="Picture 6">
            <a:extLst>
              <a:ext uri="{FF2B5EF4-FFF2-40B4-BE49-F238E27FC236}">
                <a16:creationId xmlns:a16="http://schemas.microsoft.com/office/drawing/2014/main" id="{6809DD21-9A73-157B-2033-B7157FE8A1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93177" y="3765491"/>
            <a:ext cx="1381125" cy="1340150"/>
          </a:xfrm>
          <a:prstGeom prst="rect">
            <a:avLst/>
          </a:prstGeom>
        </p:spPr>
      </p:pic>
      <p:pic>
        <p:nvPicPr>
          <p:cNvPr id="9" name="Picture 8">
            <a:extLst>
              <a:ext uri="{FF2B5EF4-FFF2-40B4-BE49-F238E27FC236}">
                <a16:creationId xmlns:a16="http://schemas.microsoft.com/office/drawing/2014/main" id="{CF5DCD4A-A7BA-ED69-ECED-AC190B10B4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93621" y="0"/>
            <a:ext cx="6698379" cy="6857999"/>
          </a:xfrm>
          <a:prstGeom prst="rect">
            <a:avLst/>
          </a:prstGeom>
        </p:spPr>
      </p:pic>
      <p:sp>
        <p:nvSpPr>
          <p:cNvPr id="10" name="TextBox 9">
            <a:extLst>
              <a:ext uri="{FF2B5EF4-FFF2-40B4-BE49-F238E27FC236}">
                <a16:creationId xmlns:a16="http://schemas.microsoft.com/office/drawing/2014/main" id="{64F00660-941F-501D-8126-E07153DC7E59}"/>
              </a:ext>
            </a:extLst>
          </p:cNvPr>
          <p:cNvSpPr txBox="1"/>
          <p:nvPr/>
        </p:nvSpPr>
        <p:spPr>
          <a:xfrm>
            <a:off x="5643641" y="495123"/>
            <a:ext cx="6524535" cy="5536900"/>
          </a:xfrm>
          <a:prstGeom prst="rect">
            <a:avLst/>
          </a:prstGeom>
          <a:noFill/>
        </p:spPr>
        <p:txBody>
          <a:bodyPr wrap="square" rtlCol="0">
            <a:spAutoFit/>
          </a:bodyPr>
          <a:lstStyle/>
          <a:p>
            <a:pPr algn="ctr">
              <a:lnSpc>
                <a:spcPct val="150000"/>
              </a:lnSpc>
            </a:pPr>
            <a:r>
              <a:rPr lang="he-IL" sz="4000" dirty="0">
                <a:solidFill>
                  <a:schemeClr val="bg1"/>
                </a:solidFill>
                <a:effectLst/>
                <a:latin typeface="Calibri" panose="020F0502020204030204" pitchFamily="34" charset="0"/>
                <a:cs typeface="Calibri" panose="020F0502020204030204" pitchFamily="34" charset="0"/>
              </a:rPr>
              <a:t>לאחר שלמדנו את המושגים השונים ביחידה – מאפייני המדינה, סוגי לאומיות, דגמים שונים של מדינות הלאום והצדקות למדינת הלאום – </a:t>
            </a:r>
            <a:r>
              <a:rPr lang="he-IL" sz="4000" b="1" dirty="0">
                <a:solidFill>
                  <a:schemeClr val="bg1"/>
                </a:solidFill>
                <a:effectLst/>
                <a:latin typeface="Calibri" panose="020F0502020204030204" pitchFamily="34" charset="0"/>
                <a:cs typeface="Calibri" panose="020F0502020204030204" pitchFamily="34" charset="0"/>
              </a:rPr>
              <a:t>הגיע הרגע לדמיין וליצור את מדינת החלומות שלכם. </a:t>
            </a:r>
          </a:p>
        </p:txBody>
      </p:sp>
      <p:pic>
        <p:nvPicPr>
          <p:cNvPr id="13" name="Picture 12">
            <a:extLst>
              <a:ext uri="{FF2B5EF4-FFF2-40B4-BE49-F238E27FC236}">
                <a16:creationId xmlns:a16="http://schemas.microsoft.com/office/drawing/2014/main" id="{BA4AE026-770D-28C3-3282-7650FC4051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52531" y="1734451"/>
            <a:ext cx="2871791" cy="419141"/>
          </a:xfrm>
          <a:prstGeom prst="rect">
            <a:avLst/>
          </a:prstGeom>
        </p:spPr>
      </p:pic>
      <p:pic>
        <p:nvPicPr>
          <p:cNvPr id="2" name="Picture 1">
            <a:extLst>
              <a:ext uri="{FF2B5EF4-FFF2-40B4-BE49-F238E27FC236}">
                <a16:creationId xmlns:a16="http://schemas.microsoft.com/office/drawing/2014/main" id="{CE167584-EC77-B524-2E86-8F5171D01E6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2496" y="6232495"/>
            <a:ext cx="453841" cy="452381"/>
          </a:xfrm>
          <a:prstGeom prst="rect">
            <a:avLst/>
          </a:prstGeom>
        </p:spPr>
      </p:pic>
    </p:spTree>
    <p:extLst>
      <p:ext uri="{BB962C8B-B14F-4D97-AF65-F5344CB8AC3E}">
        <p14:creationId xmlns:p14="http://schemas.microsoft.com/office/powerpoint/2010/main" val="2124349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alking on a path in a field&#10;&#10;Description automatically generated with low confidence">
            <a:extLst>
              <a:ext uri="{FF2B5EF4-FFF2-40B4-BE49-F238E27FC236}">
                <a16:creationId xmlns:a16="http://schemas.microsoft.com/office/drawing/2014/main" id="{62E2F5E1-578F-46A9-BA58-745F63330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76398"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7727246" y="2322624"/>
            <a:ext cx="4412884" cy="1938992"/>
          </a:xfrm>
          <a:prstGeom prst="rect">
            <a:avLst/>
          </a:prstGeom>
          <a:noFill/>
        </p:spPr>
        <p:txBody>
          <a:bodyPr wrap="square" rtlCol="0">
            <a:spAutoFit/>
          </a:bodyPr>
          <a:lstStyle/>
          <a:p>
            <a:pPr algn="ctr"/>
            <a:r>
              <a:rPr lang="he-IL" sz="6000" b="1" dirty="0">
                <a:solidFill>
                  <a:srgbClr val="2875AF"/>
                </a:solidFill>
                <a:effectLst/>
                <a:latin typeface="Calibri" panose="020F0502020204030204" pitchFamily="34" charset="0"/>
                <a:cs typeface="Calibri" panose="020F0502020204030204" pitchFamily="34" charset="0"/>
              </a:rPr>
              <a:t>פעילות</a:t>
            </a:r>
          </a:p>
          <a:p>
            <a:pPr algn="ctr"/>
            <a:r>
              <a:rPr lang="he-IL" sz="6000" b="1" dirty="0">
                <a:solidFill>
                  <a:srgbClr val="2875AF"/>
                </a:solidFill>
                <a:latin typeface="Calibri" panose="020F0502020204030204" pitchFamily="34" charset="0"/>
                <a:cs typeface="Calibri" panose="020F0502020204030204" pitchFamily="34" charset="0"/>
              </a:rPr>
              <a:t>כיתתית</a:t>
            </a:r>
            <a:endParaRPr lang="he-IL" sz="6000" b="1" dirty="0">
              <a:solidFill>
                <a:srgbClr val="2875AF"/>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C0D2994-0392-2968-B361-D913BC4153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3" name="Picture 2">
            <a:extLst>
              <a:ext uri="{FF2B5EF4-FFF2-40B4-BE49-F238E27FC236}">
                <a16:creationId xmlns:a16="http://schemas.microsoft.com/office/drawing/2014/main" id="{9088B989-7BC9-C9CD-982F-48C121A74C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6232495"/>
            <a:ext cx="453841" cy="452381"/>
          </a:xfrm>
          <a:prstGeom prst="rect">
            <a:avLst/>
          </a:prstGeom>
        </p:spPr>
      </p:pic>
    </p:spTree>
    <p:extLst>
      <p:ext uri="{BB962C8B-B14F-4D97-AF65-F5344CB8AC3E}">
        <p14:creationId xmlns:p14="http://schemas.microsoft.com/office/powerpoint/2010/main" val="2769893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ECB39765-0473-2284-6274-D9F8E45647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7999"/>
          </a:xfrm>
          <a:prstGeom prst="rect">
            <a:avLst/>
          </a:prstGeom>
        </p:spPr>
      </p:pic>
      <p:sp>
        <p:nvSpPr>
          <p:cNvPr id="16" name="TextBox 15">
            <a:extLst>
              <a:ext uri="{FF2B5EF4-FFF2-40B4-BE49-F238E27FC236}">
                <a16:creationId xmlns:a16="http://schemas.microsoft.com/office/drawing/2014/main" id="{9963AC4A-88C9-7026-BC0F-74E56B2FD382}"/>
              </a:ext>
            </a:extLst>
          </p:cNvPr>
          <p:cNvSpPr txBox="1"/>
          <p:nvPr/>
        </p:nvSpPr>
        <p:spPr>
          <a:xfrm>
            <a:off x="1034845" y="172687"/>
            <a:ext cx="10957304" cy="1964512"/>
          </a:xfrm>
          <a:prstGeom prst="rect">
            <a:avLst/>
          </a:prstGeom>
          <a:noFill/>
        </p:spPr>
        <p:txBody>
          <a:bodyPr wrap="square">
            <a:spAutoFit/>
          </a:bodyPr>
          <a:lstStyle/>
          <a:p>
            <a:pPr marR="0" lvl="0" algn="just" defTabSz="914400" rtl="1" eaLnBrk="1" fontAlgn="auto" latinLnBrk="0" hangingPunct="1">
              <a:lnSpc>
                <a:spcPct val="150000"/>
              </a:lnSpc>
              <a:spcBef>
                <a:spcPts val="0"/>
              </a:spcBef>
              <a:spcAft>
                <a:spcPts val="0"/>
              </a:spcAft>
              <a:buClrTx/>
              <a:buSzTx/>
              <a:tabLst/>
              <a:defRPr/>
            </a:pPr>
            <a:r>
              <a:rPr kumimoji="0" lang="he-IL"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התחלקו לקבוצות. עליכם להקים כעת מדינה דמיונית. כתבו מסמך ובו אפיון המדינה שלכם לפי הנקודות הבאות. שימו לב, עליכם להתבסס על המושגים מתוך תרמיל המונחים ביחידה זו. הקפידו על כתיבת תשובות מלאות.</a:t>
            </a:r>
          </a:p>
        </p:txBody>
      </p:sp>
      <p:pic>
        <p:nvPicPr>
          <p:cNvPr id="19" name="Picture 18">
            <a:extLst>
              <a:ext uri="{FF2B5EF4-FFF2-40B4-BE49-F238E27FC236}">
                <a16:creationId xmlns:a16="http://schemas.microsoft.com/office/drawing/2014/main" id="{80D473B5-E768-6046-997E-1BEB3C8121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5" name="Picture 6" descr="A group of people walking on a path in a field&#10;&#10;Description automatically generated with low confidence">
            <a:extLst>
              <a:ext uri="{FF2B5EF4-FFF2-40B4-BE49-F238E27FC236}">
                <a16:creationId xmlns:a16="http://schemas.microsoft.com/office/drawing/2014/main" id="{A2023694-8469-193F-E99D-A6A442937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08" y="4453247"/>
            <a:ext cx="2326905" cy="2078828"/>
          </a:xfrm>
          <a:prstGeom prst="rect">
            <a:avLst/>
          </a:prstGeom>
        </p:spPr>
      </p:pic>
      <p:grpSp>
        <p:nvGrpSpPr>
          <p:cNvPr id="6" name="Group 20">
            <a:extLst>
              <a:ext uri="{FF2B5EF4-FFF2-40B4-BE49-F238E27FC236}">
                <a16:creationId xmlns:a16="http://schemas.microsoft.com/office/drawing/2014/main" id="{6ACFCC7A-102B-CD27-027E-8748C30365DC}"/>
              </a:ext>
            </a:extLst>
          </p:cNvPr>
          <p:cNvGrpSpPr/>
          <p:nvPr/>
        </p:nvGrpSpPr>
        <p:grpSpPr>
          <a:xfrm>
            <a:off x="202496" y="4201049"/>
            <a:ext cx="2709208" cy="2484557"/>
            <a:chOff x="1562706" y="2240527"/>
            <a:chExt cx="3331316" cy="3135168"/>
          </a:xfrm>
        </p:grpSpPr>
        <p:pic>
          <p:nvPicPr>
            <p:cNvPr id="8" name="Picture 2" descr="Shape, square&#10;&#10;Description automatically generated">
              <a:extLst>
                <a:ext uri="{FF2B5EF4-FFF2-40B4-BE49-F238E27FC236}">
                  <a16:creationId xmlns:a16="http://schemas.microsoft.com/office/drawing/2014/main" id="{10CD0F85-76E3-C4D5-3888-C7A681B825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798" y="2240527"/>
              <a:ext cx="428224" cy="428224"/>
            </a:xfrm>
            <a:prstGeom prst="rect">
              <a:avLst/>
            </a:prstGeom>
          </p:spPr>
        </p:pic>
        <p:pic>
          <p:nvPicPr>
            <p:cNvPr id="9" name="Picture 19" descr="Shape, square&#10;&#10;Description automatically generated">
              <a:extLst>
                <a:ext uri="{FF2B5EF4-FFF2-40B4-BE49-F238E27FC236}">
                  <a16:creationId xmlns:a16="http://schemas.microsoft.com/office/drawing/2014/main" id="{7D537F4C-BCF8-2865-3FAA-C32E3FDD9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706" y="4947471"/>
              <a:ext cx="428224" cy="428224"/>
            </a:xfrm>
            <a:prstGeom prst="rect">
              <a:avLst/>
            </a:prstGeom>
          </p:spPr>
        </p:pic>
      </p:grpSp>
      <p:sp>
        <p:nvSpPr>
          <p:cNvPr id="11" name="תיבת טקסט 10">
            <a:extLst>
              <a:ext uri="{FF2B5EF4-FFF2-40B4-BE49-F238E27FC236}">
                <a16:creationId xmlns:a16="http://schemas.microsoft.com/office/drawing/2014/main" id="{88688F50-6CC0-F3FA-AA0B-4E98EEB7F901}"/>
              </a:ext>
            </a:extLst>
          </p:cNvPr>
          <p:cNvSpPr txBox="1"/>
          <p:nvPr/>
        </p:nvSpPr>
        <p:spPr>
          <a:xfrm>
            <a:off x="2821437" y="2137199"/>
            <a:ext cx="9175368" cy="4467057"/>
          </a:xfrm>
          <a:prstGeom prst="rect">
            <a:avLst/>
          </a:prstGeom>
          <a:noFill/>
        </p:spPr>
        <p:txBody>
          <a:bodyPr wrap="square">
            <a:spAutoFit/>
          </a:bodyPr>
          <a:lstStyle/>
          <a:p>
            <a:pPr marL="342900" indent="-342900" algn="r" rtl="1">
              <a:lnSpc>
                <a:spcPct val="150000"/>
              </a:lnSpc>
              <a:buClr>
                <a:srgbClr val="034C83"/>
              </a:buClr>
              <a:buFont typeface="Arial" panose="020B0604020202020204" pitchFamily="34" charset="0"/>
              <a:buChar char="•"/>
            </a:pPr>
            <a:r>
              <a:rPr lang="he-IL" sz="2400" dirty="0">
                <a:solidFill>
                  <a:schemeClr val="bg1"/>
                </a:solidFill>
                <a:latin typeface="Calibri" panose="020F0502020204030204" pitchFamily="34" charset="0"/>
                <a:cs typeface="Calibri" panose="020F0502020204030204" pitchFamily="34" charset="0"/>
              </a:rPr>
              <a:t>מה שם המדינה?</a:t>
            </a:r>
            <a:r>
              <a:rPr lang="en-US" sz="2400" dirty="0">
                <a:solidFill>
                  <a:schemeClr val="bg1"/>
                </a:solidFill>
                <a:latin typeface="Calibri" panose="020F0502020204030204" pitchFamily="34" charset="0"/>
                <a:cs typeface="Calibri" panose="020F0502020204030204" pitchFamily="34" charset="0"/>
              </a:rPr>
              <a:t> </a:t>
            </a:r>
            <a:endParaRPr lang="he-IL" sz="2400" dirty="0">
              <a:solidFill>
                <a:schemeClr val="bg1"/>
              </a:solidFill>
              <a:latin typeface="Calibri" panose="020F0502020204030204" pitchFamily="34" charset="0"/>
              <a:cs typeface="Calibri" panose="020F0502020204030204" pitchFamily="34" charset="0"/>
            </a:endParaRPr>
          </a:p>
          <a:p>
            <a:pPr marL="342900" indent="-342900" algn="r" rtl="1">
              <a:lnSpc>
                <a:spcPct val="150000"/>
              </a:lnSpc>
              <a:buClr>
                <a:srgbClr val="034C83"/>
              </a:buClr>
              <a:buFont typeface="Arial" panose="020B0604020202020204" pitchFamily="34" charset="0"/>
              <a:buChar char="•"/>
            </a:pPr>
            <a:r>
              <a:rPr lang="he-IL" sz="2400" dirty="0">
                <a:solidFill>
                  <a:schemeClr val="bg1"/>
                </a:solidFill>
                <a:latin typeface="Calibri" panose="020F0502020204030204" pitchFamily="34" charset="0"/>
                <a:cs typeface="Calibri" panose="020F0502020204030204" pitchFamily="34" charset="0"/>
              </a:rPr>
              <a:t>היכן המדינה יושבת? (טריטוריה)</a:t>
            </a:r>
          </a:p>
          <a:p>
            <a:pPr marL="342900" indent="-342900" algn="r" rtl="1">
              <a:lnSpc>
                <a:spcPct val="150000"/>
              </a:lnSpc>
              <a:buClr>
                <a:srgbClr val="034C83"/>
              </a:buClr>
              <a:buFont typeface="Arial" panose="020B0604020202020204" pitchFamily="34" charset="0"/>
              <a:buChar char="•"/>
            </a:pPr>
            <a:r>
              <a:rPr lang="he-IL" sz="2400" dirty="0">
                <a:solidFill>
                  <a:schemeClr val="bg1"/>
                </a:solidFill>
                <a:latin typeface="Calibri" panose="020F0502020204030204" pitchFamily="34" charset="0"/>
                <a:cs typeface="Calibri" panose="020F0502020204030204" pitchFamily="34" charset="0"/>
              </a:rPr>
              <a:t>האם יש שפה אחת מדוברת או יותר?</a:t>
            </a:r>
          </a:p>
          <a:p>
            <a:pPr marL="342900" indent="-342900" algn="r" rtl="1">
              <a:lnSpc>
                <a:spcPct val="150000"/>
              </a:lnSpc>
              <a:buClr>
                <a:srgbClr val="034C83"/>
              </a:buClr>
              <a:buFont typeface="Arial" panose="020B0604020202020204" pitchFamily="34" charset="0"/>
              <a:buChar char="•"/>
            </a:pPr>
            <a:r>
              <a:rPr lang="he-IL" sz="2400" dirty="0">
                <a:solidFill>
                  <a:schemeClr val="bg1"/>
                </a:solidFill>
                <a:latin typeface="Calibri" panose="020F0502020204030204" pitchFamily="34" charset="0"/>
                <a:cs typeface="Calibri" panose="020F0502020204030204" pitchFamily="34" charset="0"/>
              </a:rPr>
              <a:t>מהי ההצדקה/הצדקות להקמת המדינה?</a:t>
            </a:r>
          </a:p>
          <a:p>
            <a:pPr marL="342900" indent="-342900" algn="r" rtl="1">
              <a:lnSpc>
                <a:spcPct val="150000"/>
              </a:lnSpc>
              <a:buClr>
                <a:srgbClr val="034C83"/>
              </a:buClr>
              <a:buFont typeface="Arial" panose="020B0604020202020204" pitchFamily="34" charset="0"/>
              <a:buChar char="•"/>
            </a:pPr>
            <a:r>
              <a:rPr lang="he-IL" sz="2400" dirty="0">
                <a:solidFill>
                  <a:schemeClr val="bg1"/>
                </a:solidFill>
                <a:latin typeface="Calibri" panose="020F0502020204030204" pitchFamily="34" charset="0"/>
                <a:cs typeface="Calibri" panose="020F0502020204030204" pitchFamily="34" charset="0"/>
              </a:rPr>
              <a:t>מה סוג הלאומיות של המדינה, וכיצד הוא בא לידי ביטוי בדגם המדינה שבניתם?</a:t>
            </a:r>
          </a:p>
          <a:p>
            <a:pPr marL="342900" indent="-342900" algn="r" rtl="1">
              <a:lnSpc>
                <a:spcPct val="150000"/>
              </a:lnSpc>
              <a:buClr>
                <a:srgbClr val="034C83"/>
              </a:buClr>
              <a:buFont typeface="Arial" panose="020B0604020202020204" pitchFamily="34" charset="0"/>
              <a:buChar char="•"/>
            </a:pPr>
            <a:r>
              <a:rPr lang="he-IL" sz="2400" dirty="0">
                <a:solidFill>
                  <a:schemeClr val="bg1"/>
                </a:solidFill>
                <a:latin typeface="Calibri" panose="020F0502020204030204" pitchFamily="34" charset="0"/>
                <a:cs typeface="Calibri" panose="020F0502020204030204" pitchFamily="34" charset="0"/>
              </a:rPr>
              <a:t>מהו דגם מדינת הלאום, ואיך הוא בא לידי ביטוי בדגם המדינה שבניתם?</a:t>
            </a:r>
          </a:p>
          <a:p>
            <a:pPr marL="342900" indent="-342900" algn="r" rtl="1">
              <a:lnSpc>
                <a:spcPct val="150000"/>
              </a:lnSpc>
              <a:buClr>
                <a:srgbClr val="034C83"/>
              </a:buClr>
              <a:buFont typeface="Arial" panose="020B0604020202020204" pitchFamily="34" charset="0"/>
              <a:buChar char="•"/>
            </a:pPr>
            <a:r>
              <a:rPr lang="he-IL" sz="2400" dirty="0">
                <a:solidFill>
                  <a:schemeClr val="bg1"/>
                </a:solidFill>
                <a:latin typeface="Calibri" panose="020F0502020204030204" pitchFamily="34" charset="0"/>
                <a:cs typeface="Calibri" panose="020F0502020204030204" pitchFamily="34" charset="0"/>
              </a:rPr>
              <a:t>האם קיימים מקומות קדושים החשובים לאזרחי מדינתכם?</a:t>
            </a:r>
          </a:p>
          <a:p>
            <a:pPr marL="342900" indent="-342900" algn="r" rtl="1">
              <a:lnSpc>
                <a:spcPct val="150000"/>
              </a:lnSpc>
              <a:buClr>
                <a:srgbClr val="034C83"/>
              </a:buClr>
              <a:buFont typeface="Arial" panose="020B0604020202020204" pitchFamily="34" charset="0"/>
              <a:buChar char="•"/>
            </a:pPr>
            <a:r>
              <a:rPr lang="he-IL" sz="2400" dirty="0">
                <a:solidFill>
                  <a:schemeClr val="bg1"/>
                </a:solidFill>
                <a:latin typeface="Calibri" panose="020F0502020204030204" pitchFamily="34" charset="0"/>
                <a:cs typeface="Calibri" panose="020F0502020204030204" pitchFamily="34" charset="0"/>
              </a:rPr>
              <a:t>עצבו סמל למדינה שיבטא את הלאומיות שלה. </a:t>
            </a:r>
          </a:p>
        </p:txBody>
      </p:sp>
    </p:spTree>
    <p:extLst>
      <p:ext uri="{BB962C8B-B14F-4D97-AF65-F5344CB8AC3E}">
        <p14:creationId xmlns:p14="http://schemas.microsoft.com/office/powerpoint/2010/main" val="638995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2" name="TextBox 1">
            <a:extLst>
              <a:ext uri="{FF2B5EF4-FFF2-40B4-BE49-F238E27FC236}">
                <a16:creationId xmlns:a16="http://schemas.microsoft.com/office/drawing/2014/main" id="{BEBB869C-6AFA-F1DA-7C5D-90559294EA90}"/>
              </a:ext>
            </a:extLst>
          </p:cNvPr>
          <p:cNvSpPr txBox="1"/>
          <p:nvPr/>
        </p:nvSpPr>
        <p:spPr>
          <a:xfrm>
            <a:off x="3889558" y="301319"/>
            <a:ext cx="4412884" cy="1015663"/>
          </a:xfrm>
          <a:prstGeom prst="rect">
            <a:avLst/>
          </a:prstGeom>
          <a:noFill/>
        </p:spPr>
        <p:txBody>
          <a:bodyPr wrap="square" rtlCol="0">
            <a:spAutoFit/>
          </a:bodyPr>
          <a:lstStyle/>
          <a:p>
            <a:pPr algn="ctr"/>
            <a:r>
              <a:rPr lang="he-IL" sz="6000" b="1" dirty="0">
                <a:solidFill>
                  <a:srgbClr val="2875AF"/>
                </a:solidFill>
                <a:effectLst/>
                <a:latin typeface="Calibri" panose="020F0502020204030204" pitchFamily="34" charset="0"/>
                <a:cs typeface="Calibri" panose="020F0502020204030204" pitchFamily="34" charset="0"/>
              </a:rPr>
              <a:t>הצגת תוצרים</a:t>
            </a:r>
          </a:p>
        </p:txBody>
      </p:sp>
      <p:pic>
        <p:nvPicPr>
          <p:cNvPr id="4" name="Picture 1">
            <a:extLst>
              <a:ext uri="{FF2B5EF4-FFF2-40B4-BE49-F238E27FC236}">
                <a16:creationId xmlns:a16="http://schemas.microsoft.com/office/drawing/2014/main" id="{8E037A9C-007A-E9C2-EEEA-BBB9849AF8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5" name="Picture 5">
            <a:extLst>
              <a:ext uri="{FF2B5EF4-FFF2-40B4-BE49-F238E27FC236}">
                <a16:creationId xmlns:a16="http://schemas.microsoft.com/office/drawing/2014/main" id="{864C12D4-925E-0D13-5C3E-498B6E3BF3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6416054"/>
            <a:ext cx="12192000" cy="441945"/>
          </a:xfrm>
          <a:prstGeom prst="rect">
            <a:avLst/>
          </a:prstGeom>
        </p:spPr>
      </p:pic>
      <p:pic>
        <p:nvPicPr>
          <p:cNvPr id="8" name="תמונה 7">
            <a:extLst>
              <a:ext uri="{FF2B5EF4-FFF2-40B4-BE49-F238E27FC236}">
                <a16:creationId xmlns:a16="http://schemas.microsoft.com/office/drawing/2014/main" id="{B6B47376-2C67-C502-7BF5-B5067D2108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76" y="809150"/>
            <a:ext cx="12192000" cy="5697974"/>
          </a:xfrm>
          <a:prstGeom prst="rect">
            <a:avLst/>
          </a:prstGeom>
        </p:spPr>
      </p:pic>
    </p:spTree>
    <p:extLst>
      <p:ext uri="{BB962C8B-B14F-4D97-AF65-F5344CB8AC3E}">
        <p14:creationId xmlns:p14="http://schemas.microsoft.com/office/powerpoint/2010/main" val="395978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0BBFD-38A5-4BA5-3A85-9727CF47F9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8776301" cy="6858000"/>
          </a:xfrm>
          <a:prstGeom prst="rect">
            <a:avLst/>
          </a:prstGeom>
        </p:spPr>
      </p:pic>
      <p:sp>
        <p:nvSpPr>
          <p:cNvPr id="21" name="TextBox 20">
            <a:extLst>
              <a:ext uri="{FF2B5EF4-FFF2-40B4-BE49-F238E27FC236}">
                <a16:creationId xmlns:a16="http://schemas.microsoft.com/office/drawing/2014/main" id="{DC5715F2-5A6C-7E3F-E53F-6073C18EA350}"/>
              </a:ext>
            </a:extLst>
          </p:cNvPr>
          <p:cNvSpPr txBox="1"/>
          <p:nvPr/>
        </p:nvSpPr>
        <p:spPr>
          <a:xfrm>
            <a:off x="1374594" y="2786712"/>
            <a:ext cx="4992997" cy="1015663"/>
          </a:xfrm>
          <a:prstGeom prst="rect">
            <a:avLst/>
          </a:prstGeom>
          <a:noFill/>
        </p:spPr>
        <p:txBody>
          <a:bodyPr wrap="square" rtlCol="0">
            <a:spAutoFit/>
          </a:bodyPr>
          <a:lstStyle/>
          <a:p>
            <a:pPr algn="ctr"/>
            <a:r>
              <a:rPr lang="he-IL" sz="6000" b="1" dirty="0">
                <a:solidFill>
                  <a:schemeClr val="bg1"/>
                </a:solidFill>
                <a:latin typeface="Calibri" panose="020F0502020204030204" pitchFamily="34" charset="0"/>
                <a:cs typeface="Calibri" panose="020F0502020204030204" pitchFamily="34" charset="0"/>
              </a:rPr>
              <a:t>סיכום</a:t>
            </a:r>
            <a:endParaRPr lang="he-IL" sz="6000" b="1" dirty="0">
              <a:solidFill>
                <a:schemeClr val="bg1"/>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76729F4-0403-6590-3815-82AC1D68D3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7" name="Picture 6">
            <a:extLst>
              <a:ext uri="{FF2B5EF4-FFF2-40B4-BE49-F238E27FC236}">
                <a16:creationId xmlns:a16="http://schemas.microsoft.com/office/drawing/2014/main" id="{09C6DD48-8415-FCCB-18F2-355BADD018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20336" y="1"/>
            <a:ext cx="3165230" cy="6857998"/>
          </a:xfrm>
          <a:prstGeom prst="rect">
            <a:avLst/>
          </a:prstGeom>
        </p:spPr>
      </p:pic>
      <p:pic>
        <p:nvPicPr>
          <p:cNvPr id="3" name="Picture 2">
            <a:extLst>
              <a:ext uri="{FF2B5EF4-FFF2-40B4-BE49-F238E27FC236}">
                <a16:creationId xmlns:a16="http://schemas.microsoft.com/office/drawing/2014/main" id="{0B20E6E7-DEE6-B0A7-36F5-28DC371840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36848" y="6232495"/>
            <a:ext cx="453841" cy="452381"/>
          </a:xfrm>
          <a:prstGeom prst="rect">
            <a:avLst/>
          </a:prstGeom>
        </p:spPr>
      </p:pic>
    </p:spTree>
    <p:extLst>
      <p:ext uri="{BB962C8B-B14F-4D97-AF65-F5344CB8AC3E}">
        <p14:creationId xmlns:p14="http://schemas.microsoft.com/office/powerpoint/2010/main" val="396557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492D56DE807D4A85809F43D016E1B8" ma:contentTypeVersion="2" ma:contentTypeDescription="Create a new document." ma:contentTypeScope="" ma:versionID="b1bab809095cb01c36a8f8238c8d4993">
  <xsd:schema xmlns:xsd="http://www.w3.org/2001/XMLSchema" xmlns:xs="http://www.w3.org/2001/XMLSchema" xmlns:p="http://schemas.microsoft.com/office/2006/metadata/properties" xmlns:ns3="403a8d0d-ec59-4e4a-aa6b-8da36811ff4b" targetNamespace="http://schemas.microsoft.com/office/2006/metadata/properties" ma:root="true" ma:fieldsID="bdba4f67237cefe2db88642c5ebdc308" ns3:_="">
    <xsd:import namespace="403a8d0d-ec59-4e4a-aa6b-8da36811ff4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8d0d-ec59-4e4a-aa6b-8da36811f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7858F7-3E3D-4099-AF67-5E4C2360E6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3a8d0d-ec59-4e4a-aa6b-8da36811ff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092506-2147-4A14-995F-F7DA0FADE405}">
  <ds:schemaRefs>
    <ds:schemaRef ds:uri="http://purl.org/dc/elements/1.1/"/>
    <ds:schemaRef ds:uri="403a8d0d-ec59-4e4a-aa6b-8da36811ff4b"/>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82CA89A-5EA6-4683-96B8-A25B320BF6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2147</TotalTime>
  <Words>229</Words>
  <Application>Microsoft Office PowerPoint</Application>
  <PresentationFormat>מסך רחב</PresentationFormat>
  <Paragraphs>29</Paragraphs>
  <Slides>8</Slides>
  <Notes>3</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8</vt:i4>
      </vt:variant>
    </vt:vector>
  </HeadingPairs>
  <TitlesOfParts>
    <vt:vector size="12" baseType="lpstr">
      <vt:lpstr>Arial</vt:lpstr>
      <vt:lpstr>Calibri</vt:lpstr>
      <vt:lpstr>Calibri Light</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 Tzabar</dc:creator>
  <cp:lastModifiedBy>Shahar Ezer</cp:lastModifiedBy>
  <cp:revision>23</cp:revision>
  <dcterms:created xsi:type="dcterms:W3CDTF">2022-11-23T07:47:57Z</dcterms:created>
  <dcterms:modified xsi:type="dcterms:W3CDTF">2023-07-27T15:35:14Z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0x01010000492D56DE807D4A85809F43D016E1B8</vt:lpwstr>
  </property>
</Properties>
</file>