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9"/>
  </p:notesMasterIdLst>
  <p:sldIdLst>
    <p:sldId id="256" r:id="rId5"/>
    <p:sldId id="258" r:id="rId6"/>
    <p:sldId id="259" r:id="rId7"/>
    <p:sldId id="262" r:id="rId8"/>
    <p:sldId id="263" r:id="rId9"/>
    <p:sldId id="265" r:id="rId10"/>
    <p:sldId id="288" r:id="rId11"/>
    <p:sldId id="282" r:id="rId12"/>
    <p:sldId id="301" r:id="rId13"/>
    <p:sldId id="302" r:id="rId14"/>
    <p:sldId id="303" r:id="rId15"/>
    <p:sldId id="304" r:id="rId16"/>
    <p:sldId id="305" r:id="rId17"/>
    <p:sldId id="306" r:id="rId18"/>
    <p:sldId id="307" r:id="rId19"/>
    <p:sldId id="308" r:id="rId20"/>
    <p:sldId id="309" r:id="rId21"/>
    <p:sldId id="311" r:id="rId22"/>
    <p:sldId id="321" r:id="rId23"/>
    <p:sldId id="289" r:id="rId24"/>
    <p:sldId id="291" r:id="rId25"/>
    <p:sldId id="292" r:id="rId26"/>
    <p:sldId id="266" r:id="rId27"/>
    <p:sldId id="293" r:id="rId28"/>
    <p:sldId id="285" r:id="rId29"/>
    <p:sldId id="294" r:id="rId30"/>
    <p:sldId id="295" r:id="rId31"/>
    <p:sldId id="313" r:id="rId32"/>
    <p:sldId id="312" r:id="rId33"/>
    <p:sldId id="314" r:id="rId34"/>
    <p:sldId id="298" r:id="rId35"/>
    <p:sldId id="297" r:id="rId36"/>
    <p:sldId id="299" r:id="rId37"/>
    <p:sldId id="274" r:id="rId38"/>
  </p:sldIdLst>
  <p:sldSz cx="12192000" cy="6858000"/>
  <p:notesSz cx="6858000" cy="9144000"/>
  <p:defaultText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656186-BF6C-C62D-757D-B938E8D5244F}" name="Shahar Ezer" initials="SE" userId="S::shahare@lnet.co.il::44daab7d-8fe6-4564-967d-dc0e9262500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F5D"/>
    <a:srgbClr val="3D81B5"/>
    <a:srgbClr val="29587B"/>
    <a:srgbClr val="2875AF"/>
    <a:srgbClr val="3C80B4"/>
    <a:srgbClr val="16308B"/>
    <a:srgbClr val="E7C036"/>
    <a:srgbClr val="1D986C"/>
    <a:srgbClr val="D48317"/>
    <a:srgbClr val="AD1A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6291" autoAdjust="0"/>
  </p:normalViewPr>
  <p:slideViewPr>
    <p:cSldViewPr snapToGrid="0">
      <p:cViewPr varScale="1">
        <p:scale>
          <a:sx n="87" d="100"/>
          <a:sy n="87" d="100"/>
        </p:scale>
        <p:origin x="151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D408A842-589D-4F61-B0C8-E0562FF13558}" type="datetimeFigureOut">
              <a:rPr lang="he-IL" smtClean="0"/>
              <a:t>ג'/אלול/תשפ"ג</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A42A8385-E4B9-47D9-BA7D-DE55540ECEA4}" type="slidenum">
              <a:rPr lang="he-IL" smtClean="0"/>
              <a:t>‹#›</a:t>
            </a:fld>
            <a:endParaRPr lang="he-IL"/>
          </a:p>
        </p:txBody>
      </p:sp>
    </p:spTree>
    <p:extLst>
      <p:ext uri="{BB962C8B-B14F-4D97-AF65-F5344CB8AC3E}">
        <p14:creationId xmlns:p14="http://schemas.microsoft.com/office/powerpoint/2010/main" val="20757851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dirty="0">
                <a:effectLst/>
                <a:latin typeface="Calibri" panose="020F0502020204030204" pitchFamily="34" charset="0"/>
                <a:cs typeface="Calibri" panose="020F0502020204030204" pitchFamily="34" charset="0"/>
              </a:rPr>
              <a:t>ביחידה הקודמת עסקנו בהקמת מדינת ישראל ובמגילת העצמאות, שהיא הטקסט המכונן של המדינה. </a:t>
            </a:r>
            <a:br>
              <a:rPr lang="en-US" sz="1200" dirty="0">
                <a:effectLst/>
                <a:latin typeface="Calibri" panose="020F0502020204030204" pitchFamily="34" charset="0"/>
                <a:cs typeface="Calibri" panose="020F0502020204030204" pitchFamily="34" charset="0"/>
              </a:rPr>
            </a:br>
            <a:r>
              <a:rPr lang="he-IL" sz="1200" dirty="0">
                <a:effectLst/>
                <a:latin typeface="Calibri" panose="020F0502020204030204" pitchFamily="34" charset="0"/>
                <a:cs typeface="Calibri" panose="020F0502020204030204" pitchFamily="34" charset="0"/>
              </a:rPr>
              <a:t>ביחידה זו נבין מהי מדינה, מה היה הבסיס להקמתה, ומה הם התנאים הדרושים לקיומה. </a:t>
            </a:r>
          </a:p>
          <a:p>
            <a:endParaRPr lang="he-IL" dirty="0"/>
          </a:p>
        </p:txBody>
      </p:sp>
      <p:sp>
        <p:nvSpPr>
          <p:cNvPr id="4" name="מציין מיקום של מספר שקופית 3"/>
          <p:cNvSpPr>
            <a:spLocks noGrp="1"/>
          </p:cNvSpPr>
          <p:nvPr>
            <p:ph type="sldNum" sz="quarter" idx="5"/>
          </p:nvPr>
        </p:nvSpPr>
        <p:spPr/>
        <p:txBody>
          <a:bodyPr/>
          <a:lstStyle/>
          <a:p>
            <a:fld id="{A42A8385-E4B9-47D9-BA7D-DE55540ECEA4}" type="slidenum">
              <a:rPr lang="he-IL" smtClean="0"/>
              <a:t>3</a:t>
            </a:fld>
            <a:endParaRPr lang="he-IL"/>
          </a:p>
        </p:txBody>
      </p:sp>
    </p:spTree>
    <p:extLst>
      <p:ext uri="{BB962C8B-B14F-4D97-AF65-F5344CB8AC3E}">
        <p14:creationId xmlns:p14="http://schemas.microsoft.com/office/powerpoint/2010/main" val="459539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A42A8385-E4B9-47D9-BA7D-DE55540ECEA4}" type="slidenum">
              <a:rPr lang="he-IL" smtClean="0"/>
              <a:t>25</a:t>
            </a:fld>
            <a:endParaRPr lang="he-IL"/>
          </a:p>
        </p:txBody>
      </p:sp>
    </p:spTree>
    <p:extLst>
      <p:ext uri="{BB962C8B-B14F-4D97-AF65-F5344CB8AC3E}">
        <p14:creationId xmlns:p14="http://schemas.microsoft.com/office/powerpoint/2010/main" val="2540132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A42A8385-E4B9-47D9-BA7D-DE55540ECEA4}" type="slidenum">
              <a:rPr lang="he-IL" smtClean="0"/>
              <a:t>27</a:t>
            </a:fld>
            <a:endParaRPr lang="he-IL"/>
          </a:p>
        </p:txBody>
      </p:sp>
    </p:spTree>
    <p:extLst>
      <p:ext uri="{BB962C8B-B14F-4D97-AF65-F5344CB8AC3E}">
        <p14:creationId xmlns:p14="http://schemas.microsoft.com/office/powerpoint/2010/main" val="3980234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A42A8385-E4B9-47D9-BA7D-DE55540ECEA4}" type="slidenum">
              <a:rPr lang="he-IL" smtClean="0"/>
              <a:t>28</a:t>
            </a:fld>
            <a:endParaRPr lang="he-IL"/>
          </a:p>
        </p:txBody>
      </p:sp>
    </p:spTree>
    <p:extLst>
      <p:ext uri="{BB962C8B-B14F-4D97-AF65-F5344CB8AC3E}">
        <p14:creationId xmlns:p14="http://schemas.microsoft.com/office/powerpoint/2010/main" val="3439335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A42A8385-E4B9-47D9-BA7D-DE55540ECEA4}" type="slidenum">
              <a:rPr lang="he-IL" smtClean="0"/>
              <a:t>30</a:t>
            </a:fld>
            <a:endParaRPr lang="he-IL"/>
          </a:p>
        </p:txBody>
      </p:sp>
    </p:spTree>
    <p:extLst>
      <p:ext uri="{BB962C8B-B14F-4D97-AF65-F5344CB8AC3E}">
        <p14:creationId xmlns:p14="http://schemas.microsoft.com/office/powerpoint/2010/main" val="2282665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A42A8385-E4B9-47D9-BA7D-DE55540ECEA4}" type="slidenum">
              <a:rPr lang="he-IL" smtClean="0"/>
              <a:t>32</a:t>
            </a:fld>
            <a:endParaRPr lang="he-IL"/>
          </a:p>
        </p:txBody>
      </p:sp>
    </p:spTree>
    <p:extLst>
      <p:ext uri="{BB962C8B-B14F-4D97-AF65-F5344CB8AC3E}">
        <p14:creationId xmlns:p14="http://schemas.microsoft.com/office/powerpoint/2010/main" val="4117305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a:t>שאלות לחידון </a:t>
            </a:r>
            <a:r>
              <a:rPr lang="he-IL" dirty="0"/>
              <a:t>מסכם: </a:t>
            </a:r>
            <a:br>
              <a:rPr lang="en-US" dirty="0"/>
            </a:br>
            <a:r>
              <a:rPr lang="he-IL" sz="1200" b="0" dirty="0">
                <a:solidFill>
                  <a:schemeClr val="tx1"/>
                </a:solidFill>
                <a:latin typeface="Calibri" panose="020F0502020204030204" pitchFamily="34" charset="0"/>
                <a:cs typeface="Calibri" panose="020F0502020204030204" pitchFamily="34" charset="0"/>
              </a:rPr>
              <a:t>1 -  מהי מדינה ומה התנאים להקמתה?</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dirty="0">
                <a:solidFill>
                  <a:schemeClr val="tx1"/>
                </a:solidFill>
                <a:latin typeface="Calibri" panose="020F0502020204030204" pitchFamily="34" charset="0"/>
                <a:cs typeface="Calibri" panose="020F0502020204030204" pitchFamily="34" charset="0"/>
              </a:rPr>
              <a:t>2 - מהי קבוצה אתנית? מהו לאום?</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dirty="0">
                <a:solidFill>
                  <a:schemeClr val="tx1"/>
                </a:solidFill>
                <a:latin typeface="Calibri" panose="020F0502020204030204" pitchFamily="34" charset="0"/>
                <a:cs typeface="Calibri" panose="020F0502020204030204" pitchFamily="34" charset="0"/>
              </a:rPr>
              <a:t>3 -  מה ההבדל בין שניהם?</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dirty="0">
                <a:solidFill>
                  <a:schemeClr val="tx1"/>
                </a:solidFill>
                <a:latin typeface="Calibri" panose="020F0502020204030204" pitchFamily="34" charset="0"/>
                <a:cs typeface="Calibri" panose="020F0502020204030204" pitchFamily="34" charset="0"/>
              </a:rPr>
              <a:t>4 -  מה הם שני סוגי הלאומיות?</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dirty="0">
                <a:solidFill>
                  <a:schemeClr val="tx1"/>
                </a:solidFill>
                <a:latin typeface="Calibri" panose="020F0502020204030204" pitchFamily="34" charset="0"/>
                <a:cs typeface="Calibri" panose="020F0502020204030204" pitchFamily="34" charset="0"/>
              </a:rPr>
              <a:t>5 -  מה המשותף לחברי קבוצה שלאומיותה </a:t>
            </a:r>
            <a:r>
              <a:rPr lang="he-IL" sz="1200" b="0" dirty="0" err="1">
                <a:solidFill>
                  <a:schemeClr val="tx1"/>
                </a:solidFill>
                <a:latin typeface="Calibri" panose="020F0502020204030204" pitchFamily="34" charset="0"/>
                <a:cs typeface="Calibri" panose="020F0502020204030204" pitchFamily="34" charset="0"/>
              </a:rPr>
              <a:t>אתנית־תרבותית</a:t>
            </a:r>
            <a:r>
              <a:rPr lang="he-IL" sz="1200" b="0" dirty="0">
                <a:solidFill>
                  <a:schemeClr val="tx1"/>
                </a:solidFill>
                <a:latin typeface="Calibri" panose="020F0502020204030204" pitchFamily="34" charset="0"/>
                <a:cs typeface="Calibri" panose="020F0502020204030204" pitchFamily="34" charset="0"/>
              </a:rPr>
              <a:t>?</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dirty="0">
                <a:solidFill>
                  <a:schemeClr val="tx1"/>
                </a:solidFill>
                <a:latin typeface="Calibri" panose="020F0502020204030204" pitchFamily="34" charset="0"/>
                <a:cs typeface="Calibri" panose="020F0502020204030204" pitchFamily="34" charset="0"/>
              </a:rPr>
              <a:t>6 -  מה המשותף לחברי קבוצה שלאומיותה אזרחית?</a:t>
            </a:r>
          </a:p>
          <a:p>
            <a:endParaRPr lang="he-IL" dirty="0"/>
          </a:p>
        </p:txBody>
      </p:sp>
      <p:sp>
        <p:nvSpPr>
          <p:cNvPr id="4" name="מציין מיקום של מספר שקופית 3"/>
          <p:cNvSpPr>
            <a:spLocks noGrp="1"/>
          </p:cNvSpPr>
          <p:nvPr>
            <p:ph type="sldNum" sz="quarter" idx="5"/>
          </p:nvPr>
        </p:nvSpPr>
        <p:spPr/>
        <p:txBody>
          <a:bodyPr/>
          <a:lstStyle/>
          <a:p>
            <a:fld id="{A42A8385-E4B9-47D9-BA7D-DE55540ECEA4}" type="slidenum">
              <a:rPr lang="he-IL" smtClean="0"/>
              <a:t>33</a:t>
            </a:fld>
            <a:endParaRPr lang="he-IL"/>
          </a:p>
        </p:txBody>
      </p:sp>
    </p:spTree>
    <p:extLst>
      <p:ext uri="{BB962C8B-B14F-4D97-AF65-F5344CB8AC3E}">
        <p14:creationId xmlns:p14="http://schemas.microsoft.com/office/powerpoint/2010/main" val="3495414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dirty="0">
                <a:latin typeface="Calibri" panose="020F0502020204030204" pitchFamily="34" charset="0"/>
                <a:cs typeface="Calibri" panose="020F0502020204030204" pitchFamily="34" charset="0"/>
              </a:rPr>
              <a:t>בשיעור זה למדנו על חמישה תנאים לקיומה של מדינה: אוכלוסייה, שלטון, טריטוריה, ריבונות והכרה </a:t>
            </a:r>
            <a:r>
              <a:rPr lang="he-IL" sz="1200" dirty="0" err="1">
                <a:latin typeface="Calibri" panose="020F0502020204030204" pitchFamily="34" charset="0"/>
                <a:cs typeface="Calibri" panose="020F0502020204030204" pitchFamily="34" charset="0"/>
              </a:rPr>
              <a:t>בין־לאומית</a:t>
            </a:r>
            <a:r>
              <a:rPr lang="he-IL" sz="1200" dirty="0">
                <a:latin typeface="Calibri" panose="020F0502020204030204" pitchFamily="34" charset="0"/>
                <a:cs typeface="Calibri" panose="020F0502020204030204" pitchFamily="34" charset="0"/>
              </a:rPr>
              <a:t>. כמו כן, למדנו מהי קבוצה אתנית, מהו לאום והתוודענו לסוגי לאומיות: </a:t>
            </a:r>
            <a:r>
              <a:rPr lang="he-IL" sz="1200" dirty="0" err="1">
                <a:latin typeface="Calibri" panose="020F0502020204030204" pitchFamily="34" charset="0"/>
                <a:cs typeface="Calibri" panose="020F0502020204030204" pitchFamily="34" charset="0"/>
              </a:rPr>
              <a:t>אתנית־תרבותית</a:t>
            </a:r>
            <a:r>
              <a:rPr lang="he-IL" sz="1200" dirty="0">
                <a:latin typeface="Calibri" panose="020F0502020204030204" pitchFamily="34" charset="0"/>
                <a:cs typeface="Calibri" panose="020F0502020204030204" pitchFamily="34" charset="0"/>
              </a:rPr>
              <a:t> ואזרחית־ מדינתית. </a:t>
            </a:r>
            <a:br>
              <a:rPr lang="en-US" sz="1200" dirty="0">
                <a:latin typeface="Calibri" panose="020F0502020204030204" pitchFamily="34" charset="0"/>
                <a:cs typeface="Calibri" panose="020F0502020204030204" pitchFamily="34" charset="0"/>
              </a:rPr>
            </a:br>
            <a:r>
              <a:rPr lang="he-IL" sz="1200" b="1" dirty="0">
                <a:latin typeface="Calibri" panose="020F0502020204030204" pitchFamily="34" charset="0"/>
                <a:cs typeface="Calibri" panose="020F0502020204030204" pitchFamily="34" charset="0"/>
              </a:rPr>
              <a:t>כעת נמשיך לעסוק בנושא הלאומיות בשיעור המקוון.</a:t>
            </a:r>
          </a:p>
          <a:p>
            <a:endParaRPr lang="he-IL" dirty="0"/>
          </a:p>
        </p:txBody>
      </p:sp>
      <p:sp>
        <p:nvSpPr>
          <p:cNvPr id="4" name="מציין מיקום של מספר שקופית 3"/>
          <p:cNvSpPr>
            <a:spLocks noGrp="1"/>
          </p:cNvSpPr>
          <p:nvPr>
            <p:ph type="sldNum" sz="quarter" idx="5"/>
          </p:nvPr>
        </p:nvSpPr>
        <p:spPr/>
        <p:txBody>
          <a:bodyPr/>
          <a:lstStyle/>
          <a:p>
            <a:fld id="{A42A8385-E4B9-47D9-BA7D-DE55540ECEA4}" type="slidenum">
              <a:rPr lang="he-IL" smtClean="0"/>
              <a:t>34</a:t>
            </a:fld>
            <a:endParaRPr lang="he-IL"/>
          </a:p>
        </p:txBody>
      </p:sp>
    </p:spTree>
    <p:extLst>
      <p:ext uri="{BB962C8B-B14F-4D97-AF65-F5344CB8AC3E}">
        <p14:creationId xmlns:p14="http://schemas.microsoft.com/office/powerpoint/2010/main" val="2671152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A42A8385-E4B9-47D9-BA7D-DE55540ECEA4}" type="slidenum">
              <a:rPr lang="he-IL" smtClean="0"/>
              <a:t>9</a:t>
            </a:fld>
            <a:endParaRPr lang="he-IL"/>
          </a:p>
        </p:txBody>
      </p:sp>
    </p:spTree>
    <p:extLst>
      <p:ext uri="{BB962C8B-B14F-4D97-AF65-F5344CB8AC3E}">
        <p14:creationId xmlns:p14="http://schemas.microsoft.com/office/powerpoint/2010/main" val="81310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A42A8385-E4B9-47D9-BA7D-DE55540ECEA4}" type="slidenum">
              <a:rPr lang="he-IL" smtClean="0"/>
              <a:t>11</a:t>
            </a:fld>
            <a:endParaRPr lang="he-IL"/>
          </a:p>
        </p:txBody>
      </p:sp>
    </p:spTree>
    <p:extLst>
      <p:ext uri="{BB962C8B-B14F-4D97-AF65-F5344CB8AC3E}">
        <p14:creationId xmlns:p14="http://schemas.microsoft.com/office/powerpoint/2010/main" val="4280821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A42A8385-E4B9-47D9-BA7D-DE55540ECEA4}" type="slidenum">
              <a:rPr lang="he-IL" smtClean="0"/>
              <a:t>13</a:t>
            </a:fld>
            <a:endParaRPr lang="he-IL"/>
          </a:p>
        </p:txBody>
      </p:sp>
    </p:spTree>
    <p:extLst>
      <p:ext uri="{BB962C8B-B14F-4D97-AF65-F5344CB8AC3E}">
        <p14:creationId xmlns:p14="http://schemas.microsoft.com/office/powerpoint/2010/main" val="2958385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A42A8385-E4B9-47D9-BA7D-DE55540ECEA4}" type="slidenum">
              <a:rPr lang="he-IL" smtClean="0"/>
              <a:t>15</a:t>
            </a:fld>
            <a:endParaRPr lang="he-IL"/>
          </a:p>
        </p:txBody>
      </p:sp>
    </p:spTree>
    <p:extLst>
      <p:ext uri="{BB962C8B-B14F-4D97-AF65-F5344CB8AC3E}">
        <p14:creationId xmlns:p14="http://schemas.microsoft.com/office/powerpoint/2010/main" val="3463699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1" dirty="0">
                <a:solidFill>
                  <a:srgbClr val="3D81B5"/>
                </a:solidFill>
                <a:latin typeface="Calibri" panose="020F0502020204030204" pitchFamily="34" charset="0"/>
                <a:cs typeface="Calibri" panose="020F0502020204030204" pitchFamily="34" charset="0"/>
              </a:rPr>
              <a:t>שימו לב: קיימות שתי גישות ביחס למידת נחיצותו של תנאי זה. על פי גישה אחת הכרה </a:t>
            </a:r>
            <a:r>
              <a:rPr lang="he-IL" sz="1200" b="1" dirty="0" err="1">
                <a:solidFill>
                  <a:srgbClr val="3D81B5"/>
                </a:solidFill>
                <a:latin typeface="Calibri" panose="020F0502020204030204" pitchFamily="34" charset="0"/>
                <a:cs typeface="Calibri" panose="020F0502020204030204" pitchFamily="34" charset="0"/>
              </a:rPr>
              <a:t>בין־לאומית</a:t>
            </a:r>
            <a:r>
              <a:rPr lang="he-IL" sz="1200" b="1" dirty="0">
                <a:solidFill>
                  <a:srgbClr val="3D81B5"/>
                </a:solidFill>
                <a:latin typeface="Calibri" panose="020F0502020204030204" pitchFamily="34" charset="0"/>
                <a:cs typeface="Calibri" panose="020F0502020204030204" pitchFamily="34" charset="0"/>
              </a:rPr>
              <a:t> היא תנאי הכרחי לקיום מדינה. על פי גישה אחרת אין הכרח בהכרה </a:t>
            </a:r>
            <a:r>
              <a:rPr lang="he-IL" sz="1200" b="1" dirty="0" err="1">
                <a:solidFill>
                  <a:srgbClr val="3D81B5"/>
                </a:solidFill>
                <a:latin typeface="Calibri" panose="020F0502020204030204" pitchFamily="34" charset="0"/>
                <a:cs typeface="Calibri" panose="020F0502020204030204" pitchFamily="34" charset="0"/>
              </a:rPr>
              <a:t>בין־לאומית</a:t>
            </a:r>
            <a:r>
              <a:rPr lang="he-IL" sz="1200" b="1" dirty="0">
                <a:solidFill>
                  <a:srgbClr val="3D81B5"/>
                </a:solidFill>
                <a:latin typeface="Calibri" panose="020F0502020204030204" pitchFamily="34" charset="0"/>
                <a:cs typeface="Calibri" panose="020F0502020204030204" pitchFamily="34" charset="0"/>
              </a:rPr>
              <a:t>. </a:t>
            </a:r>
            <a:endParaRPr lang="he-IL" dirty="0"/>
          </a:p>
        </p:txBody>
      </p:sp>
      <p:sp>
        <p:nvSpPr>
          <p:cNvPr id="4" name="מציין מיקום של מספר שקופית 3"/>
          <p:cNvSpPr>
            <a:spLocks noGrp="1"/>
          </p:cNvSpPr>
          <p:nvPr>
            <p:ph type="sldNum" sz="quarter" idx="5"/>
          </p:nvPr>
        </p:nvSpPr>
        <p:spPr/>
        <p:txBody>
          <a:bodyPr/>
          <a:lstStyle/>
          <a:p>
            <a:fld id="{A42A8385-E4B9-47D9-BA7D-DE55540ECEA4}" type="slidenum">
              <a:rPr lang="he-IL" smtClean="0"/>
              <a:t>17</a:t>
            </a:fld>
            <a:endParaRPr lang="he-IL"/>
          </a:p>
        </p:txBody>
      </p:sp>
    </p:spTree>
    <p:extLst>
      <p:ext uri="{BB962C8B-B14F-4D97-AF65-F5344CB8AC3E}">
        <p14:creationId xmlns:p14="http://schemas.microsoft.com/office/powerpoint/2010/main" val="704489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dirty="0">
                <a:effectLst/>
                <a:highlight>
                  <a:srgbClr val="FFFFFF"/>
                </a:highlight>
                <a:latin typeface="Calibri" panose="020F0502020204030204" pitchFamily="34" charset="0"/>
                <a:ea typeface="Calibri" panose="020F0502020204030204" pitchFamily="34" charset="0"/>
              </a:rPr>
              <a:t>קבוצה </a:t>
            </a:r>
            <a:r>
              <a:rPr lang="he-IL" sz="1200" dirty="0" err="1">
                <a:effectLst/>
                <a:highlight>
                  <a:srgbClr val="FFFFFF"/>
                </a:highlight>
                <a:latin typeface="Calibri" panose="020F0502020204030204" pitchFamily="34" charset="0"/>
                <a:ea typeface="Calibri" panose="020F0502020204030204" pitchFamily="34" charset="0"/>
              </a:rPr>
              <a:t>אתנית־תרבותית</a:t>
            </a:r>
            <a:r>
              <a:rPr lang="he-IL" sz="1200" dirty="0">
                <a:effectLst/>
                <a:highlight>
                  <a:srgbClr val="FFFFFF"/>
                </a:highlight>
                <a:latin typeface="Calibri" panose="020F0502020204030204" pitchFamily="34" charset="0"/>
                <a:ea typeface="Calibri" panose="020F0502020204030204" pitchFamily="34" charset="0"/>
              </a:rPr>
              <a:t> </a:t>
            </a:r>
            <a:r>
              <a:rPr lang="en-US" sz="1200" dirty="0">
                <a:effectLst/>
                <a:highlight>
                  <a:srgbClr val="FFFFFF"/>
                </a:highlight>
                <a:latin typeface="Malgun Gothic" panose="020B0503020000020004" pitchFamily="34" charset="-127"/>
                <a:ea typeface="Calibri" panose="020F0502020204030204" pitchFamily="34" charset="0"/>
                <a:cs typeface="Malgun Gothic" panose="020B0503020000020004" pitchFamily="34" charset="-127"/>
              </a:rPr>
              <a:t>'</a:t>
            </a:r>
            <a:r>
              <a:rPr lang="he-IL" sz="1200" dirty="0" err="1">
                <a:effectLst/>
                <a:highlight>
                  <a:srgbClr val="FFFFFF"/>
                </a:highlight>
                <a:latin typeface="Calibri" panose="020F0502020204030204" pitchFamily="34" charset="0"/>
                <a:ea typeface="Calibri" panose="020F0502020204030204" pitchFamily="34" charset="0"/>
              </a:rPr>
              <a:t>אתנוס</a:t>
            </a:r>
            <a:r>
              <a:rPr lang="he-IL" sz="1200" dirty="0">
                <a:effectLst/>
                <a:highlight>
                  <a:srgbClr val="FFFFFF"/>
                </a:highlight>
                <a:latin typeface="Calibri" panose="020F0502020204030204" pitchFamily="34" charset="0"/>
                <a:ea typeface="Calibri" panose="020F0502020204030204" pitchFamily="34" charset="0"/>
              </a:rPr>
              <a:t>' ביוונית הוא עם, במובן של בני מוצא משותף: צאצאי אותם דורות קודמים החיים בשטח מסוים. משמעות המילה </a:t>
            </a:r>
            <a:r>
              <a:rPr lang="en-US" sz="1200" dirty="0">
                <a:effectLst/>
                <a:highlight>
                  <a:srgbClr val="FFFFFF"/>
                </a:highlight>
                <a:latin typeface="Calibri" panose="020F0502020204030204" pitchFamily="34" charset="0"/>
                <a:ea typeface="Calibri" panose="020F0502020204030204" pitchFamily="34" charset="0"/>
              </a:rPr>
              <a:t>'</a:t>
            </a:r>
            <a:r>
              <a:rPr lang="he-IL" sz="1200" dirty="0">
                <a:effectLst/>
                <a:highlight>
                  <a:srgbClr val="FFFFFF"/>
                </a:highlight>
                <a:latin typeface="Calibri" panose="020F0502020204030204" pitchFamily="34" charset="0"/>
                <a:ea typeface="Calibri" panose="020F0502020204030204" pitchFamily="34" charset="0"/>
              </a:rPr>
              <a:t>תרבות</a:t>
            </a:r>
            <a:r>
              <a:rPr lang="en-US" sz="1200" dirty="0">
                <a:effectLst/>
                <a:highlight>
                  <a:srgbClr val="FFFFFF"/>
                </a:highlight>
                <a:latin typeface="Calibri" panose="020F0502020204030204" pitchFamily="34" charset="0"/>
                <a:ea typeface="Calibri" panose="020F0502020204030204" pitchFamily="34" charset="0"/>
              </a:rPr>
              <a:t>'</a:t>
            </a:r>
            <a:r>
              <a:rPr lang="he-IL" sz="1200" dirty="0">
                <a:effectLst/>
                <a:highlight>
                  <a:srgbClr val="FFFFFF"/>
                </a:highlight>
                <a:latin typeface="Calibri" panose="020F0502020204030204" pitchFamily="34" charset="0"/>
                <a:ea typeface="Calibri" panose="020F0502020204030204" pitchFamily="34" charset="0"/>
              </a:rPr>
              <a:t> היא כלל הידע, הערכים והאמונות של קבוצת אנשים בעלי מכנה משותף</a:t>
            </a:r>
            <a:r>
              <a:rPr lang="en-US" sz="1200" dirty="0">
                <a:effectLst/>
                <a:highlight>
                  <a:srgbClr val="FFFFFF"/>
                </a:highlight>
                <a:latin typeface="Calibri" panose="020F0502020204030204" pitchFamily="34" charset="0"/>
                <a:ea typeface="Calibri" panose="020F0502020204030204" pitchFamily="34" charset="0"/>
              </a:rPr>
              <a:t>:</a:t>
            </a:r>
            <a:r>
              <a:rPr lang="he-IL" sz="1200" dirty="0">
                <a:effectLst/>
                <a:highlight>
                  <a:srgbClr val="FFFFFF"/>
                </a:highlight>
                <a:latin typeface="Calibri" panose="020F0502020204030204" pitchFamily="34" charset="0"/>
                <a:ea typeface="Calibri" panose="020F0502020204030204" pitchFamily="34" charset="0"/>
              </a:rPr>
              <a:t> במנהגים, בשפה, באורחות חיים, בטקסים ובזיכרון היסטורי</a:t>
            </a:r>
            <a:r>
              <a:rPr lang="en-US" sz="1200" dirty="0">
                <a:effectLst/>
                <a:highlight>
                  <a:srgbClr val="FFFFFF"/>
                </a:highlight>
                <a:latin typeface="Calibri" panose="020F0502020204030204" pitchFamily="34" charset="0"/>
                <a:ea typeface="Calibri" panose="020F0502020204030204" pitchFamily="34" charset="0"/>
              </a:rPr>
              <a:t>,</a:t>
            </a:r>
            <a:r>
              <a:rPr lang="he-IL" sz="1200" dirty="0">
                <a:effectLst/>
                <a:highlight>
                  <a:srgbClr val="FFFFFF"/>
                </a:highlight>
                <a:latin typeface="Calibri" panose="020F0502020204030204" pitchFamily="34" charset="0"/>
                <a:ea typeface="Calibri" panose="020F0502020204030204" pitchFamily="34" charset="0"/>
              </a:rPr>
              <a:t> ולעיתים גם בדת משותפת.</a:t>
            </a:r>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A42A8385-E4B9-47D9-BA7D-DE55540ECEA4}" type="slidenum">
              <a:rPr lang="he-IL" smtClean="0"/>
              <a:t>20</a:t>
            </a:fld>
            <a:endParaRPr lang="he-IL"/>
          </a:p>
        </p:txBody>
      </p:sp>
    </p:spTree>
    <p:extLst>
      <p:ext uri="{BB962C8B-B14F-4D97-AF65-F5344CB8AC3E}">
        <p14:creationId xmlns:p14="http://schemas.microsoft.com/office/powerpoint/2010/main" val="3135800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A42A8385-E4B9-47D9-BA7D-DE55540ECEA4}" type="slidenum">
              <a:rPr lang="he-IL" smtClean="0"/>
              <a:t>23</a:t>
            </a:fld>
            <a:endParaRPr lang="he-IL"/>
          </a:p>
        </p:txBody>
      </p:sp>
    </p:spTree>
    <p:extLst>
      <p:ext uri="{BB962C8B-B14F-4D97-AF65-F5344CB8AC3E}">
        <p14:creationId xmlns:p14="http://schemas.microsoft.com/office/powerpoint/2010/main" val="1524265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A42A8385-E4B9-47D9-BA7D-DE55540ECEA4}" type="slidenum">
              <a:rPr lang="he-IL" smtClean="0"/>
              <a:t>24</a:t>
            </a:fld>
            <a:endParaRPr lang="he-IL"/>
          </a:p>
        </p:txBody>
      </p:sp>
    </p:spTree>
    <p:extLst>
      <p:ext uri="{BB962C8B-B14F-4D97-AF65-F5344CB8AC3E}">
        <p14:creationId xmlns:p14="http://schemas.microsoft.com/office/powerpoint/2010/main" val="837320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4574E-32EC-6ACC-EB68-FB7C58DC55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L"/>
          </a:p>
        </p:txBody>
      </p:sp>
      <p:sp>
        <p:nvSpPr>
          <p:cNvPr id="3" name="Subtitle 2">
            <a:extLst>
              <a:ext uri="{FF2B5EF4-FFF2-40B4-BE49-F238E27FC236}">
                <a16:creationId xmlns:a16="http://schemas.microsoft.com/office/drawing/2014/main" id="{07BB6523-163E-1CBA-1586-A817A0E2C1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L"/>
          </a:p>
        </p:txBody>
      </p:sp>
      <p:sp>
        <p:nvSpPr>
          <p:cNvPr id="4" name="Date Placeholder 3">
            <a:extLst>
              <a:ext uri="{FF2B5EF4-FFF2-40B4-BE49-F238E27FC236}">
                <a16:creationId xmlns:a16="http://schemas.microsoft.com/office/drawing/2014/main" id="{6EFCBCB6-E501-4A82-D921-042346491AF6}"/>
              </a:ext>
            </a:extLst>
          </p:cNvPr>
          <p:cNvSpPr>
            <a:spLocks noGrp="1"/>
          </p:cNvSpPr>
          <p:nvPr>
            <p:ph type="dt" sz="half" idx="10"/>
          </p:nvPr>
        </p:nvSpPr>
        <p:spPr/>
        <p:txBody>
          <a:bodyPr/>
          <a:lstStyle/>
          <a:p>
            <a:fld id="{5D254225-3F03-4420-B971-81E9095DE63A}" type="datetimeFigureOut">
              <a:rPr lang="en-IL" smtClean="0"/>
              <a:t>20/08/2023</a:t>
            </a:fld>
            <a:endParaRPr lang="en-IL"/>
          </a:p>
        </p:txBody>
      </p:sp>
      <p:sp>
        <p:nvSpPr>
          <p:cNvPr id="5" name="Footer Placeholder 4">
            <a:extLst>
              <a:ext uri="{FF2B5EF4-FFF2-40B4-BE49-F238E27FC236}">
                <a16:creationId xmlns:a16="http://schemas.microsoft.com/office/drawing/2014/main" id="{B44D5206-9BCC-1704-572F-66B75ED77CD0}"/>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12C5A75F-62A2-B4A0-C4A1-0812D9B7F485}"/>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1445014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54584-D29D-7110-A37D-1C396702564F}"/>
              </a:ext>
            </a:extLst>
          </p:cNvPr>
          <p:cNvSpPr>
            <a:spLocks noGrp="1"/>
          </p:cNvSpPr>
          <p:nvPr>
            <p:ph type="title"/>
          </p:nvPr>
        </p:nvSpPr>
        <p:spPr/>
        <p:txBody>
          <a:bodyPr/>
          <a:lstStyle/>
          <a:p>
            <a:r>
              <a:rPr lang="en-US"/>
              <a:t>Click to edit Master title style</a:t>
            </a:r>
            <a:endParaRPr lang="en-IL"/>
          </a:p>
        </p:txBody>
      </p:sp>
      <p:sp>
        <p:nvSpPr>
          <p:cNvPr id="3" name="Vertical Text Placeholder 2">
            <a:extLst>
              <a:ext uri="{FF2B5EF4-FFF2-40B4-BE49-F238E27FC236}">
                <a16:creationId xmlns:a16="http://schemas.microsoft.com/office/drawing/2014/main" id="{595AE9C1-DB0F-03E6-B037-F0D7C5EF3B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C024F16E-49F2-0731-F869-9D0D3BE37F67}"/>
              </a:ext>
            </a:extLst>
          </p:cNvPr>
          <p:cNvSpPr>
            <a:spLocks noGrp="1"/>
          </p:cNvSpPr>
          <p:nvPr>
            <p:ph type="dt" sz="half" idx="10"/>
          </p:nvPr>
        </p:nvSpPr>
        <p:spPr/>
        <p:txBody>
          <a:bodyPr/>
          <a:lstStyle/>
          <a:p>
            <a:fld id="{5D254225-3F03-4420-B971-81E9095DE63A}" type="datetimeFigureOut">
              <a:rPr lang="en-IL" smtClean="0"/>
              <a:t>20/08/2023</a:t>
            </a:fld>
            <a:endParaRPr lang="en-IL"/>
          </a:p>
        </p:txBody>
      </p:sp>
      <p:sp>
        <p:nvSpPr>
          <p:cNvPr id="5" name="Footer Placeholder 4">
            <a:extLst>
              <a:ext uri="{FF2B5EF4-FFF2-40B4-BE49-F238E27FC236}">
                <a16:creationId xmlns:a16="http://schemas.microsoft.com/office/drawing/2014/main" id="{E4914FB1-E080-5418-534E-05A506281CED}"/>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F9D51C33-BF9B-0211-35F2-C656A409A51F}"/>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3684427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9FB8FA-0F71-4319-AE74-4ED68A53C89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L"/>
          </a:p>
        </p:txBody>
      </p:sp>
      <p:sp>
        <p:nvSpPr>
          <p:cNvPr id="3" name="Vertical Text Placeholder 2">
            <a:extLst>
              <a:ext uri="{FF2B5EF4-FFF2-40B4-BE49-F238E27FC236}">
                <a16:creationId xmlns:a16="http://schemas.microsoft.com/office/drawing/2014/main" id="{3AB3BED8-D35F-18E1-1646-CC81A210DD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0D59C222-7675-23C5-C129-FF3D3EDC0618}"/>
              </a:ext>
            </a:extLst>
          </p:cNvPr>
          <p:cNvSpPr>
            <a:spLocks noGrp="1"/>
          </p:cNvSpPr>
          <p:nvPr>
            <p:ph type="dt" sz="half" idx="10"/>
          </p:nvPr>
        </p:nvSpPr>
        <p:spPr/>
        <p:txBody>
          <a:bodyPr/>
          <a:lstStyle/>
          <a:p>
            <a:fld id="{5D254225-3F03-4420-B971-81E9095DE63A}" type="datetimeFigureOut">
              <a:rPr lang="en-IL" smtClean="0"/>
              <a:t>20/08/2023</a:t>
            </a:fld>
            <a:endParaRPr lang="en-IL"/>
          </a:p>
        </p:txBody>
      </p:sp>
      <p:sp>
        <p:nvSpPr>
          <p:cNvPr id="5" name="Footer Placeholder 4">
            <a:extLst>
              <a:ext uri="{FF2B5EF4-FFF2-40B4-BE49-F238E27FC236}">
                <a16:creationId xmlns:a16="http://schemas.microsoft.com/office/drawing/2014/main" id="{8D4C80EC-CB33-B2BB-5CDD-43E8238B883C}"/>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164E09AB-09B3-1464-A2C1-EF2D490E4F95}"/>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2841547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A8A93-8CD8-E752-CAB2-36200CDA2E2A}"/>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CE7500A4-D131-FFCC-08CB-D2BC6056BC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C39CF27B-43CF-CA2C-121C-6C3993E3A973}"/>
              </a:ext>
            </a:extLst>
          </p:cNvPr>
          <p:cNvSpPr>
            <a:spLocks noGrp="1"/>
          </p:cNvSpPr>
          <p:nvPr>
            <p:ph type="dt" sz="half" idx="10"/>
          </p:nvPr>
        </p:nvSpPr>
        <p:spPr/>
        <p:txBody>
          <a:bodyPr/>
          <a:lstStyle/>
          <a:p>
            <a:fld id="{5D254225-3F03-4420-B971-81E9095DE63A}" type="datetimeFigureOut">
              <a:rPr lang="en-IL" smtClean="0"/>
              <a:t>20/08/2023</a:t>
            </a:fld>
            <a:endParaRPr lang="en-IL"/>
          </a:p>
        </p:txBody>
      </p:sp>
      <p:sp>
        <p:nvSpPr>
          <p:cNvPr id="5" name="Footer Placeholder 4">
            <a:extLst>
              <a:ext uri="{FF2B5EF4-FFF2-40B4-BE49-F238E27FC236}">
                <a16:creationId xmlns:a16="http://schemas.microsoft.com/office/drawing/2014/main" id="{81E4CE5F-E20F-A81C-85C5-F3C6396F2DBD}"/>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EC9CC6ED-9F4C-A1F7-0FDB-B1B88B3B1AE0}"/>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204808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7F253-0782-E709-B66F-7469BE4647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L"/>
          </a:p>
        </p:txBody>
      </p:sp>
      <p:sp>
        <p:nvSpPr>
          <p:cNvPr id="3" name="Text Placeholder 2">
            <a:extLst>
              <a:ext uri="{FF2B5EF4-FFF2-40B4-BE49-F238E27FC236}">
                <a16:creationId xmlns:a16="http://schemas.microsoft.com/office/drawing/2014/main" id="{BAA1131F-BCC7-E105-4567-C90E5275D7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81525D-C426-01F6-0474-471111AD2FA9}"/>
              </a:ext>
            </a:extLst>
          </p:cNvPr>
          <p:cNvSpPr>
            <a:spLocks noGrp="1"/>
          </p:cNvSpPr>
          <p:nvPr>
            <p:ph type="dt" sz="half" idx="10"/>
          </p:nvPr>
        </p:nvSpPr>
        <p:spPr/>
        <p:txBody>
          <a:bodyPr/>
          <a:lstStyle/>
          <a:p>
            <a:fld id="{5D254225-3F03-4420-B971-81E9095DE63A}" type="datetimeFigureOut">
              <a:rPr lang="en-IL" smtClean="0"/>
              <a:t>20/08/2023</a:t>
            </a:fld>
            <a:endParaRPr lang="en-IL"/>
          </a:p>
        </p:txBody>
      </p:sp>
      <p:sp>
        <p:nvSpPr>
          <p:cNvPr id="5" name="Footer Placeholder 4">
            <a:extLst>
              <a:ext uri="{FF2B5EF4-FFF2-40B4-BE49-F238E27FC236}">
                <a16:creationId xmlns:a16="http://schemas.microsoft.com/office/drawing/2014/main" id="{47F6DCA7-5634-BA0E-C3B4-E2D070A89EF6}"/>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D8710865-3FD1-BD6A-D63D-782CFF4FF1BC}"/>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3307088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8A839-0E3B-A7E8-9AE3-8321D09D75E8}"/>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C3A44AB5-0679-1033-A79C-59953D2983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Content Placeholder 3">
            <a:extLst>
              <a:ext uri="{FF2B5EF4-FFF2-40B4-BE49-F238E27FC236}">
                <a16:creationId xmlns:a16="http://schemas.microsoft.com/office/drawing/2014/main" id="{DAACB098-0871-7283-6C30-C98D142E99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5" name="Date Placeholder 4">
            <a:extLst>
              <a:ext uri="{FF2B5EF4-FFF2-40B4-BE49-F238E27FC236}">
                <a16:creationId xmlns:a16="http://schemas.microsoft.com/office/drawing/2014/main" id="{F2AE78C8-6EB2-E3CF-8F1F-88FC6CEAC976}"/>
              </a:ext>
            </a:extLst>
          </p:cNvPr>
          <p:cNvSpPr>
            <a:spLocks noGrp="1"/>
          </p:cNvSpPr>
          <p:nvPr>
            <p:ph type="dt" sz="half" idx="10"/>
          </p:nvPr>
        </p:nvSpPr>
        <p:spPr/>
        <p:txBody>
          <a:bodyPr/>
          <a:lstStyle/>
          <a:p>
            <a:fld id="{5D254225-3F03-4420-B971-81E9095DE63A}" type="datetimeFigureOut">
              <a:rPr lang="en-IL" smtClean="0"/>
              <a:t>20/08/2023</a:t>
            </a:fld>
            <a:endParaRPr lang="en-IL"/>
          </a:p>
        </p:txBody>
      </p:sp>
      <p:sp>
        <p:nvSpPr>
          <p:cNvPr id="6" name="Footer Placeholder 5">
            <a:extLst>
              <a:ext uri="{FF2B5EF4-FFF2-40B4-BE49-F238E27FC236}">
                <a16:creationId xmlns:a16="http://schemas.microsoft.com/office/drawing/2014/main" id="{E49A360A-9A27-0308-AE70-92CB8C1501A9}"/>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7F4291C5-339F-29D5-7691-9DBB97684B2B}"/>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2555580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50241-3034-96AB-F48B-5B679441DF59}"/>
              </a:ext>
            </a:extLst>
          </p:cNvPr>
          <p:cNvSpPr>
            <a:spLocks noGrp="1"/>
          </p:cNvSpPr>
          <p:nvPr>
            <p:ph type="title"/>
          </p:nvPr>
        </p:nvSpPr>
        <p:spPr>
          <a:xfrm>
            <a:off x="839788" y="365125"/>
            <a:ext cx="10515600" cy="1325563"/>
          </a:xfrm>
        </p:spPr>
        <p:txBody>
          <a:bodyPr/>
          <a:lstStyle/>
          <a:p>
            <a:r>
              <a:rPr lang="en-US"/>
              <a:t>Click to edit Master title style</a:t>
            </a:r>
            <a:endParaRPr lang="en-IL"/>
          </a:p>
        </p:txBody>
      </p:sp>
      <p:sp>
        <p:nvSpPr>
          <p:cNvPr id="3" name="Text Placeholder 2">
            <a:extLst>
              <a:ext uri="{FF2B5EF4-FFF2-40B4-BE49-F238E27FC236}">
                <a16:creationId xmlns:a16="http://schemas.microsoft.com/office/drawing/2014/main" id="{90732949-681E-9D8B-1870-DD4C7D6129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B1F7DF-BDCF-9B52-FE31-A4A56E6ADA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5" name="Text Placeholder 4">
            <a:extLst>
              <a:ext uri="{FF2B5EF4-FFF2-40B4-BE49-F238E27FC236}">
                <a16:creationId xmlns:a16="http://schemas.microsoft.com/office/drawing/2014/main" id="{38D4CAF3-2213-2C1E-EFB9-1DE345EDE9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37BD89-D515-F697-16A3-3D2BADCAD9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7" name="Date Placeholder 6">
            <a:extLst>
              <a:ext uri="{FF2B5EF4-FFF2-40B4-BE49-F238E27FC236}">
                <a16:creationId xmlns:a16="http://schemas.microsoft.com/office/drawing/2014/main" id="{1625D6F0-4BC2-678B-3F7B-553DFDDDABB9}"/>
              </a:ext>
            </a:extLst>
          </p:cNvPr>
          <p:cNvSpPr>
            <a:spLocks noGrp="1"/>
          </p:cNvSpPr>
          <p:nvPr>
            <p:ph type="dt" sz="half" idx="10"/>
          </p:nvPr>
        </p:nvSpPr>
        <p:spPr/>
        <p:txBody>
          <a:bodyPr/>
          <a:lstStyle/>
          <a:p>
            <a:fld id="{5D254225-3F03-4420-B971-81E9095DE63A}" type="datetimeFigureOut">
              <a:rPr lang="en-IL" smtClean="0"/>
              <a:t>20/08/2023</a:t>
            </a:fld>
            <a:endParaRPr lang="en-IL"/>
          </a:p>
        </p:txBody>
      </p:sp>
      <p:sp>
        <p:nvSpPr>
          <p:cNvPr id="8" name="Footer Placeholder 7">
            <a:extLst>
              <a:ext uri="{FF2B5EF4-FFF2-40B4-BE49-F238E27FC236}">
                <a16:creationId xmlns:a16="http://schemas.microsoft.com/office/drawing/2014/main" id="{6F3F99D2-0C3B-F423-2764-9C178DC1E29F}"/>
              </a:ext>
            </a:extLst>
          </p:cNvPr>
          <p:cNvSpPr>
            <a:spLocks noGrp="1"/>
          </p:cNvSpPr>
          <p:nvPr>
            <p:ph type="ftr" sz="quarter" idx="11"/>
          </p:nvPr>
        </p:nvSpPr>
        <p:spPr/>
        <p:txBody>
          <a:bodyPr/>
          <a:lstStyle/>
          <a:p>
            <a:endParaRPr lang="en-IL"/>
          </a:p>
        </p:txBody>
      </p:sp>
      <p:sp>
        <p:nvSpPr>
          <p:cNvPr id="9" name="Slide Number Placeholder 8">
            <a:extLst>
              <a:ext uri="{FF2B5EF4-FFF2-40B4-BE49-F238E27FC236}">
                <a16:creationId xmlns:a16="http://schemas.microsoft.com/office/drawing/2014/main" id="{696BBA1E-4B6D-29A7-0EC3-4295EE4402F4}"/>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2191103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D319B-3D06-F7D5-59F4-BB6A0C4B62AF}"/>
              </a:ext>
            </a:extLst>
          </p:cNvPr>
          <p:cNvSpPr>
            <a:spLocks noGrp="1"/>
          </p:cNvSpPr>
          <p:nvPr>
            <p:ph type="title"/>
          </p:nvPr>
        </p:nvSpPr>
        <p:spPr/>
        <p:txBody>
          <a:bodyPr/>
          <a:lstStyle/>
          <a:p>
            <a:r>
              <a:rPr lang="en-US"/>
              <a:t>Click to edit Master title style</a:t>
            </a:r>
            <a:endParaRPr lang="en-IL"/>
          </a:p>
        </p:txBody>
      </p:sp>
      <p:sp>
        <p:nvSpPr>
          <p:cNvPr id="3" name="Date Placeholder 2">
            <a:extLst>
              <a:ext uri="{FF2B5EF4-FFF2-40B4-BE49-F238E27FC236}">
                <a16:creationId xmlns:a16="http://schemas.microsoft.com/office/drawing/2014/main" id="{A28E32DB-D077-E6CF-3571-058CCA3092B6}"/>
              </a:ext>
            </a:extLst>
          </p:cNvPr>
          <p:cNvSpPr>
            <a:spLocks noGrp="1"/>
          </p:cNvSpPr>
          <p:nvPr>
            <p:ph type="dt" sz="half" idx="10"/>
          </p:nvPr>
        </p:nvSpPr>
        <p:spPr/>
        <p:txBody>
          <a:bodyPr/>
          <a:lstStyle/>
          <a:p>
            <a:fld id="{5D254225-3F03-4420-B971-81E9095DE63A}" type="datetimeFigureOut">
              <a:rPr lang="en-IL" smtClean="0"/>
              <a:t>20/08/2023</a:t>
            </a:fld>
            <a:endParaRPr lang="en-IL"/>
          </a:p>
        </p:txBody>
      </p:sp>
      <p:sp>
        <p:nvSpPr>
          <p:cNvPr id="4" name="Footer Placeholder 3">
            <a:extLst>
              <a:ext uri="{FF2B5EF4-FFF2-40B4-BE49-F238E27FC236}">
                <a16:creationId xmlns:a16="http://schemas.microsoft.com/office/drawing/2014/main" id="{8DEC2B12-65AE-7A51-27C8-4A2BE5390848}"/>
              </a:ext>
            </a:extLst>
          </p:cNvPr>
          <p:cNvSpPr>
            <a:spLocks noGrp="1"/>
          </p:cNvSpPr>
          <p:nvPr>
            <p:ph type="ftr" sz="quarter" idx="11"/>
          </p:nvPr>
        </p:nvSpPr>
        <p:spPr/>
        <p:txBody>
          <a:bodyPr/>
          <a:lstStyle/>
          <a:p>
            <a:endParaRPr lang="en-IL"/>
          </a:p>
        </p:txBody>
      </p:sp>
      <p:sp>
        <p:nvSpPr>
          <p:cNvPr id="5" name="Slide Number Placeholder 4">
            <a:extLst>
              <a:ext uri="{FF2B5EF4-FFF2-40B4-BE49-F238E27FC236}">
                <a16:creationId xmlns:a16="http://schemas.microsoft.com/office/drawing/2014/main" id="{7F4CFF00-48B1-050B-1267-A6774AC09139}"/>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3341654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650032-2560-E467-89ED-4024613A6E42}"/>
              </a:ext>
            </a:extLst>
          </p:cNvPr>
          <p:cNvSpPr>
            <a:spLocks noGrp="1"/>
          </p:cNvSpPr>
          <p:nvPr>
            <p:ph type="dt" sz="half" idx="10"/>
          </p:nvPr>
        </p:nvSpPr>
        <p:spPr/>
        <p:txBody>
          <a:bodyPr/>
          <a:lstStyle/>
          <a:p>
            <a:fld id="{5D254225-3F03-4420-B971-81E9095DE63A}" type="datetimeFigureOut">
              <a:rPr lang="en-IL" smtClean="0"/>
              <a:t>20/08/2023</a:t>
            </a:fld>
            <a:endParaRPr lang="en-IL"/>
          </a:p>
        </p:txBody>
      </p:sp>
      <p:sp>
        <p:nvSpPr>
          <p:cNvPr id="3" name="Footer Placeholder 2">
            <a:extLst>
              <a:ext uri="{FF2B5EF4-FFF2-40B4-BE49-F238E27FC236}">
                <a16:creationId xmlns:a16="http://schemas.microsoft.com/office/drawing/2014/main" id="{433B266F-DFB9-0C57-E555-80820D058B6A}"/>
              </a:ext>
            </a:extLst>
          </p:cNvPr>
          <p:cNvSpPr>
            <a:spLocks noGrp="1"/>
          </p:cNvSpPr>
          <p:nvPr>
            <p:ph type="ftr" sz="quarter" idx="11"/>
          </p:nvPr>
        </p:nvSpPr>
        <p:spPr/>
        <p:txBody>
          <a:bodyPr/>
          <a:lstStyle/>
          <a:p>
            <a:endParaRPr lang="en-IL"/>
          </a:p>
        </p:txBody>
      </p:sp>
      <p:sp>
        <p:nvSpPr>
          <p:cNvPr id="4" name="Slide Number Placeholder 3">
            <a:extLst>
              <a:ext uri="{FF2B5EF4-FFF2-40B4-BE49-F238E27FC236}">
                <a16:creationId xmlns:a16="http://schemas.microsoft.com/office/drawing/2014/main" id="{DB70B4CF-4266-3CEF-68DC-111F55ADEA9C}"/>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2756308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2BC5C-5579-9106-298B-C03CF42006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L"/>
          </a:p>
        </p:txBody>
      </p:sp>
      <p:sp>
        <p:nvSpPr>
          <p:cNvPr id="3" name="Content Placeholder 2">
            <a:extLst>
              <a:ext uri="{FF2B5EF4-FFF2-40B4-BE49-F238E27FC236}">
                <a16:creationId xmlns:a16="http://schemas.microsoft.com/office/drawing/2014/main" id="{19EE568E-D249-B197-9EA7-E09E2E820E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Text Placeholder 3">
            <a:extLst>
              <a:ext uri="{FF2B5EF4-FFF2-40B4-BE49-F238E27FC236}">
                <a16:creationId xmlns:a16="http://schemas.microsoft.com/office/drawing/2014/main" id="{C1DCE150-9058-5940-67A9-D299723B71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B829B6-43BD-251F-A4FB-B04D0CE053F8}"/>
              </a:ext>
            </a:extLst>
          </p:cNvPr>
          <p:cNvSpPr>
            <a:spLocks noGrp="1"/>
          </p:cNvSpPr>
          <p:nvPr>
            <p:ph type="dt" sz="half" idx="10"/>
          </p:nvPr>
        </p:nvSpPr>
        <p:spPr/>
        <p:txBody>
          <a:bodyPr/>
          <a:lstStyle/>
          <a:p>
            <a:fld id="{5D254225-3F03-4420-B971-81E9095DE63A}" type="datetimeFigureOut">
              <a:rPr lang="en-IL" smtClean="0"/>
              <a:t>20/08/2023</a:t>
            </a:fld>
            <a:endParaRPr lang="en-IL"/>
          </a:p>
        </p:txBody>
      </p:sp>
      <p:sp>
        <p:nvSpPr>
          <p:cNvPr id="6" name="Footer Placeholder 5">
            <a:extLst>
              <a:ext uri="{FF2B5EF4-FFF2-40B4-BE49-F238E27FC236}">
                <a16:creationId xmlns:a16="http://schemas.microsoft.com/office/drawing/2014/main" id="{D47F7722-6BD9-9F81-7CBD-ACFAC97831FD}"/>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A0545AB7-12B5-82F9-A7F8-F5A094BA17C9}"/>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3607038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56F64-3722-9CC6-B44C-58768265F2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L"/>
          </a:p>
        </p:txBody>
      </p:sp>
      <p:sp>
        <p:nvSpPr>
          <p:cNvPr id="3" name="Picture Placeholder 2">
            <a:extLst>
              <a:ext uri="{FF2B5EF4-FFF2-40B4-BE49-F238E27FC236}">
                <a16:creationId xmlns:a16="http://schemas.microsoft.com/office/drawing/2014/main" id="{13C86ECF-9BC2-D1A9-ABE8-8CE551930E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L"/>
          </a:p>
        </p:txBody>
      </p:sp>
      <p:sp>
        <p:nvSpPr>
          <p:cNvPr id="4" name="Text Placeholder 3">
            <a:extLst>
              <a:ext uri="{FF2B5EF4-FFF2-40B4-BE49-F238E27FC236}">
                <a16:creationId xmlns:a16="http://schemas.microsoft.com/office/drawing/2014/main" id="{1092EB2B-1635-C71B-FE0D-A5A6108580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EFBAE6-F30A-8A89-7324-0C64DB371F01}"/>
              </a:ext>
            </a:extLst>
          </p:cNvPr>
          <p:cNvSpPr>
            <a:spLocks noGrp="1"/>
          </p:cNvSpPr>
          <p:nvPr>
            <p:ph type="dt" sz="half" idx="10"/>
          </p:nvPr>
        </p:nvSpPr>
        <p:spPr/>
        <p:txBody>
          <a:bodyPr/>
          <a:lstStyle/>
          <a:p>
            <a:fld id="{5D254225-3F03-4420-B971-81E9095DE63A}" type="datetimeFigureOut">
              <a:rPr lang="en-IL" smtClean="0"/>
              <a:t>20/08/2023</a:t>
            </a:fld>
            <a:endParaRPr lang="en-IL"/>
          </a:p>
        </p:txBody>
      </p:sp>
      <p:sp>
        <p:nvSpPr>
          <p:cNvPr id="6" name="Footer Placeholder 5">
            <a:extLst>
              <a:ext uri="{FF2B5EF4-FFF2-40B4-BE49-F238E27FC236}">
                <a16:creationId xmlns:a16="http://schemas.microsoft.com/office/drawing/2014/main" id="{659C5F4C-6EF3-D70B-9CCC-F81F254FBAB0}"/>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41E84926-6A2C-4AD2-415F-1ECC5FF2C8ED}"/>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1993738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036561-9CE0-5399-52AB-B0171B76EC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L"/>
          </a:p>
        </p:txBody>
      </p:sp>
      <p:sp>
        <p:nvSpPr>
          <p:cNvPr id="3" name="Text Placeholder 2">
            <a:extLst>
              <a:ext uri="{FF2B5EF4-FFF2-40B4-BE49-F238E27FC236}">
                <a16:creationId xmlns:a16="http://schemas.microsoft.com/office/drawing/2014/main" id="{8768ABAA-88EA-5DE0-5404-CEE025E84F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EE1CA598-EF39-59EC-8001-F46CF0CEA4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254225-3F03-4420-B971-81E9095DE63A}" type="datetimeFigureOut">
              <a:rPr lang="en-IL" smtClean="0"/>
              <a:t>20/08/2023</a:t>
            </a:fld>
            <a:endParaRPr lang="en-IL"/>
          </a:p>
        </p:txBody>
      </p:sp>
      <p:sp>
        <p:nvSpPr>
          <p:cNvPr id="5" name="Footer Placeholder 4">
            <a:extLst>
              <a:ext uri="{FF2B5EF4-FFF2-40B4-BE49-F238E27FC236}">
                <a16:creationId xmlns:a16="http://schemas.microsoft.com/office/drawing/2014/main" id="{A52936CC-E6D3-D988-D233-F502B50CE3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L"/>
          </a:p>
        </p:txBody>
      </p:sp>
      <p:sp>
        <p:nvSpPr>
          <p:cNvPr id="6" name="Slide Number Placeholder 5">
            <a:extLst>
              <a:ext uri="{FF2B5EF4-FFF2-40B4-BE49-F238E27FC236}">
                <a16:creationId xmlns:a16="http://schemas.microsoft.com/office/drawing/2014/main" id="{E3F477FC-AFA9-E0CF-DED8-C0FE76CFCF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56C86C-51E9-4B7F-84A6-DEA124E27E8C}" type="slidenum">
              <a:rPr lang="en-IL" smtClean="0"/>
              <a:t>‹#›</a:t>
            </a:fld>
            <a:endParaRPr lang="en-IL"/>
          </a:p>
        </p:txBody>
      </p:sp>
    </p:spTree>
    <p:extLst>
      <p:ext uri="{BB962C8B-B14F-4D97-AF65-F5344CB8AC3E}">
        <p14:creationId xmlns:p14="http://schemas.microsoft.com/office/powerpoint/2010/main" val="38014971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7.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3.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8.png"/><Relationship Id="rId5" Type="http://schemas.openxmlformats.org/officeDocument/2006/relationships/image" Target="../media/image12.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7.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1.jpeg"/><Relationship Id="rId3" Type="http://schemas.openxmlformats.org/officeDocument/2006/relationships/image" Target="../media/image23.png"/><Relationship Id="rId7" Type="http://schemas.openxmlformats.org/officeDocument/2006/relationships/image" Target="../media/image19.png"/><Relationship Id="rId12"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9.jpeg"/><Relationship Id="rId5" Type="http://schemas.openxmlformats.org/officeDocument/2006/relationships/image" Target="../media/image12.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 Id="rId1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7.pn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2.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23.png"/><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7.png"/><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3.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33.png"/><Relationship Id="rId5" Type="http://schemas.openxmlformats.org/officeDocument/2006/relationships/image" Target="../media/image12.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7.png"/><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7.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38.sv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40.sv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sv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7.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3.png"/><Relationship Id="rId7" Type="http://schemas.openxmlformats.org/officeDocument/2006/relationships/image" Target="../media/image48.jpeg"/><Relationship Id="rId12" Type="http://schemas.openxmlformats.org/officeDocument/2006/relationships/image" Target="../media/image53.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7.png"/><Relationship Id="rId11" Type="http://schemas.openxmlformats.org/officeDocument/2006/relationships/image" Target="../media/image52.jpg"/><Relationship Id="rId5" Type="http://schemas.openxmlformats.org/officeDocument/2006/relationships/image" Target="../media/image7.png"/><Relationship Id="rId10" Type="http://schemas.openxmlformats.org/officeDocument/2006/relationships/image" Target="../media/image51.jpeg"/><Relationship Id="rId4" Type="http://schemas.openxmlformats.org/officeDocument/2006/relationships/image" Target="../media/image9.png"/><Relationship Id="rId9" Type="http://schemas.openxmlformats.org/officeDocument/2006/relationships/image" Target="../media/image50.jp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3.png"/><Relationship Id="rId7"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56.jp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9.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9.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7.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19.png"/><Relationship Id="rId12"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4.png"/><Relationship Id="rId5" Type="http://schemas.openxmlformats.org/officeDocument/2006/relationships/image" Target="../media/image12.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candelabrum, black&#10;&#10;Description automatically generated">
            <a:extLst>
              <a:ext uri="{FF2B5EF4-FFF2-40B4-BE49-F238E27FC236}">
                <a16:creationId xmlns:a16="http://schemas.microsoft.com/office/drawing/2014/main" id="{9D38D018-2C39-CF4F-0019-ED3A340E19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8727" y="0"/>
            <a:ext cx="7083273" cy="6858000"/>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id="{F335D7D8-20D5-B44C-C337-4FB261E2A2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1" y="2131706"/>
            <a:ext cx="5720209" cy="2533886"/>
          </a:xfrm>
          <a:prstGeom prst="rect">
            <a:avLst/>
          </a:prstGeom>
          <a:solidFill>
            <a:srgbClr val="2875AF"/>
          </a:solidFill>
        </p:spPr>
      </p:pic>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sp>
        <p:nvSpPr>
          <p:cNvPr id="12" name="TextBox 11">
            <a:extLst>
              <a:ext uri="{FF2B5EF4-FFF2-40B4-BE49-F238E27FC236}">
                <a16:creationId xmlns:a16="http://schemas.microsoft.com/office/drawing/2014/main" id="{98E58C6E-CB96-C9C4-F563-B52C26DC7C38}"/>
              </a:ext>
            </a:extLst>
          </p:cNvPr>
          <p:cNvSpPr txBox="1"/>
          <p:nvPr/>
        </p:nvSpPr>
        <p:spPr>
          <a:xfrm>
            <a:off x="1969431" y="2831695"/>
            <a:ext cx="5465279" cy="584775"/>
          </a:xfrm>
          <a:prstGeom prst="rect">
            <a:avLst/>
          </a:prstGeom>
          <a:noFill/>
        </p:spPr>
        <p:txBody>
          <a:bodyPr wrap="square" rtlCol="0">
            <a:spAutoFit/>
          </a:bodyPr>
          <a:lstStyle/>
          <a:p>
            <a:pPr algn="ctr"/>
            <a:r>
              <a:rPr lang="he-IL" sz="3200" b="1" dirty="0">
                <a:effectLst/>
                <a:latin typeface="Calibri" panose="020F0502020204030204" pitchFamily="34" charset="0"/>
                <a:cs typeface="Calibri" panose="020F0502020204030204" pitchFamily="34" charset="0"/>
              </a:rPr>
              <a:t>לאומיות: מושגי יסוד</a:t>
            </a:r>
            <a:endParaRPr lang="en-IL" sz="3200" b="1" dirty="0">
              <a:solidFill>
                <a:srgbClr val="16308B"/>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8282B3AB-7C04-481B-9A2E-A940207A1DC9}"/>
              </a:ext>
            </a:extLst>
          </p:cNvPr>
          <p:cNvSpPr txBox="1"/>
          <p:nvPr/>
        </p:nvSpPr>
        <p:spPr>
          <a:xfrm>
            <a:off x="3181350" y="3402699"/>
            <a:ext cx="3009901" cy="461665"/>
          </a:xfrm>
          <a:prstGeom prst="rect">
            <a:avLst/>
          </a:prstGeom>
          <a:noFill/>
        </p:spPr>
        <p:txBody>
          <a:bodyPr wrap="square" rtlCol="0">
            <a:spAutoFit/>
          </a:bodyPr>
          <a:lstStyle/>
          <a:p>
            <a:pPr algn="ctr"/>
            <a:r>
              <a:rPr lang="he-IL" sz="2400" dirty="0">
                <a:effectLst/>
                <a:latin typeface="Calibri" panose="020F0502020204030204" pitchFamily="34" charset="0"/>
                <a:cs typeface="Calibri" panose="020F0502020204030204" pitchFamily="34" charset="0"/>
              </a:rPr>
              <a:t>אזרחות - ממיר בגרות</a:t>
            </a:r>
            <a:endParaRPr lang="en-IL" sz="2400" dirty="0">
              <a:solidFill>
                <a:srgbClr val="16308B"/>
              </a:solidFill>
              <a:latin typeface="Calibri" panose="020F0502020204030204" pitchFamily="34" charset="0"/>
              <a:cs typeface="Calibri" panose="020F0502020204030204" pitchFamily="34" charset="0"/>
            </a:endParaRPr>
          </a:p>
        </p:txBody>
      </p:sp>
      <p:pic>
        <p:nvPicPr>
          <p:cNvPr id="9" name="תמונה 8" descr="תמונה שמכילה טקסט, גופן, לוגו, עיצוב&#10;&#10;התיאור נוצר באופן אוטומטי">
            <a:extLst>
              <a:ext uri="{FF2B5EF4-FFF2-40B4-BE49-F238E27FC236}">
                <a16:creationId xmlns:a16="http://schemas.microsoft.com/office/drawing/2014/main" id="{09AAF108-32E5-1D7C-0391-35B9D063568C}"/>
              </a:ext>
            </a:extLst>
          </p:cNvPr>
          <p:cNvPicPr>
            <a:picLocks noChangeAspect="1"/>
          </p:cNvPicPr>
          <p:nvPr/>
        </p:nvPicPr>
        <p:blipFill rotWithShape="1">
          <a:blip r:embed="rId5">
            <a:extLst>
              <a:ext uri="{28A0092B-C50C-407E-A947-70E740481C1C}">
                <a14:useLocalDpi xmlns:a14="http://schemas.microsoft.com/office/drawing/2010/main" val="0"/>
              </a:ext>
            </a:extLst>
          </a:blip>
          <a:srcRect l="23292" r="38406"/>
          <a:stretch/>
        </p:blipFill>
        <p:spPr>
          <a:xfrm>
            <a:off x="202496" y="5592659"/>
            <a:ext cx="1152579" cy="1158240"/>
          </a:xfrm>
          <a:prstGeom prst="rect">
            <a:avLst/>
          </a:prstGeom>
        </p:spPr>
      </p:pic>
      <p:pic>
        <p:nvPicPr>
          <p:cNvPr id="4" name="תמונה 3" descr="תמונה שמכילה גרפיקה, גופן, עיצוב גרפי, צילום מסך&#10;&#10;התיאור נוצר באופן אוטומטי">
            <a:extLst>
              <a:ext uri="{FF2B5EF4-FFF2-40B4-BE49-F238E27FC236}">
                <a16:creationId xmlns:a16="http://schemas.microsoft.com/office/drawing/2014/main" id="{0DAC54B2-21B0-DCA8-B4D9-626A6D19F9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20309" y="172394"/>
            <a:ext cx="1869195" cy="367048"/>
          </a:xfrm>
          <a:prstGeom prst="rect">
            <a:avLst/>
          </a:prstGeom>
        </p:spPr>
      </p:pic>
    </p:spTree>
    <p:extLst>
      <p:ext uri="{BB962C8B-B14F-4D97-AF65-F5344CB8AC3E}">
        <p14:creationId xmlns:p14="http://schemas.microsoft.com/office/powerpoint/2010/main" val="1319344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6" name="Picture 5">
            <a:extLst>
              <a:ext uri="{FF2B5EF4-FFF2-40B4-BE49-F238E27FC236}">
                <a16:creationId xmlns:a16="http://schemas.microsoft.com/office/drawing/2014/main" id="{16D234C8-DCE4-8395-0959-56F27C23A5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6416054"/>
            <a:ext cx="12192000" cy="441945"/>
          </a:xfrm>
          <a:prstGeom prst="rect">
            <a:avLst/>
          </a:prstGeom>
        </p:spPr>
      </p:pic>
      <p:sp>
        <p:nvSpPr>
          <p:cNvPr id="10" name="TextBox 9">
            <a:extLst>
              <a:ext uri="{FF2B5EF4-FFF2-40B4-BE49-F238E27FC236}">
                <a16:creationId xmlns:a16="http://schemas.microsoft.com/office/drawing/2014/main" id="{ED99D810-4D4C-9000-0723-946FDA63F8E4}"/>
              </a:ext>
            </a:extLst>
          </p:cNvPr>
          <p:cNvSpPr txBox="1"/>
          <p:nvPr/>
        </p:nvSpPr>
        <p:spPr>
          <a:xfrm>
            <a:off x="1038225" y="748312"/>
            <a:ext cx="10115550" cy="1754326"/>
          </a:xfrm>
          <a:prstGeom prst="rect">
            <a:avLst/>
          </a:prstGeom>
          <a:noFill/>
        </p:spPr>
        <p:txBody>
          <a:bodyPr wrap="square" rtlCol="0">
            <a:spAutoFit/>
          </a:bodyPr>
          <a:lstStyle/>
          <a:p>
            <a:pPr algn="ctr"/>
            <a:r>
              <a:rPr lang="he-IL" sz="5400" dirty="0">
                <a:effectLst/>
                <a:latin typeface="Calibri" panose="020F0502020204030204" pitchFamily="34" charset="0"/>
                <a:cs typeface="Calibri" panose="020F0502020204030204" pitchFamily="34" charset="0"/>
              </a:rPr>
              <a:t>על פי הדין הבין-לאומי, קיימים </a:t>
            </a:r>
            <a:r>
              <a:rPr lang="he-IL" sz="5400" b="1" dirty="0">
                <a:effectLst/>
                <a:latin typeface="Calibri" panose="020F0502020204030204" pitchFamily="34" charset="0"/>
                <a:cs typeface="Calibri" panose="020F0502020204030204" pitchFamily="34" charset="0"/>
              </a:rPr>
              <a:t>חמישה</a:t>
            </a:r>
            <a:r>
              <a:rPr lang="he-IL" sz="5400" dirty="0">
                <a:effectLst/>
                <a:latin typeface="Calibri" panose="020F0502020204030204" pitchFamily="34" charset="0"/>
                <a:cs typeface="Calibri" panose="020F0502020204030204" pitchFamily="34" charset="0"/>
              </a:rPr>
              <a:t> תנאים לקיומה של מדינה:</a:t>
            </a:r>
            <a:endParaRPr lang="he-IL" sz="5400" dirty="0">
              <a:solidFill>
                <a:srgbClr val="2875AF"/>
              </a:solidFill>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0111D439-4D58-7604-C5A9-BD34B35A902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35663" y="173124"/>
            <a:ext cx="453841" cy="452381"/>
          </a:xfrm>
          <a:prstGeom prst="rect">
            <a:avLst/>
          </a:prstGeom>
        </p:spPr>
      </p:pic>
      <p:pic>
        <p:nvPicPr>
          <p:cNvPr id="4" name="Picture 3" descr="Icon&#10;&#10;Description automatically generated">
            <a:extLst>
              <a:ext uri="{FF2B5EF4-FFF2-40B4-BE49-F238E27FC236}">
                <a16:creationId xmlns:a16="http://schemas.microsoft.com/office/drawing/2014/main" id="{3B4C2F5A-12F0-3034-9987-F9D818F181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5343" y="3607594"/>
            <a:ext cx="2006619" cy="2006619"/>
          </a:xfrm>
          <a:prstGeom prst="rect">
            <a:avLst/>
          </a:prstGeom>
        </p:spPr>
      </p:pic>
      <p:pic>
        <p:nvPicPr>
          <p:cNvPr id="7" name="Picture 6" descr="A picture containing hanger&#10;&#10;Description automatically generated">
            <a:extLst>
              <a:ext uri="{FF2B5EF4-FFF2-40B4-BE49-F238E27FC236}">
                <a16:creationId xmlns:a16="http://schemas.microsoft.com/office/drawing/2014/main" id="{952B4F7D-7303-7066-F1BF-B2EF1B0A84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4017" y="3607594"/>
            <a:ext cx="2006619" cy="2006619"/>
          </a:xfrm>
          <a:prstGeom prst="rect">
            <a:avLst/>
          </a:prstGeom>
        </p:spPr>
      </p:pic>
      <p:pic>
        <p:nvPicPr>
          <p:cNvPr id="9" name="Picture 8" descr="Icon&#10;&#10;Description automatically generated">
            <a:extLst>
              <a:ext uri="{FF2B5EF4-FFF2-40B4-BE49-F238E27FC236}">
                <a16:creationId xmlns:a16="http://schemas.microsoft.com/office/drawing/2014/main" id="{F5CF33DF-3674-8B60-7120-CA33BF481E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92691" y="3607594"/>
            <a:ext cx="2006619" cy="2006619"/>
          </a:xfrm>
          <a:prstGeom prst="rect">
            <a:avLst/>
          </a:prstGeom>
        </p:spPr>
      </p:pic>
      <p:pic>
        <p:nvPicPr>
          <p:cNvPr id="13" name="Picture 12" descr="Icon&#10;&#10;Description automatically generated">
            <a:extLst>
              <a:ext uri="{FF2B5EF4-FFF2-40B4-BE49-F238E27FC236}">
                <a16:creationId xmlns:a16="http://schemas.microsoft.com/office/drawing/2014/main" id="{E496371A-DFAE-2500-48AC-855165D2D5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71365" y="3607594"/>
            <a:ext cx="2006619" cy="2006619"/>
          </a:xfrm>
          <a:prstGeom prst="rect">
            <a:avLst/>
          </a:prstGeom>
        </p:spPr>
      </p:pic>
      <p:pic>
        <p:nvPicPr>
          <p:cNvPr id="15" name="Picture 14" descr="Icon&#10;&#10;Description automatically generated">
            <a:extLst>
              <a:ext uri="{FF2B5EF4-FFF2-40B4-BE49-F238E27FC236}">
                <a16:creationId xmlns:a16="http://schemas.microsoft.com/office/drawing/2014/main" id="{8AB6D874-4567-1484-0CDA-9E0C5173C1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0039" y="3607594"/>
            <a:ext cx="2006619" cy="2006619"/>
          </a:xfrm>
          <a:prstGeom prst="rect">
            <a:avLst/>
          </a:prstGeom>
        </p:spPr>
      </p:pic>
      <p:sp>
        <p:nvSpPr>
          <p:cNvPr id="17" name="TextBox 16">
            <a:extLst>
              <a:ext uri="{FF2B5EF4-FFF2-40B4-BE49-F238E27FC236}">
                <a16:creationId xmlns:a16="http://schemas.microsoft.com/office/drawing/2014/main" id="{2A295AD0-4251-F389-EFDB-AA179C5BC781}"/>
              </a:ext>
            </a:extLst>
          </p:cNvPr>
          <p:cNvSpPr txBox="1"/>
          <p:nvPr/>
        </p:nvSpPr>
        <p:spPr>
          <a:xfrm>
            <a:off x="9535343" y="2874448"/>
            <a:ext cx="1986092" cy="584775"/>
          </a:xfrm>
          <a:prstGeom prst="rect">
            <a:avLst/>
          </a:prstGeom>
          <a:noFill/>
        </p:spPr>
        <p:txBody>
          <a:bodyPr wrap="square" rtlCol="0">
            <a:spAutoFit/>
          </a:bodyPr>
          <a:lstStyle/>
          <a:p>
            <a:pPr algn="ctr"/>
            <a:r>
              <a:rPr lang="he-IL" sz="3200" dirty="0">
                <a:solidFill>
                  <a:srgbClr val="2875AF"/>
                </a:solidFill>
                <a:latin typeface="Calibri Light" panose="020F0302020204030204" pitchFamily="34" charset="0"/>
                <a:cs typeface="Calibri Light" panose="020F0302020204030204" pitchFamily="34" charset="0"/>
              </a:rPr>
              <a:t>אוכלוסייה</a:t>
            </a:r>
            <a:endParaRPr lang="he-IL" sz="3200" dirty="0">
              <a:solidFill>
                <a:srgbClr val="2875AF"/>
              </a:solidFill>
              <a:effectLst/>
              <a:latin typeface="Calibri Light" panose="020F0302020204030204" pitchFamily="34" charset="0"/>
              <a:cs typeface="Calibri Light" panose="020F0302020204030204" pitchFamily="34" charset="0"/>
            </a:endParaRPr>
          </a:p>
        </p:txBody>
      </p:sp>
      <p:sp>
        <p:nvSpPr>
          <p:cNvPr id="19" name="TextBox 18">
            <a:extLst>
              <a:ext uri="{FF2B5EF4-FFF2-40B4-BE49-F238E27FC236}">
                <a16:creationId xmlns:a16="http://schemas.microsoft.com/office/drawing/2014/main" id="{424BE21C-3EBB-161D-34B6-F7715BAD3B90}"/>
              </a:ext>
            </a:extLst>
          </p:cNvPr>
          <p:cNvSpPr txBox="1"/>
          <p:nvPr/>
        </p:nvSpPr>
        <p:spPr>
          <a:xfrm>
            <a:off x="7314017" y="2874448"/>
            <a:ext cx="1986092" cy="584775"/>
          </a:xfrm>
          <a:prstGeom prst="rect">
            <a:avLst/>
          </a:prstGeom>
          <a:noFill/>
        </p:spPr>
        <p:txBody>
          <a:bodyPr wrap="square" rtlCol="0">
            <a:spAutoFit/>
          </a:bodyPr>
          <a:lstStyle/>
          <a:p>
            <a:pPr algn="ctr"/>
            <a:r>
              <a:rPr lang="he-IL" sz="3200" dirty="0">
                <a:solidFill>
                  <a:srgbClr val="2875AF"/>
                </a:solidFill>
                <a:effectLst/>
                <a:latin typeface="Calibri Light" panose="020F0302020204030204" pitchFamily="34" charset="0"/>
                <a:cs typeface="Calibri Light" panose="020F0302020204030204" pitchFamily="34" charset="0"/>
              </a:rPr>
              <a:t>טריטוריה</a:t>
            </a:r>
          </a:p>
        </p:txBody>
      </p:sp>
      <p:sp>
        <p:nvSpPr>
          <p:cNvPr id="20" name="TextBox 19">
            <a:extLst>
              <a:ext uri="{FF2B5EF4-FFF2-40B4-BE49-F238E27FC236}">
                <a16:creationId xmlns:a16="http://schemas.microsoft.com/office/drawing/2014/main" id="{115EF25B-AB6F-6319-9286-FF19F3FF001A}"/>
              </a:ext>
            </a:extLst>
          </p:cNvPr>
          <p:cNvSpPr txBox="1"/>
          <p:nvPr/>
        </p:nvSpPr>
        <p:spPr>
          <a:xfrm>
            <a:off x="5069301" y="2874448"/>
            <a:ext cx="1986092" cy="584775"/>
          </a:xfrm>
          <a:prstGeom prst="rect">
            <a:avLst/>
          </a:prstGeom>
          <a:noFill/>
        </p:spPr>
        <p:txBody>
          <a:bodyPr wrap="square" rtlCol="0">
            <a:spAutoFit/>
          </a:bodyPr>
          <a:lstStyle/>
          <a:p>
            <a:pPr algn="ctr"/>
            <a:r>
              <a:rPr lang="he-IL" sz="3200" dirty="0">
                <a:solidFill>
                  <a:srgbClr val="2875AF"/>
                </a:solidFill>
                <a:effectLst/>
                <a:latin typeface="Calibri Light" panose="020F0302020204030204" pitchFamily="34" charset="0"/>
                <a:cs typeface="Calibri Light" panose="020F0302020204030204" pitchFamily="34" charset="0"/>
              </a:rPr>
              <a:t>שלטון</a:t>
            </a:r>
          </a:p>
        </p:txBody>
      </p:sp>
      <p:sp>
        <p:nvSpPr>
          <p:cNvPr id="21" name="TextBox 20">
            <a:extLst>
              <a:ext uri="{FF2B5EF4-FFF2-40B4-BE49-F238E27FC236}">
                <a16:creationId xmlns:a16="http://schemas.microsoft.com/office/drawing/2014/main" id="{EADF2ECD-125E-A0D4-3715-419EF50261E8}"/>
              </a:ext>
            </a:extLst>
          </p:cNvPr>
          <p:cNvSpPr txBox="1"/>
          <p:nvPr/>
        </p:nvSpPr>
        <p:spPr>
          <a:xfrm>
            <a:off x="2824585" y="2874447"/>
            <a:ext cx="1986092" cy="584775"/>
          </a:xfrm>
          <a:prstGeom prst="rect">
            <a:avLst/>
          </a:prstGeom>
          <a:noFill/>
        </p:spPr>
        <p:txBody>
          <a:bodyPr wrap="square" rtlCol="0">
            <a:spAutoFit/>
          </a:bodyPr>
          <a:lstStyle/>
          <a:p>
            <a:pPr algn="ctr"/>
            <a:r>
              <a:rPr lang="he-IL" sz="3200" dirty="0">
                <a:solidFill>
                  <a:srgbClr val="2875AF"/>
                </a:solidFill>
                <a:effectLst/>
                <a:latin typeface="Calibri Light" panose="020F0302020204030204" pitchFamily="34" charset="0"/>
                <a:cs typeface="Calibri Light" panose="020F0302020204030204" pitchFamily="34" charset="0"/>
              </a:rPr>
              <a:t>ריבונות</a:t>
            </a:r>
          </a:p>
        </p:txBody>
      </p:sp>
      <p:sp>
        <p:nvSpPr>
          <p:cNvPr id="22" name="TextBox 21">
            <a:extLst>
              <a:ext uri="{FF2B5EF4-FFF2-40B4-BE49-F238E27FC236}">
                <a16:creationId xmlns:a16="http://schemas.microsoft.com/office/drawing/2014/main" id="{1FCA0955-E645-53F3-F05D-D569FAAFE3FF}"/>
              </a:ext>
            </a:extLst>
          </p:cNvPr>
          <p:cNvSpPr txBox="1"/>
          <p:nvPr/>
        </p:nvSpPr>
        <p:spPr>
          <a:xfrm>
            <a:off x="107443" y="2883508"/>
            <a:ext cx="3091809" cy="584775"/>
          </a:xfrm>
          <a:prstGeom prst="rect">
            <a:avLst/>
          </a:prstGeom>
          <a:noFill/>
        </p:spPr>
        <p:txBody>
          <a:bodyPr wrap="square" rtlCol="0">
            <a:spAutoFit/>
          </a:bodyPr>
          <a:lstStyle/>
          <a:p>
            <a:pPr algn="ctr"/>
            <a:r>
              <a:rPr lang="he-IL" sz="3200" dirty="0">
                <a:solidFill>
                  <a:srgbClr val="2875AF"/>
                </a:solidFill>
                <a:effectLst/>
                <a:latin typeface="Calibri Light" panose="020F0302020204030204" pitchFamily="34" charset="0"/>
                <a:cs typeface="Calibri Light" panose="020F0302020204030204" pitchFamily="34" charset="0"/>
              </a:rPr>
              <a:t>הכרה בין-לאומית</a:t>
            </a:r>
          </a:p>
        </p:txBody>
      </p:sp>
    </p:spTree>
    <p:extLst>
      <p:ext uri="{BB962C8B-B14F-4D97-AF65-F5344CB8AC3E}">
        <p14:creationId xmlns:p14="http://schemas.microsoft.com/office/powerpoint/2010/main" val="915196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hape, rectangle&#10;&#10;Description automatically generated">
            <a:extLst>
              <a:ext uri="{FF2B5EF4-FFF2-40B4-BE49-F238E27FC236}">
                <a16:creationId xmlns:a16="http://schemas.microsoft.com/office/drawing/2014/main" id="{790EFB05-7972-08DB-2BF5-7C6AF15190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 y="0"/>
            <a:ext cx="12191896" cy="2280621"/>
          </a:xfrm>
          <a:prstGeom prst="rect">
            <a:avLst/>
          </a:prstGeom>
        </p:spPr>
      </p:pic>
      <p:pic>
        <p:nvPicPr>
          <p:cNvPr id="2" name="Picture 1">
            <a:extLst>
              <a:ext uri="{FF2B5EF4-FFF2-40B4-BE49-F238E27FC236}">
                <a16:creationId xmlns:a16="http://schemas.microsoft.com/office/drawing/2014/main" id="{0111D439-4D58-7604-C5A9-BD34B35A902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35663" y="173849"/>
            <a:ext cx="453841" cy="450931"/>
          </a:xfrm>
          <a:prstGeom prst="rect">
            <a:avLst/>
          </a:prstGeom>
        </p:spPr>
      </p:pic>
      <p:pic>
        <p:nvPicPr>
          <p:cNvPr id="14" name="Picture 13">
            <a:extLst>
              <a:ext uri="{FF2B5EF4-FFF2-40B4-BE49-F238E27FC236}">
                <a16:creationId xmlns:a16="http://schemas.microsoft.com/office/drawing/2014/main" id="{A36ABBDB-90B6-6017-2FE2-E0A25991620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15" name="Picture 3" descr="Icon&#10;&#10;Description automatically generated">
            <a:extLst>
              <a:ext uri="{FF2B5EF4-FFF2-40B4-BE49-F238E27FC236}">
                <a16:creationId xmlns:a16="http://schemas.microsoft.com/office/drawing/2014/main" id="{BAC5B72C-7F1A-FA58-A2A3-B78AFD88E5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11039" y="816105"/>
            <a:ext cx="1164057" cy="1164057"/>
          </a:xfrm>
          <a:prstGeom prst="rect">
            <a:avLst/>
          </a:prstGeom>
        </p:spPr>
      </p:pic>
      <p:pic>
        <p:nvPicPr>
          <p:cNvPr id="16" name="Picture 6" descr="A picture containing hanger&#10;&#10;Description automatically generated">
            <a:extLst>
              <a:ext uri="{FF2B5EF4-FFF2-40B4-BE49-F238E27FC236}">
                <a16:creationId xmlns:a16="http://schemas.microsoft.com/office/drawing/2014/main" id="{0D2A28BA-3505-3F65-4539-B9AED21F78E7}"/>
              </a:ext>
            </a:extLst>
          </p:cNvPr>
          <p:cNvPicPr>
            <a:picLocks noChangeAspect="1"/>
          </p:cNvPicPr>
          <p:nvPr/>
        </p:nvPicPr>
        <p:blipFill>
          <a:blip r:embed="rId7">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513189" y="806195"/>
            <a:ext cx="1164057" cy="1164057"/>
          </a:xfrm>
          <a:prstGeom prst="rect">
            <a:avLst/>
          </a:prstGeom>
          <a:solidFill>
            <a:schemeClr val="bg1"/>
          </a:solidFill>
        </p:spPr>
      </p:pic>
      <p:pic>
        <p:nvPicPr>
          <p:cNvPr id="17" name="Picture 8" descr="Icon&#10;&#10;Description automatically generated">
            <a:extLst>
              <a:ext uri="{FF2B5EF4-FFF2-40B4-BE49-F238E27FC236}">
                <a16:creationId xmlns:a16="http://schemas.microsoft.com/office/drawing/2014/main" id="{7E6C80B5-2922-D961-F36E-EA25148F0F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09182" y="806196"/>
            <a:ext cx="1164057" cy="1164057"/>
          </a:xfrm>
          <a:prstGeom prst="rect">
            <a:avLst/>
          </a:prstGeom>
          <a:solidFill>
            <a:schemeClr val="bg1"/>
          </a:solidFill>
        </p:spPr>
      </p:pic>
      <p:pic>
        <p:nvPicPr>
          <p:cNvPr id="19" name="Picture 12" descr="Icon&#10;&#10;Description automatically generated">
            <a:extLst>
              <a:ext uri="{FF2B5EF4-FFF2-40B4-BE49-F238E27FC236}">
                <a16:creationId xmlns:a16="http://schemas.microsoft.com/office/drawing/2014/main" id="{528CE9F6-84C0-1A14-B4AA-E871B4A156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26690" y="782601"/>
            <a:ext cx="1164058" cy="1164058"/>
          </a:xfrm>
          <a:prstGeom prst="rect">
            <a:avLst/>
          </a:prstGeom>
          <a:solidFill>
            <a:schemeClr val="bg1"/>
          </a:solidFill>
        </p:spPr>
      </p:pic>
      <p:pic>
        <p:nvPicPr>
          <p:cNvPr id="20" name="Picture 14" descr="Icon&#10;&#10;Description automatically generated">
            <a:extLst>
              <a:ext uri="{FF2B5EF4-FFF2-40B4-BE49-F238E27FC236}">
                <a16:creationId xmlns:a16="http://schemas.microsoft.com/office/drawing/2014/main" id="{CE2B8F2F-3215-4D38-EC7C-0EBC05332AE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15532" y="759004"/>
            <a:ext cx="1211249" cy="1211249"/>
          </a:xfrm>
          <a:prstGeom prst="rect">
            <a:avLst/>
          </a:prstGeom>
          <a:solidFill>
            <a:schemeClr val="bg1"/>
          </a:solidFill>
        </p:spPr>
      </p:pic>
      <p:sp>
        <p:nvSpPr>
          <p:cNvPr id="21" name="TextBox 16">
            <a:extLst>
              <a:ext uri="{FF2B5EF4-FFF2-40B4-BE49-F238E27FC236}">
                <a16:creationId xmlns:a16="http://schemas.microsoft.com/office/drawing/2014/main" id="{127C4BD1-F9C1-89B7-B3C5-040B98B9FA7E}"/>
              </a:ext>
            </a:extLst>
          </p:cNvPr>
          <p:cNvSpPr txBox="1"/>
          <p:nvPr/>
        </p:nvSpPr>
        <p:spPr>
          <a:xfrm>
            <a:off x="9355640" y="245579"/>
            <a:ext cx="1600927" cy="400110"/>
          </a:xfrm>
          <a:prstGeom prst="rect">
            <a:avLst/>
          </a:prstGeom>
          <a:solidFill>
            <a:schemeClr val="bg1"/>
          </a:solidFill>
        </p:spPr>
        <p:txBody>
          <a:bodyPr wrap="square" rtlCol="0">
            <a:spAutoFit/>
          </a:bodyPr>
          <a:lstStyle/>
          <a:p>
            <a:pPr algn="ctr"/>
            <a:r>
              <a:rPr lang="he-IL" sz="2000" dirty="0">
                <a:solidFill>
                  <a:srgbClr val="2875AF"/>
                </a:solidFill>
                <a:latin typeface="Calibri Light" panose="020F0302020204030204" pitchFamily="34" charset="0"/>
                <a:cs typeface="Calibri Light" panose="020F0302020204030204" pitchFamily="34" charset="0"/>
              </a:rPr>
              <a:t>אוכלוסייה</a:t>
            </a:r>
            <a:endParaRPr lang="he-IL" sz="2000" dirty="0">
              <a:solidFill>
                <a:srgbClr val="2875AF"/>
              </a:solidFill>
              <a:effectLst/>
              <a:latin typeface="Calibri Light" panose="020F0302020204030204" pitchFamily="34" charset="0"/>
              <a:cs typeface="Calibri Light" panose="020F0302020204030204" pitchFamily="34" charset="0"/>
            </a:endParaRPr>
          </a:p>
        </p:txBody>
      </p:sp>
      <p:sp>
        <p:nvSpPr>
          <p:cNvPr id="22" name="TextBox 18">
            <a:extLst>
              <a:ext uri="{FF2B5EF4-FFF2-40B4-BE49-F238E27FC236}">
                <a16:creationId xmlns:a16="http://schemas.microsoft.com/office/drawing/2014/main" id="{3B4A67A7-2F18-65BA-CF89-945C9C090401}"/>
              </a:ext>
            </a:extLst>
          </p:cNvPr>
          <p:cNvSpPr txBox="1"/>
          <p:nvPr/>
        </p:nvSpPr>
        <p:spPr>
          <a:xfrm>
            <a:off x="7357568" y="244112"/>
            <a:ext cx="1611425" cy="400110"/>
          </a:xfrm>
          <a:prstGeom prst="rect">
            <a:avLst/>
          </a:prstGeom>
          <a:solidFill>
            <a:schemeClr val="bg1"/>
          </a:solidFill>
        </p:spPr>
        <p:txBody>
          <a:bodyPr wrap="square" rtlCol="0">
            <a:spAutoFit/>
          </a:bodyPr>
          <a:lstStyle/>
          <a:p>
            <a:pPr algn="ctr"/>
            <a:r>
              <a:rPr lang="he-IL" sz="2000" b="1" dirty="0">
                <a:solidFill>
                  <a:srgbClr val="2875AF"/>
                </a:solidFill>
                <a:latin typeface="Calibri Light" panose="020F0302020204030204" pitchFamily="34" charset="0"/>
                <a:cs typeface="Calibri Light" panose="020F0302020204030204" pitchFamily="34" charset="0"/>
              </a:rPr>
              <a:t>טריטוריה</a:t>
            </a:r>
          </a:p>
        </p:txBody>
      </p:sp>
      <p:sp>
        <p:nvSpPr>
          <p:cNvPr id="24" name="TextBox 19">
            <a:extLst>
              <a:ext uri="{FF2B5EF4-FFF2-40B4-BE49-F238E27FC236}">
                <a16:creationId xmlns:a16="http://schemas.microsoft.com/office/drawing/2014/main" id="{38F74454-3F8F-6855-9FDC-FB7CE6FA6838}"/>
              </a:ext>
            </a:extLst>
          </p:cNvPr>
          <p:cNvSpPr txBox="1"/>
          <p:nvPr/>
        </p:nvSpPr>
        <p:spPr>
          <a:xfrm>
            <a:off x="5272432" y="244112"/>
            <a:ext cx="1637559" cy="400110"/>
          </a:xfrm>
          <a:prstGeom prst="rect">
            <a:avLst/>
          </a:prstGeom>
          <a:solidFill>
            <a:schemeClr val="bg1"/>
          </a:solidFill>
        </p:spPr>
        <p:txBody>
          <a:bodyPr wrap="square" rtlCol="0">
            <a:spAutoFit/>
          </a:bodyPr>
          <a:lstStyle/>
          <a:p>
            <a:pPr algn="ctr"/>
            <a:r>
              <a:rPr lang="he-IL" sz="2000" dirty="0">
                <a:solidFill>
                  <a:srgbClr val="2875AF"/>
                </a:solidFill>
                <a:latin typeface="Calibri Light" panose="020F0302020204030204" pitchFamily="34" charset="0"/>
                <a:cs typeface="Calibri Light" panose="020F0302020204030204" pitchFamily="34" charset="0"/>
              </a:rPr>
              <a:t>שלטון</a:t>
            </a:r>
          </a:p>
        </p:txBody>
      </p:sp>
      <p:sp>
        <p:nvSpPr>
          <p:cNvPr id="25" name="TextBox 20">
            <a:extLst>
              <a:ext uri="{FF2B5EF4-FFF2-40B4-BE49-F238E27FC236}">
                <a16:creationId xmlns:a16="http://schemas.microsoft.com/office/drawing/2014/main" id="{D5580350-605E-83E3-23B2-B49B68A50715}"/>
              </a:ext>
            </a:extLst>
          </p:cNvPr>
          <p:cNvSpPr txBox="1"/>
          <p:nvPr/>
        </p:nvSpPr>
        <p:spPr>
          <a:xfrm>
            <a:off x="3341345" y="224670"/>
            <a:ext cx="1647972" cy="400110"/>
          </a:xfrm>
          <a:prstGeom prst="rect">
            <a:avLst/>
          </a:prstGeom>
          <a:solidFill>
            <a:schemeClr val="bg1"/>
          </a:solidFill>
        </p:spPr>
        <p:txBody>
          <a:bodyPr wrap="square" rtlCol="0">
            <a:spAutoFit/>
          </a:bodyPr>
          <a:lstStyle/>
          <a:p>
            <a:pPr algn="ctr"/>
            <a:r>
              <a:rPr lang="he-IL" sz="2000" dirty="0">
                <a:solidFill>
                  <a:srgbClr val="2875AF"/>
                </a:solidFill>
                <a:latin typeface="Calibri Light" panose="020F0302020204030204" pitchFamily="34" charset="0"/>
                <a:cs typeface="Calibri Light" panose="020F0302020204030204" pitchFamily="34" charset="0"/>
              </a:rPr>
              <a:t>ריבונות</a:t>
            </a:r>
          </a:p>
        </p:txBody>
      </p:sp>
      <p:sp>
        <p:nvSpPr>
          <p:cNvPr id="6" name="תיבת טקסט 5">
            <a:extLst>
              <a:ext uri="{FF2B5EF4-FFF2-40B4-BE49-F238E27FC236}">
                <a16:creationId xmlns:a16="http://schemas.microsoft.com/office/drawing/2014/main" id="{5DBDB960-F4E0-56EF-C725-FDC3CE082EB7}"/>
              </a:ext>
            </a:extLst>
          </p:cNvPr>
          <p:cNvSpPr txBox="1"/>
          <p:nvPr/>
        </p:nvSpPr>
        <p:spPr>
          <a:xfrm>
            <a:off x="5005255" y="2451037"/>
            <a:ext cx="7016430" cy="3247684"/>
          </a:xfrm>
          <a:prstGeom prst="rect">
            <a:avLst/>
          </a:prstGeom>
          <a:noFill/>
        </p:spPr>
        <p:txBody>
          <a:bodyPr wrap="square">
            <a:spAutoFit/>
          </a:bodyPr>
          <a:lstStyle/>
          <a:p>
            <a:pPr marL="0" marR="0" lvl="0" indent="0" algn="just" defTabSz="914400" rtl="1" eaLnBrk="1" fontAlgn="auto" latinLnBrk="0" hangingPunct="1">
              <a:lnSpc>
                <a:spcPct val="150000"/>
              </a:lnSpc>
              <a:spcBef>
                <a:spcPts val="0"/>
              </a:spcBef>
              <a:spcAft>
                <a:spcPts val="0"/>
              </a:spcAft>
              <a:buClrTx/>
              <a:buSzTx/>
              <a:buFontTx/>
              <a:buNone/>
              <a:tabLst/>
              <a:defRPr/>
            </a:pPr>
            <a:r>
              <a:rPr lang="he-IL" sz="4400" b="1" dirty="0">
                <a:solidFill>
                  <a:srgbClr val="3D81B5"/>
                </a:solidFill>
                <a:latin typeface="Calibri" panose="020F0502020204030204" pitchFamily="34" charset="0"/>
                <a:cs typeface="Calibri" panose="020F0502020204030204" pitchFamily="34" charset="0"/>
              </a:rPr>
              <a:t>טריטוריה</a:t>
            </a:r>
            <a:endParaRPr lang="he-IL" sz="6000" b="1" dirty="0">
              <a:solidFill>
                <a:srgbClr val="3D81B5"/>
              </a:solidFill>
              <a:latin typeface="Calibri" panose="020F0502020204030204" pitchFamily="34" charset="0"/>
              <a:cs typeface="Calibri" panose="020F0502020204030204" pitchFamily="34" charset="0"/>
            </a:endParaRPr>
          </a:p>
          <a:p>
            <a:pPr marL="0" marR="0" lvl="0" indent="0" algn="just" defTabSz="914400" rtl="1" eaLnBrk="1" fontAlgn="auto" latinLnBrk="0" hangingPunct="1">
              <a:lnSpc>
                <a:spcPct val="150000"/>
              </a:lnSpc>
              <a:spcBef>
                <a:spcPts val="0"/>
              </a:spcBef>
              <a:spcAft>
                <a:spcPts val="0"/>
              </a:spcAft>
              <a:buClrTx/>
              <a:buSzTx/>
              <a:buFontTx/>
              <a:buNone/>
              <a:tabLst/>
              <a:defRPr/>
            </a:pPr>
            <a:r>
              <a:rPr lang="he-IL" sz="3200" b="1" dirty="0">
                <a:solidFill>
                  <a:srgbClr val="29587B"/>
                </a:solidFill>
                <a:latin typeface="Calibri" panose="020F0502020204030204" pitchFamily="34" charset="0"/>
                <a:cs typeface="Calibri" panose="020F0502020204030204" pitchFamily="34" charset="0"/>
              </a:rPr>
              <a:t>היא השטח השייך באופן ייחודי למדינה. לטריטוריה גבולות מוגדרים ומוסכמים הכוללים שטח יבשתי, אווירי וימי. </a:t>
            </a:r>
          </a:p>
        </p:txBody>
      </p:sp>
      <p:pic>
        <p:nvPicPr>
          <p:cNvPr id="4" name="Picture 5" descr="Map&#10;&#10;Description automatically generated">
            <a:extLst>
              <a:ext uri="{FF2B5EF4-FFF2-40B4-BE49-F238E27FC236}">
                <a16:creationId xmlns:a16="http://schemas.microsoft.com/office/drawing/2014/main" id="{880AF0CC-CB29-E142-A45D-F0905CC5ED5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4365" y="2622177"/>
            <a:ext cx="4560784" cy="3910405"/>
          </a:xfrm>
          <a:prstGeom prst="rect">
            <a:avLst/>
          </a:prstGeom>
          <a:ln>
            <a:solidFill>
              <a:srgbClr val="2875AF"/>
            </a:solidFill>
          </a:ln>
        </p:spPr>
      </p:pic>
      <p:sp>
        <p:nvSpPr>
          <p:cNvPr id="3" name="TextBox 21">
            <a:extLst>
              <a:ext uri="{FF2B5EF4-FFF2-40B4-BE49-F238E27FC236}">
                <a16:creationId xmlns:a16="http://schemas.microsoft.com/office/drawing/2014/main" id="{64F07049-1B5A-0B97-ACF9-75DCB21CA12C}"/>
              </a:ext>
            </a:extLst>
          </p:cNvPr>
          <p:cNvSpPr txBox="1"/>
          <p:nvPr/>
        </p:nvSpPr>
        <p:spPr>
          <a:xfrm>
            <a:off x="1216353" y="217843"/>
            <a:ext cx="1841878" cy="400110"/>
          </a:xfrm>
          <a:prstGeom prst="rect">
            <a:avLst/>
          </a:prstGeom>
          <a:solidFill>
            <a:schemeClr val="bg1"/>
          </a:solidFill>
        </p:spPr>
        <p:txBody>
          <a:bodyPr wrap="square" rtlCol="0">
            <a:spAutoFit/>
          </a:bodyPr>
          <a:lstStyle/>
          <a:p>
            <a:pPr algn="ctr"/>
            <a:r>
              <a:rPr lang="he-IL" sz="2000" dirty="0">
                <a:solidFill>
                  <a:srgbClr val="2875AF"/>
                </a:solidFill>
                <a:latin typeface="Calibri Light" panose="020F0302020204030204" pitchFamily="34" charset="0"/>
                <a:cs typeface="Calibri Light" panose="020F0302020204030204" pitchFamily="34" charset="0"/>
              </a:rPr>
              <a:t>הכרה בין-לאומית</a:t>
            </a:r>
          </a:p>
        </p:txBody>
      </p:sp>
    </p:spTree>
    <p:extLst>
      <p:ext uri="{BB962C8B-B14F-4D97-AF65-F5344CB8AC3E}">
        <p14:creationId xmlns:p14="http://schemas.microsoft.com/office/powerpoint/2010/main" val="2891922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6" name="Picture 5">
            <a:extLst>
              <a:ext uri="{FF2B5EF4-FFF2-40B4-BE49-F238E27FC236}">
                <a16:creationId xmlns:a16="http://schemas.microsoft.com/office/drawing/2014/main" id="{16D234C8-DCE4-8395-0959-56F27C23A5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6416054"/>
            <a:ext cx="12192000" cy="441945"/>
          </a:xfrm>
          <a:prstGeom prst="rect">
            <a:avLst/>
          </a:prstGeom>
        </p:spPr>
      </p:pic>
      <p:sp>
        <p:nvSpPr>
          <p:cNvPr id="10" name="TextBox 9">
            <a:extLst>
              <a:ext uri="{FF2B5EF4-FFF2-40B4-BE49-F238E27FC236}">
                <a16:creationId xmlns:a16="http://schemas.microsoft.com/office/drawing/2014/main" id="{ED99D810-4D4C-9000-0723-946FDA63F8E4}"/>
              </a:ext>
            </a:extLst>
          </p:cNvPr>
          <p:cNvSpPr txBox="1"/>
          <p:nvPr/>
        </p:nvSpPr>
        <p:spPr>
          <a:xfrm>
            <a:off x="1038225" y="748312"/>
            <a:ext cx="10115550" cy="1754326"/>
          </a:xfrm>
          <a:prstGeom prst="rect">
            <a:avLst/>
          </a:prstGeom>
          <a:noFill/>
        </p:spPr>
        <p:txBody>
          <a:bodyPr wrap="square" rtlCol="0">
            <a:spAutoFit/>
          </a:bodyPr>
          <a:lstStyle/>
          <a:p>
            <a:pPr algn="ctr"/>
            <a:r>
              <a:rPr lang="he-IL" sz="5400" dirty="0">
                <a:effectLst/>
                <a:latin typeface="Calibri" panose="020F0502020204030204" pitchFamily="34" charset="0"/>
                <a:cs typeface="Calibri" panose="020F0502020204030204" pitchFamily="34" charset="0"/>
              </a:rPr>
              <a:t>על פי הדין הבין-לאומי, קיימים </a:t>
            </a:r>
            <a:r>
              <a:rPr lang="he-IL" sz="5400" b="1" dirty="0">
                <a:effectLst/>
                <a:latin typeface="Calibri" panose="020F0502020204030204" pitchFamily="34" charset="0"/>
                <a:cs typeface="Calibri" panose="020F0502020204030204" pitchFamily="34" charset="0"/>
              </a:rPr>
              <a:t>חמישה</a:t>
            </a:r>
            <a:r>
              <a:rPr lang="he-IL" sz="5400" dirty="0">
                <a:effectLst/>
                <a:latin typeface="Calibri" panose="020F0502020204030204" pitchFamily="34" charset="0"/>
                <a:cs typeface="Calibri" panose="020F0502020204030204" pitchFamily="34" charset="0"/>
              </a:rPr>
              <a:t> תנאים לקיומה של מדינה:</a:t>
            </a:r>
            <a:endParaRPr lang="he-IL" sz="5400" dirty="0">
              <a:solidFill>
                <a:srgbClr val="2875AF"/>
              </a:solidFill>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0111D439-4D58-7604-C5A9-BD34B35A902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35663" y="173124"/>
            <a:ext cx="453841" cy="452381"/>
          </a:xfrm>
          <a:prstGeom prst="rect">
            <a:avLst/>
          </a:prstGeom>
        </p:spPr>
      </p:pic>
      <p:pic>
        <p:nvPicPr>
          <p:cNvPr id="4" name="Picture 3" descr="Icon&#10;&#10;Description automatically generated">
            <a:extLst>
              <a:ext uri="{FF2B5EF4-FFF2-40B4-BE49-F238E27FC236}">
                <a16:creationId xmlns:a16="http://schemas.microsoft.com/office/drawing/2014/main" id="{3B4C2F5A-12F0-3034-9987-F9D818F181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5343" y="3607594"/>
            <a:ext cx="2006619" cy="2006619"/>
          </a:xfrm>
          <a:prstGeom prst="rect">
            <a:avLst/>
          </a:prstGeom>
        </p:spPr>
      </p:pic>
      <p:pic>
        <p:nvPicPr>
          <p:cNvPr id="7" name="Picture 6" descr="A picture containing hanger&#10;&#10;Description automatically generated">
            <a:extLst>
              <a:ext uri="{FF2B5EF4-FFF2-40B4-BE49-F238E27FC236}">
                <a16:creationId xmlns:a16="http://schemas.microsoft.com/office/drawing/2014/main" id="{952B4F7D-7303-7066-F1BF-B2EF1B0A84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4017" y="3607594"/>
            <a:ext cx="2006619" cy="2006619"/>
          </a:xfrm>
          <a:prstGeom prst="rect">
            <a:avLst/>
          </a:prstGeom>
        </p:spPr>
      </p:pic>
      <p:pic>
        <p:nvPicPr>
          <p:cNvPr id="9" name="Picture 8" descr="Icon&#10;&#10;Description automatically generated">
            <a:extLst>
              <a:ext uri="{FF2B5EF4-FFF2-40B4-BE49-F238E27FC236}">
                <a16:creationId xmlns:a16="http://schemas.microsoft.com/office/drawing/2014/main" id="{F5CF33DF-3674-8B60-7120-CA33BF481E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92691" y="3607594"/>
            <a:ext cx="2006619" cy="2006619"/>
          </a:xfrm>
          <a:prstGeom prst="rect">
            <a:avLst/>
          </a:prstGeom>
        </p:spPr>
      </p:pic>
      <p:pic>
        <p:nvPicPr>
          <p:cNvPr id="13" name="Picture 12" descr="Icon&#10;&#10;Description automatically generated">
            <a:extLst>
              <a:ext uri="{FF2B5EF4-FFF2-40B4-BE49-F238E27FC236}">
                <a16:creationId xmlns:a16="http://schemas.microsoft.com/office/drawing/2014/main" id="{E496371A-DFAE-2500-48AC-855165D2D5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71365" y="3607594"/>
            <a:ext cx="2006619" cy="2006619"/>
          </a:xfrm>
          <a:prstGeom prst="rect">
            <a:avLst/>
          </a:prstGeom>
        </p:spPr>
      </p:pic>
      <p:pic>
        <p:nvPicPr>
          <p:cNvPr id="15" name="Picture 14" descr="Icon&#10;&#10;Description automatically generated">
            <a:extLst>
              <a:ext uri="{FF2B5EF4-FFF2-40B4-BE49-F238E27FC236}">
                <a16:creationId xmlns:a16="http://schemas.microsoft.com/office/drawing/2014/main" id="{8AB6D874-4567-1484-0CDA-9E0C5173C1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0039" y="3607594"/>
            <a:ext cx="2006619" cy="2006619"/>
          </a:xfrm>
          <a:prstGeom prst="rect">
            <a:avLst/>
          </a:prstGeom>
        </p:spPr>
      </p:pic>
      <p:sp>
        <p:nvSpPr>
          <p:cNvPr id="17" name="TextBox 16">
            <a:extLst>
              <a:ext uri="{FF2B5EF4-FFF2-40B4-BE49-F238E27FC236}">
                <a16:creationId xmlns:a16="http://schemas.microsoft.com/office/drawing/2014/main" id="{2A295AD0-4251-F389-EFDB-AA179C5BC781}"/>
              </a:ext>
            </a:extLst>
          </p:cNvPr>
          <p:cNvSpPr txBox="1"/>
          <p:nvPr/>
        </p:nvSpPr>
        <p:spPr>
          <a:xfrm>
            <a:off x="9535343" y="2874448"/>
            <a:ext cx="1986092" cy="584775"/>
          </a:xfrm>
          <a:prstGeom prst="rect">
            <a:avLst/>
          </a:prstGeom>
          <a:noFill/>
        </p:spPr>
        <p:txBody>
          <a:bodyPr wrap="square" rtlCol="0">
            <a:spAutoFit/>
          </a:bodyPr>
          <a:lstStyle/>
          <a:p>
            <a:pPr algn="ctr"/>
            <a:r>
              <a:rPr lang="he-IL" sz="3200" dirty="0">
                <a:solidFill>
                  <a:srgbClr val="2875AF"/>
                </a:solidFill>
                <a:latin typeface="Calibri Light" panose="020F0302020204030204" pitchFamily="34" charset="0"/>
                <a:cs typeface="Calibri Light" panose="020F0302020204030204" pitchFamily="34" charset="0"/>
              </a:rPr>
              <a:t>אוכלוסייה</a:t>
            </a:r>
            <a:endParaRPr lang="he-IL" sz="3200" dirty="0">
              <a:solidFill>
                <a:srgbClr val="2875AF"/>
              </a:solidFill>
              <a:effectLst/>
              <a:latin typeface="Calibri Light" panose="020F0302020204030204" pitchFamily="34" charset="0"/>
              <a:cs typeface="Calibri Light" panose="020F0302020204030204" pitchFamily="34" charset="0"/>
            </a:endParaRPr>
          </a:p>
        </p:txBody>
      </p:sp>
      <p:sp>
        <p:nvSpPr>
          <p:cNvPr id="19" name="TextBox 18">
            <a:extLst>
              <a:ext uri="{FF2B5EF4-FFF2-40B4-BE49-F238E27FC236}">
                <a16:creationId xmlns:a16="http://schemas.microsoft.com/office/drawing/2014/main" id="{424BE21C-3EBB-161D-34B6-F7715BAD3B90}"/>
              </a:ext>
            </a:extLst>
          </p:cNvPr>
          <p:cNvSpPr txBox="1"/>
          <p:nvPr/>
        </p:nvSpPr>
        <p:spPr>
          <a:xfrm>
            <a:off x="7314017" y="2874448"/>
            <a:ext cx="1986092" cy="584775"/>
          </a:xfrm>
          <a:prstGeom prst="rect">
            <a:avLst/>
          </a:prstGeom>
          <a:noFill/>
        </p:spPr>
        <p:txBody>
          <a:bodyPr wrap="square" rtlCol="0">
            <a:spAutoFit/>
          </a:bodyPr>
          <a:lstStyle/>
          <a:p>
            <a:pPr algn="ctr"/>
            <a:r>
              <a:rPr lang="he-IL" sz="3200" dirty="0">
                <a:solidFill>
                  <a:srgbClr val="2875AF"/>
                </a:solidFill>
                <a:effectLst/>
                <a:latin typeface="Calibri Light" panose="020F0302020204030204" pitchFamily="34" charset="0"/>
                <a:cs typeface="Calibri Light" panose="020F0302020204030204" pitchFamily="34" charset="0"/>
              </a:rPr>
              <a:t>טריטוריה</a:t>
            </a:r>
          </a:p>
        </p:txBody>
      </p:sp>
      <p:sp>
        <p:nvSpPr>
          <p:cNvPr id="20" name="TextBox 19">
            <a:extLst>
              <a:ext uri="{FF2B5EF4-FFF2-40B4-BE49-F238E27FC236}">
                <a16:creationId xmlns:a16="http://schemas.microsoft.com/office/drawing/2014/main" id="{115EF25B-AB6F-6319-9286-FF19F3FF001A}"/>
              </a:ext>
            </a:extLst>
          </p:cNvPr>
          <p:cNvSpPr txBox="1"/>
          <p:nvPr/>
        </p:nvSpPr>
        <p:spPr>
          <a:xfrm>
            <a:off x="5069301" y="2874448"/>
            <a:ext cx="1986092" cy="584775"/>
          </a:xfrm>
          <a:prstGeom prst="rect">
            <a:avLst/>
          </a:prstGeom>
          <a:noFill/>
        </p:spPr>
        <p:txBody>
          <a:bodyPr wrap="square" rtlCol="0">
            <a:spAutoFit/>
          </a:bodyPr>
          <a:lstStyle/>
          <a:p>
            <a:pPr algn="ctr"/>
            <a:r>
              <a:rPr lang="he-IL" sz="3200" dirty="0">
                <a:solidFill>
                  <a:srgbClr val="2875AF"/>
                </a:solidFill>
                <a:effectLst/>
                <a:latin typeface="Calibri Light" panose="020F0302020204030204" pitchFamily="34" charset="0"/>
                <a:cs typeface="Calibri Light" panose="020F0302020204030204" pitchFamily="34" charset="0"/>
              </a:rPr>
              <a:t>שלטון</a:t>
            </a:r>
          </a:p>
        </p:txBody>
      </p:sp>
      <p:sp>
        <p:nvSpPr>
          <p:cNvPr id="21" name="TextBox 20">
            <a:extLst>
              <a:ext uri="{FF2B5EF4-FFF2-40B4-BE49-F238E27FC236}">
                <a16:creationId xmlns:a16="http://schemas.microsoft.com/office/drawing/2014/main" id="{EADF2ECD-125E-A0D4-3715-419EF50261E8}"/>
              </a:ext>
            </a:extLst>
          </p:cNvPr>
          <p:cNvSpPr txBox="1"/>
          <p:nvPr/>
        </p:nvSpPr>
        <p:spPr>
          <a:xfrm>
            <a:off x="2824585" y="2874447"/>
            <a:ext cx="1986092" cy="584775"/>
          </a:xfrm>
          <a:prstGeom prst="rect">
            <a:avLst/>
          </a:prstGeom>
          <a:noFill/>
        </p:spPr>
        <p:txBody>
          <a:bodyPr wrap="square" rtlCol="0">
            <a:spAutoFit/>
          </a:bodyPr>
          <a:lstStyle/>
          <a:p>
            <a:pPr algn="ctr"/>
            <a:r>
              <a:rPr lang="he-IL" sz="3200" dirty="0">
                <a:solidFill>
                  <a:srgbClr val="2875AF"/>
                </a:solidFill>
                <a:effectLst/>
                <a:latin typeface="Calibri Light" panose="020F0302020204030204" pitchFamily="34" charset="0"/>
                <a:cs typeface="Calibri Light" panose="020F0302020204030204" pitchFamily="34" charset="0"/>
              </a:rPr>
              <a:t>ריבונות</a:t>
            </a:r>
          </a:p>
        </p:txBody>
      </p:sp>
      <p:sp>
        <p:nvSpPr>
          <p:cNvPr id="22" name="TextBox 21">
            <a:extLst>
              <a:ext uri="{FF2B5EF4-FFF2-40B4-BE49-F238E27FC236}">
                <a16:creationId xmlns:a16="http://schemas.microsoft.com/office/drawing/2014/main" id="{1FCA0955-E645-53F3-F05D-D569FAAFE3FF}"/>
              </a:ext>
            </a:extLst>
          </p:cNvPr>
          <p:cNvSpPr txBox="1"/>
          <p:nvPr/>
        </p:nvSpPr>
        <p:spPr>
          <a:xfrm>
            <a:off x="107443" y="2883508"/>
            <a:ext cx="3091809" cy="584775"/>
          </a:xfrm>
          <a:prstGeom prst="rect">
            <a:avLst/>
          </a:prstGeom>
          <a:noFill/>
        </p:spPr>
        <p:txBody>
          <a:bodyPr wrap="square" rtlCol="0">
            <a:spAutoFit/>
          </a:bodyPr>
          <a:lstStyle/>
          <a:p>
            <a:pPr algn="ctr"/>
            <a:r>
              <a:rPr lang="he-IL" sz="3200" dirty="0">
                <a:solidFill>
                  <a:srgbClr val="2875AF"/>
                </a:solidFill>
                <a:effectLst/>
                <a:latin typeface="Calibri Light" panose="020F0302020204030204" pitchFamily="34" charset="0"/>
                <a:cs typeface="Calibri Light" panose="020F0302020204030204" pitchFamily="34" charset="0"/>
              </a:rPr>
              <a:t>הכרה בין-לאומית</a:t>
            </a:r>
          </a:p>
        </p:txBody>
      </p:sp>
    </p:spTree>
    <p:extLst>
      <p:ext uri="{BB962C8B-B14F-4D97-AF65-F5344CB8AC3E}">
        <p14:creationId xmlns:p14="http://schemas.microsoft.com/office/powerpoint/2010/main" val="1692509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hape, rectangle&#10;&#10;Description automatically generated">
            <a:extLst>
              <a:ext uri="{FF2B5EF4-FFF2-40B4-BE49-F238E27FC236}">
                <a16:creationId xmlns:a16="http://schemas.microsoft.com/office/drawing/2014/main" id="{790EFB05-7972-08DB-2BF5-7C6AF15190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 y="0"/>
            <a:ext cx="12191896" cy="2280621"/>
          </a:xfrm>
          <a:prstGeom prst="rect">
            <a:avLst/>
          </a:prstGeom>
        </p:spPr>
      </p:pic>
      <p:pic>
        <p:nvPicPr>
          <p:cNvPr id="2" name="Picture 1">
            <a:extLst>
              <a:ext uri="{FF2B5EF4-FFF2-40B4-BE49-F238E27FC236}">
                <a16:creationId xmlns:a16="http://schemas.microsoft.com/office/drawing/2014/main" id="{0111D439-4D58-7604-C5A9-BD34B35A902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35663" y="173849"/>
            <a:ext cx="453841" cy="450931"/>
          </a:xfrm>
          <a:prstGeom prst="rect">
            <a:avLst/>
          </a:prstGeom>
        </p:spPr>
      </p:pic>
      <p:pic>
        <p:nvPicPr>
          <p:cNvPr id="14" name="Picture 13">
            <a:extLst>
              <a:ext uri="{FF2B5EF4-FFF2-40B4-BE49-F238E27FC236}">
                <a16:creationId xmlns:a16="http://schemas.microsoft.com/office/drawing/2014/main" id="{A36ABBDB-90B6-6017-2FE2-E0A25991620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15" name="Picture 3" descr="Icon&#10;&#10;Description automatically generated">
            <a:extLst>
              <a:ext uri="{FF2B5EF4-FFF2-40B4-BE49-F238E27FC236}">
                <a16:creationId xmlns:a16="http://schemas.microsoft.com/office/drawing/2014/main" id="{BAC5B72C-7F1A-FA58-A2A3-B78AFD88E5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11039" y="816105"/>
            <a:ext cx="1164057" cy="1164057"/>
          </a:xfrm>
          <a:prstGeom prst="rect">
            <a:avLst/>
          </a:prstGeom>
        </p:spPr>
      </p:pic>
      <p:pic>
        <p:nvPicPr>
          <p:cNvPr id="16" name="Picture 6" descr="A picture containing hanger&#10;&#10;Description automatically generated">
            <a:extLst>
              <a:ext uri="{FF2B5EF4-FFF2-40B4-BE49-F238E27FC236}">
                <a16:creationId xmlns:a16="http://schemas.microsoft.com/office/drawing/2014/main" id="{0D2A28BA-3505-3F65-4539-B9AED21F78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13189" y="806195"/>
            <a:ext cx="1164057" cy="1164057"/>
          </a:xfrm>
          <a:prstGeom prst="rect">
            <a:avLst/>
          </a:prstGeom>
        </p:spPr>
      </p:pic>
      <p:pic>
        <p:nvPicPr>
          <p:cNvPr id="17" name="Picture 8" descr="Icon&#10;&#10;Description automatically generated">
            <a:extLst>
              <a:ext uri="{FF2B5EF4-FFF2-40B4-BE49-F238E27FC236}">
                <a16:creationId xmlns:a16="http://schemas.microsoft.com/office/drawing/2014/main" id="{7E6C80B5-2922-D961-F36E-EA25148F0F96}"/>
              </a:ext>
            </a:extLst>
          </p:cNvPr>
          <p:cNvPicPr>
            <a:picLocks noChangeAspect="1"/>
          </p:cNvPicPr>
          <p:nvPr/>
        </p:nvPicPr>
        <p:blipFill>
          <a:blip r:embed="rId8">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509182" y="806196"/>
            <a:ext cx="1164057" cy="1164057"/>
          </a:xfrm>
          <a:prstGeom prst="rect">
            <a:avLst/>
          </a:prstGeom>
          <a:solidFill>
            <a:schemeClr val="bg1"/>
          </a:solidFill>
        </p:spPr>
      </p:pic>
      <p:pic>
        <p:nvPicPr>
          <p:cNvPr id="19" name="Picture 12" descr="Icon&#10;&#10;Description automatically generated">
            <a:extLst>
              <a:ext uri="{FF2B5EF4-FFF2-40B4-BE49-F238E27FC236}">
                <a16:creationId xmlns:a16="http://schemas.microsoft.com/office/drawing/2014/main" id="{528CE9F6-84C0-1A14-B4AA-E871B4A156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26690" y="782601"/>
            <a:ext cx="1164058" cy="1164058"/>
          </a:xfrm>
          <a:prstGeom prst="rect">
            <a:avLst/>
          </a:prstGeom>
          <a:solidFill>
            <a:schemeClr val="bg1"/>
          </a:solidFill>
        </p:spPr>
      </p:pic>
      <p:pic>
        <p:nvPicPr>
          <p:cNvPr id="20" name="Picture 14" descr="Icon&#10;&#10;Description automatically generated">
            <a:extLst>
              <a:ext uri="{FF2B5EF4-FFF2-40B4-BE49-F238E27FC236}">
                <a16:creationId xmlns:a16="http://schemas.microsoft.com/office/drawing/2014/main" id="{CE2B8F2F-3215-4D38-EC7C-0EBC05332AE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15532" y="759004"/>
            <a:ext cx="1211249" cy="1211249"/>
          </a:xfrm>
          <a:prstGeom prst="rect">
            <a:avLst/>
          </a:prstGeom>
          <a:solidFill>
            <a:schemeClr val="bg1"/>
          </a:solidFill>
        </p:spPr>
      </p:pic>
      <p:sp>
        <p:nvSpPr>
          <p:cNvPr id="21" name="TextBox 16">
            <a:extLst>
              <a:ext uri="{FF2B5EF4-FFF2-40B4-BE49-F238E27FC236}">
                <a16:creationId xmlns:a16="http://schemas.microsoft.com/office/drawing/2014/main" id="{127C4BD1-F9C1-89B7-B3C5-040B98B9FA7E}"/>
              </a:ext>
            </a:extLst>
          </p:cNvPr>
          <p:cNvSpPr txBox="1"/>
          <p:nvPr/>
        </p:nvSpPr>
        <p:spPr>
          <a:xfrm>
            <a:off x="9355640" y="245579"/>
            <a:ext cx="1600927" cy="400110"/>
          </a:xfrm>
          <a:prstGeom prst="rect">
            <a:avLst/>
          </a:prstGeom>
          <a:solidFill>
            <a:schemeClr val="bg1"/>
          </a:solidFill>
        </p:spPr>
        <p:txBody>
          <a:bodyPr wrap="square" rtlCol="0">
            <a:spAutoFit/>
          </a:bodyPr>
          <a:lstStyle/>
          <a:p>
            <a:pPr algn="ctr"/>
            <a:r>
              <a:rPr lang="he-IL" sz="2000" dirty="0">
                <a:solidFill>
                  <a:srgbClr val="2875AF"/>
                </a:solidFill>
                <a:latin typeface="Calibri Light" panose="020F0302020204030204" pitchFamily="34" charset="0"/>
                <a:cs typeface="Calibri Light" panose="020F0302020204030204" pitchFamily="34" charset="0"/>
              </a:rPr>
              <a:t>אוכלוסייה</a:t>
            </a:r>
            <a:endParaRPr lang="he-IL" sz="2000" dirty="0">
              <a:solidFill>
                <a:srgbClr val="2875AF"/>
              </a:solidFill>
              <a:effectLst/>
              <a:latin typeface="Calibri Light" panose="020F0302020204030204" pitchFamily="34" charset="0"/>
              <a:cs typeface="Calibri Light" panose="020F0302020204030204" pitchFamily="34" charset="0"/>
            </a:endParaRPr>
          </a:p>
        </p:txBody>
      </p:sp>
      <p:sp>
        <p:nvSpPr>
          <p:cNvPr id="22" name="TextBox 18">
            <a:extLst>
              <a:ext uri="{FF2B5EF4-FFF2-40B4-BE49-F238E27FC236}">
                <a16:creationId xmlns:a16="http://schemas.microsoft.com/office/drawing/2014/main" id="{3B4A67A7-2F18-65BA-CF89-945C9C090401}"/>
              </a:ext>
            </a:extLst>
          </p:cNvPr>
          <p:cNvSpPr txBox="1"/>
          <p:nvPr/>
        </p:nvSpPr>
        <p:spPr>
          <a:xfrm>
            <a:off x="7357568" y="244112"/>
            <a:ext cx="1611425" cy="400110"/>
          </a:xfrm>
          <a:prstGeom prst="rect">
            <a:avLst/>
          </a:prstGeom>
          <a:solidFill>
            <a:schemeClr val="bg1"/>
          </a:solidFill>
        </p:spPr>
        <p:txBody>
          <a:bodyPr wrap="square" rtlCol="0">
            <a:spAutoFit/>
          </a:bodyPr>
          <a:lstStyle/>
          <a:p>
            <a:pPr algn="ctr"/>
            <a:r>
              <a:rPr lang="he-IL" sz="2000" dirty="0">
                <a:solidFill>
                  <a:srgbClr val="2875AF"/>
                </a:solidFill>
                <a:latin typeface="Calibri Light" panose="020F0302020204030204" pitchFamily="34" charset="0"/>
                <a:cs typeface="Calibri Light" panose="020F0302020204030204" pitchFamily="34" charset="0"/>
              </a:rPr>
              <a:t>טריטוריה</a:t>
            </a:r>
          </a:p>
        </p:txBody>
      </p:sp>
      <p:sp>
        <p:nvSpPr>
          <p:cNvPr id="24" name="TextBox 19">
            <a:extLst>
              <a:ext uri="{FF2B5EF4-FFF2-40B4-BE49-F238E27FC236}">
                <a16:creationId xmlns:a16="http://schemas.microsoft.com/office/drawing/2014/main" id="{38F74454-3F8F-6855-9FDC-FB7CE6FA6838}"/>
              </a:ext>
            </a:extLst>
          </p:cNvPr>
          <p:cNvSpPr txBox="1"/>
          <p:nvPr/>
        </p:nvSpPr>
        <p:spPr>
          <a:xfrm>
            <a:off x="5272432" y="244112"/>
            <a:ext cx="1637559" cy="400110"/>
          </a:xfrm>
          <a:prstGeom prst="rect">
            <a:avLst/>
          </a:prstGeom>
          <a:solidFill>
            <a:schemeClr val="bg1"/>
          </a:solidFill>
        </p:spPr>
        <p:txBody>
          <a:bodyPr wrap="square" rtlCol="0">
            <a:spAutoFit/>
          </a:bodyPr>
          <a:lstStyle/>
          <a:p>
            <a:pPr algn="ctr"/>
            <a:r>
              <a:rPr lang="he-IL" sz="2000" b="1" dirty="0">
                <a:solidFill>
                  <a:srgbClr val="2875AF"/>
                </a:solidFill>
                <a:latin typeface="Calibri Light" panose="020F0302020204030204" pitchFamily="34" charset="0"/>
                <a:cs typeface="Calibri Light" panose="020F0302020204030204" pitchFamily="34" charset="0"/>
              </a:rPr>
              <a:t>שלטון</a:t>
            </a:r>
          </a:p>
        </p:txBody>
      </p:sp>
      <p:sp>
        <p:nvSpPr>
          <p:cNvPr id="25" name="TextBox 20">
            <a:extLst>
              <a:ext uri="{FF2B5EF4-FFF2-40B4-BE49-F238E27FC236}">
                <a16:creationId xmlns:a16="http://schemas.microsoft.com/office/drawing/2014/main" id="{D5580350-605E-83E3-23B2-B49B68A50715}"/>
              </a:ext>
            </a:extLst>
          </p:cNvPr>
          <p:cNvSpPr txBox="1"/>
          <p:nvPr/>
        </p:nvSpPr>
        <p:spPr>
          <a:xfrm>
            <a:off x="3341345" y="224670"/>
            <a:ext cx="1647972" cy="400110"/>
          </a:xfrm>
          <a:prstGeom prst="rect">
            <a:avLst/>
          </a:prstGeom>
          <a:solidFill>
            <a:schemeClr val="bg1"/>
          </a:solidFill>
        </p:spPr>
        <p:txBody>
          <a:bodyPr wrap="square" rtlCol="0">
            <a:spAutoFit/>
          </a:bodyPr>
          <a:lstStyle/>
          <a:p>
            <a:pPr algn="ctr"/>
            <a:r>
              <a:rPr lang="he-IL" sz="2000" dirty="0">
                <a:solidFill>
                  <a:srgbClr val="2875AF"/>
                </a:solidFill>
                <a:latin typeface="Calibri Light" panose="020F0302020204030204" pitchFamily="34" charset="0"/>
                <a:cs typeface="Calibri Light" panose="020F0302020204030204" pitchFamily="34" charset="0"/>
              </a:rPr>
              <a:t>ריבונות</a:t>
            </a:r>
          </a:p>
        </p:txBody>
      </p:sp>
      <p:sp>
        <p:nvSpPr>
          <p:cNvPr id="6" name="תיבת טקסט 5">
            <a:extLst>
              <a:ext uri="{FF2B5EF4-FFF2-40B4-BE49-F238E27FC236}">
                <a16:creationId xmlns:a16="http://schemas.microsoft.com/office/drawing/2014/main" id="{5DBDB960-F4E0-56EF-C725-FDC3CE082EB7}"/>
              </a:ext>
            </a:extLst>
          </p:cNvPr>
          <p:cNvSpPr txBox="1"/>
          <p:nvPr/>
        </p:nvSpPr>
        <p:spPr>
          <a:xfrm>
            <a:off x="267550" y="1924957"/>
            <a:ext cx="11659423" cy="2139688"/>
          </a:xfrm>
          <a:prstGeom prst="rect">
            <a:avLst/>
          </a:prstGeom>
          <a:noFill/>
        </p:spPr>
        <p:txBody>
          <a:bodyPr wrap="square">
            <a:spAutoFit/>
          </a:bodyPr>
          <a:lstStyle/>
          <a:p>
            <a:pPr marL="0" marR="0" lvl="0" indent="0" algn="just" defTabSz="914400" rtl="1" eaLnBrk="1" fontAlgn="auto" latinLnBrk="0" hangingPunct="1">
              <a:lnSpc>
                <a:spcPct val="150000"/>
              </a:lnSpc>
              <a:spcBef>
                <a:spcPts val="0"/>
              </a:spcBef>
              <a:spcAft>
                <a:spcPts val="0"/>
              </a:spcAft>
              <a:buClrTx/>
              <a:buSzTx/>
              <a:buFontTx/>
              <a:buNone/>
              <a:tabLst/>
              <a:defRPr/>
            </a:pPr>
            <a:r>
              <a:rPr lang="he-IL" sz="4400" b="1" dirty="0">
                <a:solidFill>
                  <a:srgbClr val="3D81B5"/>
                </a:solidFill>
                <a:latin typeface="Calibri" panose="020F0502020204030204" pitchFamily="34" charset="0"/>
                <a:cs typeface="Calibri" panose="020F0502020204030204" pitchFamily="34" charset="0"/>
              </a:rPr>
              <a:t>שלטון</a:t>
            </a:r>
            <a:r>
              <a:rPr lang="he-IL" sz="6000" b="1" dirty="0">
                <a:solidFill>
                  <a:srgbClr val="3D81B5"/>
                </a:solidFill>
                <a:latin typeface="Calibri" panose="020F0502020204030204" pitchFamily="34" charset="0"/>
                <a:cs typeface="Calibri" panose="020F0502020204030204" pitchFamily="34" charset="0"/>
              </a:rPr>
              <a:t> </a:t>
            </a:r>
            <a:r>
              <a:rPr lang="he-IL" sz="3200" b="1" dirty="0">
                <a:solidFill>
                  <a:srgbClr val="29587B"/>
                </a:solidFill>
                <a:latin typeface="Calibri" panose="020F0502020204030204" pitchFamily="34" charset="0"/>
                <a:cs typeface="Calibri" panose="020F0502020204030204" pitchFamily="34" charset="0"/>
              </a:rPr>
              <a:t>הוא גוף המנהל את ענייני המדינה כלפי פנים וכלפי חוץ, </a:t>
            </a:r>
          </a:p>
          <a:p>
            <a:pPr marL="0" marR="0" lvl="0" indent="0" algn="just" defTabSz="914400" rtl="1" eaLnBrk="1" fontAlgn="auto" latinLnBrk="0" hangingPunct="1">
              <a:lnSpc>
                <a:spcPct val="150000"/>
              </a:lnSpc>
              <a:spcBef>
                <a:spcPts val="0"/>
              </a:spcBef>
              <a:spcAft>
                <a:spcPts val="0"/>
              </a:spcAft>
              <a:buClrTx/>
              <a:buSzTx/>
              <a:buFontTx/>
              <a:buNone/>
              <a:tabLst/>
              <a:defRPr/>
            </a:pPr>
            <a:r>
              <a:rPr lang="he-IL" sz="3200" b="1" dirty="0">
                <a:solidFill>
                  <a:srgbClr val="29587B"/>
                </a:solidFill>
                <a:latin typeface="Calibri" panose="020F0502020204030204" pitchFamily="34" charset="0"/>
                <a:cs typeface="Calibri" panose="020F0502020204030204" pitchFamily="34" charset="0"/>
              </a:rPr>
              <a:t>ובידיו הסמכות להטיל את מרותו על האוכלוסייה ועל שטחה של המדינה. </a:t>
            </a:r>
          </a:p>
        </p:txBody>
      </p:sp>
      <p:grpSp>
        <p:nvGrpSpPr>
          <p:cNvPr id="27" name="קבוצה 26">
            <a:extLst>
              <a:ext uri="{FF2B5EF4-FFF2-40B4-BE49-F238E27FC236}">
                <a16:creationId xmlns:a16="http://schemas.microsoft.com/office/drawing/2014/main" id="{A0EB009B-0695-07A7-6B6F-21ABD4D0B86B}"/>
              </a:ext>
            </a:extLst>
          </p:cNvPr>
          <p:cNvGrpSpPr/>
          <p:nvPr/>
        </p:nvGrpSpPr>
        <p:grpSpPr>
          <a:xfrm>
            <a:off x="267550" y="4352709"/>
            <a:ext cx="11659423" cy="2280621"/>
            <a:chOff x="0" y="4359015"/>
            <a:chExt cx="12192000" cy="2498985"/>
          </a:xfrm>
        </p:grpSpPr>
        <p:pic>
          <p:nvPicPr>
            <p:cNvPr id="28" name="תמונה 10" descr="תמונה שמכילה שמים, חוץ, בניין, בניין ממשלה&#10;&#10;התיאור נוצר באופן אוטומטי">
              <a:extLst>
                <a:ext uri="{FF2B5EF4-FFF2-40B4-BE49-F238E27FC236}">
                  <a16:creationId xmlns:a16="http://schemas.microsoft.com/office/drawing/2014/main" id="{81227C56-3946-AC18-3BA9-9F8F702EA8F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33781" y="4359015"/>
              <a:ext cx="3958219" cy="2488626"/>
            </a:xfrm>
            <a:prstGeom prst="rect">
              <a:avLst/>
            </a:prstGeom>
          </p:spPr>
        </p:pic>
        <p:pic>
          <p:nvPicPr>
            <p:cNvPr id="29" name="תמונה 12" descr="תמונה שמכילה מקורה, אדם, כמה&#10;&#10;התיאור נוצר באופן אוטומטי">
              <a:extLst>
                <a:ext uri="{FF2B5EF4-FFF2-40B4-BE49-F238E27FC236}">
                  <a16:creationId xmlns:a16="http://schemas.microsoft.com/office/drawing/2014/main" id="{A5CB7D6D-3DE5-82B9-CE87-19C5C85F769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16958" y="4359015"/>
              <a:ext cx="3958219" cy="2488626"/>
            </a:xfrm>
            <a:prstGeom prst="rect">
              <a:avLst/>
            </a:prstGeom>
          </p:spPr>
        </p:pic>
        <p:pic>
          <p:nvPicPr>
            <p:cNvPr id="30" name="תמונה 16" descr="תמונה שמכילה עץ, חוץ, בניין ממשלה, מקום פולחן&#10;&#10;התיאור נוצר באופן אוטומטי">
              <a:extLst>
                <a:ext uri="{FF2B5EF4-FFF2-40B4-BE49-F238E27FC236}">
                  <a16:creationId xmlns:a16="http://schemas.microsoft.com/office/drawing/2014/main" id="{CDD30F31-E6D7-1212-8A8C-E6EAD71BE39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369374"/>
              <a:ext cx="3758354" cy="2488626"/>
            </a:xfrm>
            <a:prstGeom prst="rect">
              <a:avLst/>
            </a:prstGeom>
          </p:spPr>
        </p:pic>
        <p:pic>
          <p:nvPicPr>
            <p:cNvPr id="32" name="Picture 42">
              <a:extLst>
                <a:ext uri="{FF2B5EF4-FFF2-40B4-BE49-F238E27FC236}">
                  <a16:creationId xmlns:a16="http://schemas.microsoft.com/office/drawing/2014/main" id="{EA1D1466-85CD-AF86-6246-3A3C08BE3DC0}"/>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292162" y="4598550"/>
              <a:ext cx="3061265" cy="431766"/>
            </a:xfrm>
            <a:prstGeom prst="rect">
              <a:avLst/>
            </a:prstGeom>
          </p:spPr>
        </p:pic>
        <p:sp>
          <p:nvSpPr>
            <p:cNvPr id="33" name="TextBox 14">
              <a:extLst>
                <a:ext uri="{FF2B5EF4-FFF2-40B4-BE49-F238E27FC236}">
                  <a16:creationId xmlns:a16="http://schemas.microsoft.com/office/drawing/2014/main" id="{16E55BFA-797E-0A97-205A-A64F77F4B265}"/>
                </a:ext>
              </a:extLst>
            </p:cNvPr>
            <p:cNvSpPr txBox="1"/>
            <p:nvPr/>
          </p:nvSpPr>
          <p:spPr>
            <a:xfrm>
              <a:off x="589575" y="4649023"/>
              <a:ext cx="2579204" cy="404695"/>
            </a:xfrm>
            <a:prstGeom prst="rect">
              <a:avLst/>
            </a:prstGeom>
            <a:noFill/>
          </p:spPr>
          <p:txBody>
            <a:bodyPr wrap="square" rtlCol="0">
              <a:spAutoFit/>
            </a:bodyPr>
            <a:lstStyle/>
            <a:p>
              <a:pPr algn="ctr"/>
              <a:r>
                <a:rPr lang="he-IL" b="1" dirty="0">
                  <a:solidFill>
                    <a:schemeClr val="bg1"/>
                  </a:solidFill>
                  <a:latin typeface="Calibri" panose="020F0502020204030204" pitchFamily="34" charset="0"/>
                  <a:cs typeface="Calibri" panose="020F0502020204030204" pitchFamily="34" charset="0"/>
                </a:rPr>
                <a:t>בית המשפט העליון בספרד</a:t>
              </a:r>
              <a:endParaRPr lang="he-IL" b="1" dirty="0">
                <a:solidFill>
                  <a:schemeClr val="bg1"/>
                </a:solidFill>
                <a:effectLst/>
                <a:latin typeface="Calibri" panose="020F0502020204030204" pitchFamily="34" charset="0"/>
                <a:cs typeface="Calibri" panose="020F0502020204030204" pitchFamily="34" charset="0"/>
              </a:endParaRPr>
            </a:p>
          </p:txBody>
        </p:sp>
        <p:pic>
          <p:nvPicPr>
            <p:cNvPr id="34" name="Picture 42">
              <a:extLst>
                <a:ext uri="{FF2B5EF4-FFF2-40B4-BE49-F238E27FC236}">
                  <a16:creationId xmlns:a16="http://schemas.microsoft.com/office/drawing/2014/main" id="{0F0FBED3-D5C7-8FC0-047E-7C3E9EE0D6F7}"/>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480963" y="4609340"/>
              <a:ext cx="3061265" cy="431766"/>
            </a:xfrm>
            <a:prstGeom prst="rect">
              <a:avLst/>
            </a:prstGeom>
          </p:spPr>
        </p:pic>
        <p:sp>
          <p:nvSpPr>
            <p:cNvPr id="35" name="TextBox 12">
              <a:extLst>
                <a:ext uri="{FF2B5EF4-FFF2-40B4-BE49-F238E27FC236}">
                  <a16:creationId xmlns:a16="http://schemas.microsoft.com/office/drawing/2014/main" id="{58DA5C50-084B-3A66-E40E-9A65AA9B512F}"/>
                </a:ext>
              </a:extLst>
            </p:cNvPr>
            <p:cNvSpPr txBox="1"/>
            <p:nvPr/>
          </p:nvSpPr>
          <p:spPr>
            <a:xfrm>
              <a:off x="4611945" y="4629767"/>
              <a:ext cx="2715069" cy="404695"/>
            </a:xfrm>
            <a:prstGeom prst="rect">
              <a:avLst/>
            </a:prstGeom>
            <a:noFill/>
          </p:spPr>
          <p:txBody>
            <a:bodyPr wrap="square" rtlCol="0">
              <a:spAutoFit/>
            </a:bodyPr>
            <a:lstStyle/>
            <a:p>
              <a:pPr algn="ctr"/>
              <a:r>
                <a:rPr lang="he-IL" b="1" dirty="0">
                  <a:solidFill>
                    <a:schemeClr val="bg1"/>
                  </a:solidFill>
                  <a:latin typeface="Calibri" panose="020F0502020204030204" pitchFamily="34" charset="0"/>
                  <a:cs typeface="Calibri" panose="020F0502020204030204" pitchFamily="34" charset="0"/>
                </a:rPr>
                <a:t>בית המחוקקים בצרפת</a:t>
              </a:r>
            </a:p>
          </p:txBody>
        </p:sp>
        <p:pic>
          <p:nvPicPr>
            <p:cNvPr id="36" name="Picture 42">
              <a:extLst>
                <a:ext uri="{FF2B5EF4-FFF2-40B4-BE49-F238E27FC236}">
                  <a16:creationId xmlns:a16="http://schemas.microsoft.com/office/drawing/2014/main" id="{EBAD8CE3-061F-2C6F-1FC7-1A4E284D95A6}"/>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689450" y="4617806"/>
              <a:ext cx="3061265" cy="431766"/>
            </a:xfrm>
            <a:prstGeom prst="rect">
              <a:avLst/>
            </a:prstGeom>
          </p:spPr>
        </p:pic>
        <p:sp>
          <p:nvSpPr>
            <p:cNvPr id="37" name="TextBox 44">
              <a:extLst>
                <a:ext uri="{FF2B5EF4-FFF2-40B4-BE49-F238E27FC236}">
                  <a16:creationId xmlns:a16="http://schemas.microsoft.com/office/drawing/2014/main" id="{18155A92-A811-3FF2-04B3-662C671E4CAD}"/>
                </a:ext>
              </a:extLst>
            </p:cNvPr>
            <p:cNvSpPr txBox="1"/>
            <p:nvPr/>
          </p:nvSpPr>
          <p:spPr>
            <a:xfrm>
              <a:off x="9234312" y="4640557"/>
              <a:ext cx="1957156" cy="404695"/>
            </a:xfrm>
            <a:prstGeom prst="rect">
              <a:avLst/>
            </a:prstGeom>
            <a:noFill/>
          </p:spPr>
          <p:txBody>
            <a:bodyPr wrap="square" rtlCol="0">
              <a:spAutoFit/>
            </a:bodyPr>
            <a:lstStyle/>
            <a:p>
              <a:pPr algn="ctr"/>
              <a:r>
                <a:rPr lang="he-IL" b="1" dirty="0">
                  <a:solidFill>
                    <a:schemeClr val="bg1"/>
                  </a:solidFill>
                  <a:latin typeface="Calibri" panose="020F0502020204030204" pitchFamily="34" charset="0"/>
                  <a:cs typeface="Calibri" panose="020F0502020204030204" pitchFamily="34" charset="0"/>
                </a:rPr>
                <a:t>הבית הלבן- ארה"ב</a:t>
              </a:r>
            </a:p>
          </p:txBody>
        </p:sp>
      </p:grpSp>
      <p:sp>
        <p:nvSpPr>
          <p:cNvPr id="3" name="TextBox 21">
            <a:extLst>
              <a:ext uri="{FF2B5EF4-FFF2-40B4-BE49-F238E27FC236}">
                <a16:creationId xmlns:a16="http://schemas.microsoft.com/office/drawing/2014/main" id="{21C5FB06-27DE-C765-A8DB-1A254D3D54BB}"/>
              </a:ext>
            </a:extLst>
          </p:cNvPr>
          <p:cNvSpPr txBox="1"/>
          <p:nvPr/>
        </p:nvSpPr>
        <p:spPr>
          <a:xfrm>
            <a:off x="1216353" y="217843"/>
            <a:ext cx="1841878" cy="400110"/>
          </a:xfrm>
          <a:prstGeom prst="rect">
            <a:avLst/>
          </a:prstGeom>
          <a:solidFill>
            <a:schemeClr val="bg1"/>
          </a:solidFill>
        </p:spPr>
        <p:txBody>
          <a:bodyPr wrap="square" rtlCol="0">
            <a:spAutoFit/>
          </a:bodyPr>
          <a:lstStyle/>
          <a:p>
            <a:pPr algn="ctr"/>
            <a:r>
              <a:rPr lang="he-IL" sz="2000" dirty="0">
                <a:solidFill>
                  <a:srgbClr val="2875AF"/>
                </a:solidFill>
                <a:latin typeface="Calibri Light" panose="020F0302020204030204" pitchFamily="34" charset="0"/>
                <a:cs typeface="Calibri Light" panose="020F0302020204030204" pitchFamily="34" charset="0"/>
              </a:rPr>
              <a:t>הכרה בין-לאומית</a:t>
            </a:r>
          </a:p>
        </p:txBody>
      </p:sp>
    </p:spTree>
    <p:extLst>
      <p:ext uri="{BB962C8B-B14F-4D97-AF65-F5344CB8AC3E}">
        <p14:creationId xmlns:p14="http://schemas.microsoft.com/office/powerpoint/2010/main" val="540572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6" name="Picture 5">
            <a:extLst>
              <a:ext uri="{FF2B5EF4-FFF2-40B4-BE49-F238E27FC236}">
                <a16:creationId xmlns:a16="http://schemas.microsoft.com/office/drawing/2014/main" id="{16D234C8-DCE4-8395-0959-56F27C23A5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6416054"/>
            <a:ext cx="12192000" cy="441945"/>
          </a:xfrm>
          <a:prstGeom prst="rect">
            <a:avLst/>
          </a:prstGeom>
        </p:spPr>
      </p:pic>
      <p:sp>
        <p:nvSpPr>
          <p:cNvPr id="10" name="TextBox 9">
            <a:extLst>
              <a:ext uri="{FF2B5EF4-FFF2-40B4-BE49-F238E27FC236}">
                <a16:creationId xmlns:a16="http://schemas.microsoft.com/office/drawing/2014/main" id="{ED99D810-4D4C-9000-0723-946FDA63F8E4}"/>
              </a:ext>
            </a:extLst>
          </p:cNvPr>
          <p:cNvSpPr txBox="1"/>
          <p:nvPr/>
        </p:nvSpPr>
        <p:spPr>
          <a:xfrm>
            <a:off x="1038225" y="748312"/>
            <a:ext cx="10115550" cy="1754326"/>
          </a:xfrm>
          <a:prstGeom prst="rect">
            <a:avLst/>
          </a:prstGeom>
          <a:noFill/>
        </p:spPr>
        <p:txBody>
          <a:bodyPr wrap="square" rtlCol="0">
            <a:spAutoFit/>
          </a:bodyPr>
          <a:lstStyle/>
          <a:p>
            <a:pPr algn="ctr"/>
            <a:r>
              <a:rPr lang="he-IL" sz="5400" dirty="0">
                <a:effectLst/>
                <a:latin typeface="Calibri" panose="020F0502020204030204" pitchFamily="34" charset="0"/>
                <a:cs typeface="Calibri" panose="020F0502020204030204" pitchFamily="34" charset="0"/>
              </a:rPr>
              <a:t>על פי הדין הבין-לאומי, קיימים </a:t>
            </a:r>
            <a:r>
              <a:rPr lang="he-IL" sz="5400" b="1" dirty="0">
                <a:effectLst/>
                <a:latin typeface="Calibri" panose="020F0502020204030204" pitchFamily="34" charset="0"/>
                <a:cs typeface="Calibri" panose="020F0502020204030204" pitchFamily="34" charset="0"/>
              </a:rPr>
              <a:t>חמישה</a:t>
            </a:r>
            <a:r>
              <a:rPr lang="he-IL" sz="5400" dirty="0">
                <a:effectLst/>
                <a:latin typeface="Calibri" panose="020F0502020204030204" pitchFamily="34" charset="0"/>
                <a:cs typeface="Calibri" panose="020F0502020204030204" pitchFamily="34" charset="0"/>
              </a:rPr>
              <a:t> תנאים לקיומה של מדינה:</a:t>
            </a:r>
            <a:endParaRPr lang="he-IL" sz="5400" dirty="0">
              <a:solidFill>
                <a:srgbClr val="2875AF"/>
              </a:solidFill>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0111D439-4D58-7604-C5A9-BD34B35A902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35663" y="173124"/>
            <a:ext cx="453841" cy="452381"/>
          </a:xfrm>
          <a:prstGeom prst="rect">
            <a:avLst/>
          </a:prstGeom>
        </p:spPr>
      </p:pic>
      <p:pic>
        <p:nvPicPr>
          <p:cNvPr id="4" name="Picture 3" descr="Icon&#10;&#10;Description automatically generated">
            <a:extLst>
              <a:ext uri="{FF2B5EF4-FFF2-40B4-BE49-F238E27FC236}">
                <a16:creationId xmlns:a16="http://schemas.microsoft.com/office/drawing/2014/main" id="{3B4C2F5A-12F0-3034-9987-F9D818F181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5343" y="3607594"/>
            <a:ext cx="2006619" cy="2006619"/>
          </a:xfrm>
          <a:prstGeom prst="rect">
            <a:avLst/>
          </a:prstGeom>
        </p:spPr>
      </p:pic>
      <p:pic>
        <p:nvPicPr>
          <p:cNvPr id="7" name="Picture 6" descr="A picture containing hanger&#10;&#10;Description automatically generated">
            <a:extLst>
              <a:ext uri="{FF2B5EF4-FFF2-40B4-BE49-F238E27FC236}">
                <a16:creationId xmlns:a16="http://schemas.microsoft.com/office/drawing/2014/main" id="{952B4F7D-7303-7066-F1BF-B2EF1B0A84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4017" y="3607594"/>
            <a:ext cx="2006619" cy="2006619"/>
          </a:xfrm>
          <a:prstGeom prst="rect">
            <a:avLst/>
          </a:prstGeom>
        </p:spPr>
      </p:pic>
      <p:pic>
        <p:nvPicPr>
          <p:cNvPr id="9" name="Picture 8" descr="Icon&#10;&#10;Description automatically generated">
            <a:extLst>
              <a:ext uri="{FF2B5EF4-FFF2-40B4-BE49-F238E27FC236}">
                <a16:creationId xmlns:a16="http://schemas.microsoft.com/office/drawing/2014/main" id="{F5CF33DF-3674-8B60-7120-CA33BF481E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92691" y="3607594"/>
            <a:ext cx="2006619" cy="2006619"/>
          </a:xfrm>
          <a:prstGeom prst="rect">
            <a:avLst/>
          </a:prstGeom>
        </p:spPr>
      </p:pic>
      <p:pic>
        <p:nvPicPr>
          <p:cNvPr id="13" name="Picture 12" descr="Icon&#10;&#10;Description automatically generated">
            <a:extLst>
              <a:ext uri="{FF2B5EF4-FFF2-40B4-BE49-F238E27FC236}">
                <a16:creationId xmlns:a16="http://schemas.microsoft.com/office/drawing/2014/main" id="{E496371A-DFAE-2500-48AC-855165D2D5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71365" y="3607594"/>
            <a:ext cx="2006619" cy="2006619"/>
          </a:xfrm>
          <a:prstGeom prst="rect">
            <a:avLst/>
          </a:prstGeom>
        </p:spPr>
      </p:pic>
      <p:pic>
        <p:nvPicPr>
          <p:cNvPr id="15" name="Picture 14" descr="Icon&#10;&#10;Description automatically generated">
            <a:extLst>
              <a:ext uri="{FF2B5EF4-FFF2-40B4-BE49-F238E27FC236}">
                <a16:creationId xmlns:a16="http://schemas.microsoft.com/office/drawing/2014/main" id="{8AB6D874-4567-1484-0CDA-9E0C5173C1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0039" y="3607594"/>
            <a:ext cx="2006619" cy="2006619"/>
          </a:xfrm>
          <a:prstGeom prst="rect">
            <a:avLst/>
          </a:prstGeom>
        </p:spPr>
      </p:pic>
      <p:sp>
        <p:nvSpPr>
          <p:cNvPr id="17" name="TextBox 16">
            <a:extLst>
              <a:ext uri="{FF2B5EF4-FFF2-40B4-BE49-F238E27FC236}">
                <a16:creationId xmlns:a16="http://schemas.microsoft.com/office/drawing/2014/main" id="{2A295AD0-4251-F389-EFDB-AA179C5BC781}"/>
              </a:ext>
            </a:extLst>
          </p:cNvPr>
          <p:cNvSpPr txBox="1"/>
          <p:nvPr/>
        </p:nvSpPr>
        <p:spPr>
          <a:xfrm>
            <a:off x="9535343" y="2874448"/>
            <a:ext cx="1986092" cy="584775"/>
          </a:xfrm>
          <a:prstGeom prst="rect">
            <a:avLst/>
          </a:prstGeom>
          <a:noFill/>
        </p:spPr>
        <p:txBody>
          <a:bodyPr wrap="square" rtlCol="0">
            <a:spAutoFit/>
          </a:bodyPr>
          <a:lstStyle/>
          <a:p>
            <a:pPr algn="ctr"/>
            <a:r>
              <a:rPr lang="he-IL" sz="3200" dirty="0">
                <a:solidFill>
                  <a:srgbClr val="2875AF"/>
                </a:solidFill>
                <a:latin typeface="Calibri Light" panose="020F0302020204030204" pitchFamily="34" charset="0"/>
                <a:cs typeface="Calibri Light" panose="020F0302020204030204" pitchFamily="34" charset="0"/>
              </a:rPr>
              <a:t>אוכלוסייה</a:t>
            </a:r>
            <a:endParaRPr lang="he-IL" sz="3200" dirty="0">
              <a:solidFill>
                <a:srgbClr val="2875AF"/>
              </a:solidFill>
              <a:effectLst/>
              <a:latin typeface="Calibri Light" panose="020F0302020204030204" pitchFamily="34" charset="0"/>
              <a:cs typeface="Calibri Light" panose="020F0302020204030204" pitchFamily="34" charset="0"/>
            </a:endParaRPr>
          </a:p>
        </p:txBody>
      </p:sp>
      <p:sp>
        <p:nvSpPr>
          <p:cNvPr id="19" name="TextBox 18">
            <a:extLst>
              <a:ext uri="{FF2B5EF4-FFF2-40B4-BE49-F238E27FC236}">
                <a16:creationId xmlns:a16="http://schemas.microsoft.com/office/drawing/2014/main" id="{424BE21C-3EBB-161D-34B6-F7715BAD3B90}"/>
              </a:ext>
            </a:extLst>
          </p:cNvPr>
          <p:cNvSpPr txBox="1"/>
          <p:nvPr/>
        </p:nvSpPr>
        <p:spPr>
          <a:xfrm>
            <a:off x="7314017" y="2874448"/>
            <a:ext cx="1986092" cy="584775"/>
          </a:xfrm>
          <a:prstGeom prst="rect">
            <a:avLst/>
          </a:prstGeom>
          <a:noFill/>
        </p:spPr>
        <p:txBody>
          <a:bodyPr wrap="square" rtlCol="0">
            <a:spAutoFit/>
          </a:bodyPr>
          <a:lstStyle/>
          <a:p>
            <a:pPr algn="ctr"/>
            <a:r>
              <a:rPr lang="he-IL" sz="3200" dirty="0">
                <a:solidFill>
                  <a:srgbClr val="2875AF"/>
                </a:solidFill>
                <a:effectLst/>
                <a:latin typeface="Calibri Light" panose="020F0302020204030204" pitchFamily="34" charset="0"/>
                <a:cs typeface="Calibri Light" panose="020F0302020204030204" pitchFamily="34" charset="0"/>
              </a:rPr>
              <a:t>טריטוריה</a:t>
            </a:r>
          </a:p>
        </p:txBody>
      </p:sp>
      <p:sp>
        <p:nvSpPr>
          <p:cNvPr id="20" name="TextBox 19">
            <a:extLst>
              <a:ext uri="{FF2B5EF4-FFF2-40B4-BE49-F238E27FC236}">
                <a16:creationId xmlns:a16="http://schemas.microsoft.com/office/drawing/2014/main" id="{115EF25B-AB6F-6319-9286-FF19F3FF001A}"/>
              </a:ext>
            </a:extLst>
          </p:cNvPr>
          <p:cNvSpPr txBox="1"/>
          <p:nvPr/>
        </p:nvSpPr>
        <p:spPr>
          <a:xfrm>
            <a:off x="5069301" y="2874448"/>
            <a:ext cx="1986092" cy="584775"/>
          </a:xfrm>
          <a:prstGeom prst="rect">
            <a:avLst/>
          </a:prstGeom>
          <a:noFill/>
        </p:spPr>
        <p:txBody>
          <a:bodyPr wrap="square" rtlCol="0">
            <a:spAutoFit/>
          </a:bodyPr>
          <a:lstStyle/>
          <a:p>
            <a:pPr algn="ctr"/>
            <a:r>
              <a:rPr lang="he-IL" sz="3200" dirty="0">
                <a:solidFill>
                  <a:srgbClr val="2875AF"/>
                </a:solidFill>
                <a:effectLst/>
                <a:latin typeface="Calibri Light" panose="020F0302020204030204" pitchFamily="34" charset="0"/>
                <a:cs typeface="Calibri Light" panose="020F0302020204030204" pitchFamily="34" charset="0"/>
              </a:rPr>
              <a:t>שלטון</a:t>
            </a:r>
          </a:p>
        </p:txBody>
      </p:sp>
      <p:sp>
        <p:nvSpPr>
          <p:cNvPr id="21" name="TextBox 20">
            <a:extLst>
              <a:ext uri="{FF2B5EF4-FFF2-40B4-BE49-F238E27FC236}">
                <a16:creationId xmlns:a16="http://schemas.microsoft.com/office/drawing/2014/main" id="{EADF2ECD-125E-A0D4-3715-419EF50261E8}"/>
              </a:ext>
            </a:extLst>
          </p:cNvPr>
          <p:cNvSpPr txBox="1"/>
          <p:nvPr/>
        </p:nvSpPr>
        <p:spPr>
          <a:xfrm>
            <a:off x="2824585" y="2874447"/>
            <a:ext cx="1986092" cy="584775"/>
          </a:xfrm>
          <a:prstGeom prst="rect">
            <a:avLst/>
          </a:prstGeom>
          <a:noFill/>
        </p:spPr>
        <p:txBody>
          <a:bodyPr wrap="square" rtlCol="0">
            <a:spAutoFit/>
          </a:bodyPr>
          <a:lstStyle/>
          <a:p>
            <a:pPr algn="ctr"/>
            <a:r>
              <a:rPr lang="he-IL" sz="3200" dirty="0">
                <a:solidFill>
                  <a:srgbClr val="2875AF"/>
                </a:solidFill>
                <a:effectLst/>
                <a:latin typeface="Calibri Light" panose="020F0302020204030204" pitchFamily="34" charset="0"/>
                <a:cs typeface="Calibri Light" panose="020F0302020204030204" pitchFamily="34" charset="0"/>
              </a:rPr>
              <a:t>ריבונות</a:t>
            </a:r>
          </a:p>
        </p:txBody>
      </p:sp>
      <p:sp>
        <p:nvSpPr>
          <p:cNvPr id="22" name="TextBox 21">
            <a:extLst>
              <a:ext uri="{FF2B5EF4-FFF2-40B4-BE49-F238E27FC236}">
                <a16:creationId xmlns:a16="http://schemas.microsoft.com/office/drawing/2014/main" id="{1FCA0955-E645-53F3-F05D-D569FAAFE3FF}"/>
              </a:ext>
            </a:extLst>
          </p:cNvPr>
          <p:cNvSpPr txBox="1"/>
          <p:nvPr/>
        </p:nvSpPr>
        <p:spPr>
          <a:xfrm>
            <a:off x="107443" y="2883508"/>
            <a:ext cx="3091809" cy="584775"/>
          </a:xfrm>
          <a:prstGeom prst="rect">
            <a:avLst/>
          </a:prstGeom>
          <a:noFill/>
        </p:spPr>
        <p:txBody>
          <a:bodyPr wrap="square" rtlCol="0">
            <a:spAutoFit/>
          </a:bodyPr>
          <a:lstStyle/>
          <a:p>
            <a:pPr algn="ctr"/>
            <a:r>
              <a:rPr lang="he-IL" sz="3200" dirty="0">
                <a:solidFill>
                  <a:srgbClr val="2875AF"/>
                </a:solidFill>
                <a:effectLst/>
                <a:latin typeface="Calibri Light" panose="020F0302020204030204" pitchFamily="34" charset="0"/>
                <a:cs typeface="Calibri Light" panose="020F0302020204030204" pitchFamily="34" charset="0"/>
              </a:rPr>
              <a:t>הכרה בין-לאומית</a:t>
            </a:r>
          </a:p>
        </p:txBody>
      </p:sp>
    </p:spTree>
    <p:extLst>
      <p:ext uri="{BB962C8B-B14F-4D97-AF65-F5344CB8AC3E}">
        <p14:creationId xmlns:p14="http://schemas.microsoft.com/office/powerpoint/2010/main" val="24743512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4" descr="Diagram&#10;&#10;Description automatically generated with low confidence">
            <a:extLst>
              <a:ext uri="{FF2B5EF4-FFF2-40B4-BE49-F238E27FC236}">
                <a16:creationId xmlns:a16="http://schemas.microsoft.com/office/drawing/2014/main" id="{5118161F-0EC2-8AEA-69C3-B1C1561C2F67}"/>
              </a:ext>
            </a:extLst>
          </p:cNvPr>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221155" y="3471365"/>
            <a:ext cx="8304903" cy="3386635"/>
          </a:xfrm>
          <a:prstGeom prst="rect">
            <a:avLst/>
          </a:prstGeom>
        </p:spPr>
      </p:pic>
      <p:pic>
        <p:nvPicPr>
          <p:cNvPr id="12" name="Picture 11" descr="Shape, rectangle&#10;&#10;Description automatically generated">
            <a:extLst>
              <a:ext uri="{FF2B5EF4-FFF2-40B4-BE49-F238E27FC236}">
                <a16:creationId xmlns:a16="http://schemas.microsoft.com/office/drawing/2014/main" id="{790EFB05-7972-08DB-2BF5-7C6AF15190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 y="0"/>
            <a:ext cx="12191896" cy="2280621"/>
          </a:xfrm>
          <a:prstGeom prst="rect">
            <a:avLst/>
          </a:prstGeom>
        </p:spPr>
      </p:pic>
      <p:pic>
        <p:nvPicPr>
          <p:cNvPr id="2" name="Picture 1">
            <a:extLst>
              <a:ext uri="{FF2B5EF4-FFF2-40B4-BE49-F238E27FC236}">
                <a16:creationId xmlns:a16="http://schemas.microsoft.com/office/drawing/2014/main" id="{0111D439-4D58-7604-C5A9-BD34B35A902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535663" y="173849"/>
            <a:ext cx="453841" cy="450931"/>
          </a:xfrm>
          <a:prstGeom prst="rect">
            <a:avLst/>
          </a:prstGeom>
        </p:spPr>
      </p:pic>
      <p:pic>
        <p:nvPicPr>
          <p:cNvPr id="14" name="Picture 13">
            <a:extLst>
              <a:ext uri="{FF2B5EF4-FFF2-40B4-BE49-F238E27FC236}">
                <a16:creationId xmlns:a16="http://schemas.microsoft.com/office/drawing/2014/main" id="{A36ABBDB-90B6-6017-2FE2-E0A25991620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15" name="Picture 3" descr="Icon&#10;&#10;Description automatically generated">
            <a:extLst>
              <a:ext uri="{FF2B5EF4-FFF2-40B4-BE49-F238E27FC236}">
                <a16:creationId xmlns:a16="http://schemas.microsoft.com/office/drawing/2014/main" id="{BAC5B72C-7F1A-FA58-A2A3-B78AFD88E5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11039" y="816105"/>
            <a:ext cx="1164057" cy="1164057"/>
          </a:xfrm>
          <a:prstGeom prst="rect">
            <a:avLst/>
          </a:prstGeom>
        </p:spPr>
      </p:pic>
      <p:pic>
        <p:nvPicPr>
          <p:cNvPr id="16" name="Picture 6" descr="A picture containing hanger&#10;&#10;Description automatically generated">
            <a:extLst>
              <a:ext uri="{FF2B5EF4-FFF2-40B4-BE49-F238E27FC236}">
                <a16:creationId xmlns:a16="http://schemas.microsoft.com/office/drawing/2014/main" id="{0D2A28BA-3505-3F65-4539-B9AED21F78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3189" y="806195"/>
            <a:ext cx="1164057" cy="1164057"/>
          </a:xfrm>
          <a:prstGeom prst="rect">
            <a:avLst/>
          </a:prstGeom>
        </p:spPr>
      </p:pic>
      <p:pic>
        <p:nvPicPr>
          <p:cNvPr id="17" name="Picture 8" descr="Icon&#10;&#10;Description automatically generated">
            <a:extLst>
              <a:ext uri="{FF2B5EF4-FFF2-40B4-BE49-F238E27FC236}">
                <a16:creationId xmlns:a16="http://schemas.microsoft.com/office/drawing/2014/main" id="{7E6C80B5-2922-D961-F36E-EA25148F0F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09182" y="806196"/>
            <a:ext cx="1164057" cy="1164057"/>
          </a:xfrm>
          <a:prstGeom prst="rect">
            <a:avLst/>
          </a:prstGeom>
        </p:spPr>
      </p:pic>
      <p:pic>
        <p:nvPicPr>
          <p:cNvPr id="19" name="Picture 12" descr="Icon&#10;&#10;Description automatically generated">
            <a:extLst>
              <a:ext uri="{FF2B5EF4-FFF2-40B4-BE49-F238E27FC236}">
                <a16:creationId xmlns:a16="http://schemas.microsoft.com/office/drawing/2014/main" id="{528CE9F6-84C0-1A14-B4AA-E871B4A156B0}"/>
              </a:ext>
            </a:extLst>
          </p:cNvPr>
          <p:cNvPicPr>
            <a:picLocks noChangeAspect="1"/>
          </p:cNvPicPr>
          <p:nvPr/>
        </p:nvPicPr>
        <p:blipFill>
          <a:blip r:embed="rId10">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526690" y="782601"/>
            <a:ext cx="1164058" cy="1164058"/>
          </a:xfrm>
          <a:prstGeom prst="rect">
            <a:avLst/>
          </a:prstGeom>
          <a:solidFill>
            <a:schemeClr val="bg1"/>
          </a:solidFill>
        </p:spPr>
      </p:pic>
      <p:pic>
        <p:nvPicPr>
          <p:cNvPr id="20" name="Picture 14" descr="Icon&#10;&#10;Description automatically generated">
            <a:extLst>
              <a:ext uri="{FF2B5EF4-FFF2-40B4-BE49-F238E27FC236}">
                <a16:creationId xmlns:a16="http://schemas.microsoft.com/office/drawing/2014/main" id="{CE2B8F2F-3215-4D38-EC7C-0EBC05332AE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15532" y="759004"/>
            <a:ext cx="1211249" cy="1211249"/>
          </a:xfrm>
          <a:prstGeom prst="rect">
            <a:avLst/>
          </a:prstGeom>
          <a:solidFill>
            <a:schemeClr val="bg1"/>
          </a:solidFill>
        </p:spPr>
      </p:pic>
      <p:sp>
        <p:nvSpPr>
          <p:cNvPr id="21" name="TextBox 16">
            <a:extLst>
              <a:ext uri="{FF2B5EF4-FFF2-40B4-BE49-F238E27FC236}">
                <a16:creationId xmlns:a16="http://schemas.microsoft.com/office/drawing/2014/main" id="{127C4BD1-F9C1-89B7-B3C5-040B98B9FA7E}"/>
              </a:ext>
            </a:extLst>
          </p:cNvPr>
          <p:cNvSpPr txBox="1"/>
          <p:nvPr/>
        </p:nvSpPr>
        <p:spPr>
          <a:xfrm>
            <a:off x="9355640" y="245579"/>
            <a:ext cx="1600927" cy="400110"/>
          </a:xfrm>
          <a:prstGeom prst="rect">
            <a:avLst/>
          </a:prstGeom>
          <a:solidFill>
            <a:schemeClr val="bg1"/>
          </a:solidFill>
        </p:spPr>
        <p:txBody>
          <a:bodyPr wrap="square" rtlCol="0">
            <a:spAutoFit/>
          </a:bodyPr>
          <a:lstStyle/>
          <a:p>
            <a:pPr algn="ctr"/>
            <a:r>
              <a:rPr lang="he-IL" sz="2000" dirty="0">
                <a:solidFill>
                  <a:srgbClr val="2875AF"/>
                </a:solidFill>
                <a:latin typeface="Calibri Light" panose="020F0302020204030204" pitchFamily="34" charset="0"/>
                <a:cs typeface="Calibri Light" panose="020F0302020204030204" pitchFamily="34" charset="0"/>
              </a:rPr>
              <a:t>אוכלוסייה</a:t>
            </a:r>
            <a:endParaRPr lang="he-IL" sz="2000" dirty="0">
              <a:solidFill>
                <a:srgbClr val="2875AF"/>
              </a:solidFill>
              <a:effectLst/>
              <a:latin typeface="Calibri Light" panose="020F0302020204030204" pitchFamily="34" charset="0"/>
              <a:cs typeface="Calibri Light" panose="020F0302020204030204" pitchFamily="34" charset="0"/>
            </a:endParaRPr>
          </a:p>
        </p:txBody>
      </p:sp>
      <p:sp>
        <p:nvSpPr>
          <p:cNvPr id="22" name="TextBox 18">
            <a:extLst>
              <a:ext uri="{FF2B5EF4-FFF2-40B4-BE49-F238E27FC236}">
                <a16:creationId xmlns:a16="http://schemas.microsoft.com/office/drawing/2014/main" id="{3B4A67A7-2F18-65BA-CF89-945C9C090401}"/>
              </a:ext>
            </a:extLst>
          </p:cNvPr>
          <p:cNvSpPr txBox="1"/>
          <p:nvPr/>
        </p:nvSpPr>
        <p:spPr>
          <a:xfrm>
            <a:off x="7357568" y="244112"/>
            <a:ext cx="1611425" cy="400110"/>
          </a:xfrm>
          <a:prstGeom prst="rect">
            <a:avLst/>
          </a:prstGeom>
          <a:solidFill>
            <a:schemeClr val="bg1"/>
          </a:solidFill>
        </p:spPr>
        <p:txBody>
          <a:bodyPr wrap="square" rtlCol="0">
            <a:spAutoFit/>
          </a:bodyPr>
          <a:lstStyle/>
          <a:p>
            <a:pPr algn="ctr"/>
            <a:r>
              <a:rPr lang="he-IL" sz="2000" dirty="0">
                <a:solidFill>
                  <a:srgbClr val="2875AF"/>
                </a:solidFill>
                <a:latin typeface="Calibri Light" panose="020F0302020204030204" pitchFamily="34" charset="0"/>
                <a:cs typeface="Calibri Light" panose="020F0302020204030204" pitchFamily="34" charset="0"/>
              </a:rPr>
              <a:t>טריטוריה</a:t>
            </a:r>
          </a:p>
        </p:txBody>
      </p:sp>
      <p:sp>
        <p:nvSpPr>
          <p:cNvPr id="24" name="TextBox 19">
            <a:extLst>
              <a:ext uri="{FF2B5EF4-FFF2-40B4-BE49-F238E27FC236}">
                <a16:creationId xmlns:a16="http://schemas.microsoft.com/office/drawing/2014/main" id="{38F74454-3F8F-6855-9FDC-FB7CE6FA6838}"/>
              </a:ext>
            </a:extLst>
          </p:cNvPr>
          <p:cNvSpPr txBox="1"/>
          <p:nvPr/>
        </p:nvSpPr>
        <p:spPr>
          <a:xfrm>
            <a:off x="5272432" y="244112"/>
            <a:ext cx="1637559" cy="400110"/>
          </a:xfrm>
          <a:prstGeom prst="rect">
            <a:avLst/>
          </a:prstGeom>
          <a:solidFill>
            <a:schemeClr val="bg1"/>
          </a:solidFill>
        </p:spPr>
        <p:txBody>
          <a:bodyPr wrap="square" rtlCol="0">
            <a:spAutoFit/>
          </a:bodyPr>
          <a:lstStyle/>
          <a:p>
            <a:pPr algn="ctr"/>
            <a:r>
              <a:rPr lang="he-IL" sz="2000" dirty="0">
                <a:solidFill>
                  <a:srgbClr val="2875AF"/>
                </a:solidFill>
                <a:latin typeface="Calibri Light" panose="020F0302020204030204" pitchFamily="34" charset="0"/>
                <a:cs typeface="Calibri Light" panose="020F0302020204030204" pitchFamily="34" charset="0"/>
              </a:rPr>
              <a:t>שלטון</a:t>
            </a:r>
          </a:p>
        </p:txBody>
      </p:sp>
      <p:sp>
        <p:nvSpPr>
          <p:cNvPr id="25" name="TextBox 20">
            <a:extLst>
              <a:ext uri="{FF2B5EF4-FFF2-40B4-BE49-F238E27FC236}">
                <a16:creationId xmlns:a16="http://schemas.microsoft.com/office/drawing/2014/main" id="{D5580350-605E-83E3-23B2-B49B68A50715}"/>
              </a:ext>
            </a:extLst>
          </p:cNvPr>
          <p:cNvSpPr txBox="1"/>
          <p:nvPr/>
        </p:nvSpPr>
        <p:spPr>
          <a:xfrm>
            <a:off x="3341345" y="224670"/>
            <a:ext cx="1647972" cy="400110"/>
          </a:xfrm>
          <a:prstGeom prst="rect">
            <a:avLst/>
          </a:prstGeom>
          <a:solidFill>
            <a:schemeClr val="bg1"/>
          </a:solidFill>
        </p:spPr>
        <p:txBody>
          <a:bodyPr wrap="square" rtlCol="0">
            <a:spAutoFit/>
          </a:bodyPr>
          <a:lstStyle/>
          <a:p>
            <a:pPr algn="ctr"/>
            <a:r>
              <a:rPr lang="he-IL" sz="2000" b="1" dirty="0">
                <a:solidFill>
                  <a:srgbClr val="2875AF"/>
                </a:solidFill>
                <a:latin typeface="Calibri Light" panose="020F0302020204030204" pitchFamily="34" charset="0"/>
                <a:cs typeface="Calibri Light" panose="020F0302020204030204" pitchFamily="34" charset="0"/>
              </a:rPr>
              <a:t>ריבונות</a:t>
            </a:r>
          </a:p>
        </p:txBody>
      </p:sp>
      <p:sp>
        <p:nvSpPr>
          <p:cNvPr id="6" name="תיבת טקסט 5">
            <a:extLst>
              <a:ext uri="{FF2B5EF4-FFF2-40B4-BE49-F238E27FC236}">
                <a16:creationId xmlns:a16="http://schemas.microsoft.com/office/drawing/2014/main" id="{5DBDB960-F4E0-56EF-C725-FDC3CE082EB7}"/>
              </a:ext>
            </a:extLst>
          </p:cNvPr>
          <p:cNvSpPr txBox="1"/>
          <p:nvPr/>
        </p:nvSpPr>
        <p:spPr>
          <a:xfrm>
            <a:off x="261499" y="2032990"/>
            <a:ext cx="11659422" cy="2878352"/>
          </a:xfrm>
          <a:prstGeom prst="rect">
            <a:avLst/>
          </a:prstGeom>
          <a:noFill/>
        </p:spPr>
        <p:txBody>
          <a:bodyPr wrap="square">
            <a:spAutoFit/>
          </a:bodyPr>
          <a:lstStyle/>
          <a:p>
            <a:pPr marL="0" marR="0" lvl="0" indent="0" algn="just" defTabSz="914400" rtl="1" eaLnBrk="1" fontAlgn="auto" latinLnBrk="0" hangingPunct="1">
              <a:lnSpc>
                <a:spcPct val="150000"/>
              </a:lnSpc>
              <a:spcBef>
                <a:spcPts val="0"/>
              </a:spcBef>
              <a:spcAft>
                <a:spcPts val="0"/>
              </a:spcAft>
              <a:buClrTx/>
              <a:buSzTx/>
              <a:buFontTx/>
              <a:buNone/>
              <a:tabLst/>
              <a:defRPr/>
            </a:pPr>
            <a:r>
              <a:rPr lang="he-IL" sz="4400" b="1" dirty="0">
                <a:solidFill>
                  <a:srgbClr val="3D81B5"/>
                </a:solidFill>
                <a:latin typeface="Calibri" panose="020F0502020204030204" pitchFamily="34" charset="0"/>
                <a:cs typeface="Calibri" panose="020F0502020204030204" pitchFamily="34" charset="0"/>
              </a:rPr>
              <a:t>ריבונות</a:t>
            </a:r>
            <a:r>
              <a:rPr lang="he-IL" sz="6000" b="1" dirty="0">
                <a:solidFill>
                  <a:srgbClr val="3D81B5"/>
                </a:solidFill>
                <a:latin typeface="Calibri" panose="020F0502020204030204" pitchFamily="34" charset="0"/>
                <a:cs typeface="Calibri" panose="020F0502020204030204" pitchFamily="34" charset="0"/>
              </a:rPr>
              <a:t> </a:t>
            </a:r>
            <a:r>
              <a:rPr lang="he-IL" sz="3200" b="1" dirty="0">
                <a:solidFill>
                  <a:srgbClr val="29587B"/>
                </a:solidFill>
                <a:latin typeface="Calibri" panose="020F0502020204030204" pitchFamily="34" charset="0"/>
                <a:cs typeface="Calibri" panose="020F0502020204030204" pitchFamily="34" charset="0"/>
              </a:rPr>
              <a:t>היא עצמאות השלטון לנהל את ענייניו ללא התערבות כופה של גורמים חיצוניים. למעשה, השלטון הוא ריבון באופן מוחלט ואינו כפוף לגורם עליון נוסף.</a:t>
            </a:r>
          </a:p>
        </p:txBody>
      </p:sp>
      <p:sp>
        <p:nvSpPr>
          <p:cNvPr id="4" name="TextBox 21">
            <a:extLst>
              <a:ext uri="{FF2B5EF4-FFF2-40B4-BE49-F238E27FC236}">
                <a16:creationId xmlns:a16="http://schemas.microsoft.com/office/drawing/2014/main" id="{3A09F49B-4D21-10CE-89E7-E842E62E752C}"/>
              </a:ext>
            </a:extLst>
          </p:cNvPr>
          <p:cNvSpPr txBox="1"/>
          <p:nvPr/>
        </p:nvSpPr>
        <p:spPr>
          <a:xfrm>
            <a:off x="1216353" y="217843"/>
            <a:ext cx="1841878" cy="400110"/>
          </a:xfrm>
          <a:prstGeom prst="rect">
            <a:avLst/>
          </a:prstGeom>
          <a:solidFill>
            <a:schemeClr val="bg1"/>
          </a:solidFill>
        </p:spPr>
        <p:txBody>
          <a:bodyPr wrap="square" rtlCol="0">
            <a:spAutoFit/>
          </a:bodyPr>
          <a:lstStyle/>
          <a:p>
            <a:pPr algn="ctr"/>
            <a:r>
              <a:rPr lang="he-IL" sz="2000" dirty="0">
                <a:solidFill>
                  <a:srgbClr val="2875AF"/>
                </a:solidFill>
                <a:latin typeface="Calibri Light" panose="020F0302020204030204" pitchFamily="34" charset="0"/>
                <a:cs typeface="Calibri Light" panose="020F0302020204030204" pitchFamily="34" charset="0"/>
              </a:rPr>
              <a:t>הכרה בין-לאומית</a:t>
            </a:r>
          </a:p>
        </p:txBody>
      </p:sp>
    </p:spTree>
    <p:extLst>
      <p:ext uri="{BB962C8B-B14F-4D97-AF65-F5344CB8AC3E}">
        <p14:creationId xmlns:p14="http://schemas.microsoft.com/office/powerpoint/2010/main" val="4587458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6" name="Picture 5">
            <a:extLst>
              <a:ext uri="{FF2B5EF4-FFF2-40B4-BE49-F238E27FC236}">
                <a16:creationId xmlns:a16="http://schemas.microsoft.com/office/drawing/2014/main" id="{16D234C8-DCE4-8395-0959-56F27C23A5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6416054"/>
            <a:ext cx="12192000" cy="441945"/>
          </a:xfrm>
          <a:prstGeom prst="rect">
            <a:avLst/>
          </a:prstGeom>
        </p:spPr>
      </p:pic>
      <p:sp>
        <p:nvSpPr>
          <p:cNvPr id="10" name="TextBox 9">
            <a:extLst>
              <a:ext uri="{FF2B5EF4-FFF2-40B4-BE49-F238E27FC236}">
                <a16:creationId xmlns:a16="http://schemas.microsoft.com/office/drawing/2014/main" id="{ED99D810-4D4C-9000-0723-946FDA63F8E4}"/>
              </a:ext>
            </a:extLst>
          </p:cNvPr>
          <p:cNvSpPr txBox="1"/>
          <p:nvPr/>
        </p:nvSpPr>
        <p:spPr>
          <a:xfrm>
            <a:off x="1038225" y="748312"/>
            <a:ext cx="10115550" cy="1754326"/>
          </a:xfrm>
          <a:prstGeom prst="rect">
            <a:avLst/>
          </a:prstGeom>
          <a:noFill/>
        </p:spPr>
        <p:txBody>
          <a:bodyPr wrap="square" rtlCol="0">
            <a:spAutoFit/>
          </a:bodyPr>
          <a:lstStyle/>
          <a:p>
            <a:pPr algn="ctr"/>
            <a:r>
              <a:rPr lang="he-IL" sz="5400" dirty="0">
                <a:effectLst/>
                <a:latin typeface="Calibri" panose="020F0502020204030204" pitchFamily="34" charset="0"/>
                <a:cs typeface="Calibri" panose="020F0502020204030204" pitchFamily="34" charset="0"/>
              </a:rPr>
              <a:t>על פי הדין הבין-לאומי, קיימים </a:t>
            </a:r>
            <a:r>
              <a:rPr lang="he-IL" sz="5400" b="1" dirty="0">
                <a:effectLst/>
                <a:latin typeface="Calibri" panose="020F0502020204030204" pitchFamily="34" charset="0"/>
                <a:cs typeface="Calibri" panose="020F0502020204030204" pitchFamily="34" charset="0"/>
              </a:rPr>
              <a:t>חמישה</a:t>
            </a:r>
            <a:r>
              <a:rPr lang="he-IL" sz="5400" dirty="0">
                <a:effectLst/>
                <a:latin typeface="Calibri" panose="020F0502020204030204" pitchFamily="34" charset="0"/>
                <a:cs typeface="Calibri" panose="020F0502020204030204" pitchFamily="34" charset="0"/>
              </a:rPr>
              <a:t> תנאים לקיומה של מדינה:</a:t>
            </a:r>
            <a:endParaRPr lang="he-IL" sz="5400" dirty="0">
              <a:solidFill>
                <a:srgbClr val="2875AF"/>
              </a:solidFill>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0111D439-4D58-7604-C5A9-BD34B35A902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35663" y="173124"/>
            <a:ext cx="453841" cy="452381"/>
          </a:xfrm>
          <a:prstGeom prst="rect">
            <a:avLst/>
          </a:prstGeom>
        </p:spPr>
      </p:pic>
      <p:pic>
        <p:nvPicPr>
          <p:cNvPr id="4" name="Picture 3" descr="Icon&#10;&#10;Description automatically generated">
            <a:extLst>
              <a:ext uri="{FF2B5EF4-FFF2-40B4-BE49-F238E27FC236}">
                <a16:creationId xmlns:a16="http://schemas.microsoft.com/office/drawing/2014/main" id="{3B4C2F5A-12F0-3034-9987-F9D818F181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5343" y="3607594"/>
            <a:ext cx="2006619" cy="2006619"/>
          </a:xfrm>
          <a:prstGeom prst="rect">
            <a:avLst/>
          </a:prstGeom>
        </p:spPr>
      </p:pic>
      <p:pic>
        <p:nvPicPr>
          <p:cNvPr id="7" name="Picture 6" descr="A picture containing hanger&#10;&#10;Description automatically generated">
            <a:extLst>
              <a:ext uri="{FF2B5EF4-FFF2-40B4-BE49-F238E27FC236}">
                <a16:creationId xmlns:a16="http://schemas.microsoft.com/office/drawing/2014/main" id="{952B4F7D-7303-7066-F1BF-B2EF1B0A84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4017" y="3607594"/>
            <a:ext cx="2006619" cy="2006619"/>
          </a:xfrm>
          <a:prstGeom prst="rect">
            <a:avLst/>
          </a:prstGeom>
        </p:spPr>
      </p:pic>
      <p:pic>
        <p:nvPicPr>
          <p:cNvPr id="9" name="Picture 8" descr="Icon&#10;&#10;Description automatically generated">
            <a:extLst>
              <a:ext uri="{FF2B5EF4-FFF2-40B4-BE49-F238E27FC236}">
                <a16:creationId xmlns:a16="http://schemas.microsoft.com/office/drawing/2014/main" id="{F5CF33DF-3674-8B60-7120-CA33BF481E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92691" y="3607594"/>
            <a:ext cx="2006619" cy="2006619"/>
          </a:xfrm>
          <a:prstGeom prst="rect">
            <a:avLst/>
          </a:prstGeom>
        </p:spPr>
      </p:pic>
      <p:pic>
        <p:nvPicPr>
          <p:cNvPr id="13" name="Picture 12" descr="Icon&#10;&#10;Description automatically generated">
            <a:extLst>
              <a:ext uri="{FF2B5EF4-FFF2-40B4-BE49-F238E27FC236}">
                <a16:creationId xmlns:a16="http://schemas.microsoft.com/office/drawing/2014/main" id="{E496371A-DFAE-2500-48AC-855165D2D5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71365" y="3607594"/>
            <a:ext cx="2006619" cy="2006619"/>
          </a:xfrm>
          <a:prstGeom prst="rect">
            <a:avLst/>
          </a:prstGeom>
        </p:spPr>
      </p:pic>
      <p:pic>
        <p:nvPicPr>
          <p:cNvPr id="15" name="Picture 14" descr="Icon&#10;&#10;Description automatically generated">
            <a:extLst>
              <a:ext uri="{FF2B5EF4-FFF2-40B4-BE49-F238E27FC236}">
                <a16:creationId xmlns:a16="http://schemas.microsoft.com/office/drawing/2014/main" id="{8AB6D874-4567-1484-0CDA-9E0C5173C1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0039" y="3607594"/>
            <a:ext cx="2006619" cy="2006619"/>
          </a:xfrm>
          <a:prstGeom prst="rect">
            <a:avLst/>
          </a:prstGeom>
        </p:spPr>
      </p:pic>
      <p:sp>
        <p:nvSpPr>
          <p:cNvPr id="17" name="TextBox 16">
            <a:extLst>
              <a:ext uri="{FF2B5EF4-FFF2-40B4-BE49-F238E27FC236}">
                <a16:creationId xmlns:a16="http://schemas.microsoft.com/office/drawing/2014/main" id="{2A295AD0-4251-F389-EFDB-AA179C5BC781}"/>
              </a:ext>
            </a:extLst>
          </p:cNvPr>
          <p:cNvSpPr txBox="1"/>
          <p:nvPr/>
        </p:nvSpPr>
        <p:spPr>
          <a:xfrm>
            <a:off x="9535343" y="2874448"/>
            <a:ext cx="1986092" cy="584775"/>
          </a:xfrm>
          <a:prstGeom prst="rect">
            <a:avLst/>
          </a:prstGeom>
          <a:noFill/>
        </p:spPr>
        <p:txBody>
          <a:bodyPr wrap="square" rtlCol="0">
            <a:spAutoFit/>
          </a:bodyPr>
          <a:lstStyle/>
          <a:p>
            <a:pPr algn="ctr"/>
            <a:r>
              <a:rPr lang="he-IL" sz="3200" dirty="0">
                <a:solidFill>
                  <a:srgbClr val="2875AF"/>
                </a:solidFill>
                <a:latin typeface="Calibri Light" panose="020F0302020204030204" pitchFamily="34" charset="0"/>
                <a:cs typeface="Calibri Light" panose="020F0302020204030204" pitchFamily="34" charset="0"/>
              </a:rPr>
              <a:t>אוכלוסייה</a:t>
            </a:r>
            <a:endParaRPr lang="he-IL" sz="3200" dirty="0">
              <a:solidFill>
                <a:srgbClr val="2875AF"/>
              </a:solidFill>
              <a:effectLst/>
              <a:latin typeface="Calibri Light" panose="020F0302020204030204" pitchFamily="34" charset="0"/>
              <a:cs typeface="Calibri Light" panose="020F0302020204030204" pitchFamily="34" charset="0"/>
            </a:endParaRPr>
          </a:p>
        </p:txBody>
      </p:sp>
      <p:sp>
        <p:nvSpPr>
          <p:cNvPr id="19" name="TextBox 18">
            <a:extLst>
              <a:ext uri="{FF2B5EF4-FFF2-40B4-BE49-F238E27FC236}">
                <a16:creationId xmlns:a16="http://schemas.microsoft.com/office/drawing/2014/main" id="{424BE21C-3EBB-161D-34B6-F7715BAD3B90}"/>
              </a:ext>
            </a:extLst>
          </p:cNvPr>
          <p:cNvSpPr txBox="1"/>
          <p:nvPr/>
        </p:nvSpPr>
        <p:spPr>
          <a:xfrm>
            <a:off x="7314017" y="2874448"/>
            <a:ext cx="1986092" cy="584775"/>
          </a:xfrm>
          <a:prstGeom prst="rect">
            <a:avLst/>
          </a:prstGeom>
          <a:noFill/>
        </p:spPr>
        <p:txBody>
          <a:bodyPr wrap="square" rtlCol="0">
            <a:spAutoFit/>
          </a:bodyPr>
          <a:lstStyle/>
          <a:p>
            <a:pPr algn="ctr"/>
            <a:r>
              <a:rPr lang="he-IL" sz="3200" dirty="0">
                <a:solidFill>
                  <a:srgbClr val="2875AF"/>
                </a:solidFill>
                <a:effectLst/>
                <a:latin typeface="Calibri Light" panose="020F0302020204030204" pitchFamily="34" charset="0"/>
                <a:cs typeface="Calibri Light" panose="020F0302020204030204" pitchFamily="34" charset="0"/>
              </a:rPr>
              <a:t>טריטוריה</a:t>
            </a:r>
          </a:p>
        </p:txBody>
      </p:sp>
      <p:sp>
        <p:nvSpPr>
          <p:cNvPr id="20" name="TextBox 19">
            <a:extLst>
              <a:ext uri="{FF2B5EF4-FFF2-40B4-BE49-F238E27FC236}">
                <a16:creationId xmlns:a16="http://schemas.microsoft.com/office/drawing/2014/main" id="{115EF25B-AB6F-6319-9286-FF19F3FF001A}"/>
              </a:ext>
            </a:extLst>
          </p:cNvPr>
          <p:cNvSpPr txBox="1"/>
          <p:nvPr/>
        </p:nvSpPr>
        <p:spPr>
          <a:xfrm>
            <a:off x="5069301" y="2874448"/>
            <a:ext cx="1986092" cy="584775"/>
          </a:xfrm>
          <a:prstGeom prst="rect">
            <a:avLst/>
          </a:prstGeom>
          <a:noFill/>
        </p:spPr>
        <p:txBody>
          <a:bodyPr wrap="square" rtlCol="0">
            <a:spAutoFit/>
          </a:bodyPr>
          <a:lstStyle/>
          <a:p>
            <a:pPr algn="ctr"/>
            <a:r>
              <a:rPr lang="he-IL" sz="3200" dirty="0">
                <a:solidFill>
                  <a:srgbClr val="2875AF"/>
                </a:solidFill>
                <a:effectLst/>
                <a:latin typeface="Calibri Light" panose="020F0302020204030204" pitchFamily="34" charset="0"/>
                <a:cs typeface="Calibri Light" panose="020F0302020204030204" pitchFamily="34" charset="0"/>
              </a:rPr>
              <a:t>שלטון</a:t>
            </a:r>
          </a:p>
        </p:txBody>
      </p:sp>
      <p:sp>
        <p:nvSpPr>
          <p:cNvPr id="21" name="TextBox 20">
            <a:extLst>
              <a:ext uri="{FF2B5EF4-FFF2-40B4-BE49-F238E27FC236}">
                <a16:creationId xmlns:a16="http://schemas.microsoft.com/office/drawing/2014/main" id="{EADF2ECD-125E-A0D4-3715-419EF50261E8}"/>
              </a:ext>
            </a:extLst>
          </p:cNvPr>
          <p:cNvSpPr txBox="1"/>
          <p:nvPr/>
        </p:nvSpPr>
        <p:spPr>
          <a:xfrm>
            <a:off x="2824585" y="2874447"/>
            <a:ext cx="1986092" cy="584775"/>
          </a:xfrm>
          <a:prstGeom prst="rect">
            <a:avLst/>
          </a:prstGeom>
          <a:noFill/>
        </p:spPr>
        <p:txBody>
          <a:bodyPr wrap="square" rtlCol="0">
            <a:spAutoFit/>
          </a:bodyPr>
          <a:lstStyle/>
          <a:p>
            <a:pPr algn="ctr"/>
            <a:r>
              <a:rPr lang="he-IL" sz="3200" dirty="0">
                <a:solidFill>
                  <a:srgbClr val="2875AF"/>
                </a:solidFill>
                <a:effectLst/>
                <a:latin typeface="Calibri Light" panose="020F0302020204030204" pitchFamily="34" charset="0"/>
                <a:cs typeface="Calibri Light" panose="020F0302020204030204" pitchFamily="34" charset="0"/>
              </a:rPr>
              <a:t>ריבונות</a:t>
            </a:r>
          </a:p>
        </p:txBody>
      </p:sp>
      <p:sp>
        <p:nvSpPr>
          <p:cNvPr id="22" name="TextBox 21">
            <a:extLst>
              <a:ext uri="{FF2B5EF4-FFF2-40B4-BE49-F238E27FC236}">
                <a16:creationId xmlns:a16="http://schemas.microsoft.com/office/drawing/2014/main" id="{1FCA0955-E645-53F3-F05D-D569FAAFE3FF}"/>
              </a:ext>
            </a:extLst>
          </p:cNvPr>
          <p:cNvSpPr txBox="1"/>
          <p:nvPr/>
        </p:nvSpPr>
        <p:spPr>
          <a:xfrm>
            <a:off x="107443" y="2883508"/>
            <a:ext cx="3091809" cy="584775"/>
          </a:xfrm>
          <a:prstGeom prst="rect">
            <a:avLst/>
          </a:prstGeom>
          <a:noFill/>
        </p:spPr>
        <p:txBody>
          <a:bodyPr wrap="square" rtlCol="0">
            <a:spAutoFit/>
          </a:bodyPr>
          <a:lstStyle/>
          <a:p>
            <a:pPr algn="ctr"/>
            <a:r>
              <a:rPr lang="he-IL" sz="3200" dirty="0">
                <a:solidFill>
                  <a:srgbClr val="2875AF"/>
                </a:solidFill>
                <a:effectLst/>
                <a:latin typeface="Calibri Light" panose="020F0302020204030204" pitchFamily="34" charset="0"/>
                <a:cs typeface="Calibri Light" panose="020F0302020204030204" pitchFamily="34" charset="0"/>
              </a:rPr>
              <a:t>הכרה בין-לאומית</a:t>
            </a:r>
          </a:p>
        </p:txBody>
      </p:sp>
    </p:spTree>
    <p:extLst>
      <p:ext uri="{BB962C8B-B14F-4D97-AF65-F5344CB8AC3E}">
        <p14:creationId xmlns:p14="http://schemas.microsoft.com/office/powerpoint/2010/main" val="4534131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hape, rectangle&#10;&#10;Description automatically generated">
            <a:extLst>
              <a:ext uri="{FF2B5EF4-FFF2-40B4-BE49-F238E27FC236}">
                <a16:creationId xmlns:a16="http://schemas.microsoft.com/office/drawing/2014/main" id="{790EFB05-7972-08DB-2BF5-7C6AF15190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 y="0"/>
            <a:ext cx="12191896" cy="2280621"/>
          </a:xfrm>
          <a:prstGeom prst="rect">
            <a:avLst/>
          </a:prstGeom>
        </p:spPr>
      </p:pic>
      <p:pic>
        <p:nvPicPr>
          <p:cNvPr id="2" name="Picture 1">
            <a:extLst>
              <a:ext uri="{FF2B5EF4-FFF2-40B4-BE49-F238E27FC236}">
                <a16:creationId xmlns:a16="http://schemas.microsoft.com/office/drawing/2014/main" id="{0111D439-4D58-7604-C5A9-BD34B35A902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35663" y="173849"/>
            <a:ext cx="453841" cy="450931"/>
          </a:xfrm>
          <a:prstGeom prst="rect">
            <a:avLst/>
          </a:prstGeom>
        </p:spPr>
      </p:pic>
      <p:pic>
        <p:nvPicPr>
          <p:cNvPr id="14" name="Picture 13">
            <a:extLst>
              <a:ext uri="{FF2B5EF4-FFF2-40B4-BE49-F238E27FC236}">
                <a16:creationId xmlns:a16="http://schemas.microsoft.com/office/drawing/2014/main" id="{A36ABBDB-90B6-6017-2FE2-E0A25991620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15" name="Picture 3" descr="Icon&#10;&#10;Description automatically generated">
            <a:extLst>
              <a:ext uri="{FF2B5EF4-FFF2-40B4-BE49-F238E27FC236}">
                <a16:creationId xmlns:a16="http://schemas.microsoft.com/office/drawing/2014/main" id="{BAC5B72C-7F1A-FA58-A2A3-B78AFD88E5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11039" y="816105"/>
            <a:ext cx="1164057" cy="1164057"/>
          </a:xfrm>
          <a:prstGeom prst="rect">
            <a:avLst/>
          </a:prstGeom>
        </p:spPr>
      </p:pic>
      <p:pic>
        <p:nvPicPr>
          <p:cNvPr id="16" name="Picture 6" descr="A picture containing hanger&#10;&#10;Description automatically generated">
            <a:extLst>
              <a:ext uri="{FF2B5EF4-FFF2-40B4-BE49-F238E27FC236}">
                <a16:creationId xmlns:a16="http://schemas.microsoft.com/office/drawing/2014/main" id="{0D2A28BA-3505-3F65-4539-B9AED21F78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13189" y="806195"/>
            <a:ext cx="1164057" cy="1164057"/>
          </a:xfrm>
          <a:prstGeom prst="rect">
            <a:avLst/>
          </a:prstGeom>
        </p:spPr>
      </p:pic>
      <p:pic>
        <p:nvPicPr>
          <p:cNvPr id="17" name="Picture 8" descr="Icon&#10;&#10;Description automatically generated">
            <a:extLst>
              <a:ext uri="{FF2B5EF4-FFF2-40B4-BE49-F238E27FC236}">
                <a16:creationId xmlns:a16="http://schemas.microsoft.com/office/drawing/2014/main" id="{7E6C80B5-2922-D961-F36E-EA25148F0F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09182" y="806196"/>
            <a:ext cx="1164057" cy="1164057"/>
          </a:xfrm>
          <a:prstGeom prst="rect">
            <a:avLst/>
          </a:prstGeom>
        </p:spPr>
      </p:pic>
      <p:pic>
        <p:nvPicPr>
          <p:cNvPr id="19" name="Picture 12" descr="Icon&#10;&#10;Description automatically generated">
            <a:extLst>
              <a:ext uri="{FF2B5EF4-FFF2-40B4-BE49-F238E27FC236}">
                <a16:creationId xmlns:a16="http://schemas.microsoft.com/office/drawing/2014/main" id="{528CE9F6-84C0-1A14-B4AA-E871B4A156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26690" y="782601"/>
            <a:ext cx="1164058" cy="1164058"/>
          </a:xfrm>
          <a:prstGeom prst="rect">
            <a:avLst/>
          </a:prstGeom>
        </p:spPr>
      </p:pic>
      <p:pic>
        <p:nvPicPr>
          <p:cNvPr id="20" name="Picture 14" descr="Icon&#10;&#10;Description automatically generated">
            <a:extLst>
              <a:ext uri="{FF2B5EF4-FFF2-40B4-BE49-F238E27FC236}">
                <a16:creationId xmlns:a16="http://schemas.microsoft.com/office/drawing/2014/main" id="{CE2B8F2F-3215-4D38-EC7C-0EBC05332AE0}"/>
              </a:ext>
            </a:extLst>
          </p:cNvPr>
          <p:cNvPicPr>
            <a:picLocks noChangeAspect="1"/>
          </p:cNvPicPr>
          <p:nvPr/>
        </p:nvPicPr>
        <p:blipFill>
          <a:blip r:embed="rId10">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615532" y="759004"/>
            <a:ext cx="1211249" cy="1211249"/>
          </a:xfrm>
          <a:prstGeom prst="rect">
            <a:avLst/>
          </a:prstGeom>
          <a:solidFill>
            <a:schemeClr val="bg1"/>
          </a:solidFill>
        </p:spPr>
      </p:pic>
      <p:sp>
        <p:nvSpPr>
          <p:cNvPr id="21" name="TextBox 16">
            <a:extLst>
              <a:ext uri="{FF2B5EF4-FFF2-40B4-BE49-F238E27FC236}">
                <a16:creationId xmlns:a16="http://schemas.microsoft.com/office/drawing/2014/main" id="{127C4BD1-F9C1-89B7-B3C5-040B98B9FA7E}"/>
              </a:ext>
            </a:extLst>
          </p:cNvPr>
          <p:cNvSpPr txBox="1"/>
          <p:nvPr/>
        </p:nvSpPr>
        <p:spPr>
          <a:xfrm>
            <a:off x="9355640" y="245579"/>
            <a:ext cx="1600927" cy="400110"/>
          </a:xfrm>
          <a:prstGeom prst="rect">
            <a:avLst/>
          </a:prstGeom>
          <a:solidFill>
            <a:schemeClr val="bg1"/>
          </a:solidFill>
        </p:spPr>
        <p:txBody>
          <a:bodyPr wrap="square" rtlCol="0">
            <a:spAutoFit/>
          </a:bodyPr>
          <a:lstStyle/>
          <a:p>
            <a:pPr algn="ctr"/>
            <a:r>
              <a:rPr lang="he-IL" sz="2000" dirty="0">
                <a:solidFill>
                  <a:srgbClr val="2875AF"/>
                </a:solidFill>
                <a:latin typeface="Calibri Light" panose="020F0302020204030204" pitchFamily="34" charset="0"/>
                <a:cs typeface="Calibri Light" panose="020F0302020204030204" pitchFamily="34" charset="0"/>
              </a:rPr>
              <a:t>אוכלוסייה</a:t>
            </a:r>
            <a:endParaRPr lang="he-IL" sz="2000" dirty="0">
              <a:solidFill>
                <a:srgbClr val="2875AF"/>
              </a:solidFill>
              <a:effectLst/>
              <a:latin typeface="Calibri Light" panose="020F0302020204030204" pitchFamily="34" charset="0"/>
              <a:cs typeface="Calibri Light" panose="020F0302020204030204" pitchFamily="34" charset="0"/>
            </a:endParaRPr>
          </a:p>
        </p:txBody>
      </p:sp>
      <p:sp>
        <p:nvSpPr>
          <p:cNvPr id="22" name="TextBox 18">
            <a:extLst>
              <a:ext uri="{FF2B5EF4-FFF2-40B4-BE49-F238E27FC236}">
                <a16:creationId xmlns:a16="http://schemas.microsoft.com/office/drawing/2014/main" id="{3B4A67A7-2F18-65BA-CF89-945C9C090401}"/>
              </a:ext>
            </a:extLst>
          </p:cNvPr>
          <p:cNvSpPr txBox="1"/>
          <p:nvPr/>
        </p:nvSpPr>
        <p:spPr>
          <a:xfrm>
            <a:off x="7357568" y="244112"/>
            <a:ext cx="1611425" cy="400110"/>
          </a:xfrm>
          <a:prstGeom prst="rect">
            <a:avLst/>
          </a:prstGeom>
          <a:solidFill>
            <a:schemeClr val="bg1"/>
          </a:solidFill>
        </p:spPr>
        <p:txBody>
          <a:bodyPr wrap="square" rtlCol="0">
            <a:spAutoFit/>
          </a:bodyPr>
          <a:lstStyle/>
          <a:p>
            <a:pPr algn="ctr"/>
            <a:r>
              <a:rPr lang="he-IL" sz="2000" dirty="0">
                <a:solidFill>
                  <a:srgbClr val="2875AF"/>
                </a:solidFill>
                <a:latin typeface="Calibri Light" panose="020F0302020204030204" pitchFamily="34" charset="0"/>
                <a:cs typeface="Calibri Light" panose="020F0302020204030204" pitchFamily="34" charset="0"/>
              </a:rPr>
              <a:t>טריטוריה</a:t>
            </a:r>
          </a:p>
        </p:txBody>
      </p:sp>
      <p:sp>
        <p:nvSpPr>
          <p:cNvPr id="24" name="TextBox 19">
            <a:extLst>
              <a:ext uri="{FF2B5EF4-FFF2-40B4-BE49-F238E27FC236}">
                <a16:creationId xmlns:a16="http://schemas.microsoft.com/office/drawing/2014/main" id="{38F74454-3F8F-6855-9FDC-FB7CE6FA6838}"/>
              </a:ext>
            </a:extLst>
          </p:cNvPr>
          <p:cNvSpPr txBox="1"/>
          <p:nvPr/>
        </p:nvSpPr>
        <p:spPr>
          <a:xfrm>
            <a:off x="5272432" y="244112"/>
            <a:ext cx="1637559" cy="400110"/>
          </a:xfrm>
          <a:prstGeom prst="rect">
            <a:avLst/>
          </a:prstGeom>
          <a:solidFill>
            <a:schemeClr val="bg1"/>
          </a:solidFill>
        </p:spPr>
        <p:txBody>
          <a:bodyPr wrap="square" rtlCol="0">
            <a:spAutoFit/>
          </a:bodyPr>
          <a:lstStyle/>
          <a:p>
            <a:pPr algn="ctr"/>
            <a:r>
              <a:rPr lang="he-IL" sz="2000" dirty="0">
                <a:solidFill>
                  <a:srgbClr val="2875AF"/>
                </a:solidFill>
                <a:latin typeface="Calibri Light" panose="020F0302020204030204" pitchFamily="34" charset="0"/>
                <a:cs typeface="Calibri Light" panose="020F0302020204030204" pitchFamily="34" charset="0"/>
              </a:rPr>
              <a:t>שלטון</a:t>
            </a:r>
          </a:p>
        </p:txBody>
      </p:sp>
      <p:sp>
        <p:nvSpPr>
          <p:cNvPr id="25" name="TextBox 20">
            <a:extLst>
              <a:ext uri="{FF2B5EF4-FFF2-40B4-BE49-F238E27FC236}">
                <a16:creationId xmlns:a16="http://schemas.microsoft.com/office/drawing/2014/main" id="{D5580350-605E-83E3-23B2-B49B68A50715}"/>
              </a:ext>
            </a:extLst>
          </p:cNvPr>
          <p:cNvSpPr txBox="1"/>
          <p:nvPr/>
        </p:nvSpPr>
        <p:spPr>
          <a:xfrm>
            <a:off x="3341345" y="224670"/>
            <a:ext cx="1647972" cy="400110"/>
          </a:xfrm>
          <a:prstGeom prst="rect">
            <a:avLst/>
          </a:prstGeom>
          <a:solidFill>
            <a:schemeClr val="bg1"/>
          </a:solidFill>
        </p:spPr>
        <p:txBody>
          <a:bodyPr wrap="square" rtlCol="0">
            <a:spAutoFit/>
          </a:bodyPr>
          <a:lstStyle/>
          <a:p>
            <a:pPr algn="ctr"/>
            <a:r>
              <a:rPr lang="he-IL" sz="2000" dirty="0">
                <a:solidFill>
                  <a:srgbClr val="2875AF"/>
                </a:solidFill>
                <a:latin typeface="Calibri Light" panose="020F0302020204030204" pitchFamily="34" charset="0"/>
                <a:cs typeface="Calibri Light" panose="020F0302020204030204" pitchFamily="34" charset="0"/>
              </a:rPr>
              <a:t>ריבונות</a:t>
            </a:r>
          </a:p>
        </p:txBody>
      </p:sp>
      <p:sp>
        <p:nvSpPr>
          <p:cNvPr id="6" name="תיבת טקסט 5">
            <a:extLst>
              <a:ext uri="{FF2B5EF4-FFF2-40B4-BE49-F238E27FC236}">
                <a16:creationId xmlns:a16="http://schemas.microsoft.com/office/drawing/2014/main" id="{5DBDB960-F4E0-56EF-C725-FDC3CE082EB7}"/>
              </a:ext>
            </a:extLst>
          </p:cNvPr>
          <p:cNvSpPr txBox="1"/>
          <p:nvPr/>
        </p:nvSpPr>
        <p:spPr>
          <a:xfrm>
            <a:off x="5250651" y="2681935"/>
            <a:ext cx="6738853" cy="3247684"/>
          </a:xfrm>
          <a:prstGeom prst="rect">
            <a:avLst/>
          </a:prstGeom>
          <a:noFill/>
        </p:spPr>
        <p:txBody>
          <a:bodyPr wrap="square">
            <a:spAutoFit/>
          </a:bodyPr>
          <a:lstStyle/>
          <a:p>
            <a:pPr marL="0" marR="0" lvl="0" indent="0" algn="just" defTabSz="914400" rtl="1" eaLnBrk="1" fontAlgn="auto" latinLnBrk="0" hangingPunct="1">
              <a:lnSpc>
                <a:spcPct val="150000"/>
              </a:lnSpc>
              <a:spcBef>
                <a:spcPts val="0"/>
              </a:spcBef>
              <a:spcAft>
                <a:spcPts val="0"/>
              </a:spcAft>
              <a:buClrTx/>
              <a:buSzTx/>
              <a:buFontTx/>
              <a:buNone/>
              <a:tabLst/>
              <a:defRPr/>
            </a:pPr>
            <a:r>
              <a:rPr lang="he-IL" sz="4400" b="1" dirty="0">
                <a:solidFill>
                  <a:srgbClr val="3D81B5"/>
                </a:solidFill>
                <a:latin typeface="Calibri" panose="020F0502020204030204" pitchFamily="34" charset="0"/>
                <a:cs typeface="Calibri" panose="020F0502020204030204" pitchFamily="34" charset="0"/>
              </a:rPr>
              <a:t>הכרה </a:t>
            </a:r>
            <a:r>
              <a:rPr lang="he-IL" sz="4400" b="1" dirty="0" err="1">
                <a:solidFill>
                  <a:srgbClr val="3D81B5"/>
                </a:solidFill>
                <a:latin typeface="Calibri" panose="020F0502020204030204" pitchFamily="34" charset="0"/>
                <a:cs typeface="Calibri" panose="020F0502020204030204" pitchFamily="34" charset="0"/>
              </a:rPr>
              <a:t>בין־לאומית</a:t>
            </a:r>
            <a:endParaRPr lang="he-IL" sz="4400" b="1" dirty="0">
              <a:solidFill>
                <a:srgbClr val="3D81B5"/>
              </a:solidFill>
              <a:latin typeface="Calibri" panose="020F0502020204030204" pitchFamily="34" charset="0"/>
              <a:cs typeface="Calibri" panose="020F0502020204030204" pitchFamily="34" charset="0"/>
            </a:endParaRPr>
          </a:p>
          <a:p>
            <a:pPr marL="0" marR="0" lvl="0" indent="0" algn="just" defTabSz="914400" rtl="1" eaLnBrk="1" fontAlgn="auto" latinLnBrk="0" hangingPunct="1">
              <a:lnSpc>
                <a:spcPct val="150000"/>
              </a:lnSpc>
              <a:spcBef>
                <a:spcPts val="0"/>
              </a:spcBef>
              <a:spcAft>
                <a:spcPts val="0"/>
              </a:spcAft>
              <a:buClrTx/>
              <a:buSzTx/>
              <a:buFontTx/>
              <a:buNone/>
              <a:tabLst/>
              <a:defRPr/>
            </a:pPr>
            <a:r>
              <a:rPr lang="he-IL" sz="3200" b="1" dirty="0">
                <a:solidFill>
                  <a:srgbClr val="29587B"/>
                </a:solidFill>
                <a:latin typeface="Calibri" panose="020F0502020204030204" pitchFamily="34" charset="0"/>
                <a:cs typeface="Calibri" panose="020F0502020204030204" pitchFamily="34" charset="0"/>
              </a:rPr>
              <a:t>היא הכרה בקיומה של המדינה מצד מדינות אחרות. ההכרה באה לידי ביטוי בקשירת קשרים דיפלומטיים, כלכליים ותרבותיים. </a:t>
            </a:r>
          </a:p>
        </p:txBody>
      </p:sp>
      <p:pic>
        <p:nvPicPr>
          <p:cNvPr id="3" name="Picture 6" descr="A building with flags in front of it&#10;&#10;Description automatically generated with medium confidence">
            <a:extLst>
              <a:ext uri="{FF2B5EF4-FFF2-40B4-BE49-F238E27FC236}">
                <a16:creationId xmlns:a16="http://schemas.microsoft.com/office/drawing/2014/main" id="{FCA534A8-C636-BD5D-53A5-8FD5C276EBE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6100" y="2681935"/>
            <a:ext cx="4421393" cy="3790890"/>
          </a:xfrm>
          <a:prstGeom prst="rect">
            <a:avLst/>
          </a:prstGeom>
          <a:ln>
            <a:solidFill>
              <a:srgbClr val="2875AF"/>
            </a:solidFill>
          </a:ln>
        </p:spPr>
      </p:pic>
      <p:sp>
        <p:nvSpPr>
          <p:cNvPr id="4" name="TextBox 21">
            <a:extLst>
              <a:ext uri="{FF2B5EF4-FFF2-40B4-BE49-F238E27FC236}">
                <a16:creationId xmlns:a16="http://schemas.microsoft.com/office/drawing/2014/main" id="{8F304321-80DF-1D8A-D389-F7F2D353EA8F}"/>
              </a:ext>
            </a:extLst>
          </p:cNvPr>
          <p:cNvSpPr txBox="1"/>
          <p:nvPr/>
        </p:nvSpPr>
        <p:spPr>
          <a:xfrm>
            <a:off x="1216353" y="217843"/>
            <a:ext cx="1841878" cy="400110"/>
          </a:xfrm>
          <a:prstGeom prst="rect">
            <a:avLst/>
          </a:prstGeom>
          <a:solidFill>
            <a:schemeClr val="bg1"/>
          </a:solidFill>
        </p:spPr>
        <p:txBody>
          <a:bodyPr wrap="square" rtlCol="0">
            <a:spAutoFit/>
          </a:bodyPr>
          <a:lstStyle/>
          <a:p>
            <a:pPr algn="ctr"/>
            <a:r>
              <a:rPr lang="he-IL" sz="2000" dirty="0">
                <a:solidFill>
                  <a:srgbClr val="2875AF"/>
                </a:solidFill>
                <a:latin typeface="Calibri Light" panose="020F0302020204030204" pitchFamily="34" charset="0"/>
                <a:cs typeface="Calibri Light" panose="020F0302020204030204" pitchFamily="34" charset="0"/>
              </a:rPr>
              <a:t>הכרה בין-לאומית</a:t>
            </a:r>
          </a:p>
        </p:txBody>
      </p:sp>
    </p:spTree>
    <p:extLst>
      <p:ext uri="{BB962C8B-B14F-4D97-AF65-F5344CB8AC3E}">
        <p14:creationId xmlns:p14="http://schemas.microsoft.com/office/powerpoint/2010/main" val="2495888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6" name="Picture 5">
            <a:extLst>
              <a:ext uri="{FF2B5EF4-FFF2-40B4-BE49-F238E27FC236}">
                <a16:creationId xmlns:a16="http://schemas.microsoft.com/office/drawing/2014/main" id="{16D234C8-DCE4-8395-0959-56F27C23A5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6416054"/>
            <a:ext cx="12192000" cy="441945"/>
          </a:xfrm>
          <a:prstGeom prst="rect">
            <a:avLst/>
          </a:prstGeom>
        </p:spPr>
      </p:pic>
      <p:sp>
        <p:nvSpPr>
          <p:cNvPr id="10" name="TextBox 9">
            <a:extLst>
              <a:ext uri="{FF2B5EF4-FFF2-40B4-BE49-F238E27FC236}">
                <a16:creationId xmlns:a16="http://schemas.microsoft.com/office/drawing/2014/main" id="{ED99D810-4D4C-9000-0723-946FDA63F8E4}"/>
              </a:ext>
            </a:extLst>
          </p:cNvPr>
          <p:cNvSpPr txBox="1"/>
          <p:nvPr/>
        </p:nvSpPr>
        <p:spPr>
          <a:xfrm>
            <a:off x="1038225" y="748312"/>
            <a:ext cx="10115550" cy="1754326"/>
          </a:xfrm>
          <a:prstGeom prst="rect">
            <a:avLst/>
          </a:prstGeom>
          <a:noFill/>
        </p:spPr>
        <p:txBody>
          <a:bodyPr wrap="square" rtlCol="0">
            <a:spAutoFit/>
          </a:bodyPr>
          <a:lstStyle/>
          <a:p>
            <a:pPr algn="ctr"/>
            <a:r>
              <a:rPr lang="he-IL" sz="5400" dirty="0">
                <a:effectLst/>
                <a:latin typeface="Calibri" panose="020F0502020204030204" pitchFamily="34" charset="0"/>
                <a:cs typeface="Calibri" panose="020F0502020204030204" pitchFamily="34" charset="0"/>
              </a:rPr>
              <a:t>על פי הדין הבין-לאומי, קיימים </a:t>
            </a:r>
            <a:r>
              <a:rPr lang="he-IL" sz="5400" b="1" dirty="0">
                <a:effectLst/>
                <a:latin typeface="Calibri" panose="020F0502020204030204" pitchFamily="34" charset="0"/>
                <a:cs typeface="Calibri" panose="020F0502020204030204" pitchFamily="34" charset="0"/>
              </a:rPr>
              <a:t>חמישה</a:t>
            </a:r>
            <a:r>
              <a:rPr lang="he-IL" sz="5400" dirty="0">
                <a:effectLst/>
                <a:latin typeface="Calibri" panose="020F0502020204030204" pitchFamily="34" charset="0"/>
                <a:cs typeface="Calibri" panose="020F0502020204030204" pitchFamily="34" charset="0"/>
              </a:rPr>
              <a:t> תנאים לקיומה של מדינה:</a:t>
            </a:r>
            <a:endParaRPr lang="he-IL" sz="5400" dirty="0">
              <a:solidFill>
                <a:srgbClr val="2875AF"/>
              </a:solidFill>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0111D439-4D58-7604-C5A9-BD34B35A902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35663" y="173124"/>
            <a:ext cx="453841" cy="452381"/>
          </a:xfrm>
          <a:prstGeom prst="rect">
            <a:avLst/>
          </a:prstGeom>
        </p:spPr>
      </p:pic>
      <p:pic>
        <p:nvPicPr>
          <p:cNvPr id="4" name="Picture 3" descr="Icon&#10;&#10;Description automatically generated">
            <a:extLst>
              <a:ext uri="{FF2B5EF4-FFF2-40B4-BE49-F238E27FC236}">
                <a16:creationId xmlns:a16="http://schemas.microsoft.com/office/drawing/2014/main" id="{3B4C2F5A-12F0-3034-9987-F9D818F181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5343" y="3607594"/>
            <a:ext cx="2006619" cy="2006619"/>
          </a:xfrm>
          <a:prstGeom prst="rect">
            <a:avLst/>
          </a:prstGeom>
        </p:spPr>
      </p:pic>
      <p:pic>
        <p:nvPicPr>
          <p:cNvPr id="7" name="Picture 6" descr="A picture containing hanger&#10;&#10;Description automatically generated">
            <a:extLst>
              <a:ext uri="{FF2B5EF4-FFF2-40B4-BE49-F238E27FC236}">
                <a16:creationId xmlns:a16="http://schemas.microsoft.com/office/drawing/2014/main" id="{952B4F7D-7303-7066-F1BF-B2EF1B0A84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4017" y="3607594"/>
            <a:ext cx="2006619" cy="2006619"/>
          </a:xfrm>
          <a:prstGeom prst="rect">
            <a:avLst/>
          </a:prstGeom>
        </p:spPr>
      </p:pic>
      <p:pic>
        <p:nvPicPr>
          <p:cNvPr id="9" name="Picture 8" descr="Icon&#10;&#10;Description automatically generated">
            <a:extLst>
              <a:ext uri="{FF2B5EF4-FFF2-40B4-BE49-F238E27FC236}">
                <a16:creationId xmlns:a16="http://schemas.microsoft.com/office/drawing/2014/main" id="{F5CF33DF-3674-8B60-7120-CA33BF481E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92691" y="3607594"/>
            <a:ext cx="2006619" cy="2006619"/>
          </a:xfrm>
          <a:prstGeom prst="rect">
            <a:avLst/>
          </a:prstGeom>
        </p:spPr>
      </p:pic>
      <p:pic>
        <p:nvPicPr>
          <p:cNvPr id="13" name="Picture 12" descr="Icon&#10;&#10;Description automatically generated">
            <a:extLst>
              <a:ext uri="{FF2B5EF4-FFF2-40B4-BE49-F238E27FC236}">
                <a16:creationId xmlns:a16="http://schemas.microsoft.com/office/drawing/2014/main" id="{E496371A-DFAE-2500-48AC-855165D2D5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71365" y="3607594"/>
            <a:ext cx="2006619" cy="2006619"/>
          </a:xfrm>
          <a:prstGeom prst="rect">
            <a:avLst/>
          </a:prstGeom>
        </p:spPr>
      </p:pic>
      <p:pic>
        <p:nvPicPr>
          <p:cNvPr id="15" name="Picture 14" descr="Icon&#10;&#10;Description automatically generated">
            <a:extLst>
              <a:ext uri="{FF2B5EF4-FFF2-40B4-BE49-F238E27FC236}">
                <a16:creationId xmlns:a16="http://schemas.microsoft.com/office/drawing/2014/main" id="{8AB6D874-4567-1484-0CDA-9E0C5173C1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0039" y="3607594"/>
            <a:ext cx="2006619" cy="2006619"/>
          </a:xfrm>
          <a:prstGeom prst="rect">
            <a:avLst/>
          </a:prstGeom>
        </p:spPr>
      </p:pic>
      <p:sp>
        <p:nvSpPr>
          <p:cNvPr id="17" name="TextBox 16">
            <a:extLst>
              <a:ext uri="{FF2B5EF4-FFF2-40B4-BE49-F238E27FC236}">
                <a16:creationId xmlns:a16="http://schemas.microsoft.com/office/drawing/2014/main" id="{2A295AD0-4251-F389-EFDB-AA179C5BC781}"/>
              </a:ext>
            </a:extLst>
          </p:cNvPr>
          <p:cNvSpPr txBox="1"/>
          <p:nvPr/>
        </p:nvSpPr>
        <p:spPr>
          <a:xfrm>
            <a:off x="9535343" y="2874448"/>
            <a:ext cx="1986092" cy="584775"/>
          </a:xfrm>
          <a:prstGeom prst="rect">
            <a:avLst/>
          </a:prstGeom>
          <a:noFill/>
        </p:spPr>
        <p:txBody>
          <a:bodyPr wrap="square" rtlCol="0">
            <a:spAutoFit/>
          </a:bodyPr>
          <a:lstStyle/>
          <a:p>
            <a:pPr algn="ctr"/>
            <a:r>
              <a:rPr lang="he-IL" sz="3200" dirty="0">
                <a:solidFill>
                  <a:srgbClr val="2875AF"/>
                </a:solidFill>
                <a:latin typeface="Calibri Light" panose="020F0302020204030204" pitchFamily="34" charset="0"/>
                <a:cs typeface="Calibri Light" panose="020F0302020204030204" pitchFamily="34" charset="0"/>
              </a:rPr>
              <a:t>אוכלוסייה</a:t>
            </a:r>
            <a:endParaRPr lang="he-IL" sz="3200" dirty="0">
              <a:solidFill>
                <a:srgbClr val="2875AF"/>
              </a:solidFill>
              <a:effectLst/>
              <a:latin typeface="Calibri Light" panose="020F0302020204030204" pitchFamily="34" charset="0"/>
              <a:cs typeface="Calibri Light" panose="020F0302020204030204" pitchFamily="34" charset="0"/>
            </a:endParaRPr>
          </a:p>
        </p:txBody>
      </p:sp>
      <p:sp>
        <p:nvSpPr>
          <p:cNvPr id="19" name="TextBox 18">
            <a:extLst>
              <a:ext uri="{FF2B5EF4-FFF2-40B4-BE49-F238E27FC236}">
                <a16:creationId xmlns:a16="http://schemas.microsoft.com/office/drawing/2014/main" id="{424BE21C-3EBB-161D-34B6-F7715BAD3B90}"/>
              </a:ext>
            </a:extLst>
          </p:cNvPr>
          <p:cNvSpPr txBox="1"/>
          <p:nvPr/>
        </p:nvSpPr>
        <p:spPr>
          <a:xfrm>
            <a:off x="7314017" y="2874448"/>
            <a:ext cx="1986092" cy="584775"/>
          </a:xfrm>
          <a:prstGeom prst="rect">
            <a:avLst/>
          </a:prstGeom>
          <a:noFill/>
        </p:spPr>
        <p:txBody>
          <a:bodyPr wrap="square" rtlCol="0">
            <a:spAutoFit/>
          </a:bodyPr>
          <a:lstStyle/>
          <a:p>
            <a:pPr algn="ctr"/>
            <a:r>
              <a:rPr lang="he-IL" sz="3200" dirty="0">
                <a:solidFill>
                  <a:srgbClr val="2875AF"/>
                </a:solidFill>
                <a:effectLst/>
                <a:latin typeface="Calibri Light" panose="020F0302020204030204" pitchFamily="34" charset="0"/>
                <a:cs typeface="Calibri Light" panose="020F0302020204030204" pitchFamily="34" charset="0"/>
              </a:rPr>
              <a:t>טריטוריה</a:t>
            </a:r>
          </a:p>
        </p:txBody>
      </p:sp>
      <p:sp>
        <p:nvSpPr>
          <p:cNvPr id="20" name="TextBox 19">
            <a:extLst>
              <a:ext uri="{FF2B5EF4-FFF2-40B4-BE49-F238E27FC236}">
                <a16:creationId xmlns:a16="http://schemas.microsoft.com/office/drawing/2014/main" id="{115EF25B-AB6F-6319-9286-FF19F3FF001A}"/>
              </a:ext>
            </a:extLst>
          </p:cNvPr>
          <p:cNvSpPr txBox="1"/>
          <p:nvPr/>
        </p:nvSpPr>
        <p:spPr>
          <a:xfrm>
            <a:off x="5069301" y="2874448"/>
            <a:ext cx="1986092" cy="584775"/>
          </a:xfrm>
          <a:prstGeom prst="rect">
            <a:avLst/>
          </a:prstGeom>
          <a:noFill/>
        </p:spPr>
        <p:txBody>
          <a:bodyPr wrap="square" rtlCol="0">
            <a:spAutoFit/>
          </a:bodyPr>
          <a:lstStyle/>
          <a:p>
            <a:pPr algn="ctr"/>
            <a:r>
              <a:rPr lang="he-IL" sz="3200" dirty="0">
                <a:solidFill>
                  <a:srgbClr val="2875AF"/>
                </a:solidFill>
                <a:effectLst/>
                <a:latin typeface="Calibri Light" panose="020F0302020204030204" pitchFamily="34" charset="0"/>
                <a:cs typeface="Calibri Light" panose="020F0302020204030204" pitchFamily="34" charset="0"/>
              </a:rPr>
              <a:t>שלטון</a:t>
            </a:r>
          </a:p>
        </p:txBody>
      </p:sp>
      <p:sp>
        <p:nvSpPr>
          <p:cNvPr id="21" name="TextBox 20">
            <a:extLst>
              <a:ext uri="{FF2B5EF4-FFF2-40B4-BE49-F238E27FC236}">
                <a16:creationId xmlns:a16="http://schemas.microsoft.com/office/drawing/2014/main" id="{EADF2ECD-125E-A0D4-3715-419EF50261E8}"/>
              </a:ext>
            </a:extLst>
          </p:cNvPr>
          <p:cNvSpPr txBox="1"/>
          <p:nvPr/>
        </p:nvSpPr>
        <p:spPr>
          <a:xfrm>
            <a:off x="2824585" y="2874447"/>
            <a:ext cx="1986092" cy="584775"/>
          </a:xfrm>
          <a:prstGeom prst="rect">
            <a:avLst/>
          </a:prstGeom>
          <a:noFill/>
        </p:spPr>
        <p:txBody>
          <a:bodyPr wrap="square" rtlCol="0">
            <a:spAutoFit/>
          </a:bodyPr>
          <a:lstStyle/>
          <a:p>
            <a:pPr algn="ctr"/>
            <a:r>
              <a:rPr lang="he-IL" sz="3200" dirty="0">
                <a:solidFill>
                  <a:srgbClr val="2875AF"/>
                </a:solidFill>
                <a:effectLst/>
                <a:latin typeface="Calibri Light" panose="020F0302020204030204" pitchFamily="34" charset="0"/>
                <a:cs typeface="Calibri Light" panose="020F0302020204030204" pitchFamily="34" charset="0"/>
              </a:rPr>
              <a:t>ריבונות</a:t>
            </a:r>
          </a:p>
        </p:txBody>
      </p:sp>
      <p:sp>
        <p:nvSpPr>
          <p:cNvPr id="22" name="TextBox 21">
            <a:extLst>
              <a:ext uri="{FF2B5EF4-FFF2-40B4-BE49-F238E27FC236}">
                <a16:creationId xmlns:a16="http://schemas.microsoft.com/office/drawing/2014/main" id="{1FCA0955-E645-53F3-F05D-D569FAAFE3FF}"/>
              </a:ext>
            </a:extLst>
          </p:cNvPr>
          <p:cNvSpPr txBox="1"/>
          <p:nvPr/>
        </p:nvSpPr>
        <p:spPr>
          <a:xfrm>
            <a:off x="107443" y="2883508"/>
            <a:ext cx="3091809" cy="584775"/>
          </a:xfrm>
          <a:prstGeom prst="rect">
            <a:avLst/>
          </a:prstGeom>
          <a:noFill/>
        </p:spPr>
        <p:txBody>
          <a:bodyPr wrap="square" rtlCol="0">
            <a:spAutoFit/>
          </a:bodyPr>
          <a:lstStyle/>
          <a:p>
            <a:pPr algn="ctr"/>
            <a:r>
              <a:rPr lang="he-IL" sz="3200" dirty="0">
                <a:solidFill>
                  <a:srgbClr val="2875AF"/>
                </a:solidFill>
                <a:effectLst/>
                <a:latin typeface="Calibri Light" panose="020F0302020204030204" pitchFamily="34" charset="0"/>
                <a:cs typeface="Calibri Light" panose="020F0302020204030204" pitchFamily="34" charset="0"/>
              </a:rPr>
              <a:t>הכרה בין-לאומית</a:t>
            </a:r>
          </a:p>
        </p:txBody>
      </p:sp>
    </p:spTree>
    <p:extLst>
      <p:ext uri="{BB962C8B-B14F-4D97-AF65-F5344CB8AC3E}">
        <p14:creationId xmlns:p14="http://schemas.microsoft.com/office/powerpoint/2010/main" val="1998596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B981DD-16EB-7804-5AE5-1FCC957403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9508" y="0"/>
            <a:ext cx="7482492" cy="685800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644F8A02-3F1B-C40A-0482-957B20D9DE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8" name="Picture 7" descr="Shape&#10;&#10;Description automatically generated">
            <a:extLst>
              <a:ext uri="{FF2B5EF4-FFF2-40B4-BE49-F238E27FC236}">
                <a16:creationId xmlns:a16="http://schemas.microsoft.com/office/drawing/2014/main" id="{11F88CEB-BD4F-838F-556A-396955C031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186" y="3019643"/>
            <a:ext cx="7377829" cy="2443909"/>
          </a:xfrm>
          <a:prstGeom prst="rect">
            <a:avLst/>
          </a:prstGeom>
        </p:spPr>
      </p:pic>
      <p:pic>
        <p:nvPicPr>
          <p:cNvPr id="10" name="Picture 9" descr="Shape&#10;&#10;Description automatically generated">
            <a:extLst>
              <a:ext uri="{FF2B5EF4-FFF2-40B4-BE49-F238E27FC236}">
                <a16:creationId xmlns:a16="http://schemas.microsoft.com/office/drawing/2014/main" id="{856F3695-2753-55BE-7F51-6C45B845B5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4130" y="1822674"/>
            <a:ext cx="5772584" cy="972000"/>
          </a:xfrm>
          <a:prstGeom prst="rect">
            <a:avLst/>
          </a:prstGeom>
        </p:spPr>
      </p:pic>
      <p:pic>
        <p:nvPicPr>
          <p:cNvPr id="12" name="Picture 11">
            <a:extLst>
              <a:ext uri="{FF2B5EF4-FFF2-40B4-BE49-F238E27FC236}">
                <a16:creationId xmlns:a16="http://schemas.microsoft.com/office/drawing/2014/main" id="{4C827727-ADD4-12D7-731F-26B0094F72C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83358" y="4601136"/>
            <a:ext cx="326067" cy="323976"/>
          </a:xfrm>
          <a:prstGeom prst="rect">
            <a:avLst/>
          </a:prstGeom>
        </p:spPr>
      </p:pic>
      <p:sp>
        <p:nvSpPr>
          <p:cNvPr id="13" name="TextBox 12">
            <a:extLst>
              <a:ext uri="{FF2B5EF4-FFF2-40B4-BE49-F238E27FC236}">
                <a16:creationId xmlns:a16="http://schemas.microsoft.com/office/drawing/2014/main" id="{CAD5354C-8D85-CAE8-029B-83C242E82F7C}"/>
              </a:ext>
            </a:extLst>
          </p:cNvPr>
          <p:cNvSpPr txBox="1"/>
          <p:nvPr/>
        </p:nvSpPr>
        <p:spPr>
          <a:xfrm>
            <a:off x="1450324" y="1923953"/>
            <a:ext cx="6000191" cy="769441"/>
          </a:xfrm>
          <a:prstGeom prst="rect">
            <a:avLst/>
          </a:prstGeom>
          <a:noFill/>
        </p:spPr>
        <p:txBody>
          <a:bodyPr wrap="square" rtlCol="0">
            <a:spAutoFit/>
          </a:bodyPr>
          <a:lstStyle/>
          <a:p>
            <a:pPr algn="ctr"/>
            <a:r>
              <a:rPr lang="he-IL" sz="4400" b="1" dirty="0">
                <a:solidFill>
                  <a:schemeClr val="bg1"/>
                </a:solidFill>
                <a:effectLst/>
                <a:latin typeface="Calibri" panose="020F0502020204030204" pitchFamily="34" charset="0"/>
                <a:cs typeface="Calibri" panose="020F0502020204030204" pitchFamily="34" charset="0"/>
              </a:rPr>
              <a:t>שאלה למחשבה...</a:t>
            </a:r>
          </a:p>
        </p:txBody>
      </p:sp>
      <p:sp>
        <p:nvSpPr>
          <p:cNvPr id="14" name="TextBox 13">
            <a:extLst>
              <a:ext uri="{FF2B5EF4-FFF2-40B4-BE49-F238E27FC236}">
                <a16:creationId xmlns:a16="http://schemas.microsoft.com/office/drawing/2014/main" id="{2594BC04-0C14-A826-F13F-85886EFC3FF3}"/>
              </a:ext>
            </a:extLst>
          </p:cNvPr>
          <p:cNvSpPr txBox="1"/>
          <p:nvPr/>
        </p:nvSpPr>
        <p:spPr>
          <a:xfrm>
            <a:off x="716661" y="3214008"/>
            <a:ext cx="7985694" cy="1964512"/>
          </a:xfrm>
          <a:prstGeom prst="rect">
            <a:avLst/>
          </a:prstGeom>
          <a:noFill/>
        </p:spPr>
        <p:txBody>
          <a:bodyPr wrap="square" rtlCol="0">
            <a:spAutoFit/>
          </a:bodyPr>
          <a:lstStyle/>
          <a:p>
            <a:pPr algn="ctr">
              <a:lnSpc>
                <a:spcPct val="150000"/>
              </a:lnSpc>
            </a:pPr>
            <a:r>
              <a:rPr lang="he-IL" sz="2800" dirty="0">
                <a:solidFill>
                  <a:schemeClr val="bg1"/>
                </a:solidFill>
                <a:effectLst/>
                <a:latin typeface="Calibri" panose="020F0502020204030204" pitchFamily="34" charset="0"/>
                <a:cs typeface="Calibri" panose="020F0502020204030204" pitchFamily="34" charset="0"/>
              </a:rPr>
              <a:t>התנאי הראשון לקיומה של המדינה הוא אוכלוסייה.</a:t>
            </a:r>
            <a:br>
              <a:rPr lang="he-IL" sz="2800" dirty="0">
                <a:solidFill>
                  <a:schemeClr val="bg1"/>
                </a:solidFill>
                <a:effectLst/>
                <a:latin typeface="Calibri" panose="020F0502020204030204" pitchFamily="34" charset="0"/>
                <a:cs typeface="Calibri" panose="020F0502020204030204" pitchFamily="34" charset="0"/>
              </a:rPr>
            </a:br>
            <a:r>
              <a:rPr lang="he-IL" sz="2800" dirty="0">
                <a:solidFill>
                  <a:schemeClr val="bg1"/>
                </a:solidFill>
                <a:effectLst/>
                <a:latin typeface="Calibri" panose="020F0502020204030204" pitchFamily="34" charset="0"/>
                <a:cs typeface="Calibri" panose="020F0502020204030204" pitchFamily="34" charset="0"/>
              </a:rPr>
              <a:t>חשבו: האם יש קשר בין כלל אזרחי המדינה? </a:t>
            </a:r>
            <a:br>
              <a:rPr lang="en-US" sz="2800" dirty="0">
                <a:solidFill>
                  <a:schemeClr val="bg1"/>
                </a:solidFill>
                <a:effectLst/>
                <a:latin typeface="Calibri" panose="020F0502020204030204" pitchFamily="34" charset="0"/>
                <a:cs typeface="Calibri" panose="020F0502020204030204" pitchFamily="34" charset="0"/>
              </a:rPr>
            </a:br>
            <a:r>
              <a:rPr lang="he-IL" sz="2800" dirty="0">
                <a:solidFill>
                  <a:schemeClr val="bg1"/>
                </a:solidFill>
                <a:effectLst/>
                <a:latin typeface="Calibri" panose="020F0502020204030204" pitchFamily="34" charset="0"/>
                <a:cs typeface="Calibri" panose="020F0502020204030204" pitchFamily="34" charset="0"/>
              </a:rPr>
              <a:t>על מה מבוסס קשר זה?</a:t>
            </a:r>
            <a:endParaRPr lang="he-IL" sz="2800" b="1" dirty="0">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9792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F654E66-F53D-1DE2-CFF1-1CA20AA431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9594" y="1716156"/>
            <a:ext cx="11026753" cy="3891463"/>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2" name="Picture 1">
            <a:extLst>
              <a:ext uri="{FF2B5EF4-FFF2-40B4-BE49-F238E27FC236}">
                <a16:creationId xmlns:a16="http://schemas.microsoft.com/office/drawing/2014/main" id="{7A22EEEA-820C-ABB6-7EF8-AD19173D201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35663" y="173124"/>
            <a:ext cx="453841" cy="452381"/>
          </a:xfrm>
          <a:prstGeom prst="rect">
            <a:avLst/>
          </a:prstGeom>
        </p:spPr>
      </p:pic>
      <p:pic>
        <p:nvPicPr>
          <p:cNvPr id="3" name="Picture 2">
            <a:extLst>
              <a:ext uri="{FF2B5EF4-FFF2-40B4-BE49-F238E27FC236}">
                <a16:creationId xmlns:a16="http://schemas.microsoft.com/office/drawing/2014/main" id="{4B1E1FE6-F50E-038F-19EB-4A4B5D0AEDA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2496" y="6232495"/>
            <a:ext cx="453841" cy="452381"/>
          </a:xfrm>
          <a:prstGeom prst="rect">
            <a:avLst/>
          </a:prstGeom>
        </p:spPr>
      </p:pic>
    </p:spTree>
    <p:extLst>
      <p:ext uri="{BB962C8B-B14F-4D97-AF65-F5344CB8AC3E}">
        <p14:creationId xmlns:p14="http://schemas.microsoft.com/office/powerpoint/2010/main" val="3338862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sp>
        <p:nvSpPr>
          <p:cNvPr id="10" name="TextBox 9">
            <a:extLst>
              <a:ext uri="{FF2B5EF4-FFF2-40B4-BE49-F238E27FC236}">
                <a16:creationId xmlns:a16="http://schemas.microsoft.com/office/drawing/2014/main" id="{ED99D810-4D4C-9000-0723-946FDA63F8E4}"/>
              </a:ext>
            </a:extLst>
          </p:cNvPr>
          <p:cNvSpPr txBox="1"/>
          <p:nvPr/>
        </p:nvSpPr>
        <p:spPr>
          <a:xfrm>
            <a:off x="1038225" y="2704710"/>
            <a:ext cx="10115550" cy="923330"/>
          </a:xfrm>
          <a:prstGeom prst="rect">
            <a:avLst/>
          </a:prstGeom>
          <a:noFill/>
        </p:spPr>
        <p:txBody>
          <a:bodyPr wrap="square" rtlCol="0">
            <a:spAutoFit/>
          </a:bodyPr>
          <a:lstStyle/>
          <a:p>
            <a:pPr algn="ctr"/>
            <a:r>
              <a:rPr lang="he-IL" sz="5400" b="1" dirty="0">
                <a:solidFill>
                  <a:srgbClr val="2875AF"/>
                </a:solidFill>
                <a:effectLst/>
                <a:latin typeface="Calibri" panose="020F0502020204030204" pitchFamily="34" charset="0"/>
                <a:cs typeface="Calibri" panose="020F0502020204030204" pitchFamily="34" charset="0"/>
              </a:rPr>
              <a:t>הגדרה: קבוצה </a:t>
            </a:r>
            <a:r>
              <a:rPr lang="he-IL" sz="5400" b="1" dirty="0" err="1">
                <a:solidFill>
                  <a:srgbClr val="2875AF"/>
                </a:solidFill>
                <a:effectLst/>
                <a:latin typeface="Calibri" panose="020F0502020204030204" pitchFamily="34" charset="0"/>
                <a:cs typeface="Calibri" panose="020F0502020204030204" pitchFamily="34" charset="0"/>
              </a:rPr>
              <a:t>אתנית־תרבותית</a:t>
            </a:r>
            <a:endParaRPr lang="he-IL" sz="5400" b="1" dirty="0">
              <a:solidFill>
                <a:srgbClr val="2875AF"/>
              </a:solidFill>
              <a:effectLst/>
              <a:latin typeface="Calibri" panose="020F0502020204030204" pitchFamily="34" charset="0"/>
              <a:cs typeface="Calibri" panose="020F0502020204030204" pitchFamily="34" charset="0"/>
            </a:endParaRPr>
          </a:p>
        </p:txBody>
      </p:sp>
      <p:pic>
        <p:nvPicPr>
          <p:cNvPr id="16" name="Picture 15" descr="Icon&#10;&#10;Description automatically generated">
            <a:extLst>
              <a:ext uri="{FF2B5EF4-FFF2-40B4-BE49-F238E27FC236}">
                <a16:creationId xmlns:a16="http://schemas.microsoft.com/office/drawing/2014/main" id="{E2B10503-D9BE-2D6D-AEFF-88463109EE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9638" y="264998"/>
            <a:ext cx="988827" cy="1031587"/>
          </a:xfrm>
          <a:prstGeom prst="rect">
            <a:avLst/>
          </a:prstGeom>
        </p:spPr>
      </p:pic>
      <p:sp>
        <p:nvSpPr>
          <p:cNvPr id="18" name="TextBox 17">
            <a:extLst>
              <a:ext uri="{FF2B5EF4-FFF2-40B4-BE49-F238E27FC236}">
                <a16:creationId xmlns:a16="http://schemas.microsoft.com/office/drawing/2014/main" id="{E747ECB6-86DB-C0D0-2A3B-0EDB91FFE0B2}"/>
              </a:ext>
            </a:extLst>
          </p:cNvPr>
          <p:cNvSpPr txBox="1"/>
          <p:nvPr/>
        </p:nvSpPr>
        <p:spPr>
          <a:xfrm>
            <a:off x="261596" y="3503154"/>
            <a:ext cx="11668806" cy="1318181"/>
          </a:xfrm>
          <a:prstGeom prst="rect">
            <a:avLst/>
          </a:prstGeom>
          <a:noFill/>
        </p:spPr>
        <p:txBody>
          <a:bodyPr wrap="square" rtlCol="0">
            <a:spAutoFit/>
          </a:bodyPr>
          <a:lstStyle/>
          <a:p>
            <a:pPr algn="ctr">
              <a:lnSpc>
                <a:spcPct val="150000"/>
              </a:lnSpc>
            </a:pPr>
            <a:r>
              <a:rPr lang="he-IL" sz="2800" dirty="0">
                <a:effectLst/>
                <a:latin typeface="Calibri" panose="020F0502020204030204" pitchFamily="34" charset="0"/>
                <a:cs typeface="Calibri" panose="020F0502020204030204" pitchFamily="34" charset="0"/>
              </a:rPr>
              <a:t>קבוצת אנשים בעלי יסודות משותפים המבוססים על מוצא, שפה, תרבות, היסטוריה, ולעיתים גם דת. קבוצה זו אינה בהכרח בעלת דרישות להגדרה עצמית</a:t>
            </a:r>
            <a:r>
              <a:rPr lang="he-IL" sz="2800" dirty="0">
                <a:latin typeface="Calibri" panose="020F0502020204030204" pitchFamily="34" charset="0"/>
                <a:cs typeface="Calibri" panose="020F0502020204030204" pitchFamily="34" charset="0"/>
              </a:rPr>
              <a:t> ו</a:t>
            </a:r>
            <a:r>
              <a:rPr lang="he-IL" sz="2800" dirty="0">
                <a:effectLst/>
                <a:latin typeface="Calibri" panose="020F0502020204030204" pitchFamily="34" charset="0"/>
                <a:cs typeface="Calibri" panose="020F0502020204030204" pitchFamily="34" charset="0"/>
              </a:rPr>
              <a:t>לריבונות.</a:t>
            </a:r>
          </a:p>
        </p:txBody>
      </p:sp>
      <p:pic>
        <p:nvPicPr>
          <p:cNvPr id="23" name="Picture 22">
            <a:extLst>
              <a:ext uri="{FF2B5EF4-FFF2-40B4-BE49-F238E27FC236}">
                <a16:creationId xmlns:a16="http://schemas.microsoft.com/office/drawing/2014/main" id="{FCEE9DEB-E591-0E2F-83CB-29263E71BE0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2496" y="6232495"/>
            <a:ext cx="453841" cy="452381"/>
          </a:xfrm>
          <a:prstGeom prst="rect">
            <a:avLst/>
          </a:prstGeom>
        </p:spPr>
      </p:pic>
      <p:pic>
        <p:nvPicPr>
          <p:cNvPr id="24" name="Picture 23">
            <a:extLst>
              <a:ext uri="{FF2B5EF4-FFF2-40B4-BE49-F238E27FC236}">
                <a16:creationId xmlns:a16="http://schemas.microsoft.com/office/drawing/2014/main" id="{8EEFF3F7-C6EB-410C-51DE-2B4A60CC80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5689" y="1947094"/>
            <a:ext cx="8420620" cy="463492"/>
          </a:xfrm>
          <a:prstGeom prst="rect">
            <a:avLst/>
          </a:prstGeom>
        </p:spPr>
      </p:pic>
    </p:spTree>
    <p:extLst>
      <p:ext uri="{BB962C8B-B14F-4D97-AF65-F5344CB8AC3E}">
        <p14:creationId xmlns:p14="http://schemas.microsoft.com/office/powerpoint/2010/main" val="25901041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sp>
        <p:nvSpPr>
          <p:cNvPr id="10" name="TextBox 9">
            <a:extLst>
              <a:ext uri="{FF2B5EF4-FFF2-40B4-BE49-F238E27FC236}">
                <a16:creationId xmlns:a16="http://schemas.microsoft.com/office/drawing/2014/main" id="{ED99D810-4D4C-9000-0723-946FDA63F8E4}"/>
              </a:ext>
            </a:extLst>
          </p:cNvPr>
          <p:cNvSpPr txBox="1"/>
          <p:nvPr/>
        </p:nvSpPr>
        <p:spPr>
          <a:xfrm>
            <a:off x="1038225" y="1992325"/>
            <a:ext cx="10115550" cy="923330"/>
          </a:xfrm>
          <a:prstGeom prst="rect">
            <a:avLst/>
          </a:prstGeom>
          <a:noFill/>
        </p:spPr>
        <p:txBody>
          <a:bodyPr wrap="square" rtlCol="0">
            <a:spAutoFit/>
          </a:bodyPr>
          <a:lstStyle/>
          <a:p>
            <a:pPr algn="ctr"/>
            <a:r>
              <a:rPr lang="he-IL" sz="5400" b="1" dirty="0">
                <a:solidFill>
                  <a:srgbClr val="2875AF"/>
                </a:solidFill>
                <a:effectLst/>
                <a:latin typeface="Calibri" panose="020F0502020204030204" pitchFamily="34" charset="0"/>
                <a:cs typeface="Calibri" panose="020F0502020204030204" pitchFamily="34" charset="0"/>
              </a:rPr>
              <a:t>הגדרה: קבוצת לאום</a:t>
            </a:r>
          </a:p>
        </p:txBody>
      </p:sp>
      <p:pic>
        <p:nvPicPr>
          <p:cNvPr id="16" name="Picture 15" descr="Icon&#10;&#10;Description automatically generated">
            <a:extLst>
              <a:ext uri="{FF2B5EF4-FFF2-40B4-BE49-F238E27FC236}">
                <a16:creationId xmlns:a16="http://schemas.microsoft.com/office/drawing/2014/main" id="{E2B10503-D9BE-2D6D-AEFF-88463109EE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9638" y="264998"/>
            <a:ext cx="988827" cy="1031587"/>
          </a:xfrm>
          <a:prstGeom prst="rect">
            <a:avLst/>
          </a:prstGeom>
        </p:spPr>
      </p:pic>
      <p:sp>
        <p:nvSpPr>
          <p:cNvPr id="18" name="TextBox 17">
            <a:extLst>
              <a:ext uri="{FF2B5EF4-FFF2-40B4-BE49-F238E27FC236}">
                <a16:creationId xmlns:a16="http://schemas.microsoft.com/office/drawing/2014/main" id="{E747ECB6-86DB-C0D0-2A3B-0EDB91FFE0B2}"/>
              </a:ext>
            </a:extLst>
          </p:cNvPr>
          <p:cNvSpPr txBox="1"/>
          <p:nvPr/>
        </p:nvSpPr>
        <p:spPr>
          <a:xfrm>
            <a:off x="-280541" y="2939544"/>
            <a:ext cx="12753079" cy="671851"/>
          </a:xfrm>
          <a:prstGeom prst="rect">
            <a:avLst/>
          </a:prstGeom>
          <a:noFill/>
        </p:spPr>
        <p:txBody>
          <a:bodyPr wrap="square" rtlCol="0">
            <a:spAutoFit/>
          </a:bodyPr>
          <a:lstStyle/>
          <a:p>
            <a:pPr algn="ctr">
              <a:lnSpc>
                <a:spcPct val="150000"/>
              </a:lnSpc>
            </a:pPr>
            <a:r>
              <a:rPr lang="he-IL" sz="2800" dirty="0">
                <a:effectLst/>
                <a:latin typeface="Calibri" panose="020F0502020204030204" pitchFamily="34" charset="0"/>
                <a:cs typeface="Calibri" panose="020F0502020204030204" pitchFamily="34" charset="0"/>
              </a:rPr>
              <a:t>קבוצת אנשים בעלי מאפיינים משותפים, השואפים להגדרה עצמית במסגרת מדינה עצמאית.</a:t>
            </a:r>
          </a:p>
        </p:txBody>
      </p:sp>
      <p:pic>
        <p:nvPicPr>
          <p:cNvPr id="23" name="Picture 22">
            <a:extLst>
              <a:ext uri="{FF2B5EF4-FFF2-40B4-BE49-F238E27FC236}">
                <a16:creationId xmlns:a16="http://schemas.microsoft.com/office/drawing/2014/main" id="{FCEE9DEB-E591-0E2F-83CB-29263E71BE0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2496" y="6232495"/>
            <a:ext cx="453841" cy="452381"/>
          </a:xfrm>
          <a:prstGeom prst="rect">
            <a:avLst/>
          </a:prstGeom>
        </p:spPr>
      </p:pic>
      <p:pic>
        <p:nvPicPr>
          <p:cNvPr id="2" name="Picture 1">
            <a:extLst>
              <a:ext uri="{FF2B5EF4-FFF2-40B4-BE49-F238E27FC236}">
                <a16:creationId xmlns:a16="http://schemas.microsoft.com/office/drawing/2014/main" id="{F87082E9-8994-ED80-F770-B5E0DF674B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5689" y="4085656"/>
            <a:ext cx="8420620" cy="463492"/>
          </a:xfrm>
          <a:prstGeom prst="rect">
            <a:avLst/>
          </a:prstGeom>
        </p:spPr>
      </p:pic>
    </p:spTree>
    <p:extLst>
      <p:ext uri="{BB962C8B-B14F-4D97-AF65-F5344CB8AC3E}">
        <p14:creationId xmlns:p14="http://schemas.microsoft.com/office/powerpoint/2010/main" val="3808057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12" name="Picture 11">
            <a:extLst>
              <a:ext uri="{FF2B5EF4-FFF2-40B4-BE49-F238E27FC236}">
                <a16:creationId xmlns:a16="http://schemas.microsoft.com/office/drawing/2014/main" id="{6E4D1E6D-BAF8-097D-312B-F6FD9DEC44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5689" y="2329868"/>
            <a:ext cx="8420620" cy="463492"/>
          </a:xfrm>
          <a:prstGeom prst="rect">
            <a:avLst/>
          </a:prstGeom>
        </p:spPr>
      </p:pic>
      <p:pic>
        <p:nvPicPr>
          <p:cNvPr id="16" name="Picture 15" descr="Icon&#10;&#10;Description automatically generated">
            <a:extLst>
              <a:ext uri="{FF2B5EF4-FFF2-40B4-BE49-F238E27FC236}">
                <a16:creationId xmlns:a16="http://schemas.microsoft.com/office/drawing/2014/main" id="{E2B10503-D9BE-2D6D-AEFF-88463109EE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9638" y="264998"/>
            <a:ext cx="988827" cy="1031587"/>
          </a:xfrm>
          <a:prstGeom prst="rect">
            <a:avLst/>
          </a:prstGeom>
        </p:spPr>
      </p:pic>
      <p:sp>
        <p:nvSpPr>
          <p:cNvPr id="18" name="TextBox 17">
            <a:extLst>
              <a:ext uri="{FF2B5EF4-FFF2-40B4-BE49-F238E27FC236}">
                <a16:creationId xmlns:a16="http://schemas.microsoft.com/office/drawing/2014/main" id="{E747ECB6-86DB-C0D0-2A3B-0EDB91FFE0B2}"/>
              </a:ext>
            </a:extLst>
          </p:cNvPr>
          <p:cNvSpPr txBox="1"/>
          <p:nvPr/>
        </p:nvSpPr>
        <p:spPr>
          <a:xfrm>
            <a:off x="1165068" y="2886835"/>
            <a:ext cx="9861862" cy="1964512"/>
          </a:xfrm>
          <a:prstGeom prst="rect">
            <a:avLst/>
          </a:prstGeom>
          <a:noFill/>
        </p:spPr>
        <p:txBody>
          <a:bodyPr wrap="square" rtlCol="0">
            <a:spAutoFit/>
          </a:bodyPr>
          <a:lstStyle/>
          <a:p>
            <a:pPr algn="ctr">
              <a:lnSpc>
                <a:spcPct val="150000"/>
              </a:lnSpc>
            </a:pPr>
            <a:r>
              <a:rPr lang="he-IL" sz="2800" dirty="0">
                <a:effectLst/>
                <a:latin typeface="Calibri" panose="020F0502020204030204" pitchFamily="34" charset="0"/>
                <a:cs typeface="Calibri" panose="020F0502020204030204" pitchFamily="34" charset="0"/>
              </a:rPr>
              <a:t>הבדל בין שתי הקבוצות: קבוצת לאום </a:t>
            </a:r>
            <a:r>
              <a:rPr lang="he-IL" sz="2800" b="1" dirty="0">
                <a:effectLst/>
                <a:latin typeface="Calibri" panose="020F0502020204030204" pitchFamily="34" charset="0"/>
                <a:cs typeface="Calibri" panose="020F0502020204030204" pitchFamily="34" charset="0"/>
              </a:rPr>
              <a:t>חותרת להגדרה עצמית</a:t>
            </a:r>
            <a:r>
              <a:rPr lang="he-IL" sz="2800" dirty="0">
                <a:effectLst/>
                <a:latin typeface="Calibri" panose="020F0502020204030204" pitchFamily="34" charset="0"/>
                <a:cs typeface="Calibri" panose="020F0502020204030204" pitchFamily="34" charset="0"/>
              </a:rPr>
              <a:t>, כלומר להקמת מדינה ולעצמאות, ואילו קבוצה אתנית מסתפקת בשימור הזהות הקבוצתית (שפה, חינוך וכו') </a:t>
            </a:r>
            <a:r>
              <a:rPr lang="he-IL" sz="2800" b="1" dirty="0">
                <a:effectLst/>
                <a:latin typeface="Calibri" panose="020F0502020204030204" pitchFamily="34" charset="0"/>
                <a:cs typeface="Calibri" panose="020F0502020204030204" pitchFamily="34" charset="0"/>
              </a:rPr>
              <a:t>אך אינה שואפת בהכרח לעצמאות ולריבונות</a:t>
            </a:r>
            <a:r>
              <a:rPr lang="he-IL" sz="2800" dirty="0">
                <a:effectLst/>
                <a:latin typeface="Calibri" panose="020F0502020204030204" pitchFamily="34" charset="0"/>
                <a:cs typeface="Calibri" panose="020F0502020204030204" pitchFamily="34" charset="0"/>
              </a:rPr>
              <a:t>.</a:t>
            </a:r>
          </a:p>
        </p:txBody>
      </p:sp>
      <p:pic>
        <p:nvPicPr>
          <p:cNvPr id="23" name="Picture 22">
            <a:extLst>
              <a:ext uri="{FF2B5EF4-FFF2-40B4-BE49-F238E27FC236}">
                <a16:creationId xmlns:a16="http://schemas.microsoft.com/office/drawing/2014/main" id="{FCEE9DEB-E591-0E2F-83CB-29263E71BE0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2496" y="6232495"/>
            <a:ext cx="453841" cy="452381"/>
          </a:xfrm>
          <a:prstGeom prst="rect">
            <a:avLst/>
          </a:prstGeom>
        </p:spPr>
      </p:pic>
    </p:spTree>
    <p:extLst>
      <p:ext uri="{BB962C8B-B14F-4D97-AF65-F5344CB8AC3E}">
        <p14:creationId xmlns:p14="http://schemas.microsoft.com/office/powerpoint/2010/main" val="2269111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ecorated&#10;&#10;Description automatically generated">
            <a:extLst>
              <a:ext uri="{FF2B5EF4-FFF2-40B4-BE49-F238E27FC236}">
                <a16:creationId xmlns:a16="http://schemas.microsoft.com/office/drawing/2014/main" id="{45312A3E-70B4-1572-5230-0E22E57862A4}"/>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356"/>
            <a:ext cx="12192000" cy="6857287"/>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5" name="Picture 9" descr="Shape&#10;&#10;Description automatically generated">
            <a:extLst>
              <a:ext uri="{FF2B5EF4-FFF2-40B4-BE49-F238E27FC236}">
                <a16:creationId xmlns:a16="http://schemas.microsoft.com/office/drawing/2014/main" id="{3C1B0DA7-5A92-0977-D4C2-15EED3A557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8772" y="351865"/>
            <a:ext cx="9434456" cy="972000"/>
          </a:xfrm>
          <a:prstGeom prst="rect">
            <a:avLst/>
          </a:prstGeom>
          <a:solidFill>
            <a:srgbClr val="2875AF"/>
          </a:solidFill>
        </p:spPr>
      </p:pic>
      <p:sp>
        <p:nvSpPr>
          <p:cNvPr id="6" name="TextBox 12">
            <a:extLst>
              <a:ext uri="{FF2B5EF4-FFF2-40B4-BE49-F238E27FC236}">
                <a16:creationId xmlns:a16="http://schemas.microsoft.com/office/drawing/2014/main" id="{2EF78779-B7AF-E383-E758-C7DA5B7781F4}"/>
              </a:ext>
            </a:extLst>
          </p:cNvPr>
          <p:cNvSpPr txBox="1"/>
          <p:nvPr/>
        </p:nvSpPr>
        <p:spPr>
          <a:xfrm>
            <a:off x="-584499" y="514699"/>
            <a:ext cx="13360997" cy="646331"/>
          </a:xfrm>
          <a:prstGeom prst="rect">
            <a:avLst/>
          </a:prstGeom>
          <a:noFill/>
        </p:spPr>
        <p:txBody>
          <a:bodyPr wrap="square" rtlCol="0">
            <a:spAutoFit/>
          </a:bodyPr>
          <a:lstStyle/>
          <a:p>
            <a:pPr algn="ctr"/>
            <a:r>
              <a:rPr lang="he-IL" sz="3600" b="1" dirty="0">
                <a:solidFill>
                  <a:schemeClr val="bg1"/>
                </a:solidFill>
                <a:effectLst/>
                <a:latin typeface="Calibri" panose="020F0502020204030204" pitchFamily="34" charset="0"/>
                <a:cs typeface="Calibri" panose="020F0502020204030204" pitchFamily="34" charset="0"/>
              </a:rPr>
              <a:t>אנשים שונים מתאגדים סביב חזונות ורעיונות שונים</a:t>
            </a:r>
          </a:p>
        </p:txBody>
      </p:sp>
      <p:pic>
        <p:nvPicPr>
          <p:cNvPr id="9" name="גרפיקה 8" descr="קו חץ: עקומה נגד כיוון השעון עם מילוי מלא">
            <a:extLst>
              <a:ext uri="{FF2B5EF4-FFF2-40B4-BE49-F238E27FC236}">
                <a16:creationId xmlns:a16="http://schemas.microsoft.com/office/drawing/2014/main" id="{FA32ADE2-559B-1AFB-ADDC-CC92A60946E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324229">
            <a:off x="3129515" y="1309516"/>
            <a:ext cx="914400" cy="914400"/>
          </a:xfrm>
          <a:prstGeom prst="rect">
            <a:avLst/>
          </a:prstGeom>
        </p:spPr>
      </p:pic>
      <p:pic>
        <p:nvPicPr>
          <p:cNvPr id="10" name="Picture 9" descr="Shape&#10;&#10;Description automatically generated">
            <a:extLst>
              <a:ext uri="{FF2B5EF4-FFF2-40B4-BE49-F238E27FC236}">
                <a16:creationId xmlns:a16="http://schemas.microsoft.com/office/drawing/2014/main" id="{56424C8A-B437-D162-57C9-36D8BCFDD0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282" y="2279680"/>
            <a:ext cx="4187838" cy="972000"/>
          </a:xfrm>
          <a:prstGeom prst="rect">
            <a:avLst/>
          </a:prstGeom>
          <a:solidFill>
            <a:srgbClr val="2875AF"/>
          </a:solidFill>
        </p:spPr>
      </p:pic>
      <p:pic>
        <p:nvPicPr>
          <p:cNvPr id="14" name="גרפיקה 13" descr="קו חץ: עקומה נגד כיוון השעון עם מילוי מלא">
            <a:extLst>
              <a:ext uri="{FF2B5EF4-FFF2-40B4-BE49-F238E27FC236}">
                <a16:creationId xmlns:a16="http://schemas.microsoft.com/office/drawing/2014/main" id="{45BDD513-1801-506A-4D54-12244194A66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6674832" flipH="1">
            <a:off x="8184360" y="1276836"/>
            <a:ext cx="914400" cy="914400"/>
          </a:xfrm>
          <a:prstGeom prst="rect">
            <a:avLst/>
          </a:prstGeom>
        </p:spPr>
      </p:pic>
      <p:pic>
        <p:nvPicPr>
          <p:cNvPr id="15" name="Picture 9" descr="Shape&#10;&#10;Description automatically generated">
            <a:extLst>
              <a:ext uri="{FF2B5EF4-FFF2-40B4-BE49-F238E27FC236}">
                <a16:creationId xmlns:a16="http://schemas.microsoft.com/office/drawing/2014/main" id="{CEC88308-705F-65DC-B750-DDB525AFA7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8036" y="2279680"/>
            <a:ext cx="3784142" cy="972000"/>
          </a:xfrm>
          <a:prstGeom prst="rect">
            <a:avLst/>
          </a:prstGeom>
          <a:solidFill>
            <a:srgbClr val="2875AF"/>
          </a:solidFill>
        </p:spPr>
      </p:pic>
      <p:sp>
        <p:nvSpPr>
          <p:cNvPr id="16" name="TextBox 12">
            <a:extLst>
              <a:ext uri="{FF2B5EF4-FFF2-40B4-BE49-F238E27FC236}">
                <a16:creationId xmlns:a16="http://schemas.microsoft.com/office/drawing/2014/main" id="{CAEBCB9C-AA53-AC93-2C64-559DA869FFF9}"/>
              </a:ext>
            </a:extLst>
          </p:cNvPr>
          <p:cNvSpPr txBox="1"/>
          <p:nvPr/>
        </p:nvSpPr>
        <p:spPr>
          <a:xfrm>
            <a:off x="6893859" y="2442514"/>
            <a:ext cx="3784142" cy="646331"/>
          </a:xfrm>
          <a:prstGeom prst="rect">
            <a:avLst/>
          </a:prstGeom>
          <a:noFill/>
        </p:spPr>
        <p:txBody>
          <a:bodyPr wrap="square" rtlCol="0">
            <a:spAutoFit/>
          </a:bodyPr>
          <a:lstStyle/>
          <a:p>
            <a:pPr algn="ctr"/>
            <a:r>
              <a:rPr lang="he-IL" sz="3600" dirty="0">
                <a:solidFill>
                  <a:schemeClr val="bg1"/>
                </a:solidFill>
                <a:effectLst/>
                <a:latin typeface="Calibri" panose="020F0502020204030204" pitchFamily="34" charset="0"/>
                <a:cs typeface="Calibri" panose="020F0502020204030204" pitchFamily="34" charset="0"/>
              </a:rPr>
              <a:t>רוצים מדינה: לאום</a:t>
            </a:r>
          </a:p>
        </p:txBody>
      </p:sp>
      <p:sp>
        <p:nvSpPr>
          <p:cNvPr id="17" name="TextBox 12">
            <a:extLst>
              <a:ext uri="{FF2B5EF4-FFF2-40B4-BE49-F238E27FC236}">
                <a16:creationId xmlns:a16="http://schemas.microsoft.com/office/drawing/2014/main" id="{B2F50F51-6CF0-C6C0-8F52-C5005C57D022}"/>
              </a:ext>
            </a:extLst>
          </p:cNvPr>
          <p:cNvSpPr txBox="1"/>
          <p:nvPr/>
        </p:nvSpPr>
        <p:spPr>
          <a:xfrm>
            <a:off x="721915" y="2442513"/>
            <a:ext cx="4562401" cy="646331"/>
          </a:xfrm>
          <a:prstGeom prst="rect">
            <a:avLst/>
          </a:prstGeom>
          <a:noFill/>
        </p:spPr>
        <p:txBody>
          <a:bodyPr wrap="square" rtlCol="0">
            <a:spAutoFit/>
          </a:bodyPr>
          <a:lstStyle/>
          <a:p>
            <a:pPr algn="ctr"/>
            <a:r>
              <a:rPr lang="he-IL" sz="3600" dirty="0">
                <a:solidFill>
                  <a:schemeClr val="bg1"/>
                </a:solidFill>
                <a:effectLst/>
                <a:latin typeface="Calibri" panose="020F0502020204030204" pitchFamily="34" charset="0"/>
                <a:cs typeface="Calibri" panose="020F0502020204030204" pitchFamily="34" charset="0"/>
              </a:rPr>
              <a:t>לא רוצים מדינה: קבוצה</a:t>
            </a:r>
          </a:p>
        </p:txBody>
      </p:sp>
      <p:pic>
        <p:nvPicPr>
          <p:cNvPr id="19" name="גרפיקה 18" descr="חץ למטה עם מילוי מלא">
            <a:extLst>
              <a:ext uri="{FF2B5EF4-FFF2-40B4-BE49-F238E27FC236}">
                <a16:creationId xmlns:a16="http://schemas.microsoft.com/office/drawing/2014/main" id="{F383FAB7-D237-D527-5E9D-817E95A85E1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47667" y="3321270"/>
            <a:ext cx="914400" cy="914400"/>
          </a:xfrm>
          <a:prstGeom prst="rect">
            <a:avLst/>
          </a:prstGeom>
        </p:spPr>
      </p:pic>
      <p:pic>
        <p:nvPicPr>
          <p:cNvPr id="21" name="גרפיקה 20" descr="חץ למטה עם מילוי מלא">
            <a:extLst>
              <a:ext uri="{FF2B5EF4-FFF2-40B4-BE49-F238E27FC236}">
                <a16:creationId xmlns:a16="http://schemas.microsoft.com/office/drawing/2014/main" id="{F45FA061-EB32-35F2-AE6D-04843C5232B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31102" y="3321270"/>
            <a:ext cx="914400" cy="914400"/>
          </a:xfrm>
          <a:prstGeom prst="rect">
            <a:avLst/>
          </a:prstGeom>
        </p:spPr>
      </p:pic>
      <p:pic>
        <p:nvPicPr>
          <p:cNvPr id="22" name="גרפיקה 21" descr="חץ למטה עם מילוי מלא">
            <a:extLst>
              <a:ext uri="{FF2B5EF4-FFF2-40B4-BE49-F238E27FC236}">
                <a16:creationId xmlns:a16="http://schemas.microsoft.com/office/drawing/2014/main" id="{F5DCD24E-7534-59A9-03E9-8D70B5D70FF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9706" y="3311957"/>
            <a:ext cx="914400" cy="914400"/>
          </a:xfrm>
          <a:prstGeom prst="rect">
            <a:avLst/>
          </a:prstGeom>
        </p:spPr>
      </p:pic>
      <p:pic>
        <p:nvPicPr>
          <p:cNvPr id="23" name="גרפיקה 22" descr="חץ למטה עם מילוי מלא">
            <a:extLst>
              <a:ext uri="{FF2B5EF4-FFF2-40B4-BE49-F238E27FC236}">
                <a16:creationId xmlns:a16="http://schemas.microsoft.com/office/drawing/2014/main" id="{D62D7F49-EE04-68AA-A342-5D339320FFB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17810" y="3294119"/>
            <a:ext cx="914400" cy="914400"/>
          </a:xfrm>
          <a:prstGeom prst="rect">
            <a:avLst/>
          </a:prstGeom>
        </p:spPr>
      </p:pic>
      <p:pic>
        <p:nvPicPr>
          <p:cNvPr id="24" name="Picture 9" descr="Shape&#10;&#10;Description automatically generated">
            <a:extLst>
              <a:ext uri="{FF2B5EF4-FFF2-40B4-BE49-F238E27FC236}">
                <a16:creationId xmlns:a16="http://schemas.microsoft.com/office/drawing/2014/main" id="{7CA1C0A4-CC50-9A52-41FB-8969D55876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7997" y="4328913"/>
            <a:ext cx="2586381" cy="665155"/>
          </a:xfrm>
          <a:prstGeom prst="rect">
            <a:avLst/>
          </a:prstGeom>
          <a:solidFill>
            <a:srgbClr val="2875AF"/>
          </a:solidFill>
        </p:spPr>
      </p:pic>
      <p:pic>
        <p:nvPicPr>
          <p:cNvPr id="25" name="Picture 9" descr="Shape&#10;&#10;Description automatically generated">
            <a:extLst>
              <a:ext uri="{FF2B5EF4-FFF2-40B4-BE49-F238E27FC236}">
                <a16:creationId xmlns:a16="http://schemas.microsoft.com/office/drawing/2014/main" id="{E331FF3A-2FAE-3D8B-F6BF-D18BA73F0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496" y="4328914"/>
            <a:ext cx="2586381" cy="665155"/>
          </a:xfrm>
          <a:prstGeom prst="rect">
            <a:avLst/>
          </a:prstGeom>
          <a:solidFill>
            <a:srgbClr val="2875AF"/>
          </a:solidFill>
        </p:spPr>
      </p:pic>
      <p:pic>
        <p:nvPicPr>
          <p:cNvPr id="26" name="Picture 9" descr="Shape&#10;&#10;Description automatically generated">
            <a:extLst>
              <a:ext uri="{FF2B5EF4-FFF2-40B4-BE49-F238E27FC236}">
                <a16:creationId xmlns:a16="http://schemas.microsoft.com/office/drawing/2014/main" id="{C9FBA164-2360-F20D-E1C9-E3B63A9E83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8877" y="4305260"/>
            <a:ext cx="2586381" cy="665155"/>
          </a:xfrm>
          <a:prstGeom prst="rect">
            <a:avLst/>
          </a:prstGeom>
          <a:solidFill>
            <a:srgbClr val="2875AF"/>
          </a:solidFill>
        </p:spPr>
      </p:pic>
      <p:pic>
        <p:nvPicPr>
          <p:cNvPr id="27" name="Picture 9" descr="Shape&#10;&#10;Description automatically generated">
            <a:extLst>
              <a:ext uri="{FF2B5EF4-FFF2-40B4-BE49-F238E27FC236}">
                <a16:creationId xmlns:a16="http://schemas.microsoft.com/office/drawing/2014/main" id="{A1795214-C24F-AC54-698E-C4E04A46A1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0438" y="4302605"/>
            <a:ext cx="2586381" cy="665155"/>
          </a:xfrm>
          <a:prstGeom prst="rect">
            <a:avLst/>
          </a:prstGeom>
          <a:solidFill>
            <a:srgbClr val="2875AF"/>
          </a:solidFill>
        </p:spPr>
      </p:pic>
      <p:sp>
        <p:nvSpPr>
          <p:cNvPr id="28" name="TextBox 12">
            <a:extLst>
              <a:ext uri="{FF2B5EF4-FFF2-40B4-BE49-F238E27FC236}">
                <a16:creationId xmlns:a16="http://schemas.microsoft.com/office/drawing/2014/main" id="{14BE80D5-9277-FAA0-75FF-A6C9BDB75FCA}"/>
              </a:ext>
            </a:extLst>
          </p:cNvPr>
          <p:cNvSpPr txBox="1"/>
          <p:nvPr/>
        </p:nvSpPr>
        <p:spPr>
          <a:xfrm>
            <a:off x="9015100" y="4363507"/>
            <a:ext cx="2999014" cy="523220"/>
          </a:xfrm>
          <a:prstGeom prst="rect">
            <a:avLst/>
          </a:prstGeom>
          <a:noFill/>
        </p:spPr>
        <p:txBody>
          <a:bodyPr wrap="square" rtlCol="0">
            <a:spAutoFit/>
          </a:bodyPr>
          <a:lstStyle/>
          <a:p>
            <a:pPr algn="ctr"/>
            <a:r>
              <a:rPr lang="he-IL" sz="2800" dirty="0">
                <a:solidFill>
                  <a:schemeClr val="bg1"/>
                </a:solidFill>
                <a:effectLst/>
                <a:latin typeface="Calibri" panose="020F0502020204030204" pitchFamily="34" charset="0"/>
                <a:cs typeface="Calibri" panose="020F0502020204030204" pitchFamily="34" charset="0"/>
              </a:rPr>
              <a:t>אזרחי-מדינתי</a:t>
            </a:r>
          </a:p>
        </p:txBody>
      </p:sp>
      <p:sp>
        <p:nvSpPr>
          <p:cNvPr id="29" name="TextBox 12">
            <a:extLst>
              <a:ext uri="{FF2B5EF4-FFF2-40B4-BE49-F238E27FC236}">
                <a16:creationId xmlns:a16="http://schemas.microsoft.com/office/drawing/2014/main" id="{B92A5A0C-D158-2F97-BE62-699BDA3553D1}"/>
              </a:ext>
            </a:extLst>
          </p:cNvPr>
          <p:cNvSpPr txBox="1"/>
          <p:nvPr/>
        </p:nvSpPr>
        <p:spPr>
          <a:xfrm>
            <a:off x="6062560" y="4355663"/>
            <a:ext cx="2999014" cy="523220"/>
          </a:xfrm>
          <a:prstGeom prst="rect">
            <a:avLst/>
          </a:prstGeom>
          <a:noFill/>
        </p:spPr>
        <p:txBody>
          <a:bodyPr wrap="square" rtlCol="0">
            <a:spAutoFit/>
          </a:bodyPr>
          <a:lstStyle/>
          <a:p>
            <a:pPr algn="ctr"/>
            <a:r>
              <a:rPr lang="he-IL" sz="2800" dirty="0">
                <a:solidFill>
                  <a:schemeClr val="bg1"/>
                </a:solidFill>
                <a:effectLst/>
                <a:latin typeface="Calibri" panose="020F0502020204030204" pitchFamily="34" charset="0"/>
                <a:cs typeface="Calibri" panose="020F0502020204030204" pitchFamily="34" charset="0"/>
              </a:rPr>
              <a:t>אתני-תרבותי</a:t>
            </a:r>
          </a:p>
        </p:txBody>
      </p:sp>
      <p:sp>
        <p:nvSpPr>
          <p:cNvPr id="30" name="TextBox 12">
            <a:extLst>
              <a:ext uri="{FF2B5EF4-FFF2-40B4-BE49-F238E27FC236}">
                <a16:creationId xmlns:a16="http://schemas.microsoft.com/office/drawing/2014/main" id="{3272AC3C-A081-769B-C95E-7FF62998C989}"/>
              </a:ext>
            </a:extLst>
          </p:cNvPr>
          <p:cNvSpPr txBox="1"/>
          <p:nvPr/>
        </p:nvSpPr>
        <p:spPr>
          <a:xfrm>
            <a:off x="2771297" y="4379904"/>
            <a:ext cx="2999014" cy="523220"/>
          </a:xfrm>
          <a:prstGeom prst="rect">
            <a:avLst/>
          </a:prstGeom>
          <a:noFill/>
        </p:spPr>
        <p:txBody>
          <a:bodyPr wrap="square" rtlCol="0">
            <a:spAutoFit/>
          </a:bodyPr>
          <a:lstStyle/>
          <a:p>
            <a:pPr algn="ctr"/>
            <a:r>
              <a:rPr lang="he-IL" sz="2800" dirty="0">
                <a:solidFill>
                  <a:schemeClr val="bg1"/>
                </a:solidFill>
                <a:effectLst/>
                <a:latin typeface="Calibri" panose="020F0502020204030204" pitchFamily="34" charset="0"/>
                <a:cs typeface="Calibri" panose="020F0502020204030204" pitchFamily="34" charset="0"/>
              </a:rPr>
              <a:t>אזרחית</a:t>
            </a:r>
          </a:p>
        </p:txBody>
      </p:sp>
      <p:sp>
        <p:nvSpPr>
          <p:cNvPr id="31" name="TextBox 12">
            <a:extLst>
              <a:ext uri="{FF2B5EF4-FFF2-40B4-BE49-F238E27FC236}">
                <a16:creationId xmlns:a16="http://schemas.microsoft.com/office/drawing/2014/main" id="{DDC83741-7EF9-6077-7DC6-D39FBD7BEE58}"/>
              </a:ext>
            </a:extLst>
          </p:cNvPr>
          <p:cNvSpPr txBox="1"/>
          <p:nvPr/>
        </p:nvSpPr>
        <p:spPr>
          <a:xfrm>
            <a:off x="-12610" y="4379904"/>
            <a:ext cx="2999014" cy="523220"/>
          </a:xfrm>
          <a:prstGeom prst="rect">
            <a:avLst/>
          </a:prstGeom>
          <a:noFill/>
        </p:spPr>
        <p:txBody>
          <a:bodyPr wrap="square" rtlCol="0">
            <a:spAutoFit/>
          </a:bodyPr>
          <a:lstStyle/>
          <a:p>
            <a:pPr algn="ctr"/>
            <a:r>
              <a:rPr lang="he-IL" sz="2800" dirty="0">
                <a:solidFill>
                  <a:schemeClr val="bg1"/>
                </a:solidFill>
                <a:effectLst/>
                <a:latin typeface="Calibri" panose="020F0502020204030204" pitchFamily="34" charset="0"/>
                <a:cs typeface="Calibri" panose="020F0502020204030204" pitchFamily="34" charset="0"/>
              </a:rPr>
              <a:t>אתנית</a:t>
            </a:r>
          </a:p>
        </p:txBody>
      </p:sp>
    </p:spTree>
    <p:extLst>
      <p:ext uri="{BB962C8B-B14F-4D97-AF65-F5344CB8AC3E}">
        <p14:creationId xmlns:p14="http://schemas.microsoft.com/office/powerpoint/2010/main" val="329205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7AFE9D-9EB9-A5A4-BCBC-A3FCB22958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4"/>
            <a:ext cx="12192000" cy="6856136"/>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3345659A-A76E-16BE-BA3B-E9961DDAC8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6807" y="2478967"/>
            <a:ext cx="5757694" cy="1900065"/>
          </a:xfrm>
          <a:prstGeom prst="rect">
            <a:avLst/>
          </a:prstGeom>
        </p:spPr>
      </p:pic>
      <p:sp>
        <p:nvSpPr>
          <p:cNvPr id="9" name="TextBox 8">
            <a:extLst>
              <a:ext uri="{FF2B5EF4-FFF2-40B4-BE49-F238E27FC236}">
                <a16:creationId xmlns:a16="http://schemas.microsoft.com/office/drawing/2014/main" id="{84AB56CA-FC5F-146A-9FB7-C2397AAC9C7D}"/>
              </a:ext>
            </a:extLst>
          </p:cNvPr>
          <p:cNvSpPr txBox="1"/>
          <p:nvPr/>
        </p:nvSpPr>
        <p:spPr>
          <a:xfrm>
            <a:off x="3876946" y="2921167"/>
            <a:ext cx="4412884" cy="1015663"/>
          </a:xfrm>
          <a:prstGeom prst="rect">
            <a:avLst/>
          </a:prstGeom>
          <a:noFill/>
        </p:spPr>
        <p:txBody>
          <a:bodyPr wrap="square" rtlCol="0">
            <a:spAutoFit/>
          </a:bodyPr>
          <a:lstStyle/>
          <a:p>
            <a:pPr algn="ctr"/>
            <a:r>
              <a:rPr lang="he-IL" sz="6000" b="1" dirty="0">
                <a:solidFill>
                  <a:srgbClr val="2875AF"/>
                </a:solidFill>
                <a:effectLst/>
                <a:latin typeface="Calibri" panose="020F0502020204030204" pitchFamily="34" charset="0"/>
                <a:cs typeface="Calibri" panose="020F0502020204030204" pitchFamily="34" charset="0"/>
              </a:rPr>
              <a:t>לאומיות</a:t>
            </a:r>
          </a:p>
        </p:txBody>
      </p:sp>
    </p:spTree>
    <p:extLst>
      <p:ext uri="{BB962C8B-B14F-4D97-AF65-F5344CB8AC3E}">
        <p14:creationId xmlns:p14="http://schemas.microsoft.com/office/powerpoint/2010/main" val="1888228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4A777AC8-6443-D8EC-787C-58C981882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998624" cy="6858000"/>
          </a:xfrm>
          <a:prstGeom prst="rect">
            <a:avLst/>
          </a:prstGeom>
        </p:spPr>
      </p:pic>
      <p:pic>
        <p:nvPicPr>
          <p:cNvPr id="12" name="Picture 11">
            <a:extLst>
              <a:ext uri="{FF2B5EF4-FFF2-40B4-BE49-F238E27FC236}">
                <a16:creationId xmlns:a16="http://schemas.microsoft.com/office/drawing/2014/main" id="{4CFCF23A-2381-7B7F-A865-7663B30DC27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8" name="Picture 7" descr="Shape, rectangle&#10;&#10;Description automatically generated">
            <a:extLst>
              <a:ext uri="{FF2B5EF4-FFF2-40B4-BE49-F238E27FC236}">
                <a16:creationId xmlns:a16="http://schemas.microsoft.com/office/drawing/2014/main" id="{40AFCA73-25F1-A334-8D22-E779AF0ADD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7356" y="0"/>
            <a:ext cx="4194644" cy="6858000"/>
          </a:xfrm>
          <a:prstGeom prst="rect">
            <a:avLst/>
          </a:prstGeom>
        </p:spPr>
      </p:pic>
      <p:sp>
        <p:nvSpPr>
          <p:cNvPr id="14" name="TextBox 13">
            <a:extLst>
              <a:ext uri="{FF2B5EF4-FFF2-40B4-BE49-F238E27FC236}">
                <a16:creationId xmlns:a16="http://schemas.microsoft.com/office/drawing/2014/main" id="{30B9E3AE-4952-A15B-6723-D95F9C49301D}"/>
              </a:ext>
            </a:extLst>
          </p:cNvPr>
          <p:cNvSpPr txBox="1"/>
          <p:nvPr/>
        </p:nvSpPr>
        <p:spPr>
          <a:xfrm>
            <a:off x="7779116" y="1901025"/>
            <a:ext cx="4412884" cy="1015663"/>
          </a:xfrm>
          <a:prstGeom prst="rect">
            <a:avLst/>
          </a:prstGeom>
          <a:noFill/>
        </p:spPr>
        <p:txBody>
          <a:bodyPr wrap="square" rtlCol="0">
            <a:spAutoFit/>
          </a:bodyPr>
          <a:lstStyle/>
          <a:p>
            <a:pPr algn="ctr"/>
            <a:r>
              <a:rPr lang="he-IL" sz="6000" b="1" dirty="0">
                <a:solidFill>
                  <a:schemeClr val="bg1"/>
                </a:solidFill>
                <a:effectLst/>
                <a:latin typeface="Calibri" panose="020F0502020204030204" pitchFamily="34" charset="0"/>
                <a:cs typeface="Calibri" panose="020F0502020204030204" pitchFamily="34" charset="0"/>
              </a:rPr>
              <a:t>לאומיות</a:t>
            </a:r>
          </a:p>
        </p:txBody>
      </p:sp>
      <p:sp>
        <p:nvSpPr>
          <p:cNvPr id="2" name="TextBox 9">
            <a:extLst>
              <a:ext uri="{FF2B5EF4-FFF2-40B4-BE49-F238E27FC236}">
                <a16:creationId xmlns:a16="http://schemas.microsoft.com/office/drawing/2014/main" id="{3A35197C-6A20-9FEA-D6BA-E0C76CC20801}"/>
              </a:ext>
            </a:extLst>
          </p:cNvPr>
          <p:cNvSpPr txBox="1"/>
          <p:nvPr/>
        </p:nvSpPr>
        <p:spPr>
          <a:xfrm>
            <a:off x="178385" y="1375344"/>
            <a:ext cx="7666736" cy="4549835"/>
          </a:xfrm>
          <a:prstGeom prst="rect">
            <a:avLst/>
          </a:prstGeom>
          <a:noFill/>
        </p:spPr>
        <p:txBody>
          <a:bodyPr wrap="square" rtlCol="0">
            <a:spAutoFit/>
          </a:bodyPr>
          <a:lstStyle/>
          <a:p>
            <a:pPr algn="just" rtl="1">
              <a:lnSpc>
                <a:spcPct val="150000"/>
              </a:lnSpc>
            </a:pPr>
            <a:r>
              <a:rPr lang="he-IL" sz="2800" b="1" dirty="0">
                <a:solidFill>
                  <a:schemeClr val="bg1"/>
                </a:solidFill>
                <a:effectLst/>
                <a:latin typeface="Calibri" panose="020F0502020204030204" pitchFamily="34" charset="0"/>
                <a:cs typeface="Calibri" panose="020F0502020204030204" pitchFamily="34" charset="0"/>
              </a:rPr>
              <a:t>לאומיות היא השקפת העולם הטוענת כי לכל לאום יש זכות למדינה משלו, שבה יוכל לקיים, לשמר ולקדם את הזהות שלו. הלאומיות מתבססת על ההבנה של בני אותה קבוצה ששימור הזהות יתאפשר בצורה טובה במסגרת מדינה ריבונית.</a:t>
            </a:r>
          </a:p>
          <a:p>
            <a:pPr algn="just" rtl="1">
              <a:lnSpc>
                <a:spcPct val="150000"/>
              </a:lnSpc>
            </a:pPr>
            <a:endParaRPr lang="he-IL" sz="2800" b="1" dirty="0">
              <a:solidFill>
                <a:schemeClr val="bg1"/>
              </a:solidFill>
              <a:latin typeface="Calibri" panose="020F0502020204030204" pitchFamily="34" charset="0"/>
              <a:cs typeface="Calibri" panose="020F0502020204030204" pitchFamily="34" charset="0"/>
            </a:endParaRPr>
          </a:p>
          <a:p>
            <a:pPr algn="just" rtl="1">
              <a:lnSpc>
                <a:spcPct val="150000"/>
              </a:lnSpc>
            </a:pPr>
            <a:r>
              <a:rPr lang="he-IL" sz="2800" b="1" dirty="0">
                <a:solidFill>
                  <a:schemeClr val="bg1"/>
                </a:solidFill>
                <a:effectLst/>
                <a:latin typeface="Calibri" panose="020F0502020204030204" pitchFamily="34" charset="0"/>
                <a:cs typeface="Calibri" panose="020F0502020204030204" pitchFamily="34" charset="0"/>
              </a:rPr>
              <a:t> מגילת האו"ם מכירה בזכות העמים להגדרה עצמית. </a:t>
            </a:r>
          </a:p>
        </p:txBody>
      </p:sp>
      <p:pic>
        <p:nvPicPr>
          <p:cNvPr id="9" name="גרפיקה 8" descr="קבוצת אנשים עם מילוי מלא">
            <a:extLst>
              <a:ext uri="{FF2B5EF4-FFF2-40B4-BE49-F238E27FC236}">
                <a16:creationId xmlns:a16="http://schemas.microsoft.com/office/drawing/2014/main" id="{C19A2860-33F9-4013-C993-936390E064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62810" y="3052496"/>
            <a:ext cx="2102168" cy="2102168"/>
          </a:xfrm>
          <a:prstGeom prst="rect">
            <a:avLst/>
          </a:prstGeom>
        </p:spPr>
      </p:pic>
    </p:spTree>
    <p:extLst>
      <p:ext uri="{BB962C8B-B14F-4D97-AF65-F5344CB8AC3E}">
        <p14:creationId xmlns:p14="http://schemas.microsoft.com/office/powerpoint/2010/main" val="13080577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6" name="Picture 5">
            <a:extLst>
              <a:ext uri="{FF2B5EF4-FFF2-40B4-BE49-F238E27FC236}">
                <a16:creationId xmlns:a16="http://schemas.microsoft.com/office/drawing/2014/main" id="{16D234C8-DCE4-8395-0959-56F27C23A5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6416054"/>
            <a:ext cx="12192000" cy="441945"/>
          </a:xfrm>
          <a:prstGeom prst="rect">
            <a:avLst/>
          </a:prstGeom>
        </p:spPr>
      </p:pic>
      <p:sp>
        <p:nvSpPr>
          <p:cNvPr id="10" name="TextBox 9">
            <a:extLst>
              <a:ext uri="{FF2B5EF4-FFF2-40B4-BE49-F238E27FC236}">
                <a16:creationId xmlns:a16="http://schemas.microsoft.com/office/drawing/2014/main" id="{ED99D810-4D4C-9000-0723-946FDA63F8E4}"/>
              </a:ext>
            </a:extLst>
          </p:cNvPr>
          <p:cNvSpPr txBox="1"/>
          <p:nvPr/>
        </p:nvSpPr>
        <p:spPr>
          <a:xfrm>
            <a:off x="1038225" y="1577659"/>
            <a:ext cx="10115550" cy="923330"/>
          </a:xfrm>
          <a:prstGeom prst="rect">
            <a:avLst/>
          </a:prstGeom>
          <a:noFill/>
        </p:spPr>
        <p:txBody>
          <a:bodyPr wrap="square" rtlCol="0">
            <a:spAutoFit/>
          </a:bodyPr>
          <a:lstStyle/>
          <a:p>
            <a:pPr algn="ctr"/>
            <a:r>
              <a:rPr lang="he-IL" sz="5400" b="1" dirty="0">
                <a:solidFill>
                  <a:srgbClr val="2875AF"/>
                </a:solidFill>
                <a:effectLst/>
                <a:latin typeface="Calibri" panose="020F0502020204030204" pitchFamily="34" charset="0"/>
                <a:cs typeface="Calibri" panose="020F0502020204030204" pitchFamily="34" charset="0"/>
              </a:rPr>
              <a:t>קיימים שני סוגי לאומיות </a:t>
            </a:r>
          </a:p>
        </p:txBody>
      </p:sp>
      <p:pic>
        <p:nvPicPr>
          <p:cNvPr id="2" name="Picture 1">
            <a:extLst>
              <a:ext uri="{FF2B5EF4-FFF2-40B4-BE49-F238E27FC236}">
                <a16:creationId xmlns:a16="http://schemas.microsoft.com/office/drawing/2014/main" id="{0111D439-4D58-7604-C5A9-BD34B35A902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35663" y="173124"/>
            <a:ext cx="453841" cy="452381"/>
          </a:xfrm>
          <a:prstGeom prst="rect">
            <a:avLst/>
          </a:prstGeom>
        </p:spPr>
      </p:pic>
      <p:grpSp>
        <p:nvGrpSpPr>
          <p:cNvPr id="12" name="Group 11">
            <a:extLst>
              <a:ext uri="{FF2B5EF4-FFF2-40B4-BE49-F238E27FC236}">
                <a16:creationId xmlns:a16="http://schemas.microsoft.com/office/drawing/2014/main" id="{3D36A684-D949-DCE8-3831-95A21A96BD5E}"/>
              </a:ext>
            </a:extLst>
          </p:cNvPr>
          <p:cNvGrpSpPr/>
          <p:nvPr/>
        </p:nvGrpSpPr>
        <p:grpSpPr>
          <a:xfrm>
            <a:off x="6585095" y="3009315"/>
            <a:ext cx="4657061" cy="1945159"/>
            <a:chOff x="6787116" y="3009315"/>
            <a:chExt cx="4657061" cy="1945159"/>
          </a:xfrm>
        </p:grpSpPr>
        <p:pic>
          <p:nvPicPr>
            <p:cNvPr id="8" name="Picture 7" descr="Shape, rectangle&#10;&#10;Description automatically generated">
              <a:extLst>
                <a:ext uri="{FF2B5EF4-FFF2-40B4-BE49-F238E27FC236}">
                  <a16:creationId xmlns:a16="http://schemas.microsoft.com/office/drawing/2014/main" id="{D507DCCF-EEF6-C385-6202-6F4A350256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7116" y="3009315"/>
              <a:ext cx="4657061" cy="1945159"/>
            </a:xfrm>
            <a:prstGeom prst="rect">
              <a:avLst/>
            </a:prstGeom>
          </p:spPr>
        </p:pic>
        <p:sp>
          <p:nvSpPr>
            <p:cNvPr id="17" name="TextBox 16">
              <a:extLst>
                <a:ext uri="{FF2B5EF4-FFF2-40B4-BE49-F238E27FC236}">
                  <a16:creationId xmlns:a16="http://schemas.microsoft.com/office/drawing/2014/main" id="{2A295AD0-4251-F389-EFDB-AA179C5BC781}"/>
                </a:ext>
              </a:extLst>
            </p:cNvPr>
            <p:cNvSpPr txBox="1"/>
            <p:nvPr/>
          </p:nvSpPr>
          <p:spPr>
            <a:xfrm>
              <a:off x="7631373" y="3443285"/>
              <a:ext cx="2968545" cy="1077218"/>
            </a:xfrm>
            <a:prstGeom prst="rect">
              <a:avLst/>
            </a:prstGeom>
            <a:noFill/>
          </p:spPr>
          <p:txBody>
            <a:bodyPr wrap="square" rtlCol="0">
              <a:spAutoFit/>
            </a:bodyPr>
            <a:lstStyle/>
            <a:p>
              <a:pPr algn="ctr"/>
              <a:r>
                <a:rPr lang="he-IL" sz="3200" dirty="0">
                  <a:solidFill>
                    <a:srgbClr val="2875AF"/>
                  </a:solidFill>
                  <a:latin typeface="Calibri Light" panose="020F0302020204030204" pitchFamily="34" charset="0"/>
                  <a:cs typeface="Calibri Light" panose="020F0302020204030204" pitchFamily="34" charset="0"/>
                </a:rPr>
                <a:t>לאומיות אתנית-</a:t>
              </a:r>
            </a:p>
            <a:p>
              <a:pPr algn="ctr"/>
              <a:r>
                <a:rPr lang="he-IL" sz="3200" dirty="0">
                  <a:solidFill>
                    <a:srgbClr val="2875AF"/>
                  </a:solidFill>
                  <a:latin typeface="Calibri Light" panose="020F0302020204030204" pitchFamily="34" charset="0"/>
                  <a:cs typeface="Calibri Light" panose="020F0302020204030204" pitchFamily="34" charset="0"/>
                </a:rPr>
                <a:t>תרבותית</a:t>
              </a:r>
              <a:endParaRPr lang="he-IL" sz="3200" dirty="0">
                <a:solidFill>
                  <a:srgbClr val="2875AF"/>
                </a:solidFill>
                <a:effectLst/>
                <a:latin typeface="Calibri Light" panose="020F0302020204030204" pitchFamily="34" charset="0"/>
                <a:cs typeface="Calibri Light" panose="020F0302020204030204" pitchFamily="34" charset="0"/>
              </a:endParaRPr>
            </a:p>
          </p:txBody>
        </p:sp>
      </p:grpSp>
      <p:grpSp>
        <p:nvGrpSpPr>
          <p:cNvPr id="14" name="Group 13">
            <a:extLst>
              <a:ext uri="{FF2B5EF4-FFF2-40B4-BE49-F238E27FC236}">
                <a16:creationId xmlns:a16="http://schemas.microsoft.com/office/drawing/2014/main" id="{6EB45531-E15B-D41A-5BC9-53B2D23D2D6F}"/>
              </a:ext>
            </a:extLst>
          </p:cNvPr>
          <p:cNvGrpSpPr/>
          <p:nvPr/>
        </p:nvGrpSpPr>
        <p:grpSpPr>
          <a:xfrm>
            <a:off x="999458" y="3009315"/>
            <a:ext cx="4657061" cy="1945159"/>
            <a:chOff x="1201479" y="3009315"/>
            <a:chExt cx="4657061" cy="1945159"/>
          </a:xfrm>
        </p:grpSpPr>
        <p:pic>
          <p:nvPicPr>
            <p:cNvPr id="5" name="Picture 4" descr="Shape, rectangle&#10;&#10;Description automatically generated">
              <a:extLst>
                <a:ext uri="{FF2B5EF4-FFF2-40B4-BE49-F238E27FC236}">
                  <a16:creationId xmlns:a16="http://schemas.microsoft.com/office/drawing/2014/main" id="{C46F9E53-47E8-131C-F24A-C71125CF73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1479" y="3009315"/>
              <a:ext cx="4657061" cy="1945159"/>
            </a:xfrm>
            <a:prstGeom prst="rect">
              <a:avLst/>
            </a:prstGeom>
          </p:spPr>
        </p:pic>
        <p:sp>
          <p:nvSpPr>
            <p:cNvPr id="19" name="TextBox 18">
              <a:extLst>
                <a:ext uri="{FF2B5EF4-FFF2-40B4-BE49-F238E27FC236}">
                  <a16:creationId xmlns:a16="http://schemas.microsoft.com/office/drawing/2014/main" id="{424BE21C-3EBB-161D-34B6-F7715BAD3B90}"/>
                </a:ext>
              </a:extLst>
            </p:cNvPr>
            <p:cNvSpPr txBox="1"/>
            <p:nvPr/>
          </p:nvSpPr>
          <p:spPr>
            <a:xfrm>
              <a:off x="1772010" y="3443285"/>
              <a:ext cx="3515997" cy="1077218"/>
            </a:xfrm>
            <a:prstGeom prst="rect">
              <a:avLst/>
            </a:prstGeom>
            <a:noFill/>
          </p:spPr>
          <p:txBody>
            <a:bodyPr wrap="square" rtlCol="0">
              <a:spAutoFit/>
            </a:bodyPr>
            <a:lstStyle/>
            <a:p>
              <a:pPr algn="ctr"/>
              <a:r>
                <a:rPr lang="he-IL" sz="3200" dirty="0">
                  <a:solidFill>
                    <a:srgbClr val="2875AF"/>
                  </a:solidFill>
                  <a:effectLst/>
                  <a:latin typeface="Calibri Light" panose="020F0302020204030204" pitchFamily="34" charset="0"/>
                  <a:cs typeface="Calibri Light" panose="020F0302020204030204" pitchFamily="34" charset="0"/>
                </a:rPr>
                <a:t>לאומיות אזרחית- מדינתית (פוליטית)</a:t>
              </a:r>
            </a:p>
          </p:txBody>
        </p:sp>
      </p:grpSp>
    </p:spTree>
    <p:extLst>
      <p:ext uri="{BB962C8B-B14F-4D97-AF65-F5344CB8AC3E}">
        <p14:creationId xmlns:p14="http://schemas.microsoft.com/office/powerpoint/2010/main" val="17210429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6" name="Picture 5">
            <a:extLst>
              <a:ext uri="{FF2B5EF4-FFF2-40B4-BE49-F238E27FC236}">
                <a16:creationId xmlns:a16="http://schemas.microsoft.com/office/drawing/2014/main" id="{16D234C8-DCE4-8395-0959-56F27C23A53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6416054"/>
            <a:ext cx="12192000" cy="441945"/>
          </a:xfrm>
          <a:prstGeom prst="rect">
            <a:avLst/>
          </a:prstGeom>
        </p:spPr>
      </p:pic>
      <p:pic>
        <p:nvPicPr>
          <p:cNvPr id="2" name="Picture 1">
            <a:extLst>
              <a:ext uri="{FF2B5EF4-FFF2-40B4-BE49-F238E27FC236}">
                <a16:creationId xmlns:a16="http://schemas.microsoft.com/office/drawing/2014/main" id="{0111D439-4D58-7604-C5A9-BD34B35A902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535663" y="173124"/>
            <a:ext cx="453841" cy="452381"/>
          </a:xfrm>
          <a:prstGeom prst="rect">
            <a:avLst/>
          </a:prstGeom>
        </p:spPr>
      </p:pic>
      <p:pic>
        <p:nvPicPr>
          <p:cNvPr id="8" name="Picture 7" descr="Shape, rectangle&#10;&#10;Description automatically generated">
            <a:extLst>
              <a:ext uri="{FF2B5EF4-FFF2-40B4-BE49-F238E27FC236}">
                <a16:creationId xmlns:a16="http://schemas.microsoft.com/office/drawing/2014/main" id="{D507DCCF-EEF6-C385-6202-6F4A350256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606771"/>
            <a:ext cx="12192000" cy="2877547"/>
          </a:xfrm>
          <a:prstGeom prst="rect">
            <a:avLst/>
          </a:prstGeom>
        </p:spPr>
      </p:pic>
      <p:sp>
        <p:nvSpPr>
          <p:cNvPr id="17" name="TextBox 16">
            <a:extLst>
              <a:ext uri="{FF2B5EF4-FFF2-40B4-BE49-F238E27FC236}">
                <a16:creationId xmlns:a16="http://schemas.microsoft.com/office/drawing/2014/main" id="{2A295AD0-4251-F389-EFDB-AA179C5BC781}"/>
              </a:ext>
            </a:extLst>
          </p:cNvPr>
          <p:cNvSpPr txBox="1"/>
          <p:nvPr/>
        </p:nvSpPr>
        <p:spPr>
          <a:xfrm>
            <a:off x="2627438" y="1003600"/>
            <a:ext cx="6889153" cy="584775"/>
          </a:xfrm>
          <a:prstGeom prst="rect">
            <a:avLst/>
          </a:prstGeom>
          <a:noFill/>
        </p:spPr>
        <p:txBody>
          <a:bodyPr wrap="square" rtlCol="0">
            <a:spAutoFit/>
          </a:bodyPr>
          <a:lstStyle/>
          <a:p>
            <a:pPr algn="ctr"/>
            <a:r>
              <a:rPr lang="he-IL" sz="3200" b="1" dirty="0">
                <a:solidFill>
                  <a:srgbClr val="2875AF"/>
                </a:solidFill>
                <a:latin typeface="Calibri Light" panose="020F0302020204030204" pitchFamily="34" charset="0"/>
                <a:cs typeface="Calibri Light" panose="020F0302020204030204" pitchFamily="34" charset="0"/>
              </a:rPr>
              <a:t>לאומיות אתנית-תרבותית</a:t>
            </a:r>
            <a:endParaRPr lang="he-IL" sz="3200" b="1" dirty="0">
              <a:solidFill>
                <a:srgbClr val="2875AF"/>
              </a:solidFill>
              <a:effectLst/>
              <a:latin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52FBA2DF-E306-3AEC-6E36-F95C3721FC28}"/>
              </a:ext>
            </a:extLst>
          </p:cNvPr>
          <p:cNvSpPr txBox="1"/>
          <p:nvPr/>
        </p:nvSpPr>
        <p:spPr>
          <a:xfrm>
            <a:off x="181618" y="1862203"/>
            <a:ext cx="11766115" cy="2251065"/>
          </a:xfrm>
          <a:prstGeom prst="rect">
            <a:avLst/>
          </a:prstGeom>
          <a:noFill/>
        </p:spPr>
        <p:txBody>
          <a:bodyPr wrap="square" rtlCol="0">
            <a:spAutoFit/>
          </a:bodyPr>
          <a:lstStyle/>
          <a:p>
            <a:pPr algn="just" rtl="1">
              <a:lnSpc>
                <a:spcPct val="150000"/>
              </a:lnSpc>
            </a:pPr>
            <a:r>
              <a:rPr lang="he-IL" sz="2400" b="1" dirty="0">
                <a:effectLst/>
                <a:latin typeface="Calibri" panose="020F0502020204030204" pitchFamily="34" charset="0"/>
                <a:cs typeface="Calibri" panose="020F0502020204030204" pitchFamily="34" charset="0"/>
              </a:rPr>
              <a:t>לאומיות </a:t>
            </a:r>
            <a:r>
              <a:rPr lang="he-IL" sz="2400" b="1" dirty="0" err="1">
                <a:effectLst/>
                <a:latin typeface="Calibri" panose="020F0502020204030204" pitchFamily="34" charset="0"/>
                <a:cs typeface="Calibri" panose="020F0502020204030204" pitchFamily="34" charset="0"/>
              </a:rPr>
              <a:t>אתנית־תרבותית</a:t>
            </a:r>
            <a:r>
              <a:rPr lang="he-IL" sz="2400" b="1" dirty="0">
                <a:effectLst/>
                <a:latin typeface="Calibri" panose="020F0502020204030204" pitchFamily="34" charset="0"/>
                <a:cs typeface="Calibri" panose="020F0502020204030204" pitchFamily="34" charset="0"/>
              </a:rPr>
              <a:t> מתבססת על מוצא, שפה, תרבות, מנהגים, מסורות, אורחות חיים והיסטוריה, ולפעמים גם על דת משותפת. מאפיינים אלה מייחדים את הלאום מקבוצות אחרות, מאחדים את חבריו ויוצרים ביניהם תודעה של שייכות. </a:t>
            </a:r>
          </a:p>
          <a:p>
            <a:pPr algn="just" rtl="1">
              <a:lnSpc>
                <a:spcPct val="150000"/>
              </a:lnSpc>
            </a:pPr>
            <a:r>
              <a:rPr lang="he-IL" sz="2400" dirty="0">
                <a:effectLst/>
                <a:latin typeface="Calibri" panose="020F0502020204030204" pitchFamily="34" charset="0"/>
                <a:cs typeface="Calibri" panose="020F0502020204030204" pitchFamily="34" charset="0"/>
              </a:rPr>
              <a:t>לדוגמה, יוון והונגריה. במדינות אלה, האוכלוסייה שאינה חולקת את המוצא המשותף היא אוכלוסיית מיעוט. </a:t>
            </a:r>
          </a:p>
        </p:txBody>
      </p:sp>
    </p:spTree>
    <p:extLst>
      <p:ext uri="{BB962C8B-B14F-4D97-AF65-F5344CB8AC3E}">
        <p14:creationId xmlns:p14="http://schemas.microsoft.com/office/powerpoint/2010/main" val="13673897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6" name="Picture 5">
            <a:extLst>
              <a:ext uri="{FF2B5EF4-FFF2-40B4-BE49-F238E27FC236}">
                <a16:creationId xmlns:a16="http://schemas.microsoft.com/office/drawing/2014/main" id="{16D234C8-DCE4-8395-0959-56F27C23A53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6416054"/>
            <a:ext cx="12192000" cy="441945"/>
          </a:xfrm>
          <a:prstGeom prst="rect">
            <a:avLst/>
          </a:prstGeom>
        </p:spPr>
      </p:pic>
      <p:pic>
        <p:nvPicPr>
          <p:cNvPr id="2" name="Picture 1">
            <a:extLst>
              <a:ext uri="{FF2B5EF4-FFF2-40B4-BE49-F238E27FC236}">
                <a16:creationId xmlns:a16="http://schemas.microsoft.com/office/drawing/2014/main" id="{0111D439-4D58-7604-C5A9-BD34B35A902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535663" y="173124"/>
            <a:ext cx="453841" cy="452381"/>
          </a:xfrm>
          <a:prstGeom prst="rect">
            <a:avLst/>
          </a:prstGeom>
        </p:spPr>
      </p:pic>
      <p:pic>
        <p:nvPicPr>
          <p:cNvPr id="8" name="Picture 7" descr="Shape, rectangle&#10;&#10;Description automatically generated">
            <a:extLst>
              <a:ext uri="{FF2B5EF4-FFF2-40B4-BE49-F238E27FC236}">
                <a16:creationId xmlns:a16="http://schemas.microsoft.com/office/drawing/2014/main" id="{D507DCCF-EEF6-C385-6202-6F4A350256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4601" y="1271336"/>
            <a:ext cx="3262600" cy="1569567"/>
          </a:xfrm>
          <a:prstGeom prst="rect">
            <a:avLst/>
          </a:prstGeom>
        </p:spPr>
      </p:pic>
      <p:pic>
        <p:nvPicPr>
          <p:cNvPr id="4" name="Picture 7" descr="Shape, rectangle&#10;&#10;Description automatically generated">
            <a:extLst>
              <a:ext uri="{FF2B5EF4-FFF2-40B4-BE49-F238E27FC236}">
                <a16:creationId xmlns:a16="http://schemas.microsoft.com/office/drawing/2014/main" id="{5BB43294-7677-8C6A-7B60-9F3629889A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4601" y="3926302"/>
            <a:ext cx="3262600" cy="1569567"/>
          </a:xfrm>
          <a:prstGeom prst="rect">
            <a:avLst/>
          </a:prstGeom>
        </p:spPr>
      </p:pic>
      <p:pic>
        <p:nvPicPr>
          <p:cNvPr id="5" name="Picture 7" descr="Shape, rectangle&#10;&#10;Description automatically generated">
            <a:extLst>
              <a:ext uri="{FF2B5EF4-FFF2-40B4-BE49-F238E27FC236}">
                <a16:creationId xmlns:a16="http://schemas.microsoft.com/office/drawing/2014/main" id="{0771646D-7211-B43D-5C05-791BEFF70E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6474" y="1271335"/>
            <a:ext cx="3262600" cy="1569567"/>
          </a:xfrm>
          <a:prstGeom prst="rect">
            <a:avLst/>
          </a:prstGeom>
        </p:spPr>
      </p:pic>
      <p:pic>
        <p:nvPicPr>
          <p:cNvPr id="7" name="Picture 7" descr="Shape, rectangle&#10;&#10;Description automatically generated">
            <a:extLst>
              <a:ext uri="{FF2B5EF4-FFF2-40B4-BE49-F238E27FC236}">
                <a16:creationId xmlns:a16="http://schemas.microsoft.com/office/drawing/2014/main" id="{0C0DB65E-4625-4E83-379A-7872C1299C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6474" y="3846092"/>
            <a:ext cx="3262600" cy="1569567"/>
          </a:xfrm>
          <a:prstGeom prst="rect">
            <a:avLst/>
          </a:prstGeom>
        </p:spPr>
      </p:pic>
      <p:pic>
        <p:nvPicPr>
          <p:cNvPr id="9" name="Picture 7" descr="Shape, rectangle&#10;&#10;Description automatically generated">
            <a:extLst>
              <a:ext uri="{FF2B5EF4-FFF2-40B4-BE49-F238E27FC236}">
                <a16:creationId xmlns:a16="http://schemas.microsoft.com/office/drawing/2014/main" id="{D2BAA56B-B3E6-BCB2-ECEE-39D2CA6E31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1646" y="1271335"/>
            <a:ext cx="3262600" cy="1569567"/>
          </a:xfrm>
          <a:prstGeom prst="rect">
            <a:avLst/>
          </a:prstGeom>
        </p:spPr>
      </p:pic>
      <p:pic>
        <p:nvPicPr>
          <p:cNvPr id="10" name="Picture 7" descr="Shape, rectangle&#10;&#10;Description automatically generated">
            <a:extLst>
              <a:ext uri="{FF2B5EF4-FFF2-40B4-BE49-F238E27FC236}">
                <a16:creationId xmlns:a16="http://schemas.microsoft.com/office/drawing/2014/main" id="{913A2C81-219B-D737-F091-14B53CF0E6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1646" y="3765882"/>
            <a:ext cx="3262600" cy="1569567"/>
          </a:xfrm>
          <a:prstGeom prst="rect">
            <a:avLst/>
          </a:prstGeom>
        </p:spPr>
      </p:pic>
      <p:pic>
        <p:nvPicPr>
          <p:cNvPr id="13" name="תמונה 12" descr="תמונה שמכילה מלבן&#10;&#10;התיאור נוצר באופן אוטומטי">
            <a:extLst>
              <a:ext uri="{FF2B5EF4-FFF2-40B4-BE49-F238E27FC236}">
                <a16:creationId xmlns:a16="http://schemas.microsoft.com/office/drawing/2014/main" id="{282733B7-9668-8C18-10F3-577C59CAFE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08671" y="897143"/>
            <a:ext cx="2247516" cy="1404698"/>
          </a:xfrm>
          <a:prstGeom prst="rect">
            <a:avLst/>
          </a:prstGeom>
        </p:spPr>
      </p:pic>
      <p:pic>
        <p:nvPicPr>
          <p:cNvPr id="14" name="תמונה 13" descr="תמונה שמכילה לוגו&#10;&#10;התיאור נוצר באופן אוטומטי">
            <a:extLst>
              <a:ext uri="{FF2B5EF4-FFF2-40B4-BE49-F238E27FC236}">
                <a16:creationId xmlns:a16="http://schemas.microsoft.com/office/drawing/2014/main" id="{23176AEB-AA5B-3ACF-C32F-540556C2EA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95666" y="897143"/>
            <a:ext cx="2247515" cy="1404698"/>
          </a:xfrm>
          <a:prstGeom prst="rect">
            <a:avLst/>
          </a:prstGeom>
        </p:spPr>
      </p:pic>
      <p:pic>
        <p:nvPicPr>
          <p:cNvPr id="16" name="תמונה 15">
            <a:extLst>
              <a:ext uri="{FF2B5EF4-FFF2-40B4-BE49-F238E27FC236}">
                <a16:creationId xmlns:a16="http://schemas.microsoft.com/office/drawing/2014/main" id="{62F92BC5-F6C4-E095-F999-7CC7C65B89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79188" y="897143"/>
            <a:ext cx="2247515" cy="1404697"/>
          </a:xfrm>
          <a:prstGeom prst="rect">
            <a:avLst/>
          </a:prstGeom>
        </p:spPr>
      </p:pic>
      <p:pic>
        <p:nvPicPr>
          <p:cNvPr id="18" name="תמונה 17">
            <a:extLst>
              <a:ext uri="{FF2B5EF4-FFF2-40B4-BE49-F238E27FC236}">
                <a16:creationId xmlns:a16="http://schemas.microsoft.com/office/drawing/2014/main" id="{567C2F3C-2A84-9C7E-B17C-C340EEA4638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2111" y="3579459"/>
            <a:ext cx="2264076" cy="1379421"/>
          </a:xfrm>
          <a:prstGeom prst="rect">
            <a:avLst/>
          </a:prstGeom>
        </p:spPr>
      </p:pic>
      <p:pic>
        <p:nvPicPr>
          <p:cNvPr id="19" name="תמונה 18">
            <a:extLst>
              <a:ext uri="{FF2B5EF4-FFF2-40B4-BE49-F238E27FC236}">
                <a16:creationId xmlns:a16="http://schemas.microsoft.com/office/drawing/2014/main" id="{C9F128E5-5EAD-CCF4-4C9F-B9A3D7CD86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95665" y="3473973"/>
            <a:ext cx="2247515" cy="1404697"/>
          </a:xfrm>
          <a:prstGeom prst="rect">
            <a:avLst/>
          </a:prstGeom>
        </p:spPr>
      </p:pic>
      <p:sp>
        <p:nvSpPr>
          <p:cNvPr id="21" name="TextBox 16">
            <a:extLst>
              <a:ext uri="{FF2B5EF4-FFF2-40B4-BE49-F238E27FC236}">
                <a16:creationId xmlns:a16="http://schemas.microsoft.com/office/drawing/2014/main" id="{CFADF2B1-DA49-204A-60A2-82C2B3C2B1C0}"/>
              </a:ext>
            </a:extLst>
          </p:cNvPr>
          <p:cNvSpPr txBox="1"/>
          <p:nvPr/>
        </p:nvSpPr>
        <p:spPr>
          <a:xfrm>
            <a:off x="5249954" y="2317882"/>
            <a:ext cx="1978863" cy="461665"/>
          </a:xfrm>
          <a:prstGeom prst="rect">
            <a:avLst/>
          </a:prstGeom>
          <a:noFill/>
        </p:spPr>
        <p:txBody>
          <a:bodyPr wrap="square" rtlCol="0">
            <a:spAutoFit/>
          </a:bodyPr>
          <a:lstStyle/>
          <a:p>
            <a:pPr algn="ctr"/>
            <a:r>
              <a:rPr lang="he-IL" sz="2400" b="1" dirty="0">
                <a:solidFill>
                  <a:srgbClr val="29587B"/>
                </a:solidFill>
                <a:latin typeface="Calibri Light" panose="020F0302020204030204" pitchFamily="34" charset="0"/>
                <a:cs typeface="Calibri Light" panose="020F0302020204030204" pitchFamily="34" charset="0"/>
              </a:rPr>
              <a:t>אנגליה </a:t>
            </a:r>
            <a:endParaRPr lang="he-IL" sz="2400" b="1" dirty="0">
              <a:solidFill>
                <a:srgbClr val="29587B"/>
              </a:solidFill>
              <a:effectLst/>
              <a:latin typeface="Calibri Light" panose="020F0302020204030204" pitchFamily="34" charset="0"/>
              <a:cs typeface="Calibri Light" panose="020F0302020204030204" pitchFamily="34" charset="0"/>
            </a:endParaRPr>
          </a:p>
        </p:txBody>
      </p:sp>
      <p:sp>
        <p:nvSpPr>
          <p:cNvPr id="22" name="TextBox 16">
            <a:extLst>
              <a:ext uri="{FF2B5EF4-FFF2-40B4-BE49-F238E27FC236}">
                <a16:creationId xmlns:a16="http://schemas.microsoft.com/office/drawing/2014/main" id="{D1221C0E-0023-7F13-AD6F-AA357F600084}"/>
              </a:ext>
            </a:extLst>
          </p:cNvPr>
          <p:cNvSpPr txBox="1"/>
          <p:nvPr/>
        </p:nvSpPr>
        <p:spPr>
          <a:xfrm>
            <a:off x="1470193" y="4996542"/>
            <a:ext cx="1978863" cy="461665"/>
          </a:xfrm>
          <a:prstGeom prst="rect">
            <a:avLst/>
          </a:prstGeom>
          <a:noFill/>
        </p:spPr>
        <p:txBody>
          <a:bodyPr wrap="square" rtlCol="0">
            <a:spAutoFit/>
          </a:bodyPr>
          <a:lstStyle/>
          <a:p>
            <a:pPr algn="ctr"/>
            <a:r>
              <a:rPr lang="he-IL" sz="2400" b="1" dirty="0">
                <a:solidFill>
                  <a:srgbClr val="29587B"/>
                </a:solidFill>
                <a:latin typeface="Calibri Light" panose="020F0302020204030204" pitchFamily="34" charset="0"/>
                <a:cs typeface="Calibri Light" panose="020F0302020204030204" pitchFamily="34" charset="0"/>
              </a:rPr>
              <a:t>ספרד </a:t>
            </a:r>
            <a:endParaRPr lang="he-IL" sz="2400" b="1" dirty="0">
              <a:solidFill>
                <a:srgbClr val="29587B"/>
              </a:solidFill>
              <a:effectLst/>
              <a:latin typeface="Calibri Light" panose="020F0302020204030204" pitchFamily="34" charset="0"/>
              <a:cs typeface="Calibri Light" panose="020F0302020204030204" pitchFamily="34" charset="0"/>
            </a:endParaRPr>
          </a:p>
        </p:txBody>
      </p:sp>
      <p:sp>
        <p:nvSpPr>
          <p:cNvPr id="23" name="TextBox 16">
            <a:extLst>
              <a:ext uri="{FF2B5EF4-FFF2-40B4-BE49-F238E27FC236}">
                <a16:creationId xmlns:a16="http://schemas.microsoft.com/office/drawing/2014/main" id="{40A6E176-4DCE-592F-4536-C559F2406937}"/>
              </a:ext>
            </a:extLst>
          </p:cNvPr>
          <p:cNvSpPr txBox="1"/>
          <p:nvPr/>
        </p:nvSpPr>
        <p:spPr>
          <a:xfrm>
            <a:off x="5232066" y="4930807"/>
            <a:ext cx="1978863" cy="461665"/>
          </a:xfrm>
          <a:prstGeom prst="rect">
            <a:avLst/>
          </a:prstGeom>
          <a:noFill/>
        </p:spPr>
        <p:txBody>
          <a:bodyPr wrap="square" rtlCol="0">
            <a:spAutoFit/>
          </a:bodyPr>
          <a:lstStyle/>
          <a:p>
            <a:pPr algn="ctr"/>
            <a:r>
              <a:rPr lang="he-IL" sz="2400" b="1" dirty="0">
                <a:solidFill>
                  <a:srgbClr val="29587B"/>
                </a:solidFill>
                <a:latin typeface="Calibri Light" panose="020F0302020204030204" pitchFamily="34" charset="0"/>
                <a:cs typeface="Calibri Light" panose="020F0302020204030204" pitchFamily="34" charset="0"/>
              </a:rPr>
              <a:t>תוניסיה </a:t>
            </a:r>
            <a:endParaRPr lang="he-IL" sz="2400" b="1" dirty="0">
              <a:solidFill>
                <a:srgbClr val="29587B"/>
              </a:solidFill>
              <a:effectLst/>
              <a:latin typeface="Calibri Light" panose="020F0302020204030204" pitchFamily="34" charset="0"/>
              <a:cs typeface="Calibri Light" panose="020F0302020204030204" pitchFamily="34" charset="0"/>
            </a:endParaRPr>
          </a:p>
        </p:txBody>
      </p:sp>
      <p:sp>
        <p:nvSpPr>
          <p:cNvPr id="24" name="TextBox 16">
            <a:extLst>
              <a:ext uri="{FF2B5EF4-FFF2-40B4-BE49-F238E27FC236}">
                <a16:creationId xmlns:a16="http://schemas.microsoft.com/office/drawing/2014/main" id="{A598AADE-D47C-FA80-A302-0C1CDDBA2DF9}"/>
              </a:ext>
            </a:extLst>
          </p:cNvPr>
          <p:cNvSpPr txBox="1"/>
          <p:nvPr/>
        </p:nvSpPr>
        <p:spPr>
          <a:xfrm>
            <a:off x="8877389" y="4861546"/>
            <a:ext cx="1978863" cy="461665"/>
          </a:xfrm>
          <a:prstGeom prst="rect">
            <a:avLst/>
          </a:prstGeom>
          <a:noFill/>
        </p:spPr>
        <p:txBody>
          <a:bodyPr wrap="square" rtlCol="0">
            <a:spAutoFit/>
          </a:bodyPr>
          <a:lstStyle/>
          <a:p>
            <a:pPr algn="ctr"/>
            <a:r>
              <a:rPr lang="he-IL" sz="2400" b="1" dirty="0">
                <a:solidFill>
                  <a:srgbClr val="29587B"/>
                </a:solidFill>
                <a:latin typeface="Calibri Light" panose="020F0302020204030204" pitchFamily="34" charset="0"/>
                <a:cs typeface="Calibri Light" panose="020F0302020204030204" pitchFamily="34" charset="0"/>
              </a:rPr>
              <a:t>יוון</a:t>
            </a:r>
            <a:endParaRPr lang="he-IL" sz="2400" b="1" dirty="0">
              <a:solidFill>
                <a:srgbClr val="29587B"/>
              </a:solidFill>
              <a:effectLst/>
              <a:latin typeface="Calibri Light" panose="020F0302020204030204" pitchFamily="34" charset="0"/>
              <a:cs typeface="Calibri Light" panose="020F0302020204030204" pitchFamily="34" charset="0"/>
            </a:endParaRPr>
          </a:p>
        </p:txBody>
      </p:sp>
      <p:sp>
        <p:nvSpPr>
          <p:cNvPr id="25" name="TextBox 16">
            <a:extLst>
              <a:ext uri="{FF2B5EF4-FFF2-40B4-BE49-F238E27FC236}">
                <a16:creationId xmlns:a16="http://schemas.microsoft.com/office/drawing/2014/main" id="{1D7C52A6-2277-2245-BD2C-791FA601DBBD}"/>
              </a:ext>
            </a:extLst>
          </p:cNvPr>
          <p:cNvSpPr txBox="1"/>
          <p:nvPr/>
        </p:nvSpPr>
        <p:spPr>
          <a:xfrm>
            <a:off x="8877389" y="2301840"/>
            <a:ext cx="1978863" cy="461665"/>
          </a:xfrm>
          <a:prstGeom prst="rect">
            <a:avLst/>
          </a:prstGeom>
          <a:noFill/>
        </p:spPr>
        <p:txBody>
          <a:bodyPr wrap="square" rtlCol="0">
            <a:spAutoFit/>
          </a:bodyPr>
          <a:lstStyle/>
          <a:p>
            <a:pPr algn="ctr"/>
            <a:r>
              <a:rPr lang="he-IL" sz="2400" b="1" dirty="0">
                <a:solidFill>
                  <a:srgbClr val="29587B"/>
                </a:solidFill>
                <a:latin typeface="Calibri Light" panose="020F0302020204030204" pitchFamily="34" charset="0"/>
                <a:cs typeface="Calibri Light" panose="020F0302020204030204" pitchFamily="34" charset="0"/>
              </a:rPr>
              <a:t>גרמניה </a:t>
            </a:r>
            <a:endParaRPr lang="he-IL" sz="2400" b="1" dirty="0">
              <a:solidFill>
                <a:srgbClr val="29587B"/>
              </a:solidFill>
              <a:effectLst/>
              <a:latin typeface="Calibri Light" panose="020F0302020204030204" pitchFamily="34" charset="0"/>
              <a:cs typeface="Calibri Light" panose="020F0302020204030204" pitchFamily="34" charset="0"/>
            </a:endParaRPr>
          </a:p>
        </p:txBody>
      </p:sp>
      <p:sp>
        <p:nvSpPr>
          <p:cNvPr id="26" name="TextBox 16">
            <a:extLst>
              <a:ext uri="{FF2B5EF4-FFF2-40B4-BE49-F238E27FC236}">
                <a16:creationId xmlns:a16="http://schemas.microsoft.com/office/drawing/2014/main" id="{C4127180-F9CA-B0F4-C1E2-F730074985FA}"/>
              </a:ext>
            </a:extLst>
          </p:cNvPr>
          <p:cNvSpPr txBox="1"/>
          <p:nvPr/>
        </p:nvSpPr>
        <p:spPr>
          <a:xfrm>
            <a:off x="1492111" y="2297763"/>
            <a:ext cx="1978863" cy="461665"/>
          </a:xfrm>
          <a:prstGeom prst="rect">
            <a:avLst/>
          </a:prstGeom>
          <a:noFill/>
        </p:spPr>
        <p:txBody>
          <a:bodyPr wrap="square" rtlCol="0">
            <a:spAutoFit/>
          </a:bodyPr>
          <a:lstStyle/>
          <a:p>
            <a:pPr algn="ctr"/>
            <a:r>
              <a:rPr lang="he-IL" sz="2400" b="1" dirty="0">
                <a:solidFill>
                  <a:srgbClr val="29587B"/>
                </a:solidFill>
                <a:latin typeface="Calibri Light" panose="020F0302020204030204" pitchFamily="34" charset="0"/>
                <a:cs typeface="Calibri Light" panose="020F0302020204030204" pitchFamily="34" charset="0"/>
              </a:rPr>
              <a:t>הונגריה </a:t>
            </a:r>
            <a:endParaRPr lang="he-IL" sz="2400" b="1" dirty="0">
              <a:solidFill>
                <a:srgbClr val="29587B"/>
              </a:solidFill>
              <a:effectLst/>
              <a:latin typeface="Calibri Light" panose="020F0302020204030204" pitchFamily="34" charset="0"/>
              <a:cs typeface="Calibri Light" panose="020F0302020204030204" pitchFamily="34" charset="0"/>
            </a:endParaRPr>
          </a:p>
        </p:txBody>
      </p:sp>
      <p:pic>
        <p:nvPicPr>
          <p:cNvPr id="12" name="תמונה 11" descr="תמונה שמכילה לוגו&#10;&#10;התיאור נוצר באופן אוטומטי">
            <a:extLst>
              <a:ext uri="{FF2B5EF4-FFF2-40B4-BE49-F238E27FC236}">
                <a16:creationId xmlns:a16="http://schemas.microsoft.com/office/drawing/2014/main" id="{267AFF73-58AA-ABED-D93A-3DB9B655B0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43062" y="3420050"/>
            <a:ext cx="2247515" cy="1440269"/>
          </a:xfrm>
          <a:prstGeom prst="rect">
            <a:avLst/>
          </a:prstGeom>
        </p:spPr>
      </p:pic>
    </p:spTree>
    <p:extLst>
      <p:ext uri="{BB962C8B-B14F-4D97-AF65-F5344CB8AC3E}">
        <p14:creationId xmlns:p14="http://schemas.microsoft.com/office/powerpoint/2010/main" val="2971325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6" name="Picture 5">
            <a:extLst>
              <a:ext uri="{FF2B5EF4-FFF2-40B4-BE49-F238E27FC236}">
                <a16:creationId xmlns:a16="http://schemas.microsoft.com/office/drawing/2014/main" id="{16D234C8-DCE4-8395-0959-56F27C23A5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6416054"/>
            <a:ext cx="12192000" cy="441945"/>
          </a:xfrm>
          <a:prstGeom prst="rect">
            <a:avLst/>
          </a:prstGeom>
        </p:spPr>
      </p:pic>
      <p:pic>
        <p:nvPicPr>
          <p:cNvPr id="2" name="Picture 1">
            <a:extLst>
              <a:ext uri="{FF2B5EF4-FFF2-40B4-BE49-F238E27FC236}">
                <a16:creationId xmlns:a16="http://schemas.microsoft.com/office/drawing/2014/main" id="{0111D439-4D58-7604-C5A9-BD34B35A902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35663" y="173124"/>
            <a:ext cx="453841" cy="452381"/>
          </a:xfrm>
          <a:prstGeom prst="rect">
            <a:avLst/>
          </a:prstGeom>
        </p:spPr>
      </p:pic>
      <p:pic>
        <p:nvPicPr>
          <p:cNvPr id="8" name="Picture 7" descr="Shape, rectangle&#10;&#10;Description automatically generated">
            <a:extLst>
              <a:ext uri="{FF2B5EF4-FFF2-40B4-BE49-F238E27FC236}">
                <a16:creationId xmlns:a16="http://schemas.microsoft.com/office/drawing/2014/main" id="{D507DCCF-EEF6-C385-6202-6F4A350256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495" y="1606771"/>
            <a:ext cx="11739041" cy="2927652"/>
          </a:xfrm>
          <a:prstGeom prst="rect">
            <a:avLst/>
          </a:prstGeom>
        </p:spPr>
      </p:pic>
      <p:sp>
        <p:nvSpPr>
          <p:cNvPr id="17" name="TextBox 16">
            <a:extLst>
              <a:ext uri="{FF2B5EF4-FFF2-40B4-BE49-F238E27FC236}">
                <a16:creationId xmlns:a16="http://schemas.microsoft.com/office/drawing/2014/main" id="{2A295AD0-4251-F389-EFDB-AA179C5BC781}"/>
              </a:ext>
            </a:extLst>
          </p:cNvPr>
          <p:cNvSpPr txBox="1"/>
          <p:nvPr/>
        </p:nvSpPr>
        <p:spPr>
          <a:xfrm>
            <a:off x="2627438" y="1003600"/>
            <a:ext cx="6889153" cy="584775"/>
          </a:xfrm>
          <a:prstGeom prst="rect">
            <a:avLst/>
          </a:prstGeom>
          <a:noFill/>
        </p:spPr>
        <p:txBody>
          <a:bodyPr wrap="square" rtlCol="0">
            <a:spAutoFit/>
          </a:bodyPr>
          <a:lstStyle/>
          <a:p>
            <a:pPr algn="ctr"/>
            <a:r>
              <a:rPr lang="he-IL" sz="3200" b="1" dirty="0">
                <a:solidFill>
                  <a:srgbClr val="2875AF"/>
                </a:solidFill>
                <a:latin typeface="Calibri Light" panose="020F0302020204030204" pitchFamily="34" charset="0"/>
                <a:cs typeface="Calibri Light" panose="020F0302020204030204" pitchFamily="34" charset="0"/>
              </a:rPr>
              <a:t>לאומיות אזרחית-מדינתית (פוליטית)</a:t>
            </a:r>
            <a:endParaRPr lang="he-IL" sz="3200" b="1" dirty="0">
              <a:solidFill>
                <a:srgbClr val="2875AF"/>
              </a:solidFill>
              <a:effectLst/>
              <a:latin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52FBA2DF-E306-3AEC-6E36-F95C3721FC28}"/>
              </a:ext>
            </a:extLst>
          </p:cNvPr>
          <p:cNvSpPr txBox="1"/>
          <p:nvPr/>
        </p:nvSpPr>
        <p:spPr>
          <a:xfrm>
            <a:off x="497305" y="1893357"/>
            <a:ext cx="11229474" cy="2251065"/>
          </a:xfrm>
          <a:prstGeom prst="rect">
            <a:avLst/>
          </a:prstGeom>
          <a:noFill/>
        </p:spPr>
        <p:txBody>
          <a:bodyPr wrap="square" rtlCol="0">
            <a:spAutoFit/>
          </a:bodyPr>
          <a:lstStyle/>
          <a:p>
            <a:pPr algn="just" rtl="1">
              <a:lnSpc>
                <a:spcPct val="150000"/>
              </a:lnSpc>
            </a:pPr>
            <a:r>
              <a:rPr lang="he-IL" sz="2400" b="1" dirty="0">
                <a:effectLst/>
                <a:latin typeface="Calibri" panose="020F0502020204030204" pitchFamily="34" charset="0"/>
                <a:cs typeface="Calibri" panose="020F0502020204030204" pitchFamily="34" charset="0"/>
              </a:rPr>
              <a:t>מבוססת על האזרחות במדינה אחת. עמים או לאומים מדינתיים התגבשו סביב נכונות לחיות יחדיו במדינה אחת, תוך קבלת אותו משטר ואותם חוקים. הזהות המשותפת לכל בני הלאום מושתתת על היותם אזרחים של אותה מדינה. </a:t>
            </a:r>
            <a:r>
              <a:rPr lang="he-IL" sz="2400" dirty="0">
                <a:effectLst/>
                <a:latin typeface="Calibri" panose="020F0502020204030204" pitchFamily="34" charset="0"/>
                <a:cs typeface="Calibri" panose="020F0502020204030204" pitchFamily="34" charset="0"/>
              </a:rPr>
              <a:t>המדינה היא הדבק המלכד את בני הלאום. במדינות אלה יכול כל אזרח להשתייך בקלות לקבוצת הרוב, אם הוא חולק עם הקבוצה את העקרונות המנחים.</a:t>
            </a:r>
          </a:p>
        </p:txBody>
      </p:sp>
    </p:spTree>
    <p:extLst>
      <p:ext uri="{BB962C8B-B14F-4D97-AF65-F5344CB8AC3E}">
        <p14:creationId xmlns:p14="http://schemas.microsoft.com/office/powerpoint/2010/main" val="1591849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window&#10;&#10;Description automatically generated">
            <a:extLst>
              <a:ext uri="{FF2B5EF4-FFF2-40B4-BE49-F238E27FC236}">
                <a16:creationId xmlns:a16="http://schemas.microsoft.com/office/drawing/2014/main" id="{83ECCC62-7DAE-C39C-7AA6-5D653432D9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5602" y="0"/>
            <a:ext cx="7676398" cy="6858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sp>
        <p:nvSpPr>
          <p:cNvPr id="5" name="TextBox 4">
            <a:extLst>
              <a:ext uri="{FF2B5EF4-FFF2-40B4-BE49-F238E27FC236}">
                <a16:creationId xmlns:a16="http://schemas.microsoft.com/office/drawing/2014/main" id="{095841BC-998F-51C9-9337-29B0DE8102C2}"/>
              </a:ext>
            </a:extLst>
          </p:cNvPr>
          <p:cNvSpPr txBox="1"/>
          <p:nvPr/>
        </p:nvSpPr>
        <p:spPr>
          <a:xfrm>
            <a:off x="31046" y="2322624"/>
            <a:ext cx="4412884" cy="1938992"/>
          </a:xfrm>
          <a:prstGeom prst="rect">
            <a:avLst/>
          </a:prstGeom>
          <a:noFill/>
        </p:spPr>
        <p:txBody>
          <a:bodyPr wrap="square" rtlCol="0">
            <a:spAutoFit/>
          </a:bodyPr>
          <a:lstStyle/>
          <a:p>
            <a:pPr algn="ctr"/>
            <a:r>
              <a:rPr lang="he-IL" sz="6000" b="1" dirty="0">
                <a:solidFill>
                  <a:srgbClr val="2875AF"/>
                </a:solidFill>
                <a:effectLst/>
                <a:latin typeface="Calibri" panose="020F0502020204030204" pitchFamily="34" charset="0"/>
                <a:cs typeface="Calibri" panose="020F0502020204030204" pitchFamily="34" charset="0"/>
              </a:rPr>
              <a:t>מה</a:t>
            </a:r>
          </a:p>
          <a:p>
            <a:pPr algn="ctr"/>
            <a:r>
              <a:rPr lang="he-IL" sz="6000" b="1" dirty="0">
                <a:solidFill>
                  <a:srgbClr val="2875AF"/>
                </a:solidFill>
                <a:latin typeface="Calibri" panose="020F0502020204030204" pitchFamily="34" charset="0"/>
                <a:cs typeface="Calibri" panose="020F0502020204030204" pitchFamily="34" charset="0"/>
              </a:rPr>
              <a:t>נלמד?</a:t>
            </a:r>
            <a:endParaRPr lang="he-IL" sz="6000" b="1" dirty="0">
              <a:solidFill>
                <a:srgbClr val="2875AF"/>
              </a:solidFill>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C0D2994-0392-2968-B361-D913BC41532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535663" y="173124"/>
            <a:ext cx="453841" cy="452381"/>
          </a:xfrm>
          <a:prstGeom prst="rect">
            <a:avLst/>
          </a:prstGeom>
        </p:spPr>
      </p:pic>
      <p:pic>
        <p:nvPicPr>
          <p:cNvPr id="3" name="Picture 2">
            <a:extLst>
              <a:ext uri="{FF2B5EF4-FFF2-40B4-BE49-F238E27FC236}">
                <a16:creationId xmlns:a16="http://schemas.microsoft.com/office/drawing/2014/main" id="{9088B989-7BC9-C9CD-982F-48C121A74CE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2496" y="6232495"/>
            <a:ext cx="453841" cy="452381"/>
          </a:xfrm>
          <a:prstGeom prst="rect">
            <a:avLst/>
          </a:prstGeom>
        </p:spPr>
      </p:pic>
    </p:spTree>
    <p:extLst>
      <p:ext uri="{BB962C8B-B14F-4D97-AF65-F5344CB8AC3E}">
        <p14:creationId xmlns:p14="http://schemas.microsoft.com/office/powerpoint/2010/main" val="3478956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6" name="Picture 5">
            <a:extLst>
              <a:ext uri="{FF2B5EF4-FFF2-40B4-BE49-F238E27FC236}">
                <a16:creationId xmlns:a16="http://schemas.microsoft.com/office/drawing/2014/main" id="{16D234C8-DCE4-8395-0959-56F27C23A53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6416054"/>
            <a:ext cx="12192000" cy="441945"/>
          </a:xfrm>
          <a:prstGeom prst="rect">
            <a:avLst/>
          </a:prstGeom>
        </p:spPr>
      </p:pic>
      <p:pic>
        <p:nvPicPr>
          <p:cNvPr id="2" name="Picture 1">
            <a:extLst>
              <a:ext uri="{FF2B5EF4-FFF2-40B4-BE49-F238E27FC236}">
                <a16:creationId xmlns:a16="http://schemas.microsoft.com/office/drawing/2014/main" id="{0111D439-4D58-7604-C5A9-BD34B35A902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535663" y="173124"/>
            <a:ext cx="453841" cy="452381"/>
          </a:xfrm>
          <a:prstGeom prst="rect">
            <a:avLst/>
          </a:prstGeom>
        </p:spPr>
      </p:pic>
      <p:pic>
        <p:nvPicPr>
          <p:cNvPr id="8" name="Picture 7" descr="Shape, rectangle&#10;&#10;Description automatically generated">
            <a:extLst>
              <a:ext uri="{FF2B5EF4-FFF2-40B4-BE49-F238E27FC236}">
                <a16:creationId xmlns:a16="http://schemas.microsoft.com/office/drawing/2014/main" id="{D507DCCF-EEF6-C385-6202-6F4A350256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4601" y="2602825"/>
            <a:ext cx="3262600" cy="1569567"/>
          </a:xfrm>
          <a:prstGeom prst="rect">
            <a:avLst/>
          </a:prstGeom>
        </p:spPr>
      </p:pic>
      <p:pic>
        <p:nvPicPr>
          <p:cNvPr id="5" name="Picture 7" descr="Shape, rectangle&#10;&#10;Description automatically generated">
            <a:extLst>
              <a:ext uri="{FF2B5EF4-FFF2-40B4-BE49-F238E27FC236}">
                <a16:creationId xmlns:a16="http://schemas.microsoft.com/office/drawing/2014/main" id="{0771646D-7211-B43D-5C05-791BEFF70E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6474" y="2602824"/>
            <a:ext cx="3262600" cy="1569567"/>
          </a:xfrm>
          <a:prstGeom prst="rect">
            <a:avLst/>
          </a:prstGeom>
        </p:spPr>
      </p:pic>
      <p:pic>
        <p:nvPicPr>
          <p:cNvPr id="9" name="Picture 7" descr="Shape, rectangle&#10;&#10;Description automatically generated">
            <a:extLst>
              <a:ext uri="{FF2B5EF4-FFF2-40B4-BE49-F238E27FC236}">
                <a16:creationId xmlns:a16="http://schemas.microsoft.com/office/drawing/2014/main" id="{D2BAA56B-B3E6-BCB2-ECEE-39D2CA6E31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1646" y="2602824"/>
            <a:ext cx="3262600" cy="1569567"/>
          </a:xfrm>
          <a:prstGeom prst="rect">
            <a:avLst/>
          </a:prstGeom>
        </p:spPr>
      </p:pic>
      <p:sp>
        <p:nvSpPr>
          <p:cNvPr id="21" name="TextBox 16">
            <a:extLst>
              <a:ext uri="{FF2B5EF4-FFF2-40B4-BE49-F238E27FC236}">
                <a16:creationId xmlns:a16="http://schemas.microsoft.com/office/drawing/2014/main" id="{CFADF2B1-DA49-204A-60A2-82C2B3C2B1C0}"/>
              </a:ext>
            </a:extLst>
          </p:cNvPr>
          <p:cNvSpPr txBox="1"/>
          <p:nvPr/>
        </p:nvSpPr>
        <p:spPr>
          <a:xfrm>
            <a:off x="5249954" y="3649371"/>
            <a:ext cx="1978863" cy="461665"/>
          </a:xfrm>
          <a:prstGeom prst="rect">
            <a:avLst/>
          </a:prstGeom>
          <a:noFill/>
        </p:spPr>
        <p:txBody>
          <a:bodyPr wrap="square" rtlCol="0">
            <a:spAutoFit/>
          </a:bodyPr>
          <a:lstStyle/>
          <a:p>
            <a:pPr algn="ctr"/>
            <a:r>
              <a:rPr lang="he-IL" sz="2400" b="1" dirty="0">
                <a:solidFill>
                  <a:srgbClr val="29587B"/>
                </a:solidFill>
                <a:latin typeface="Calibri Light" panose="020F0302020204030204" pitchFamily="34" charset="0"/>
                <a:cs typeface="Calibri Light" panose="020F0302020204030204" pitchFamily="34" charset="0"/>
              </a:rPr>
              <a:t>אוסטרליה </a:t>
            </a:r>
            <a:endParaRPr lang="he-IL" sz="2400" b="1" dirty="0">
              <a:solidFill>
                <a:srgbClr val="29587B"/>
              </a:solidFill>
              <a:effectLst/>
              <a:latin typeface="Calibri Light" panose="020F0302020204030204" pitchFamily="34" charset="0"/>
              <a:cs typeface="Calibri Light" panose="020F0302020204030204" pitchFamily="34" charset="0"/>
            </a:endParaRPr>
          </a:p>
        </p:txBody>
      </p:sp>
      <p:sp>
        <p:nvSpPr>
          <p:cNvPr id="25" name="TextBox 16">
            <a:extLst>
              <a:ext uri="{FF2B5EF4-FFF2-40B4-BE49-F238E27FC236}">
                <a16:creationId xmlns:a16="http://schemas.microsoft.com/office/drawing/2014/main" id="{1D7C52A6-2277-2245-BD2C-791FA601DBBD}"/>
              </a:ext>
            </a:extLst>
          </p:cNvPr>
          <p:cNvSpPr txBox="1"/>
          <p:nvPr/>
        </p:nvSpPr>
        <p:spPr>
          <a:xfrm>
            <a:off x="8877389" y="3633329"/>
            <a:ext cx="1978863" cy="461665"/>
          </a:xfrm>
          <a:prstGeom prst="rect">
            <a:avLst/>
          </a:prstGeom>
          <a:noFill/>
        </p:spPr>
        <p:txBody>
          <a:bodyPr wrap="square" rtlCol="0">
            <a:spAutoFit/>
          </a:bodyPr>
          <a:lstStyle/>
          <a:p>
            <a:pPr algn="ctr"/>
            <a:r>
              <a:rPr lang="he-IL" sz="2400" b="1" dirty="0">
                <a:solidFill>
                  <a:srgbClr val="29587B"/>
                </a:solidFill>
                <a:latin typeface="Calibri Light" panose="020F0302020204030204" pitchFamily="34" charset="0"/>
                <a:cs typeface="Calibri Light" panose="020F0302020204030204" pitchFamily="34" charset="0"/>
              </a:rPr>
              <a:t>קנדה </a:t>
            </a:r>
            <a:endParaRPr lang="he-IL" sz="2400" b="1" dirty="0">
              <a:solidFill>
                <a:srgbClr val="29587B"/>
              </a:solidFill>
              <a:effectLst/>
              <a:latin typeface="Calibri Light" panose="020F0302020204030204" pitchFamily="34" charset="0"/>
              <a:cs typeface="Calibri Light" panose="020F0302020204030204" pitchFamily="34" charset="0"/>
            </a:endParaRPr>
          </a:p>
        </p:txBody>
      </p:sp>
      <p:sp>
        <p:nvSpPr>
          <p:cNvPr id="26" name="TextBox 16">
            <a:extLst>
              <a:ext uri="{FF2B5EF4-FFF2-40B4-BE49-F238E27FC236}">
                <a16:creationId xmlns:a16="http://schemas.microsoft.com/office/drawing/2014/main" id="{C4127180-F9CA-B0F4-C1E2-F730074985FA}"/>
              </a:ext>
            </a:extLst>
          </p:cNvPr>
          <p:cNvSpPr txBox="1"/>
          <p:nvPr/>
        </p:nvSpPr>
        <p:spPr>
          <a:xfrm>
            <a:off x="1492111" y="3629252"/>
            <a:ext cx="1978863" cy="461665"/>
          </a:xfrm>
          <a:prstGeom prst="rect">
            <a:avLst/>
          </a:prstGeom>
          <a:noFill/>
        </p:spPr>
        <p:txBody>
          <a:bodyPr wrap="square" rtlCol="0">
            <a:spAutoFit/>
          </a:bodyPr>
          <a:lstStyle/>
          <a:p>
            <a:pPr algn="ctr"/>
            <a:r>
              <a:rPr lang="he-IL" sz="2400" b="1" dirty="0">
                <a:solidFill>
                  <a:srgbClr val="29587B"/>
                </a:solidFill>
                <a:latin typeface="Calibri Light" panose="020F0302020204030204" pitchFamily="34" charset="0"/>
                <a:cs typeface="Calibri Light" panose="020F0302020204030204" pitchFamily="34" charset="0"/>
              </a:rPr>
              <a:t>ארה"ב </a:t>
            </a:r>
            <a:endParaRPr lang="he-IL" sz="2400" b="1" dirty="0">
              <a:solidFill>
                <a:srgbClr val="29587B"/>
              </a:solidFill>
              <a:effectLst/>
              <a:latin typeface="Calibri Light" panose="020F0302020204030204" pitchFamily="34" charset="0"/>
              <a:cs typeface="Calibri Light" panose="020F0302020204030204" pitchFamily="34" charset="0"/>
            </a:endParaRPr>
          </a:p>
        </p:txBody>
      </p:sp>
      <p:pic>
        <p:nvPicPr>
          <p:cNvPr id="12" name="תמונה 11">
            <a:extLst>
              <a:ext uri="{FF2B5EF4-FFF2-40B4-BE49-F238E27FC236}">
                <a16:creationId xmlns:a16="http://schemas.microsoft.com/office/drawing/2014/main" id="{1434C6CC-2BAD-87B0-4530-5CE982A700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9218" y="2147157"/>
            <a:ext cx="2247516" cy="1400620"/>
          </a:xfrm>
          <a:prstGeom prst="rect">
            <a:avLst/>
          </a:prstGeom>
        </p:spPr>
      </p:pic>
      <p:pic>
        <p:nvPicPr>
          <p:cNvPr id="17" name="תמונה 16" descr="תמונה שמכילה מלכה, אומנות קליפיפם&#10;&#10;התיאור נוצר באופן אוטומטי">
            <a:extLst>
              <a:ext uri="{FF2B5EF4-FFF2-40B4-BE49-F238E27FC236}">
                <a16:creationId xmlns:a16="http://schemas.microsoft.com/office/drawing/2014/main" id="{1B407586-B76E-2197-8033-910D9BDBAF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4016" y="2147157"/>
            <a:ext cx="2247516" cy="1400620"/>
          </a:xfrm>
          <a:prstGeom prst="rect">
            <a:avLst/>
          </a:prstGeom>
        </p:spPr>
      </p:pic>
      <p:pic>
        <p:nvPicPr>
          <p:cNvPr id="28" name="תמונה 27" descr="תמונה שמכילה טקסט, אומנות קליפיפם&#10;&#10;התיאור נוצר באופן אוטומטי">
            <a:extLst>
              <a:ext uri="{FF2B5EF4-FFF2-40B4-BE49-F238E27FC236}">
                <a16:creationId xmlns:a16="http://schemas.microsoft.com/office/drawing/2014/main" id="{D8429E76-8A51-1680-9F40-EA3C3F0C17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70457" y="2147158"/>
            <a:ext cx="2247516" cy="1400948"/>
          </a:xfrm>
          <a:prstGeom prst="rect">
            <a:avLst/>
          </a:prstGeom>
        </p:spPr>
      </p:pic>
    </p:spTree>
    <p:extLst>
      <p:ext uri="{BB962C8B-B14F-4D97-AF65-F5344CB8AC3E}">
        <p14:creationId xmlns:p14="http://schemas.microsoft.com/office/powerpoint/2010/main" val="3154624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2" name="Picture 1">
            <a:extLst>
              <a:ext uri="{FF2B5EF4-FFF2-40B4-BE49-F238E27FC236}">
                <a16:creationId xmlns:a16="http://schemas.microsoft.com/office/drawing/2014/main" id="{0111D439-4D58-7604-C5A9-BD34B35A902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535663" y="173124"/>
            <a:ext cx="453841" cy="452381"/>
          </a:xfrm>
          <a:prstGeom prst="rect">
            <a:avLst/>
          </a:prstGeom>
        </p:spPr>
      </p:pic>
      <p:graphicFrame>
        <p:nvGraphicFramePr>
          <p:cNvPr id="4" name="טבלה 2">
            <a:extLst>
              <a:ext uri="{FF2B5EF4-FFF2-40B4-BE49-F238E27FC236}">
                <a16:creationId xmlns:a16="http://schemas.microsoft.com/office/drawing/2014/main" id="{B5709C6A-38DE-DED6-FACC-3DF231C54E0F}"/>
              </a:ext>
            </a:extLst>
          </p:cNvPr>
          <p:cNvGraphicFramePr>
            <a:graphicFrameLocks noGrp="1"/>
          </p:cNvGraphicFramePr>
          <p:nvPr>
            <p:extLst>
              <p:ext uri="{D42A27DB-BD31-4B8C-83A1-F6EECF244321}">
                <p14:modId xmlns:p14="http://schemas.microsoft.com/office/powerpoint/2010/main" val="40497605"/>
              </p:ext>
            </p:extLst>
          </p:nvPr>
        </p:nvGraphicFramePr>
        <p:xfrm>
          <a:off x="598842" y="1850713"/>
          <a:ext cx="10994315" cy="4124132"/>
        </p:xfrm>
        <a:graphic>
          <a:graphicData uri="http://schemas.openxmlformats.org/drawingml/2006/table">
            <a:tbl>
              <a:tblPr rtl="1" bandRow="1"/>
              <a:tblGrid>
                <a:gridCol w="3352799">
                  <a:extLst>
                    <a:ext uri="{9D8B030D-6E8A-4147-A177-3AD203B41FA5}">
                      <a16:colId xmlns:a16="http://schemas.microsoft.com/office/drawing/2014/main" val="4106947627"/>
                    </a:ext>
                  </a:extLst>
                </a:gridCol>
                <a:gridCol w="3668358">
                  <a:extLst>
                    <a:ext uri="{9D8B030D-6E8A-4147-A177-3AD203B41FA5}">
                      <a16:colId xmlns:a16="http://schemas.microsoft.com/office/drawing/2014/main" val="1666186231"/>
                    </a:ext>
                  </a:extLst>
                </a:gridCol>
                <a:gridCol w="3973158">
                  <a:extLst>
                    <a:ext uri="{9D8B030D-6E8A-4147-A177-3AD203B41FA5}">
                      <a16:colId xmlns:a16="http://schemas.microsoft.com/office/drawing/2014/main" val="317217675"/>
                    </a:ext>
                  </a:extLst>
                </a:gridCol>
              </a:tblGrid>
              <a:tr h="655375">
                <a:tc>
                  <a:txBody>
                    <a:bodyPr/>
                    <a:lstStyle/>
                    <a:p>
                      <a:pPr algn="ctr" rtl="1">
                        <a:lnSpc>
                          <a:spcPct val="150000"/>
                        </a:lnSpc>
                      </a:pPr>
                      <a:r>
                        <a:rPr lang="he-IL"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קריטריון</a:t>
                      </a:r>
                      <a:endParaRPr lang="en-US"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875AF"/>
                    </a:solidFill>
                  </a:tcPr>
                </a:tc>
                <a:tc>
                  <a:txBody>
                    <a:bodyPr/>
                    <a:lstStyle/>
                    <a:p>
                      <a:pPr algn="ctr" rtl="1">
                        <a:lnSpc>
                          <a:spcPct val="150000"/>
                        </a:lnSpc>
                      </a:pPr>
                      <a:r>
                        <a:rPr lang="he-IL"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לאומיות </a:t>
                      </a:r>
                      <a:r>
                        <a:rPr lang="he-IL"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אתנית־תרבותית</a:t>
                      </a:r>
                      <a:r>
                        <a:rPr lang="he-IL"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lang="en-US"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875AF"/>
                    </a:solidFill>
                  </a:tcPr>
                </a:tc>
                <a:tc>
                  <a:txBody>
                    <a:bodyPr/>
                    <a:lstStyle/>
                    <a:p>
                      <a:pPr algn="ctr" rtl="1">
                        <a:lnSpc>
                          <a:spcPct val="150000"/>
                        </a:lnSpc>
                      </a:pPr>
                      <a:r>
                        <a:rPr lang="he-IL"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לאומיות </a:t>
                      </a:r>
                      <a:r>
                        <a:rPr lang="he-IL"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אזרחית־מדינתית</a:t>
                      </a:r>
                      <a:r>
                        <a:rPr lang="he-IL"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lang="en-US"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875AF"/>
                    </a:solidFill>
                  </a:tcPr>
                </a:tc>
                <a:extLst>
                  <a:ext uri="{0D108BD9-81ED-4DB2-BD59-A6C34878D82A}">
                    <a16:rowId xmlns:a16="http://schemas.microsoft.com/office/drawing/2014/main" val="2497627303"/>
                  </a:ext>
                </a:extLst>
              </a:tr>
              <a:tr h="941836">
                <a:tc>
                  <a:txBody>
                    <a:bodyPr/>
                    <a:lstStyle/>
                    <a:p>
                      <a:pPr algn="ctr" rtl="1">
                        <a:lnSpc>
                          <a:spcPct val="150000"/>
                        </a:lnSpc>
                      </a:pPr>
                      <a:r>
                        <a:rPr lang="he-IL" sz="2000" dirty="0">
                          <a:effectLst/>
                          <a:latin typeface="Calibri" panose="020F0502020204030204" pitchFamily="34" charset="0"/>
                          <a:ea typeface="Calibri" panose="020F0502020204030204" pitchFamily="34" charset="0"/>
                          <a:cs typeface="Calibri" panose="020F0502020204030204" pitchFamily="34" charset="0"/>
                        </a:rPr>
                        <a:t> המשותף לבני הקבוצה</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1">
                        <a:lnSpc>
                          <a:spcPct val="100000"/>
                        </a:lnSpc>
                      </a:pPr>
                      <a:r>
                        <a:rPr lang="he-IL" sz="2000" dirty="0">
                          <a:effectLst/>
                          <a:latin typeface="Calibri" panose="020F0502020204030204" pitchFamily="34" charset="0"/>
                          <a:ea typeface="Calibri" panose="020F0502020204030204" pitchFamily="34" charset="0"/>
                          <a:cs typeface="Calibri" panose="020F0502020204030204" pitchFamily="34" charset="0"/>
                        </a:rPr>
                        <a:t>מוצא, תרבות, שפה, מנהגים, אורח חיים, מקום</a:t>
                      </a:r>
                      <a:r>
                        <a:rPr lang="en-US" sz="2000" dirty="0">
                          <a:effectLst/>
                          <a:latin typeface="Calibri" panose="020F0502020204030204" pitchFamily="34" charset="0"/>
                          <a:ea typeface="Calibri" panose="020F0502020204030204" pitchFamily="34" charset="0"/>
                          <a:cs typeface="Calibri" panose="020F0502020204030204" pitchFamily="34" charset="0"/>
                        </a:rPr>
                        <a:t>,</a:t>
                      </a:r>
                      <a:r>
                        <a:rPr lang="he-IL" sz="2000" dirty="0">
                          <a:effectLst/>
                          <a:latin typeface="Calibri" panose="020F0502020204030204" pitchFamily="34" charset="0"/>
                          <a:ea typeface="Calibri" panose="020F0502020204030204" pitchFamily="34" charset="0"/>
                          <a:cs typeface="Calibri" panose="020F0502020204030204" pitchFamily="34" charset="0"/>
                        </a:rPr>
                        <a:t> ולעיתים גם דת</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lnSpc>
                          <a:spcPct val="100000"/>
                        </a:lnSpc>
                      </a:pPr>
                      <a:r>
                        <a:rPr lang="he-IL" sz="2000" dirty="0">
                          <a:effectLst/>
                          <a:latin typeface="Calibri" panose="020F0502020204030204" pitchFamily="34" charset="0"/>
                          <a:ea typeface="Calibri" panose="020F0502020204030204" pitchFamily="34" charset="0"/>
                          <a:cs typeface="Calibri" panose="020F0502020204030204" pitchFamily="34" charset="0"/>
                        </a:rPr>
                        <a:t>חיים באותה מדינה , ערכים וחוקים משותפים </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7681884"/>
                  </a:ext>
                </a:extLst>
              </a:tr>
              <a:tr h="700909">
                <a:tc>
                  <a:txBody>
                    <a:bodyPr/>
                    <a:lstStyle/>
                    <a:p>
                      <a:pPr algn="ctr" rtl="1">
                        <a:lnSpc>
                          <a:spcPct val="150000"/>
                        </a:lnSpc>
                      </a:pPr>
                      <a:r>
                        <a:rPr lang="he-IL" sz="2000" dirty="0">
                          <a:effectLst/>
                          <a:latin typeface="Calibri" panose="020F0502020204030204" pitchFamily="34" charset="0"/>
                          <a:ea typeface="Calibri" panose="020F0502020204030204" pitchFamily="34" charset="0"/>
                          <a:cs typeface="Calibri" panose="020F0502020204030204" pitchFamily="34" charset="0"/>
                        </a:rPr>
                        <a:t>מה קודם למה: הלאום או המדינה?</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1">
                        <a:lnSpc>
                          <a:spcPct val="100000"/>
                        </a:lnSpc>
                      </a:pPr>
                      <a:r>
                        <a:rPr lang="he-IL" sz="2000" dirty="0">
                          <a:effectLst/>
                          <a:latin typeface="Calibri" panose="020F0502020204030204" pitchFamily="34" charset="0"/>
                          <a:ea typeface="Calibri" panose="020F0502020204030204" pitchFamily="34" charset="0"/>
                          <a:cs typeface="Calibri" panose="020F0502020204030204" pitchFamily="34" charset="0"/>
                        </a:rPr>
                        <a:t>לאום יוצר מדינה</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lnSpc>
                          <a:spcPct val="100000"/>
                        </a:lnSpc>
                      </a:pPr>
                      <a:r>
                        <a:rPr lang="he-IL" sz="2000" dirty="0">
                          <a:effectLst/>
                          <a:latin typeface="Calibri" panose="020F0502020204030204" pitchFamily="34" charset="0"/>
                          <a:ea typeface="Calibri" panose="020F0502020204030204" pitchFamily="34" charset="0"/>
                          <a:cs typeface="Calibri" panose="020F0502020204030204" pitchFamily="34" charset="0"/>
                        </a:rPr>
                        <a:t>מדינה יוצרת לאום</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1251857"/>
                  </a:ext>
                </a:extLst>
              </a:tr>
              <a:tr h="1183803">
                <a:tc>
                  <a:txBody>
                    <a:bodyPr/>
                    <a:lstStyle/>
                    <a:p>
                      <a:pPr algn="ctr" rtl="1">
                        <a:lnSpc>
                          <a:spcPct val="150000"/>
                        </a:lnSpc>
                      </a:pPr>
                      <a:r>
                        <a:rPr lang="he-IL" sz="2000" dirty="0">
                          <a:effectLst/>
                          <a:latin typeface="Calibri" panose="020F0502020204030204" pitchFamily="34" charset="0"/>
                          <a:ea typeface="Calibri" panose="020F0502020204030204" pitchFamily="34" charset="0"/>
                          <a:cs typeface="Calibri" panose="020F0502020204030204" pitchFamily="34" charset="0"/>
                        </a:rPr>
                        <a:t>מיעוט לאומי</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1">
                        <a:lnSpc>
                          <a:spcPct val="100000"/>
                        </a:lnSpc>
                      </a:pPr>
                      <a:r>
                        <a:rPr lang="he-IL" sz="2000" dirty="0">
                          <a:effectLst/>
                          <a:latin typeface="Calibri" panose="020F0502020204030204" pitchFamily="34" charset="0"/>
                          <a:ea typeface="Calibri" panose="020F0502020204030204" pitchFamily="34" charset="0"/>
                          <a:cs typeface="Calibri" panose="020F0502020204030204" pitchFamily="34" charset="0"/>
                        </a:rPr>
                        <a:t>יש מיעוטים לאומיים.</a:t>
                      </a:r>
                      <a:br>
                        <a:rPr lang="en-US" sz="2000" dirty="0">
                          <a:effectLst/>
                          <a:latin typeface="Calibri" panose="020F0502020204030204" pitchFamily="34" charset="0"/>
                          <a:ea typeface="Calibri" panose="020F0502020204030204" pitchFamily="34" charset="0"/>
                          <a:cs typeface="Calibri" panose="020F0502020204030204" pitchFamily="34" charset="0"/>
                        </a:rPr>
                      </a:br>
                      <a:r>
                        <a:rPr lang="he-IL" sz="2000" dirty="0">
                          <a:effectLst/>
                          <a:latin typeface="Calibri" panose="020F0502020204030204" pitchFamily="34" charset="0"/>
                          <a:ea typeface="Calibri" panose="020F0502020204030204" pitchFamily="34" charset="0"/>
                          <a:cs typeface="Calibri" panose="020F0502020204030204" pitchFamily="34" charset="0"/>
                        </a:rPr>
                        <a:t>הם אזרחים אך אינם חולקים את המכנה המשותף הלאומי</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lnSpc>
                          <a:spcPct val="100000"/>
                        </a:lnSpc>
                      </a:pPr>
                      <a:r>
                        <a:rPr lang="he-IL" sz="2000" dirty="0">
                          <a:effectLst/>
                          <a:latin typeface="Calibri" panose="020F0502020204030204" pitchFamily="34" charset="0"/>
                          <a:ea typeface="Calibri" panose="020F0502020204030204" pitchFamily="34" charset="0"/>
                          <a:cs typeface="Calibri" panose="020F0502020204030204" pitchFamily="34" charset="0"/>
                        </a:rPr>
                        <a:t>כל האזרחים יכולים להיות בני הלאום המשותף</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1534783"/>
                  </a:ext>
                </a:extLst>
              </a:tr>
              <a:tr h="642209">
                <a:tc>
                  <a:txBody>
                    <a:bodyPr/>
                    <a:lstStyle/>
                    <a:p>
                      <a:pPr algn="ctr" rtl="1">
                        <a:lnSpc>
                          <a:spcPct val="150000"/>
                        </a:lnSpc>
                      </a:pPr>
                      <a:r>
                        <a:rPr lang="he-IL" sz="2000" dirty="0">
                          <a:effectLst/>
                          <a:latin typeface="Calibri" panose="020F0502020204030204" pitchFamily="34" charset="0"/>
                          <a:ea typeface="Calibri" panose="020F0502020204030204" pitchFamily="34" charset="0"/>
                          <a:cs typeface="Calibri" panose="020F0502020204030204" pitchFamily="34" charset="0"/>
                        </a:rPr>
                        <a:t>סוג המדינה</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1">
                        <a:lnSpc>
                          <a:spcPct val="100000"/>
                        </a:lnSpc>
                      </a:pPr>
                      <a:r>
                        <a:rPr lang="he-IL" sz="2000">
                          <a:effectLst/>
                          <a:latin typeface="Calibri" panose="020F0502020204030204" pitchFamily="34" charset="0"/>
                          <a:ea typeface="Calibri" panose="020F0502020204030204" pitchFamily="34" charset="0"/>
                          <a:cs typeface="Calibri" panose="020F0502020204030204" pitchFamily="34" charset="0"/>
                        </a:rPr>
                        <a:t>מדינת לאום אתנית־תרבותית</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lnSpc>
                          <a:spcPct val="100000"/>
                        </a:lnSpc>
                      </a:pPr>
                      <a:r>
                        <a:rPr lang="he-IL" sz="2000" dirty="0">
                          <a:effectLst/>
                          <a:latin typeface="Calibri" panose="020F0502020204030204" pitchFamily="34" charset="0"/>
                          <a:ea typeface="Calibri" panose="020F0502020204030204" pitchFamily="34" charset="0"/>
                          <a:cs typeface="Calibri" panose="020F0502020204030204" pitchFamily="34" charset="0"/>
                        </a:rPr>
                        <a:t>מדינת לאום אזרחית</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3343680"/>
                  </a:ext>
                </a:extLst>
              </a:tr>
            </a:tbl>
          </a:graphicData>
        </a:graphic>
      </p:graphicFrame>
      <p:sp>
        <p:nvSpPr>
          <p:cNvPr id="5" name="TextBox 4">
            <a:extLst>
              <a:ext uri="{FF2B5EF4-FFF2-40B4-BE49-F238E27FC236}">
                <a16:creationId xmlns:a16="http://schemas.microsoft.com/office/drawing/2014/main" id="{FC88AF97-8D74-1369-96B5-FE77805360A7}"/>
              </a:ext>
            </a:extLst>
          </p:cNvPr>
          <p:cNvSpPr txBox="1"/>
          <p:nvPr/>
        </p:nvSpPr>
        <p:spPr>
          <a:xfrm>
            <a:off x="107435" y="554715"/>
            <a:ext cx="10243888" cy="1031051"/>
          </a:xfrm>
          <a:prstGeom prst="rect">
            <a:avLst/>
          </a:prstGeom>
          <a:noFill/>
        </p:spPr>
        <p:txBody>
          <a:bodyPr wrap="square" rtlCol="0">
            <a:spAutoFit/>
          </a:bodyPr>
          <a:lstStyle/>
          <a:p>
            <a:pPr algn="r"/>
            <a:r>
              <a:rPr lang="he-IL" sz="6100" b="1" dirty="0">
                <a:solidFill>
                  <a:srgbClr val="2875AF"/>
                </a:solidFill>
                <a:latin typeface="Calibri" panose="020F0502020204030204" pitchFamily="34" charset="0"/>
                <a:cs typeface="Calibri" panose="020F0502020204030204" pitchFamily="34" charset="0"/>
              </a:rPr>
              <a:t>טבלה מסכמת: סוגי לאומיות</a:t>
            </a:r>
            <a:endParaRPr lang="en-IL" sz="6100" b="1" dirty="0">
              <a:solidFill>
                <a:srgbClr val="2875AF"/>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E26EDA84-3F39-F1AE-2D6B-106B3C438A0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6416054"/>
            <a:ext cx="12192000" cy="441945"/>
          </a:xfrm>
          <a:prstGeom prst="rect">
            <a:avLst/>
          </a:prstGeom>
          <a:solidFill>
            <a:srgbClr val="2875AF"/>
          </a:solidFill>
        </p:spPr>
      </p:pic>
    </p:spTree>
    <p:extLst>
      <p:ext uri="{BB962C8B-B14F-4D97-AF65-F5344CB8AC3E}">
        <p14:creationId xmlns:p14="http://schemas.microsoft.com/office/powerpoint/2010/main" val="889977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A7B329-CDFF-AF5A-C3D9-E2C10ABCFF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40102" y="4308002"/>
            <a:ext cx="453841" cy="452381"/>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6" name="Picture 5">
            <a:extLst>
              <a:ext uri="{FF2B5EF4-FFF2-40B4-BE49-F238E27FC236}">
                <a16:creationId xmlns:a16="http://schemas.microsoft.com/office/drawing/2014/main" id="{16D234C8-DCE4-8395-0959-56F27C23A53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967023" y="1274303"/>
            <a:ext cx="8240233" cy="441945"/>
          </a:xfrm>
          <a:prstGeom prst="rect">
            <a:avLst/>
          </a:prstGeom>
        </p:spPr>
      </p:pic>
      <p:pic>
        <p:nvPicPr>
          <p:cNvPr id="2" name="Picture 1">
            <a:extLst>
              <a:ext uri="{FF2B5EF4-FFF2-40B4-BE49-F238E27FC236}">
                <a16:creationId xmlns:a16="http://schemas.microsoft.com/office/drawing/2014/main" id="{0111D439-4D58-7604-C5A9-BD34B35A902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535663" y="173124"/>
            <a:ext cx="453841" cy="452381"/>
          </a:xfrm>
          <a:prstGeom prst="rect">
            <a:avLst/>
          </a:prstGeom>
        </p:spPr>
      </p:pic>
      <p:pic>
        <p:nvPicPr>
          <p:cNvPr id="8" name="Picture 7" descr="Shape, rectangle&#10;&#10;Description automatically generated">
            <a:extLst>
              <a:ext uri="{FF2B5EF4-FFF2-40B4-BE49-F238E27FC236}">
                <a16:creationId xmlns:a16="http://schemas.microsoft.com/office/drawing/2014/main" id="{D507DCCF-EEF6-C385-6202-6F4A350256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9052" y="2019073"/>
            <a:ext cx="8413896" cy="2595464"/>
          </a:xfrm>
          <a:prstGeom prst="rect">
            <a:avLst/>
          </a:prstGeom>
        </p:spPr>
      </p:pic>
      <p:sp>
        <p:nvSpPr>
          <p:cNvPr id="17" name="TextBox 16">
            <a:extLst>
              <a:ext uri="{FF2B5EF4-FFF2-40B4-BE49-F238E27FC236}">
                <a16:creationId xmlns:a16="http://schemas.microsoft.com/office/drawing/2014/main" id="{2A295AD0-4251-F389-EFDB-AA179C5BC781}"/>
              </a:ext>
            </a:extLst>
          </p:cNvPr>
          <p:cNvSpPr txBox="1"/>
          <p:nvPr/>
        </p:nvSpPr>
        <p:spPr>
          <a:xfrm>
            <a:off x="1983721" y="2549998"/>
            <a:ext cx="8224557" cy="1493358"/>
          </a:xfrm>
          <a:prstGeom prst="rect">
            <a:avLst/>
          </a:prstGeom>
          <a:noFill/>
        </p:spPr>
        <p:txBody>
          <a:bodyPr wrap="square" rtlCol="0">
            <a:spAutoFit/>
          </a:bodyPr>
          <a:lstStyle/>
          <a:p>
            <a:pPr algn="ctr">
              <a:lnSpc>
                <a:spcPct val="150000"/>
              </a:lnSpc>
            </a:pPr>
            <a:r>
              <a:rPr lang="he-IL" sz="3200" b="1" dirty="0">
                <a:solidFill>
                  <a:srgbClr val="2875AF"/>
                </a:solidFill>
                <a:latin typeface="Calibri Light" panose="020F0302020204030204" pitchFamily="34" charset="0"/>
                <a:cs typeface="Calibri Light" panose="020F0302020204030204" pitchFamily="34" charset="0"/>
              </a:rPr>
              <a:t>חשוב לציין כי כל מדינה במהלך השנים מאמצת מאפיינים משני הסוגים, לרבות דינמיות ושינויים על פני ציר הזמן.</a:t>
            </a:r>
            <a:endParaRPr lang="he-IL" sz="3200" b="1" dirty="0">
              <a:solidFill>
                <a:srgbClr val="2875AF"/>
              </a:solidFill>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774291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descr="תמונה שמכילה שעון, גרפיקה, צילום מסך&#10;&#10;התיאור נוצר באופן אוטומטי">
            <a:extLst>
              <a:ext uri="{FF2B5EF4-FFF2-40B4-BE49-F238E27FC236}">
                <a16:creationId xmlns:a16="http://schemas.microsoft.com/office/drawing/2014/main" id="{18FA56E5-4D8F-884E-8DCC-22DDC1A3DBAC}"/>
              </a:ext>
            </a:extLst>
          </p:cNvPr>
          <p:cNvPicPr>
            <a:picLocks noChangeAspect="1"/>
          </p:cNvPicPr>
          <p:nvPr/>
        </p:nvPicPr>
        <p:blipFill rotWithShape="1">
          <a:blip r:embed="rId3">
            <a:extLst>
              <a:ext uri="{28A0092B-C50C-407E-A947-70E740481C1C}">
                <a14:useLocalDpi xmlns:a14="http://schemas.microsoft.com/office/drawing/2010/main" val="0"/>
              </a:ext>
            </a:extLst>
          </a:blip>
          <a:srcRect t="17757" b="12597"/>
          <a:stretch/>
        </p:blipFill>
        <p:spPr>
          <a:xfrm>
            <a:off x="20" y="1282"/>
            <a:ext cx="12191980" cy="6856718"/>
          </a:xfrm>
          <a:prstGeom prst="rect">
            <a:avLst/>
          </a:prstGeom>
        </p:spPr>
      </p:pic>
      <p:pic>
        <p:nvPicPr>
          <p:cNvPr id="8" name="Picture 7">
            <a:extLst>
              <a:ext uri="{FF2B5EF4-FFF2-40B4-BE49-F238E27FC236}">
                <a16:creationId xmlns:a16="http://schemas.microsoft.com/office/drawing/2014/main" id="{1280682A-2551-8F11-B1C4-38EDFDB9115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spTree>
    <p:extLst>
      <p:ext uri="{BB962C8B-B14F-4D97-AF65-F5344CB8AC3E}">
        <p14:creationId xmlns:p14="http://schemas.microsoft.com/office/powerpoint/2010/main" val="3545158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40BBFD-38A5-4BA5-3A85-9727CF47F9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8776301" cy="6858000"/>
          </a:xfrm>
          <a:prstGeom prst="rect">
            <a:avLst/>
          </a:prstGeom>
        </p:spPr>
      </p:pic>
      <p:sp>
        <p:nvSpPr>
          <p:cNvPr id="21" name="TextBox 20">
            <a:extLst>
              <a:ext uri="{FF2B5EF4-FFF2-40B4-BE49-F238E27FC236}">
                <a16:creationId xmlns:a16="http://schemas.microsoft.com/office/drawing/2014/main" id="{DC5715F2-5A6C-7E3F-E53F-6073C18EA350}"/>
              </a:ext>
            </a:extLst>
          </p:cNvPr>
          <p:cNvSpPr txBox="1"/>
          <p:nvPr/>
        </p:nvSpPr>
        <p:spPr>
          <a:xfrm>
            <a:off x="1374594" y="2786712"/>
            <a:ext cx="4992997" cy="1015663"/>
          </a:xfrm>
          <a:prstGeom prst="rect">
            <a:avLst/>
          </a:prstGeom>
          <a:noFill/>
        </p:spPr>
        <p:txBody>
          <a:bodyPr wrap="square" rtlCol="0">
            <a:spAutoFit/>
          </a:bodyPr>
          <a:lstStyle/>
          <a:p>
            <a:pPr algn="ctr"/>
            <a:r>
              <a:rPr lang="he-IL" sz="6000" b="1" dirty="0">
                <a:solidFill>
                  <a:schemeClr val="bg1"/>
                </a:solidFill>
                <a:latin typeface="Calibri" panose="020F0502020204030204" pitchFamily="34" charset="0"/>
                <a:cs typeface="Calibri" panose="020F0502020204030204" pitchFamily="34" charset="0"/>
              </a:rPr>
              <a:t>סיכום</a:t>
            </a:r>
            <a:endParaRPr lang="he-IL" sz="6000" b="1" dirty="0">
              <a:solidFill>
                <a:schemeClr val="bg1"/>
              </a:solidFill>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76729F4-0403-6590-3815-82AC1D68D3B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7" name="Picture 6">
            <a:extLst>
              <a:ext uri="{FF2B5EF4-FFF2-40B4-BE49-F238E27FC236}">
                <a16:creationId xmlns:a16="http://schemas.microsoft.com/office/drawing/2014/main" id="{09C6DD48-8415-FCCB-18F2-355BADD018F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20336" y="1"/>
            <a:ext cx="3165230" cy="6857998"/>
          </a:xfrm>
          <a:prstGeom prst="rect">
            <a:avLst/>
          </a:prstGeom>
        </p:spPr>
      </p:pic>
      <p:pic>
        <p:nvPicPr>
          <p:cNvPr id="3" name="Picture 2">
            <a:extLst>
              <a:ext uri="{FF2B5EF4-FFF2-40B4-BE49-F238E27FC236}">
                <a16:creationId xmlns:a16="http://schemas.microsoft.com/office/drawing/2014/main" id="{0B20E6E7-DEE6-B0A7-36F5-28DC371840B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536848" y="6232495"/>
            <a:ext cx="453841" cy="452381"/>
          </a:xfrm>
          <a:prstGeom prst="rect">
            <a:avLst/>
          </a:prstGeom>
        </p:spPr>
      </p:pic>
    </p:spTree>
    <p:extLst>
      <p:ext uri="{BB962C8B-B14F-4D97-AF65-F5344CB8AC3E}">
        <p14:creationId xmlns:p14="http://schemas.microsoft.com/office/powerpoint/2010/main" val="3965579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6" name="Picture 5">
            <a:extLst>
              <a:ext uri="{FF2B5EF4-FFF2-40B4-BE49-F238E27FC236}">
                <a16:creationId xmlns:a16="http://schemas.microsoft.com/office/drawing/2014/main" id="{16D234C8-DCE4-8395-0959-56F27C23A5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6416054"/>
            <a:ext cx="12192000" cy="441945"/>
          </a:xfrm>
          <a:prstGeom prst="rect">
            <a:avLst/>
          </a:prstGeom>
        </p:spPr>
      </p:pic>
      <p:sp>
        <p:nvSpPr>
          <p:cNvPr id="10" name="TextBox 9">
            <a:extLst>
              <a:ext uri="{FF2B5EF4-FFF2-40B4-BE49-F238E27FC236}">
                <a16:creationId xmlns:a16="http://schemas.microsoft.com/office/drawing/2014/main" id="{ED99D810-4D4C-9000-0723-946FDA63F8E4}"/>
              </a:ext>
            </a:extLst>
          </p:cNvPr>
          <p:cNvSpPr txBox="1"/>
          <p:nvPr/>
        </p:nvSpPr>
        <p:spPr>
          <a:xfrm>
            <a:off x="1674942" y="2329462"/>
            <a:ext cx="8780592" cy="1938992"/>
          </a:xfrm>
          <a:prstGeom prst="rect">
            <a:avLst/>
          </a:prstGeom>
          <a:noFill/>
        </p:spPr>
        <p:txBody>
          <a:bodyPr wrap="square" rtlCol="0">
            <a:spAutoFit/>
          </a:bodyPr>
          <a:lstStyle/>
          <a:p>
            <a:pPr algn="ctr"/>
            <a:r>
              <a:rPr lang="he-IL" sz="6000" dirty="0">
                <a:solidFill>
                  <a:srgbClr val="2875AF"/>
                </a:solidFill>
                <a:effectLst/>
                <a:latin typeface="Calibri" panose="020F0502020204030204" pitchFamily="34" charset="0"/>
                <a:cs typeface="Calibri" panose="020F0502020204030204" pitchFamily="34" charset="0"/>
              </a:rPr>
              <a:t>מדינה היא צורה של </a:t>
            </a:r>
            <a:r>
              <a:rPr lang="he-IL" sz="6000" b="1" dirty="0">
                <a:solidFill>
                  <a:srgbClr val="2875AF"/>
                </a:solidFill>
                <a:effectLst/>
                <a:latin typeface="Calibri" panose="020F0502020204030204" pitchFamily="34" charset="0"/>
                <a:cs typeface="Calibri" panose="020F0502020204030204" pitchFamily="34" charset="0"/>
              </a:rPr>
              <a:t>ארגון חברתי </a:t>
            </a:r>
            <a:r>
              <a:rPr lang="he-IL" sz="6000" dirty="0">
                <a:solidFill>
                  <a:srgbClr val="2875AF"/>
                </a:solidFill>
                <a:effectLst/>
                <a:latin typeface="Calibri" panose="020F0502020204030204" pitchFamily="34" charset="0"/>
                <a:cs typeface="Calibri" panose="020F0502020204030204" pitchFamily="34" charset="0"/>
              </a:rPr>
              <a:t>הכולל...</a:t>
            </a:r>
          </a:p>
        </p:txBody>
      </p:sp>
      <p:pic>
        <p:nvPicPr>
          <p:cNvPr id="2" name="Picture 1">
            <a:extLst>
              <a:ext uri="{FF2B5EF4-FFF2-40B4-BE49-F238E27FC236}">
                <a16:creationId xmlns:a16="http://schemas.microsoft.com/office/drawing/2014/main" id="{0111D439-4D58-7604-C5A9-BD34B35A902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35663" y="173124"/>
            <a:ext cx="453841" cy="452381"/>
          </a:xfrm>
          <a:prstGeom prst="rect">
            <a:avLst/>
          </a:prstGeom>
        </p:spPr>
      </p:pic>
    </p:spTree>
    <p:extLst>
      <p:ext uri="{BB962C8B-B14F-4D97-AF65-F5344CB8AC3E}">
        <p14:creationId xmlns:p14="http://schemas.microsoft.com/office/powerpoint/2010/main" val="3254646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ABFD3A3-DF74-9FC7-30CE-3FDE50CB322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48197" y="949212"/>
            <a:ext cx="5281622" cy="5202200"/>
          </a:xfrm>
          <a:prstGeom prst="rect">
            <a:avLst/>
          </a:prstGeom>
        </p:spPr>
      </p:pic>
      <p:pic>
        <p:nvPicPr>
          <p:cNvPr id="5" name="Picture 4">
            <a:extLst>
              <a:ext uri="{FF2B5EF4-FFF2-40B4-BE49-F238E27FC236}">
                <a16:creationId xmlns:a16="http://schemas.microsoft.com/office/drawing/2014/main" id="{C15E6F94-FDEC-B962-450B-6F91635DDCD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5754905" cy="6857999"/>
          </a:xfrm>
          <a:prstGeom prst="rect">
            <a:avLst/>
          </a:prstGeom>
        </p:spPr>
      </p:pic>
      <p:sp>
        <p:nvSpPr>
          <p:cNvPr id="10" name="TextBox 9">
            <a:extLst>
              <a:ext uri="{FF2B5EF4-FFF2-40B4-BE49-F238E27FC236}">
                <a16:creationId xmlns:a16="http://schemas.microsoft.com/office/drawing/2014/main" id="{ED99D810-4D4C-9000-0723-946FDA63F8E4}"/>
              </a:ext>
            </a:extLst>
          </p:cNvPr>
          <p:cNvSpPr txBox="1"/>
          <p:nvPr/>
        </p:nvSpPr>
        <p:spPr>
          <a:xfrm>
            <a:off x="467627" y="2767279"/>
            <a:ext cx="4762500" cy="1323439"/>
          </a:xfrm>
          <a:prstGeom prst="rect">
            <a:avLst/>
          </a:prstGeom>
          <a:noFill/>
        </p:spPr>
        <p:txBody>
          <a:bodyPr wrap="square" rtlCol="0">
            <a:spAutoFit/>
          </a:bodyPr>
          <a:lstStyle/>
          <a:p>
            <a:pPr algn="ctr"/>
            <a:r>
              <a:rPr lang="he-IL" sz="4000" b="1" dirty="0">
                <a:solidFill>
                  <a:schemeClr val="bg1"/>
                </a:solidFill>
                <a:effectLst/>
                <a:latin typeface="Calibri" panose="020F0502020204030204" pitchFamily="34" charset="0"/>
                <a:cs typeface="Calibri" panose="020F0502020204030204" pitchFamily="34" charset="0"/>
              </a:rPr>
              <a:t>שלטון על אוכלוסייה אשר חיה בשטח מוגדר</a:t>
            </a:r>
          </a:p>
        </p:txBody>
      </p:sp>
      <p:pic>
        <p:nvPicPr>
          <p:cNvPr id="12" name="Picture 11">
            <a:extLst>
              <a:ext uri="{FF2B5EF4-FFF2-40B4-BE49-F238E27FC236}">
                <a16:creationId xmlns:a16="http://schemas.microsoft.com/office/drawing/2014/main" id="{4CFCF23A-2381-7B7F-A865-7663B30DC27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spTree>
    <p:extLst>
      <p:ext uri="{BB962C8B-B14F-4D97-AF65-F5344CB8AC3E}">
        <p14:creationId xmlns:p14="http://schemas.microsoft.com/office/powerpoint/2010/main" val="2018140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5E6F94-FDEC-B962-450B-6F91635DDCD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38900" y="-1"/>
            <a:ext cx="5754905" cy="6857999"/>
          </a:xfrm>
          <a:prstGeom prst="rect">
            <a:avLst/>
          </a:prstGeom>
        </p:spPr>
      </p:pic>
      <p:pic>
        <p:nvPicPr>
          <p:cNvPr id="12" name="Picture 11">
            <a:extLst>
              <a:ext uri="{FF2B5EF4-FFF2-40B4-BE49-F238E27FC236}">
                <a16:creationId xmlns:a16="http://schemas.microsoft.com/office/drawing/2014/main" id="{4CFCF23A-2381-7B7F-A865-7663B30DC2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14" name="Picture 13">
            <a:extLst>
              <a:ext uri="{FF2B5EF4-FFF2-40B4-BE49-F238E27FC236}">
                <a16:creationId xmlns:a16="http://schemas.microsoft.com/office/drawing/2014/main" id="{63915002-07D1-F00D-3095-20EF11DCB4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55907" y="949212"/>
            <a:ext cx="5284311" cy="5202200"/>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99C70331-714B-F5A3-5ED2-6323D9E6A8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sp>
        <p:nvSpPr>
          <p:cNvPr id="3" name="TextBox 2">
            <a:extLst>
              <a:ext uri="{FF2B5EF4-FFF2-40B4-BE49-F238E27FC236}">
                <a16:creationId xmlns:a16="http://schemas.microsoft.com/office/drawing/2014/main" id="{8CBE28D6-01D2-980C-3C37-C9ABBBCE010B}"/>
              </a:ext>
            </a:extLst>
          </p:cNvPr>
          <p:cNvSpPr txBox="1"/>
          <p:nvPr/>
        </p:nvSpPr>
        <p:spPr>
          <a:xfrm>
            <a:off x="6641286" y="1328673"/>
            <a:ext cx="5350131" cy="3690241"/>
          </a:xfrm>
          <a:prstGeom prst="rect">
            <a:avLst/>
          </a:prstGeom>
          <a:noFill/>
        </p:spPr>
        <p:txBody>
          <a:bodyPr wrap="square" rtlCol="0">
            <a:spAutoFit/>
          </a:bodyPr>
          <a:lstStyle/>
          <a:p>
            <a:pPr algn="ctr">
              <a:lnSpc>
                <a:spcPct val="150000"/>
              </a:lnSpc>
            </a:pPr>
            <a:r>
              <a:rPr lang="he-IL" sz="4000" b="1" dirty="0">
                <a:solidFill>
                  <a:schemeClr val="bg1"/>
                </a:solidFill>
                <a:effectLst/>
                <a:latin typeface="Calibri" panose="020F0502020204030204" pitchFamily="34" charset="0"/>
                <a:cs typeface="Calibri" panose="020F0502020204030204" pitchFamily="34" charset="0"/>
              </a:rPr>
              <a:t>סיפוק צורכי האוכלוסייה על ידי השלטון: הגנה וביטחון, גידול והתפתחות, קידום התרבות וחיזוק הערכים.</a:t>
            </a:r>
          </a:p>
        </p:txBody>
      </p:sp>
    </p:spTree>
    <p:extLst>
      <p:ext uri="{BB962C8B-B14F-4D97-AF65-F5344CB8AC3E}">
        <p14:creationId xmlns:p14="http://schemas.microsoft.com/office/powerpoint/2010/main" val="1196996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B981DD-16EB-7804-5AE5-1FCC957403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9508" y="0"/>
            <a:ext cx="7482492" cy="685800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644F8A02-3F1B-C40A-0482-957B20D9DE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8" name="Picture 7" descr="Shape&#10;&#10;Description automatically generated">
            <a:extLst>
              <a:ext uri="{FF2B5EF4-FFF2-40B4-BE49-F238E27FC236}">
                <a16:creationId xmlns:a16="http://schemas.microsoft.com/office/drawing/2014/main" id="{11F88CEB-BD4F-838F-556A-396955C031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186" y="3019643"/>
            <a:ext cx="7377829" cy="2443909"/>
          </a:xfrm>
          <a:prstGeom prst="rect">
            <a:avLst/>
          </a:prstGeom>
        </p:spPr>
      </p:pic>
      <p:pic>
        <p:nvPicPr>
          <p:cNvPr id="10" name="Picture 9" descr="Shape&#10;&#10;Description automatically generated">
            <a:extLst>
              <a:ext uri="{FF2B5EF4-FFF2-40B4-BE49-F238E27FC236}">
                <a16:creationId xmlns:a16="http://schemas.microsoft.com/office/drawing/2014/main" id="{856F3695-2753-55BE-7F51-6C45B845B5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4130" y="1822674"/>
            <a:ext cx="5772584" cy="972000"/>
          </a:xfrm>
          <a:prstGeom prst="rect">
            <a:avLst/>
          </a:prstGeom>
        </p:spPr>
      </p:pic>
      <p:pic>
        <p:nvPicPr>
          <p:cNvPr id="12" name="Picture 11">
            <a:extLst>
              <a:ext uri="{FF2B5EF4-FFF2-40B4-BE49-F238E27FC236}">
                <a16:creationId xmlns:a16="http://schemas.microsoft.com/office/drawing/2014/main" id="{4C827727-ADD4-12D7-731F-26B0094F72C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83358" y="4601136"/>
            <a:ext cx="326067" cy="323976"/>
          </a:xfrm>
          <a:prstGeom prst="rect">
            <a:avLst/>
          </a:prstGeom>
        </p:spPr>
      </p:pic>
      <p:sp>
        <p:nvSpPr>
          <p:cNvPr id="13" name="TextBox 12">
            <a:extLst>
              <a:ext uri="{FF2B5EF4-FFF2-40B4-BE49-F238E27FC236}">
                <a16:creationId xmlns:a16="http://schemas.microsoft.com/office/drawing/2014/main" id="{CAD5354C-8D85-CAE8-029B-83C242E82F7C}"/>
              </a:ext>
            </a:extLst>
          </p:cNvPr>
          <p:cNvSpPr txBox="1"/>
          <p:nvPr/>
        </p:nvSpPr>
        <p:spPr>
          <a:xfrm>
            <a:off x="1450324" y="1923953"/>
            <a:ext cx="6000191" cy="769441"/>
          </a:xfrm>
          <a:prstGeom prst="rect">
            <a:avLst/>
          </a:prstGeom>
          <a:noFill/>
        </p:spPr>
        <p:txBody>
          <a:bodyPr wrap="square" rtlCol="0">
            <a:spAutoFit/>
          </a:bodyPr>
          <a:lstStyle/>
          <a:p>
            <a:pPr algn="ctr"/>
            <a:r>
              <a:rPr lang="he-IL" sz="4400" b="1" dirty="0">
                <a:solidFill>
                  <a:schemeClr val="bg1"/>
                </a:solidFill>
                <a:effectLst/>
                <a:latin typeface="Calibri" panose="020F0502020204030204" pitchFamily="34" charset="0"/>
                <a:cs typeface="Calibri" panose="020F0502020204030204" pitchFamily="34" charset="0"/>
              </a:rPr>
              <a:t>שאלה למחשבה...</a:t>
            </a:r>
          </a:p>
        </p:txBody>
      </p:sp>
      <p:sp>
        <p:nvSpPr>
          <p:cNvPr id="14" name="TextBox 13">
            <a:extLst>
              <a:ext uri="{FF2B5EF4-FFF2-40B4-BE49-F238E27FC236}">
                <a16:creationId xmlns:a16="http://schemas.microsoft.com/office/drawing/2014/main" id="{2594BC04-0C14-A826-F13F-85886EFC3FF3}"/>
              </a:ext>
            </a:extLst>
          </p:cNvPr>
          <p:cNvSpPr txBox="1"/>
          <p:nvPr/>
        </p:nvSpPr>
        <p:spPr>
          <a:xfrm>
            <a:off x="1978245" y="3269766"/>
            <a:ext cx="5475383" cy="1493358"/>
          </a:xfrm>
          <a:prstGeom prst="rect">
            <a:avLst/>
          </a:prstGeom>
          <a:noFill/>
        </p:spPr>
        <p:txBody>
          <a:bodyPr wrap="square" rtlCol="0">
            <a:spAutoFit/>
          </a:bodyPr>
          <a:lstStyle/>
          <a:p>
            <a:pPr algn="ctr">
              <a:lnSpc>
                <a:spcPct val="150000"/>
              </a:lnSpc>
            </a:pPr>
            <a:r>
              <a:rPr lang="he-IL" sz="3200" dirty="0">
                <a:solidFill>
                  <a:schemeClr val="bg1"/>
                </a:solidFill>
                <a:effectLst/>
                <a:latin typeface="Calibri" panose="020F0502020204030204" pitchFamily="34" charset="0"/>
                <a:cs typeface="Calibri" panose="020F0502020204030204" pitchFamily="34" charset="0"/>
              </a:rPr>
              <a:t>חשבו רגע מה הם התנאים הנדרשים לצורך קיומה של מדינה?</a:t>
            </a:r>
          </a:p>
        </p:txBody>
      </p:sp>
    </p:spTree>
    <p:extLst>
      <p:ext uri="{BB962C8B-B14F-4D97-AF65-F5344CB8AC3E}">
        <p14:creationId xmlns:p14="http://schemas.microsoft.com/office/powerpoint/2010/main" val="3031584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6" name="Picture 5">
            <a:extLst>
              <a:ext uri="{FF2B5EF4-FFF2-40B4-BE49-F238E27FC236}">
                <a16:creationId xmlns:a16="http://schemas.microsoft.com/office/drawing/2014/main" id="{16D234C8-DCE4-8395-0959-56F27C23A5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6416054"/>
            <a:ext cx="12192000" cy="441945"/>
          </a:xfrm>
          <a:prstGeom prst="rect">
            <a:avLst/>
          </a:prstGeom>
        </p:spPr>
      </p:pic>
      <p:sp>
        <p:nvSpPr>
          <p:cNvPr id="10" name="TextBox 9">
            <a:extLst>
              <a:ext uri="{FF2B5EF4-FFF2-40B4-BE49-F238E27FC236}">
                <a16:creationId xmlns:a16="http://schemas.microsoft.com/office/drawing/2014/main" id="{ED99D810-4D4C-9000-0723-946FDA63F8E4}"/>
              </a:ext>
            </a:extLst>
          </p:cNvPr>
          <p:cNvSpPr txBox="1"/>
          <p:nvPr/>
        </p:nvSpPr>
        <p:spPr>
          <a:xfrm>
            <a:off x="1038225" y="748312"/>
            <a:ext cx="10115550" cy="1754326"/>
          </a:xfrm>
          <a:prstGeom prst="rect">
            <a:avLst/>
          </a:prstGeom>
          <a:noFill/>
        </p:spPr>
        <p:txBody>
          <a:bodyPr wrap="square" rtlCol="0">
            <a:spAutoFit/>
          </a:bodyPr>
          <a:lstStyle/>
          <a:p>
            <a:pPr algn="ctr"/>
            <a:r>
              <a:rPr lang="he-IL" sz="5400" dirty="0">
                <a:effectLst/>
                <a:latin typeface="Calibri" panose="020F0502020204030204" pitchFamily="34" charset="0"/>
                <a:cs typeface="Calibri" panose="020F0502020204030204" pitchFamily="34" charset="0"/>
              </a:rPr>
              <a:t>על פי הדין הבין-לאומי, קיימים </a:t>
            </a:r>
            <a:r>
              <a:rPr lang="he-IL" sz="5400" b="1" dirty="0">
                <a:effectLst/>
                <a:latin typeface="Calibri" panose="020F0502020204030204" pitchFamily="34" charset="0"/>
                <a:cs typeface="Calibri" panose="020F0502020204030204" pitchFamily="34" charset="0"/>
              </a:rPr>
              <a:t>חמישה</a:t>
            </a:r>
            <a:r>
              <a:rPr lang="he-IL" sz="5400" dirty="0">
                <a:effectLst/>
                <a:latin typeface="Calibri" panose="020F0502020204030204" pitchFamily="34" charset="0"/>
                <a:cs typeface="Calibri" panose="020F0502020204030204" pitchFamily="34" charset="0"/>
              </a:rPr>
              <a:t> תנאים לקיומה של מדינה:</a:t>
            </a:r>
            <a:endParaRPr lang="he-IL" sz="5400" dirty="0">
              <a:solidFill>
                <a:srgbClr val="2875AF"/>
              </a:solidFill>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0111D439-4D58-7604-C5A9-BD34B35A902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35663" y="173124"/>
            <a:ext cx="453841" cy="452381"/>
          </a:xfrm>
          <a:prstGeom prst="rect">
            <a:avLst/>
          </a:prstGeom>
        </p:spPr>
      </p:pic>
      <p:pic>
        <p:nvPicPr>
          <p:cNvPr id="4" name="Picture 3" descr="Icon&#10;&#10;Description automatically generated">
            <a:extLst>
              <a:ext uri="{FF2B5EF4-FFF2-40B4-BE49-F238E27FC236}">
                <a16:creationId xmlns:a16="http://schemas.microsoft.com/office/drawing/2014/main" id="{3B4C2F5A-12F0-3034-9987-F9D818F181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5343" y="3607594"/>
            <a:ext cx="2006619" cy="2006619"/>
          </a:xfrm>
          <a:prstGeom prst="rect">
            <a:avLst/>
          </a:prstGeom>
        </p:spPr>
      </p:pic>
      <p:pic>
        <p:nvPicPr>
          <p:cNvPr id="7" name="Picture 6" descr="A picture containing hanger&#10;&#10;Description automatically generated">
            <a:extLst>
              <a:ext uri="{FF2B5EF4-FFF2-40B4-BE49-F238E27FC236}">
                <a16:creationId xmlns:a16="http://schemas.microsoft.com/office/drawing/2014/main" id="{952B4F7D-7303-7066-F1BF-B2EF1B0A84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4017" y="3607594"/>
            <a:ext cx="2006619" cy="2006619"/>
          </a:xfrm>
          <a:prstGeom prst="rect">
            <a:avLst/>
          </a:prstGeom>
        </p:spPr>
      </p:pic>
      <p:pic>
        <p:nvPicPr>
          <p:cNvPr id="9" name="Picture 8" descr="Icon&#10;&#10;Description automatically generated">
            <a:extLst>
              <a:ext uri="{FF2B5EF4-FFF2-40B4-BE49-F238E27FC236}">
                <a16:creationId xmlns:a16="http://schemas.microsoft.com/office/drawing/2014/main" id="{F5CF33DF-3674-8B60-7120-CA33BF481E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92691" y="3607594"/>
            <a:ext cx="2006619" cy="2006619"/>
          </a:xfrm>
          <a:prstGeom prst="rect">
            <a:avLst/>
          </a:prstGeom>
        </p:spPr>
      </p:pic>
      <p:pic>
        <p:nvPicPr>
          <p:cNvPr id="13" name="Picture 12" descr="Icon&#10;&#10;Description automatically generated">
            <a:extLst>
              <a:ext uri="{FF2B5EF4-FFF2-40B4-BE49-F238E27FC236}">
                <a16:creationId xmlns:a16="http://schemas.microsoft.com/office/drawing/2014/main" id="{E496371A-DFAE-2500-48AC-855165D2D5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71365" y="3607594"/>
            <a:ext cx="2006619" cy="2006619"/>
          </a:xfrm>
          <a:prstGeom prst="rect">
            <a:avLst/>
          </a:prstGeom>
        </p:spPr>
      </p:pic>
      <p:pic>
        <p:nvPicPr>
          <p:cNvPr id="15" name="Picture 14" descr="Icon&#10;&#10;Description automatically generated">
            <a:extLst>
              <a:ext uri="{FF2B5EF4-FFF2-40B4-BE49-F238E27FC236}">
                <a16:creationId xmlns:a16="http://schemas.microsoft.com/office/drawing/2014/main" id="{8AB6D874-4567-1484-0CDA-9E0C5173C1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0039" y="3607594"/>
            <a:ext cx="2006619" cy="2006619"/>
          </a:xfrm>
          <a:prstGeom prst="rect">
            <a:avLst/>
          </a:prstGeom>
        </p:spPr>
      </p:pic>
      <p:sp>
        <p:nvSpPr>
          <p:cNvPr id="17" name="TextBox 16">
            <a:extLst>
              <a:ext uri="{FF2B5EF4-FFF2-40B4-BE49-F238E27FC236}">
                <a16:creationId xmlns:a16="http://schemas.microsoft.com/office/drawing/2014/main" id="{2A295AD0-4251-F389-EFDB-AA179C5BC781}"/>
              </a:ext>
            </a:extLst>
          </p:cNvPr>
          <p:cNvSpPr txBox="1"/>
          <p:nvPr/>
        </p:nvSpPr>
        <p:spPr>
          <a:xfrm>
            <a:off x="9535343" y="2874448"/>
            <a:ext cx="1986092" cy="584775"/>
          </a:xfrm>
          <a:prstGeom prst="rect">
            <a:avLst/>
          </a:prstGeom>
          <a:noFill/>
        </p:spPr>
        <p:txBody>
          <a:bodyPr wrap="square" rtlCol="0">
            <a:spAutoFit/>
          </a:bodyPr>
          <a:lstStyle/>
          <a:p>
            <a:pPr algn="ctr"/>
            <a:r>
              <a:rPr lang="he-IL" sz="3200" dirty="0">
                <a:solidFill>
                  <a:srgbClr val="2875AF"/>
                </a:solidFill>
                <a:latin typeface="Calibri Light" panose="020F0302020204030204" pitchFamily="34" charset="0"/>
                <a:cs typeface="Calibri Light" panose="020F0302020204030204" pitchFamily="34" charset="0"/>
              </a:rPr>
              <a:t>אוכלוסייה</a:t>
            </a:r>
            <a:endParaRPr lang="he-IL" sz="3200" dirty="0">
              <a:solidFill>
                <a:srgbClr val="2875AF"/>
              </a:solidFill>
              <a:effectLst/>
              <a:latin typeface="Calibri Light" panose="020F0302020204030204" pitchFamily="34" charset="0"/>
              <a:cs typeface="Calibri Light" panose="020F0302020204030204" pitchFamily="34" charset="0"/>
            </a:endParaRPr>
          </a:p>
        </p:txBody>
      </p:sp>
      <p:sp>
        <p:nvSpPr>
          <p:cNvPr id="19" name="TextBox 18">
            <a:extLst>
              <a:ext uri="{FF2B5EF4-FFF2-40B4-BE49-F238E27FC236}">
                <a16:creationId xmlns:a16="http://schemas.microsoft.com/office/drawing/2014/main" id="{424BE21C-3EBB-161D-34B6-F7715BAD3B90}"/>
              </a:ext>
            </a:extLst>
          </p:cNvPr>
          <p:cNvSpPr txBox="1"/>
          <p:nvPr/>
        </p:nvSpPr>
        <p:spPr>
          <a:xfrm>
            <a:off x="7314017" y="2874448"/>
            <a:ext cx="1986092" cy="584775"/>
          </a:xfrm>
          <a:prstGeom prst="rect">
            <a:avLst/>
          </a:prstGeom>
          <a:noFill/>
        </p:spPr>
        <p:txBody>
          <a:bodyPr wrap="square" rtlCol="0">
            <a:spAutoFit/>
          </a:bodyPr>
          <a:lstStyle/>
          <a:p>
            <a:pPr algn="ctr"/>
            <a:r>
              <a:rPr lang="he-IL" sz="3200" dirty="0">
                <a:solidFill>
                  <a:srgbClr val="2875AF"/>
                </a:solidFill>
                <a:effectLst/>
                <a:latin typeface="Calibri Light" panose="020F0302020204030204" pitchFamily="34" charset="0"/>
                <a:cs typeface="Calibri Light" panose="020F0302020204030204" pitchFamily="34" charset="0"/>
              </a:rPr>
              <a:t>טריטוריה</a:t>
            </a:r>
          </a:p>
        </p:txBody>
      </p:sp>
      <p:sp>
        <p:nvSpPr>
          <p:cNvPr id="20" name="TextBox 19">
            <a:extLst>
              <a:ext uri="{FF2B5EF4-FFF2-40B4-BE49-F238E27FC236}">
                <a16:creationId xmlns:a16="http://schemas.microsoft.com/office/drawing/2014/main" id="{115EF25B-AB6F-6319-9286-FF19F3FF001A}"/>
              </a:ext>
            </a:extLst>
          </p:cNvPr>
          <p:cNvSpPr txBox="1"/>
          <p:nvPr/>
        </p:nvSpPr>
        <p:spPr>
          <a:xfrm>
            <a:off x="5069301" y="2874448"/>
            <a:ext cx="1986092" cy="584775"/>
          </a:xfrm>
          <a:prstGeom prst="rect">
            <a:avLst/>
          </a:prstGeom>
          <a:noFill/>
        </p:spPr>
        <p:txBody>
          <a:bodyPr wrap="square" rtlCol="0">
            <a:spAutoFit/>
          </a:bodyPr>
          <a:lstStyle/>
          <a:p>
            <a:pPr algn="ctr"/>
            <a:r>
              <a:rPr lang="he-IL" sz="3200" dirty="0">
                <a:solidFill>
                  <a:srgbClr val="2875AF"/>
                </a:solidFill>
                <a:effectLst/>
                <a:latin typeface="Calibri Light" panose="020F0302020204030204" pitchFamily="34" charset="0"/>
                <a:cs typeface="Calibri Light" panose="020F0302020204030204" pitchFamily="34" charset="0"/>
              </a:rPr>
              <a:t>שלטון</a:t>
            </a:r>
          </a:p>
        </p:txBody>
      </p:sp>
      <p:sp>
        <p:nvSpPr>
          <p:cNvPr id="21" name="TextBox 20">
            <a:extLst>
              <a:ext uri="{FF2B5EF4-FFF2-40B4-BE49-F238E27FC236}">
                <a16:creationId xmlns:a16="http://schemas.microsoft.com/office/drawing/2014/main" id="{EADF2ECD-125E-A0D4-3715-419EF50261E8}"/>
              </a:ext>
            </a:extLst>
          </p:cNvPr>
          <p:cNvSpPr txBox="1"/>
          <p:nvPr/>
        </p:nvSpPr>
        <p:spPr>
          <a:xfrm>
            <a:off x="2965592" y="2874447"/>
            <a:ext cx="1986092" cy="584775"/>
          </a:xfrm>
          <a:prstGeom prst="rect">
            <a:avLst/>
          </a:prstGeom>
          <a:noFill/>
        </p:spPr>
        <p:txBody>
          <a:bodyPr wrap="square" rtlCol="0">
            <a:spAutoFit/>
          </a:bodyPr>
          <a:lstStyle/>
          <a:p>
            <a:pPr algn="ctr"/>
            <a:r>
              <a:rPr lang="he-IL" sz="3200" dirty="0">
                <a:solidFill>
                  <a:srgbClr val="2875AF"/>
                </a:solidFill>
                <a:effectLst/>
                <a:latin typeface="Calibri Light" panose="020F0302020204030204" pitchFamily="34" charset="0"/>
                <a:cs typeface="Calibri Light" panose="020F0302020204030204" pitchFamily="34" charset="0"/>
              </a:rPr>
              <a:t>ריבונות</a:t>
            </a:r>
          </a:p>
        </p:txBody>
      </p:sp>
      <p:sp>
        <p:nvSpPr>
          <p:cNvPr id="22" name="TextBox 21">
            <a:extLst>
              <a:ext uri="{FF2B5EF4-FFF2-40B4-BE49-F238E27FC236}">
                <a16:creationId xmlns:a16="http://schemas.microsoft.com/office/drawing/2014/main" id="{1FCA0955-E645-53F3-F05D-D569FAAFE3FF}"/>
              </a:ext>
            </a:extLst>
          </p:cNvPr>
          <p:cNvSpPr txBox="1"/>
          <p:nvPr/>
        </p:nvSpPr>
        <p:spPr>
          <a:xfrm>
            <a:off x="107443" y="2883508"/>
            <a:ext cx="3091809" cy="584775"/>
          </a:xfrm>
          <a:prstGeom prst="rect">
            <a:avLst/>
          </a:prstGeom>
          <a:noFill/>
        </p:spPr>
        <p:txBody>
          <a:bodyPr wrap="square" rtlCol="0">
            <a:spAutoFit/>
          </a:bodyPr>
          <a:lstStyle/>
          <a:p>
            <a:pPr algn="ctr"/>
            <a:r>
              <a:rPr lang="he-IL" sz="3200" dirty="0">
                <a:solidFill>
                  <a:srgbClr val="2875AF"/>
                </a:solidFill>
                <a:effectLst/>
                <a:latin typeface="Calibri Light" panose="020F0302020204030204" pitchFamily="34" charset="0"/>
                <a:cs typeface="Calibri Light" panose="020F0302020204030204" pitchFamily="34" charset="0"/>
              </a:rPr>
              <a:t>הכרה בין-לאומית</a:t>
            </a:r>
          </a:p>
        </p:txBody>
      </p:sp>
    </p:spTree>
    <p:extLst>
      <p:ext uri="{BB962C8B-B14F-4D97-AF65-F5344CB8AC3E}">
        <p14:creationId xmlns:p14="http://schemas.microsoft.com/office/powerpoint/2010/main" val="2667869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descr="Shape, rectangle&#10;&#10;Description automatically generated">
            <a:extLst>
              <a:ext uri="{FF2B5EF4-FFF2-40B4-BE49-F238E27FC236}">
                <a16:creationId xmlns:a16="http://schemas.microsoft.com/office/drawing/2014/main" id="{27957C22-A630-435E-DA0B-C1A783C818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 y="0"/>
            <a:ext cx="12191896" cy="2280621"/>
          </a:xfrm>
          <a:prstGeom prst="rect">
            <a:avLst/>
          </a:prstGeom>
        </p:spPr>
      </p:pic>
      <p:pic>
        <p:nvPicPr>
          <p:cNvPr id="2" name="Picture 1">
            <a:extLst>
              <a:ext uri="{FF2B5EF4-FFF2-40B4-BE49-F238E27FC236}">
                <a16:creationId xmlns:a16="http://schemas.microsoft.com/office/drawing/2014/main" id="{0111D439-4D58-7604-C5A9-BD34B35A902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35663" y="173849"/>
            <a:ext cx="453841" cy="450931"/>
          </a:xfrm>
          <a:prstGeom prst="rect">
            <a:avLst/>
          </a:prstGeom>
        </p:spPr>
      </p:pic>
      <p:pic>
        <p:nvPicPr>
          <p:cNvPr id="14" name="Picture 13">
            <a:extLst>
              <a:ext uri="{FF2B5EF4-FFF2-40B4-BE49-F238E27FC236}">
                <a16:creationId xmlns:a16="http://schemas.microsoft.com/office/drawing/2014/main" id="{A36ABBDB-90B6-6017-2FE2-E0A25991620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15" name="Picture 3" descr="Icon&#10;&#10;Description automatically generated">
            <a:extLst>
              <a:ext uri="{FF2B5EF4-FFF2-40B4-BE49-F238E27FC236}">
                <a16:creationId xmlns:a16="http://schemas.microsoft.com/office/drawing/2014/main" id="{BAC5B72C-7F1A-FA58-A2A3-B78AFD88E555}"/>
              </a:ext>
            </a:extLst>
          </p:cNvPr>
          <p:cNvPicPr>
            <a:picLocks noChangeAspect="1"/>
          </p:cNvPicPr>
          <p:nvPr/>
        </p:nvPicPr>
        <p:blipFill>
          <a:blip r:embed="rId6">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9511039" y="816105"/>
            <a:ext cx="1164057" cy="1164057"/>
          </a:xfrm>
          <a:prstGeom prst="rect">
            <a:avLst/>
          </a:prstGeom>
          <a:solidFill>
            <a:schemeClr val="bg1"/>
          </a:solidFill>
        </p:spPr>
      </p:pic>
      <p:pic>
        <p:nvPicPr>
          <p:cNvPr id="16" name="Picture 6" descr="A picture containing hanger&#10;&#10;Description automatically generated">
            <a:extLst>
              <a:ext uri="{FF2B5EF4-FFF2-40B4-BE49-F238E27FC236}">
                <a16:creationId xmlns:a16="http://schemas.microsoft.com/office/drawing/2014/main" id="{0D2A28BA-3505-3F65-4539-B9AED21F78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13189" y="806195"/>
            <a:ext cx="1164057" cy="1164057"/>
          </a:xfrm>
          <a:prstGeom prst="rect">
            <a:avLst/>
          </a:prstGeom>
          <a:solidFill>
            <a:schemeClr val="bg1"/>
          </a:solidFill>
        </p:spPr>
      </p:pic>
      <p:pic>
        <p:nvPicPr>
          <p:cNvPr id="17" name="Picture 8" descr="Icon&#10;&#10;Description automatically generated">
            <a:extLst>
              <a:ext uri="{FF2B5EF4-FFF2-40B4-BE49-F238E27FC236}">
                <a16:creationId xmlns:a16="http://schemas.microsoft.com/office/drawing/2014/main" id="{7E6C80B5-2922-D961-F36E-EA25148F0F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09182" y="806196"/>
            <a:ext cx="1164057" cy="1164057"/>
          </a:xfrm>
          <a:prstGeom prst="rect">
            <a:avLst/>
          </a:prstGeom>
          <a:solidFill>
            <a:schemeClr val="bg1"/>
          </a:solidFill>
        </p:spPr>
      </p:pic>
      <p:pic>
        <p:nvPicPr>
          <p:cNvPr id="19" name="Picture 12" descr="Icon&#10;&#10;Description automatically generated">
            <a:extLst>
              <a:ext uri="{FF2B5EF4-FFF2-40B4-BE49-F238E27FC236}">
                <a16:creationId xmlns:a16="http://schemas.microsoft.com/office/drawing/2014/main" id="{528CE9F6-84C0-1A14-B4AA-E871B4A156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26690" y="782601"/>
            <a:ext cx="1164058" cy="1164058"/>
          </a:xfrm>
          <a:prstGeom prst="rect">
            <a:avLst/>
          </a:prstGeom>
          <a:solidFill>
            <a:schemeClr val="bg1"/>
          </a:solidFill>
        </p:spPr>
      </p:pic>
      <p:pic>
        <p:nvPicPr>
          <p:cNvPr id="20" name="Picture 14" descr="Icon&#10;&#10;Description automatically generated">
            <a:extLst>
              <a:ext uri="{FF2B5EF4-FFF2-40B4-BE49-F238E27FC236}">
                <a16:creationId xmlns:a16="http://schemas.microsoft.com/office/drawing/2014/main" id="{CE2B8F2F-3215-4D38-EC7C-0EBC05332AE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15532" y="759004"/>
            <a:ext cx="1211249" cy="1211249"/>
          </a:xfrm>
          <a:prstGeom prst="rect">
            <a:avLst/>
          </a:prstGeom>
          <a:solidFill>
            <a:schemeClr val="bg1"/>
          </a:solidFill>
        </p:spPr>
      </p:pic>
      <p:sp>
        <p:nvSpPr>
          <p:cNvPr id="21" name="TextBox 16">
            <a:extLst>
              <a:ext uri="{FF2B5EF4-FFF2-40B4-BE49-F238E27FC236}">
                <a16:creationId xmlns:a16="http://schemas.microsoft.com/office/drawing/2014/main" id="{127C4BD1-F9C1-89B7-B3C5-040B98B9FA7E}"/>
              </a:ext>
            </a:extLst>
          </p:cNvPr>
          <p:cNvSpPr txBox="1"/>
          <p:nvPr/>
        </p:nvSpPr>
        <p:spPr>
          <a:xfrm>
            <a:off x="9355640" y="245579"/>
            <a:ext cx="1600927" cy="400110"/>
          </a:xfrm>
          <a:prstGeom prst="rect">
            <a:avLst/>
          </a:prstGeom>
          <a:solidFill>
            <a:schemeClr val="bg1"/>
          </a:solidFill>
        </p:spPr>
        <p:txBody>
          <a:bodyPr wrap="square" rtlCol="0">
            <a:spAutoFit/>
          </a:bodyPr>
          <a:lstStyle/>
          <a:p>
            <a:pPr algn="ctr"/>
            <a:r>
              <a:rPr lang="he-IL" sz="2000" b="1" dirty="0">
                <a:solidFill>
                  <a:srgbClr val="2875AF"/>
                </a:solidFill>
                <a:latin typeface="Calibri Light" panose="020F0302020204030204" pitchFamily="34" charset="0"/>
                <a:cs typeface="Calibri Light" panose="020F0302020204030204" pitchFamily="34" charset="0"/>
              </a:rPr>
              <a:t>אוכלוסייה</a:t>
            </a:r>
            <a:endParaRPr lang="he-IL" sz="2000" b="1" dirty="0">
              <a:solidFill>
                <a:srgbClr val="2875AF"/>
              </a:solidFill>
              <a:effectLst/>
              <a:latin typeface="Calibri Light" panose="020F0302020204030204" pitchFamily="34" charset="0"/>
              <a:cs typeface="Calibri Light" panose="020F0302020204030204" pitchFamily="34" charset="0"/>
            </a:endParaRPr>
          </a:p>
        </p:txBody>
      </p:sp>
      <p:sp>
        <p:nvSpPr>
          <p:cNvPr id="22" name="TextBox 18">
            <a:extLst>
              <a:ext uri="{FF2B5EF4-FFF2-40B4-BE49-F238E27FC236}">
                <a16:creationId xmlns:a16="http://schemas.microsoft.com/office/drawing/2014/main" id="{3B4A67A7-2F18-65BA-CF89-945C9C090401}"/>
              </a:ext>
            </a:extLst>
          </p:cNvPr>
          <p:cNvSpPr txBox="1"/>
          <p:nvPr/>
        </p:nvSpPr>
        <p:spPr>
          <a:xfrm>
            <a:off x="7357568" y="244112"/>
            <a:ext cx="1611425" cy="400110"/>
          </a:xfrm>
          <a:prstGeom prst="rect">
            <a:avLst/>
          </a:prstGeom>
          <a:solidFill>
            <a:schemeClr val="bg1"/>
          </a:solidFill>
        </p:spPr>
        <p:txBody>
          <a:bodyPr wrap="square" rtlCol="0">
            <a:spAutoFit/>
          </a:bodyPr>
          <a:lstStyle/>
          <a:p>
            <a:pPr algn="ctr"/>
            <a:r>
              <a:rPr lang="he-IL" sz="2000" dirty="0">
                <a:solidFill>
                  <a:srgbClr val="2875AF"/>
                </a:solidFill>
                <a:latin typeface="Calibri Light" panose="020F0302020204030204" pitchFamily="34" charset="0"/>
                <a:cs typeface="Calibri Light" panose="020F0302020204030204" pitchFamily="34" charset="0"/>
              </a:rPr>
              <a:t>טריטוריה</a:t>
            </a:r>
          </a:p>
        </p:txBody>
      </p:sp>
      <p:sp>
        <p:nvSpPr>
          <p:cNvPr id="24" name="TextBox 19">
            <a:extLst>
              <a:ext uri="{FF2B5EF4-FFF2-40B4-BE49-F238E27FC236}">
                <a16:creationId xmlns:a16="http://schemas.microsoft.com/office/drawing/2014/main" id="{38F74454-3F8F-6855-9FDC-FB7CE6FA6838}"/>
              </a:ext>
            </a:extLst>
          </p:cNvPr>
          <p:cNvSpPr txBox="1"/>
          <p:nvPr/>
        </p:nvSpPr>
        <p:spPr>
          <a:xfrm>
            <a:off x="5272432" y="244112"/>
            <a:ext cx="1637559" cy="400110"/>
          </a:xfrm>
          <a:prstGeom prst="rect">
            <a:avLst/>
          </a:prstGeom>
          <a:solidFill>
            <a:schemeClr val="bg1"/>
          </a:solidFill>
        </p:spPr>
        <p:txBody>
          <a:bodyPr wrap="square" rtlCol="0">
            <a:spAutoFit/>
          </a:bodyPr>
          <a:lstStyle/>
          <a:p>
            <a:pPr algn="ctr"/>
            <a:r>
              <a:rPr lang="he-IL" sz="2000" dirty="0">
                <a:solidFill>
                  <a:srgbClr val="2875AF"/>
                </a:solidFill>
                <a:latin typeface="Calibri Light" panose="020F0302020204030204" pitchFamily="34" charset="0"/>
                <a:cs typeface="Calibri Light" panose="020F0302020204030204" pitchFamily="34" charset="0"/>
              </a:rPr>
              <a:t>שלטון</a:t>
            </a:r>
          </a:p>
        </p:txBody>
      </p:sp>
      <p:sp>
        <p:nvSpPr>
          <p:cNvPr id="25" name="TextBox 20">
            <a:extLst>
              <a:ext uri="{FF2B5EF4-FFF2-40B4-BE49-F238E27FC236}">
                <a16:creationId xmlns:a16="http://schemas.microsoft.com/office/drawing/2014/main" id="{D5580350-605E-83E3-23B2-B49B68A50715}"/>
              </a:ext>
            </a:extLst>
          </p:cNvPr>
          <p:cNvSpPr txBox="1"/>
          <p:nvPr/>
        </p:nvSpPr>
        <p:spPr>
          <a:xfrm>
            <a:off x="3341345" y="224670"/>
            <a:ext cx="1647972" cy="400110"/>
          </a:xfrm>
          <a:prstGeom prst="rect">
            <a:avLst/>
          </a:prstGeom>
          <a:solidFill>
            <a:schemeClr val="bg1"/>
          </a:solidFill>
        </p:spPr>
        <p:txBody>
          <a:bodyPr wrap="square" rtlCol="0">
            <a:spAutoFit/>
          </a:bodyPr>
          <a:lstStyle/>
          <a:p>
            <a:pPr algn="ctr"/>
            <a:r>
              <a:rPr lang="he-IL" sz="2000" dirty="0">
                <a:solidFill>
                  <a:srgbClr val="2875AF"/>
                </a:solidFill>
                <a:latin typeface="Calibri Light" panose="020F0302020204030204" pitchFamily="34" charset="0"/>
                <a:cs typeface="Calibri Light" panose="020F0302020204030204" pitchFamily="34" charset="0"/>
              </a:rPr>
              <a:t>ריבונות</a:t>
            </a:r>
          </a:p>
        </p:txBody>
      </p:sp>
      <p:sp>
        <p:nvSpPr>
          <p:cNvPr id="26" name="TextBox 21">
            <a:extLst>
              <a:ext uri="{FF2B5EF4-FFF2-40B4-BE49-F238E27FC236}">
                <a16:creationId xmlns:a16="http://schemas.microsoft.com/office/drawing/2014/main" id="{1B3304DF-F7A2-A475-47A2-884DB6BF579A}"/>
              </a:ext>
            </a:extLst>
          </p:cNvPr>
          <p:cNvSpPr txBox="1"/>
          <p:nvPr/>
        </p:nvSpPr>
        <p:spPr>
          <a:xfrm>
            <a:off x="1216353" y="217843"/>
            <a:ext cx="1841878" cy="400110"/>
          </a:xfrm>
          <a:prstGeom prst="rect">
            <a:avLst/>
          </a:prstGeom>
          <a:solidFill>
            <a:schemeClr val="bg1"/>
          </a:solidFill>
        </p:spPr>
        <p:txBody>
          <a:bodyPr wrap="square" rtlCol="0">
            <a:spAutoFit/>
          </a:bodyPr>
          <a:lstStyle/>
          <a:p>
            <a:pPr algn="ctr"/>
            <a:r>
              <a:rPr lang="he-IL" sz="2000" dirty="0">
                <a:solidFill>
                  <a:srgbClr val="2875AF"/>
                </a:solidFill>
                <a:latin typeface="Calibri Light" panose="020F0302020204030204" pitchFamily="34" charset="0"/>
                <a:cs typeface="Calibri Light" panose="020F0302020204030204" pitchFamily="34" charset="0"/>
              </a:rPr>
              <a:t>הכרה בין-לאומית</a:t>
            </a:r>
          </a:p>
        </p:txBody>
      </p:sp>
      <p:sp>
        <p:nvSpPr>
          <p:cNvPr id="6" name="תיבת טקסט 5">
            <a:extLst>
              <a:ext uri="{FF2B5EF4-FFF2-40B4-BE49-F238E27FC236}">
                <a16:creationId xmlns:a16="http://schemas.microsoft.com/office/drawing/2014/main" id="{5DBDB960-F4E0-56EF-C725-FDC3CE082EB7}"/>
              </a:ext>
            </a:extLst>
          </p:cNvPr>
          <p:cNvSpPr txBox="1"/>
          <p:nvPr/>
        </p:nvSpPr>
        <p:spPr>
          <a:xfrm>
            <a:off x="309956" y="2065049"/>
            <a:ext cx="11238607" cy="2509020"/>
          </a:xfrm>
          <a:prstGeom prst="rect">
            <a:avLst/>
          </a:prstGeom>
          <a:noFill/>
        </p:spPr>
        <p:txBody>
          <a:bodyPr wrap="square">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lang="he-IL" sz="4400" b="1" dirty="0">
                <a:solidFill>
                  <a:srgbClr val="3D81B5"/>
                </a:solidFill>
                <a:latin typeface="Calibri" panose="020F0502020204030204" pitchFamily="34" charset="0"/>
                <a:cs typeface="Calibri" panose="020F0502020204030204" pitchFamily="34" charset="0"/>
              </a:rPr>
              <a:t>אוכלוסייה</a:t>
            </a:r>
            <a:r>
              <a:rPr lang="he-IL" sz="3200" b="1" dirty="0">
                <a:solidFill>
                  <a:srgbClr val="3D81B5"/>
                </a:solidFill>
                <a:latin typeface="Calibri" panose="020F0502020204030204" pitchFamily="34" charset="0"/>
                <a:cs typeface="Calibri" panose="020F0502020204030204" pitchFamily="34" charset="0"/>
              </a:rPr>
              <a:t> </a:t>
            </a:r>
            <a:r>
              <a:rPr lang="he-IL" sz="3200" b="1" dirty="0">
                <a:solidFill>
                  <a:srgbClr val="29587B"/>
                </a:solidFill>
                <a:latin typeface="Calibri" panose="020F0502020204030204" pitchFamily="34" charset="0"/>
                <a:cs typeface="Calibri" panose="020F0502020204030204" pitchFamily="34" charset="0"/>
              </a:rPr>
              <a:t>היא כלל האנשים החיים בשטח המדינה והנתונים לשלטונה. אנשים אלה נקראים אזרחי המדינה. לצידם חיים גם תושבים שאינם  אזרחים, שקיבלו זכות להתגורר במדינה. </a:t>
            </a:r>
          </a:p>
        </p:txBody>
      </p:sp>
      <p:grpSp>
        <p:nvGrpSpPr>
          <p:cNvPr id="8" name="קבוצה 7">
            <a:extLst>
              <a:ext uri="{FF2B5EF4-FFF2-40B4-BE49-F238E27FC236}">
                <a16:creationId xmlns:a16="http://schemas.microsoft.com/office/drawing/2014/main" id="{3DD538A5-1FAD-74BE-7A1C-2844370F0AE9}"/>
              </a:ext>
            </a:extLst>
          </p:cNvPr>
          <p:cNvGrpSpPr/>
          <p:nvPr/>
        </p:nvGrpSpPr>
        <p:grpSpPr>
          <a:xfrm>
            <a:off x="855760" y="4668865"/>
            <a:ext cx="10146997" cy="2012999"/>
            <a:chOff x="102999" y="4236300"/>
            <a:chExt cx="12089001" cy="2621700"/>
          </a:xfrm>
        </p:grpSpPr>
        <p:pic>
          <p:nvPicPr>
            <p:cNvPr id="9" name="Picture 26" descr="A crowd of people in a busy street&#10;&#10;Description automatically generated with medium confidence">
              <a:extLst>
                <a:ext uri="{FF2B5EF4-FFF2-40B4-BE49-F238E27FC236}">
                  <a16:creationId xmlns:a16="http://schemas.microsoft.com/office/drawing/2014/main" id="{AB73B547-7946-A891-753B-9D2BA88719E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999" y="4236300"/>
              <a:ext cx="3938288" cy="2621700"/>
            </a:xfrm>
            <a:prstGeom prst="rect">
              <a:avLst/>
            </a:prstGeom>
          </p:spPr>
        </p:pic>
        <p:pic>
          <p:nvPicPr>
            <p:cNvPr id="10" name="Picture 28" descr="A large crowd of people&#10;&#10;Description automatically generated with medium confidence">
              <a:extLst>
                <a:ext uri="{FF2B5EF4-FFF2-40B4-BE49-F238E27FC236}">
                  <a16:creationId xmlns:a16="http://schemas.microsoft.com/office/drawing/2014/main" id="{E592F4D9-4B0E-54B4-D5AE-CF6EBD059EF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26857" y="4236300"/>
              <a:ext cx="3929688" cy="2615976"/>
            </a:xfrm>
            <a:prstGeom prst="rect">
              <a:avLst/>
            </a:prstGeom>
          </p:spPr>
        </p:pic>
        <p:pic>
          <p:nvPicPr>
            <p:cNvPr id="11" name="Picture 30">
              <a:extLst>
                <a:ext uri="{FF2B5EF4-FFF2-40B4-BE49-F238E27FC236}">
                  <a16:creationId xmlns:a16="http://schemas.microsoft.com/office/drawing/2014/main" id="{821493BF-9478-8A37-4450-071CC609C98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62312" y="4236300"/>
              <a:ext cx="3929688" cy="2621700"/>
            </a:xfrm>
            <a:prstGeom prst="rect">
              <a:avLst/>
            </a:prstGeom>
          </p:spPr>
        </p:pic>
        <p:pic>
          <p:nvPicPr>
            <p:cNvPr id="13" name="Picture 31">
              <a:extLst>
                <a:ext uri="{FF2B5EF4-FFF2-40B4-BE49-F238E27FC236}">
                  <a16:creationId xmlns:a16="http://schemas.microsoft.com/office/drawing/2014/main" id="{ACDB2337-4623-9B82-1703-3C465EF986A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711635" y="4454469"/>
              <a:ext cx="3061265" cy="431766"/>
            </a:xfrm>
            <a:prstGeom prst="rect">
              <a:avLst/>
            </a:prstGeom>
          </p:spPr>
        </p:pic>
        <p:pic>
          <p:nvPicPr>
            <p:cNvPr id="30" name="Picture 42">
              <a:extLst>
                <a:ext uri="{FF2B5EF4-FFF2-40B4-BE49-F238E27FC236}">
                  <a16:creationId xmlns:a16="http://schemas.microsoft.com/office/drawing/2014/main" id="{F83A09E6-1CA9-772D-6058-2EE5F2A28FD3}"/>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538214" y="4454469"/>
              <a:ext cx="3061265" cy="431766"/>
            </a:xfrm>
            <a:prstGeom prst="rect">
              <a:avLst/>
            </a:prstGeom>
          </p:spPr>
        </p:pic>
        <p:pic>
          <p:nvPicPr>
            <p:cNvPr id="33" name="Picture 43">
              <a:extLst>
                <a:ext uri="{FF2B5EF4-FFF2-40B4-BE49-F238E27FC236}">
                  <a16:creationId xmlns:a16="http://schemas.microsoft.com/office/drawing/2014/main" id="{42A03402-6056-7543-68AD-4C6C8728A027}"/>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10258" y="4454469"/>
              <a:ext cx="3061265" cy="431766"/>
            </a:xfrm>
            <a:prstGeom prst="rect">
              <a:avLst/>
            </a:prstGeom>
          </p:spPr>
        </p:pic>
        <p:sp>
          <p:nvSpPr>
            <p:cNvPr id="34" name="TextBox 44">
              <a:extLst>
                <a:ext uri="{FF2B5EF4-FFF2-40B4-BE49-F238E27FC236}">
                  <a16:creationId xmlns:a16="http://schemas.microsoft.com/office/drawing/2014/main" id="{13A9BFF0-036F-B18E-13B2-697DFA230F25}"/>
                </a:ext>
              </a:extLst>
            </p:cNvPr>
            <p:cNvSpPr txBox="1"/>
            <p:nvPr/>
          </p:nvSpPr>
          <p:spPr>
            <a:xfrm>
              <a:off x="8841927" y="4428707"/>
              <a:ext cx="2565817" cy="424902"/>
            </a:xfrm>
            <a:prstGeom prst="rect">
              <a:avLst/>
            </a:prstGeom>
            <a:noFill/>
          </p:spPr>
          <p:txBody>
            <a:bodyPr wrap="square" rtlCol="0">
              <a:spAutoFit/>
            </a:bodyPr>
            <a:lstStyle/>
            <a:p>
              <a:pPr algn="ctr"/>
              <a:r>
                <a:rPr lang="he-IL" b="1" dirty="0">
                  <a:solidFill>
                    <a:schemeClr val="bg1"/>
                  </a:solidFill>
                  <a:latin typeface="Calibri Light" panose="020F0302020204030204" pitchFamily="34" charset="0"/>
                  <a:cs typeface="Calibri Light" panose="020F0302020204030204" pitchFamily="34" charset="0"/>
                </a:rPr>
                <a:t>איסלנד</a:t>
              </a:r>
              <a:endParaRPr lang="he-IL" b="1" dirty="0">
                <a:solidFill>
                  <a:schemeClr val="bg1"/>
                </a:solidFill>
                <a:effectLst/>
                <a:latin typeface="Calibri Light" panose="020F0302020204030204" pitchFamily="34" charset="0"/>
                <a:cs typeface="Calibri Light" panose="020F0302020204030204" pitchFamily="34" charset="0"/>
              </a:endParaRPr>
            </a:p>
          </p:txBody>
        </p:sp>
        <p:sp>
          <p:nvSpPr>
            <p:cNvPr id="35" name="TextBox 45">
              <a:extLst>
                <a:ext uri="{FF2B5EF4-FFF2-40B4-BE49-F238E27FC236}">
                  <a16:creationId xmlns:a16="http://schemas.microsoft.com/office/drawing/2014/main" id="{305D9F53-71E2-6024-77E4-3DE7A6A47528}"/>
                </a:ext>
              </a:extLst>
            </p:cNvPr>
            <p:cNvSpPr txBox="1"/>
            <p:nvPr/>
          </p:nvSpPr>
          <p:spPr>
            <a:xfrm>
              <a:off x="5014907" y="4428707"/>
              <a:ext cx="2099214" cy="424902"/>
            </a:xfrm>
            <a:prstGeom prst="rect">
              <a:avLst/>
            </a:prstGeom>
            <a:noFill/>
          </p:spPr>
          <p:txBody>
            <a:bodyPr wrap="square" rtlCol="0">
              <a:spAutoFit/>
            </a:bodyPr>
            <a:lstStyle/>
            <a:p>
              <a:pPr algn="ctr"/>
              <a:r>
                <a:rPr lang="he-IL" b="1" dirty="0">
                  <a:solidFill>
                    <a:schemeClr val="bg1"/>
                  </a:solidFill>
                  <a:latin typeface="Calibri Light" panose="020F0302020204030204" pitchFamily="34" charset="0"/>
                  <a:cs typeface="Calibri Light" panose="020F0302020204030204" pitchFamily="34" charset="0"/>
                </a:rPr>
                <a:t>סין</a:t>
              </a:r>
              <a:endParaRPr lang="he-IL" b="1" dirty="0">
                <a:solidFill>
                  <a:schemeClr val="bg1"/>
                </a:solidFill>
                <a:effectLst/>
                <a:latin typeface="Calibri Light" panose="020F0302020204030204" pitchFamily="34" charset="0"/>
                <a:cs typeface="Calibri Light" panose="020F0302020204030204" pitchFamily="34" charset="0"/>
              </a:endParaRPr>
            </a:p>
          </p:txBody>
        </p:sp>
        <p:sp>
          <p:nvSpPr>
            <p:cNvPr id="37" name="TextBox 46">
              <a:extLst>
                <a:ext uri="{FF2B5EF4-FFF2-40B4-BE49-F238E27FC236}">
                  <a16:creationId xmlns:a16="http://schemas.microsoft.com/office/drawing/2014/main" id="{222C1116-8C5C-791E-FDD4-FCED57CAFA67}"/>
                </a:ext>
              </a:extLst>
            </p:cNvPr>
            <p:cNvSpPr txBox="1"/>
            <p:nvPr/>
          </p:nvSpPr>
          <p:spPr>
            <a:xfrm>
              <a:off x="910936" y="4428707"/>
              <a:ext cx="2099214" cy="424902"/>
            </a:xfrm>
            <a:prstGeom prst="rect">
              <a:avLst/>
            </a:prstGeom>
            <a:noFill/>
          </p:spPr>
          <p:txBody>
            <a:bodyPr wrap="square" rtlCol="0">
              <a:spAutoFit/>
            </a:bodyPr>
            <a:lstStyle/>
            <a:p>
              <a:pPr algn="ctr"/>
              <a:r>
                <a:rPr lang="he-IL" b="1" dirty="0">
                  <a:solidFill>
                    <a:schemeClr val="bg1"/>
                  </a:solidFill>
                  <a:latin typeface="Calibri Light" panose="020F0302020204030204" pitchFamily="34" charset="0"/>
                  <a:cs typeface="Calibri Light" panose="020F0302020204030204" pitchFamily="34" charset="0"/>
                </a:rPr>
                <a:t>הודו</a:t>
              </a:r>
              <a:endParaRPr lang="he-IL" b="1" dirty="0">
                <a:solidFill>
                  <a:schemeClr val="bg1"/>
                </a:solidFill>
                <a:effectLst/>
                <a:latin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2878354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0492D56DE807D4A85809F43D016E1B8" ma:contentTypeVersion="2" ma:contentTypeDescription="Create a new document." ma:contentTypeScope="" ma:versionID="b1bab809095cb01c36a8f8238c8d4993">
  <xsd:schema xmlns:xsd="http://www.w3.org/2001/XMLSchema" xmlns:xs="http://www.w3.org/2001/XMLSchema" xmlns:p="http://schemas.microsoft.com/office/2006/metadata/properties" xmlns:ns3="403a8d0d-ec59-4e4a-aa6b-8da36811ff4b" targetNamespace="http://schemas.microsoft.com/office/2006/metadata/properties" ma:root="true" ma:fieldsID="bdba4f67237cefe2db88642c5ebdc308" ns3:_="">
    <xsd:import namespace="403a8d0d-ec59-4e4a-aa6b-8da36811ff4b"/>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3a8d0d-ec59-4e4a-aa6b-8da36811ff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2CA89A-5EA6-4683-96B8-A25B320BF669}">
  <ds:schemaRefs>
    <ds:schemaRef ds:uri="http://schemas.microsoft.com/sharepoint/v3/contenttype/forms"/>
  </ds:schemaRefs>
</ds:datastoreItem>
</file>

<file path=customXml/itemProps2.xml><?xml version="1.0" encoding="utf-8"?>
<ds:datastoreItem xmlns:ds="http://schemas.openxmlformats.org/officeDocument/2006/customXml" ds:itemID="{3C092506-2147-4A14-995F-F7DA0FADE405}">
  <ds:schemaRefs>
    <ds:schemaRef ds:uri="http://purl.org/dc/elements/1.1/"/>
    <ds:schemaRef ds:uri="403a8d0d-ec59-4e4a-aa6b-8da36811ff4b"/>
    <ds:schemaRef ds:uri="http://purl.org/dc/dcmitype/"/>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87858F7-3E3D-4099-AF67-5E4C2360E6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3a8d0d-ec59-4e4a-aa6b-8da36811ff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2392</TotalTime>
  <Words>1038</Words>
  <Application>Microsoft Office PowerPoint</Application>
  <PresentationFormat>מסך רחב</PresentationFormat>
  <Paragraphs>165</Paragraphs>
  <Slides>34</Slides>
  <Notes>16</Notes>
  <HiddenSlides>0</HiddenSlides>
  <MMClips>0</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34</vt:i4>
      </vt:variant>
    </vt:vector>
  </HeadingPairs>
  <TitlesOfParts>
    <vt:vector size="39" baseType="lpstr">
      <vt:lpstr>Malgun Gothic</vt:lpstr>
      <vt:lpstr>Arial</vt:lpstr>
      <vt:lpstr>Calibri</vt:lpstr>
      <vt:lpstr>Calibri Light</vt:lpstr>
      <vt:lpstr>Office Theme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Adi Tzabar</dc:creator>
  <cp:lastModifiedBy>Shahar Ezer</cp:lastModifiedBy>
  <cp:revision>33</cp:revision>
  <dcterms:created xsi:type="dcterms:W3CDTF">2022-11-23T07:47:57Z</dcterms:created>
  <dcterms:modified xsi:type="dcterms:W3CDTF">2023-08-20T06:34:32Z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0x01010000492D56DE807D4A85809F43D016E1B8</vt:lpwstr>
  </property>
</Properties>
</file>