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6" r:id="rId5"/>
    <p:sldId id="304" r:id="rId6"/>
    <p:sldId id="259" r:id="rId7"/>
    <p:sldId id="491" r:id="rId8"/>
    <p:sldId id="562" r:id="rId9"/>
    <p:sldId id="373" r:id="rId10"/>
    <p:sldId id="494" r:id="rId11"/>
    <p:sldId id="284" r:id="rId12"/>
    <p:sldId id="275" r:id="rId13"/>
    <p:sldId id="518" r:id="rId14"/>
    <p:sldId id="563" r:id="rId15"/>
    <p:sldId id="564" r:id="rId16"/>
    <p:sldId id="489" r:id="rId17"/>
    <p:sldId id="490" r:id="rId18"/>
    <p:sldId id="569" r:id="rId19"/>
    <p:sldId id="535" r:id="rId20"/>
    <p:sldId id="536" r:id="rId21"/>
    <p:sldId id="565" r:id="rId22"/>
    <p:sldId id="436" r:id="rId23"/>
    <p:sldId id="498" r:id="rId24"/>
    <p:sldId id="548" r:id="rId25"/>
    <p:sldId id="549" r:id="rId26"/>
    <p:sldId id="566" r:id="rId27"/>
    <p:sldId id="567" r:id="rId28"/>
    <p:sldId id="568" r:id="rId29"/>
    <p:sldId id="445" r:id="rId30"/>
    <p:sldId id="274" r:id="rId31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48A0935-C861-5FBE-3C9B-1751A916CE1D}" name="Adi Tzabar" initials="AT" userId="S::adi.tzabar@lnet.co.il::00e8934b-9f6a-4acc-933a-ae4651199214" providerId="AD"/>
  <p188:author id="{83656186-BF6C-C62D-757D-B938E8D5244F}" name="Shahar Ezer" initials="SE" userId="S::shahare@lnet.co.il::44daab7d-8fe6-4564-967d-dc0e9262500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1D986C"/>
    <a:srgbClr val="08AD72"/>
    <a:srgbClr val="215844"/>
    <a:srgbClr val="73B39C"/>
    <a:srgbClr val="A4D0C0"/>
    <a:srgbClr val="29B180"/>
    <a:srgbClr val="1B7655"/>
    <a:srgbClr val="20202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86134" autoAdjust="0"/>
  </p:normalViewPr>
  <p:slideViewPr>
    <p:cSldViewPr snapToGrid="0">
      <p:cViewPr varScale="1">
        <p:scale>
          <a:sx n="96" d="100"/>
          <a:sy n="96" d="100"/>
        </p:scale>
        <p:origin x="1320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85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>
            <a:extLst>
              <a:ext uri="{FF2B5EF4-FFF2-40B4-BE49-F238E27FC236}">
                <a16:creationId xmlns:a16="http://schemas.microsoft.com/office/drawing/2014/main" id="{9032931F-2B42-A059-9851-3628BFFCE3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416BB194-7056-3AF9-87D4-86114BDDD4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CF21E8B-9058-4A80-B979-B503E7075042}" type="datetimeFigureOut">
              <a:rPr lang="he-IL" smtClean="0"/>
              <a:t>י"ח/תמוז/תשפ"ד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029C9860-96DD-4543-3F12-27C714E701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3293A910-7474-6FF1-BEE2-6B2E1EFF55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83D2C20-B2C9-4132-B83E-744193793E8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4807154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720D592-689C-4C56-BA95-C6AC515321A7}" type="datetimeFigureOut">
              <a:rPr lang="he-IL" smtClean="0"/>
              <a:t>י"ח/תמוז/תשפ"ד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7F2FA53-CC7D-4995-87E6-A3E4FC0D0D9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60181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08541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15516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01754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12864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02048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52449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76048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50000"/>
              </a:lnSpc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27994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80007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355580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95439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2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845749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428196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07000"/>
              </a:lnSpc>
              <a:spcBef>
                <a:spcPts val="1000"/>
              </a:spcBef>
              <a:spcAft>
                <a:spcPts val="1000"/>
              </a:spcAft>
            </a:pP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26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06823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27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31178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07000"/>
              </a:lnSpc>
              <a:spcBef>
                <a:spcPts val="1000"/>
              </a:spcBef>
              <a:spcAft>
                <a:spcPts val="1000"/>
              </a:spcAft>
            </a:pP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76662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07000"/>
              </a:lnSpc>
              <a:spcBef>
                <a:spcPts val="1000"/>
              </a:spcBef>
              <a:spcAft>
                <a:spcPts val="1000"/>
              </a:spcAft>
            </a:pP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924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0144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00071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5223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12864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2FA53-CC7D-4995-87E6-A3E4FC0D0D9D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44470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4574E-32EC-6ACC-EB68-FB7C58DC5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BB6523-163E-1CBA-1586-A817A0E2C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CBCB6-E501-4A82-D921-042346491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24/07/2024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D5206-9BCC-1704-572F-66B75ED77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5A75F-62A2-B4A0-C4A1-0812D9B7F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445014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54584-D29D-7110-A37D-1C3967025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5AE9C1-DB0F-03E6-B037-F0D7C5EF3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4F16E-49F2-0731-F869-9D0D3BE37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24/07/2024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14FB1-E080-5418-534E-05A506281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51C33-BF9B-0211-35F2-C656A409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84427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9FB8FA-0F71-4319-AE74-4ED68A53C8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B3BED8-D35F-18E1-1646-CC81A210DD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9C222-7675-23C5-C129-FF3D3EDC0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24/07/2024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C80EC-CB33-B2BB-5CDD-43E8238B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E09AB-09B3-1464-A2C1-EF2D490E4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41547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A8A93-8CD8-E752-CAB2-36200CDA2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500A4-D131-FFCC-08CB-D2BC6056B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CF27B-43CF-CA2C-121C-6C3993E3A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24/07/2024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4CE5F-E20F-A81C-85C5-F3C6396F2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C6ED-9F4C-A1F7-0FDB-B1B88B3B1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04808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7F253-0782-E709-B66F-7469BE464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1131F-BCC7-E105-4567-C90E5275D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1525D-C426-01F6-0474-471111AD2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24/07/2024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6DCA7-5634-BA0E-C3B4-E2D070A89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10865-3FD1-BD6A-D63D-782CFF4FF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07088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8A839-0E3B-A7E8-9AE3-8321D09D7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4AB5-0679-1033-A79C-59953D298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CB098-0871-7283-6C30-C98D142E9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E78C8-6EB2-E3CF-8F1F-88FC6CEAC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24/07/2024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A360A-9A27-0308-AE70-92CB8C150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291C5-339F-29D5-7691-9DBB97684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55580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50241-3034-96AB-F48B-5B679441D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32949-681E-9D8B-1870-DD4C7D612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B1F7DF-BDCF-9B52-FE31-A4A56E6AD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D4CAF3-2213-2C1E-EFB9-1DE345EDE9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37BD89-D515-F697-16A3-3D2BADCAD9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25D6F0-4BC2-678B-3F7B-553DFDDDA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24/07/2024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3F99D2-0C3B-F423-2764-9C178DC1E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6BBA1E-4B6D-29A7-0EC3-4295EE440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9110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D319B-3D06-F7D5-59F4-BB6A0C4B6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8E32DB-D077-E6CF-3571-058CCA309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24/07/2024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EC2B12-65AE-7A51-27C8-4A2BE5390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CFF00-48B1-050B-1267-A6774AC09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4165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650032-2560-E467-89ED-4024613A6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24/07/2024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3B266F-DFB9-0C57-E555-80820D058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0B4CF-4266-3CEF-68DC-111F55ADE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756308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2BC5C-5579-9106-298B-C03CF4200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E568E-D249-B197-9EA7-E09E2E820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DCE150-9058-5940-67A9-D299723B7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829B6-43BD-251F-A4FB-B04D0CE0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24/07/2024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F7722-6BD9-9F81-7CBD-ACFAC9783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45AB7-12B5-82F9-A7F8-F5A094BA1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07038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56F64-3722-9CC6-B44C-58768265F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C86ECF-9BC2-D1A9-ABE8-8CE551930E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2EB2B-1635-C71B-FE0D-A5A6108580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EFBAE6-F30A-8A89-7324-0C64DB371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4225-3F03-4420-B971-81E9095DE63A}" type="datetimeFigureOut">
              <a:rPr lang="en-IL" smtClean="0"/>
              <a:t>24/07/2024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C5F4C-6EF3-D70B-9CCC-F81F254F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E84926-6A2C-4AD2-415F-1ECC5FF2C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93738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036561-9CE0-5399-52AB-B0171B76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8ABAA-88EA-5DE0-5404-CEE025E84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CA598-EF39-59EC-8001-F46CF0CEA4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54225-3F03-4420-B971-81E9095DE63A}" type="datetimeFigureOut">
              <a:rPr lang="en-IL" smtClean="0"/>
              <a:t>24/07/2024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936CC-E6D3-D988-D233-F502B50CE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477FC-AFA9-E0CF-DED8-C0FE76CFC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6C86C-51E9-4B7F-84A6-DEA124E27E8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0149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12.xml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12" Type="http://schemas.openxmlformats.org/officeDocument/2006/relationships/slide" Target="slide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3.svg"/><Relationship Id="rId5" Type="http://schemas.openxmlformats.org/officeDocument/2006/relationships/image" Target="../media/image6.png"/><Relationship Id="rId10" Type="http://schemas.openxmlformats.org/officeDocument/2006/relationships/image" Target="../media/image42.png"/><Relationship Id="rId4" Type="http://schemas.openxmlformats.org/officeDocument/2006/relationships/image" Target="../media/image31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10.xml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5.png"/><Relationship Id="rId5" Type="http://schemas.openxmlformats.org/officeDocument/2006/relationships/image" Target="../media/image6.pn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image" Target="../media/image31.png"/><Relationship Id="rId9" Type="http://schemas.openxmlformats.org/officeDocument/2006/relationships/image" Target="../media/image41.pn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10.xml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5.png"/><Relationship Id="rId5" Type="http://schemas.openxmlformats.org/officeDocument/2006/relationships/image" Target="../media/image6.png"/><Relationship Id="rId10" Type="http://schemas.openxmlformats.org/officeDocument/2006/relationships/image" Target="../media/image44.png"/><Relationship Id="rId4" Type="http://schemas.openxmlformats.org/officeDocument/2006/relationships/image" Target="../media/image31.png"/><Relationship Id="rId9" Type="http://schemas.openxmlformats.org/officeDocument/2006/relationships/image" Target="../media/image41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3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sv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5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3.jp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54.jpg"/><Relationship Id="rId7" Type="http://schemas.openxmlformats.org/officeDocument/2006/relationships/image" Target="../media/image27.png"/><Relationship Id="rId12" Type="http://schemas.openxmlformats.org/officeDocument/2006/relationships/slide" Target="slide2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slide" Target="slide20.xml"/><Relationship Id="rId5" Type="http://schemas.openxmlformats.org/officeDocument/2006/relationships/image" Target="../media/image26.png"/><Relationship Id="rId10" Type="http://schemas.openxmlformats.org/officeDocument/2006/relationships/image" Target="../media/image43.sv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4.png"/><Relationship Id="rId1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jpeg"/><Relationship Id="rId7" Type="http://schemas.openxmlformats.org/officeDocument/2006/relationships/slide" Target="slide19.xm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28.svg"/><Relationship Id="rId5" Type="http://schemas.openxmlformats.org/officeDocument/2006/relationships/slide" Target="slide21.xml"/><Relationship Id="rId10" Type="http://schemas.openxmlformats.org/officeDocument/2006/relationships/image" Target="../media/image27.png"/><Relationship Id="rId4" Type="http://schemas.openxmlformats.org/officeDocument/2006/relationships/image" Target="../media/image56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23.png"/><Relationship Id="rId3" Type="http://schemas.openxmlformats.org/officeDocument/2006/relationships/image" Target="../media/image32.png"/><Relationship Id="rId7" Type="http://schemas.openxmlformats.org/officeDocument/2006/relationships/image" Target="../media/image59.png"/><Relationship Id="rId12" Type="http://schemas.openxmlformats.org/officeDocument/2006/relationships/image" Target="../media/image2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61.png"/><Relationship Id="rId5" Type="http://schemas.openxmlformats.org/officeDocument/2006/relationships/image" Target="../media/image28.svg"/><Relationship Id="rId1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27.png"/><Relationship Id="rId9" Type="http://schemas.openxmlformats.org/officeDocument/2006/relationships/image" Target="../media/image58.png"/><Relationship Id="rId1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32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27.pn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7.png"/><Relationship Id="rId3" Type="http://schemas.openxmlformats.org/officeDocument/2006/relationships/image" Target="../media/image63.jpg"/><Relationship Id="rId7" Type="http://schemas.openxmlformats.org/officeDocument/2006/relationships/image" Target="../media/image32.png"/><Relationship Id="rId12" Type="http://schemas.openxmlformats.org/officeDocument/2006/relationships/hyperlink" Target="https://www.globes.co.il/news/article.aspx?did=833653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58.png"/><Relationship Id="rId5" Type="http://schemas.openxmlformats.org/officeDocument/2006/relationships/slide" Target="slide24.xml"/><Relationship Id="rId10" Type="http://schemas.openxmlformats.org/officeDocument/2006/relationships/slide" Target="slide19.xml"/><Relationship Id="rId4" Type="http://schemas.openxmlformats.org/officeDocument/2006/relationships/image" Target="../media/image56.png"/><Relationship Id="rId9" Type="http://schemas.openxmlformats.org/officeDocument/2006/relationships/image" Target="../media/image28.svg"/><Relationship Id="rId1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3.xml"/><Relationship Id="rId3" Type="http://schemas.openxmlformats.org/officeDocument/2006/relationships/image" Target="../media/image63.jpg"/><Relationship Id="rId7" Type="http://schemas.openxmlformats.org/officeDocument/2006/relationships/image" Target="../media/image28.sv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slide" Target="slide25.xml"/><Relationship Id="rId10" Type="http://schemas.openxmlformats.org/officeDocument/2006/relationships/hyperlink" Target="https://www.globes.co.il/news/article.aspx?did=833653" TargetMode="External"/><Relationship Id="rId4" Type="http://schemas.openxmlformats.org/officeDocument/2006/relationships/image" Target="../media/image56.png"/><Relationship Id="rId9" Type="http://schemas.openxmlformats.org/officeDocument/2006/relationships/image" Target="../media/image58.png"/><Relationship Id="rId1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59.png"/><Relationship Id="rId3" Type="http://schemas.openxmlformats.org/officeDocument/2006/relationships/image" Target="../media/image63.jpg"/><Relationship Id="rId7" Type="http://schemas.openxmlformats.org/officeDocument/2006/relationships/image" Target="../media/image27.png"/><Relationship Id="rId12" Type="http://schemas.openxmlformats.org/officeDocument/2006/relationships/slide" Target="slide24.xml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hyperlink" Target="https://www.globes.co.il/news/article.aspx?did=833653" TargetMode="External"/><Relationship Id="rId5" Type="http://schemas.openxmlformats.org/officeDocument/2006/relationships/image" Target="../media/image56.png"/><Relationship Id="rId15" Type="http://schemas.openxmlformats.org/officeDocument/2006/relationships/image" Target="../media/image23.png"/><Relationship Id="rId10" Type="http://schemas.openxmlformats.org/officeDocument/2006/relationships/image" Target="../media/image58.png"/><Relationship Id="rId4" Type="http://schemas.openxmlformats.org/officeDocument/2006/relationships/image" Target="../media/image64.png"/><Relationship Id="rId9" Type="http://schemas.openxmlformats.org/officeDocument/2006/relationships/slide" Target="slide19.xml"/><Relationship Id="rId1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5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microsoft.com/office/2007/relationships/hdphoto" Target="../media/hdphoto4.wdp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.jpeg"/><Relationship Id="rId7" Type="http://schemas.openxmlformats.org/officeDocument/2006/relationships/image" Target="../media/image2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3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A large building with a large structure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310CB78B-E3D4-4280-EEE8-285113950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90" y="152400"/>
            <a:ext cx="9253310" cy="6858000"/>
          </a:xfrm>
          <a:prstGeom prst="rect">
            <a:avLst/>
          </a:prstGeom>
        </p:spPr>
      </p:pic>
      <p:pic>
        <p:nvPicPr>
          <p:cNvPr id="9" name="Picture 8" descr="A large building with a large structure in the background&#10;&#10;Description automatically generated with medium confidence" hidden="1">
            <a:extLst>
              <a:ext uri="{FF2B5EF4-FFF2-40B4-BE49-F238E27FC236}">
                <a16:creationId xmlns:a16="http://schemas.microsoft.com/office/drawing/2014/main" id="{B9737152-0F72-8772-EA8F-DF3E3ACB8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690" y="0"/>
            <a:ext cx="925331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35D7D8-20D5-B44C-C337-4FB261E2A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5401" y="2789917"/>
            <a:ext cx="4800599" cy="2126525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B895FFB-70B8-B7EC-38FE-EF2A51461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E58C6E-CB96-C9C4-F563-B52C26DC7C38}"/>
              </a:ext>
            </a:extLst>
          </p:cNvPr>
          <p:cNvSpPr txBox="1"/>
          <p:nvPr/>
        </p:nvSpPr>
        <p:spPr>
          <a:xfrm>
            <a:off x="1651001" y="2995815"/>
            <a:ext cx="4412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3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בלמים, איזונים</a:t>
            </a:r>
            <a:br>
              <a:rPr lang="en-US" sz="3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3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ואקטיביזם שיפוטי</a:t>
            </a:r>
            <a:endParaRPr lang="en-IL" sz="3200" b="1" dirty="0">
              <a:solidFill>
                <a:srgbClr val="16308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82B3AB-7C04-481B-9A2E-A940207A1DC9}"/>
              </a:ext>
            </a:extLst>
          </p:cNvPr>
          <p:cNvSpPr txBox="1"/>
          <p:nvPr/>
        </p:nvSpPr>
        <p:spPr>
          <a:xfrm>
            <a:off x="2352492" y="4048098"/>
            <a:ext cx="3009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אזרחות - ממיר בגרות</a:t>
            </a:r>
            <a:endParaRPr lang="en-IL" sz="2400" dirty="0">
              <a:solidFill>
                <a:srgbClr val="16308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תמונה 3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A01F6DE5-200E-5E58-DAA2-3702B87D53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75" y="147312"/>
            <a:ext cx="1869195" cy="367048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3CB75EC0-6CA9-1792-9F00-525CFF9790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" b="2408"/>
          <a:stretch/>
        </p:blipFill>
        <p:spPr>
          <a:xfrm>
            <a:off x="202496" y="5592659"/>
            <a:ext cx="1152579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44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0E9148F-6834-CD0A-52BD-6E260F3F2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10D892-5C90-5EF3-CA3A-6C9B2861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101" y="1282700"/>
            <a:ext cx="10160000" cy="1041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27C715-6BB7-59D8-CB85-587365D9047A}"/>
              </a:ext>
            </a:extLst>
          </p:cNvPr>
          <p:cNvSpPr txBox="1"/>
          <p:nvPr/>
        </p:nvSpPr>
        <p:spPr>
          <a:xfrm>
            <a:off x="1308522" y="1355439"/>
            <a:ext cx="9651158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אז הוויכוח הזה, באופן מורכב יותר, נמצא גם בבית המשפט.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EEB4F5-2324-CDF9-3BC7-700AB43625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964" y="6232495"/>
            <a:ext cx="452705" cy="452381"/>
          </a:xfrm>
          <a:prstGeom prst="rect">
            <a:avLst/>
          </a:prstGeom>
        </p:spPr>
      </p:pic>
      <p:pic>
        <p:nvPicPr>
          <p:cNvPr id="6" name="תמונה 5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F2192321-95AD-4230-4A0B-8F7003966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FFA9402-956C-CD2E-ACB5-BAB385E37EB9}"/>
              </a:ext>
            </a:extLst>
          </p:cNvPr>
          <p:cNvGrpSpPr/>
          <p:nvPr/>
        </p:nvGrpSpPr>
        <p:grpSpPr>
          <a:xfrm>
            <a:off x="2602179" y="2640197"/>
            <a:ext cx="3912501" cy="3041574"/>
            <a:chOff x="2602179" y="2640197"/>
            <a:chExt cx="3912501" cy="304157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831E878-3205-E5A1-26B5-176E6FBACA3D}"/>
                </a:ext>
              </a:extLst>
            </p:cNvPr>
            <p:cNvSpPr txBox="1"/>
            <p:nvPr/>
          </p:nvSpPr>
          <p:spPr>
            <a:xfrm>
              <a:off x="2602179" y="4850774"/>
              <a:ext cx="36057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2400" b="1" dirty="0">
                  <a:solidFill>
                    <a:srgbClr val="215844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הגישה האקטיביסטית (אקטיביזם שיפוטי)</a:t>
              </a:r>
            </a:p>
          </p:txBody>
        </p:sp>
        <p:pic>
          <p:nvPicPr>
            <p:cNvPr id="23" name="Picture 22" descr="A white rectangular object with black edges&#10;&#10;Description automatically generated">
              <a:extLst>
                <a:ext uri="{FF2B5EF4-FFF2-40B4-BE49-F238E27FC236}">
                  <a16:creationId xmlns:a16="http://schemas.microsoft.com/office/drawing/2014/main" id="{E0744316-A0FC-D8AF-7577-FF8DDCEDE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202" y="3028662"/>
              <a:ext cx="2979689" cy="1822112"/>
            </a:xfrm>
            <a:prstGeom prst="rect">
              <a:avLst/>
            </a:prstGeom>
          </p:spPr>
        </p:pic>
        <p:pic>
          <p:nvPicPr>
            <p:cNvPr id="24" name="Picture 23" descr="A cartoon of an old person&#10;&#10;Description automatically generated">
              <a:extLst>
                <a:ext uri="{FF2B5EF4-FFF2-40B4-BE49-F238E27FC236}">
                  <a16:creationId xmlns:a16="http://schemas.microsoft.com/office/drawing/2014/main" id="{816F18C0-854D-85AC-50C4-B86179336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30080" y="2640197"/>
              <a:ext cx="3784600" cy="2083783"/>
            </a:xfrm>
            <a:prstGeom prst="rect">
              <a:avLst/>
            </a:prstGeom>
          </p:spPr>
        </p:pic>
      </p:grpSp>
      <p:pic>
        <p:nvPicPr>
          <p:cNvPr id="26" name="Picture 25" descr="A white rectangular object with black edges&#10;&#10;Description automatically generated">
            <a:extLst>
              <a:ext uri="{FF2B5EF4-FFF2-40B4-BE49-F238E27FC236}">
                <a16:creationId xmlns:a16="http://schemas.microsoft.com/office/drawing/2014/main" id="{1B7727B7-F6D7-30CF-5685-15061729C4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802" y="3028662"/>
            <a:ext cx="2979689" cy="182211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BDD148C-2C18-ACB7-2D62-36170B1F273D}"/>
              </a:ext>
            </a:extLst>
          </p:cNvPr>
          <p:cNvGrpSpPr/>
          <p:nvPr/>
        </p:nvGrpSpPr>
        <p:grpSpPr>
          <a:xfrm>
            <a:off x="6297111" y="2738815"/>
            <a:ext cx="3605490" cy="2942955"/>
            <a:chOff x="6297111" y="2738815"/>
            <a:chExt cx="3605490" cy="294295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573107-343C-84ED-FE3E-1879E977BDA8}"/>
                </a:ext>
              </a:extLst>
            </p:cNvPr>
            <p:cNvSpPr txBox="1"/>
            <p:nvPr/>
          </p:nvSpPr>
          <p:spPr>
            <a:xfrm>
              <a:off x="6761043" y="4850773"/>
              <a:ext cx="29184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2400" b="1" dirty="0">
                  <a:solidFill>
                    <a:srgbClr val="215844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הגישה השמרנית (פורמליסטית) </a:t>
              </a:r>
            </a:p>
          </p:txBody>
        </p:sp>
        <p:pic>
          <p:nvPicPr>
            <p:cNvPr id="30" name="Picture 29" descr="A cartoon of an old person&#10;&#10;Description automatically generated">
              <a:extLst>
                <a:ext uri="{FF2B5EF4-FFF2-40B4-BE49-F238E27FC236}">
                  <a16:creationId xmlns:a16="http://schemas.microsoft.com/office/drawing/2014/main" id="{ECB8C64D-08BA-0F12-2C0D-A45351B5A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7111" y="2738815"/>
              <a:ext cx="3605490" cy="1985166"/>
            </a:xfrm>
            <a:prstGeom prst="rect">
              <a:avLst/>
            </a:prstGeom>
          </p:spPr>
        </p:pic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2B6BA8FB-2037-AFA2-95F8-4DA0BA213D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15598" y="3259912"/>
            <a:ext cx="452705" cy="687085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73158B00-AD15-619D-A110-F303D9064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62098" y="3259912"/>
            <a:ext cx="452705" cy="687085"/>
          </a:xfrm>
          <a:prstGeom prst="rect">
            <a:avLst/>
          </a:prstGeom>
        </p:spPr>
      </p:pic>
      <p:sp>
        <p:nvSpPr>
          <p:cNvPr id="47" name="מלבן 23">
            <a:hlinkClick r:id="rId12" action="ppaction://hlinksldjump"/>
            <a:extLst>
              <a:ext uri="{FF2B5EF4-FFF2-40B4-BE49-F238E27FC236}">
                <a16:creationId xmlns:a16="http://schemas.microsoft.com/office/drawing/2014/main" id="{D9FEB57A-E47E-BB41-D31A-722528491E9B}"/>
              </a:ext>
            </a:extLst>
          </p:cNvPr>
          <p:cNvSpPr/>
          <p:nvPr/>
        </p:nvSpPr>
        <p:spPr>
          <a:xfrm>
            <a:off x="6699802" y="2782940"/>
            <a:ext cx="3040929" cy="2103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9" name="מלבן 23">
            <a:hlinkClick r:id="rId13" action="ppaction://hlinksldjump"/>
            <a:extLst>
              <a:ext uri="{FF2B5EF4-FFF2-40B4-BE49-F238E27FC236}">
                <a16:creationId xmlns:a16="http://schemas.microsoft.com/office/drawing/2014/main" id="{60EABA06-6AE3-F8BD-1384-74D0F393CAEC}"/>
              </a:ext>
            </a:extLst>
          </p:cNvPr>
          <p:cNvSpPr/>
          <p:nvPr/>
        </p:nvSpPr>
        <p:spPr>
          <a:xfrm>
            <a:off x="2853962" y="2768605"/>
            <a:ext cx="3040929" cy="2103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4297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0E9148F-6834-CD0A-52BD-6E260F3F2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10D892-5C90-5EF3-CA3A-6C9B2861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101" y="1282700"/>
            <a:ext cx="10160000" cy="1041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27C715-6BB7-59D8-CB85-587365D9047A}"/>
              </a:ext>
            </a:extLst>
          </p:cNvPr>
          <p:cNvSpPr txBox="1"/>
          <p:nvPr/>
        </p:nvSpPr>
        <p:spPr>
          <a:xfrm>
            <a:off x="1308522" y="1355439"/>
            <a:ext cx="9651158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אז הוויכוח הזה, באופן מורכב יותר, נמצא גם בבית המשפט.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EEB4F5-2324-CDF9-3BC7-700AB43625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964" y="6232495"/>
            <a:ext cx="452705" cy="452381"/>
          </a:xfrm>
          <a:prstGeom prst="rect">
            <a:avLst/>
          </a:prstGeom>
        </p:spPr>
      </p:pic>
      <p:pic>
        <p:nvPicPr>
          <p:cNvPr id="6" name="תמונה 5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F2192321-95AD-4230-4A0B-8F7003966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FFA9402-956C-CD2E-ACB5-BAB385E37EB9}"/>
              </a:ext>
            </a:extLst>
          </p:cNvPr>
          <p:cNvGrpSpPr/>
          <p:nvPr/>
        </p:nvGrpSpPr>
        <p:grpSpPr>
          <a:xfrm>
            <a:off x="2602179" y="2640197"/>
            <a:ext cx="3912501" cy="3041574"/>
            <a:chOff x="2602179" y="2640197"/>
            <a:chExt cx="3912501" cy="304157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831E878-3205-E5A1-26B5-176E6FBACA3D}"/>
                </a:ext>
              </a:extLst>
            </p:cNvPr>
            <p:cNvSpPr txBox="1"/>
            <p:nvPr/>
          </p:nvSpPr>
          <p:spPr>
            <a:xfrm>
              <a:off x="2602179" y="4850774"/>
              <a:ext cx="36057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2400" b="1" dirty="0">
                  <a:solidFill>
                    <a:srgbClr val="215844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הגישה האקטיביסטית (אקטיביזם שיפוטי)</a:t>
              </a:r>
            </a:p>
          </p:txBody>
        </p:sp>
        <p:pic>
          <p:nvPicPr>
            <p:cNvPr id="23" name="Picture 22" descr="A white rectangular object with black edges&#10;&#10;Description automatically generated">
              <a:extLst>
                <a:ext uri="{FF2B5EF4-FFF2-40B4-BE49-F238E27FC236}">
                  <a16:creationId xmlns:a16="http://schemas.microsoft.com/office/drawing/2014/main" id="{E0744316-A0FC-D8AF-7577-FF8DDCEDE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202" y="3028662"/>
              <a:ext cx="2979689" cy="1822112"/>
            </a:xfrm>
            <a:prstGeom prst="rect">
              <a:avLst/>
            </a:prstGeom>
          </p:spPr>
        </p:pic>
        <p:pic>
          <p:nvPicPr>
            <p:cNvPr id="24" name="Picture 23" descr="A cartoon of an old person&#10;&#10;Description automatically generated">
              <a:extLst>
                <a:ext uri="{FF2B5EF4-FFF2-40B4-BE49-F238E27FC236}">
                  <a16:creationId xmlns:a16="http://schemas.microsoft.com/office/drawing/2014/main" id="{816F18C0-854D-85AC-50C4-B86179336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30080" y="2640197"/>
              <a:ext cx="3784600" cy="2083783"/>
            </a:xfrm>
            <a:prstGeom prst="rect">
              <a:avLst/>
            </a:prstGeom>
          </p:spPr>
        </p:pic>
      </p:grpSp>
      <p:pic>
        <p:nvPicPr>
          <p:cNvPr id="26" name="Picture 25" descr="A white rectangular object with black edges&#10;&#10;Description automatically generated">
            <a:extLst>
              <a:ext uri="{FF2B5EF4-FFF2-40B4-BE49-F238E27FC236}">
                <a16:creationId xmlns:a16="http://schemas.microsoft.com/office/drawing/2014/main" id="{1B7727B7-F6D7-30CF-5685-15061729C4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802" y="3028662"/>
            <a:ext cx="2979689" cy="182211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BDD148C-2C18-ACB7-2D62-36170B1F273D}"/>
              </a:ext>
            </a:extLst>
          </p:cNvPr>
          <p:cNvGrpSpPr/>
          <p:nvPr/>
        </p:nvGrpSpPr>
        <p:grpSpPr>
          <a:xfrm>
            <a:off x="6297111" y="2738815"/>
            <a:ext cx="3605490" cy="2942955"/>
            <a:chOff x="6297111" y="2738815"/>
            <a:chExt cx="3605490" cy="294295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573107-343C-84ED-FE3E-1879E977BDA8}"/>
                </a:ext>
              </a:extLst>
            </p:cNvPr>
            <p:cNvSpPr txBox="1"/>
            <p:nvPr/>
          </p:nvSpPr>
          <p:spPr>
            <a:xfrm>
              <a:off x="6761043" y="4850773"/>
              <a:ext cx="29184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2400" b="1" dirty="0">
                  <a:solidFill>
                    <a:srgbClr val="215844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הגישה השמרנית (פורמליסטית) </a:t>
              </a:r>
            </a:p>
          </p:txBody>
        </p:sp>
        <p:pic>
          <p:nvPicPr>
            <p:cNvPr id="30" name="Picture 29" descr="A cartoon of an old person&#10;&#10;Description automatically generated">
              <a:extLst>
                <a:ext uri="{FF2B5EF4-FFF2-40B4-BE49-F238E27FC236}">
                  <a16:creationId xmlns:a16="http://schemas.microsoft.com/office/drawing/2014/main" id="{ECB8C64D-08BA-0F12-2C0D-A45351B5A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7111" y="2738815"/>
              <a:ext cx="3605490" cy="1985166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2272859-B385-7591-C04A-56E5D53509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3B39C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B0D68E-A7E3-3258-A777-F3A5AB2E64C8}"/>
              </a:ext>
            </a:extLst>
          </p:cNvPr>
          <p:cNvGrpSpPr/>
          <p:nvPr/>
        </p:nvGrpSpPr>
        <p:grpSpPr>
          <a:xfrm>
            <a:off x="-1" y="986547"/>
            <a:ext cx="12192000" cy="4665835"/>
            <a:chOff x="0" y="1948359"/>
            <a:chExt cx="12192000" cy="4665835"/>
          </a:xfrm>
        </p:grpSpPr>
        <p:pic>
          <p:nvPicPr>
            <p:cNvPr id="9" name="!!שיורית" descr="A white square with black border&#10;&#10;Description automatically generated">
              <a:extLst>
                <a:ext uri="{FF2B5EF4-FFF2-40B4-BE49-F238E27FC236}">
                  <a16:creationId xmlns:a16="http://schemas.microsoft.com/office/drawing/2014/main" id="{1E23D727-181C-EC8E-2F17-AE767A8F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48359"/>
              <a:ext cx="12192000" cy="466583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B9EB14-4D4D-D6D6-A78F-5D72311CE7E6}"/>
                </a:ext>
              </a:extLst>
            </p:cNvPr>
            <p:cNvSpPr txBox="1"/>
            <p:nvPr/>
          </p:nvSpPr>
          <p:spPr>
            <a:xfrm>
              <a:off x="5568135" y="2460742"/>
              <a:ext cx="5997683" cy="3631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1">
                <a:lnSpc>
                  <a:spcPct val="150000"/>
                </a:lnSpc>
              </a:pPr>
              <a:r>
                <a:rPr lang="he-IL" sz="2600" b="1" u="sng" dirty="0">
                  <a:solidFill>
                    <a:srgbClr val="215844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השמרנית</a:t>
              </a:r>
              <a:endParaRPr lang="he-IL" sz="2600" b="1" u="sng" dirty="0">
                <a:solidFill>
                  <a:srgbClr val="21584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rtl="1">
                <a:lnSpc>
                  <a:spcPct val="150000"/>
                </a:lnSpc>
              </a:pPr>
              <a:r>
                <a:rPr lang="he-IL" sz="2600" dirty="0">
                  <a:solidFill>
                    <a:srgbClr val="215844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גישה הרואה את ההכרעה המשפטית כיישום אובייקטיבי של לשון החוק.</a:t>
              </a:r>
            </a:p>
            <a:p>
              <a:pPr algn="just" rtl="1">
                <a:lnSpc>
                  <a:spcPct val="150000"/>
                </a:lnSpc>
              </a:pPr>
              <a:r>
                <a:rPr lang="he-IL" sz="2600" dirty="0">
                  <a:solidFill>
                    <a:srgbClr val="215844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לפי גישה זו, בית המשפט ממעט להפעיל את שיקול דעתו הערכי ומותיר את השיקולים הערכיים להכרעות הרשות המחוקקת והרשות המבצעת.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B53ED1-6BFB-3C68-4F3D-3A3B3D3C1012}"/>
              </a:ext>
            </a:extLst>
          </p:cNvPr>
          <p:cNvGrpSpPr/>
          <p:nvPr/>
        </p:nvGrpSpPr>
        <p:grpSpPr>
          <a:xfrm>
            <a:off x="11419690" y="863283"/>
            <a:ext cx="567939" cy="567939"/>
            <a:chOff x="10960667" y="2111831"/>
            <a:chExt cx="567939" cy="567939"/>
          </a:xfrm>
        </p:grpSpPr>
        <p:sp>
          <p:nvSpPr>
            <p:cNvPr id="13" name="אליפסה 9">
              <a:extLst>
                <a:ext uri="{FF2B5EF4-FFF2-40B4-BE49-F238E27FC236}">
                  <a16:creationId xmlns:a16="http://schemas.microsoft.com/office/drawing/2014/main" id="{41045199-E2E9-9B76-B9FA-795FF77FB6A7}"/>
                </a:ext>
              </a:extLst>
            </p:cNvPr>
            <p:cNvSpPr/>
            <p:nvPr/>
          </p:nvSpPr>
          <p:spPr>
            <a:xfrm>
              <a:off x="10960667" y="2111831"/>
              <a:ext cx="567939" cy="567939"/>
            </a:xfrm>
            <a:prstGeom prst="ellipse">
              <a:avLst/>
            </a:prstGeom>
            <a:solidFill>
              <a:srgbClr val="F6F6F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4" name="גרפיקה 11" descr="סגור עם מילוי מלא">
              <a:extLst>
                <a:ext uri="{FF2B5EF4-FFF2-40B4-BE49-F238E27FC236}">
                  <a16:creationId xmlns:a16="http://schemas.microsoft.com/office/drawing/2014/main" id="{6FB9469B-8E94-7BA8-003F-B6399F57A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106794" y="2272357"/>
              <a:ext cx="268659" cy="268659"/>
            </a:xfrm>
            <a:prstGeom prst="rect">
              <a:avLst/>
            </a:prstGeom>
          </p:spPr>
        </p:pic>
      </p:grpSp>
      <p:sp>
        <p:nvSpPr>
          <p:cNvPr id="15" name="מלבן 23">
            <a:hlinkClick r:id="rId13" action="ppaction://hlinksldjump"/>
            <a:extLst>
              <a:ext uri="{FF2B5EF4-FFF2-40B4-BE49-F238E27FC236}">
                <a16:creationId xmlns:a16="http://schemas.microsoft.com/office/drawing/2014/main" id="{DCCD9F66-5C08-FA99-1B39-22F277C9DD60}"/>
              </a:ext>
            </a:extLst>
          </p:cNvPr>
          <p:cNvSpPr/>
          <p:nvPr/>
        </p:nvSpPr>
        <p:spPr>
          <a:xfrm>
            <a:off x="11433043" y="924915"/>
            <a:ext cx="567939" cy="567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7" name="Picture 16" descr="A cartoon of an old person&#10;&#10;Description automatically generated">
            <a:extLst>
              <a:ext uri="{FF2B5EF4-FFF2-40B4-BE49-F238E27FC236}">
                <a16:creationId xmlns:a16="http://schemas.microsoft.com/office/drawing/2014/main" id="{A1A85A55-AA87-0B47-C349-DDCDB0B8C6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74" y="2453486"/>
            <a:ext cx="3154948" cy="3005549"/>
          </a:xfrm>
          <a:prstGeom prst="rect">
            <a:avLst/>
          </a:prstGeom>
        </p:spPr>
      </p:pic>
      <p:pic>
        <p:nvPicPr>
          <p:cNvPr id="19" name="Picture 18" descr="A white speech bubble with black text&#10;&#10;Description automatically generated">
            <a:extLst>
              <a:ext uri="{FF2B5EF4-FFF2-40B4-BE49-F238E27FC236}">
                <a16:creationId xmlns:a16="http://schemas.microsoft.com/office/drawing/2014/main" id="{A3205DC0-B194-E3F8-60A3-AC105FF399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913" y="1444855"/>
            <a:ext cx="3030051" cy="194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67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0E9148F-6834-CD0A-52BD-6E260F3F2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10D892-5C90-5EF3-CA3A-6C9B2861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101" y="1282700"/>
            <a:ext cx="10160000" cy="1041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27C715-6BB7-59D8-CB85-587365D9047A}"/>
              </a:ext>
            </a:extLst>
          </p:cNvPr>
          <p:cNvSpPr txBox="1"/>
          <p:nvPr/>
        </p:nvSpPr>
        <p:spPr>
          <a:xfrm>
            <a:off x="1308522" y="1355439"/>
            <a:ext cx="9651158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אז הוויכוח הזה, באופן מורכב יותר, נמצא גם בבית המשפט.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EEB4F5-2324-CDF9-3BC7-700AB43625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964" y="6232495"/>
            <a:ext cx="452705" cy="452381"/>
          </a:xfrm>
          <a:prstGeom prst="rect">
            <a:avLst/>
          </a:prstGeom>
        </p:spPr>
      </p:pic>
      <p:pic>
        <p:nvPicPr>
          <p:cNvPr id="6" name="תמונה 5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F2192321-95AD-4230-4A0B-8F70039665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FFA9402-956C-CD2E-ACB5-BAB385E37EB9}"/>
              </a:ext>
            </a:extLst>
          </p:cNvPr>
          <p:cNvGrpSpPr/>
          <p:nvPr/>
        </p:nvGrpSpPr>
        <p:grpSpPr>
          <a:xfrm>
            <a:off x="2602179" y="2640197"/>
            <a:ext cx="3912501" cy="3041574"/>
            <a:chOff x="2602179" y="2640197"/>
            <a:chExt cx="3912501" cy="304157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831E878-3205-E5A1-26B5-176E6FBACA3D}"/>
                </a:ext>
              </a:extLst>
            </p:cNvPr>
            <p:cNvSpPr txBox="1"/>
            <p:nvPr/>
          </p:nvSpPr>
          <p:spPr>
            <a:xfrm>
              <a:off x="2602179" y="4850774"/>
              <a:ext cx="36057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2400" b="1" dirty="0">
                  <a:solidFill>
                    <a:srgbClr val="215844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הגישה האקטיביסטית (אקטיביזם שיפוטי)</a:t>
              </a:r>
            </a:p>
          </p:txBody>
        </p:sp>
        <p:pic>
          <p:nvPicPr>
            <p:cNvPr id="23" name="Picture 22" descr="A white rectangular object with black edges&#10;&#10;Description automatically generated">
              <a:extLst>
                <a:ext uri="{FF2B5EF4-FFF2-40B4-BE49-F238E27FC236}">
                  <a16:creationId xmlns:a16="http://schemas.microsoft.com/office/drawing/2014/main" id="{E0744316-A0FC-D8AF-7577-FF8DDCEDE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202" y="3028662"/>
              <a:ext cx="2979689" cy="1822112"/>
            </a:xfrm>
            <a:prstGeom prst="rect">
              <a:avLst/>
            </a:prstGeom>
          </p:spPr>
        </p:pic>
        <p:pic>
          <p:nvPicPr>
            <p:cNvPr id="24" name="Picture 23" descr="A cartoon of an old person&#10;&#10;Description automatically generated">
              <a:extLst>
                <a:ext uri="{FF2B5EF4-FFF2-40B4-BE49-F238E27FC236}">
                  <a16:creationId xmlns:a16="http://schemas.microsoft.com/office/drawing/2014/main" id="{816F18C0-854D-85AC-50C4-B86179336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30080" y="2640197"/>
              <a:ext cx="3784600" cy="2083783"/>
            </a:xfrm>
            <a:prstGeom prst="rect">
              <a:avLst/>
            </a:prstGeom>
          </p:spPr>
        </p:pic>
      </p:grpSp>
      <p:pic>
        <p:nvPicPr>
          <p:cNvPr id="26" name="Picture 25" descr="A white rectangular object with black edges&#10;&#10;Description automatically generated">
            <a:extLst>
              <a:ext uri="{FF2B5EF4-FFF2-40B4-BE49-F238E27FC236}">
                <a16:creationId xmlns:a16="http://schemas.microsoft.com/office/drawing/2014/main" id="{1B7727B7-F6D7-30CF-5685-15061729C4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802" y="3028662"/>
            <a:ext cx="2979689" cy="182211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BDD148C-2C18-ACB7-2D62-36170B1F273D}"/>
              </a:ext>
            </a:extLst>
          </p:cNvPr>
          <p:cNvGrpSpPr/>
          <p:nvPr/>
        </p:nvGrpSpPr>
        <p:grpSpPr>
          <a:xfrm>
            <a:off x="6297111" y="2738815"/>
            <a:ext cx="3605490" cy="2942955"/>
            <a:chOff x="6297111" y="2738815"/>
            <a:chExt cx="3605490" cy="294295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573107-343C-84ED-FE3E-1879E977BDA8}"/>
                </a:ext>
              </a:extLst>
            </p:cNvPr>
            <p:cNvSpPr txBox="1"/>
            <p:nvPr/>
          </p:nvSpPr>
          <p:spPr>
            <a:xfrm>
              <a:off x="6761043" y="4850773"/>
              <a:ext cx="29184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2400" b="1" dirty="0">
                  <a:solidFill>
                    <a:srgbClr val="215844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הגישה השמרנית (פורמליסטית) </a:t>
              </a:r>
            </a:p>
          </p:txBody>
        </p:sp>
        <p:pic>
          <p:nvPicPr>
            <p:cNvPr id="30" name="Picture 29" descr="A cartoon of an old person&#10;&#10;Description automatically generated">
              <a:extLst>
                <a:ext uri="{FF2B5EF4-FFF2-40B4-BE49-F238E27FC236}">
                  <a16:creationId xmlns:a16="http://schemas.microsoft.com/office/drawing/2014/main" id="{ECB8C64D-08BA-0F12-2C0D-A45351B5A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7111" y="2738815"/>
              <a:ext cx="3605490" cy="1985166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2272859-B385-7591-C04A-56E5D53509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3B39C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B0D68E-A7E3-3258-A777-F3A5AB2E64C8}"/>
              </a:ext>
            </a:extLst>
          </p:cNvPr>
          <p:cNvGrpSpPr/>
          <p:nvPr/>
        </p:nvGrpSpPr>
        <p:grpSpPr>
          <a:xfrm>
            <a:off x="-1" y="986547"/>
            <a:ext cx="12192000" cy="4665835"/>
            <a:chOff x="0" y="1948359"/>
            <a:chExt cx="12192000" cy="4665835"/>
          </a:xfrm>
        </p:grpSpPr>
        <p:pic>
          <p:nvPicPr>
            <p:cNvPr id="9" name="!!שיורית" descr="A white square with black border&#10;&#10;Description automatically generated">
              <a:extLst>
                <a:ext uri="{FF2B5EF4-FFF2-40B4-BE49-F238E27FC236}">
                  <a16:creationId xmlns:a16="http://schemas.microsoft.com/office/drawing/2014/main" id="{1E23D727-181C-EC8E-2F17-AE767A8F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9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48359"/>
              <a:ext cx="12192000" cy="466583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B9EB14-4D4D-D6D6-A78F-5D72311CE7E6}"/>
                </a:ext>
              </a:extLst>
            </p:cNvPr>
            <p:cNvSpPr txBox="1"/>
            <p:nvPr/>
          </p:nvSpPr>
          <p:spPr>
            <a:xfrm>
              <a:off x="5491005" y="2460742"/>
              <a:ext cx="5832567" cy="3031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1">
                <a:lnSpc>
                  <a:spcPct val="150000"/>
                </a:lnSpc>
              </a:pPr>
              <a:r>
                <a:rPr lang="he-IL" sz="2600" b="1" u="sng" dirty="0">
                  <a:solidFill>
                    <a:srgbClr val="215844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האקטיביסטית</a:t>
              </a:r>
              <a:endParaRPr lang="he-IL" sz="2600" b="1" u="sng" dirty="0">
                <a:solidFill>
                  <a:srgbClr val="21584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rtl="1">
                <a:lnSpc>
                  <a:spcPct val="150000"/>
                </a:lnSpc>
              </a:pPr>
              <a:r>
                <a:rPr lang="he-IL" sz="2600" dirty="0">
                  <a:solidFill>
                    <a:srgbClr val="215844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נטייה של בית המשפט העליון ליטול לעצמו</a:t>
              </a:r>
              <a:br>
                <a:rPr lang="en-US" sz="2600" dirty="0">
                  <a:solidFill>
                    <a:srgbClr val="215844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he-IL" sz="2600" dirty="0">
                  <a:solidFill>
                    <a:srgbClr val="215844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תפקידים רבים יותר מאלו שמטיל עליו החוק במפורש, תוך מעורבות גוברת בשאלות ערכיות</a:t>
              </a:r>
              <a:br>
                <a:rPr lang="en-US" sz="2600" dirty="0">
                  <a:solidFill>
                    <a:srgbClr val="215844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he-IL" sz="2600" dirty="0">
                  <a:solidFill>
                    <a:srgbClr val="215844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ובוויכוחים פוליטיים.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B53ED1-6BFB-3C68-4F3D-3A3B3D3C1012}"/>
              </a:ext>
            </a:extLst>
          </p:cNvPr>
          <p:cNvGrpSpPr/>
          <p:nvPr/>
        </p:nvGrpSpPr>
        <p:grpSpPr>
          <a:xfrm>
            <a:off x="11419690" y="863283"/>
            <a:ext cx="567939" cy="567939"/>
            <a:chOff x="10960667" y="2111831"/>
            <a:chExt cx="567939" cy="567939"/>
          </a:xfrm>
        </p:grpSpPr>
        <p:sp>
          <p:nvSpPr>
            <p:cNvPr id="13" name="אליפסה 9">
              <a:extLst>
                <a:ext uri="{FF2B5EF4-FFF2-40B4-BE49-F238E27FC236}">
                  <a16:creationId xmlns:a16="http://schemas.microsoft.com/office/drawing/2014/main" id="{41045199-E2E9-9B76-B9FA-795FF77FB6A7}"/>
                </a:ext>
              </a:extLst>
            </p:cNvPr>
            <p:cNvSpPr/>
            <p:nvPr/>
          </p:nvSpPr>
          <p:spPr>
            <a:xfrm>
              <a:off x="10960667" y="2111831"/>
              <a:ext cx="567939" cy="567939"/>
            </a:xfrm>
            <a:prstGeom prst="ellipse">
              <a:avLst/>
            </a:prstGeom>
            <a:solidFill>
              <a:srgbClr val="F6F6F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4" name="גרפיקה 11" descr="סגור עם מילוי מלא">
              <a:extLst>
                <a:ext uri="{FF2B5EF4-FFF2-40B4-BE49-F238E27FC236}">
                  <a16:creationId xmlns:a16="http://schemas.microsoft.com/office/drawing/2014/main" id="{6FB9469B-8E94-7BA8-003F-B6399F57A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106794" y="2272357"/>
              <a:ext cx="268659" cy="268659"/>
            </a:xfrm>
            <a:prstGeom prst="rect">
              <a:avLst/>
            </a:prstGeom>
          </p:spPr>
        </p:pic>
      </p:grpSp>
      <p:sp>
        <p:nvSpPr>
          <p:cNvPr id="15" name="מלבן 23">
            <a:hlinkClick r:id="rId13" action="ppaction://hlinksldjump"/>
            <a:extLst>
              <a:ext uri="{FF2B5EF4-FFF2-40B4-BE49-F238E27FC236}">
                <a16:creationId xmlns:a16="http://schemas.microsoft.com/office/drawing/2014/main" id="{DCCD9F66-5C08-FA99-1B39-22F277C9DD60}"/>
              </a:ext>
            </a:extLst>
          </p:cNvPr>
          <p:cNvSpPr/>
          <p:nvPr/>
        </p:nvSpPr>
        <p:spPr>
          <a:xfrm>
            <a:off x="11433043" y="924915"/>
            <a:ext cx="567939" cy="567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8" name="Picture 17" descr="A cartoon of an old person&#10;&#10;Description automatically generated">
            <a:extLst>
              <a:ext uri="{FF2B5EF4-FFF2-40B4-BE49-F238E27FC236}">
                <a16:creationId xmlns:a16="http://schemas.microsoft.com/office/drawing/2014/main" id="{F4D296F6-0CFC-F020-B744-10468E440D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8" r="27902"/>
          <a:stretch/>
        </p:blipFill>
        <p:spPr>
          <a:xfrm flipH="1">
            <a:off x="669746" y="1496315"/>
            <a:ext cx="3030051" cy="3978766"/>
          </a:xfrm>
          <a:prstGeom prst="rect">
            <a:avLst/>
          </a:prstGeom>
        </p:spPr>
      </p:pic>
      <p:pic>
        <p:nvPicPr>
          <p:cNvPr id="21" name="Picture 20" descr="A white oval object with black text&#10;&#10;Description automatically generated">
            <a:extLst>
              <a:ext uri="{FF2B5EF4-FFF2-40B4-BE49-F238E27FC236}">
                <a16:creationId xmlns:a16="http://schemas.microsoft.com/office/drawing/2014/main" id="{3F0544F5-236D-186A-46B7-03E2EC7A94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116" y="1519492"/>
            <a:ext cx="2527889" cy="161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2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E99C4120-37CE-4B14-FA8B-22A869DA5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2230" y="0"/>
            <a:ext cx="4759769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BC0286-88E2-D5EB-542E-408173BFAB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r="17874"/>
          <a:stretch/>
        </p:blipFill>
        <p:spPr>
          <a:xfrm>
            <a:off x="-1" y="0"/>
            <a:ext cx="7432231" cy="6858000"/>
          </a:xfrm>
          <a:prstGeom prst="rect">
            <a:avLst/>
          </a:prstGeom>
        </p:spPr>
      </p:pic>
      <p:pic>
        <p:nvPicPr>
          <p:cNvPr id="10" name="Picture 9" descr="Shape, square&#10;&#10;Description automatically generated">
            <a:extLst>
              <a:ext uri="{FF2B5EF4-FFF2-40B4-BE49-F238E27FC236}">
                <a16:creationId xmlns:a16="http://schemas.microsoft.com/office/drawing/2014/main" id="{00EB352F-E49D-952E-D3B2-31272E8B6D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032" y="276587"/>
            <a:ext cx="575193" cy="575193"/>
          </a:xfrm>
          <a:prstGeom prst="rect">
            <a:avLst/>
          </a:prstGeom>
        </p:spPr>
      </p:pic>
      <p:pic>
        <p:nvPicPr>
          <p:cNvPr id="12" name="Picture 11" descr="Shape, square&#10;&#10;Description automatically generated">
            <a:extLst>
              <a:ext uri="{FF2B5EF4-FFF2-40B4-BE49-F238E27FC236}">
                <a16:creationId xmlns:a16="http://schemas.microsoft.com/office/drawing/2014/main" id="{3D1C79FC-867F-92F4-5226-48BE7BFAF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279" y="5953888"/>
            <a:ext cx="575193" cy="5751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9CAF3C-AAF1-9F32-1EA8-E62CB8577AD3}"/>
              </a:ext>
            </a:extLst>
          </p:cNvPr>
          <p:cNvSpPr txBox="1"/>
          <p:nvPr/>
        </p:nvSpPr>
        <p:spPr>
          <a:xfrm>
            <a:off x="7257376" y="2921167"/>
            <a:ext cx="4843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6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דיון</a:t>
            </a:r>
            <a:r>
              <a:rPr lang="he-IL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6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כיתתי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3F92C5-4801-F7C3-32AE-EB3C255AB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E69867D8-47AF-688D-237E-3A775EC07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pic>
        <p:nvPicPr>
          <p:cNvPr id="5" name="גרפיקה 12">
            <a:extLst>
              <a:ext uri="{FF2B5EF4-FFF2-40B4-BE49-F238E27FC236}">
                <a16:creationId xmlns:a16="http://schemas.microsoft.com/office/drawing/2014/main" id="{D833905D-FFA2-E3CE-59BC-21D93148E7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42151" y="263631"/>
            <a:ext cx="1662190" cy="35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7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64EC3BFD-68A7-0152-8E50-BAC2698A8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6"/>
            <a:ext cx="12191999" cy="68572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D473B5-E768-6046-997E-1BEB3C812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0CD409D-AB12-2542-1BFC-A7B0A355DCAE}"/>
              </a:ext>
            </a:extLst>
          </p:cNvPr>
          <p:cNvGrpSpPr/>
          <p:nvPr/>
        </p:nvGrpSpPr>
        <p:grpSpPr>
          <a:xfrm>
            <a:off x="516100" y="2429335"/>
            <a:ext cx="4426290" cy="4115165"/>
            <a:chOff x="708634" y="2240527"/>
            <a:chExt cx="4185388" cy="38359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BC0286-88E2-D5EB-542E-408173BFA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2746" y="2411419"/>
              <a:ext cx="3767493" cy="3427573"/>
            </a:xfrm>
            <a:prstGeom prst="rect">
              <a:avLst/>
            </a:prstGeom>
          </p:spPr>
        </p:pic>
        <p:pic>
          <p:nvPicPr>
            <p:cNvPr id="3" name="Picture 2" descr="Shape, square&#10;&#10;Description automatically generated">
              <a:extLst>
                <a:ext uri="{FF2B5EF4-FFF2-40B4-BE49-F238E27FC236}">
                  <a16:creationId xmlns:a16="http://schemas.microsoft.com/office/drawing/2014/main" id="{E9AFD584-D0B0-DEBD-F410-AC0CC2F46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798" y="2240527"/>
              <a:ext cx="428224" cy="428224"/>
            </a:xfrm>
            <a:prstGeom prst="rect">
              <a:avLst/>
            </a:prstGeom>
          </p:spPr>
        </p:pic>
        <p:pic>
          <p:nvPicPr>
            <p:cNvPr id="20" name="Picture 19" descr="Shape, square&#10;&#10;Description automatically generated">
              <a:extLst>
                <a:ext uri="{FF2B5EF4-FFF2-40B4-BE49-F238E27FC236}">
                  <a16:creationId xmlns:a16="http://schemas.microsoft.com/office/drawing/2014/main" id="{3FE5A1F9-C5BC-4213-30EF-9A2F8E910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34" y="5648214"/>
              <a:ext cx="428224" cy="428224"/>
            </a:xfrm>
            <a:prstGeom prst="rect">
              <a:avLst/>
            </a:prstGeom>
          </p:spPr>
        </p:pic>
      </p:grpSp>
      <p:sp>
        <p:nvSpPr>
          <p:cNvPr id="5" name="תיבת טקסט 7">
            <a:extLst>
              <a:ext uri="{FF2B5EF4-FFF2-40B4-BE49-F238E27FC236}">
                <a16:creationId xmlns:a16="http://schemas.microsoft.com/office/drawing/2014/main" id="{19DFDADC-E8A6-A1A2-FA36-86A0A00C2C68}"/>
              </a:ext>
            </a:extLst>
          </p:cNvPr>
          <p:cNvSpPr txBox="1"/>
          <p:nvPr/>
        </p:nvSpPr>
        <p:spPr>
          <a:xfrm>
            <a:off x="1188720" y="1205628"/>
            <a:ext cx="10800784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אילו עקרונות דמוקרטיים באים לידי ביטוי בכל אחת מהגישות?</a:t>
            </a:r>
          </a:p>
        </p:txBody>
      </p:sp>
      <p:pic>
        <p:nvPicPr>
          <p:cNvPr id="6" name="גרפיקה 5">
            <a:extLst>
              <a:ext uri="{FF2B5EF4-FFF2-40B4-BE49-F238E27FC236}">
                <a16:creationId xmlns:a16="http://schemas.microsoft.com/office/drawing/2014/main" id="{76559D4B-70D3-CFFE-6B82-91FBF0ECAB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27314" y="228441"/>
            <a:ext cx="1662190" cy="35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72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 descr="תמונה שמכילה טקסט, צילום מסך, עיצוב&#10;&#10;התיאור נוצר באופן אוטומטי">
            <a:extLst>
              <a:ext uri="{FF2B5EF4-FFF2-40B4-BE49-F238E27FC236}">
                <a16:creationId xmlns:a16="http://schemas.microsoft.com/office/drawing/2014/main" id="{BC75A2BC-15EA-2614-25C9-96593FA8A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688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E2F5E1-578F-46A9-BA58-745F63330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6F03E882-6794-F3A8-0420-99B359B1C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9" y="6090542"/>
            <a:ext cx="458481" cy="4584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20A8A8-559A-3085-4180-825ED34CD1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pic>
        <p:nvPicPr>
          <p:cNvPr id="15" name="Picture 14" descr="A white rectangular object with black border&#10;&#10;Description automatically generated">
            <a:extLst>
              <a:ext uri="{FF2B5EF4-FFF2-40B4-BE49-F238E27FC236}">
                <a16:creationId xmlns:a16="http://schemas.microsoft.com/office/drawing/2014/main" id="{2D7740D4-5773-77F5-BB71-4E169E3B92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1491834"/>
            <a:ext cx="6959600" cy="15045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736D82-4829-8A86-8014-61728D7D343A}"/>
              </a:ext>
            </a:extLst>
          </p:cNvPr>
          <p:cNvSpPr txBox="1"/>
          <p:nvPr/>
        </p:nvSpPr>
        <p:spPr>
          <a:xfrm>
            <a:off x="3046770" y="1755001"/>
            <a:ext cx="6071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6000" b="1" dirty="0">
                <a:solidFill>
                  <a:srgbClr val="1D986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שאלה למחשבה...</a:t>
            </a:r>
          </a:p>
        </p:txBody>
      </p:sp>
      <p:pic>
        <p:nvPicPr>
          <p:cNvPr id="4" name="גרפיקה 3">
            <a:extLst>
              <a:ext uri="{FF2B5EF4-FFF2-40B4-BE49-F238E27FC236}">
                <a16:creationId xmlns:a16="http://schemas.microsoft.com/office/drawing/2014/main" id="{D739DE5F-7D62-B60A-6CB5-BE106EA633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27314" y="228441"/>
            <a:ext cx="1662190" cy="35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97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E2F5E1-578F-46A9-BA58-745F63330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6F03E882-6794-F3A8-0420-99B359B1C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9" y="6090542"/>
            <a:ext cx="458481" cy="4584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20A8A8-559A-3085-4180-825ED34CD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pic>
        <p:nvPicPr>
          <p:cNvPr id="3" name="Picture 14" descr="Shape, rectangle&#10;&#10;Description automatically generated">
            <a:extLst>
              <a:ext uri="{FF2B5EF4-FFF2-40B4-BE49-F238E27FC236}">
                <a16:creationId xmlns:a16="http://schemas.microsoft.com/office/drawing/2014/main" id="{A5A424F6-D776-2EA2-AA31-35A86869A22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60" y="1765300"/>
            <a:ext cx="10798080" cy="3314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6B9DBF-8B6B-1D0A-BB6D-42C6CA03301C}"/>
              </a:ext>
            </a:extLst>
          </p:cNvPr>
          <p:cNvSpPr txBox="1"/>
          <p:nvPr/>
        </p:nvSpPr>
        <p:spPr>
          <a:xfrm>
            <a:off x="1026169" y="2052736"/>
            <a:ext cx="10139663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800" dirty="0">
                <a:solidFill>
                  <a:srgbClr val="21584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במקרים מסוימים כולם מודים שחובתה של סבתא להתערב, וחובה להקשיב לה. במקרה של סכנה, לדוגמה.</a:t>
            </a:r>
          </a:p>
          <a:p>
            <a:pPr algn="ctr" rtl="1">
              <a:lnSpc>
                <a:spcPct val="150000"/>
              </a:lnSpc>
            </a:pPr>
            <a:r>
              <a:rPr lang="he-IL" sz="2800" dirty="0">
                <a:solidFill>
                  <a:srgbClr val="21584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כך גם באיזונים בין הרשויות. יש מקרים מסוימים שברור לכולם כי על בית המשפט להתערב בהם. נסו לחשוב באילו מקרים…</a:t>
            </a:r>
          </a:p>
        </p:txBody>
      </p:sp>
      <p:pic>
        <p:nvPicPr>
          <p:cNvPr id="5" name="גרפיקה 4">
            <a:extLst>
              <a:ext uri="{FF2B5EF4-FFF2-40B4-BE49-F238E27FC236}">
                <a16:creationId xmlns:a16="http://schemas.microsoft.com/office/drawing/2014/main" id="{B968282D-DE2C-8017-08CC-E33583198E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27314" y="228441"/>
            <a:ext cx="1662190" cy="35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77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E2F5E1-578F-46A9-BA58-745F63330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"/>
            <a:ext cx="12192001" cy="6858000"/>
          </a:xfrm>
          <a:prstGeom prst="rect">
            <a:avLst/>
          </a:prstGeom>
        </p:spPr>
      </p:pic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6F03E882-6794-F3A8-0420-99B359B1C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833" y="5505791"/>
            <a:ext cx="458481" cy="4584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20A8A8-559A-3085-4180-825ED34CD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6B9DBF-8B6B-1D0A-BB6D-42C6CA03301C}"/>
              </a:ext>
            </a:extLst>
          </p:cNvPr>
          <p:cNvSpPr txBox="1"/>
          <p:nvPr/>
        </p:nvSpPr>
        <p:spPr>
          <a:xfrm>
            <a:off x="1648469" y="3068736"/>
            <a:ext cx="10139663" cy="183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לדוגמה,</a:t>
            </a:r>
          </a:p>
          <a:p>
            <a:pPr algn="r" rtl="1">
              <a:lnSpc>
                <a:spcPct val="150000"/>
              </a:lnSpc>
            </a:pPr>
            <a:r>
              <a:rPr lang="he-IL" sz="2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בג"ץ קול העם: שר הפנים הורה על סגירת העיתון אך בג"ץ קבע</a:t>
            </a:r>
            <a:br>
              <a:rPr lang="en-US" sz="2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כי הנחיה זו ניתנה שלא כדין, ולכן ביטל אותה.</a:t>
            </a:r>
          </a:p>
        </p:txBody>
      </p:sp>
      <p:pic>
        <p:nvPicPr>
          <p:cNvPr id="5" name="גרפיקה 4">
            <a:extLst>
              <a:ext uri="{FF2B5EF4-FFF2-40B4-BE49-F238E27FC236}">
                <a16:creationId xmlns:a16="http://schemas.microsoft.com/office/drawing/2014/main" id="{B968282D-DE2C-8017-08CC-E33583198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27314" y="228441"/>
            <a:ext cx="1662190" cy="35432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3C3A68A-71D3-46DE-58EE-1BE3491ED6F1}"/>
              </a:ext>
            </a:extLst>
          </p:cNvPr>
          <p:cNvGrpSpPr/>
          <p:nvPr/>
        </p:nvGrpSpPr>
        <p:grpSpPr>
          <a:xfrm>
            <a:off x="10193499" y="5115394"/>
            <a:ext cx="1520311" cy="1323440"/>
            <a:chOff x="-153792" y="855996"/>
            <a:chExt cx="3004109" cy="261509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C1A22E-9CC7-08CA-5201-F5F8F9AC4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68777" y="855996"/>
              <a:ext cx="1981540" cy="167736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4E1C5AE-9EC9-7E64-FA31-8F1D0A3D8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53792" y="2090426"/>
              <a:ext cx="1422880" cy="13806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1886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uilding with a staircase&#10;&#10;Description automatically generated with medium confidence">
            <a:extLst>
              <a:ext uri="{FF2B5EF4-FFF2-40B4-BE49-F238E27FC236}">
                <a16:creationId xmlns:a16="http://schemas.microsoft.com/office/drawing/2014/main" id="{DA1A8E4B-C0CA-610A-F374-BA6B4729A6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B0BB84E5-57C6-59E8-08ED-9F18E18BBF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584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AD1708-4541-4673-5E14-9D0FE869AF63}"/>
              </a:ext>
            </a:extLst>
          </p:cNvPr>
          <p:cNvSpPr txBox="1"/>
          <p:nvPr/>
        </p:nvSpPr>
        <p:spPr>
          <a:xfrm>
            <a:off x="1150020" y="967355"/>
            <a:ext cx="9891960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אבל מה הם הקריטריונים להתערבות שיפוטית? </a:t>
            </a:r>
            <a:br>
              <a:rPr lang="en-U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זה לב המחלוקת הציבורית העומדת בבסיס השיעור. </a:t>
            </a:r>
            <a:br>
              <a:rPr lang="en-U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הדיון שלנו מתמקד בשתי סוגיות עיקריות: </a:t>
            </a:r>
          </a:p>
        </p:txBody>
      </p:sp>
      <p:pic>
        <p:nvPicPr>
          <p:cNvPr id="3" name="Picture 2" descr="A white rectangular object with black edges&#10;&#10;Description automatically generated">
            <a:extLst>
              <a:ext uri="{FF2B5EF4-FFF2-40B4-BE49-F238E27FC236}">
                <a16:creationId xmlns:a16="http://schemas.microsoft.com/office/drawing/2014/main" id="{75FF9B6D-24F2-FB77-FF29-19804B5C8A64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955" y="3422822"/>
            <a:ext cx="3279725" cy="1421028"/>
          </a:xfrm>
          <a:prstGeom prst="rect">
            <a:avLst/>
          </a:prstGeom>
        </p:spPr>
      </p:pic>
      <p:pic>
        <p:nvPicPr>
          <p:cNvPr id="17" name="Picture 16" descr="A white rectangular object with black edges&#10;&#10;Description automatically generated">
            <a:extLst>
              <a:ext uri="{FF2B5EF4-FFF2-40B4-BE49-F238E27FC236}">
                <a16:creationId xmlns:a16="http://schemas.microsoft.com/office/drawing/2014/main" id="{6DA11D85-7643-A3D3-5DE4-B96B1CD7528A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21" y="3422822"/>
            <a:ext cx="3279725" cy="142102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BB3175D-8989-5596-CADC-957777FB5036}"/>
              </a:ext>
            </a:extLst>
          </p:cNvPr>
          <p:cNvGrpSpPr/>
          <p:nvPr/>
        </p:nvGrpSpPr>
        <p:grpSpPr>
          <a:xfrm>
            <a:off x="6313786" y="3664524"/>
            <a:ext cx="2918448" cy="820920"/>
            <a:chOff x="6276715" y="3664524"/>
            <a:chExt cx="2918448" cy="8209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A82867A-080A-27CD-A08C-6E0DBE08F131}"/>
                </a:ext>
              </a:extLst>
            </p:cNvPr>
            <p:cNvSpPr txBox="1"/>
            <p:nvPr/>
          </p:nvSpPr>
          <p:spPr>
            <a:xfrm>
              <a:off x="6276715" y="3664524"/>
              <a:ext cx="29184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2800" b="1" dirty="0">
                  <a:solidFill>
                    <a:srgbClr val="215844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זכות העמידה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1139DB-7A58-95BE-8657-D204005D39A0}"/>
                </a:ext>
              </a:extLst>
            </p:cNvPr>
            <p:cNvSpPr txBox="1"/>
            <p:nvPr/>
          </p:nvSpPr>
          <p:spPr>
            <a:xfrm>
              <a:off x="6276715" y="4085334"/>
              <a:ext cx="29184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2000" dirty="0">
                  <a:solidFill>
                    <a:srgbClr val="215844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מי רשאי לעתור?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208FABA-2593-8F8B-79A7-1B5989DB459B}"/>
              </a:ext>
            </a:extLst>
          </p:cNvPr>
          <p:cNvGrpSpPr/>
          <p:nvPr/>
        </p:nvGrpSpPr>
        <p:grpSpPr>
          <a:xfrm>
            <a:off x="2932147" y="3661199"/>
            <a:ext cx="2918448" cy="820920"/>
            <a:chOff x="2932147" y="3661199"/>
            <a:chExt cx="2918448" cy="8209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3F575E-5788-AE32-141B-BAE886C07C9A}"/>
                </a:ext>
              </a:extLst>
            </p:cNvPr>
            <p:cNvSpPr txBox="1"/>
            <p:nvPr/>
          </p:nvSpPr>
          <p:spPr>
            <a:xfrm>
              <a:off x="2932147" y="3661199"/>
              <a:ext cx="29184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2800" b="1" dirty="0">
                  <a:solidFill>
                    <a:srgbClr val="215844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שפיטות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4E2FE7C-971B-4120-86E4-E625B1F06218}"/>
                </a:ext>
              </a:extLst>
            </p:cNvPr>
            <p:cNvSpPr txBox="1"/>
            <p:nvPr/>
          </p:nvSpPr>
          <p:spPr>
            <a:xfrm>
              <a:off x="2932147" y="4082009"/>
              <a:ext cx="29184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2000" dirty="0">
                  <a:solidFill>
                    <a:srgbClr val="215844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באילו נושאים יתערב בג"ץ?</a:t>
              </a:r>
            </a:p>
          </p:txBody>
        </p:sp>
      </p:grpSp>
      <p:pic>
        <p:nvPicPr>
          <p:cNvPr id="23" name="Picture 22" descr="Shape, square&#10;&#10;Description automatically generated">
            <a:extLst>
              <a:ext uri="{FF2B5EF4-FFF2-40B4-BE49-F238E27FC236}">
                <a16:creationId xmlns:a16="http://schemas.microsoft.com/office/drawing/2014/main" id="{34849C8C-CFB6-F51E-C638-242F1AEDE6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9" y="6090542"/>
            <a:ext cx="458481" cy="4584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721A84-FCE6-AF73-4900-78F0B3F2F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pic>
        <p:nvPicPr>
          <p:cNvPr id="25" name="גרפיקה 4">
            <a:extLst>
              <a:ext uri="{FF2B5EF4-FFF2-40B4-BE49-F238E27FC236}">
                <a16:creationId xmlns:a16="http://schemas.microsoft.com/office/drawing/2014/main" id="{A9D15581-0BFE-9D6B-3217-1820474A64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27314" y="228441"/>
            <a:ext cx="1662190" cy="35432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CB57E0C9-A8E3-1617-4D3B-0ECB494826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64171" y="3540777"/>
            <a:ext cx="361432" cy="548557"/>
          </a:xfrm>
          <a:prstGeom prst="rect">
            <a:avLst/>
          </a:prstGeom>
        </p:spPr>
      </p:pic>
      <p:sp>
        <p:nvSpPr>
          <p:cNvPr id="27" name="מלבן 23">
            <a:hlinkClick r:id="rId11" action="ppaction://hlinksldjump"/>
            <a:extLst>
              <a:ext uri="{FF2B5EF4-FFF2-40B4-BE49-F238E27FC236}">
                <a16:creationId xmlns:a16="http://schemas.microsoft.com/office/drawing/2014/main" id="{61EBDBCC-7E97-FFD6-E384-26B1704EB0A9}"/>
              </a:ext>
            </a:extLst>
          </p:cNvPr>
          <p:cNvSpPr/>
          <p:nvPr/>
        </p:nvSpPr>
        <p:spPr>
          <a:xfrm>
            <a:off x="6096000" y="3316459"/>
            <a:ext cx="3350609" cy="16795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DF21E8A6-9879-6F0C-DD82-E19CA5A798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45992" y="3527869"/>
            <a:ext cx="361432" cy="548557"/>
          </a:xfrm>
          <a:prstGeom prst="rect">
            <a:avLst/>
          </a:prstGeom>
        </p:spPr>
      </p:pic>
      <p:sp>
        <p:nvSpPr>
          <p:cNvPr id="30" name="מלבן 23">
            <a:hlinkClick r:id="rId12" action="ppaction://hlinksldjump"/>
            <a:extLst>
              <a:ext uri="{FF2B5EF4-FFF2-40B4-BE49-F238E27FC236}">
                <a16:creationId xmlns:a16="http://schemas.microsoft.com/office/drawing/2014/main" id="{8CB3D639-8AC9-E979-C399-EABFF82FB1FA}"/>
              </a:ext>
            </a:extLst>
          </p:cNvPr>
          <p:cNvSpPr/>
          <p:nvPr/>
        </p:nvSpPr>
        <p:spPr>
          <a:xfrm>
            <a:off x="2766721" y="3252751"/>
            <a:ext cx="3350609" cy="16795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86703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B895FFB-70B8-B7EC-38FE-EF2A51461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BF90DE-2365-1DBF-ACE3-972ED0BBB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64" y="6232495"/>
            <a:ext cx="452705" cy="452381"/>
          </a:xfrm>
          <a:prstGeom prst="rect">
            <a:avLst/>
          </a:prstGeom>
        </p:spPr>
      </p:pic>
      <p:pic>
        <p:nvPicPr>
          <p:cNvPr id="19" name="Picture 18" descr="A white line on a black background&#10;&#10;Description automatically generated" hidden="1">
            <a:extLst>
              <a:ext uri="{FF2B5EF4-FFF2-40B4-BE49-F238E27FC236}">
                <a16:creationId xmlns:a16="http://schemas.microsoft.com/office/drawing/2014/main" id="{AA5CAED7-B884-21EB-3F8F-DFB204B54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71" y="1460838"/>
            <a:ext cx="11314263" cy="4062272"/>
          </a:xfrm>
          <a:prstGeom prst="rect">
            <a:avLst/>
          </a:prstGeom>
        </p:spPr>
      </p:pic>
      <p:pic>
        <p:nvPicPr>
          <p:cNvPr id="10" name="Picture 9" descr="A white line on a black background&#10;&#10;Description automatically generated" hidden="1">
            <a:extLst>
              <a:ext uri="{FF2B5EF4-FFF2-40B4-BE49-F238E27FC236}">
                <a16:creationId xmlns:a16="http://schemas.microsoft.com/office/drawing/2014/main" id="{BCB7BA62-714F-B815-99BD-B8E96E4756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05" y="1643101"/>
            <a:ext cx="11257829" cy="3892518"/>
          </a:xfrm>
          <a:prstGeom prst="rect">
            <a:avLst/>
          </a:prstGeom>
        </p:spPr>
      </p:pic>
      <p:pic>
        <p:nvPicPr>
          <p:cNvPr id="13" name="Picture 12" descr="A white line on a black background&#10;&#10;Description automatically generated" hidden="1">
            <a:extLst>
              <a:ext uri="{FF2B5EF4-FFF2-40B4-BE49-F238E27FC236}">
                <a16:creationId xmlns:a16="http://schemas.microsoft.com/office/drawing/2014/main" id="{0E07EF3C-325E-C3A4-5C32-D39A6CC197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05" y="1640701"/>
            <a:ext cx="11257829" cy="3892518"/>
          </a:xfrm>
          <a:prstGeom prst="rect">
            <a:avLst/>
          </a:prstGeom>
        </p:spPr>
      </p:pic>
      <p:pic>
        <p:nvPicPr>
          <p:cNvPr id="15" name="Picture 14" descr="A white line on a black background&#10;&#10;Description automatically generated" hidden="1">
            <a:extLst>
              <a:ext uri="{FF2B5EF4-FFF2-40B4-BE49-F238E27FC236}">
                <a16:creationId xmlns:a16="http://schemas.microsoft.com/office/drawing/2014/main" id="{7D093CE1-A4D0-0257-7F3F-C6B81CDC6B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05" y="1638301"/>
            <a:ext cx="11257829" cy="3892518"/>
          </a:xfrm>
          <a:prstGeom prst="rect">
            <a:avLst/>
          </a:prstGeom>
        </p:spPr>
      </p:pic>
      <p:pic>
        <p:nvPicPr>
          <p:cNvPr id="4" name="תמונה 3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2107F807-A224-B3CC-C1FF-F7FC0B8291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109" y="190679"/>
            <a:ext cx="1869195" cy="3670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044855-1EE8-6E7D-AFB0-C2603498C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64" y="6232495"/>
            <a:ext cx="452705" cy="452381"/>
          </a:xfrm>
          <a:prstGeom prst="rect">
            <a:avLst/>
          </a:prstGeom>
        </p:spPr>
      </p:pic>
      <p:pic>
        <p:nvPicPr>
          <p:cNvPr id="17" name="Picture 16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471A963C-8949-56E4-D3E3-FC27E9BFA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0" y="563400"/>
            <a:ext cx="10397120" cy="3613504"/>
          </a:xfrm>
          <a:prstGeom prst="rect">
            <a:avLst/>
          </a:prstGeom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A3E0182D-7758-D202-F2B3-BFCB6BAD9B1E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5256" y="4493360"/>
            <a:ext cx="1866915" cy="804833"/>
          </a:xfrm>
          <a:prstGeom prst="rect">
            <a:avLst/>
          </a:prstGeom>
        </p:spPr>
      </p:pic>
      <p:pic>
        <p:nvPicPr>
          <p:cNvPr id="41" name="Picture 5">
            <a:extLst>
              <a:ext uri="{FF2B5EF4-FFF2-40B4-BE49-F238E27FC236}">
                <a16:creationId xmlns:a16="http://schemas.microsoft.com/office/drawing/2014/main" id="{479A016B-40AF-40E1-4B07-24B18FEE027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7727" y="4500942"/>
            <a:ext cx="1866915" cy="804833"/>
          </a:xfrm>
          <a:prstGeom prst="rect">
            <a:avLst/>
          </a:prstGeom>
        </p:spPr>
      </p:pic>
      <p:pic>
        <p:nvPicPr>
          <p:cNvPr id="68" name="Picture 5">
            <a:extLst>
              <a:ext uri="{FF2B5EF4-FFF2-40B4-BE49-F238E27FC236}">
                <a16:creationId xmlns:a16="http://schemas.microsoft.com/office/drawing/2014/main" id="{3C25E084-14A4-8EDE-DEAE-E6F384D36F32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halk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7039" y="5477066"/>
            <a:ext cx="1866915" cy="804833"/>
          </a:xfrm>
          <a:prstGeom prst="rect">
            <a:avLst/>
          </a:prstGeom>
        </p:spPr>
      </p:pic>
      <p:pic>
        <p:nvPicPr>
          <p:cNvPr id="42" name="Picture 5">
            <a:extLst>
              <a:ext uri="{FF2B5EF4-FFF2-40B4-BE49-F238E27FC236}">
                <a16:creationId xmlns:a16="http://schemas.microsoft.com/office/drawing/2014/main" id="{ECF085DD-BD5D-C2C7-A2BF-D9C15B35ED9D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8913" y="4493359"/>
            <a:ext cx="1866915" cy="804833"/>
          </a:xfrm>
          <a:prstGeom prst="rect">
            <a:avLst/>
          </a:prstGeom>
        </p:spPr>
      </p:pic>
      <p:pic>
        <p:nvPicPr>
          <p:cNvPr id="43" name="Picture 5">
            <a:extLst>
              <a:ext uri="{FF2B5EF4-FFF2-40B4-BE49-F238E27FC236}">
                <a16:creationId xmlns:a16="http://schemas.microsoft.com/office/drawing/2014/main" id="{E69A29C1-6F20-DF7B-6B47-AF89AAD4313C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7810" y="4493358"/>
            <a:ext cx="1866915" cy="804833"/>
          </a:xfrm>
          <a:prstGeom prst="rect">
            <a:avLst/>
          </a:prstGeom>
        </p:spPr>
      </p:pic>
      <p:pic>
        <p:nvPicPr>
          <p:cNvPr id="44" name="Picture 5">
            <a:extLst>
              <a:ext uri="{FF2B5EF4-FFF2-40B4-BE49-F238E27FC236}">
                <a16:creationId xmlns:a16="http://schemas.microsoft.com/office/drawing/2014/main" id="{6872E482-7FCA-3036-E3F2-AE9021483CB3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580" y="4493357"/>
            <a:ext cx="1866915" cy="804833"/>
          </a:xfrm>
          <a:prstGeom prst="rect">
            <a:avLst/>
          </a:prstGeom>
        </p:spPr>
      </p:pic>
      <p:sp>
        <p:nvSpPr>
          <p:cNvPr id="45" name="תיבת טקסט 7">
            <a:extLst>
              <a:ext uri="{FF2B5EF4-FFF2-40B4-BE49-F238E27FC236}">
                <a16:creationId xmlns:a16="http://schemas.microsoft.com/office/drawing/2014/main" id="{6B1F26D5-249A-A27E-96F7-D06A09D14C7D}"/>
              </a:ext>
            </a:extLst>
          </p:cNvPr>
          <p:cNvSpPr txBox="1"/>
          <p:nvPr/>
        </p:nvSpPr>
        <p:spPr>
          <a:xfrm>
            <a:off x="9615357" y="4664944"/>
            <a:ext cx="15867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I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שיעור פרונטלי </a:t>
            </a:r>
          </a:p>
          <a:p>
            <a:pPr algn="ctr"/>
            <a:r>
              <a:rPr lang="he-IL" sz="1200" b="1" dirty="0">
                <a:latin typeface="Calibri" panose="020F0502020204030204" pitchFamily="34" charset="0"/>
                <a:cs typeface="Calibri" panose="020F0502020204030204" pitchFamily="34" charset="0"/>
              </a:rPr>
              <a:t>מבוא</a:t>
            </a:r>
          </a:p>
        </p:txBody>
      </p:sp>
      <p:sp>
        <p:nvSpPr>
          <p:cNvPr id="46" name="תיבת טקסט 8">
            <a:extLst>
              <a:ext uri="{FF2B5EF4-FFF2-40B4-BE49-F238E27FC236}">
                <a16:creationId xmlns:a16="http://schemas.microsoft.com/office/drawing/2014/main" id="{1BD596FA-09B2-655E-F5C4-1D6D78558E08}"/>
              </a:ext>
            </a:extLst>
          </p:cNvPr>
          <p:cNvSpPr txBox="1"/>
          <p:nvPr/>
        </p:nvSpPr>
        <p:spPr>
          <a:xfrm>
            <a:off x="7347487" y="4672526"/>
            <a:ext cx="186739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I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שיעור מקוון </a:t>
            </a:r>
          </a:p>
          <a:p>
            <a:pPr algn="ctr"/>
            <a:r>
              <a:rPr lang="he-IL" sz="1200" b="1" dirty="0">
                <a:latin typeface="Calibri" panose="020F0502020204030204" pitchFamily="34" charset="0"/>
                <a:cs typeface="Calibri" panose="020F0502020204030204" pitchFamily="34" charset="0"/>
              </a:rPr>
              <a:t>הרשות המחוקקת</a:t>
            </a:r>
          </a:p>
        </p:txBody>
      </p:sp>
      <p:sp>
        <p:nvSpPr>
          <p:cNvPr id="47" name="תיבת טקסט 11">
            <a:extLst>
              <a:ext uri="{FF2B5EF4-FFF2-40B4-BE49-F238E27FC236}">
                <a16:creationId xmlns:a16="http://schemas.microsoft.com/office/drawing/2014/main" id="{DD0F5AC0-74AF-853E-3A63-7A48A99D6760}"/>
              </a:ext>
            </a:extLst>
          </p:cNvPr>
          <p:cNvSpPr txBox="1"/>
          <p:nvPr/>
        </p:nvSpPr>
        <p:spPr>
          <a:xfrm>
            <a:off x="5288724" y="4664943"/>
            <a:ext cx="172729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I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שיעור פרונטלי </a:t>
            </a:r>
          </a:p>
          <a:p>
            <a:pPr algn="ctr"/>
            <a:r>
              <a:rPr lang="he-IL" sz="1200" b="1" dirty="0">
                <a:latin typeface="Calibri" panose="020F0502020204030204" pitchFamily="34" charset="0"/>
                <a:cs typeface="Calibri" panose="020F0502020204030204" pitchFamily="34" charset="0"/>
              </a:rPr>
              <a:t>הרשות המחוקקת</a:t>
            </a:r>
          </a:p>
        </p:txBody>
      </p:sp>
      <p:sp>
        <p:nvSpPr>
          <p:cNvPr id="48" name="תיבת טקסט 13">
            <a:extLst>
              <a:ext uri="{FF2B5EF4-FFF2-40B4-BE49-F238E27FC236}">
                <a16:creationId xmlns:a16="http://schemas.microsoft.com/office/drawing/2014/main" id="{24F1B3ED-ECE3-0E2D-5F64-6031D17C89A7}"/>
              </a:ext>
            </a:extLst>
          </p:cNvPr>
          <p:cNvSpPr txBox="1"/>
          <p:nvPr/>
        </p:nvSpPr>
        <p:spPr>
          <a:xfrm>
            <a:off x="3107724" y="4664942"/>
            <a:ext cx="18470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I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שיעור מקוון </a:t>
            </a:r>
          </a:p>
          <a:p>
            <a:pPr algn="ctr"/>
            <a:r>
              <a:rPr lang="he-IL" sz="1200" b="1" dirty="0">
                <a:latin typeface="Calibri" panose="020F0502020204030204" pitchFamily="34" charset="0"/>
                <a:cs typeface="Calibri" panose="020F0502020204030204" pitchFamily="34" charset="0"/>
              </a:rPr>
              <a:t>הרשות המבצעת</a:t>
            </a:r>
          </a:p>
        </p:txBody>
      </p:sp>
      <p:sp>
        <p:nvSpPr>
          <p:cNvPr id="49" name="תיבת טקסט 15">
            <a:extLst>
              <a:ext uri="{FF2B5EF4-FFF2-40B4-BE49-F238E27FC236}">
                <a16:creationId xmlns:a16="http://schemas.microsoft.com/office/drawing/2014/main" id="{7409C091-EA8B-4074-20DF-41EDA3E7966C}"/>
              </a:ext>
            </a:extLst>
          </p:cNvPr>
          <p:cNvSpPr txBox="1"/>
          <p:nvPr/>
        </p:nvSpPr>
        <p:spPr>
          <a:xfrm>
            <a:off x="1089141" y="4664941"/>
            <a:ext cx="162179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I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שיעור פרונטלי </a:t>
            </a:r>
          </a:p>
          <a:p>
            <a:pPr algn="ctr"/>
            <a:r>
              <a:rPr lang="he-IL" sz="1200" b="1" dirty="0">
                <a:latin typeface="Calibri" panose="020F0502020204030204" pitchFamily="34" charset="0"/>
                <a:cs typeface="Calibri" panose="020F0502020204030204" pitchFamily="34" charset="0"/>
              </a:rPr>
              <a:t>הרשות המבצעת</a:t>
            </a:r>
          </a:p>
        </p:txBody>
      </p:sp>
      <p:sp>
        <p:nvSpPr>
          <p:cNvPr id="51" name="תיבת טקסט 19">
            <a:extLst>
              <a:ext uri="{FF2B5EF4-FFF2-40B4-BE49-F238E27FC236}">
                <a16:creationId xmlns:a16="http://schemas.microsoft.com/office/drawing/2014/main" id="{545F4A9E-F1D2-7EB3-4C73-281A9813B29E}"/>
              </a:ext>
            </a:extLst>
          </p:cNvPr>
          <p:cNvSpPr txBox="1"/>
          <p:nvPr/>
        </p:nvSpPr>
        <p:spPr>
          <a:xfrm>
            <a:off x="7417777" y="5648943"/>
            <a:ext cx="17268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I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שיעור מקוון </a:t>
            </a:r>
          </a:p>
          <a:p>
            <a:pPr algn="ctr"/>
            <a:r>
              <a:rPr lang="he-IL" sz="1200" b="1" dirty="0">
                <a:latin typeface="Calibri" panose="020F0502020204030204" pitchFamily="34" charset="0"/>
                <a:cs typeface="Calibri" panose="020F0502020204030204" pitchFamily="34" charset="0"/>
              </a:rPr>
              <a:t>הרשות השופטת</a:t>
            </a:r>
          </a:p>
        </p:txBody>
      </p:sp>
      <p:pic>
        <p:nvPicPr>
          <p:cNvPr id="52" name="Picture 5">
            <a:extLst>
              <a:ext uri="{FF2B5EF4-FFF2-40B4-BE49-F238E27FC236}">
                <a16:creationId xmlns:a16="http://schemas.microsoft.com/office/drawing/2014/main" id="{400B832C-BAD5-7B69-8E74-E0EFB3BB9104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halkSketch/>
                    </a14:imgEffect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8913" y="5469774"/>
            <a:ext cx="1866915" cy="804833"/>
          </a:xfrm>
          <a:prstGeom prst="rect">
            <a:avLst/>
          </a:prstGeom>
        </p:spPr>
      </p:pic>
      <p:sp>
        <p:nvSpPr>
          <p:cNvPr id="53" name="תיבת טקסט 21">
            <a:extLst>
              <a:ext uri="{FF2B5EF4-FFF2-40B4-BE49-F238E27FC236}">
                <a16:creationId xmlns:a16="http://schemas.microsoft.com/office/drawing/2014/main" id="{7DE8DC30-AE6F-593E-9B68-BB48547958AB}"/>
              </a:ext>
            </a:extLst>
          </p:cNvPr>
          <p:cNvSpPr txBox="1"/>
          <p:nvPr/>
        </p:nvSpPr>
        <p:spPr>
          <a:xfrm>
            <a:off x="5288963" y="5641358"/>
            <a:ext cx="17268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I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שיעור פרונטלי</a:t>
            </a:r>
          </a:p>
          <a:p>
            <a:pPr algn="ctr"/>
            <a:r>
              <a:rPr lang="he-IL" sz="1200" b="1" dirty="0">
                <a:latin typeface="Calibri" panose="020F0502020204030204" pitchFamily="34" charset="0"/>
                <a:cs typeface="Calibri" panose="020F0502020204030204" pitchFamily="34" charset="0"/>
              </a:rPr>
              <a:t>הרשות השופטת</a:t>
            </a:r>
          </a:p>
        </p:txBody>
      </p:sp>
      <p:pic>
        <p:nvPicPr>
          <p:cNvPr id="54" name="Picture 5">
            <a:extLst>
              <a:ext uri="{FF2B5EF4-FFF2-40B4-BE49-F238E27FC236}">
                <a16:creationId xmlns:a16="http://schemas.microsoft.com/office/drawing/2014/main" id="{61254664-55D3-38AB-DE26-5C1B83C3EA0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7895" y="5476315"/>
            <a:ext cx="1866915" cy="804833"/>
          </a:xfrm>
          <a:prstGeom prst="rect">
            <a:avLst/>
          </a:prstGeom>
        </p:spPr>
      </p:pic>
      <p:sp>
        <p:nvSpPr>
          <p:cNvPr id="55" name="תיבת טקסט 23">
            <a:extLst>
              <a:ext uri="{FF2B5EF4-FFF2-40B4-BE49-F238E27FC236}">
                <a16:creationId xmlns:a16="http://schemas.microsoft.com/office/drawing/2014/main" id="{090C9CD1-6FFF-8DE0-31D8-E7C94A25E340}"/>
              </a:ext>
            </a:extLst>
          </p:cNvPr>
          <p:cNvSpPr txBox="1"/>
          <p:nvPr/>
        </p:nvSpPr>
        <p:spPr>
          <a:xfrm>
            <a:off x="2957468" y="5555566"/>
            <a:ext cx="212776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I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שיעור פרונטלי </a:t>
            </a:r>
          </a:p>
          <a:p>
            <a:pPr algn="ctr"/>
            <a:r>
              <a:rPr lang="he-IL" sz="1200" b="1" dirty="0">
                <a:latin typeface="Calibri" panose="020F0502020204030204" pitchFamily="34" charset="0"/>
                <a:cs typeface="Calibri" panose="020F0502020204030204" pitchFamily="34" charset="0"/>
              </a:rPr>
              <a:t>בלמים, איזונים</a:t>
            </a:r>
            <a:br>
              <a:rPr lang="he-IL" sz="1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200" b="1" dirty="0">
                <a:latin typeface="Calibri" panose="020F0502020204030204" pitchFamily="34" charset="0"/>
                <a:cs typeface="Calibri" panose="020F0502020204030204" pitchFamily="34" charset="0"/>
              </a:rPr>
              <a:t> ואקטיביזם שיפוטי</a:t>
            </a:r>
          </a:p>
        </p:txBody>
      </p:sp>
      <p:pic>
        <p:nvPicPr>
          <p:cNvPr id="56" name="Picture 5">
            <a:extLst>
              <a:ext uri="{FF2B5EF4-FFF2-40B4-BE49-F238E27FC236}">
                <a16:creationId xmlns:a16="http://schemas.microsoft.com/office/drawing/2014/main" id="{F261B64C-44A8-11D7-3982-70DDA77F5C1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727" y="5469774"/>
            <a:ext cx="1866915" cy="804833"/>
          </a:xfrm>
          <a:prstGeom prst="rect">
            <a:avLst/>
          </a:prstGeom>
        </p:spPr>
      </p:pic>
      <p:sp>
        <p:nvSpPr>
          <p:cNvPr id="57" name="תיבת טקסט 25">
            <a:extLst>
              <a:ext uri="{FF2B5EF4-FFF2-40B4-BE49-F238E27FC236}">
                <a16:creationId xmlns:a16="http://schemas.microsoft.com/office/drawing/2014/main" id="{4A40CA37-4B5E-62D2-D554-120A7041D150}"/>
              </a:ext>
            </a:extLst>
          </p:cNvPr>
          <p:cNvSpPr txBox="1"/>
          <p:nvPr/>
        </p:nvSpPr>
        <p:spPr>
          <a:xfrm>
            <a:off x="828300" y="5641358"/>
            <a:ext cx="212776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I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שיעור פרונטלי </a:t>
            </a:r>
          </a:p>
          <a:p>
            <a:pPr algn="ctr"/>
            <a:r>
              <a:rPr lang="he-IL" sz="1200" b="1" dirty="0">
                <a:latin typeface="Calibri" panose="020F0502020204030204" pitchFamily="34" charset="0"/>
                <a:cs typeface="Calibri" panose="020F0502020204030204" pitchFamily="34" charset="0"/>
              </a:rPr>
              <a:t>סיכום שלושת הרשויות</a:t>
            </a:r>
          </a:p>
        </p:txBody>
      </p:sp>
      <p:pic>
        <p:nvPicPr>
          <p:cNvPr id="58" name="Picture 5">
            <a:extLst>
              <a:ext uri="{FF2B5EF4-FFF2-40B4-BE49-F238E27FC236}">
                <a16:creationId xmlns:a16="http://schemas.microsoft.com/office/drawing/2014/main" id="{1DF97DBD-1F45-C32D-D145-B87F9BB0D8DA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5256" y="5489766"/>
            <a:ext cx="1866915" cy="804833"/>
          </a:xfrm>
          <a:prstGeom prst="rect">
            <a:avLst/>
          </a:prstGeom>
        </p:spPr>
      </p:pic>
      <p:sp>
        <p:nvSpPr>
          <p:cNvPr id="59" name="תיבת טקסט 27">
            <a:extLst>
              <a:ext uri="{FF2B5EF4-FFF2-40B4-BE49-F238E27FC236}">
                <a16:creationId xmlns:a16="http://schemas.microsoft.com/office/drawing/2014/main" id="{5F5392AB-8F14-4A6C-B3F5-E8F7969436E1}"/>
              </a:ext>
            </a:extLst>
          </p:cNvPr>
          <p:cNvSpPr txBox="1"/>
          <p:nvPr/>
        </p:nvSpPr>
        <p:spPr>
          <a:xfrm>
            <a:off x="9545306" y="5661350"/>
            <a:ext cx="17268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I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שיעור פרונטלי </a:t>
            </a:r>
          </a:p>
          <a:p>
            <a:pPr algn="ctr"/>
            <a:r>
              <a:rPr lang="he-IL" sz="1200" b="1" dirty="0">
                <a:latin typeface="Calibri" panose="020F0502020204030204" pitchFamily="34" charset="0"/>
                <a:cs typeface="Calibri" panose="020F0502020204030204" pitchFamily="34" charset="0"/>
              </a:rPr>
              <a:t>היועץ המשפטי לממשלה</a:t>
            </a:r>
          </a:p>
        </p:txBody>
      </p:sp>
      <p:pic>
        <p:nvPicPr>
          <p:cNvPr id="60" name="גרפיקה 29" descr="תוו ^ כלפי מטה עם מילוי מלא">
            <a:extLst>
              <a:ext uri="{FF2B5EF4-FFF2-40B4-BE49-F238E27FC236}">
                <a16:creationId xmlns:a16="http://schemas.microsoft.com/office/drawing/2014/main" id="{CC1A4013-5D49-CBD9-93FA-005CB3272D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5400000">
            <a:off x="9144591" y="4732283"/>
            <a:ext cx="353695" cy="353695"/>
          </a:xfrm>
          <a:prstGeom prst="rect">
            <a:avLst/>
          </a:prstGeom>
        </p:spPr>
      </p:pic>
      <p:pic>
        <p:nvPicPr>
          <p:cNvPr id="61" name="גרפיקה 30" descr="תוו ^ כלפי מטה עם מילוי מלא">
            <a:extLst>
              <a:ext uri="{FF2B5EF4-FFF2-40B4-BE49-F238E27FC236}">
                <a16:creationId xmlns:a16="http://schemas.microsoft.com/office/drawing/2014/main" id="{BDA1DFA4-54EA-F8A1-689F-1D1C89B1D68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5400000">
            <a:off x="7016044" y="4738108"/>
            <a:ext cx="353695" cy="353695"/>
          </a:xfrm>
          <a:prstGeom prst="rect">
            <a:avLst/>
          </a:prstGeom>
        </p:spPr>
      </p:pic>
      <p:pic>
        <p:nvPicPr>
          <p:cNvPr id="62" name="גרפיקה 31" descr="תוו ^ כלפי מטה עם מילוי מלא">
            <a:extLst>
              <a:ext uri="{FF2B5EF4-FFF2-40B4-BE49-F238E27FC236}">
                <a16:creationId xmlns:a16="http://schemas.microsoft.com/office/drawing/2014/main" id="{238D2D34-94BB-0767-7AE5-F8D47FD07C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5400000">
            <a:off x="4887497" y="4738107"/>
            <a:ext cx="353695" cy="353695"/>
          </a:xfrm>
          <a:prstGeom prst="rect">
            <a:avLst/>
          </a:prstGeom>
        </p:spPr>
      </p:pic>
      <p:pic>
        <p:nvPicPr>
          <p:cNvPr id="63" name="גרפיקה 32" descr="תוו ^ כלפי מטה עם מילוי מלא">
            <a:extLst>
              <a:ext uri="{FF2B5EF4-FFF2-40B4-BE49-F238E27FC236}">
                <a16:creationId xmlns:a16="http://schemas.microsoft.com/office/drawing/2014/main" id="{3407766B-DB3B-A685-0A4A-AF5CFC34E7C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5400000">
            <a:off x="2758950" y="4738107"/>
            <a:ext cx="353695" cy="353695"/>
          </a:xfrm>
          <a:prstGeom prst="rect">
            <a:avLst/>
          </a:prstGeom>
        </p:spPr>
      </p:pic>
      <p:pic>
        <p:nvPicPr>
          <p:cNvPr id="64" name="גרפיקה 33" descr="תוו ^ כלפי מטה עם מילוי מלא">
            <a:extLst>
              <a:ext uri="{FF2B5EF4-FFF2-40B4-BE49-F238E27FC236}">
                <a16:creationId xmlns:a16="http://schemas.microsoft.com/office/drawing/2014/main" id="{CDA9D834-1053-DD87-EDB7-C8B86588759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5400000">
            <a:off x="9144591" y="5629813"/>
            <a:ext cx="353695" cy="353695"/>
          </a:xfrm>
          <a:prstGeom prst="rect">
            <a:avLst/>
          </a:prstGeom>
        </p:spPr>
      </p:pic>
      <p:pic>
        <p:nvPicPr>
          <p:cNvPr id="65" name="גרפיקה 34" descr="תוו ^ כלפי מטה עם מילוי מלא">
            <a:extLst>
              <a:ext uri="{FF2B5EF4-FFF2-40B4-BE49-F238E27FC236}">
                <a16:creationId xmlns:a16="http://schemas.microsoft.com/office/drawing/2014/main" id="{7827858A-1C0A-3D22-5755-44AB36BA791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5400000">
            <a:off x="7016044" y="5635638"/>
            <a:ext cx="353695" cy="353695"/>
          </a:xfrm>
          <a:prstGeom prst="rect">
            <a:avLst/>
          </a:prstGeom>
        </p:spPr>
      </p:pic>
      <p:pic>
        <p:nvPicPr>
          <p:cNvPr id="66" name="גרפיקה 35" descr="תוו ^ כלפי מטה עם מילוי מלא">
            <a:extLst>
              <a:ext uri="{FF2B5EF4-FFF2-40B4-BE49-F238E27FC236}">
                <a16:creationId xmlns:a16="http://schemas.microsoft.com/office/drawing/2014/main" id="{5A672913-622D-6910-EA9C-819FF78838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5400000">
            <a:off x="4887497" y="5635637"/>
            <a:ext cx="353695" cy="353695"/>
          </a:xfrm>
          <a:prstGeom prst="rect">
            <a:avLst/>
          </a:prstGeom>
        </p:spPr>
      </p:pic>
      <p:pic>
        <p:nvPicPr>
          <p:cNvPr id="67" name="גרפיקה 36" descr="תוו ^ כלפי מטה עם מילוי מלא">
            <a:extLst>
              <a:ext uri="{FF2B5EF4-FFF2-40B4-BE49-F238E27FC236}">
                <a16:creationId xmlns:a16="http://schemas.microsoft.com/office/drawing/2014/main" id="{0F371C0E-85D1-4340-50E5-F245D43A26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5400000">
            <a:off x="2758950" y="5635637"/>
            <a:ext cx="353695" cy="35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05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earing black hats&#10;&#10;Description automatically generated">
            <a:extLst>
              <a:ext uri="{FF2B5EF4-FFF2-40B4-BE49-F238E27FC236}">
                <a16:creationId xmlns:a16="http://schemas.microsoft.com/office/drawing/2014/main" id="{82B3E61A-D2B8-3F4C-E4A3-849C0ADB0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3" b="9642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pic>
        <p:nvPicPr>
          <p:cNvPr id="29" name="!!2">
            <a:extLst>
              <a:ext uri="{FF2B5EF4-FFF2-40B4-BE49-F238E27FC236}">
                <a16:creationId xmlns:a16="http://schemas.microsoft.com/office/drawing/2014/main" id="{DDA510A3-70D6-6914-0855-4BB25CE105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B84780-4AB2-773F-569A-6B4B2FCE6665}"/>
              </a:ext>
            </a:extLst>
          </p:cNvPr>
          <p:cNvSpPr txBox="1"/>
          <p:nvPr/>
        </p:nvSpPr>
        <p:spPr>
          <a:xfrm>
            <a:off x="842274" y="462144"/>
            <a:ext cx="10842283" cy="3349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3200" b="1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נתחיל בסיפור. </a:t>
            </a:r>
            <a:br>
              <a:rPr lang="en-US" sz="2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עו"ד יהודה </a:t>
            </a:r>
            <a:r>
              <a:rPr lang="he-IL" sz="2800" dirty="0" err="1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רסלר</a:t>
            </a:r>
            <a:r>
              <a:rPr lang="he-IL" sz="2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עתר לבג"ץ בשנת 1981 נגד אי גיוסם לצה"ל של בני הישיבות, ונדחה בטענה שאין לו עניין אישי ומובהק למקרה, כלומר מטעמים של 'חוסר עמידה'.</a:t>
            </a:r>
          </a:p>
          <a:p>
            <a:pPr algn="ctr" rtl="1">
              <a:lnSpc>
                <a:spcPct val="150000"/>
              </a:lnSpc>
            </a:pPr>
            <a:r>
              <a:rPr lang="he-IL" sz="2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טענת 'חוסר עמידה' משמעותה גישה של בג"ץ כי יכול לעתור אליו רק מי שהוכיח כי קיימת פגיעה אישית ישירה באינטרס שלו.</a:t>
            </a:r>
          </a:p>
        </p:txBody>
      </p:sp>
      <p:pic>
        <p:nvPicPr>
          <p:cNvPr id="22" name="Picture 21" descr="A green circle with white arrow in i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1B6C0583-28C4-CEFC-BA44-28790CAC3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56" y="5799921"/>
            <a:ext cx="1306015" cy="1306015"/>
          </a:xfrm>
          <a:prstGeom prst="rect">
            <a:avLst/>
          </a:prstGeom>
        </p:spPr>
      </p:pic>
      <p:pic>
        <p:nvPicPr>
          <p:cNvPr id="3" name="Picture 2" descr="A green circle with a white house in it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935BCC6A-9556-93BC-566A-3650BEA27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57" y="-185226"/>
            <a:ext cx="1535978" cy="1535978"/>
          </a:xfrm>
          <a:prstGeom prst="rect">
            <a:avLst/>
          </a:prstGeom>
        </p:spPr>
      </p:pic>
      <p:pic>
        <p:nvPicPr>
          <p:cNvPr id="30" name="Picture 18">
            <a:extLst>
              <a:ext uri="{FF2B5EF4-FFF2-40B4-BE49-F238E27FC236}">
                <a16:creationId xmlns:a16="http://schemas.microsoft.com/office/drawing/2014/main" id="{EAB7649B-EE6D-F026-BEEE-239B173C65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pic>
        <p:nvPicPr>
          <p:cNvPr id="31" name="גרפיקה 12">
            <a:extLst>
              <a:ext uri="{FF2B5EF4-FFF2-40B4-BE49-F238E27FC236}">
                <a16:creationId xmlns:a16="http://schemas.microsoft.com/office/drawing/2014/main" id="{E013872B-A089-5A4B-0DC7-6C375419FA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42151" y="263631"/>
            <a:ext cx="1662190" cy="354322"/>
          </a:xfrm>
          <a:prstGeom prst="rect">
            <a:avLst/>
          </a:prstGeom>
        </p:spPr>
      </p:pic>
      <p:pic>
        <p:nvPicPr>
          <p:cNvPr id="5" name="Picture 4" descr="A white rectangular object with black border&#10;&#10;Description automatically generated">
            <a:extLst>
              <a:ext uri="{FF2B5EF4-FFF2-40B4-BE49-F238E27FC236}">
                <a16:creationId xmlns:a16="http://schemas.microsoft.com/office/drawing/2014/main" id="{EDABCEA8-AC9D-E8F3-CE29-4A08355811FD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 bright="70000" contrast="-70000"/>
            <a:alphaModFix amt="9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3951352"/>
            <a:ext cx="9499600" cy="26303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CA66B2-4510-40FA-8BBD-0F96111E800D}"/>
              </a:ext>
            </a:extLst>
          </p:cNvPr>
          <p:cNvSpPr txBox="1"/>
          <p:nvPr/>
        </p:nvSpPr>
        <p:spPr>
          <a:xfrm>
            <a:off x="1862309" y="4180107"/>
            <a:ext cx="8467383" cy="207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200" b="1" dirty="0">
                <a:latin typeface="Calibri" panose="020F0502020204030204" pitchFamily="34" charset="0"/>
                <a:cs typeface="Calibri" panose="020F0502020204030204" pitchFamily="34" charset="0"/>
              </a:rPr>
              <a:t>המשמעות היא שבג"ץ נמנע מלעסוק ב'עתירות ציבוריות' שבהן מעלה עותר עניין בעל חשיבות ציבורית. </a:t>
            </a:r>
          </a:p>
          <a:p>
            <a:pPr algn="ctr" rtl="1">
              <a:lnSpc>
                <a:spcPct val="150000"/>
              </a:lnSpc>
            </a:pPr>
            <a:r>
              <a:rPr lang="he-IL" sz="2200" b="1" dirty="0">
                <a:latin typeface="Calibri" panose="020F0502020204030204" pitchFamily="34" charset="0"/>
                <a:cs typeface="Calibri" panose="020F0502020204030204" pitchFamily="34" charset="0"/>
              </a:rPr>
              <a:t>על פי גישה זו (השמרנית־ פורמליסטית),</a:t>
            </a:r>
            <a:b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200" b="1" dirty="0">
                <a:latin typeface="Calibri" panose="020F0502020204030204" pitchFamily="34" charset="0"/>
                <a:cs typeface="Calibri" panose="020F0502020204030204" pitchFamily="34" charset="0"/>
              </a:rPr>
              <a:t>המקום לפתור בעיות כאלו הוא בכנסת, ע"י בחירות.</a:t>
            </a:r>
          </a:p>
        </p:txBody>
      </p:sp>
    </p:spTree>
    <p:extLst>
      <p:ext uri="{BB962C8B-B14F-4D97-AF65-F5344CB8AC3E}">
        <p14:creationId xmlns:p14="http://schemas.microsoft.com/office/powerpoint/2010/main" val="99984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2">
            <a:extLst>
              <a:ext uri="{FF2B5EF4-FFF2-40B4-BE49-F238E27FC236}">
                <a16:creationId xmlns:a16="http://schemas.microsoft.com/office/drawing/2014/main" id="{DDA510A3-70D6-6914-0855-4BB25CE10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B84780-4AB2-773F-569A-6B4B2FCE6665}"/>
              </a:ext>
            </a:extLst>
          </p:cNvPr>
          <p:cNvSpPr txBox="1"/>
          <p:nvPr/>
        </p:nvSpPr>
        <p:spPr>
          <a:xfrm>
            <a:off x="5016638" y="1445003"/>
            <a:ext cx="6925803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4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בשנת 1986 הגיש שוב עו"ד </a:t>
            </a:r>
            <a:r>
              <a:rPr lang="he-IL" sz="2400" dirty="0" err="1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רסלר</a:t>
            </a:r>
            <a:r>
              <a:rPr lang="he-IL" sz="24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עתירה בנושא. </a:t>
            </a:r>
            <a:br>
              <a:rPr lang="en-US" sz="24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4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בג"ץ החליט כי אף </a:t>
            </a:r>
            <a:r>
              <a:rPr lang="he-IL" sz="2400" dirty="0" err="1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שלרסלר</a:t>
            </a:r>
            <a:r>
              <a:rPr lang="he-IL" sz="24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אין עניין </a:t>
            </a:r>
            <a:br>
              <a:rPr lang="en-US" sz="24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4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אישי מובהק בעתירה, הרי שהוא מייצג את</a:t>
            </a:r>
            <a:br>
              <a:rPr lang="en-US" sz="24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4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האינטרס הציבורי של קבוצה גדולה.</a:t>
            </a:r>
            <a:br>
              <a:rPr lang="en-US" sz="24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4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ובמילים אחרות, לעו"ד </a:t>
            </a:r>
            <a:r>
              <a:rPr lang="he-IL" sz="2400" dirty="0" err="1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רסלר</a:t>
            </a:r>
            <a:r>
              <a:rPr lang="he-IL" sz="24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יש זכות עמידה,</a:t>
            </a:r>
            <a:br>
              <a:rPr lang="en-US" sz="24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4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ולכן בחר בית המשפט לדון בעתירה. </a:t>
            </a:r>
            <a:br>
              <a:rPr lang="en-US" sz="24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4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בכך נפתח פתח ל"עותרים ציבוריים".</a:t>
            </a:r>
          </a:p>
        </p:txBody>
      </p:sp>
      <p:pic>
        <p:nvPicPr>
          <p:cNvPr id="30" name="Picture 18">
            <a:extLst>
              <a:ext uri="{FF2B5EF4-FFF2-40B4-BE49-F238E27FC236}">
                <a16:creationId xmlns:a16="http://schemas.microsoft.com/office/drawing/2014/main" id="{EAB7649B-EE6D-F026-BEEE-239B173C6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pic>
        <p:nvPicPr>
          <p:cNvPr id="31" name="גרפיקה 12">
            <a:extLst>
              <a:ext uri="{FF2B5EF4-FFF2-40B4-BE49-F238E27FC236}">
                <a16:creationId xmlns:a16="http://schemas.microsoft.com/office/drawing/2014/main" id="{E013872B-A089-5A4B-0DC7-6C375419F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42151" y="263631"/>
            <a:ext cx="1662190" cy="354322"/>
          </a:xfrm>
          <a:prstGeom prst="rect">
            <a:avLst/>
          </a:prstGeom>
        </p:spPr>
      </p:pic>
      <p:pic>
        <p:nvPicPr>
          <p:cNvPr id="2" name="Picture 23" descr="A green circle with white arrow in it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E99D7BC2-66E7-906A-FFC0-614C7CCA69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379" y="5799921"/>
            <a:ext cx="1306015" cy="1306015"/>
          </a:xfrm>
          <a:prstGeom prst="rect">
            <a:avLst/>
          </a:prstGeom>
        </p:spPr>
      </p:pic>
      <p:pic>
        <p:nvPicPr>
          <p:cNvPr id="5" name="Picture 2" descr="A green circle with a white house in it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F677DB2B-BC7A-5439-9E21-63FA0F98A0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57" y="-185226"/>
            <a:ext cx="1535978" cy="1535978"/>
          </a:xfrm>
          <a:prstGeom prst="rect">
            <a:avLst/>
          </a:prstGeom>
        </p:spPr>
      </p:pic>
      <p:pic>
        <p:nvPicPr>
          <p:cNvPr id="12" name="Picture 11" descr="A person in a black robe and glasses&#10;&#10;Description automatically generated">
            <a:extLst>
              <a:ext uri="{FF2B5EF4-FFF2-40B4-BE49-F238E27FC236}">
                <a16:creationId xmlns:a16="http://schemas.microsoft.com/office/drawing/2014/main" id="{666ECAE3-8C47-E514-2C32-81F0DAE4B0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06" y="1593424"/>
            <a:ext cx="5777570" cy="3803819"/>
          </a:xfrm>
          <a:prstGeom prst="rect">
            <a:avLst/>
          </a:prstGeom>
          <a:ln w="38100">
            <a:solidFill>
              <a:srgbClr val="215844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11271A-E79F-7521-52BF-D1FA26139B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61" y="5169760"/>
            <a:ext cx="5399343" cy="4017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6B9C403-4FDA-7FD9-F7DA-5FBFCA00EB97}"/>
              </a:ext>
            </a:extLst>
          </p:cNvPr>
          <p:cNvGrpSpPr/>
          <p:nvPr/>
        </p:nvGrpSpPr>
        <p:grpSpPr>
          <a:xfrm>
            <a:off x="588851" y="4014814"/>
            <a:ext cx="1306016" cy="1136895"/>
            <a:chOff x="-153792" y="855996"/>
            <a:chExt cx="3004109" cy="261509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0F06800-8D8D-DFB7-7CCB-0E0403CF4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68777" y="855996"/>
              <a:ext cx="1981540" cy="167736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1338E79-7C7D-7FAA-7AFB-990585A45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53792" y="2090426"/>
              <a:ext cx="1422880" cy="1380666"/>
            </a:xfrm>
            <a:prstGeom prst="rect">
              <a:avLst/>
            </a:prstGeom>
          </p:spPr>
        </p:pic>
      </p:grpSp>
      <p:pic>
        <p:nvPicPr>
          <p:cNvPr id="19" name="Picture 21" descr="A green circle with white arrow in it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7008EF39-7910-A244-87DC-B6E8F6A33F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56" y="5799921"/>
            <a:ext cx="1306015" cy="130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52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2">
            <a:extLst>
              <a:ext uri="{FF2B5EF4-FFF2-40B4-BE49-F238E27FC236}">
                <a16:creationId xmlns:a16="http://schemas.microsoft.com/office/drawing/2014/main" id="{DDA510A3-70D6-6914-0855-4BB25CE10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B84780-4AB2-773F-569A-6B4B2FCE6665}"/>
              </a:ext>
            </a:extLst>
          </p:cNvPr>
          <p:cNvSpPr txBox="1"/>
          <p:nvPr/>
        </p:nvSpPr>
        <p:spPr>
          <a:xfrm>
            <a:off x="602260" y="1663513"/>
            <a:ext cx="11067885" cy="3298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באופן זה החל בית המשפט להיות מעורב הרבה יותר בהחלטותיהן </a:t>
            </a:r>
            <a:br>
              <a:rPr lang="en-US" sz="2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ובמעשיהן של הרשויות.</a:t>
            </a:r>
          </a:p>
          <a:p>
            <a:pPr algn="ctr" rtl="1">
              <a:lnSpc>
                <a:spcPct val="150000"/>
              </a:lnSpc>
            </a:pPr>
            <a:r>
              <a:rPr lang="he-IL" sz="2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עצם נכונותו של בית המשפט לעסוק בעתירה, מהווה ציון דרך בהרחבת פעילותו של בית המשפט – ממכריע בסכסוכים וממגינם של נפגעים, לעמדת ביקורת עקרונית על רשויות השלטון האחרות.</a:t>
            </a:r>
          </a:p>
        </p:txBody>
      </p:sp>
      <p:pic>
        <p:nvPicPr>
          <p:cNvPr id="30" name="Picture 18">
            <a:extLst>
              <a:ext uri="{FF2B5EF4-FFF2-40B4-BE49-F238E27FC236}">
                <a16:creationId xmlns:a16="http://schemas.microsoft.com/office/drawing/2014/main" id="{EAB7649B-EE6D-F026-BEEE-239B173C6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pic>
        <p:nvPicPr>
          <p:cNvPr id="31" name="גרפיקה 12">
            <a:extLst>
              <a:ext uri="{FF2B5EF4-FFF2-40B4-BE49-F238E27FC236}">
                <a16:creationId xmlns:a16="http://schemas.microsoft.com/office/drawing/2014/main" id="{E013872B-A089-5A4B-0DC7-6C375419F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42151" y="263631"/>
            <a:ext cx="1662190" cy="354322"/>
          </a:xfrm>
          <a:prstGeom prst="rect">
            <a:avLst/>
          </a:prstGeom>
        </p:spPr>
      </p:pic>
      <p:pic>
        <p:nvPicPr>
          <p:cNvPr id="2" name="Picture 23" descr="A green circle with white arrow in it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E99D7BC2-66E7-906A-FFC0-614C7CCA69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379" y="5799921"/>
            <a:ext cx="1306015" cy="1306015"/>
          </a:xfrm>
          <a:prstGeom prst="rect">
            <a:avLst/>
          </a:prstGeom>
        </p:spPr>
      </p:pic>
      <p:pic>
        <p:nvPicPr>
          <p:cNvPr id="6" name="Picture 2" descr="A green circle with a white house in it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60FBC86-C501-7086-36D5-15D3F6B631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57" y="-185226"/>
            <a:ext cx="1535978" cy="1535978"/>
          </a:xfrm>
          <a:prstGeom prst="rect">
            <a:avLst/>
          </a:prstGeom>
        </p:spPr>
      </p:pic>
      <p:pic>
        <p:nvPicPr>
          <p:cNvPr id="4" name="Picture 3" descr="A white building with a green scale and black background&#10;&#10;Description automatically generated">
            <a:extLst>
              <a:ext uri="{FF2B5EF4-FFF2-40B4-BE49-F238E27FC236}">
                <a16:creationId xmlns:a16="http://schemas.microsoft.com/office/drawing/2014/main" id="{FB966752-956A-0D1F-6FD9-396C8ABB07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60" y="5230552"/>
            <a:ext cx="1937740" cy="162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34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holding a white banner&#10;&#10;Description automatically generated">
            <a:extLst>
              <a:ext uri="{FF2B5EF4-FFF2-40B4-BE49-F238E27FC236}">
                <a16:creationId xmlns:a16="http://schemas.microsoft.com/office/drawing/2014/main" id="{5B588520-E53A-7A3B-A62F-59F0AF2A5D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28"/>
          <a:stretch/>
        </p:blipFill>
        <p:spPr>
          <a:xfrm>
            <a:off x="0" y="0"/>
            <a:ext cx="12204568" cy="6858000"/>
          </a:xfrm>
          <a:prstGeom prst="rect">
            <a:avLst/>
          </a:prstGeom>
        </p:spPr>
      </p:pic>
      <p:pic>
        <p:nvPicPr>
          <p:cNvPr id="9" name="!!2">
            <a:extLst>
              <a:ext uri="{FF2B5EF4-FFF2-40B4-BE49-F238E27FC236}">
                <a16:creationId xmlns:a16="http://schemas.microsoft.com/office/drawing/2014/main" id="{33ADDF4E-3C3A-A159-8963-908EDE40D9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B84780-4AB2-773F-569A-6B4B2FCE6665}"/>
              </a:ext>
            </a:extLst>
          </p:cNvPr>
          <p:cNvSpPr txBox="1"/>
          <p:nvPr/>
        </p:nvSpPr>
        <p:spPr>
          <a:xfrm>
            <a:off x="842274" y="898748"/>
            <a:ext cx="10842283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2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בשנת 2011 החליטה ממשלת ישראל על ביצוע עסקה לחילופי שבויים. </a:t>
            </a:r>
            <a:br>
              <a:rPr lang="en-US" sz="2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במסגרת העסקה, שהיוותה למעשה הסכם לשחרורו של החייל גלעד שליט, </a:t>
            </a:r>
            <a:br>
              <a:rPr lang="en-US" sz="2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שחררה ישראל 1,027 אסירים ביטחוניים, ביניהם יחיא </a:t>
            </a:r>
            <a:r>
              <a:rPr lang="he-IL" sz="2800" dirty="0" err="1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סינואר</a:t>
            </a:r>
            <a:r>
              <a:rPr lang="he-IL" sz="2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en-US" sz="2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ארגון החמאס השיב לידי ישראל את החייל החטוף גלעד שליט שהוחזק בשבי</a:t>
            </a:r>
            <a:br>
              <a:rPr lang="en-US" sz="2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למעלה מחמש שנים. </a:t>
            </a:r>
          </a:p>
        </p:txBody>
      </p:sp>
      <p:pic>
        <p:nvPicPr>
          <p:cNvPr id="22" name="Picture 21" descr="A green circle with white arrow in i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1B6C0583-28C4-CEFC-BA44-28790CAC3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56" y="5799921"/>
            <a:ext cx="1306015" cy="1306015"/>
          </a:xfrm>
          <a:prstGeom prst="rect">
            <a:avLst/>
          </a:prstGeom>
        </p:spPr>
      </p:pic>
      <p:pic>
        <p:nvPicPr>
          <p:cNvPr id="30" name="Picture 18">
            <a:extLst>
              <a:ext uri="{FF2B5EF4-FFF2-40B4-BE49-F238E27FC236}">
                <a16:creationId xmlns:a16="http://schemas.microsoft.com/office/drawing/2014/main" id="{EAB7649B-EE6D-F026-BEEE-239B173C65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pic>
        <p:nvPicPr>
          <p:cNvPr id="31" name="גרפיקה 12">
            <a:extLst>
              <a:ext uri="{FF2B5EF4-FFF2-40B4-BE49-F238E27FC236}">
                <a16:creationId xmlns:a16="http://schemas.microsoft.com/office/drawing/2014/main" id="{E013872B-A089-5A4B-0DC7-6C375419FA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42151" y="263631"/>
            <a:ext cx="1662190" cy="354322"/>
          </a:xfrm>
          <a:prstGeom prst="rect">
            <a:avLst/>
          </a:prstGeom>
        </p:spPr>
      </p:pic>
      <p:pic>
        <p:nvPicPr>
          <p:cNvPr id="32" name="Picture 2" descr="A green circle with a white house in i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9F41442F-54F8-7118-F856-F74CFB1B75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57" y="-185226"/>
            <a:ext cx="1535978" cy="1535978"/>
          </a:xfrm>
          <a:prstGeom prst="rect">
            <a:avLst/>
          </a:prstGeom>
        </p:spPr>
      </p:pic>
      <p:sp>
        <p:nvSpPr>
          <p:cNvPr id="5" name="מלבן 4">
            <a:hlinkClick r:id="rId12"/>
            <a:extLst>
              <a:ext uri="{FF2B5EF4-FFF2-40B4-BE49-F238E27FC236}">
                <a16:creationId xmlns:a16="http://schemas.microsoft.com/office/drawing/2014/main" id="{CE865844-0E68-BE92-CD43-C0A887C67B6D}"/>
              </a:ext>
            </a:extLst>
          </p:cNvPr>
          <p:cNvSpPr/>
          <p:nvPr/>
        </p:nvSpPr>
        <p:spPr>
          <a:xfrm>
            <a:off x="6296891" y="5799921"/>
            <a:ext cx="540327" cy="330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B03B52-7206-15E6-F6AF-EE242CF66E70}"/>
              </a:ext>
            </a:extLst>
          </p:cNvPr>
          <p:cNvGrpSpPr/>
          <p:nvPr/>
        </p:nvGrpSpPr>
        <p:grpSpPr>
          <a:xfrm>
            <a:off x="1048276" y="4398635"/>
            <a:ext cx="2368718" cy="2202220"/>
            <a:chOff x="708634" y="2240527"/>
            <a:chExt cx="4185388" cy="38359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B6FE6A-4B7D-2DFF-D826-62CAEB614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2746" y="2411419"/>
              <a:ext cx="3767493" cy="3427573"/>
            </a:xfrm>
            <a:prstGeom prst="rect">
              <a:avLst/>
            </a:prstGeom>
          </p:spPr>
        </p:pic>
        <p:pic>
          <p:nvPicPr>
            <p:cNvPr id="7" name="Picture 6" descr="Shape, square&#10;&#10;Description automatically generated">
              <a:extLst>
                <a:ext uri="{FF2B5EF4-FFF2-40B4-BE49-F238E27FC236}">
                  <a16:creationId xmlns:a16="http://schemas.microsoft.com/office/drawing/2014/main" id="{05E9B1ED-F81C-9AFC-B8B4-55E8D6D08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798" y="2240527"/>
              <a:ext cx="428224" cy="428224"/>
            </a:xfrm>
            <a:prstGeom prst="rect">
              <a:avLst/>
            </a:prstGeom>
          </p:spPr>
        </p:pic>
        <p:pic>
          <p:nvPicPr>
            <p:cNvPr id="8" name="Picture 7" descr="Shape, square&#10;&#10;Description automatically generated">
              <a:extLst>
                <a:ext uri="{FF2B5EF4-FFF2-40B4-BE49-F238E27FC236}">
                  <a16:creationId xmlns:a16="http://schemas.microsoft.com/office/drawing/2014/main" id="{79A7DDF5-4694-286F-5284-560BAB00B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34" y="5648214"/>
              <a:ext cx="428224" cy="428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7640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holding a white banner&#10;&#10;Description automatically generated">
            <a:extLst>
              <a:ext uri="{FF2B5EF4-FFF2-40B4-BE49-F238E27FC236}">
                <a16:creationId xmlns:a16="http://schemas.microsoft.com/office/drawing/2014/main" id="{5B588520-E53A-7A3B-A62F-59F0AF2A5D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28"/>
          <a:stretch/>
        </p:blipFill>
        <p:spPr>
          <a:xfrm>
            <a:off x="0" y="0"/>
            <a:ext cx="12204568" cy="6858000"/>
          </a:xfrm>
          <a:prstGeom prst="rect">
            <a:avLst/>
          </a:prstGeom>
        </p:spPr>
      </p:pic>
      <p:pic>
        <p:nvPicPr>
          <p:cNvPr id="9" name="!!2">
            <a:extLst>
              <a:ext uri="{FF2B5EF4-FFF2-40B4-BE49-F238E27FC236}">
                <a16:creationId xmlns:a16="http://schemas.microsoft.com/office/drawing/2014/main" id="{33ADDF4E-3C3A-A159-8963-908EDE40D9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B84780-4AB2-773F-569A-6B4B2FCE6665}"/>
              </a:ext>
            </a:extLst>
          </p:cNvPr>
          <p:cNvSpPr txBox="1"/>
          <p:nvPr/>
        </p:nvSpPr>
        <p:spPr>
          <a:xfrm>
            <a:off x="842274" y="898748"/>
            <a:ext cx="10842283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הדעות בישראל בנוגע לעסקה היו חלוקות. לאחר קבלת החלטת הממשלה, עתרו לבג"ץ מספר אנשי אקדמיה כנגד החלטת הממשלה.</a:t>
            </a:r>
          </a:p>
          <a:p>
            <a:pPr algn="r" rtl="1">
              <a:lnSpc>
                <a:spcPct val="150000"/>
              </a:lnSpc>
            </a:pPr>
            <a:r>
              <a:rPr lang="he-IL" sz="2800" b="1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האם לדעתכם ראוי שבג"ץ ידון בהחלטה זו או שיש להשאירה לידי הממשלה בלבד?</a:t>
            </a:r>
          </a:p>
        </p:txBody>
      </p:sp>
      <p:pic>
        <p:nvPicPr>
          <p:cNvPr id="30" name="Picture 18">
            <a:extLst>
              <a:ext uri="{FF2B5EF4-FFF2-40B4-BE49-F238E27FC236}">
                <a16:creationId xmlns:a16="http://schemas.microsoft.com/office/drawing/2014/main" id="{EAB7649B-EE6D-F026-BEEE-239B173C65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pic>
        <p:nvPicPr>
          <p:cNvPr id="31" name="גרפיקה 12">
            <a:extLst>
              <a:ext uri="{FF2B5EF4-FFF2-40B4-BE49-F238E27FC236}">
                <a16:creationId xmlns:a16="http://schemas.microsoft.com/office/drawing/2014/main" id="{E013872B-A089-5A4B-0DC7-6C375419FA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42151" y="263631"/>
            <a:ext cx="1662190" cy="354322"/>
          </a:xfrm>
          <a:prstGeom prst="rect">
            <a:avLst/>
          </a:prstGeom>
        </p:spPr>
      </p:pic>
      <p:pic>
        <p:nvPicPr>
          <p:cNvPr id="32" name="Picture 2" descr="A green circle with a white house in it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F41442F-54F8-7118-F856-F74CFB1B75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57" y="-185226"/>
            <a:ext cx="1535978" cy="1535978"/>
          </a:xfrm>
          <a:prstGeom prst="rect">
            <a:avLst/>
          </a:prstGeom>
        </p:spPr>
      </p:pic>
      <p:sp>
        <p:nvSpPr>
          <p:cNvPr id="5" name="מלבן 4">
            <a:hlinkClick r:id="rId10"/>
            <a:extLst>
              <a:ext uri="{FF2B5EF4-FFF2-40B4-BE49-F238E27FC236}">
                <a16:creationId xmlns:a16="http://schemas.microsoft.com/office/drawing/2014/main" id="{CE865844-0E68-BE92-CD43-C0A887C67B6D}"/>
              </a:ext>
            </a:extLst>
          </p:cNvPr>
          <p:cNvSpPr/>
          <p:nvPr/>
        </p:nvSpPr>
        <p:spPr>
          <a:xfrm>
            <a:off x="6296891" y="5799921"/>
            <a:ext cx="540327" cy="330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B03B52-7206-15E6-F6AF-EE242CF66E70}"/>
              </a:ext>
            </a:extLst>
          </p:cNvPr>
          <p:cNvGrpSpPr/>
          <p:nvPr/>
        </p:nvGrpSpPr>
        <p:grpSpPr>
          <a:xfrm>
            <a:off x="1048276" y="4398635"/>
            <a:ext cx="2368718" cy="2202220"/>
            <a:chOff x="708634" y="2240527"/>
            <a:chExt cx="4185388" cy="38359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B6FE6A-4B7D-2DFF-D826-62CAEB614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2746" y="2411419"/>
              <a:ext cx="3767493" cy="3427573"/>
            </a:xfrm>
            <a:prstGeom prst="rect">
              <a:avLst/>
            </a:prstGeom>
          </p:spPr>
        </p:pic>
        <p:pic>
          <p:nvPicPr>
            <p:cNvPr id="7" name="Picture 6" descr="Shape, square&#10;&#10;Description automatically generated">
              <a:extLst>
                <a:ext uri="{FF2B5EF4-FFF2-40B4-BE49-F238E27FC236}">
                  <a16:creationId xmlns:a16="http://schemas.microsoft.com/office/drawing/2014/main" id="{05E9B1ED-F81C-9AFC-B8B4-55E8D6D08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798" y="2240527"/>
              <a:ext cx="428224" cy="428224"/>
            </a:xfrm>
            <a:prstGeom prst="rect">
              <a:avLst/>
            </a:prstGeom>
          </p:spPr>
        </p:pic>
        <p:pic>
          <p:nvPicPr>
            <p:cNvPr id="8" name="Picture 7" descr="Shape, square&#10;&#10;Description automatically generated">
              <a:extLst>
                <a:ext uri="{FF2B5EF4-FFF2-40B4-BE49-F238E27FC236}">
                  <a16:creationId xmlns:a16="http://schemas.microsoft.com/office/drawing/2014/main" id="{79A7DDF5-4694-286F-5284-560BAB00B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34" y="5648214"/>
              <a:ext cx="428224" cy="428224"/>
            </a:xfrm>
            <a:prstGeom prst="rect">
              <a:avLst/>
            </a:prstGeom>
          </p:spPr>
        </p:pic>
      </p:grpSp>
      <p:pic>
        <p:nvPicPr>
          <p:cNvPr id="2" name="Picture 23" descr="A green circle with white arrow in it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66D040BA-3C1D-2EB7-1110-5B13739D5D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379" y="5799921"/>
            <a:ext cx="1306015" cy="1306015"/>
          </a:xfrm>
          <a:prstGeom prst="rect">
            <a:avLst/>
          </a:prstGeom>
        </p:spPr>
      </p:pic>
      <p:pic>
        <p:nvPicPr>
          <p:cNvPr id="4" name="Picture 21" descr="A green circle with white arrow in it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30687554-50DE-A247-742A-23987F3E5A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56" y="5799921"/>
            <a:ext cx="1306015" cy="130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63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holding a white banner&#10;&#10;Description automatically generated" hidden="1">
            <a:extLst>
              <a:ext uri="{FF2B5EF4-FFF2-40B4-BE49-F238E27FC236}">
                <a16:creationId xmlns:a16="http://schemas.microsoft.com/office/drawing/2014/main" id="{5B588520-E53A-7A3B-A62F-59F0AF2A5D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28"/>
          <a:stretch/>
        </p:blipFill>
        <p:spPr>
          <a:xfrm>
            <a:off x="0" y="0"/>
            <a:ext cx="12204568" cy="6858000"/>
          </a:xfrm>
          <a:prstGeom prst="rect">
            <a:avLst/>
          </a:prstGeom>
        </p:spPr>
      </p:pic>
      <p:pic>
        <p:nvPicPr>
          <p:cNvPr id="15" name="Picture 14" descr="A close-up of a balance scale&#10;&#10;Description automatically generated">
            <a:extLst>
              <a:ext uri="{FF2B5EF4-FFF2-40B4-BE49-F238E27FC236}">
                <a16:creationId xmlns:a16="http://schemas.microsoft.com/office/drawing/2014/main" id="{0F7D98AB-B333-B638-9163-8C8798B2A8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5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9" name="!!2">
            <a:extLst>
              <a:ext uri="{FF2B5EF4-FFF2-40B4-BE49-F238E27FC236}">
                <a16:creationId xmlns:a16="http://schemas.microsoft.com/office/drawing/2014/main" id="{33ADDF4E-3C3A-A159-8963-908EDE40D9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B84780-4AB2-773F-569A-6B4B2FCE6665}"/>
              </a:ext>
            </a:extLst>
          </p:cNvPr>
          <p:cNvSpPr txBox="1"/>
          <p:nvPr/>
        </p:nvSpPr>
        <p:spPr>
          <a:xfrm>
            <a:off x="842274" y="898748"/>
            <a:ext cx="10842283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אז, זו השאלה על השפיטות.</a:t>
            </a:r>
          </a:p>
          <a:p>
            <a:pPr algn="r" rtl="1">
              <a:lnSpc>
                <a:spcPct val="150000"/>
              </a:lnSpc>
            </a:pPr>
            <a:r>
              <a:rPr lang="he-IL" sz="2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בית המשפט העליון נמנע עד שנות ה־80 מלדון בנושאים שקיימים בהם חילוקי דעות פוליטיים חריפים בציבור, והגדיר אותם </a:t>
            </a:r>
            <a:r>
              <a:rPr lang="he-IL" sz="2800" b="1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כ'בלתי </a:t>
            </a:r>
            <a:r>
              <a:rPr lang="he-IL" sz="2800" b="1" dirty="0" err="1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שפיטים</a:t>
            </a:r>
            <a:r>
              <a:rPr lang="he-IL" sz="2800" b="1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'. </a:t>
            </a:r>
            <a:br>
              <a:rPr lang="en-US" sz="2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מאז, ובעיקר משנות ה־90, קבע בית המשפט כי "אין פעולה שהמשפט אינו חל עליה", וכך דן בית המשפט כעניין שבשגרה גם בסוגיות הנמצאות בלב המחלוקת הפוליטית: סוגיות ביטחוניות, ערכיות, מגזריות ועוד. </a:t>
            </a:r>
          </a:p>
        </p:txBody>
      </p:sp>
      <p:pic>
        <p:nvPicPr>
          <p:cNvPr id="30" name="Picture 18">
            <a:extLst>
              <a:ext uri="{FF2B5EF4-FFF2-40B4-BE49-F238E27FC236}">
                <a16:creationId xmlns:a16="http://schemas.microsoft.com/office/drawing/2014/main" id="{EAB7649B-EE6D-F026-BEEE-239B173C65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pic>
        <p:nvPicPr>
          <p:cNvPr id="31" name="גרפיקה 12">
            <a:extLst>
              <a:ext uri="{FF2B5EF4-FFF2-40B4-BE49-F238E27FC236}">
                <a16:creationId xmlns:a16="http://schemas.microsoft.com/office/drawing/2014/main" id="{E013872B-A089-5A4B-0DC7-6C375419FA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42151" y="263631"/>
            <a:ext cx="1662190" cy="354322"/>
          </a:xfrm>
          <a:prstGeom prst="rect">
            <a:avLst/>
          </a:prstGeom>
        </p:spPr>
      </p:pic>
      <p:pic>
        <p:nvPicPr>
          <p:cNvPr id="32" name="Picture 2" descr="A green circle with a white house in it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9F41442F-54F8-7118-F856-F74CFB1B75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57" y="-185226"/>
            <a:ext cx="1535978" cy="1535978"/>
          </a:xfrm>
          <a:prstGeom prst="rect">
            <a:avLst/>
          </a:prstGeom>
        </p:spPr>
      </p:pic>
      <p:sp>
        <p:nvSpPr>
          <p:cNvPr id="5" name="מלבן 4">
            <a:hlinkClick r:id="rId11"/>
            <a:extLst>
              <a:ext uri="{FF2B5EF4-FFF2-40B4-BE49-F238E27FC236}">
                <a16:creationId xmlns:a16="http://schemas.microsoft.com/office/drawing/2014/main" id="{CE865844-0E68-BE92-CD43-C0A887C67B6D}"/>
              </a:ext>
            </a:extLst>
          </p:cNvPr>
          <p:cNvSpPr/>
          <p:nvPr/>
        </p:nvSpPr>
        <p:spPr>
          <a:xfrm>
            <a:off x="6296891" y="5799921"/>
            <a:ext cx="540327" cy="330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3" descr="A green circle with white arrow in it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213DBE42-8BEE-F76C-1BAA-D7C244D1DE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379" y="5799921"/>
            <a:ext cx="1306015" cy="13060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08A89A9-3669-8222-0CB7-CADEF0413488}"/>
              </a:ext>
            </a:extLst>
          </p:cNvPr>
          <p:cNvGrpSpPr/>
          <p:nvPr/>
        </p:nvGrpSpPr>
        <p:grpSpPr>
          <a:xfrm>
            <a:off x="202496" y="5042687"/>
            <a:ext cx="1858367" cy="1617720"/>
            <a:chOff x="-153792" y="855996"/>
            <a:chExt cx="3004109" cy="261509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E199282-B173-2680-7687-A72E8B905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68777" y="855996"/>
              <a:ext cx="1981540" cy="167736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063DAF-2356-52D7-C93E-42398CFE5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53792" y="2090426"/>
              <a:ext cx="1422880" cy="1380666"/>
            </a:xfrm>
            <a:prstGeom prst="rect">
              <a:avLst/>
            </a:prstGeom>
          </p:spPr>
        </p:pic>
      </p:grpSp>
      <p:pic>
        <p:nvPicPr>
          <p:cNvPr id="20" name="Picture 19" descr="Shape, square&#10;&#10;Description automatically generated">
            <a:extLst>
              <a:ext uri="{FF2B5EF4-FFF2-40B4-BE49-F238E27FC236}">
                <a16:creationId xmlns:a16="http://schemas.microsoft.com/office/drawing/2014/main" id="{DE66B4D3-F4BC-79A8-430B-B76EB4D99B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16479" y="5226236"/>
            <a:ext cx="374388" cy="37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1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D4F876F-BA11-9ED7-0A78-843391EFA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423840" y="0"/>
            <a:ext cx="9768160" cy="68580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B895FFB-70B8-B7EC-38FE-EF2A51461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88B989-7BC9-C9CD-982F-48C121A74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64" y="6232495"/>
            <a:ext cx="452705" cy="4523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E21F0F-D72F-5FCF-FFDA-363BC89F7F56}"/>
              </a:ext>
            </a:extLst>
          </p:cNvPr>
          <p:cNvSpPr txBox="1"/>
          <p:nvPr/>
        </p:nvSpPr>
        <p:spPr>
          <a:xfrm>
            <a:off x="7304129" y="796980"/>
            <a:ext cx="44128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6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אז מה למדנו?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1EF855-2739-DCED-2E83-9AB9521A15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6469" y="1256929"/>
            <a:ext cx="2214431" cy="4761828"/>
          </a:xfrm>
          <a:prstGeom prst="rect">
            <a:avLst/>
          </a:prstGeom>
        </p:spPr>
      </p:pic>
      <p:pic>
        <p:nvPicPr>
          <p:cNvPr id="2" name="גרפיקה 12">
            <a:extLst>
              <a:ext uri="{FF2B5EF4-FFF2-40B4-BE49-F238E27FC236}">
                <a16:creationId xmlns:a16="http://schemas.microsoft.com/office/drawing/2014/main" id="{8369D218-DA58-FD46-8CF8-0827C4BC8B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42151" y="263631"/>
            <a:ext cx="1662190" cy="354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0BBF3A-2947-616A-F862-0DC6847DEB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3400" y="2224768"/>
            <a:ext cx="5803900" cy="240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93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40BBFD-38A5-4BA5-3A85-9727CF47F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8458199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C5715F2-5A6C-7E3F-E53F-6073C18EA350}"/>
              </a:ext>
            </a:extLst>
          </p:cNvPr>
          <p:cNvSpPr txBox="1"/>
          <p:nvPr/>
        </p:nvSpPr>
        <p:spPr>
          <a:xfrm>
            <a:off x="1374594" y="2786712"/>
            <a:ext cx="49929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סיכום</a:t>
            </a:r>
            <a:endParaRPr lang="he-IL" sz="60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6729F4-0403-6590-3815-82AC1D68D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C6DD48-8415-FCCB-18F2-355BADD018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0336" y="25804"/>
            <a:ext cx="3165230" cy="68063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20E6E7-DEE6-B0A7-36F5-28DC371840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36848" y="6233220"/>
            <a:ext cx="453841" cy="450931"/>
          </a:xfrm>
          <a:prstGeom prst="rect">
            <a:avLst/>
          </a:prstGeom>
        </p:spPr>
      </p:pic>
      <p:pic>
        <p:nvPicPr>
          <p:cNvPr id="2" name="תמונה 1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F77A4CCB-BEDF-220B-DE33-591B79F54D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109" y="190679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79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ECCC62-7DAE-C39C-7AA6-5D653432D9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r="17617"/>
          <a:stretch/>
        </p:blipFill>
        <p:spPr>
          <a:xfrm>
            <a:off x="4318000" y="1"/>
            <a:ext cx="7868354" cy="68580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B895FFB-70B8-B7EC-38FE-EF2A51461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5841BC-998F-51C9-9337-29B0DE8102C2}"/>
              </a:ext>
            </a:extLst>
          </p:cNvPr>
          <p:cNvSpPr txBox="1"/>
          <p:nvPr/>
        </p:nvSpPr>
        <p:spPr>
          <a:xfrm>
            <a:off x="31046" y="2322624"/>
            <a:ext cx="4412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6000" b="1" dirty="0">
                <a:solidFill>
                  <a:srgbClr val="1D986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מה</a:t>
            </a:r>
          </a:p>
          <a:p>
            <a:pPr algn="ctr"/>
            <a:r>
              <a:rPr lang="he-IL" sz="6000" b="1" dirty="0">
                <a:solidFill>
                  <a:srgbClr val="1D98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נלמד?</a:t>
            </a:r>
            <a:endParaRPr lang="he-IL" sz="6000" b="1" dirty="0">
              <a:solidFill>
                <a:srgbClr val="1D986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88B989-7BC9-C9CD-982F-48C121A74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64" y="6232495"/>
            <a:ext cx="452705" cy="452381"/>
          </a:xfrm>
          <a:prstGeom prst="rect">
            <a:avLst/>
          </a:prstGeom>
        </p:spPr>
      </p:pic>
      <p:pic>
        <p:nvPicPr>
          <p:cNvPr id="2" name="תמונה 1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A0CD7058-611B-3DB6-C5CD-A2ED2A9AFB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109" y="190679"/>
            <a:ext cx="1869195" cy="3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56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B895FFB-70B8-B7EC-38FE-EF2A51461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88B989-7BC9-C9CD-982F-48C121A74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64" y="6232495"/>
            <a:ext cx="452705" cy="452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DB1009-6172-0202-B8E3-30ADC0E06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64" y="6232495"/>
            <a:ext cx="452705" cy="452381"/>
          </a:xfrm>
          <a:prstGeom prst="rect">
            <a:avLst/>
          </a:prstGeom>
        </p:spPr>
      </p:pic>
      <p:pic>
        <p:nvPicPr>
          <p:cNvPr id="8" name="Picture 7" descr="A white rectangular object with black border&#10;&#10;Description automatically generated">
            <a:extLst>
              <a:ext uri="{FF2B5EF4-FFF2-40B4-BE49-F238E27FC236}">
                <a16:creationId xmlns:a16="http://schemas.microsoft.com/office/drawing/2014/main" id="{04C5D414-682E-172A-08C5-5059E8E9910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alphaModFix amt="8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04" y="695764"/>
            <a:ext cx="9242425" cy="34368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0CBD75-4409-F960-D86A-9B98C3B97920}"/>
              </a:ext>
            </a:extLst>
          </p:cNvPr>
          <p:cNvSpPr txBox="1"/>
          <p:nvPr/>
        </p:nvSpPr>
        <p:spPr>
          <a:xfrm>
            <a:off x="2486124" y="1061380"/>
            <a:ext cx="8467383" cy="2430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עד עכשיו למדנו על שְלוש הרשויות: המחוקקת, המבצעת והשופטת.</a:t>
            </a:r>
          </a:p>
          <a:p>
            <a:pPr algn="r" rtl="1">
              <a:lnSpc>
                <a:spcPct val="150000"/>
              </a:lnSpc>
            </a:pPr>
            <a:r>
              <a:rPr lang="he-IL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לכל אחת מהן תפקידים ומאפיינים ייחודיים.</a:t>
            </a:r>
          </a:p>
          <a:p>
            <a:pPr algn="r" rtl="1">
              <a:lnSpc>
                <a:spcPct val="150000"/>
              </a:lnSpc>
            </a:pPr>
            <a:r>
              <a:rPr lang="he-IL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שיעור זה יתמקד ביחסי הגומלין בין הרשות השופטת ובין הרשות המחוקקת והרשות המבצעת.</a:t>
            </a: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708C8A32-33AD-D2EF-1AD8-A673B54EA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23" name="תמונה 3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3657D217-844D-FFB7-AD05-5156CF5728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109" y="190679"/>
            <a:ext cx="1869195" cy="367048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789C2AC-C539-47CE-770A-8299CD3756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r="17617"/>
          <a:stretch/>
        </p:blipFill>
        <p:spPr>
          <a:xfrm>
            <a:off x="8606793" y="3740780"/>
            <a:ext cx="2973205" cy="2591424"/>
          </a:xfrm>
          <a:prstGeom prst="rect">
            <a:avLst/>
          </a:prstGeom>
        </p:spPr>
      </p:pic>
      <p:grpSp>
        <p:nvGrpSpPr>
          <p:cNvPr id="4" name="Group 8">
            <a:extLst>
              <a:ext uri="{FF2B5EF4-FFF2-40B4-BE49-F238E27FC236}">
                <a16:creationId xmlns:a16="http://schemas.microsoft.com/office/drawing/2014/main" id="{5C2CE955-9C33-CD63-55DB-CAEC12013969}"/>
              </a:ext>
            </a:extLst>
          </p:cNvPr>
          <p:cNvGrpSpPr/>
          <p:nvPr/>
        </p:nvGrpSpPr>
        <p:grpSpPr>
          <a:xfrm>
            <a:off x="7321091" y="5036492"/>
            <a:ext cx="1520311" cy="1323440"/>
            <a:chOff x="-153792" y="855996"/>
            <a:chExt cx="3004109" cy="2615096"/>
          </a:xfrm>
        </p:grpSpPr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C24144A5-654D-4071-69FD-1ECD0256D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68777" y="855996"/>
              <a:ext cx="1981540" cy="1677369"/>
            </a:xfrm>
            <a:prstGeom prst="rect">
              <a:avLst/>
            </a:prstGeom>
          </p:spPr>
        </p:pic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68A5E0C6-F495-E809-6962-F47011A54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53792" y="2090426"/>
              <a:ext cx="1422880" cy="13806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8502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33E038-4F8F-8517-A530-D3DD08D4D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4880" y="-38100"/>
            <a:ext cx="7874000" cy="6896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C3FA78-3222-8F73-92F0-80FB03AFC204}"/>
              </a:ext>
            </a:extLst>
          </p:cNvPr>
          <p:cNvSpPr txBox="1"/>
          <p:nvPr/>
        </p:nvSpPr>
        <p:spPr>
          <a:xfrm>
            <a:off x="7063148" y="1154018"/>
            <a:ext cx="4657874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הביטו על המשפט הבא:</a:t>
            </a:r>
          </a:p>
          <a:p>
            <a:pPr algn="r" rtl="1">
              <a:lnSpc>
                <a:spcPct val="150000"/>
              </a:lnSpc>
            </a:pPr>
            <a:b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הפרדת רשויות, זוכרים?</a:t>
            </a:r>
          </a:p>
        </p:txBody>
      </p:sp>
      <p:pic>
        <p:nvPicPr>
          <p:cNvPr id="5" name="תמונה 1">
            <a:extLst>
              <a:ext uri="{FF2B5EF4-FFF2-40B4-BE49-F238E27FC236}">
                <a16:creationId xmlns:a16="http://schemas.microsoft.com/office/drawing/2014/main" id="{AA060BBB-DC4B-5B24-284C-22C02C653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529" y="2245388"/>
            <a:ext cx="6252519" cy="353522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1B7655"/>
            </a:solidFill>
          </a:ln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C01BCDE-294F-CA5A-DA1B-E65D0F30F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8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EDC572ED-E2B9-A5E3-3BAF-FD57379EC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048" y="1508300"/>
            <a:ext cx="844871" cy="844871"/>
          </a:xfrm>
          <a:prstGeom prst="rect">
            <a:avLst/>
          </a:prstGeom>
        </p:spPr>
      </p:pic>
      <p:pic>
        <p:nvPicPr>
          <p:cNvPr id="6" name="גרפיקה 3">
            <a:extLst>
              <a:ext uri="{FF2B5EF4-FFF2-40B4-BE49-F238E27FC236}">
                <a16:creationId xmlns:a16="http://schemas.microsoft.com/office/drawing/2014/main" id="{B2862AA4-35C6-66EC-1911-6C89F2E35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27314" y="228441"/>
            <a:ext cx="1662190" cy="3543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75A366-013F-0D1B-9A8F-BA1812454719}"/>
              </a:ext>
            </a:extLst>
          </p:cNvPr>
          <p:cNvSpPr txBox="1"/>
          <p:nvPr/>
        </p:nvSpPr>
        <p:spPr>
          <a:xfrm>
            <a:off x="7063148" y="1990950"/>
            <a:ext cx="46578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הכנסת</a:t>
            </a:r>
            <a:r>
              <a:rPr lang="he-IL" sz="4400" b="1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44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מחוקקת,</a:t>
            </a:r>
          </a:p>
          <a:p>
            <a:pPr algn="r" rtl="1"/>
            <a:r>
              <a:rPr lang="he-IL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הממשלה</a:t>
            </a:r>
            <a:r>
              <a:rPr lang="he-IL" sz="4400" b="1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44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מחליטה,</a:t>
            </a:r>
          </a:p>
          <a:p>
            <a:pPr algn="r" rtl="1"/>
            <a:r>
              <a:rPr lang="he-IL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בית המשפט </a:t>
            </a:r>
            <a:r>
              <a:rPr lang="he-IL" sz="4400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פוסק.</a:t>
            </a: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1F2CFBF6-844E-E621-65C7-107B4DF0B2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8100" y="2079967"/>
            <a:ext cx="452705" cy="4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83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avel on top of a book&#10;&#10;Description automatically generated">
            <a:extLst>
              <a:ext uri="{FF2B5EF4-FFF2-40B4-BE49-F238E27FC236}">
                <a16:creationId xmlns:a16="http://schemas.microsoft.com/office/drawing/2014/main" id="{07856F25-19BD-4CB0-E405-9B230855F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005"/>
          <a:stretch/>
        </p:blipFill>
        <p:spPr>
          <a:xfrm>
            <a:off x="0" y="2125"/>
            <a:ext cx="12192000" cy="6855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10D892-5C90-5EF3-CA3A-6C9B286137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420" y="3826650"/>
            <a:ext cx="9651159" cy="19068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EEB4F5-2324-CDF9-3BC7-700AB43625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964" y="6232495"/>
            <a:ext cx="452705" cy="4523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1150A7-D58B-889C-E28A-C3EC70FDDF1B}"/>
              </a:ext>
            </a:extLst>
          </p:cNvPr>
          <p:cNvSpPr txBox="1"/>
          <p:nvPr/>
        </p:nvSpPr>
        <p:spPr>
          <a:xfrm>
            <a:off x="1270419" y="3945393"/>
            <a:ext cx="96511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בית המשפט פוסק, אבל נשאלת שאלה גדולה:</a:t>
            </a:r>
            <a:b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עד כמה ובאילו נושאים רשאי בית המשפט להתערב בהחלטות שקיבלה הממשלה או לפסול חוקים שחוקקה הכנסת?</a:t>
            </a:r>
          </a:p>
        </p:txBody>
      </p:sp>
      <p:pic>
        <p:nvPicPr>
          <p:cNvPr id="12" name="גרפיקה 3">
            <a:extLst>
              <a:ext uri="{FF2B5EF4-FFF2-40B4-BE49-F238E27FC236}">
                <a16:creationId xmlns:a16="http://schemas.microsoft.com/office/drawing/2014/main" id="{71C684C2-5E4D-5E5C-D115-397D630B50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27314" y="228441"/>
            <a:ext cx="1662190" cy="3543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989452-B3E2-19E6-BC24-DC57536990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54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0E9148F-6834-CD0A-52BD-6E260F3F2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6" y="172394"/>
            <a:ext cx="627210" cy="891118"/>
          </a:xfrm>
          <a:prstGeom prst="rect">
            <a:avLst/>
          </a:prstGeom>
        </p:spPr>
      </p:pic>
      <p:pic>
        <p:nvPicPr>
          <p:cNvPr id="4" name="תמונה 3" descr="תמונה שמכילה גרפיקה, גופן, עיצוב גרפי, צילום מסך&#10;&#10;התיאור נוצר באופן אוטומטי">
            <a:extLst>
              <a:ext uri="{FF2B5EF4-FFF2-40B4-BE49-F238E27FC236}">
                <a16:creationId xmlns:a16="http://schemas.microsoft.com/office/drawing/2014/main" id="{D8B52055-9EE9-7865-5B95-1932BBD5D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30188"/>
            <a:ext cx="1869195" cy="367048"/>
          </a:xfrm>
          <a:prstGeom prst="rect">
            <a:avLst/>
          </a:prstGeom>
        </p:spPr>
      </p:pic>
      <p:pic>
        <p:nvPicPr>
          <p:cNvPr id="3" name="Picture 7" descr="A white square with black border&#10;&#10;Description automatically generated">
            <a:extLst>
              <a:ext uri="{FF2B5EF4-FFF2-40B4-BE49-F238E27FC236}">
                <a16:creationId xmlns:a16="http://schemas.microsoft.com/office/drawing/2014/main" id="{D4C2E50E-2B20-3CDC-1810-ACE30F0220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84" y="673436"/>
            <a:ext cx="10181967" cy="1824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EEB4F5-2324-CDF9-3BC7-700AB43625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916" y="3047279"/>
            <a:ext cx="4171797" cy="3810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1150A7-D58B-889C-E28A-C3EC70FDDF1B}"/>
              </a:ext>
            </a:extLst>
          </p:cNvPr>
          <p:cNvSpPr txBox="1"/>
          <p:nvPr/>
        </p:nvSpPr>
        <p:spPr>
          <a:xfrm>
            <a:off x="1631691" y="947841"/>
            <a:ext cx="892861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2600" dirty="0">
                <a:solidFill>
                  <a:srgbClr val="1B76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אבל בואו נתחיל ממערכות קרובות יותר... המשפחה. </a:t>
            </a:r>
            <a:br>
              <a:rPr lang="en-US" sz="2600" dirty="0">
                <a:solidFill>
                  <a:srgbClr val="1B765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600" dirty="0">
                <a:solidFill>
                  <a:srgbClr val="1B76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וליתר דיוק – סבתא. ברור לכולנו שחינוך הילדים הוא תפקידם של ההורים.</a:t>
            </a:r>
          </a:p>
          <a:p>
            <a:pPr algn="ctr" rtl="1"/>
            <a:r>
              <a:rPr lang="he-IL" sz="2600" dirty="0">
                <a:solidFill>
                  <a:srgbClr val="1B76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אבל, בוודאי טוב לעיתים לשמוע את דברי סבתא.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013321-3096-1E38-DED6-455086B77CD9}"/>
              </a:ext>
            </a:extLst>
          </p:cNvPr>
          <p:cNvSpPr txBox="1"/>
          <p:nvPr/>
        </p:nvSpPr>
        <p:spPr>
          <a:xfrm>
            <a:off x="3130980" y="2926822"/>
            <a:ext cx="8928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3600" b="1" dirty="0">
                <a:solidFill>
                  <a:srgbClr val="1B76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עד כמה מותר לסבתא להתערב?</a:t>
            </a:r>
          </a:p>
        </p:txBody>
      </p:sp>
      <p:pic>
        <p:nvPicPr>
          <p:cNvPr id="15" name="Picture 14" descr="A person with glasses and a black background&#10;&#10;Description automatically generated">
            <a:extLst>
              <a:ext uri="{FF2B5EF4-FFF2-40B4-BE49-F238E27FC236}">
                <a16:creationId xmlns:a16="http://schemas.microsoft.com/office/drawing/2014/main" id="{C0A08534-542F-D8D7-EEF4-D222A93D8B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73100" y="2578100"/>
            <a:ext cx="641985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73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E99C4120-37CE-4B14-FA8B-22A869DA5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2230" y="0"/>
            <a:ext cx="4759769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BC0286-88E2-D5EB-542E-408173BFAB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r="17874"/>
          <a:stretch/>
        </p:blipFill>
        <p:spPr>
          <a:xfrm>
            <a:off x="-1" y="0"/>
            <a:ext cx="7432231" cy="6858000"/>
          </a:xfrm>
          <a:prstGeom prst="rect">
            <a:avLst/>
          </a:prstGeom>
        </p:spPr>
      </p:pic>
      <p:pic>
        <p:nvPicPr>
          <p:cNvPr id="10" name="Picture 9" descr="Shape, square&#10;&#10;Description automatically generated">
            <a:extLst>
              <a:ext uri="{FF2B5EF4-FFF2-40B4-BE49-F238E27FC236}">
                <a16:creationId xmlns:a16="http://schemas.microsoft.com/office/drawing/2014/main" id="{00EB352F-E49D-952E-D3B2-31272E8B6D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032" y="276587"/>
            <a:ext cx="575193" cy="575193"/>
          </a:xfrm>
          <a:prstGeom prst="rect">
            <a:avLst/>
          </a:prstGeom>
        </p:spPr>
      </p:pic>
      <p:pic>
        <p:nvPicPr>
          <p:cNvPr id="12" name="Picture 11" descr="Shape, square&#10;&#10;Description automatically generated">
            <a:extLst>
              <a:ext uri="{FF2B5EF4-FFF2-40B4-BE49-F238E27FC236}">
                <a16:creationId xmlns:a16="http://schemas.microsoft.com/office/drawing/2014/main" id="{3D1C79FC-867F-92F4-5226-48BE7BFAF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510" y="4613915"/>
            <a:ext cx="3615749" cy="18986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9CAF3C-AAF1-9F32-1EA8-E62CB8577AD3}"/>
              </a:ext>
            </a:extLst>
          </p:cNvPr>
          <p:cNvSpPr txBox="1"/>
          <p:nvPr/>
        </p:nvSpPr>
        <p:spPr>
          <a:xfrm>
            <a:off x="7257376" y="2921167"/>
            <a:ext cx="4843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6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דיון</a:t>
            </a:r>
            <a:r>
              <a:rPr lang="he-IL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6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כיתתי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3F92C5-4801-F7C3-32AE-EB3C255AB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pic>
        <p:nvPicPr>
          <p:cNvPr id="4" name="גרפיקה 3">
            <a:extLst>
              <a:ext uri="{FF2B5EF4-FFF2-40B4-BE49-F238E27FC236}">
                <a16:creationId xmlns:a16="http://schemas.microsoft.com/office/drawing/2014/main" id="{4E045A45-4BBF-1BB7-29C4-D45E87FF10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27314" y="228441"/>
            <a:ext cx="1662190" cy="354322"/>
          </a:xfrm>
          <a:prstGeom prst="rect">
            <a:avLst/>
          </a:prstGeom>
        </p:spPr>
      </p:pic>
      <p:pic>
        <p:nvPicPr>
          <p:cNvPr id="3" name="Picture 2" descr="A person with glasses and a black background&#10;&#10;Description automatically generated">
            <a:extLst>
              <a:ext uri="{FF2B5EF4-FFF2-40B4-BE49-F238E27FC236}">
                <a16:creationId xmlns:a16="http://schemas.microsoft.com/office/drawing/2014/main" id="{2FEC0428-38B0-FCD3-D64C-105D80242E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4510" y="4102101"/>
            <a:ext cx="3615749" cy="24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98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64EC3BFD-68A7-0152-8E50-BAC2698A8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6"/>
            <a:ext cx="12191999" cy="68572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D473B5-E768-6046-997E-1BEB3C812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496" y="172394"/>
            <a:ext cx="627209" cy="89111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0CD409D-AB12-2542-1BFC-A7B0A355DCAE}"/>
              </a:ext>
            </a:extLst>
          </p:cNvPr>
          <p:cNvGrpSpPr/>
          <p:nvPr/>
        </p:nvGrpSpPr>
        <p:grpSpPr>
          <a:xfrm>
            <a:off x="9442185" y="4297035"/>
            <a:ext cx="2368718" cy="2202220"/>
            <a:chOff x="708634" y="2240527"/>
            <a:chExt cx="4185388" cy="38359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BC0286-88E2-D5EB-542E-408173BFA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2746" y="2411419"/>
              <a:ext cx="3767493" cy="3427573"/>
            </a:xfrm>
            <a:prstGeom prst="rect">
              <a:avLst/>
            </a:prstGeom>
          </p:spPr>
        </p:pic>
        <p:pic>
          <p:nvPicPr>
            <p:cNvPr id="3" name="Picture 2" descr="Shape, square&#10;&#10;Description automatically generated">
              <a:extLst>
                <a:ext uri="{FF2B5EF4-FFF2-40B4-BE49-F238E27FC236}">
                  <a16:creationId xmlns:a16="http://schemas.microsoft.com/office/drawing/2014/main" id="{E9AFD584-D0B0-DEBD-F410-AC0CC2F46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798" y="2240527"/>
              <a:ext cx="428224" cy="428224"/>
            </a:xfrm>
            <a:prstGeom prst="rect">
              <a:avLst/>
            </a:prstGeom>
          </p:spPr>
        </p:pic>
        <p:pic>
          <p:nvPicPr>
            <p:cNvPr id="20" name="Picture 19" descr="Shape, square&#10;&#10;Description automatically generated">
              <a:extLst>
                <a:ext uri="{FF2B5EF4-FFF2-40B4-BE49-F238E27FC236}">
                  <a16:creationId xmlns:a16="http://schemas.microsoft.com/office/drawing/2014/main" id="{3FE5A1F9-C5BC-4213-30EF-9A2F8E910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34" y="5648214"/>
              <a:ext cx="428224" cy="428224"/>
            </a:xfrm>
            <a:prstGeom prst="rect">
              <a:avLst/>
            </a:prstGeom>
          </p:spPr>
        </p:pic>
      </p:grpSp>
      <p:sp>
        <p:nvSpPr>
          <p:cNvPr id="5" name="תיבת טקסט 7">
            <a:extLst>
              <a:ext uri="{FF2B5EF4-FFF2-40B4-BE49-F238E27FC236}">
                <a16:creationId xmlns:a16="http://schemas.microsoft.com/office/drawing/2014/main" id="{19DFDADC-E8A6-A1A2-FA36-86A0A00C2C68}"/>
              </a:ext>
            </a:extLst>
          </p:cNvPr>
          <p:cNvSpPr txBox="1"/>
          <p:nvPr/>
        </p:nvSpPr>
        <p:spPr>
          <a:xfrm>
            <a:off x="1005457" y="966399"/>
            <a:ext cx="10181083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מה הם הטיעונים בעד ונגד התערבותה של סבתא בחינוך הילדים?</a:t>
            </a:r>
            <a:endParaRPr kumimoji="0" lang="he-IL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גרפיקה 5">
            <a:extLst>
              <a:ext uri="{FF2B5EF4-FFF2-40B4-BE49-F238E27FC236}">
                <a16:creationId xmlns:a16="http://schemas.microsoft.com/office/drawing/2014/main" id="{76559D4B-70D3-CFFE-6B82-91FBF0ECAB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27314" y="228441"/>
            <a:ext cx="1662190" cy="354322"/>
          </a:xfrm>
          <a:prstGeom prst="rect">
            <a:avLst/>
          </a:prstGeom>
        </p:spPr>
      </p:pic>
      <p:pic>
        <p:nvPicPr>
          <p:cNvPr id="10" name="Picture 9" descr="An old person with glasses and a speech bubble&#10;&#10;Description automatically generated">
            <a:extLst>
              <a:ext uri="{FF2B5EF4-FFF2-40B4-BE49-F238E27FC236}">
                <a16:creationId xmlns:a16="http://schemas.microsoft.com/office/drawing/2014/main" id="{7AAB9DEB-0185-65AC-8042-166D4872BD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9555"/>
            <a:ext cx="7845694" cy="482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4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492D56DE807D4A85809F43D016E1B8" ma:contentTypeVersion="2" ma:contentTypeDescription="Create a new document." ma:contentTypeScope="" ma:versionID="b1bab809095cb01c36a8f8238c8d4993">
  <xsd:schema xmlns:xsd="http://www.w3.org/2001/XMLSchema" xmlns:xs="http://www.w3.org/2001/XMLSchema" xmlns:p="http://schemas.microsoft.com/office/2006/metadata/properties" xmlns:ns3="403a8d0d-ec59-4e4a-aa6b-8da36811ff4b" targetNamespace="http://schemas.microsoft.com/office/2006/metadata/properties" ma:root="true" ma:fieldsID="bdba4f67237cefe2db88642c5ebdc308" ns3:_="">
    <xsd:import namespace="403a8d0d-ec59-4e4a-aa6b-8da36811ff4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3a8d0d-ec59-4e4a-aa6b-8da36811ff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2CA89A-5EA6-4683-96B8-A25B320BF6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092506-2147-4A14-995F-F7DA0FADE405}">
  <ds:schemaRefs>
    <ds:schemaRef ds:uri="http://purl.org/dc/elements/1.1/"/>
    <ds:schemaRef ds:uri="403a8d0d-ec59-4e4a-aa6b-8da36811ff4b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87858F7-3E3D-4099-AF67-5E4C2360E6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3a8d0d-ec59-4e4a-aa6b-8da36811ff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9459</TotalTime>
  <Words>835</Words>
  <Application>Microsoft Office PowerPoint</Application>
  <PresentationFormat>מסך רחב</PresentationFormat>
  <Paragraphs>100</Paragraphs>
  <Slides>27</Slides>
  <Notes>22</Notes>
  <HiddenSlides>8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Adi Tzabar</dc:creator>
  <cp:lastModifiedBy>Shahar Ezer</cp:lastModifiedBy>
  <cp:revision>121</cp:revision>
  <dcterms:created xsi:type="dcterms:W3CDTF">2022-11-23T07:47:57Z</dcterms:created>
  <dcterms:modified xsi:type="dcterms:W3CDTF">2024-07-24T06:44:08Z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0x01010000492D56DE807D4A85809F43D016E1B8</vt:lpwstr>
  </property>
</Properties>
</file>