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304" r:id="rId6"/>
    <p:sldId id="259" r:id="rId7"/>
    <p:sldId id="348" r:id="rId8"/>
    <p:sldId id="349" r:id="rId9"/>
    <p:sldId id="307" r:id="rId10"/>
    <p:sldId id="385" r:id="rId11"/>
    <p:sldId id="275" r:id="rId12"/>
    <p:sldId id="387" r:id="rId13"/>
    <p:sldId id="274" r:id="rId14"/>
    <p:sldId id="386" r:id="rId15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656186-BF6C-C62D-757D-B938E8D5244F}" name="Shahar Ezer" initials="SE" userId="S::shahare@lnet.co.il::44daab7d-8fe6-4564-967d-dc0e926250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96D"/>
    <a:srgbClr val="2875AF"/>
    <a:srgbClr val="99D4F5"/>
    <a:srgbClr val="A7DAF5"/>
    <a:srgbClr val="B8E1F8"/>
    <a:srgbClr val="D6A034"/>
    <a:srgbClr val="588DB5"/>
    <a:srgbClr val="263535"/>
    <a:srgbClr val="72A7CF"/>
    <a:srgbClr val="A2B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80432" autoAdjust="0"/>
  </p:normalViewPr>
  <p:slideViewPr>
    <p:cSldViewPr snapToGrid="0">
      <p:cViewPr varScale="1">
        <p:scale>
          <a:sx n="90" d="100"/>
          <a:sy n="90" d="100"/>
        </p:scale>
        <p:origin x="121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720D592-689C-4C56-BA95-C6AC515321A7}" type="datetimeFigureOut">
              <a:rPr lang="he-IL" smtClean="0"/>
              <a:t>י"ב/סיון/תשפ"ד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7F2FA53-CC7D-4995-87E6-A3E4FC0D0D9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0181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he-I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בשיעור הקודם ביחידה זו התחלנו לעסוק בזכויות האדם והאזרח. בשיעור זה נפגוש את מפת סוגי הזכויות, נלמד את חוקי היסוד העוסקים בזכויות אדם וגם נראה כיצד נושא זה רלוונטי לעולמכם.</a:t>
            </a:r>
            <a:endParaRPr lang="en-I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he-IL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שימו לב: אנו עוד נחזור לעסוק בהרחבה בנושא הזכויות בשנה הבאה. שיעורים אלו הם מבוא לזכויות אדם.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6662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he-I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בשיעור הקודם למדנו על אתגרי הדמוקרטיה והגבלת השלטון והתבקשתם להציג דוגמה לביקורת שלטונית מהארץ או מהעולם, שהגיעה מצד אזרחים באופן בלתי פורמלי. </a:t>
            </a:r>
            <a:r>
              <a:rPr lang="he-IL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כעת הציגו את התוצרים בפני הכיתה. 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5035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he-I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סיימנו ללמוד את כל עקרונות הדמוקרטיה.</a:t>
            </a:r>
            <a:endParaRPr lang="en-I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he-IL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בואו נראה מה אתם זוכרים על ידי המשחק "זהו את העיקרון הדמוקרטי".</a:t>
            </a:r>
          </a:p>
          <a:p>
            <a:r>
              <a:rPr lang="he-IL" sz="1800" dirty="0">
                <a:effectLst/>
                <a:cs typeface="Calibri" panose="020F0502020204030204" pitchFamily="34" charset="0"/>
              </a:rPr>
              <a:t>קישור למשחק - </a:t>
            </a:r>
            <a:r>
              <a:rPr lang="en-US" sz="1800" dirty="0">
                <a:effectLst/>
                <a:cs typeface="Calibri" panose="020F0502020204030204" pitchFamily="34" charset="0"/>
              </a:rPr>
              <a:t>https://static.lnet.org.il/DEV/AZRHOT/Perek2_yhida5_spinTheWheel/story.html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8144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0550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2678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5204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117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574E-32EC-6ACC-EB68-FB7C58DC5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B6523-163E-1CBA-1586-A817A0E2C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BCB6-E501-4A82-D921-04234649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D5206-9BCC-1704-572F-66B75ED7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5A75F-62A2-B4A0-C4A1-0812D9B7F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4501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4584-D29D-7110-A37D-1C396702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AE9C1-DB0F-03E6-B037-F0D7C5EF3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4F16E-49F2-0731-F869-9D0D3BE3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14FB1-E080-5418-534E-05A506281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51C33-BF9B-0211-35F2-C656A409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8442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9FB8FA-0F71-4319-AE74-4ED68A53C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3BED8-D35F-18E1-1646-CC81A210D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9C222-7675-23C5-C129-FF3D3EDC0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C80EC-CB33-B2BB-5CDD-43E8238B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09AB-09B3-1464-A2C1-EF2D490E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4154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8A93-8CD8-E752-CAB2-36200CDA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500A4-D131-FFCC-08CB-D2BC6056B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F27B-43CF-CA2C-121C-6C3993E3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4CE5F-E20F-A81C-85C5-F3C6396F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ED-9F4C-A1F7-0FDB-B1B88B3B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480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F253-0782-E709-B66F-7469BE46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1131F-BCC7-E105-4567-C90E5275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1525D-C426-01F6-0474-471111AD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6DCA7-5634-BA0E-C3B4-E2D070A89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10865-3FD1-BD6A-D63D-782CFF4FF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0708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A839-0E3B-A7E8-9AE3-8321D09D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4AB5-0679-1033-A79C-59953D298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CB098-0871-7283-6C30-C98D142E9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E78C8-6EB2-E3CF-8F1F-88FC6CEA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A360A-9A27-0308-AE70-92CB8C150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291C5-339F-29D5-7691-9DBB97684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5558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0241-3034-96AB-F48B-5B679441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32949-681E-9D8B-1870-DD4C7D61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1F7DF-BDCF-9B52-FE31-A4A56E6AD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D4CAF3-2213-2C1E-EFB9-1DE345EDE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7BD89-D515-F697-16A3-3D2BADCAD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5D6F0-4BC2-678B-3F7B-553DFDDD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F99D2-0C3B-F423-2764-9C178DC1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BBA1E-4B6D-29A7-0EC3-4295EE44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9110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319B-3D06-F7D5-59F4-BB6A0C4B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E32DB-D077-E6CF-3571-058CCA30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C2B12-65AE-7A51-27C8-4A2BE5390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CFF00-48B1-050B-1267-A6774AC0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4165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50032-2560-E467-89ED-4024613A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B266F-DFB9-0C57-E555-80820D05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0B4CF-4266-3CEF-68DC-111F55AD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5630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BC5C-5579-9106-298B-C03CF420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E568E-D249-B197-9EA7-E09E2E820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CE150-9058-5940-67A9-D299723B7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829B6-43BD-251F-A4FB-B04D0C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F7722-6BD9-9F81-7CBD-ACFAC978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45AB7-12B5-82F9-A7F8-F5A094BA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0703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6F64-3722-9CC6-B44C-58768265F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86ECF-9BC2-D1A9-ABE8-8CE551930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2EB2B-1635-C71B-FE0D-A5A610858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FBAE6-F30A-8A89-7324-0C64DB37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C5F4C-6EF3-D70B-9CCC-F81F254F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84926-6A2C-4AD2-415F-1ECC5FF2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9373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36561-9CE0-5399-52AB-B0171B76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8ABAA-88EA-5DE0-5404-CEE025E84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CA598-EF39-59EC-8001-F46CF0CEA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4225-3F03-4420-B971-81E9095DE63A}" type="datetimeFigureOut">
              <a:rPr lang="en-IL" smtClean="0"/>
              <a:t>18/06/2024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936CC-E6D3-D988-D233-F502B50CE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477FC-AFA9-E0CF-DED8-C0FE76CFC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0149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static.lnet.org.il/DEV/AZRHOT/Perek2_yhida5_spinTheWheel/story.html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candelabrum, black&#10;&#10;Description automatically generated">
            <a:extLst>
              <a:ext uri="{FF2B5EF4-FFF2-40B4-BE49-F238E27FC236}">
                <a16:creationId xmlns:a16="http://schemas.microsoft.com/office/drawing/2014/main" id="{9D38D018-2C39-CF4F-0019-ED3A340E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27" y="0"/>
            <a:ext cx="7083273" cy="6858000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F335D7D8-20D5-B44C-C337-4FB261E2A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2131706"/>
            <a:ext cx="5720209" cy="2533886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E58C6E-CB96-C9C4-F563-B52C26DC7C38}"/>
              </a:ext>
            </a:extLst>
          </p:cNvPr>
          <p:cNvSpPr txBox="1"/>
          <p:nvPr/>
        </p:nvSpPr>
        <p:spPr>
          <a:xfrm>
            <a:off x="2527482" y="2788474"/>
            <a:ext cx="4412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סיכום</a:t>
            </a:r>
            <a:endParaRPr lang="en-IL" sz="3200" b="1" dirty="0">
              <a:solidFill>
                <a:srgbClr val="1630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82B3AB-7C04-481B-9A2E-A940207A1DC9}"/>
              </a:ext>
            </a:extLst>
          </p:cNvPr>
          <p:cNvSpPr txBox="1"/>
          <p:nvPr/>
        </p:nvSpPr>
        <p:spPr>
          <a:xfrm>
            <a:off x="3228974" y="3256214"/>
            <a:ext cx="300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אזרחות - ממיר בגרות</a:t>
            </a:r>
            <a:endParaRPr lang="en-IL" sz="2400" dirty="0">
              <a:solidFill>
                <a:srgbClr val="1630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תמונה 3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D5EC07B7-DD17-35CF-A8F4-6A4FAA01E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  <p:pic>
        <p:nvPicPr>
          <p:cNvPr id="5" name="תמונה 4" descr="תמונה שמכילה טקסט, גופן, לוגו, עיצוב&#10;&#10;התיאור נוצר באופן אוטומטי">
            <a:extLst>
              <a:ext uri="{FF2B5EF4-FFF2-40B4-BE49-F238E27FC236}">
                <a16:creationId xmlns:a16="http://schemas.microsoft.com/office/drawing/2014/main" id="{8E19991B-DF4D-994A-93B5-9658648F50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 r="37145"/>
          <a:stretch/>
        </p:blipFill>
        <p:spPr>
          <a:xfrm>
            <a:off x="108979" y="5558539"/>
            <a:ext cx="1283404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44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40BBFD-38A5-4BA5-3A85-9727CF47F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776301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5715F2-5A6C-7E3F-E53F-6073C18EA350}"/>
              </a:ext>
            </a:extLst>
          </p:cNvPr>
          <p:cNvSpPr txBox="1"/>
          <p:nvPr/>
        </p:nvSpPr>
        <p:spPr>
          <a:xfrm>
            <a:off x="1374594" y="2786712"/>
            <a:ext cx="4992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סיכום</a:t>
            </a:r>
            <a:endParaRPr lang="he-IL" sz="60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729F4-0403-6590-3815-82AC1D68D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6DD48-8415-FCCB-18F2-355BADD01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0336" y="1"/>
            <a:ext cx="3165230" cy="685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0E6E7-DEE6-B0A7-36F5-28DC37184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6848" y="6232495"/>
            <a:ext cx="453841" cy="452381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C7892E85-F37A-BCCF-6F85-DD71E3D05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79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0BF803D-5C11-9F7D-59A5-78FB05637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מציין מיקום תוכן 4" descr="תמונה שמכילה בחוץ, צמח, כחול, דשא&#10;&#10;התיאור נוצר באופן אוטומטי">
            <a:extLst>
              <a:ext uri="{FF2B5EF4-FFF2-40B4-BE49-F238E27FC236}">
                <a16:creationId xmlns:a16="http://schemas.microsoft.com/office/drawing/2014/main" id="{5EA2BD9F-D899-9E08-CB3A-42736B991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 b="19091"/>
          <a:stretch/>
        </p:blipFill>
        <p:spPr>
          <a:xfrm>
            <a:off x="0" y="-1"/>
            <a:ext cx="12192000" cy="6858001"/>
          </a:xfrm>
        </p:spPr>
      </p:pic>
      <p:pic>
        <p:nvPicPr>
          <p:cNvPr id="6" name="תמונה 5" descr="תמונה שמכילה צילום מסך, מלבן, קו&#10;&#10;התיאור נוצר באופן אוטומטי">
            <a:extLst>
              <a:ext uri="{FF2B5EF4-FFF2-40B4-BE49-F238E27FC236}">
                <a16:creationId xmlns:a16="http://schemas.microsoft.com/office/drawing/2014/main" id="{446545D2-B24F-8DF1-3899-894899E8B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5959"/>
            <a:ext cx="3241964" cy="1457814"/>
          </a:xfrm>
          <a:prstGeom prst="rect">
            <a:avLst/>
          </a:prstGeom>
        </p:spPr>
      </p:pic>
      <p:pic>
        <p:nvPicPr>
          <p:cNvPr id="7" name="תמונה 6" descr="תמונה שמכילה צילום מסך, כחול, מלבן, כחול חשמלי&#10;&#10;התיאור נוצר באופן אוטומטי">
            <a:extLst>
              <a:ext uri="{FF2B5EF4-FFF2-40B4-BE49-F238E27FC236}">
                <a16:creationId xmlns:a16="http://schemas.microsoft.com/office/drawing/2014/main" id="{021053FD-8284-8488-0C50-A23855E17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243" y="1815764"/>
            <a:ext cx="498755" cy="2860146"/>
          </a:xfrm>
          <a:prstGeom prst="rect">
            <a:avLst/>
          </a:prstGeom>
        </p:spPr>
      </p:pic>
      <p:pic>
        <p:nvPicPr>
          <p:cNvPr id="8" name="תמונה 7" descr="תמונה שמכילה טקסט, גופן, צילום מסך, גרפיקה&#10;&#10;התיאור נוצר באופן אוטומטי">
            <a:extLst>
              <a:ext uri="{FF2B5EF4-FFF2-40B4-BE49-F238E27FC236}">
                <a16:creationId xmlns:a16="http://schemas.microsoft.com/office/drawing/2014/main" id="{FC84C2AE-1409-1DE1-0539-636CE6A0B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57" y="-89932"/>
            <a:ext cx="3344322" cy="625870"/>
          </a:xfrm>
          <a:prstGeom prst="rect">
            <a:avLst/>
          </a:prstGeom>
        </p:spPr>
      </p:pic>
      <p:pic>
        <p:nvPicPr>
          <p:cNvPr id="9" name="תמונה 8" descr="תמונה שמכילה גופן, טקסט, לוגו, גרפיקה&#10;&#10;התיאור נוצר באופן אוטומטי">
            <a:extLst>
              <a:ext uri="{FF2B5EF4-FFF2-40B4-BE49-F238E27FC236}">
                <a16:creationId xmlns:a16="http://schemas.microsoft.com/office/drawing/2014/main" id="{2943DCCC-2A29-67C5-B73D-28E63B925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39" y="2766219"/>
            <a:ext cx="669772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9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1E1FE6-F50E-038F-19EB-4A4B5D0AE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6232495"/>
            <a:ext cx="453841" cy="452381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2E9C8F44-0432-247F-C93A-97FA1901E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6137" y="1063512"/>
            <a:ext cx="9739726" cy="3661102"/>
          </a:xfrm>
          <a:prstGeom prst="rect">
            <a:avLst/>
          </a:prstGeom>
        </p:spPr>
      </p:pic>
      <p:pic>
        <p:nvPicPr>
          <p:cNvPr id="5" name="תמונה 4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6752063C-C516-F729-E2BA-BFC47C1F9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77218382-06FF-7DF4-BBAC-61960C2F2F7A}"/>
              </a:ext>
            </a:extLst>
          </p:cNvPr>
          <p:cNvGrpSpPr/>
          <p:nvPr/>
        </p:nvGrpSpPr>
        <p:grpSpPr>
          <a:xfrm>
            <a:off x="9414422" y="4359302"/>
            <a:ext cx="1866915" cy="804833"/>
            <a:chOff x="9381502" y="4456284"/>
            <a:chExt cx="1866915" cy="804833"/>
          </a:xfrm>
        </p:grpSpPr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4C8E941E-2420-47DD-232F-C540EC177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1502" y="4456284"/>
              <a:ext cx="1866915" cy="804833"/>
            </a:xfrm>
            <a:prstGeom prst="rect">
              <a:avLst/>
            </a:prstGeom>
          </p:spPr>
        </p:pic>
        <p:sp>
          <p:nvSpPr>
            <p:cNvPr id="43" name="תיבת טקסט 8">
              <a:extLst>
                <a:ext uri="{FF2B5EF4-FFF2-40B4-BE49-F238E27FC236}">
                  <a16:creationId xmlns:a16="http://schemas.microsoft.com/office/drawing/2014/main" id="{00F3EBEE-32F0-68A3-C85E-5F4DDE49032E}"/>
                </a:ext>
              </a:extLst>
            </p:cNvPr>
            <p:cNvSpPr txBox="1"/>
            <p:nvPr/>
          </p:nvSpPr>
          <p:spPr>
            <a:xfrm>
              <a:off x="9521603" y="4535535"/>
              <a:ext cx="158671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מקוון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מבוא- ישראל כמדינה דמוקרטית</a:t>
              </a:r>
            </a:p>
          </p:txBody>
        </p:sp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3C77BCD3-4EA6-C809-C73E-4C1DC732DD2C}"/>
              </a:ext>
            </a:extLst>
          </p:cNvPr>
          <p:cNvGrpSpPr/>
          <p:nvPr/>
        </p:nvGrpSpPr>
        <p:grpSpPr>
          <a:xfrm>
            <a:off x="7286296" y="4373425"/>
            <a:ext cx="1867395" cy="804833"/>
            <a:chOff x="7253901" y="4470407"/>
            <a:chExt cx="1867395" cy="804833"/>
          </a:xfrm>
        </p:grpSpPr>
        <p:pic>
          <p:nvPicPr>
            <p:cNvPr id="40" name="Picture 5">
              <a:extLst>
                <a:ext uri="{FF2B5EF4-FFF2-40B4-BE49-F238E27FC236}">
                  <a16:creationId xmlns:a16="http://schemas.microsoft.com/office/drawing/2014/main" id="{449692DB-98FA-9DC3-1292-4515B86E8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4141" y="4470407"/>
              <a:ext cx="1866915" cy="804833"/>
            </a:xfrm>
            <a:prstGeom prst="rect">
              <a:avLst/>
            </a:prstGeom>
          </p:spPr>
        </p:pic>
        <p:sp>
          <p:nvSpPr>
            <p:cNvPr id="41" name="תיבת טקסט 9">
              <a:extLst>
                <a:ext uri="{FF2B5EF4-FFF2-40B4-BE49-F238E27FC236}">
                  <a16:creationId xmlns:a16="http://schemas.microsoft.com/office/drawing/2014/main" id="{F8E668E6-05AB-F90D-5593-03AB2F9D841E}"/>
                </a:ext>
              </a:extLst>
            </p:cNvPr>
            <p:cNvSpPr txBox="1"/>
            <p:nvPr/>
          </p:nvSpPr>
          <p:spPr>
            <a:xfrm>
              <a:off x="7253901" y="4549658"/>
              <a:ext cx="186739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מבוא- ישראל כמדינה דמוקרטית</a:t>
              </a:r>
            </a:p>
          </p:txBody>
        </p:sp>
      </p:grp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61194440-71CE-6CAE-27C0-A1E64A2741D6}"/>
              </a:ext>
            </a:extLst>
          </p:cNvPr>
          <p:cNvGrpSpPr/>
          <p:nvPr/>
        </p:nvGrpSpPr>
        <p:grpSpPr>
          <a:xfrm>
            <a:off x="5162567" y="4365842"/>
            <a:ext cx="1866915" cy="804833"/>
            <a:chOff x="5137271" y="4462824"/>
            <a:chExt cx="1866915" cy="804833"/>
          </a:xfrm>
        </p:grpSpPr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id="{1B4A75A1-C4B5-F316-7373-F70822798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37271" y="4462824"/>
              <a:ext cx="1866915" cy="804833"/>
            </a:xfrm>
            <a:prstGeom prst="rect">
              <a:avLst/>
            </a:prstGeom>
          </p:spPr>
        </p:pic>
        <p:sp>
          <p:nvSpPr>
            <p:cNvPr id="39" name="תיבת טקסט 11">
              <a:extLst>
                <a:ext uri="{FF2B5EF4-FFF2-40B4-BE49-F238E27FC236}">
                  <a16:creationId xmlns:a16="http://schemas.microsoft.com/office/drawing/2014/main" id="{54B677D4-8E96-94D0-DBAB-2A3E57109B30}"/>
                </a:ext>
              </a:extLst>
            </p:cNvPr>
            <p:cNvSpPr txBox="1"/>
            <p:nvPr/>
          </p:nvSpPr>
          <p:spPr>
            <a:xfrm>
              <a:off x="5207082" y="4542075"/>
              <a:ext cx="172729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מקוון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עקרונות המשטר הדמוקרטי</a:t>
              </a:r>
            </a:p>
          </p:txBody>
        </p:sp>
      </p:grp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5F2435C5-43BE-D901-544E-3AC94A93B344}"/>
              </a:ext>
            </a:extLst>
          </p:cNvPr>
          <p:cNvGrpSpPr/>
          <p:nvPr/>
        </p:nvGrpSpPr>
        <p:grpSpPr>
          <a:xfrm>
            <a:off x="3027551" y="4365841"/>
            <a:ext cx="1866915" cy="804833"/>
            <a:chOff x="3004519" y="4462823"/>
            <a:chExt cx="1866915" cy="804833"/>
          </a:xfrm>
        </p:grpSpPr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8EC56593-E026-3C29-7C8C-1D749AE7F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04519" y="4462823"/>
              <a:ext cx="1866915" cy="804833"/>
            </a:xfrm>
            <a:prstGeom prst="rect">
              <a:avLst/>
            </a:prstGeom>
          </p:spPr>
        </p:pic>
        <p:sp>
          <p:nvSpPr>
            <p:cNvPr id="37" name="תיבת טקסט 13">
              <a:extLst>
                <a:ext uri="{FF2B5EF4-FFF2-40B4-BE49-F238E27FC236}">
                  <a16:creationId xmlns:a16="http://schemas.microsoft.com/office/drawing/2014/main" id="{C5427D9F-B528-0DF5-E240-3F0AA398F064}"/>
                </a:ext>
              </a:extLst>
            </p:cNvPr>
            <p:cNvSpPr txBox="1"/>
            <p:nvPr/>
          </p:nvSpPr>
          <p:spPr>
            <a:xfrm>
              <a:off x="3014433" y="4542074"/>
              <a:ext cx="184708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פלורליזם, סובלנות והסכמיות</a:t>
              </a:r>
            </a:p>
          </p:txBody>
        </p: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821F76B3-DA8A-39B0-D42D-DE9E2FAB9E8D}"/>
              </a:ext>
            </a:extLst>
          </p:cNvPr>
          <p:cNvGrpSpPr/>
          <p:nvPr/>
        </p:nvGrpSpPr>
        <p:grpSpPr>
          <a:xfrm>
            <a:off x="7286536" y="5303818"/>
            <a:ext cx="1866915" cy="804833"/>
            <a:chOff x="6331203" y="5457554"/>
            <a:chExt cx="1866915" cy="804833"/>
          </a:xfrm>
        </p:grpSpPr>
        <p:pic>
          <p:nvPicPr>
            <p:cNvPr id="34" name="Picture 5">
              <a:extLst>
                <a:ext uri="{FF2B5EF4-FFF2-40B4-BE49-F238E27FC236}">
                  <a16:creationId xmlns:a16="http://schemas.microsoft.com/office/drawing/2014/main" id="{BA990B82-2E68-F1AC-C6A8-884A0EB42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1203" y="5457554"/>
              <a:ext cx="1866915" cy="804833"/>
            </a:xfrm>
            <a:prstGeom prst="rect">
              <a:avLst/>
            </a:prstGeom>
          </p:spPr>
        </p:pic>
        <p:sp>
          <p:nvSpPr>
            <p:cNvPr id="35" name="תיבת טקסט 19">
              <a:extLst>
                <a:ext uri="{FF2B5EF4-FFF2-40B4-BE49-F238E27FC236}">
                  <a16:creationId xmlns:a16="http://schemas.microsoft.com/office/drawing/2014/main" id="{5AB08F9A-48DE-FC3C-D059-32759D310F25}"/>
                </a:ext>
              </a:extLst>
            </p:cNvPr>
            <p:cNvSpPr txBox="1"/>
            <p:nvPr/>
          </p:nvSpPr>
          <p:spPr>
            <a:xfrm>
              <a:off x="6401253" y="5536805"/>
              <a:ext cx="172681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זכויות אדם ב'- זכויות או לא להיות</a:t>
              </a:r>
            </a:p>
          </p:txBody>
        </p:sp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3E604EF5-BA22-7BEB-FF04-D58513E17896}"/>
              </a:ext>
            </a:extLst>
          </p:cNvPr>
          <p:cNvGrpSpPr/>
          <p:nvPr/>
        </p:nvGrpSpPr>
        <p:grpSpPr>
          <a:xfrm>
            <a:off x="5162567" y="5289692"/>
            <a:ext cx="1866915" cy="804833"/>
            <a:chOff x="4199895" y="5443428"/>
            <a:chExt cx="1866915" cy="804833"/>
          </a:xfrm>
        </p:grpSpPr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725F31E4-FB65-9833-BE28-FF27541F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halkSketch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9895" y="5443428"/>
              <a:ext cx="1866915" cy="804833"/>
            </a:xfrm>
            <a:prstGeom prst="rect">
              <a:avLst/>
            </a:prstGeom>
          </p:spPr>
        </p:pic>
        <p:sp>
          <p:nvSpPr>
            <p:cNvPr id="33" name="תיבת טקסט 21">
              <a:extLst>
                <a:ext uri="{FF2B5EF4-FFF2-40B4-BE49-F238E27FC236}">
                  <a16:creationId xmlns:a16="http://schemas.microsoft.com/office/drawing/2014/main" id="{ABE71B54-DBA1-0A05-8EEE-9AD17EAF50A1}"/>
                </a:ext>
              </a:extLst>
            </p:cNvPr>
            <p:cNvSpPr txBox="1"/>
            <p:nvPr/>
          </p:nvSpPr>
          <p:spPr>
            <a:xfrm>
              <a:off x="4269945" y="5615012"/>
              <a:ext cx="172681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שלטון החוק</a:t>
              </a: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69A8E043-E954-44E5-4ABC-D20B23A6AE40}"/>
              </a:ext>
            </a:extLst>
          </p:cNvPr>
          <p:cNvGrpSpPr/>
          <p:nvPr/>
        </p:nvGrpSpPr>
        <p:grpSpPr>
          <a:xfrm>
            <a:off x="9414422" y="5309684"/>
            <a:ext cx="1866915" cy="804833"/>
            <a:chOff x="9422022" y="5406666"/>
            <a:chExt cx="1866915" cy="804833"/>
          </a:xfrm>
        </p:grpSpPr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00CF2091-1C5F-E46E-BE0D-DACB3E9EB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2022" y="5406666"/>
              <a:ext cx="1866915" cy="804833"/>
            </a:xfrm>
            <a:prstGeom prst="rect">
              <a:avLst/>
            </a:prstGeom>
          </p:spPr>
        </p:pic>
        <p:sp>
          <p:nvSpPr>
            <p:cNvPr id="31" name="תיבת טקסט 27">
              <a:extLst>
                <a:ext uri="{FF2B5EF4-FFF2-40B4-BE49-F238E27FC236}">
                  <a16:creationId xmlns:a16="http://schemas.microsoft.com/office/drawing/2014/main" id="{37D81AFF-6265-F855-D127-183E38A8A6EF}"/>
                </a:ext>
              </a:extLst>
            </p:cNvPr>
            <p:cNvSpPr txBox="1"/>
            <p:nvPr/>
          </p:nvSpPr>
          <p:spPr>
            <a:xfrm>
              <a:off x="9492072" y="5485917"/>
              <a:ext cx="172681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מקוון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זכויות אדם א'- זכויות טבעיות</a:t>
              </a:r>
            </a:p>
          </p:txBody>
        </p:sp>
      </p:grpSp>
      <p:pic>
        <p:nvPicPr>
          <p:cNvPr id="13" name="גרפיקה 20" descr="תוו ^ כלפי מטה עם מילוי מלא">
            <a:extLst>
              <a:ext uri="{FF2B5EF4-FFF2-40B4-BE49-F238E27FC236}">
                <a16:creationId xmlns:a16="http://schemas.microsoft.com/office/drawing/2014/main" id="{30A79503-39BE-D830-FC3D-FC26BE6BEB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9092248" y="4598225"/>
            <a:ext cx="353695" cy="353695"/>
          </a:xfrm>
          <a:prstGeom prst="rect">
            <a:avLst/>
          </a:prstGeom>
        </p:spPr>
      </p:pic>
      <p:pic>
        <p:nvPicPr>
          <p:cNvPr id="14" name="גרפיקה 21" descr="תוו ^ כלפי מטה עם מילוי מלא">
            <a:extLst>
              <a:ext uri="{FF2B5EF4-FFF2-40B4-BE49-F238E27FC236}">
                <a16:creationId xmlns:a16="http://schemas.microsoft.com/office/drawing/2014/main" id="{6050AD45-8617-E496-F38B-BAAB22B3E6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964120" y="4604050"/>
            <a:ext cx="353695" cy="353695"/>
          </a:xfrm>
          <a:prstGeom prst="rect">
            <a:avLst/>
          </a:prstGeom>
        </p:spPr>
      </p:pic>
      <p:pic>
        <p:nvPicPr>
          <p:cNvPr id="15" name="גרפיקה 24" descr="תוו ^ כלפי מטה עם מילוי מלא">
            <a:extLst>
              <a:ext uri="{FF2B5EF4-FFF2-40B4-BE49-F238E27FC236}">
                <a16:creationId xmlns:a16="http://schemas.microsoft.com/office/drawing/2014/main" id="{85EE786C-041E-851F-8411-CF20BFFD8F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9092248" y="5449731"/>
            <a:ext cx="353695" cy="353695"/>
          </a:xfrm>
          <a:prstGeom prst="rect">
            <a:avLst/>
          </a:prstGeom>
        </p:spPr>
      </p:pic>
      <p:pic>
        <p:nvPicPr>
          <p:cNvPr id="16" name="גרפיקה 25" descr="תוו ^ כלפי מטה עם מילוי מלא">
            <a:extLst>
              <a:ext uri="{FF2B5EF4-FFF2-40B4-BE49-F238E27FC236}">
                <a16:creationId xmlns:a16="http://schemas.microsoft.com/office/drawing/2014/main" id="{7343728F-7883-5313-CA7C-F059C1D8F6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964120" y="5455556"/>
            <a:ext cx="353695" cy="353695"/>
          </a:xfrm>
          <a:prstGeom prst="rect">
            <a:avLst/>
          </a:prstGeom>
        </p:spPr>
      </p:pic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55427A08-60A1-B681-6093-86FFA2566F0A}"/>
              </a:ext>
            </a:extLst>
          </p:cNvPr>
          <p:cNvGrpSpPr/>
          <p:nvPr/>
        </p:nvGrpSpPr>
        <p:grpSpPr>
          <a:xfrm>
            <a:off x="910663" y="4365842"/>
            <a:ext cx="1866915" cy="804833"/>
            <a:chOff x="982881" y="4462824"/>
            <a:chExt cx="1866915" cy="804833"/>
          </a:xfrm>
        </p:grpSpPr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004D2F7-E0AA-9729-DA26-481CFD7A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881" y="4462824"/>
              <a:ext cx="1866915" cy="804833"/>
            </a:xfrm>
            <a:prstGeom prst="rect">
              <a:avLst/>
            </a:prstGeom>
          </p:spPr>
        </p:pic>
        <p:sp>
          <p:nvSpPr>
            <p:cNvPr id="29" name="תיבת טקסט 27">
              <a:extLst>
                <a:ext uri="{FF2B5EF4-FFF2-40B4-BE49-F238E27FC236}">
                  <a16:creationId xmlns:a16="http://schemas.microsoft.com/office/drawing/2014/main" id="{7A87762B-1342-E22E-4F73-F10E77E7F55D}"/>
                </a:ext>
              </a:extLst>
            </p:cNvPr>
            <p:cNvSpPr txBox="1"/>
            <p:nvPr/>
          </p:nvSpPr>
          <p:spPr>
            <a:xfrm>
              <a:off x="1105442" y="4542075"/>
              <a:ext cx="162179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זכויות אדם א'- זכויות טבעיות</a:t>
              </a:r>
            </a:p>
          </p:txBody>
        </p:sp>
      </p:grp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A4027CDA-9DF3-88D3-BAB8-D339D7EC965D}"/>
              </a:ext>
            </a:extLst>
          </p:cNvPr>
          <p:cNvGrpSpPr/>
          <p:nvPr/>
        </p:nvGrpSpPr>
        <p:grpSpPr>
          <a:xfrm>
            <a:off x="3027551" y="5330679"/>
            <a:ext cx="1866915" cy="804833"/>
            <a:chOff x="2062616" y="5484415"/>
            <a:chExt cx="1866915" cy="804833"/>
          </a:xfrm>
        </p:grpSpPr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D33722A6-FD96-BC9B-5520-6406D97BA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62616" y="5484415"/>
              <a:ext cx="1866915" cy="804833"/>
            </a:xfrm>
            <a:prstGeom prst="rect">
              <a:avLst/>
            </a:prstGeom>
          </p:spPr>
        </p:pic>
        <p:sp>
          <p:nvSpPr>
            <p:cNvPr id="27" name="תיבת טקסט 13">
              <a:extLst>
                <a:ext uri="{FF2B5EF4-FFF2-40B4-BE49-F238E27FC236}">
                  <a16:creationId xmlns:a16="http://schemas.microsoft.com/office/drawing/2014/main" id="{C235A69A-38F6-78D9-3557-3ADAB8EDF83D}"/>
                </a:ext>
              </a:extLst>
            </p:cNvPr>
            <p:cNvSpPr txBox="1"/>
            <p:nvPr/>
          </p:nvSpPr>
          <p:spPr>
            <a:xfrm>
              <a:off x="2072530" y="5563666"/>
              <a:ext cx="184708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אתגרי הדמוקרטיה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והגבלת השלטון</a:t>
              </a:r>
            </a:p>
          </p:txBody>
        </p:sp>
      </p:grp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2249CEB2-11E5-73B4-1ED3-A90A78BEE746}"/>
              </a:ext>
            </a:extLst>
          </p:cNvPr>
          <p:cNvGrpSpPr/>
          <p:nvPr/>
        </p:nvGrpSpPr>
        <p:grpSpPr>
          <a:xfrm>
            <a:off x="910663" y="5330680"/>
            <a:ext cx="1866915" cy="804833"/>
            <a:chOff x="993253" y="5427662"/>
            <a:chExt cx="1866915" cy="804833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9191209A-EEE2-2393-AC00-CD76BB60F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3253" y="5427662"/>
              <a:ext cx="1866915" cy="804833"/>
            </a:xfrm>
            <a:prstGeom prst="rect">
              <a:avLst/>
            </a:prstGeom>
          </p:spPr>
        </p:pic>
        <p:sp>
          <p:nvSpPr>
            <p:cNvPr id="25" name="תיבת טקסט 31">
              <a:extLst>
                <a:ext uri="{FF2B5EF4-FFF2-40B4-BE49-F238E27FC236}">
                  <a16:creationId xmlns:a16="http://schemas.microsoft.com/office/drawing/2014/main" id="{8B2B2621-70A1-D35E-A429-1327C7EBFD1C}"/>
                </a:ext>
              </a:extLst>
            </p:cNvPr>
            <p:cNvSpPr txBox="1"/>
            <p:nvPr/>
          </p:nvSpPr>
          <p:spPr>
            <a:xfrm>
              <a:off x="1126186" y="5599246"/>
              <a:ext cx="162179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I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1200" dirty="0">
                  <a:latin typeface="Assistant" pitchFamily="2" charset="-79"/>
                  <a:cs typeface="Assistant" pitchFamily="2" charset="-79"/>
                </a:rPr>
                <a:t>שיעור פרונטלי </a:t>
              </a:r>
            </a:p>
            <a:p>
              <a:pPr algn="ctr"/>
              <a:r>
                <a:rPr lang="he-IL" sz="1200" b="1" dirty="0">
                  <a:latin typeface="Assistant" pitchFamily="2" charset="-79"/>
                  <a:cs typeface="Assistant" pitchFamily="2" charset="-79"/>
                </a:rPr>
                <a:t>סיכום יחידה 5</a:t>
              </a:r>
            </a:p>
          </p:txBody>
        </p:sp>
      </p:grpSp>
      <p:pic>
        <p:nvPicPr>
          <p:cNvPr id="20" name="גרפיקה 41" descr="תוו ^ כלפי מטה עם מילוי מלא">
            <a:extLst>
              <a:ext uri="{FF2B5EF4-FFF2-40B4-BE49-F238E27FC236}">
                <a16:creationId xmlns:a16="http://schemas.microsoft.com/office/drawing/2014/main" id="{E36A6148-BBAD-515B-5AE5-A99BA0003D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832063" y="4650758"/>
            <a:ext cx="353695" cy="353695"/>
          </a:xfrm>
          <a:prstGeom prst="rect">
            <a:avLst/>
          </a:prstGeom>
        </p:spPr>
      </p:pic>
      <p:pic>
        <p:nvPicPr>
          <p:cNvPr id="21" name="גרפיקה 42" descr="תוו ^ כלפי מטה עם מילוי מלא">
            <a:extLst>
              <a:ext uri="{FF2B5EF4-FFF2-40B4-BE49-F238E27FC236}">
                <a16:creationId xmlns:a16="http://schemas.microsoft.com/office/drawing/2014/main" id="{A7895AFC-5571-7E1B-08E1-ADAE7B008A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832063" y="5502264"/>
            <a:ext cx="353695" cy="353695"/>
          </a:xfrm>
          <a:prstGeom prst="rect">
            <a:avLst/>
          </a:prstGeom>
        </p:spPr>
      </p:pic>
      <p:pic>
        <p:nvPicPr>
          <p:cNvPr id="22" name="גרפיקה 43" descr="תוו ^ כלפי מטה עם מילוי מלא">
            <a:extLst>
              <a:ext uri="{FF2B5EF4-FFF2-40B4-BE49-F238E27FC236}">
                <a16:creationId xmlns:a16="http://schemas.microsoft.com/office/drawing/2014/main" id="{80B07431-CF81-CF85-B143-9051A833DA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723073" y="4694723"/>
            <a:ext cx="353695" cy="353695"/>
          </a:xfrm>
          <a:prstGeom prst="rect">
            <a:avLst/>
          </a:prstGeom>
        </p:spPr>
      </p:pic>
      <p:pic>
        <p:nvPicPr>
          <p:cNvPr id="23" name="גרפיקה 44" descr="תוו ^ כלפי מטה עם מילוי מלא">
            <a:extLst>
              <a:ext uri="{FF2B5EF4-FFF2-40B4-BE49-F238E27FC236}">
                <a16:creationId xmlns:a16="http://schemas.microsoft.com/office/drawing/2014/main" id="{4478F7F5-9524-28F0-842E-9598BCA525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2723073" y="5546229"/>
            <a:ext cx="353695" cy="3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0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window&#10;&#10;Description automatically generated">
            <a:extLst>
              <a:ext uri="{FF2B5EF4-FFF2-40B4-BE49-F238E27FC236}">
                <a16:creationId xmlns:a16="http://schemas.microsoft.com/office/drawing/2014/main" id="{83ECCC62-7DAE-C39C-7AA6-5D653432D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02" y="0"/>
            <a:ext cx="7676398" cy="6858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841BC-998F-51C9-9337-29B0DE8102C2}"/>
              </a:ext>
            </a:extLst>
          </p:cNvPr>
          <p:cNvSpPr txBox="1"/>
          <p:nvPr/>
        </p:nvSpPr>
        <p:spPr>
          <a:xfrm>
            <a:off x="31046" y="2322624"/>
            <a:ext cx="441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2875A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מה</a:t>
            </a:r>
          </a:p>
          <a:p>
            <a:pPr algn="ctr"/>
            <a:r>
              <a:rPr lang="he-IL" sz="6000" b="1" dirty="0">
                <a:solidFill>
                  <a:srgbClr val="2875A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נלמד?</a:t>
            </a:r>
            <a:endParaRPr lang="he-IL" sz="6000" b="1" dirty="0">
              <a:solidFill>
                <a:srgbClr val="2875A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8B989-7BC9-C9CD-982F-48C121A74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6232495"/>
            <a:ext cx="453841" cy="452381"/>
          </a:xfrm>
          <a:prstGeom prst="rect">
            <a:avLst/>
          </a:prstGeom>
        </p:spPr>
      </p:pic>
      <p:pic>
        <p:nvPicPr>
          <p:cNvPr id="6" name="תמונה 5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6427ECEF-E19C-09DE-46A7-078F872D9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5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00B1BE6-0AB4-FB7C-B14B-C97B57B18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C5E7DF-F7EA-7321-9E45-ABC868A31D84}"/>
              </a:ext>
            </a:extLst>
          </p:cNvPr>
          <p:cNvSpPr txBox="1"/>
          <p:nvPr/>
        </p:nvSpPr>
        <p:spPr>
          <a:xfrm>
            <a:off x="3889558" y="301319"/>
            <a:ext cx="4412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2875A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הצגת תוצרים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795B352-A019-1B0C-657F-1814CDB86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16054"/>
            <a:ext cx="12192000" cy="44194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5E5B1C0-3448-ED02-9E94-28B6000E0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6" y="809150"/>
            <a:ext cx="12192000" cy="5697974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DBF45800-A502-F5B4-C185-EAB6EC7CE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63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00B1BE6-0AB4-FB7C-B14B-C97B57B18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C5E7DF-F7EA-7321-9E45-ABC868A31D84}"/>
              </a:ext>
            </a:extLst>
          </p:cNvPr>
          <p:cNvSpPr txBox="1"/>
          <p:nvPr/>
        </p:nvSpPr>
        <p:spPr>
          <a:xfrm>
            <a:off x="1253289" y="172394"/>
            <a:ext cx="9685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000" b="1" dirty="0">
                <a:solidFill>
                  <a:srgbClr val="2875A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זהו את העיקרון הדמוקרטי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795B352-A019-1B0C-657F-1814CDB86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16054"/>
            <a:ext cx="12192000" cy="441945"/>
          </a:xfrm>
          <a:prstGeom prst="rect">
            <a:avLst/>
          </a:prstGeom>
        </p:spPr>
      </p:pic>
      <p:pic>
        <p:nvPicPr>
          <p:cNvPr id="3" name="Picture 2" descr="A wheel of fortune with different color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B877E93D-FC6B-CBA6-193E-A19D7F07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01" y="866767"/>
            <a:ext cx="5064998" cy="5554231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33046C1A-78F2-2CBE-E749-2A4FCEA6F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6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0E4EE851-25C1-FC00-6399-790FCDD08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225BD0C-6EA4-AF09-0F8E-BFDFDD025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1233"/>
            <a:ext cx="12192000" cy="1719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018110-48D8-4424-EBA0-1EADDA26540C}"/>
              </a:ext>
            </a:extLst>
          </p:cNvPr>
          <p:cNvSpPr txBox="1"/>
          <p:nvPr/>
        </p:nvSpPr>
        <p:spPr>
          <a:xfrm>
            <a:off x="362952" y="5283063"/>
            <a:ext cx="11466095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זכרו: </a:t>
            </a:r>
            <a:r>
              <a:rPr lang="he-IL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מעבר לכך שכל עיקרון דמוקרטי הוא הכרחי בפני עצמו לקיום משטר דמוקרטי, על מנת שהדמוקרטיה תתקיים בשלמותה כל העקרונות חייבים להתקיים יחדיו.</a:t>
            </a:r>
            <a:endParaRPr lang="he-IL" sz="28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9AEA0E-372C-E94C-5026-C109B1C60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86" y="6327588"/>
            <a:ext cx="326067" cy="323976"/>
          </a:xfrm>
          <a:prstGeom prst="rect">
            <a:avLst/>
          </a:prstGeom>
        </p:spPr>
      </p:pic>
      <p:sp>
        <p:nvSpPr>
          <p:cNvPr id="34" name="TextBox 20">
            <a:extLst>
              <a:ext uri="{FF2B5EF4-FFF2-40B4-BE49-F238E27FC236}">
                <a16:creationId xmlns:a16="http://schemas.microsoft.com/office/drawing/2014/main" id="{E9F3009D-7C5A-5D40-8BBB-E89DF149F7EA}"/>
              </a:ext>
            </a:extLst>
          </p:cNvPr>
          <p:cNvSpPr txBox="1"/>
          <p:nvPr/>
        </p:nvSpPr>
        <p:spPr>
          <a:xfrm>
            <a:off x="8533962" y="518266"/>
            <a:ext cx="293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dirty="0">
                <a:solidFill>
                  <a:srgbClr val="2875A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שלטון העם</a:t>
            </a:r>
            <a:endParaRPr lang="he-IL" sz="3200" dirty="0">
              <a:solidFill>
                <a:srgbClr val="2875A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F7413F65-9287-418A-02CE-C113CB47A02B}"/>
              </a:ext>
            </a:extLst>
          </p:cNvPr>
          <p:cNvSpPr txBox="1"/>
          <p:nvPr/>
        </p:nvSpPr>
        <p:spPr>
          <a:xfrm>
            <a:off x="5917629" y="518265"/>
            <a:ext cx="293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dirty="0">
                <a:solidFill>
                  <a:srgbClr val="2875A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הכרעת הרוב</a:t>
            </a:r>
            <a:endParaRPr lang="he-IL" sz="3200" dirty="0">
              <a:solidFill>
                <a:srgbClr val="2875A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89C4D67C-84DA-BE41-7374-0D06F7079A99}"/>
              </a:ext>
            </a:extLst>
          </p:cNvPr>
          <p:cNvSpPr txBox="1"/>
          <p:nvPr/>
        </p:nvSpPr>
        <p:spPr>
          <a:xfrm>
            <a:off x="3338622" y="518264"/>
            <a:ext cx="293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dirty="0">
                <a:solidFill>
                  <a:srgbClr val="2875A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סובלנות</a:t>
            </a:r>
            <a:endParaRPr lang="he-IL" sz="3200" dirty="0">
              <a:solidFill>
                <a:srgbClr val="2875A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52C8C3CE-2121-30BD-E830-9B34BABF59D7}"/>
              </a:ext>
            </a:extLst>
          </p:cNvPr>
          <p:cNvSpPr txBox="1"/>
          <p:nvPr/>
        </p:nvSpPr>
        <p:spPr>
          <a:xfrm>
            <a:off x="640447" y="506485"/>
            <a:ext cx="293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dirty="0">
                <a:solidFill>
                  <a:srgbClr val="2875A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פלורליזם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97188662-E1D5-451A-63FA-718420566F9A}"/>
              </a:ext>
            </a:extLst>
          </p:cNvPr>
          <p:cNvSpPr txBox="1"/>
          <p:nvPr/>
        </p:nvSpPr>
        <p:spPr>
          <a:xfrm>
            <a:off x="8533962" y="2890916"/>
            <a:ext cx="293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dirty="0">
                <a:solidFill>
                  <a:srgbClr val="2875A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שלטון החוק</a:t>
            </a:r>
            <a:endParaRPr lang="he-IL" sz="3200" dirty="0">
              <a:solidFill>
                <a:srgbClr val="2875A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Box 20">
            <a:extLst>
              <a:ext uri="{FF2B5EF4-FFF2-40B4-BE49-F238E27FC236}">
                <a16:creationId xmlns:a16="http://schemas.microsoft.com/office/drawing/2014/main" id="{92BB8263-4A8E-BB7C-86D6-1D904D7972EE}"/>
              </a:ext>
            </a:extLst>
          </p:cNvPr>
          <p:cNvSpPr txBox="1"/>
          <p:nvPr/>
        </p:nvSpPr>
        <p:spPr>
          <a:xfrm>
            <a:off x="6037946" y="2890915"/>
            <a:ext cx="293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dirty="0">
                <a:solidFill>
                  <a:srgbClr val="2875A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הגבלת השלטון</a:t>
            </a:r>
            <a:endParaRPr lang="he-IL" sz="3200" dirty="0">
              <a:solidFill>
                <a:srgbClr val="2875A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TextBox 20">
            <a:extLst>
              <a:ext uri="{FF2B5EF4-FFF2-40B4-BE49-F238E27FC236}">
                <a16:creationId xmlns:a16="http://schemas.microsoft.com/office/drawing/2014/main" id="{F65EF744-8077-0CE7-9022-573548BC3CCD}"/>
              </a:ext>
            </a:extLst>
          </p:cNvPr>
          <p:cNvSpPr txBox="1"/>
          <p:nvPr/>
        </p:nvSpPr>
        <p:spPr>
          <a:xfrm>
            <a:off x="3183438" y="2890914"/>
            <a:ext cx="308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dirty="0">
                <a:solidFill>
                  <a:srgbClr val="2875A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זכויות אדם</a:t>
            </a:r>
            <a:endParaRPr lang="he-IL" sz="3200" dirty="0">
              <a:solidFill>
                <a:srgbClr val="2875AF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TextBox 20">
            <a:extLst>
              <a:ext uri="{FF2B5EF4-FFF2-40B4-BE49-F238E27FC236}">
                <a16:creationId xmlns:a16="http://schemas.microsoft.com/office/drawing/2014/main" id="{63AFC11B-7A14-EF42-8F92-AEA13C6CB308}"/>
              </a:ext>
            </a:extLst>
          </p:cNvPr>
          <p:cNvSpPr txBox="1"/>
          <p:nvPr/>
        </p:nvSpPr>
        <p:spPr>
          <a:xfrm>
            <a:off x="640447" y="2879135"/>
            <a:ext cx="293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dirty="0">
                <a:solidFill>
                  <a:srgbClr val="2875A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הסכמיות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FBB6B847-86BC-2C15-9D47-2EB8F010343F}"/>
              </a:ext>
            </a:extLst>
          </p:cNvPr>
          <p:cNvGrpSpPr/>
          <p:nvPr/>
        </p:nvGrpSpPr>
        <p:grpSpPr>
          <a:xfrm>
            <a:off x="9076278" y="1032816"/>
            <a:ext cx="1847373" cy="1450448"/>
            <a:chOff x="9076278" y="596394"/>
            <a:chExt cx="1847373" cy="1450448"/>
          </a:xfrm>
        </p:grpSpPr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63F00C73-EB86-196C-DB01-8A472B4BCFB6}"/>
                </a:ext>
              </a:extLst>
            </p:cNvPr>
            <p:cNvSpPr/>
            <p:nvPr/>
          </p:nvSpPr>
          <p:spPr>
            <a:xfrm>
              <a:off x="9076278" y="596394"/>
              <a:ext cx="1847373" cy="145044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49" name="תמונה 48" descr="תמונה שמכילה שחור, צילום מסך, חשיכה, שחור ולבן&#10;&#10;התיאור נוצר באופן אוטומטי">
              <a:extLst>
                <a:ext uri="{FF2B5EF4-FFF2-40B4-BE49-F238E27FC236}">
                  <a16:creationId xmlns:a16="http://schemas.microsoft.com/office/drawing/2014/main" id="{5A115B6D-386A-5752-4187-73DB07650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17" t="9121" r="10691" b="76168"/>
            <a:stretch/>
          </p:blipFill>
          <p:spPr>
            <a:xfrm>
              <a:off x="9290778" y="596395"/>
              <a:ext cx="1418372" cy="1450447"/>
            </a:xfrm>
            <a:prstGeom prst="rect">
              <a:avLst/>
            </a:prstGeom>
          </p:spPr>
        </p:pic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E53BA5B3-F836-C5BF-3155-B50EF6765D6E}"/>
              </a:ext>
            </a:extLst>
          </p:cNvPr>
          <p:cNvGrpSpPr/>
          <p:nvPr/>
        </p:nvGrpSpPr>
        <p:grpSpPr>
          <a:xfrm>
            <a:off x="6459945" y="1119309"/>
            <a:ext cx="1847373" cy="1450448"/>
            <a:chOff x="6459945" y="682887"/>
            <a:chExt cx="1847373" cy="1450448"/>
          </a:xfrm>
        </p:grpSpPr>
        <p:sp>
          <p:nvSpPr>
            <p:cNvPr id="35" name="מלבן 34">
              <a:extLst>
                <a:ext uri="{FF2B5EF4-FFF2-40B4-BE49-F238E27FC236}">
                  <a16:creationId xmlns:a16="http://schemas.microsoft.com/office/drawing/2014/main" id="{F381AE2B-2B70-45D3-82FF-F7DF219AD4F0}"/>
                </a:ext>
              </a:extLst>
            </p:cNvPr>
            <p:cNvSpPr/>
            <p:nvPr/>
          </p:nvSpPr>
          <p:spPr>
            <a:xfrm>
              <a:off x="6459945" y="682887"/>
              <a:ext cx="1847373" cy="145044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50" name="תמונה 49" descr="תמונה שמכילה שחור, צילום מסך, חשיכה, שחור ולבן&#10;&#10;התיאור נוצר באופן אוטומטי">
              <a:extLst>
                <a:ext uri="{FF2B5EF4-FFF2-40B4-BE49-F238E27FC236}">
                  <a16:creationId xmlns:a16="http://schemas.microsoft.com/office/drawing/2014/main" id="{3A869E5D-48E3-1007-C50B-E42F8F24E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80" t="25696" r="10858" b="59727"/>
            <a:stretch/>
          </p:blipFill>
          <p:spPr>
            <a:xfrm>
              <a:off x="6708431" y="712782"/>
              <a:ext cx="1350401" cy="1390659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54305C7C-5575-9875-E16F-E9028D3B3FBB}"/>
              </a:ext>
            </a:extLst>
          </p:cNvPr>
          <p:cNvGrpSpPr/>
          <p:nvPr/>
        </p:nvGrpSpPr>
        <p:grpSpPr>
          <a:xfrm>
            <a:off x="3508604" y="1127104"/>
            <a:ext cx="2238646" cy="1450448"/>
            <a:chOff x="3508604" y="690682"/>
            <a:chExt cx="2238646" cy="1450448"/>
          </a:xfrm>
        </p:grpSpPr>
        <p:sp>
          <p:nvSpPr>
            <p:cNvPr id="37" name="מלבן 36">
              <a:extLst>
                <a:ext uri="{FF2B5EF4-FFF2-40B4-BE49-F238E27FC236}">
                  <a16:creationId xmlns:a16="http://schemas.microsoft.com/office/drawing/2014/main" id="{C6067BFA-C45E-8D3A-DB48-F408F943FDCA}"/>
                </a:ext>
              </a:extLst>
            </p:cNvPr>
            <p:cNvSpPr/>
            <p:nvPr/>
          </p:nvSpPr>
          <p:spPr>
            <a:xfrm>
              <a:off x="3843612" y="690682"/>
              <a:ext cx="1847373" cy="145044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51" name="תמונה 50" descr="תמונה שמכילה שחור, צילום מסך, חשיכה, שחור ולבן&#10;&#10;התיאור נוצר באופן אוטומטי">
              <a:extLst>
                <a:ext uri="{FF2B5EF4-FFF2-40B4-BE49-F238E27FC236}">
                  <a16:creationId xmlns:a16="http://schemas.microsoft.com/office/drawing/2014/main" id="{8A517311-57A3-07CA-E491-851C33430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56" t="41115" r="10543" b="47506"/>
            <a:stretch/>
          </p:blipFill>
          <p:spPr>
            <a:xfrm>
              <a:off x="3508604" y="733647"/>
              <a:ext cx="2238646" cy="1364517"/>
            </a:xfrm>
            <a:prstGeom prst="rect">
              <a:avLst/>
            </a:prstGeom>
          </p:spPr>
        </p:pic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3BA17AEC-2FE8-CEA8-84BB-56C2EF738578}"/>
              </a:ext>
            </a:extLst>
          </p:cNvPr>
          <p:cNvGrpSpPr/>
          <p:nvPr/>
        </p:nvGrpSpPr>
        <p:grpSpPr>
          <a:xfrm>
            <a:off x="1114169" y="1103041"/>
            <a:ext cx="1847373" cy="1450448"/>
            <a:chOff x="1114169" y="666619"/>
            <a:chExt cx="1847373" cy="1450448"/>
          </a:xfrm>
        </p:grpSpPr>
        <p:sp>
          <p:nvSpPr>
            <p:cNvPr id="39" name="מלבן 38">
              <a:extLst>
                <a:ext uri="{FF2B5EF4-FFF2-40B4-BE49-F238E27FC236}">
                  <a16:creationId xmlns:a16="http://schemas.microsoft.com/office/drawing/2014/main" id="{280B3C29-81CE-FA54-EBC5-99F79768C31B}"/>
                </a:ext>
              </a:extLst>
            </p:cNvPr>
            <p:cNvSpPr/>
            <p:nvPr/>
          </p:nvSpPr>
          <p:spPr>
            <a:xfrm>
              <a:off x="1114169" y="666619"/>
              <a:ext cx="1847373" cy="145044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52" name="תמונה 51" descr="תמונה שמכילה שחור, צילום מסך, חשיכה, שחור ולבן&#10;&#10;התיאור נוצר באופן אוטומטי">
              <a:extLst>
                <a:ext uri="{FF2B5EF4-FFF2-40B4-BE49-F238E27FC236}">
                  <a16:creationId xmlns:a16="http://schemas.microsoft.com/office/drawing/2014/main" id="{74108A1D-F622-9E5C-EB25-3EC183B44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50" t="53730" r="10431" b="34795"/>
            <a:stretch/>
          </p:blipFill>
          <p:spPr>
            <a:xfrm>
              <a:off x="1163604" y="786221"/>
              <a:ext cx="1748502" cy="1211244"/>
            </a:xfrm>
            <a:prstGeom prst="rect">
              <a:avLst/>
            </a:prstGeom>
          </p:spPr>
        </p:pic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1156DC53-28AE-FC18-5316-684BCACBD577}"/>
              </a:ext>
            </a:extLst>
          </p:cNvPr>
          <p:cNvGrpSpPr/>
          <p:nvPr/>
        </p:nvGrpSpPr>
        <p:grpSpPr>
          <a:xfrm>
            <a:off x="9076278" y="3475691"/>
            <a:ext cx="1847373" cy="1450448"/>
            <a:chOff x="9076278" y="3039269"/>
            <a:chExt cx="1847373" cy="1450448"/>
          </a:xfrm>
        </p:grpSpPr>
        <p:sp>
          <p:nvSpPr>
            <p:cNvPr id="41" name="מלבן 40">
              <a:extLst>
                <a:ext uri="{FF2B5EF4-FFF2-40B4-BE49-F238E27FC236}">
                  <a16:creationId xmlns:a16="http://schemas.microsoft.com/office/drawing/2014/main" id="{DD8A02B1-FAD9-72F6-DB4B-6FC715214C74}"/>
                </a:ext>
              </a:extLst>
            </p:cNvPr>
            <p:cNvSpPr/>
            <p:nvPr/>
          </p:nvSpPr>
          <p:spPr>
            <a:xfrm>
              <a:off x="9076278" y="3039269"/>
              <a:ext cx="1847373" cy="145044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53" name="תמונה 52" descr="תמונה שמכילה שחור, צילום מסך, חשיכה, שחור ולבן&#10;&#10;התיאור נוצר באופן אוטומטי">
              <a:extLst>
                <a:ext uri="{FF2B5EF4-FFF2-40B4-BE49-F238E27FC236}">
                  <a16:creationId xmlns:a16="http://schemas.microsoft.com/office/drawing/2014/main" id="{E7E74332-1169-5276-5BA0-F4D3CF335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11" t="65299" r="10791" b="20587"/>
            <a:stretch/>
          </p:blipFill>
          <p:spPr>
            <a:xfrm>
              <a:off x="9339231" y="3100254"/>
              <a:ext cx="1321467" cy="1328479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F5C72E18-2840-DEAB-67E6-01FF626B3981}"/>
              </a:ext>
            </a:extLst>
          </p:cNvPr>
          <p:cNvGrpSpPr/>
          <p:nvPr/>
        </p:nvGrpSpPr>
        <p:grpSpPr>
          <a:xfrm>
            <a:off x="6459945" y="3491959"/>
            <a:ext cx="1847373" cy="1450448"/>
            <a:chOff x="6459945" y="3055537"/>
            <a:chExt cx="1847373" cy="1450448"/>
          </a:xfrm>
        </p:grpSpPr>
        <p:sp>
          <p:nvSpPr>
            <p:cNvPr id="43" name="מלבן 42">
              <a:extLst>
                <a:ext uri="{FF2B5EF4-FFF2-40B4-BE49-F238E27FC236}">
                  <a16:creationId xmlns:a16="http://schemas.microsoft.com/office/drawing/2014/main" id="{18783378-76B7-C244-F7FE-1FB87A65D22B}"/>
                </a:ext>
              </a:extLst>
            </p:cNvPr>
            <p:cNvSpPr/>
            <p:nvPr/>
          </p:nvSpPr>
          <p:spPr>
            <a:xfrm>
              <a:off x="6459945" y="3055537"/>
              <a:ext cx="1847373" cy="145044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54" name="תמונה 53" descr="תמונה שמכילה שחור, צילום מסך, חשיכה, שחור ולבן&#10;&#10;התיאור נוצר באופן אוטומטי">
              <a:extLst>
                <a:ext uri="{FF2B5EF4-FFF2-40B4-BE49-F238E27FC236}">
                  <a16:creationId xmlns:a16="http://schemas.microsoft.com/office/drawing/2014/main" id="{1BE15CA2-C98C-11E2-A5DF-F4E9B51F1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55" t="80629" r="10702" b="7569"/>
            <a:stretch/>
          </p:blipFill>
          <p:spPr>
            <a:xfrm>
              <a:off x="6769647" y="3167151"/>
              <a:ext cx="1227969" cy="1227221"/>
            </a:xfrm>
            <a:prstGeom prst="rect">
              <a:avLst/>
            </a:prstGeom>
          </p:spPr>
        </p:pic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3E5BC771-7B80-B520-E842-1E52F0EC6C99}"/>
              </a:ext>
            </a:extLst>
          </p:cNvPr>
          <p:cNvGrpSpPr/>
          <p:nvPr/>
        </p:nvGrpSpPr>
        <p:grpSpPr>
          <a:xfrm>
            <a:off x="3843612" y="3404483"/>
            <a:ext cx="1847373" cy="1639603"/>
            <a:chOff x="3843612" y="2968061"/>
            <a:chExt cx="1847373" cy="1639603"/>
          </a:xfrm>
        </p:grpSpPr>
        <p:sp>
          <p:nvSpPr>
            <p:cNvPr id="45" name="מלבן 44">
              <a:extLst>
                <a:ext uri="{FF2B5EF4-FFF2-40B4-BE49-F238E27FC236}">
                  <a16:creationId xmlns:a16="http://schemas.microsoft.com/office/drawing/2014/main" id="{6579E369-AF2B-01B7-8F71-53A58E7890E3}"/>
                </a:ext>
              </a:extLst>
            </p:cNvPr>
            <p:cNvSpPr/>
            <p:nvPr/>
          </p:nvSpPr>
          <p:spPr>
            <a:xfrm>
              <a:off x="3843612" y="3062638"/>
              <a:ext cx="1847373" cy="145044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55" name="תמונה 54" descr="תמונה שמכילה שחור, צילום מסך, חשיכה, שחור ולבן&#10;&#10;התיאור נוצר באופן אוטומטי">
              <a:extLst>
                <a:ext uri="{FF2B5EF4-FFF2-40B4-BE49-F238E27FC236}">
                  <a16:creationId xmlns:a16="http://schemas.microsoft.com/office/drawing/2014/main" id="{5485B0EC-4462-E89E-5FE5-CC0812865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00" t="9838" r="19946" b="75856"/>
            <a:stretch/>
          </p:blipFill>
          <p:spPr>
            <a:xfrm>
              <a:off x="4160735" y="2968061"/>
              <a:ext cx="1213126" cy="1639603"/>
            </a:xfrm>
            <a:prstGeom prst="rect">
              <a:avLst/>
            </a:prstGeom>
          </p:spPr>
        </p:pic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E445E29B-9F88-975D-9BD8-700399C21109}"/>
              </a:ext>
            </a:extLst>
          </p:cNvPr>
          <p:cNvGrpSpPr/>
          <p:nvPr/>
        </p:nvGrpSpPr>
        <p:grpSpPr>
          <a:xfrm>
            <a:off x="1109422" y="3506032"/>
            <a:ext cx="1847373" cy="1481938"/>
            <a:chOff x="1109422" y="3069610"/>
            <a:chExt cx="1847373" cy="1481938"/>
          </a:xfrm>
        </p:grpSpPr>
        <p:sp>
          <p:nvSpPr>
            <p:cNvPr id="47" name="מלבן 46">
              <a:extLst>
                <a:ext uri="{FF2B5EF4-FFF2-40B4-BE49-F238E27FC236}">
                  <a16:creationId xmlns:a16="http://schemas.microsoft.com/office/drawing/2014/main" id="{7171A840-38B7-5F32-7948-29729C18035A}"/>
                </a:ext>
              </a:extLst>
            </p:cNvPr>
            <p:cNvSpPr/>
            <p:nvPr/>
          </p:nvSpPr>
          <p:spPr>
            <a:xfrm>
              <a:off x="1109422" y="3085355"/>
              <a:ext cx="1847373" cy="145044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56" name="תמונה 55" descr="תמונה שמכילה שחור, צילום מסך, חשיכה, שחור ולבן&#10;&#10;התיאור נוצר באופן אוטומטי">
              <a:extLst>
                <a:ext uri="{FF2B5EF4-FFF2-40B4-BE49-F238E27FC236}">
                  <a16:creationId xmlns:a16="http://schemas.microsoft.com/office/drawing/2014/main" id="{61525540-5E6C-D1DE-D547-E185C6D24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28" t="26677" r="19247" b="59881"/>
            <a:stretch/>
          </p:blipFill>
          <p:spPr>
            <a:xfrm>
              <a:off x="1285892" y="3069610"/>
              <a:ext cx="1494432" cy="1481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979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בחוץ, שמיים, הליכה, הר&#10;&#10;התיאור נוצר באופן אוטומטי">
            <a:extLst>
              <a:ext uri="{FF2B5EF4-FFF2-40B4-BE49-F238E27FC236}">
                <a16:creationId xmlns:a16="http://schemas.microsoft.com/office/drawing/2014/main" id="{698BADB1-904A-E0A5-EC94-8A1A44B5C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4"/>
          <a:stretch/>
        </p:blipFill>
        <p:spPr>
          <a:xfrm>
            <a:off x="0" y="0"/>
            <a:ext cx="816136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841BC-998F-51C9-9337-29B0DE8102C2}"/>
              </a:ext>
            </a:extLst>
          </p:cNvPr>
          <p:cNvSpPr txBox="1"/>
          <p:nvPr/>
        </p:nvSpPr>
        <p:spPr>
          <a:xfrm>
            <a:off x="7931963" y="2274838"/>
            <a:ext cx="4412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7200" b="1" dirty="0">
                <a:solidFill>
                  <a:srgbClr val="2875A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משימת</a:t>
            </a:r>
            <a:br>
              <a:rPr lang="en-US" sz="7200" b="1" dirty="0">
                <a:solidFill>
                  <a:srgbClr val="2875A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7200" b="1" dirty="0">
                <a:solidFill>
                  <a:srgbClr val="2875A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חקר</a:t>
            </a:r>
            <a:endParaRPr lang="he-IL" sz="6000" b="1" dirty="0">
              <a:solidFill>
                <a:srgbClr val="2875A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8B989-7BC9-C9CD-982F-48C121A74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6232495"/>
            <a:ext cx="453841" cy="45238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40E49F4-B355-F34E-1639-5855C9F98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4" name="תמונה 3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592EF1C0-8BB9-08B5-1189-A2294EC33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09" y="172394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4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2D5237B8-F656-191F-765C-AA25E121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B4437-0308-7035-71E9-741415BFD3D3}"/>
              </a:ext>
            </a:extLst>
          </p:cNvPr>
          <p:cNvSpPr txBox="1"/>
          <p:nvPr/>
        </p:nvSpPr>
        <p:spPr>
          <a:xfrm>
            <a:off x="218788" y="1762517"/>
            <a:ext cx="1170997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kumimoji="0" lang="he-IL" sz="280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משימת סיכום – יחידת המדינה הדמוקרטית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D473B5-E768-6046-997E-1BEB3C812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2D9DF-951A-CA99-A2F4-0CBBFCDD7251}"/>
              </a:ext>
            </a:extLst>
          </p:cNvPr>
          <p:cNvSpPr txBox="1"/>
          <p:nvPr/>
        </p:nvSpPr>
        <p:spPr>
          <a:xfrm>
            <a:off x="4666692" y="2358782"/>
            <a:ext cx="7245779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ביחידה זו למדנו על המדינה הדמוקרטית ועל מאפייניה. </a:t>
            </a:r>
          </a:p>
          <a:p>
            <a:pPr algn="just" rtl="1">
              <a:lnSpc>
                <a:spcPct val="150000"/>
              </a:lnSpc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כעת, משסיימתם את היחידה ואתם מכירים את כל מרכיבי הדמוקרטיה, </a:t>
            </a:r>
            <a:r>
              <a:rPr lang="he-IL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</a:t>
            </a:r>
            <a:r>
              <a:rPr kumimoji="0" lang="he-IL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סו</a:t>
            </a: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לחשוב באיזה מבין עקרונות אלו מעניין אתכם להעמיק. את משימה זו תגישו באתר הקורס ותקבלו עליה ציון.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807026-56BC-2B24-9814-CE8A2C5F8FBB}"/>
              </a:ext>
            </a:extLst>
          </p:cNvPr>
          <p:cNvGrpSpPr/>
          <p:nvPr/>
        </p:nvGrpSpPr>
        <p:grpSpPr>
          <a:xfrm>
            <a:off x="425001" y="1877988"/>
            <a:ext cx="4250335" cy="3494738"/>
            <a:chOff x="279528" y="1517564"/>
            <a:chExt cx="3692155" cy="3035788"/>
          </a:xfrm>
        </p:grpSpPr>
        <p:pic>
          <p:nvPicPr>
            <p:cNvPr id="3" name="Picture 2" descr="Shape, square&#10;&#10;Description automatically generated">
              <a:extLst>
                <a:ext uri="{FF2B5EF4-FFF2-40B4-BE49-F238E27FC236}">
                  <a16:creationId xmlns:a16="http://schemas.microsoft.com/office/drawing/2014/main" id="{E9AFD584-D0B0-DEBD-F410-AC0CC2F4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556" y="1517564"/>
              <a:ext cx="395127" cy="395127"/>
            </a:xfrm>
            <a:prstGeom prst="rect">
              <a:avLst/>
            </a:prstGeom>
          </p:spPr>
        </p:pic>
        <p:pic>
          <p:nvPicPr>
            <p:cNvPr id="20" name="Picture 19" descr="Shape, square&#10;&#10;Description automatically generated">
              <a:extLst>
                <a:ext uri="{FF2B5EF4-FFF2-40B4-BE49-F238E27FC236}">
                  <a16:creationId xmlns:a16="http://schemas.microsoft.com/office/drawing/2014/main" id="{3FE5A1F9-C5BC-4213-30EF-9A2F8E910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28" y="4158225"/>
              <a:ext cx="395127" cy="395127"/>
            </a:xfrm>
            <a:prstGeom prst="rect">
              <a:avLst/>
            </a:prstGeom>
          </p:spPr>
        </p:pic>
        <p:pic>
          <p:nvPicPr>
            <p:cNvPr id="5" name="תמונה 4" descr="תמונה שמכילה בחוץ, שמיים, הליכה, הר&#10;&#10;התיאור נוצר באופן אוטומטי">
              <a:extLst>
                <a:ext uri="{FF2B5EF4-FFF2-40B4-BE49-F238E27FC236}">
                  <a16:creationId xmlns:a16="http://schemas.microsoft.com/office/drawing/2014/main" id="{CD503F6D-B74C-E9EC-145D-E03539205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664"/>
            <a:stretch/>
          </p:blipFill>
          <p:spPr>
            <a:xfrm>
              <a:off x="477092" y="1650210"/>
              <a:ext cx="3297028" cy="2770496"/>
            </a:xfrm>
            <a:prstGeom prst="rect">
              <a:avLst/>
            </a:prstGeom>
          </p:spPr>
        </p:pic>
      </p:grp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1955FDB9-C238-0DA9-1C3D-5BD33BF90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2D5237B8-F656-191F-765C-AA25E121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D473B5-E768-6046-997E-1BEB3C812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8BF3D7-F57F-927E-B075-3FB9A1669CC0}"/>
              </a:ext>
            </a:extLst>
          </p:cNvPr>
          <p:cNvSpPr txBox="1"/>
          <p:nvPr/>
        </p:nvSpPr>
        <p:spPr>
          <a:xfrm>
            <a:off x="0" y="617953"/>
            <a:ext cx="11709976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עברו שוב על כל שיעורי היחידה וציינו את כל העקרונות. </a:t>
            </a:r>
          </a:p>
          <a:p>
            <a:pPr algn="r" rtl="1">
              <a:lnSpc>
                <a:spcPct val="150000"/>
              </a:lnSpc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בחרו אחד מן העקרונות ותארו אותו בתמציתיות. </a:t>
            </a:r>
          </a:p>
          <a:p>
            <a:pPr algn="r" rtl="1">
              <a:lnSpc>
                <a:spcPct val="150000"/>
              </a:lnSpc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הסבירו במילים שלכם מדוע בחרתם דווקא את העיקרון הזה.</a:t>
            </a:r>
          </a:p>
          <a:p>
            <a:pPr algn="r" rtl="1">
              <a:lnSpc>
                <a:spcPct val="150000"/>
              </a:lnSpc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4. כתבו איך הייתה מתנהלת מדינה דמוקרטית ללא עיקרון זה.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הסבירו מהם ההשלכות והמחירים שהמדינה/החברה/הפרט ישלמו אם עיקרון זה לא יתקיים במדינה.</a:t>
            </a:r>
          </a:p>
          <a:p>
            <a:pPr algn="r" rtl="1">
              <a:lnSpc>
                <a:spcPct val="150000"/>
              </a:lnSpc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5. חפשו טקסט, מאמר או כתבה אקטואלית – כתובה או משודרת – שעוסקים בעיקרון הדמוקרטי שבחרתם.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סכמו את הכתבה במלים שלכם והסבירו כיצד בא לידי ביטוי העיקרון הנבחר ומהו המסר שעולה מתוך מקור המידע שבחרתם. </a:t>
            </a:r>
          </a:p>
          <a:p>
            <a:pPr algn="r" rtl="1">
              <a:lnSpc>
                <a:spcPct val="150000"/>
              </a:lnSpc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6. הציעו שתי דרכים להגברת המודעות של הציבור לחשיבותו של עיקרון זה.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807026-56BC-2B24-9814-CE8A2C5F8FBB}"/>
              </a:ext>
            </a:extLst>
          </p:cNvPr>
          <p:cNvGrpSpPr/>
          <p:nvPr/>
        </p:nvGrpSpPr>
        <p:grpSpPr>
          <a:xfrm>
            <a:off x="202496" y="4176428"/>
            <a:ext cx="2883139" cy="2370593"/>
            <a:chOff x="279528" y="1517564"/>
            <a:chExt cx="3692155" cy="3035788"/>
          </a:xfrm>
        </p:grpSpPr>
        <p:pic>
          <p:nvPicPr>
            <p:cNvPr id="3" name="Picture 2" descr="Shape, square&#10;&#10;Description automatically generated">
              <a:extLst>
                <a:ext uri="{FF2B5EF4-FFF2-40B4-BE49-F238E27FC236}">
                  <a16:creationId xmlns:a16="http://schemas.microsoft.com/office/drawing/2014/main" id="{E9AFD584-D0B0-DEBD-F410-AC0CC2F4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556" y="1517564"/>
              <a:ext cx="395127" cy="395127"/>
            </a:xfrm>
            <a:prstGeom prst="rect">
              <a:avLst/>
            </a:prstGeom>
          </p:spPr>
        </p:pic>
        <p:pic>
          <p:nvPicPr>
            <p:cNvPr id="20" name="Picture 19" descr="Shape, square&#10;&#10;Description automatically generated">
              <a:extLst>
                <a:ext uri="{FF2B5EF4-FFF2-40B4-BE49-F238E27FC236}">
                  <a16:creationId xmlns:a16="http://schemas.microsoft.com/office/drawing/2014/main" id="{3FE5A1F9-C5BC-4213-30EF-9A2F8E910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28" y="4158225"/>
              <a:ext cx="395127" cy="395127"/>
            </a:xfrm>
            <a:prstGeom prst="rect">
              <a:avLst/>
            </a:prstGeom>
          </p:spPr>
        </p:pic>
        <p:pic>
          <p:nvPicPr>
            <p:cNvPr id="5" name="תמונה 4" descr="תמונה שמכילה בחוץ, שמיים, הליכה, הר&#10;&#10;התיאור נוצר באופן אוטומטי">
              <a:extLst>
                <a:ext uri="{FF2B5EF4-FFF2-40B4-BE49-F238E27FC236}">
                  <a16:creationId xmlns:a16="http://schemas.microsoft.com/office/drawing/2014/main" id="{CD503F6D-B74C-E9EC-145D-E03539205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664"/>
            <a:stretch/>
          </p:blipFill>
          <p:spPr>
            <a:xfrm>
              <a:off x="477092" y="1650210"/>
              <a:ext cx="3297028" cy="2770496"/>
            </a:xfrm>
            <a:prstGeom prst="rect">
              <a:avLst/>
            </a:prstGeom>
          </p:spPr>
        </p:pic>
      </p:grp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112A4CE6-C60D-293E-F77C-F9662A59E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52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92D56DE807D4A85809F43D016E1B8" ma:contentTypeVersion="2" ma:contentTypeDescription="Create a new document." ma:contentTypeScope="" ma:versionID="b1bab809095cb01c36a8f8238c8d4993">
  <xsd:schema xmlns:xsd="http://www.w3.org/2001/XMLSchema" xmlns:xs="http://www.w3.org/2001/XMLSchema" xmlns:p="http://schemas.microsoft.com/office/2006/metadata/properties" xmlns:ns3="403a8d0d-ec59-4e4a-aa6b-8da36811ff4b" targetNamespace="http://schemas.microsoft.com/office/2006/metadata/properties" ma:root="true" ma:fieldsID="bdba4f67237cefe2db88642c5ebdc308" ns3:_="">
    <xsd:import namespace="403a8d0d-ec59-4e4a-aa6b-8da36811ff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a8d0d-ec59-4e4a-aa6b-8da36811f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2CA89A-5EA6-4683-96B8-A25B320BF6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7858F7-3E3D-4099-AF67-5E4C2360E6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3a8d0d-ec59-4e4a-aa6b-8da36811ff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092506-2147-4A14-995F-F7DA0FADE405}">
  <ds:schemaRefs>
    <ds:schemaRef ds:uri="http://purl.org/dc/elements/1.1/"/>
    <ds:schemaRef ds:uri="403a8d0d-ec59-4e4a-aa6b-8da36811ff4b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4621</TotalTime>
  <Words>427</Words>
  <Application>Microsoft Office PowerPoint</Application>
  <PresentationFormat>מסך רחב</PresentationFormat>
  <Paragraphs>60</Paragraphs>
  <Slides>11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6" baseType="lpstr">
      <vt:lpstr>Arial</vt:lpstr>
      <vt:lpstr>Assistant</vt:lpstr>
      <vt:lpstr>Calibri</vt:lpstr>
      <vt:lpstr>Calibri Light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 Tzabar</dc:creator>
  <cp:lastModifiedBy>Shahar Ezer</cp:lastModifiedBy>
  <cp:revision>50</cp:revision>
  <dcterms:created xsi:type="dcterms:W3CDTF">2022-11-23T07:47:57Z</dcterms:created>
  <dcterms:modified xsi:type="dcterms:W3CDTF">2024-06-18T07:15:12Z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0x01010000492D56DE807D4A85809F43D016E1B8</vt:lpwstr>
  </property>
</Properties>
</file>