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6" r:id="rId5"/>
    <p:sldId id="300" r:id="rId6"/>
    <p:sldId id="259" r:id="rId7"/>
    <p:sldId id="400" r:id="rId8"/>
    <p:sldId id="344" r:id="rId9"/>
    <p:sldId id="390" r:id="rId10"/>
    <p:sldId id="391" r:id="rId11"/>
    <p:sldId id="392" r:id="rId12"/>
    <p:sldId id="393" r:id="rId13"/>
    <p:sldId id="417" r:id="rId14"/>
    <p:sldId id="418" r:id="rId15"/>
    <p:sldId id="419" r:id="rId16"/>
    <p:sldId id="420" r:id="rId17"/>
    <p:sldId id="421" r:id="rId18"/>
    <p:sldId id="422" r:id="rId19"/>
    <p:sldId id="423" r:id="rId20"/>
    <p:sldId id="394" r:id="rId21"/>
    <p:sldId id="395" r:id="rId22"/>
    <p:sldId id="396" r:id="rId23"/>
    <p:sldId id="397" r:id="rId24"/>
    <p:sldId id="398" r:id="rId25"/>
    <p:sldId id="416" r:id="rId26"/>
    <p:sldId id="399" r:id="rId27"/>
    <p:sldId id="424" r:id="rId28"/>
    <p:sldId id="347" r:id="rId29"/>
    <p:sldId id="415" r:id="rId30"/>
    <p:sldId id="274" r:id="rId31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656186-BF6C-C62D-757D-B938E8D5244F}" name="Shahar Ezer" initials="SE" userId="S::shahare@lnet.co.il::44daab7d-8fe6-4564-967d-dc0e926250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96D"/>
    <a:srgbClr val="2875AF"/>
    <a:srgbClr val="99D4F5"/>
    <a:srgbClr val="A7DAF5"/>
    <a:srgbClr val="B8E1F8"/>
    <a:srgbClr val="D6A034"/>
    <a:srgbClr val="588DB5"/>
    <a:srgbClr val="263535"/>
    <a:srgbClr val="72A7CF"/>
    <a:srgbClr val="A2B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80432" autoAdjust="0"/>
  </p:normalViewPr>
  <p:slideViewPr>
    <p:cSldViewPr snapToGrid="0">
      <p:cViewPr varScale="1">
        <p:scale>
          <a:sx n="90" d="100"/>
          <a:sy n="90" d="100"/>
        </p:scale>
        <p:origin x="121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720D592-689C-4C56-BA95-C6AC515321A7}" type="datetimeFigureOut">
              <a:rPr lang="he-IL" smtClean="0"/>
              <a:t>י"ב/סיון/תשפ"ד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7F2FA53-CC7D-4995-87E6-A3E4FC0D0D9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0181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353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5391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1605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9881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4333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6628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3175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4024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2445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16914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8687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בשיעור הקודם ביחידה זו התחלנו לעסוק בזכויות האדם והאזרח. </a:t>
            </a:r>
            <a:b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שימו לב: שיעור זה הוא מבוא לזכויות </a:t>
            </a:r>
            <a:r>
              <a:rPr lang="he-IL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אדם כחלק </a:t>
            </a:r>
            <a:r>
              <a:rPr lang="he-I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מתפיסת המדינה הדמוקרטית. דיון פרטני בנוגע לזכויות, תוכנן, מעמדן והיחס בינן לבין זכויות אחרות, יתקיים בהרחבה בשער החמישי בקורס זה. </a:t>
            </a:r>
          </a:p>
          <a:p>
            <a:pPr algn="r" rtl="1">
              <a:lnSpc>
                <a:spcPct val="150000"/>
              </a:lnSpc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6662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I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63361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I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5383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I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2914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I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9509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9619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he-IL" sz="12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כדי לסכם את נושא הזכויות הטבעיות תוכלו לאפשר לתלמידים לשחק את משחק "זהו את</a:t>
            </a:r>
            <a:r>
              <a:rPr lang="he-IL" sz="1200" b="1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2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הזכות". </a:t>
            </a:r>
          </a:p>
          <a:p>
            <a:pPr algn="r" rtl="1">
              <a:lnSpc>
                <a:spcPct val="150000"/>
              </a:lnSpc>
            </a:pPr>
            <a:r>
              <a:rPr lang="he-IL" sz="12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קישור למשחק -</a:t>
            </a:r>
            <a:r>
              <a:rPr lang="en-US" sz="12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https://lomdot.education.gov.il/lnet/ezrhot/Unit5/GUESS/story.html</a:t>
            </a:r>
            <a:r>
              <a:rPr lang="he-IL" sz="12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42835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1178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349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0570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0452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088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65897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822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53153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574E-32EC-6ACC-EB68-FB7C58DC5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B6523-163E-1CBA-1586-A817A0E2C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CBCB6-E501-4A82-D921-042346491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D5206-9BCC-1704-572F-66B75ED77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5A75F-62A2-B4A0-C4A1-0812D9B7F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45014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54584-D29D-7110-A37D-1C396702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5AE9C1-DB0F-03E6-B037-F0D7C5EF3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4F16E-49F2-0731-F869-9D0D3BE3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14FB1-E080-5418-534E-05A506281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51C33-BF9B-0211-35F2-C656A409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84427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9FB8FA-0F71-4319-AE74-4ED68A53C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3BED8-D35F-18E1-1646-CC81A210D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9C222-7675-23C5-C129-FF3D3EDC0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C80EC-CB33-B2BB-5CDD-43E8238B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09AB-09B3-1464-A2C1-EF2D490E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4154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A8A93-8CD8-E752-CAB2-36200CDA2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500A4-D131-FFCC-08CB-D2BC6056B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F27B-43CF-CA2C-121C-6C3993E3A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4CE5F-E20F-A81C-85C5-F3C6396F2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ED-9F4C-A1F7-0FDB-B1B88B3B1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480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7F253-0782-E709-B66F-7469BE46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1131F-BCC7-E105-4567-C90E5275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1525D-C426-01F6-0474-471111AD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6DCA7-5634-BA0E-C3B4-E2D070A89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10865-3FD1-BD6A-D63D-782CFF4FF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0708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A839-0E3B-A7E8-9AE3-8321D09D7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4AB5-0679-1033-A79C-59953D298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CB098-0871-7283-6C30-C98D142E9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E78C8-6EB2-E3CF-8F1F-88FC6CEAC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A360A-9A27-0308-AE70-92CB8C150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291C5-339F-29D5-7691-9DBB97684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55580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50241-3034-96AB-F48B-5B679441D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32949-681E-9D8B-1870-DD4C7D612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B1F7DF-BDCF-9B52-FE31-A4A56E6AD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D4CAF3-2213-2C1E-EFB9-1DE345EDE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37BD89-D515-F697-16A3-3D2BADCAD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25D6F0-4BC2-678B-3F7B-553DFDDDA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3F99D2-0C3B-F423-2764-9C178DC1E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6BBA1E-4B6D-29A7-0EC3-4295EE44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9110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D319B-3D06-F7D5-59F4-BB6A0C4B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8E32DB-D077-E6CF-3571-058CCA309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EC2B12-65AE-7A51-27C8-4A2BE5390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CFF00-48B1-050B-1267-A6774AC09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4165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650032-2560-E467-89ED-4024613A6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B266F-DFB9-0C57-E555-80820D058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0B4CF-4266-3CEF-68DC-111F55AD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56308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2BC5C-5579-9106-298B-C03CF4200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E568E-D249-B197-9EA7-E09E2E820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CE150-9058-5940-67A9-D299723B7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829B6-43BD-251F-A4FB-B04D0C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F7722-6BD9-9F81-7CBD-ACFAC978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45AB7-12B5-82F9-A7F8-F5A094BA1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07038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56F64-3722-9CC6-B44C-58768265F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C86ECF-9BC2-D1A9-ABE8-8CE551930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2EB2B-1635-C71B-FE0D-A5A610858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FBAE6-F30A-8A89-7324-0C64DB371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C5F4C-6EF3-D70B-9CCC-F81F254F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84926-6A2C-4AD2-415F-1ECC5FF2C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9373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036561-9CE0-5399-52AB-B0171B76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8ABAA-88EA-5DE0-5404-CEE025E84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CA598-EF39-59EC-8001-F46CF0CEA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936CC-E6D3-D988-D233-F502B50CE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477FC-AFA9-E0CF-DED8-C0FE76CFC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0149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slide" Target="slide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slide" Target="slide11.xml"/><Relationship Id="rId4" Type="http://schemas.microsoft.com/office/2007/relationships/hdphoto" Target="../media/hdphoto3.wdp"/><Relationship Id="rId9" Type="http://schemas.openxmlformats.org/officeDocument/2006/relationships/image" Target="../media/image28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slide" Target="slide7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10.xml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slide" Target="slide7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11.xml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openxmlformats.org/officeDocument/2006/relationships/slide" Target="slide13.xml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slide" Target="slide7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12.xml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openxmlformats.org/officeDocument/2006/relationships/slide" Target="slide14.xml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slide" Target="slide7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13.xml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openxmlformats.org/officeDocument/2006/relationships/slide" Target="slide15.xml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slide" Target="slide7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14.xml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slide" Target="slide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microsoft.com/office/2007/relationships/hdphoto" Target="../media/hdphoto3.wdp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slide" Target="slide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27.png"/><Relationship Id="rId10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openxmlformats.org/officeDocument/2006/relationships/slide" Target="slide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7.xml"/><Relationship Id="rId3" Type="http://schemas.openxmlformats.org/officeDocument/2006/relationships/image" Target="../media/image26.png"/><Relationship Id="rId7" Type="http://schemas.openxmlformats.org/officeDocument/2006/relationships/slide" Target="slide17.xm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5" Type="http://schemas.openxmlformats.org/officeDocument/2006/relationships/image" Target="../media/image27.png"/><Relationship Id="rId1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openxmlformats.org/officeDocument/2006/relationships/slide" Target="slide19.xml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slide" Target="slide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27.png"/><Relationship Id="rId10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slide" Target="slide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slide" Target="slide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slide" Target="slide7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21.xml"/><Relationship Id="rId5" Type="http://schemas.openxmlformats.org/officeDocument/2006/relationships/image" Target="../media/image27.png"/><Relationship Id="rId10" Type="http://schemas.openxmlformats.org/officeDocument/2006/relationships/image" Target="../media/image37.jpg"/><Relationship Id="rId4" Type="http://schemas.microsoft.com/office/2007/relationships/hdphoto" Target="../media/hdphoto3.wdp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slide" Target="slide24.xml"/><Relationship Id="rId5" Type="http://schemas.openxmlformats.org/officeDocument/2006/relationships/image" Target="../media/image27.png"/><Relationship Id="rId10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slide" Target="slide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slide" Target="slide23.xml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omdot.education.gov.il/lnet/ezrhot/Unit5/GUESS/story.html" TargetMode="Externa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7.xml"/><Relationship Id="rId18" Type="http://schemas.openxmlformats.org/officeDocument/2006/relationships/image" Target="../media/image20.svg"/><Relationship Id="rId3" Type="http://schemas.openxmlformats.org/officeDocument/2006/relationships/image" Target="../media/image16.png"/><Relationship Id="rId7" Type="http://schemas.openxmlformats.org/officeDocument/2006/relationships/slide" Target="slide9.xml"/><Relationship Id="rId12" Type="http://schemas.openxmlformats.org/officeDocument/2006/relationships/slide" Target="slide21.xml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slide" Target="slide20.xml"/><Relationship Id="rId4" Type="http://schemas.openxmlformats.org/officeDocument/2006/relationships/image" Target="../media/image3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slide" Target="slid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candelabrum, black&#10;&#10;Description automatically generated">
            <a:extLst>
              <a:ext uri="{FF2B5EF4-FFF2-40B4-BE49-F238E27FC236}">
                <a16:creationId xmlns:a16="http://schemas.microsoft.com/office/drawing/2014/main" id="{9D38D018-2C39-CF4F-0019-ED3A340E1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27" y="0"/>
            <a:ext cx="7083273" cy="6858000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F335D7D8-20D5-B44C-C337-4FB261E2A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1" y="2131706"/>
            <a:ext cx="5720209" cy="2533886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E58C6E-CB96-C9C4-F563-B52C26DC7C38}"/>
              </a:ext>
            </a:extLst>
          </p:cNvPr>
          <p:cNvSpPr txBox="1"/>
          <p:nvPr/>
        </p:nvSpPr>
        <p:spPr>
          <a:xfrm>
            <a:off x="2527482" y="2788474"/>
            <a:ext cx="4412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200" b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זכויות אדם - זכויות טבעיות</a:t>
            </a:r>
            <a:endParaRPr lang="en-IL" sz="3200" b="1" dirty="0">
              <a:solidFill>
                <a:srgbClr val="1630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82B3AB-7C04-481B-9A2E-A940207A1DC9}"/>
              </a:ext>
            </a:extLst>
          </p:cNvPr>
          <p:cNvSpPr txBox="1"/>
          <p:nvPr/>
        </p:nvSpPr>
        <p:spPr>
          <a:xfrm>
            <a:off x="3228974" y="3256214"/>
            <a:ext cx="300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אזרחות - ממיר בגרות</a:t>
            </a:r>
            <a:endParaRPr lang="en-IL" sz="2400" dirty="0">
              <a:solidFill>
                <a:srgbClr val="1630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תמונה 4" descr="תמונה שמכילה טקסט, גופן, לוגו, עיצוב&#10;&#10;התיאור נוצר באופן אוטומטי">
            <a:extLst>
              <a:ext uri="{FF2B5EF4-FFF2-40B4-BE49-F238E27FC236}">
                <a16:creationId xmlns:a16="http://schemas.microsoft.com/office/drawing/2014/main" id="{04A4C926-6874-7987-FCA5-C988318F6F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2" r="38406"/>
          <a:stretch/>
        </p:blipFill>
        <p:spPr>
          <a:xfrm>
            <a:off x="202496" y="5592659"/>
            <a:ext cx="1152579" cy="1158240"/>
          </a:xfrm>
          <a:prstGeom prst="rect">
            <a:avLst/>
          </a:prstGeom>
        </p:spPr>
      </p:pic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14BAA604-2D5A-8C26-55EF-95546D9A7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172394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44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BA1E6A8C-DC31-5CF7-9036-446194FB55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הזכות לחירות</a:t>
            </a:r>
            <a:endParaRPr lang="he-IL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94F93716-9148-6DB3-1455-38692659BE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1" r="74602"/>
          <a:stretch/>
        </p:blipFill>
        <p:spPr>
          <a:xfrm>
            <a:off x="113354" y="2446280"/>
            <a:ext cx="2809172" cy="44117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286175" y="3050382"/>
            <a:ext cx="1140145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חופש המחשבה והדעה</a:t>
            </a:r>
            <a:br>
              <a:rPr lang="en-US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לכל אדם הזכות להחזיק בכל דעה בכל נושא על פי בחירתו.</a:t>
            </a:r>
            <a:br>
              <a:rPr lang="en-US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he-IL" sz="2800" dirty="0">
              <a:solidFill>
                <a:srgbClr val="19496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0487E664-58DA-D516-74BF-3B89EC4632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2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C7991A2D-DAF2-D61A-F1D5-6DE8C4AFC3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09" y="4863742"/>
            <a:ext cx="1358730" cy="1358730"/>
          </a:xfrm>
          <a:prstGeom prst="rect">
            <a:avLst/>
          </a:prstGeom>
        </p:spPr>
      </p:pic>
      <p:pic>
        <p:nvPicPr>
          <p:cNvPr id="4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059BE183-7B60-F690-0CE4-A3FDBE1794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446" y="4863742"/>
            <a:ext cx="1358730" cy="1358730"/>
          </a:xfrm>
          <a:prstGeom prst="rect">
            <a:avLst/>
          </a:prstGeom>
        </p:spPr>
      </p:pic>
      <p:pic>
        <p:nvPicPr>
          <p:cNvPr id="7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78962486-76BD-FA88-3131-4EA794A330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5D5F3F44-7575-316D-A091-B9447DA91D86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  <a:endParaRPr lang="he-I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581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6E1524DF-362E-4172-59A6-2AF4E570B8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הזכות לחירות</a:t>
            </a:r>
            <a:endParaRPr lang="he-IL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395270" y="2592187"/>
            <a:ext cx="11401459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חופש המצפון</a:t>
            </a:r>
            <a:br>
              <a:rPr lang="en-US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לכל אדם הזכות לפעול בהתאם למצפונו ולהימנע מפעולה בניגוד למצפונו. חופש המצפון מתממש כשהאדם פועל על פי הערכים המוסריים שגיבש לעצמו ומסרב לעשות מעשים הסותרים את צו מצפונו.</a:t>
            </a:r>
            <a:br>
              <a:rPr lang="en-US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he-IL" sz="2800" dirty="0">
              <a:solidFill>
                <a:srgbClr val="19496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0487E664-58DA-D516-74BF-3B89EC4632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2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C7991A2D-DAF2-D61A-F1D5-6DE8C4AFC3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09" y="4863742"/>
            <a:ext cx="1358730" cy="1358730"/>
          </a:xfrm>
          <a:prstGeom prst="rect">
            <a:avLst/>
          </a:prstGeom>
        </p:spPr>
      </p:pic>
      <p:pic>
        <p:nvPicPr>
          <p:cNvPr id="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059BE183-7B60-F690-0CE4-A3FDBE1794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446" y="4863742"/>
            <a:ext cx="1358730" cy="1358730"/>
          </a:xfrm>
          <a:prstGeom prst="rect">
            <a:avLst/>
          </a:prstGeom>
        </p:spPr>
      </p:pic>
      <p:pic>
        <p:nvPicPr>
          <p:cNvPr id="7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DE9E9106-1332-84A5-814E-539013F4E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E3CDC8F3-85C4-2919-D29C-9D0D13772E59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  <a:endParaRPr lang="he-I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7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7EC5E35A-9FE0-06DD-5A49-FBECF0B542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הזכות לחירות</a:t>
            </a:r>
            <a:endParaRPr lang="he-IL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299589" y="2592187"/>
            <a:ext cx="1140145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חופש הביטוי</a:t>
            </a:r>
            <a:br>
              <a:rPr lang="en-US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לכל אדם הזכות לבטא את עמדותיו ואת אמונותיו בכל דרך שיבחר</a:t>
            </a:r>
            <a:br>
              <a:rPr lang="en-US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he-IL" sz="2800" dirty="0">
              <a:solidFill>
                <a:srgbClr val="19496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0487E664-58DA-D516-74BF-3B89EC4632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2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C7991A2D-DAF2-D61A-F1D5-6DE8C4AFC3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09" y="4863742"/>
            <a:ext cx="1358730" cy="1358730"/>
          </a:xfrm>
          <a:prstGeom prst="rect">
            <a:avLst/>
          </a:prstGeom>
        </p:spPr>
      </p:pic>
      <p:pic>
        <p:nvPicPr>
          <p:cNvPr id="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059BE183-7B60-F690-0CE4-A3FDBE1794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446" y="4863742"/>
            <a:ext cx="1358730" cy="1358730"/>
          </a:xfrm>
          <a:prstGeom prst="rect">
            <a:avLst/>
          </a:prstGeom>
        </p:spPr>
      </p:pic>
      <p:pic>
        <p:nvPicPr>
          <p:cNvPr id="7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D0A8F81E-8BE6-4A05-F13A-01D3C7449E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E2E383D5-35C2-FFFC-7EDC-CC639C38BD55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  <a:endParaRPr lang="he-I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תמונה 9" descr="תמונה שמכילה שחור, חשיכה, שחור ולבן, צילום מסך&#10;&#10;התיאור נוצר באופן אוטומטי">
            <a:extLst>
              <a:ext uri="{FF2B5EF4-FFF2-40B4-BE49-F238E27FC236}">
                <a16:creationId xmlns:a16="http://schemas.microsoft.com/office/drawing/2014/main" id="{2C4EF706-6F57-EDD3-4188-AEBA31B7DAA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t="54394" r="50000" b="3510"/>
          <a:stretch/>
        </p:blipFill>
        <p:spPr>
          <a:xfrm>
            <a:off x="6839656" y="4061975"/>
            <a:ext cx="4129065" cy="19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55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D8D05DBC-877F-341C-45C7-2E1D858EC4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הזכות לחירות</a:t>
            </a:r>
            <a:endParaRPr lang="he-IL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299589" y="2592187"/>
            <a:ext cx="11401459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חופש התנועה</a:t>
            </a:r>
            <a:br>
              <a:rPr lang="en-US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לכל אדם הזכות לנוע כרצונו ולהימצא בכל מקום בתחומי המדינה בחופשיות וללא הגבלה, וכן לצאת מהמדינה ולחזור אליה ללא הגבלה.</a:t>
            </a:r>
            <a:br>
              <a:rPr lang="en-US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he-IL" sz="2800" dirty="0">
              <a:solidFill>
                <a:srgbClr val="19496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0487E664-58DA-D516-74BF-3B89EC4632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2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C7991A2D-DAF2-D61A-F1D5-6DE8C4AFC3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09" y="4863742"/>
            <a:ext cx="1358730" cy="1358730"/>
          </a:xfrm>
          <a:prstGeom prst="rect">
            <a:avLst/>
          </a:prstGeom>
        </p:spPr>
      </p:pic>
      <p:pic>
        <p:nvPicPr>
          <p:cNvPr id="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059BE183-7B60-F690-0CE4-A3FDBE1794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446" y="4863742"/>
            <a:ext cx="1358730" cy="1358730"/>
          </a:xfrm>
          <a:prstGeom prst="rect">
            <a:avLst/>
          </a:prstGeom>
        </p:spPr>
      </p:pic>
      <p:pic>
        <p:nvPicPr>
          <p:cNvPr id="7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33BD5C13-2801-F014-C317-1F9933F6D8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7AB35A2B-C901-CD7B-0F2F-580BCFE3CB42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  <a:endParaRPr lang="he-I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תמונה 9" descr="תמונה שמכילה שרטוט, ציור, שחור ולבן&#10;&#10;התיאור נוצר באופן אוטומטי">
            <a:extLst>
              <a:ext uri="{FF2B5EF4-FFF2-40B4-BE49-F238E27FC236}">
                <a16:creationId xmlns:a16="http://schemas.microsoft.com/office/drawing/2014/main" id="{8BC37EA6-1D9B-056E-11A7-7C0E1AA873E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3" r="49879" b="18890"/>
          <a:stretch/>
        </p:blipFill>
        <p:spPr>
          <a:xfrm>
            <a:off x="768926" y="4467327"/>
            <a:ext cx="3823855" cy="209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04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6DF3B967-F917-FC90-EEFF-D9187BA662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הזכות לחירות</a:t>
            </a:r>
            <a:endParaRPr lang="he-IL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299589" y="2592187"/>
            <a:ext cx="1140145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חופש העיסוק</a:t>
            </a:r>
            <a:br>
              <a:rPr lang="en-US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כל אדם רשאי לעבוד בכל עבודה או משלח יד, כפוף להכשרה נדרשת או לרישוי.</a:t>
            </a:r>
            <a:br>
              <a:rPr lang="en-US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he-IL" sz="2800" dirty="0">
              <a:solidFill>
                <a:srgbClr val="19496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0487E664-58DA-D516-74BF-3B89EC4632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2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C7991A2D-DAF2-D61A-F1D5-6DE8C4AFC3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09" y="4863742"/>
            <a:ext cx="1358730" cy="1358730"/>
          </a:xfrm>
          <a:prstGeom prst="rect">
            <a:avLst/>
          </a:prstGeom>
        </p:spPr>
      </p:pic>
      <p:pic>
        <p:nvPicPr>
          <p:cNvPr id="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059BE183-7B60-F690-0CE4-A3FDBE1794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446" y="4863742"/>
            <a:ext cx="1358730" cy="1358730"/>
          </a:xfrm>
          <a:prstGeom prst="rect">
            <a:avLst/>
          </a:prstGeom>
        </p:spPr>
      </p:pic>
      <p:pic>
        <p:nvPicPr>
          <p:cNvPr id="7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B58E6A8B-2075-1968-E278-F58CE217A3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EE3FB600-8376-D518-FEEB-FE147FC0173E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  <a:endParaRPr lang="he-I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תמונה 9" descr="תמונה שמכילה חשיכה, שחור, שחור ולבן, אומנות&#10;&#10;התיאור נוצר באופן אוטומטי">
            <a:extLst>
              <a:ext uri="{FF2B5EF4-FFF2-40B4-BE49-F238E27FC236}">
                <a16:creationId xmlns:a16="http://schemas.microsoft.com/office/drawing/2014/main" id="{79D594E1-0657-4209-C92B-75D56FA7A6A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35671" r="55426" b="10212"/>
          <a:stretch/>
        </p:blipFill>
        <p:spPr>
          <a:xfrm>
            <a:off x="1169356" y="3924140"/>
            <a:ext cx="3372116" cy="239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95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08B07813-5E33-B145-B909-6F5D482A90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הזכות לחירות</a:t>
            </a:r>
            <a:endParaRPr lang="he-IL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299589" y="2592187"/>
            <a:ext cx="1140145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חופש הדת</a:t>
            </a:r>
            <a:br>
              <a:rPr lang="en-US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לכל אדם הזכות להחזיק בכל אמונה, להשתייך לכל קבוצה דתית ולקיים כל טקס, מנהג או פולחן המתחייבים מהדת שבחר. </a:t>
            </a: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0487E664-58DA-D516-74BF-3B89EC4632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2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C7991A2D-DAF2-D61A-F1D5-6DE8C4AFC3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09" y="4863742"/>
            <a:ext cx="1358730" cy="1358730"/>
          </a:xfrm>
          <a:prstGeom prst="rect">
            <a:avLst/>
          </a:prstGeom>
        </p:spPr>
      </p:pic>
      <p:pic>
        <p:nvPicPr>
          <p:cNvPr id="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059BE183-7B60-F690-0CE4-A3FDBE1794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446" y="4863742"/>
            <a:ext cx="1358730" cy="1358730"/>
          </a:xfrm>
          <a:prstGeom prst="rect">
            <a:avLst/>
          </a:prstGeom>
        </p:spPr>
      </p:pic>
      <p:pic>
        <p:nvPicPr>
          <p:cNvPr id="7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B842906D-5E5B-6134-F029-153A6B39B1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164FB139-E40C-10BD-A709-EFF0525BC422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  <a:endParaRPr lang="he-I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57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07597E9C-140B-4182-EC3F-1DDCAE4341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הזכות לחירות</a:t>
            </a:r>
            <a:endParaRPr lang="he-IL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299589" y="2592187"/>
            <a:ext cx="1140145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חופש מדת</a:t>
            </a:r>
            <a:br>
              <a:rPr lang="en-US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לכל אדם הזכות שלא להחזיק באמונה, לא להשתייך לקבוצה דתית, לא לסבול מכפייה או מהטפה דתית ולא לקיים טקס או פולחן דתי בניגוד לרצונו.</a:t>
            </a: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0487E664-58DA-D516-74BF-3B89EC4632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4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059BE183-7B60-F690-0CE4-A3FDBE179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446" y="4863742"/>
            <a:ext cx="1358730" cy="1358730"/>
          </a:xfrm>
          <a:prstGeom prst="rect">
            <a:avLst/>
          </a:prstGeom>
        </p:spPr>
      </p:pic>
      <p:pic>
        <p:nvPicPr>
          <p:cNvPr id="2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BB17E5B9-29C9-D4A6-F4C9-F15912348B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13E74651-0028-03B0-C56F-45F80B334C05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  <a:endParaRPr lang="he-I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95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56612690-69CC-9AA4-076B-79600BA1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הזכות לכבוד </a:t>
            </a:r>
            <a:r>
              <a:rPr lang="he-IL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ונגזרותיה</a:t>
            </a:r>
            <a:r>
              <a: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פרטיות ושם טוב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395271" y="2464787"/>
            <a:ext cx="11401459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זכותו של כל אדם לא להיות מושפל ולשמור על כבודו האנושי ועל צלם האדם שבו – בלי שיבזו או יעליבו אותו ובלי שיפגעו בדימויו העצמי ובתחושת הכבוד העצמי שלו.</a:t>
            </a:r>
          </a:p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מתוך זכות זו נגזרות שתי זכויות נוספות:</a:t>
            </a:r>
          </a:p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הזכות לפרטיות</a:t>
            </a:r>
          </a:p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הזכות לשם טוב</a:t>
            </a:r>
          </a:p>
        </p:txBody>
      </p:sp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8E4B09FF-61B1-D97B-6C97-259BD55FCA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09" y="4863742"/>
            <a:ext cx="1358730" cy="135873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0401FFEF-9DCA-81A5-C069-2AC544F75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3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45BEA81B-0EF7-4EB8-8A7C-19193AF30F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4" name="TextBox 20">
            <a:extLst>
              <a:ext uri="{FF2B5EF4-FFF2-40B4-BE49-F238E27FC236}">
                <a16:creationId xmlns:a16="http://schemas.microsoft.com/office/drawing/2014/main" id="{06061FC7-5811-0552-F83A-9D8DB2F2BF75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  <a:endParaRPr lang="he-I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832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AC8D3D79-F5A5-9AE5-D4F9-C9929670BA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הזכות לכבוד </a:t>
            </a:r>
            <a:r>
              <a:rPr lang="he-IL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ונגזרותיה</a:t>
            </a:r>
            <a:r>
              <a: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פרטיות ושם טוב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395271" y="2223487"/>
            <a:ext cx="11401459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הזכות לפרטיות:</a:t>
            </a:r>
            <a:br>
              <a:rPr lang="en-US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זכותו של כל אדם לחיות ללא חשיפה, התערבות או חדירה לחייו. זכותו של אדם שלא יחדרו לתחומו הפרטי ללא רשותו. זכותו של אדם שלא ייגעו בחפציו ובגופו ו/או יאספו לגביו מידע ו/או יפרסמו פרטים על אודותיו ללא הסכמתו.</a:t>
            </a:r>
            <a:br>
              <a:rPr lang="en-US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he-IL" sz="2800" dirty="0">
              <a:solidFill>
                <a:srgbClr val="19496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AE19CD9F-85C2-2BBC-9799-BBA898546F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446" y="4863742"/>
            <a:ext cx="1358730" cy="1358730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E4B09FF-61B1-D97B-6C97-259BD55FCA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09" y="4863742"/>
            <a:ext cx="1358730" cy="1358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23D0C9-F39D-6DCF-971A-9060C24037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584" y="4967757"/>
            <a:ext cx="892416" cy="817934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7C3597CF-5604-BFCA-1FAF-49250CE45F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85" y="4967758"/>
            <a:ext cx="7731718" cy="817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2CE6AF-778E-0B42-1DFD-EC2D2C00D5F3}"/>
              </a:ext>
            </a:extLst>
          </p:cNvPr>
          <p:cNvSpPr txBox="1"/>
          <p:nvPr/>
        </p:nvSpPr>
        <p:spPr>
          <a:xfrm>
            <a:off x="3263624" y="5024599"/>
            <a:ext cx="6000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האם מותר לצלם אדם שלא בידיעתו? </a:t>
            </a:r>
          </a:p>
          <a:p>
            <a:pPr algn="r"/>
            <a:r>
              <a:rPr lang="he-I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האם מותר להעלות תמונה של אדם לרשת ללא ידיעתו? </a:t>
            </a:r>
          </a:p>
        </p:txBody>
      </p:sp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96759D5D-A153-0978-BCDA-3019CA2D33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9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E038EE86-64FB-CDF1-1B81-C6E7D0E43F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11" name="TextBox 20">
            <a:extLst>
              <a:ext uri="{FF2B5EF4-FFF2-40B4-BE49-F238E27FC236}">
                <a16:creationId xmlns:a16="http://schemas.microsoft.com/office/drawing/2014/main" id="{8F6E2CDE-AF54-EF0C-CFB1-C5CD1026A7FA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  <a:endParaRPr lang="he-I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5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CFE38AC2-5390-FEE7-02CF-2B23388F04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הזכות לכבוד </a:t>
            </a:r>
            <a:r>
              <a:rPr lang="he-IL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ונגזרותיה</a:t>
            </a:r>
            <a:r>
              <a: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פרטיות ושם טוב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395271" y="2223487"/>
            <a:ext cx="11401459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הזכות לשם טוב:</a:t>
            </a:r>
            <a:br>
              <a:rPr lang="en-US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זכותו של כל אדם ששמו לא יוכפש. זכותו של כל אדם שלא יפרסמו מידע שקרי על אודותיו או מידע שיש בו כדי לפגוע בשמו ובדימויו הציבורי. </a:t>
            </a:r>
          </a:p>
          <a:p>
            <a:pPr algn="ctr" rtl="1">
              <a:lnSpc>
                <a:spcPct val="150000"/>
              </a:lnSpc>
            </a:pPr>
            <a:r>
              <a:rPr lang="he-IL" sz="2800" b="1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"טוב שם משמן טוב" </a:t>
            </a:r>
            <a:br>
              <a:rPr lang="en-US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(קהלת ז)</a:t>
            </a: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AE19CD9F-85C2-2BBC-9799-BBA898546F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446" y="4863742"/>
            <a:ext cx="1358730" cy="135873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879EAC3D-9335-4A9F-123D-74CC6A81C2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4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8B436909-489C-06F2-15D7-DF3FB9CD73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1D2C5AC5-0D55-30E5-2AC3-FA4C8E54A9FA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  <a:endParaRPr lang="he-I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586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D8511A1-38EA-A3D5-28A5-C5CF2834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091" y="973201"/>
            <a:ext cx="10763817" cy="4046051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1E1FE6-F50E-038F-19EB-4A4B5D0AE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6232495"/>
            <a:ext cx="453841" cy="452381"/>
          </a:xfrm>
          <a:prstGeom prst="rect">
            <a:avLst/>
          </a:prstGeom>
        </p:spPr>
      </p:pic>
      <p:pic>
        <p:nvPicPr>
          <p:cNvPr id="4" name="תמונה 3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6768FB51-71D3-7771-42A3-14788E6EF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172394"/>
            <a:ext cx="1869195" cy="367048"/>
          </a:xfrm>
          <a:prstGeom prst="rect">
            <a:avLst/>
          </a:prstGeom>
        </p:spPr>
      </p:pic>
      <p:grpSp>
        <p:nvGrpSpPr>
          <p:cNvPr id="40" name="קבוצה 39">
            <a:extLst>
              <a:ext uri="{FF2B5EF4-FFF2-40B4-BE49-F238E27FC236}">
                <a16:creationId xmlns:a16="http://schemas.microsoft.com/office/drawing/2014/main" id="{77218382-06FF-7DF4-BBAC-61960C2F2F7A}"/>
              </a:ext>
            </a:extLst>
          </p:cNvPr>
          <p:cNvGrpSpPr/>
          <p:nvPr/>
        </p:nvGrpSpPr>
        <p:grpSpPr>
          <a:xfrm>
            <a:off x="9401762" y="4456284"/>
            <a:ext cx="1866915" cy="804833"/>
            <a:chOff x="9381502" y="4456284"/>
            <a:chExt cx="1866915" cy="804833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4C8E941E-2420-47DD-232F-C540EC177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81502" y="4456284"/>
              <a:ext cx="1866915" cy="804833"/>
            </a:xfrm>
            <a:prstGeom prst="rect">
              <a:avLst/>
            </a:prstGeom>
          </p:spPr>
        </p:pic>
        <p:sp>
          <p:nvSpPr>
            <p:cNvPr id="9" name="תיבת טקסט 8">
              <a:extLst>
                <a:ext uri="{FF2B5EF4-FFF2-40B4-BE49-F238E27FC236}">
                  <a16:creationId xmlns:a16="http://schemas.microsoft.com/office/drawing/2014/main" id="{00F3EBEE-32F0-68A3-C85E-5F4DDE49032E}"/>
                </a:ext>
              </a:extLst>
            </p:cNvPr>
            <p:cNvSpPr txBox="1"/>
            <p:nvPr/>
          </p:nvSpPr>
          <p:spPr>
            <a:xfrm>
              <a:off x="9521603" y="4535535"/>
              <a:ext cx="158671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מקוון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מבוא- ישראל כמדינה דמוקרטית</a:t>
              </a:r>
            </a:p>
          </p:txBody>
        </p:sp>
      </p:grpSp>
      <p:grpSp>
        <p:nvGrpSpPr>
          <p:cNvPr id="39" name="קבוצה 38">
            <a:extLst>
              <a:ext uri="{FF2B5EF4-FFF2-40B4-BE49-F238E27FC236}">
                <a16:creationId xmlns:a16="http://schemas.microsoft.com/office/drawing/2014/main" id="{3C77BCD3-4EA6-C809-C73E-4C1DC732DD2C}"/>
              </a:ext>
            </a:extLst>
          </p:cNvPr>
          <p:cNvGrpSpPr/>
          <p:nvPr/>
        </p:nvGrpSpPr>
        <p:grpSpPr>
          <a:xfrm>
            <a:off x="7273636" y="4470407"/>
            <a:ext cx="1867395" cy="804833"/>
            <a:chOff x="7253901" y="4470407"/>
            <a:chExt cx="1867395" cy="8048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9692DB-98FA-9DC3-1292-4515B86E8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54141" y="4470407"/>
              <a:ext cx="1866915" cy="804833"/>
            </a:xfrm>
            <a:prstGeom prst="rect">
              <a:avLst/>
            </a:prstGeom>
          </p:spPr>
        </p:pic>
        <p:sp>
          <p:nvSpPr>
            <p:cNvPr id="10" name="תיבת טקסט 9">
              <a:extLst>
                <a:ext uri="{FF2B5EF4-FFF2-40B4-BE49-F238E27FC236}">
                  <a16:creationId xmlns:a16="http://schemas.microsoft.com/office/drawing/2014/main" id="{F8E668E6-05AB-F90D-5593-03AB2F9D841E}"/>
                </a:ext>
              </a:extLst>
            </p:cNvPr>
            <p:cNvSpPr txBox="1"/>
            <p:nvPr/>
          </p:nvSpPr>
          <p:spPr>
            <a:xfrm>
              <a:off x="7253901" y="4549658"/>
              <a:ext cx="1867395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פרונטלי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מבוא- ישראל כמדינה דמוקרטית</a:t>
              </a:r>
            </a:p>
          </p:txBody>
        </p:sp>
      </p:grp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61194440-71CE-6CAE-27C0-A1E64A2741D6}"/>
              </a:ext>
            </a:extLst>
          </p:cNvPr>
          <p:cNvGrpSpPr/>
          <p:nvPr/>
        </p:nvGrpSpPr>
        <p:grpSpPr>
          <a:xfrm>
            <a:off x="5149907" y="4462824"/>
            <a:ext cx="1866915" cy="804833"/>
            <a:chOff x="5137271" y="4462824"/>
            <a:chExt cx="1866915" cy="804833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1B4A75A1-C4B5-F316-7373-F70822798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37271" y="4462824"/>
              <a:ext cx="1866915" cy="804833"/>
            </a:xfrm>
            <a:prstGeom prst="rect">
              <a:avLst/>
            </a:prstGeom>
          </p:spPr>
        </p:pic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54B677D4-8E96-94D0-DBAB-2A3E57109B30}"/>
                </a:ext>
              </a:extLst>
            </p:cNvPr>
            <p:cNvSpPr txBox="1"/>
            <p:nvPr/>
          </p:nvSpPr>
          <p:spPr>
            <a:xfrm>
              <a:off x="5207082" y="4542075"/>
              <a:ext cx="172729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מקוון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עקרונות המשטר הדמוקרטי</a:t>
              </a:r>
            </a:p>
          </p:txBody>
        </p:sp>
      </p:grpSp>
      <p:grpSp>
        <p:nvGrpSpPr>
          <p:cNvPr id="37" name="קבוצה 36">
            <a:extLst>
              <a:ext uri="{FF2B5EF4-FFF2-40B4-BE49-F238E27FC236}">
                <a16:creationId xmlns:a16="http://schemas.microsoft.com/office/drawing/2014/main" id="{5F2435C5-43BE-D901-544E-3AC94A93B344}"/>
              </a:ext>
            </a:extLst>
          </p:cNvPr>
          <p:cNvGrpSpPr/>
          <p:nvPr/>
        </p:nvGrpSpPr>
        <p:grpSpPr>
          <a:xfrm>
            <a:off x="3014891" y="4462823"/>
            <a:ext cx="1866915" cy="804833"/>
            <a:chOff x="3004519" y="4462823"/>
            <a:chExt cx="1866915" cy="804833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8EC56593-E026-3C29-7C8C-1D749AE7F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04519" y="4462823"/>
              <a:ext cx="1866915" cy="804833"/>
            </a:xfrm>
            <a:prstGeom prst="rect">
              <a:avLst/>
            </a:prstGeom>
          </p:spPr>
        </p:pic>
        <p:sp>
          <p:nvSpPr>
            <p:cNvPr id="13" name="תיבת טקסט 13">
              <a:extLst>
                <a:ext uri="{FF2B5EF4-FFF2-40B4-BE49-F238E27FC236}">
                  <a16:creationId xmlns:a16="http://schemas.microsoft.com/office/drawing/2014/main" id="{C5427D9F-B528-0DF5-E240-3F0AA398F064}"/>
                </a:ext>
              </a:extLst>
            </p:cNvPr>
            <p:cNvSpPr txBox="1"/>
            <p:nvPr/>
          </p:nvSpPr>
          <p:spPr>
            <a:xfrm>
              <a:off x="3014433" y="4542074"/>
              <a:ext cx="184708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פרונטלי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פלורליזם, הסכמיות וסובלנות</a:t>
              </a:r>
            </a:p>
          </p:txBody>
        </p:sp>
      </p:grpSp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821F76B3-DA8A-39B0-D42D-DE9E2FAB9E8D}"/>
              </a:ext>
            </a:extLst>
          </p:cNvPr>
          <p:cNvGrpSpPr/>
          <p:nvPr/>
        </p:nvGrpSpPr>
        <p:grpSpPr>
          <a:xfrm>
            <a:off x="7273876" y="5400800"/>
            <a:ext cx="1866915" cy="804833"/>
            <a:chOff x="6331203" y="5457554"/>
            <a:chExt cx="1866915" cy="804833"/>
          </a:xfrm>
        </p:grpSpPr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BA990B82-2E68-F1AC-C6A8-884A0EB42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1203" y="5457554"/>
              <a:ext cx="1866915" cy="804833"/>
            </a:xfrm>
            <a:prstGeom prst="rect">
              <a:avLst/>
            </a:prstGeom>
          </p:spPr>
        </p:pic>
        <p:sp>
          <p:nvSpPr>
            <p:cNvPr id="15" name="תיבת טקסט 19">
              <a:extLst>
                <a:ext uri="{FF2B5EF4-FFF2-40B4-BE49-F238E27FC236}">
                  <a16:creationId xmlns:a16="http://schemas.microsoft.com/office/drawing/2014/main" id="{5AB08F9A-48DE-FC3C-D059-32759D310F25}"/>
                </a:ext>
              </a:extLst>
            </p:cNvPr>
            <p:cNvSpPr txBox="1"/>
            <p:nvPr/>
          </p:nvSpPr>
          <p:spPr>
            <a:xfrm>
              <a:off x="6401253" y="5536805"/>
              <a:ext cx="172681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פרונטלי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זכויות אדם ב'- זכויות או לא להיות</a:t>
              </a:r>
            </a:p>
          </p:txBody>
        </p:sp>
      </p:grpSp>
      <p:grpSp>
        <p:nvGrpSpPr>
          <p:cNvPr id="34" name="קבוצה 33">
            <a:extLst>
              <a:ext uri="{FF2B5EF4-FFF2-40B4-BE49-F238E27FC236}">
                <a16:creationId xmlns:a16="http://schemas.microsoft.com/office/drawing/2014/main" id="{3E604EF5-BA22-7BEB-FF04-D58513E17896}"/>
              </a:ext>
            </a:extLst>
          </p:cNvPr>
          <p:cNvGrpSpPr/>
          <p:nvPr/>
        </p:nvGrpSpPr>
        <p:grpSpPr>
          <a:xfrm>
            <a:off x="5149907" y="5386674"/>
            <a:ext cx="1866915" cy="804833"/>
            <a:chOff x="4199895" y="5443428"/>
            <a:chExt cx="1866915" cy="804833"/>
          </a:xfrm>
        </p:grpSpPr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725F31E4-FB65-9833-BE28-FF27541F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halkSketch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9895" y="5443428"/>
              <a:ext cx="1866915" cy="804833"/>
            </a:xfrm>
            <a:prstGeom prst="rect">
              <a:avLst/>
            </a:prstGeom>
          </p:spPr>
        </p:pic>
        <p:sp>
          <p:nvSpPr>
            <p:cNvPr id="17" name="תיבת טקסט 21">
              <a:extLst>
                <a:ext uri="{FF2B5EF4-FFF2-40B4-BE49-F238E27FC236}">
                  <a16:creationId xmlns:a16="http://schemas.microsoft.com/office/drawing/2014/main" id="{ABE71B54-DBA1-0A05-8EEE-9AD17EAF50A1}"/>
                </a:ext>
              </a:extLst>
            </p:cNvPr>
            <p:cNvSpPr txBox="1"/>
            <p:nvPr/>
          </p:nvSpPr>
          <p:spPr>
            <a:xfrm>
              <a:off x="4269945" y="5615012"/>
              <a:ext cx="172681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פרונטלי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שלטון החוק</a:t>
              </a:r>
            </a:p>
          </p:txBody>
        </p:sp>
      </p:grpSp>
      <p:grpSp>
        <p:nvGrpSpPr>
          <p:cNvPr id="41" name="קבוצה 40">
            <a:extLst>
              <a:ext uri="{FF2B5EF4-FFF2-40B4-BE49-F238E27FC236}">
                <a16:creationId xmlns:a16="http://schemas.microsoft.com/office/drawing/2014/main" id="{69A8E043-E954-44E5-4ABC-D20B23A6AE40}"/>
              </a:ext>
            </a:extLst>
          </p:cNvPr>
          <p:cNvGrpSpPr/>
          <p:nvPr/>
        </p:nvGrpSpPr>
        <p:grpSpPr>
          <a:xfrm>
            <a:off x="9401762" y="5406666"/>
            <a:ext cx="1866915" cy="804833"/>
            <a:chOff x="9422022" y="5406666"/>
            <a:chExt cx="1866915" cy="804833"/>
          </a:xfrm>
        </p:grpSpPr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00CF2091-1C5F-E46E-BE0D-DACB3E9EB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2022" y="5406666"/>
              <a:ext cx="1866915" cy="804833"/>
            </a:xfrm>
            <a:prstGeom prst="rect">
              <a:avLst/>
            </a:prstGeom>
          </p:spPr>
        </p:pic>
        <p:sp>
          <p:nvSpPr>
            <p:cNvPr id="20" name="תיבת טקסט 27">
              <a:extLst>
                <a:ext uri="{FF2B5EF4-FFF2-40B4-BE49-F238E27FC236}">
                  <a16:creationId xmlns:a16="http://schemas.microsoft.com/office/drawing/2014/main" id="{37D81AFF-6265-F855-D127-183E38A8A6EF}"/>
                </a:ext>
              </a:extLst>
            </p:cNvPr>
            <p:cNvSpPr txBox="1"/>
            <p:nvPr/>
          </p:nvSpPr>
          <p:spPr>
            <a:xfrm>
              <a:off x="9492072" y="5485917"/>
              <a:ext cx="172681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מקוון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זכויות אדם א'- זכויות טבעיות</a:t>
              </a:r>
            </a:p>
          </p:txBody>
        </p:sp>
      </p:grpSp>
      <p:pic>
        <p:nvPicPr>
          <p:cNvPr id="21" name="גרפיקה 20" descr="תוו ^ כלפי מטה עם מילוי מלא">
            <a:extLst>
              <a:ext uri="{FF2B5EF4-FFF2-40B4-BE49-F238E27FC236}">
                <a16:creationId xmlns:a16="http://schemas.microsoft.com/office/drawing/2014/main" id="{30A79503-39BE-D830-FC3D-FC26BE6BEB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9079588" y="4695207"/>
            <a:ext cx="353695" cy="353695"/>
          </a:xfrm>
          <a:prstGeom prst="rect">
            <a:avLst/>
          </a:prstGeom>
        </p:spPr>
      </p:pic>
      <p:pic>
        <p:nvPicPr>
          <p:cNvPr id="22" name="גרפיקה 21" descr="תוו ^ כלפי מטה עם מילוי מלא">
            <a:extLst>
              <a:ext uri="{FF2B5EF4-FFF2-40B4-BE49-F238E27FC236}">
                <a16:creationId xmlns:a16="http://schemas.microsoft.com/office/drawing/2014/main" id="{6050AD45-8617-E496-F38B-BAAB22B3E6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6951460" y="4701032"/>
            <a:ext cx="353695" cy="353695"/>
          </a:xfrm>
          <a:prstGeom prst="rect">
            <a:avLst/>
          </a:prstGeom>
        </p:spPr>
      </p:pic>
      <p:pic>
        <p:nvPicPr>
          <p:cNvPr id="25" name="גרפיקה 24" descr="תוו ^ כלפי מטה עם מילוי מלא">
            <a:extLst>
              <a:ext uri="{FF2B5EF4-FFF2-40B4-BE49-F238E27FC236}">
                <a16:creationId xmlns:a16="http://schemas.microsoft.com/office/drawing/2014/main" id="{85EE786C-041E-851F-8411-CF20BFFD8F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9079588" y="5546713"/>
            <a:ext cx="353695" cy="353695"/>
          </a:xfrm>
          <a:prstGeom prst="rect">
            <a:avLst/>
          </a:prstGeom>
        </p:spPr>
      </p:pic>
      <p:pic>
        <p:nvPicPr>
          <p:cNvPr id="26" name="גרפיקה 25" descr="תוו ^ כלפי מטה עם מילוי מלא">
            <a:extLst>
              <a:ext uri="{FF2B5EF4-FFF2-40B4-BE49-F238E27FC236}">
                <a16:creationId xmlns:a16="http://schemas.microsoft.com/office/drawing/2014/main" id="{7343728F-7883-5313-CA7C-F059C1D8F6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6951460" y="5552538"/>
            <a:ext cx="353695" cy="353695"/>
          </a:xfrm>
          <a:prstGeom prst="rect">
            <a:avLst/>
          </a:prstGeom>
        </p:spPr>
      </p:pic>
      <p:grpSp>
        <p:nvGrpSpPr>
          <p:cNvPr id="36" name="קבוצה 35">
            <a:extLst>
              <a:ext uri="{FF2B5EF4-FFF2-40B4-BE49-F238E27FC236}">
                <a16:creationId xmlns:a16="http://schemas.microsoft.com/office/drawing/2014/main" id="{55427A08-60A1-B681-6093-86FFA2566F0A}"/>
              </a:ext>
            </a:extLst>
          </p:cNvPr>
          <p:cNvGrpSpPr/>
          <p:nvPr/>
        </p:nvGrpSpPr>
        <p:grpSpPr>
          <a:xfrm>
            <a:off x="898003" y="4462824"/>
            <a:ext cx="1866915" cy="804833"/>
            <a:chOff x="982881" y="4462824"/>
            <a:chExt cx="1866915" cy="804833"/>
          </a:xfrm>
        </p:grpSpPr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8004D2F7-E0AA-9729-DA26-481CFD7A9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881" y="4462824"/>
              <a:ext cx="1866915" cy="804833"/>
            </a:xfrm>
            <a:prstGeom prst="rect">
              <a:avLst/>
            </a:prstGeom>
          </p:spPr>
        </p:pic>
        <p:sp>
          <p:nvSpPr>
            <p:cNvPr id="28" name="תיבת טקסט 27">
              <a:extLst>
                <a:ext uri="{FF2B5EF4-FFF2-40B4-BE49-F238E27FC236}">
                  <a16:creationId xmlns:a16="http://schemas.microsoft.com/office/drawing/2014/main" id="{7A87762B-1342-E22E-4F73-F10E77E7F55D}"/>
                </a:ext>
              </a:extLst>
            </p:cNvPr>
            <p:cNvSpPr txBox="1"/>
            <p:nvPr/>
          </p:nvSpPr>
          <p:spPr>
            <a:xfrm>
              <a:off x="1105442" y="4542075"/>
              <a:ext cx="162179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פרונטלי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זכויות אדם א'- זכויות טבעיות</a:t>
              </a:r>
            </a:p>
          </p:txBody>
        </p:sp>
      </p:grpSp>
      <p:grpSp>
        <p:nvGrpSpPr>
          <p:cNvPr id="33" name="קבוצה 32">
            <a:extLst>
              <a:ext uri="{FF2B5EF4-FFF2-40B4-BE49-F238E27FC236}">
                <a16:creationId xmlns:a16="http://schemas.microsoft.com/office/drawing/2014/main" id="{A4027CDA-9DF3-88D3-BAB8-D339D7EC965D}"/>
              </a:ext>
            </a:extLst>
          </p:cNvPr>
          <p:cNvGrpSpPr/>
          <p:nvPr/>
        </p:nvGrpSpPr>
        <p:grpSpPr>
          <a:xfrm>
            <a:off x="3014891" y="5427661"/>
            <a:ext cx="1866915" cy="804833"/>
            <a:chOff x="2062616" y="5484415"/>
            <a:chExt cx="1866915" cy="804833"/>
          </a:xfrm>
        </p:grpSpPr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D33722A6-FD96-BC9B-5520-6406D97BA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62616" y="5484415"/>
              <a:ext cx="1866915" cy="804833"/>
            </a:xfrm>
            <a:prstGeom prst="rect">
              <a:avLst/>
            </a:prstGeom>
          </p:spPr>
        </p:pic>
        <p:sp>
          <p:nvSpPr>
            <p:cNvPr id="30" name="תיבת טקסט 13">
              <a:extLst>
                <a:ext uri="{FF2B5EF4-FFF2-40B4-BE49-F238E27FC236}">
                  <a16:creationId xmlns:a16="http://schemas.microsoft.com/office/drawing/2014/main" id="{C235A69A-38F6-78D9-3557-3ADAB8EDF83D}"/>
                </a:ext>
              </a:extLst>
            </p:cNvPr>
            <p:cNvSpPr txBox="1"/>
            <p:nvPr/>
          </p:nvSpPr>
          <p:spPr>
            <a:xfrm>
              <a:off x="2072530" y="5563666"/>
              <a:ext cx="184708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פרונטלי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אתגרי הדמוקרטיה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והגבלת השלטון</a:t>
              </a:r>
            </a:p>
          </p:txBody>
        </p:sp>
      </p:grpSp>
      <p:grpSp>
        <p:nvGrpSpPr>
          <p:cNvPr id="46" name="קבוצה 45">
            <a:extLst>
              <a:ext uri="{FF2B5EF4-FFF2-40B4-BE49-F238E27FC236}">
                <a16:creationId xmlns:a16="http://schemas.microsoft.com/office/drawing/2014/main" id="{2249CEB2-11E5-73B4-1ED3-A90A78BEE746}"/>
              </a:ext>
            </a:extLst>
          </p:cNvPr>
          <p:cNvGrpSpPr/>
          <p:nvPr/>
        </p:nvGrpSpPr>
        <p:grpSpPr>
          <a:xfrm>
            <a:off x="898003" y="5427662"/>
            <a:ext cx="1866915" cy="804833"/>
            <a:chOff x="993253" y="5427662"/>
            <a:chExt cx="1866915" cy="804833"/>
          </a:xfrm>
        </p:grpSpPr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9191209A-EEE2-2393-AC00-CD76BB60F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3253" y="5427662"/>
              <a:ext cx="1866915" cy="804833"/>
            </a:xfrm>
            <a:prstGeom prst="rect">
              <a:avLst/>
            </a:prstGeom>
          </p:spPr>
        </p:pic>
        <p:sp>
          <p:nvSpPr>
            <p:cNvPr id="32" name="תיבת טקסט 31">
              <a:extLst>
                <a:ext uri="{FF2B5EF4-FFF2-40B4-BE49-F238E27FC236}">
                  <a16:creationId xmlns:a16="http://schemas.microsoft.com/office/drawing/2014/main" id="{8B2B2621-70A1-D35E-A429-1327C7EBFD1C}"/>
                </a:ext>
              </a:extLst>
            </p:cNvPr>
            <p:cNvSpPr txBox="1"/>
            <p:nvPr/>
          </p:nvSpPr>
          <p:spPr>
            <a:xfrm>
              <a:off x="1126186" y="5599246"/>
              <a:ext cx="162179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פרונטלי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סיכום יחידה 5</a:t>
              </a:r>
            </a:p>
          </p:txBody>
        </p:sp>
      </p:grpSp>
      <p:pic>
        <p:nvPicPr>
          <p:cNvPr id="42" name="גרפיקה 41" descr="תוו ^ כלפי מטה עם מילוי מלא">
            <a:extLst>
              <a:ext uri="{FF2B5EF4-FFF2-40B4-BE49-F238E27FC236}">
                <a16:creationId xmlns:a16="http://schemas.microsoft.com/office/drawing/2014/main" id="{E36A6148-BBAD-515B-5AE5-A99BA0003D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4819403" y="4747740"/>
            <a:ext cx="353695" cy="353695"/>
          </a:xfrm>
          <a:prstGeom prst="rect">
            <a:avLst/>
          </a:prstGeom>
        </p:spPr>
      </p:pic>
      <p:pic>
        <p:nvPicPr>
          <p:cNvPr id="43" name="גרפיקה 42" descr="תוו ^ כלפי מטה עם מילוי מלא">
            <a:extLst>
              <a:ext uri="{FF2B5EF4-FFF2-40B4-BE49-F238E27FC236}">
                <a16:creationId xmlns:a16="http://schemas.microsoft.com/office/drawing/2014/main" id="{A7895AFC-5571-7E1B-08E1-ADAE7B008A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4819403" y="5599246"/>
            <a:ext cx="353695" cy="353695"/>
          </a:xfrm>
          <a:prstGeom prst="rect">
            <a:avLst/>
          </a:prstGeom>
        </p:spPr>
      </p:pic>
      <p:pic>
        <p:nvPicPr>
          <p:cNvPr id="44" name="גרפיקה 43" descr="תוו ^ כלפי מטה עם מילוי מלא">
            <a:extLst>
              <a:ext uri="{FF2B5EF4-FFF2-40B4-BE49-F238E27FC236}">
                <a16:creationId xmlns:a16="http://schemas.microsoft.com/office/drawing/2014/main" id="{80B07431-CF81-CF85-B143-9051A833DA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2710413" y="4791705"/>
            <a:ext cx="353695" cy="353695"/>
          </a:xfrm>
          <a:prstGeom prst="rect">
            <a:avLst/>
          </a:prstGeom>
        </p:spPr>
      </p:pic>
      <p:pic>
        <p:nvPicPr>
          <p:cNvPr id="45" name="גרפיקה 44" descr="תוו ^ כלפי מטה עם מילוי מלא">
            <a:extLst>
              <a:ext uri="{FF2B5EF4-FFF2-40B4-BE49-F238E27FC236}">
                <a16:creationId xmlns:a16="http://schemas.microsoft.com/office/drawing/2014/main" id="{4478F7F5-9524-28F0-842E-9598BCA525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2710413" y="5643211"/>
            <a:ext cx="353695" cy="35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47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4FBF5CED-1403-EFCF-C664-8A8DFCD70F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הזכות לקניין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395271" y="2693387"/>
            <a:ext cx="11401459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זכותו של כל אדם להיות בעל רכוש, לשמור עליו וליהנות ממנו ללא חשש שיילקח ממנו או שייעשה בו שימוש ללא רשותו. </a:t>
            </a:r>
          </a:p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קניין יכול להיות חומרי (מוחשי – קרקע, בית, כסף וכו') או רוחני (זכויות יוצרים, רישום פטנט על שמו וכו').</a:t>
            </a: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B6B4D9B5-AC97-EEB6-F4F8-5983AF5D9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2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C03DE258-10DF-8E9A-379D-7710B3278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4" name="TextBox 20">
            <a:extLst>
              <a:ext uri="{FF2B5EF4-FFF2-40B4-BE49-F238E27FC236}">
                <a16:creationId xmlns:a16="http://schemas.microsoft.com/office/drawing/2014/main" id="{9C1007B2-FA6B-4AA9-F88C-80FE242075D8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  <a:endParaRPr lang="he-I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61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00FC576D-C02E-1874-8F41-868ACC56D3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הזכות לשוויון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395271" y="2452087"/>
            <a:ext cx="1140145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זכותו של כל אדם לקבל מן השלטונות יחס זהה ושווה לזולתו ללא הבדל דת, גזע ומין. </a:t>
            </a:r>
          </a:p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ישנם מצבים שבהם ניתן יחס לא שוויוני, ואלו הם סוגי המדיניות הנגזרים מהזכות לשוויון:</a:t>
            </a:r>
          </a:p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מתן יחס לא שוויוני מסיבה שאינה מוצדקת נקרא אפליה פסולה.</a:t>
            </a: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C8A0EF96-4D6E-3B99-5B86-E23BD81659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4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409FC589-101A-4AB5-48A7-74C6BA68A7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09" y="4863742"/>
            <a:ext cx="1358730" cy="1358730"/>
          </a:xfrm>
          <a:prstGeom prst="rect">
            <a:avLst/>
          </a:prstGeom>
        </p:spPr>
      </p:pic>
      <p:pic>
        <p:nvPicPr>
          <p:cNvPr id="2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316CF560-8D2F-9693-148E-CB53A5BECA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03AB39FB-B135-35D5-9959-65A2B88A1983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  <a:endParaRPr lang="he-I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435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0684A7AB-7692-1FA8-F92B-C07CC292FD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הזכות לשוויון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395271" y="2452087"/>
            <a:ext cx="11401459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לעיתים </a:t>
            </a:r>
            <a:r>
              <a:rPr lang="he-IL" sz="2800" dirty="0" err="1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האי־שוויון</a:t>
            </a: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מתקיים מסיבה מוצדקת. סוגי מדיניות אלו נקראים העדפה מתקנת והבחנה. נעמיק במושגים אלו בהמשך הקורס.</a:t>
            </a: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C8A0EF96-4D6E-3B99-5B86-E23BD81659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7" name="Picture 3" descr="Shape&#10;&#10;Description automatically generated">
            <a:extLst>
              <a:ext uri="{FF2B5EF4-FFF2-40B4-BE49-F238E27FC236}">
                <a16:creationId xmlns:a16="http://schemas.microsoft.com/office/drawing/2014/main" id="{AEA3FB4E-A65E-1551-F3C2-EBAC90B245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39" y="4198213"/>
            <a:ext cx="7731718" cy="817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18C03D-5076-E6C1-4074-6A6BEAA89A8D}"/>
              </a:ext>
            </a:extLst>
          </p:cNvPr>
          <p:cNvSpPr txBox="1"/>
          <p:nvPr/>
        </p:nvSpPr>
        <p:spPr>
          <a:xfrm>
            <a:off x="3279978" y="4255054"/>
            <a:ext cx="6000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דיון כיתתי:</a:t>
            </a:r>
          </a:p>
          <a:p>
            <a:pPr algn="r"/>
            <a:r>
              <a:rPr lang="he-I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במדינת ישראל קיים </a:t>
            </a:r>
            <a:r>
              <a:rPr lang="he-IL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אי־שוויון</a:t>
            </a:r>
            <a:r>
              <a:rPr lang="he-IL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בין גברים לנשים. מה דעתכם?</a:t>
            </a:r>
          </a:p>
        </p:txBody>
      </p:sp>
      <p:pic>
        <p:nvPicPr>
          <p:cNvPr id="9" name="Picture 8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391F2293-CAD5-41A7-E146-810918D0CE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99" y="4208834"/>
            <a:ext cx="919247" cy="847695"/>
          </a:xfrm>
          <a:prstGeom prst="rect">
            <a:avLst/>
          </a:prstGeom>
        </p:spPr>
      </p:pic>
      <p:pic>
        <p:nvPicPr>
          <p:cNvPr id="10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32916740-99ED-68C4-B321-92C5FA135D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446" y="4863742"/>
            <a:ext cx="1358730" cy="1358730"/>
          </a:xfrm>
          <a:prstGeom prst="rect">
            <a:avLst/>
          </a:prstGeom>
        </p:spPr>
      </p:pic>
      <p:pic>
        <p:nvPicPr>
          <p:cNvPr id="2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2954BFD9-4B68-1606-C4AC-6D2987AE68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4" name="TextBox 20">
            <a:extLst>
              <a:ext uri="{FF2B5EF4-FFF2-40B4-BE49-F238E27FC236}">
                <a16:creationId xmlns:a16="http://schemas.microsoft.com/office/drawing/2014/main" id="{ED33CC6B-D8F0-2F2A-A94A-512DA91A7E26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</a:p>
        </p:txBody>
      </p:sp>
    </p:spTree>
    <p:extLst>
      <p:ext uri="{BB962C8B-B14F-4D97-AF65-F5344CB8AC3E}">
        <p14:creationId xmlns:p14="http://schemas.microsoft.com/office/powerpoint/2010/main" val="3920590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EA1881BC-8F14-2CA2-75CA-A553E64645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0" name="תמונה 9" descr="תמונה שמכילה שחור, חשיכה, נחושת, שחור ולבן&#10;&#10;התיאור נוצר באופן אוטומטי">
            <a:extLst>
              <a:ext uri="{FF2B5EF4-FFF2-40B4-BE49-F238E27FC236}">
                <a16:creationId xmlns:a16="http://schemas.microsoft.com/office/drawing/2014/main" id="{2EE262A3-58B4-A27A-2D39-C82650351B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0" y="94221"/>
            <a:ext cx="12192000" cy="6858000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הזכות להליך הוגן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395271" y="2452087"/>
            <a:ext cx="11401459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זכותו של כל אדם הנמצא בחקירה או בהליך משפטי שזכויותיו הטבעיות לא ייפגעו</a:t>
            </a:r>
            <a:br>
              <a:rPr lang="en-US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2800" u="sng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מעבר לנדרש</a:t>
            </a: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לצורך החקירה והמשפט.</a:t>
            </a:r>
          </a:p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מטרת הזכות היא למנוע פגיעה לא מוצדקת בזכויות היסוד של האדם</a:t>
            </a:r>
            <a:br>
              <a:rPr lang="en-US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ולהגן על זכויותיו מפני שרירות השלטון. </a:t>
            </a: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8152F62C-A311-F530-096D-7A90CBF1D7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2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1DC3FBDF-7B59-426E-7EA3-CF54DDC3E9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4" name="TextBox 20">
            <a:extLst>
              <a:ext uri="{FF2B5EF4-FFF2-40B4-BE49-F238E27FC236}">
                <a16:creationId xmlns:a16="http://schemas.microsoft.com/office/drawing/2014/main" id="{B52476AE-E4FD-3E65-9769-C75AACFCF1DE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  <a:endParaRPr lang="he-I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4091090F-C661-4C37-B6EC-8F2C5BF23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09" y="4863742"/>
            <a:ext cx="1358730" cy="13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14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EA1881BC-8F14-2CA2-75CA-A553E64645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הזכות להליך הוגן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913561" y="2173977"/>
            <a:ext cx="10364878" cy="318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על מנת להבטיח את קיומו של הליך משפטי הוגן ננקטים אמצעים שונים שימנעו פגיעה בזכויות החשודים. למשל: </a:t>
            </a:r>
          </a:p>
          <a:p>
            <a:pPr algn="r" rtl="1">
              <a:lnSpc>
                <a:spcPct val="150000"/>
              </a:lnSpc>
            </a:pPr>
            <a:r>
              <a:rPr lang="he-IL" sz="20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 אין לערוך חיפוש בביתו של אדם ללא צו בית משפט.</a:t>
            </a:r>
          </a:p>
          <a:p>
            <a:pPr algn="r" rtl="1">
              <a:lnSpc>
                <a:spcPct val="150000"/>
              </a:lnSpc>
            </a:pPr>
            <a:r>
              <a:rPr lang="he-IL" sz="20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 אין לעצור אדם לתקופה ארוכה (בישראל – יותר מ־24 שעות) ללא הבאתו בפני שופט.</a:t>
            </a:r>
          </a:p>
          <a:p>
            <a:pPr algn="r" rtl="1">
              <a:lnSpc>
                <a:spcPct val="150000"/>
              </a:lnSpc>
            </a:pPr>
            <a:r>
              <a:rPr lang="he-IL" sz="20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 אין להעניש אדם ללא משפט.</a:t>
            </a:r>
          </a:p>
          <a:p>
            <a:pPr algn="r" rtl="1">
              <a:lnSpc>
                <a:spcPct val="150000"/>
              </a:lnSpc>
            </a:pPr>
            <a:r>
              <a:rPr lang="he-IL" sz="20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 זכותו של כל אדם לקבל הגנה משפטית – ייצוג משפטי על ידי עורך דין (סנגור), ייצוג משפטי הולם.</a:t>
            </a: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8152F62C-A311-F530-096D-7A90CBF1D7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2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1DC3FBDF-7B59-426E-7EA3-CF54DDC3E9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4" name="TextBox 20">
            <a:extLst>
              <a:ext uri="{FF2B5EF4-FFF2-40B4-BE49-F238E27FC236}">
                <a16:creationId xmlns:a16="http://schemas.microsoft.com/office/drawing/2014/main" id="{B52476AE-E4FD-3E65-9769-C75AACFCF1DE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  <a:endParaRPr lang="he-I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A2B11B28-7E74-D3FA-4995-E66C9304EC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1737" y="4981202"/>
            <a:ext cx="1358730" cy="13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38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path in a field&#10;&#10;Description automatically generated with low confidence">
            <a:extLst>
              <a:ext uri="{FF2B5EF4-FFF2-40B4-BE49-F238E27FC236}">
                <a16:creationId xmlns:a16="http://schemas.microsoft.com/office/drawing/2014/main" id="{AF14C70A-3AE5-26AA-4290-9D5DB76E9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76398" cy="68580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D5004E2-2CA9-C683-7078-265FB00D6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081F50-E27B-B61C-47C3-4D6D164AC073}"/>
              </a:ext>
            </a:extLst>
          </p:cNvPr>
          <p:cNvSpPr txBox="1"/>
          <p:nvPr/>
        </p:nvSpPr>
        <p:spPr>
          <a:xfrm>
            <a:off x="7727246" y="2335324"/>
            <a:ext cx="4412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rgbClr val="2875A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פעילות</a:t>
            </a:r>
          </a:p>
          <a:p>
            <a:pPr algn="ctr"/>
            <a:r>
              <a:rPr lang="he-IL" sz="6000" b="1" dirty="0">
                <a:solidFill>
                  <a:srgbClr val="2875A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כיתתית</a:t>
            </a:r>
            <a:endParaRPr lang="he-IL" sz="6000" b="1" dirty="0">
              <a:solidFill>
                <a:srgbClr val="2875A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CC138E-D76F-35FA-61A6-CB04D4287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6232495"/>
            <a:ext cx="453841" cy="452381"/>
          </a:xfrm>
          <a:prstGeom prst="rect">
            <a:avLst/>
          </a:prstGeom>
        </p:spPr>
      </p:pic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77E5D92A-BA7D-11B0-6CF5-ED4979B6A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172394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90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walking on a path&#10;&#10;Description automatically generated">
            <a:extLst>
              <a:ext uri="{FF2B5EF4-FFF2-40B4-BE49-F238E27FC236}">
                <a16:creationId xmlns:a16="http://schemas.microsoft.com/office/drawing/2014/main" id="{7BEB91BC-E885-7CF5-E48C-1819A15222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" y="0"/>
            <a:ext cx="12139352" cy="68580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D4E0094-E35C-4076-2ED2-B38D490E2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85E07693-0731-2DF8-582C-1C07D0C36E76}"/>
              </a:ext>
            </a:extLst>
          </p:cNvPr>
          <p:cNvGrpSpPr/>
          <p:nvPr/>
        </p:nvGrpSpPr>
        <p:grpSpPr>
          <a:xfrm>
            <a:off x="1253290" y="1114402"/>
            <a:ext cx="9685421" cy="4684295"/>
            <a:chOff x="1253290" y="1114402"/>
            <a:chExt cx="9685421" cy="4684295"/>
          </a:xfrm>
        </p:grpSpPr>
        <p:pic>
          <p:nvPicPr>
            <p:cNvPr id="10" name="Picture 9" descr="A purple and blue circle&#10;&#10;Description automatically generated">
              <a:hlinkClick r:id="rId6"/>
              <a:extLst>
                <a:ext uri="{FF2B5EF4-FFF2-40B4-BE49-F238E27FC236}">
                  <a16:creationId xmlns:a16="http://schemas.microsoft.com/office/drawing/2014/main" id="{7E6D30AC-817C-C769-431D-D3010667E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853" y="1114402"/>
              <a:ext cx="4684295" cy="4684295"/>
            </a:xfrm>
            <a:prstGeom prst="rect">
              <a:avLst/>
            </a:prstGeom>
          </p:spPr>
        </p:pic>
        <p:sp>
          <p:nvSpPr>
            <p:cNvPr id="11" name="TextBox 10">
              <a:hlinkClick r:id="rId6"/>
              <a:extLst>
                <a:ext uri="{FF2B5EF4-FFF2-40B4-BE49-F238E27FC236}">
                  <a16:creationId xmlns:a16="http://schemas.microsoft.com/office/drawing/2014/main" id="{7F416B50-C9FA-1436-F4EC-58DB6239E778}"/>
                </a:ext>
              </a:extLst>
            </p:cNvPr>
            <p:cNvSpPr txBox="1"/>
            <p:nvPr/>
          </p:nvSpPr>
          <p:spPr>
            <a:xfrm>
              <a:off x="1253290" y="2370762"/>
              <a:ext cx="968542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7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זהו את</a:t>
              </a:r>
            </a:p>
            <a:p>
              <a:pPr algn="ctr"/>
              <a:r>
                <a:rPr lang="he-IL" sz="7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הזכות</a:t>
              </a:r>
            </a:p>
          </p:txBody>
        </p:sp>
      </p:grpSp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345E2F04-7604-1982-1CA6-62E0FD151D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172394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2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40BBFD-38A5-4BA5-3A85-9727CF47F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776301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5715F2-5A6C-7E3F-E53F-6073C18EA350}"/>
              </a:ext>
            </a:extLst>
          </p:cNvPr>
          <p:cNvSpPr txBox="1"/>
          <p:nvPr/>
        </p:nvSpPr>
        <p:spPr>
          <a:xfrm>
            <a:off x="1374594" y="2786712"/>
            <a:ext cx="4992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סיכום</a:t>
            </a:r>
            <a:endParaRPr lang="he-IL" sz="60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729F4-0403-6590-3815-82AC1D68D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6DD48-8415-FCCB-18F2-355BADD01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0336" y="1"/>
            <a:ext cx="3165230" cy="6857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20E6E7-DEE6-B0A7-36F5-28DC37184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6848" y="6232495"/>
            <a:ext cx="453841" cy="452381"/>
          </a:xfrm>
          <a:prstGeom prst="rect">
            <a:avLst/>
          </a:prstGeom>
        </p:spPr>
      </p:pic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0A8774D7-0158-259A-73D6-38CD4920AC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172394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79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window&#10;&#10;Description automatically generated">
            <a:extLst>
              <a:ext uri="{FF2B5EF4-FFF2-40B4-BE49-F238E27FC236}">
                <a16:creationId xmlns:a16="http://schemas.microsoft.com/office/drawing/2014/main" id="{83ECCC62-7DAE-C39C-7AA6-5D653432D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02" y="0"/>
            <a:ext cx="7676398" cy="68580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841BC-998F-51C9-9337-29B0DE8102C2}"/>
              </a:ext>
            </a:extLst>
          </p:cNvPr>
          <p:cNvSpPr txBox="1"/>
          <p:nvPr/>
        </p:nvSpPr>
        <p:spPr>
          <a:xfrm>
            <a:off x="31046" y="2322624"/>
            <a:ext cx="4412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rgbClr val="2875A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מה</a:t>
            </a:r>
          </a:p>
          <a:p>
            <a:pPr algn="ctr"/>
            <a:r>
              <a:rPr lang="he-IL" sz="6000" b="1" dirty="0">
                <a:solidFill>
                  <a:srgbClr val="2875A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נלמד?</a:t>
            </a:r>
            <a:endParaRPr lang="he-IL" sz="6000" b="1" dirty="0">
              <a:solidFill>
                <a:srgbClr val="2875A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8B989-7BC9-C9CD-982F-48C121A74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6232495"/>
            <a:ext cx="453841" cy="452381"/>
          </a:xfrm>
          <a:prstGeom prst="rect">
            <a:avLst/>
          </a:prstGeom>
        </p:spPr>
      </p:pic>
      <p:pic>
        <p:nvPicPr>
          <p:cNvPr id="6" name="תמונה 5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A97790A1-F0DB-40D8-3395-892A674B0F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172394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56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04B4428F-5ABC-451F-40C1-90AF1076C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172394"/>
            <a:ext cx="1869195" cy="36704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3" name="Picture 2" descr="A blue and black half circle&#10;&#10;Description automatically generated">
            <a:extLst>
              <a:ext uri="{FF2B5EF4-FFF2-40B4-BE49-F238E27FC236}">
                <a16:creationId xmlns:a16="http://schemas.microsoft.com/office/drawing/2014/main" id="{0F32C9C2-4F7E-5538-1398-47681E1D8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00" y="1428986"/>
            <a:ext cx="2518381" cy="2518381"/>
          </a:xfrm>
          <a:prstGeom prst="rect">
            <a:avLst/>
          </a:prstGeom>
          <a:effectLst/>
        </p:spPr>
      </p:pic>
      <p:pic>
        <p:nvPicPr>
          <p:cNvPr id="9" name="Picture 8" descr="A blue and black half circle&#10;&#10;Description automatically generated">
            <a:extLst>
              <a:ext uri="{FF2B5EF4-FFF2-40B4-BE49-F238E27FC236}">
                <a16:creationId xmlns:a16="http://schemas.microsoft.com/office/drawing/2014/main" id="{7360070D-B122-7E06-BAE3-2DFCF1623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00" y="4101490"/>
            <a:ext cx="2518381" cy="2518381"/>
          </a:xfrm>
          <a:prstGeom prst="rect">
            <a:avLst/>
          </a:prstGeom>
          <a:effectLst/>
        </p:spPr>
      </p:pic>
      <p:pic>
        <p:nvPicPr>
          <p:cNvPr id="12" name="Picture 11" descr="A blue and black corner&#10;&#10;Description automatically generated">
            <a:extLst>
              <a:ext uri="{FF2B5EF4-FFF2-40B4-BE49-F238E27FC236}">
                <a16:creationId xmlns:a16="http://schemas.microsoft.com/office/drawing/2014/main" id="{310D7804-A4CF-D3A6-A414-4CA3498B2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19" y="4101490"/>
            <a:ext cx="2518381" cy="2518381"/>
          </a:xfrm>
          <a:prstGeom prst="rect">
            <a:avLst/>
          </a:prstGeom>
          <a:effectLst/>
        </p:spPr>
      </p:pic>
      <p:pic>
        <p:nvPicPr>
          <p:cNvPr id="14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0248C484-31B9-55DB-B575-B5FC3F1163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19" y="1428986"/>
            <a:ext cx="2534082" cy="2534082"/>
          </a:xfrm>
          <a:prstGeom prst="rect">
            <a:avLst/>
          </a:prstGeom>
          <a:effectLst/>
        </p:spPr>
      </p:pic>
      <p:sp>
        <p:nvSpPr>
          <p:cNvPr id="16" name="TextBox 20">
            <a:extLst>
              <a:ext uri="{FF2B5EF4-FFF2-40B4-BE49-F238E27FC236}">
                <a16:creationId xmlns:a16="http://schemas.microsoft.com/office/drawing/2014/main" id="{E041ECE5-E8F9-84FA-7253-477B432880E2}"/>
              </a:ext>
            </a:extLst>
          </p:cNvPr>
          <p:cNvSpPr txBox="1"/>
          <p:nvPr/>
        </p:nvSpPr>
        <p:spPr>
          <a:xfrm>
            <a:off x="5960740" y="2351666"/>
            <a:ext cx="2534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 אדם </a:t>
            </a:r>
            <a:b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(טבעיות)</a:t>
            </a:r>
            <a:endParaRPr lang="he-IL" sz="30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0FF072D8-340E-8BFF-DB75-A21516C055C2}"/>
              </a:ext>
            </a:extLst>
          </p:cNvPr>
          <p:cNvSpPr txBox="1"/>
          <p:nvPr/>
        </p:nvSpPr>
        <p:spPr>
          <a:xfrm>
            <a:off x="6044756" y="4378829"/>
            <a:ext cx="2366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חברתיות כלכליות</a:t>
            </a:r>
            <a:endParaRPr lang="he-IL" sz="30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4E7E2CDF-9B28-4FFF-936C-A15AF271BCDD}"/>
              </a:ext>
            </a:extLst>
          </p:cNvPr>
          <p:cNvSpPr txBox="1"/>
          <p:nvPr/>
        </p:nvSpPr>
        <p:spPr>
          <a:xfrm>
            <a:off x="3825321" y="2383569"/>
            <a:ext cx="2240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 אזרחיות</a:t>
            </a:r>
          </a:p>
          <a:p>
            <a:pPr algn="ctr"/>
            <a:r>
              <a:rPr lang="he-IL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פוליטיות</a:t>
            </a:r>
            <a:endParaRPr lang="he-IL" sz="30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A20AF5B2-3D61-7F48-29D2-E34FDC90D792}"/>
              </a:ext>
            </a:extLst>
          </p:cNvPr>
          <p:cNvSpPr txBox="1"/>
          <p:nvPr/>
        </p:nvSpPr>
        <p:spPr>
          <a:xfrm>
            <a:off x="3825321" y="4363128"/>
            <a:ext cx="2366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קבוצתיות </a:t>
            </a:r>
            <a:b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תרבותיות</a:t>
            </a:r>
            <a:endParaRPr lang="he-IL" sz="30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Shape, rectangle&#10;&#10;Description automatically generated">
            <a:extLst>
              <a:ext uri="{FF2B5EF4-FFF2-40B4-BE49-F238E27FC236}">
                <a16:creationId xmlns:a16="http://schemas.microsoft.com/office/drawing/2014/main" id="{B1FC2C9F-9874-16FB-EDCC-7F4967594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54433"/>
            <a:ext cx="10844155" cy="13407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003E06-B06C-8B55-FFC5-A41EBF57160D}"/>
              </a:ext>
            </a:extLst>
          </p:cNvPr>
          <p:cNvSpPr txBox="1"/>
          <p:nvPr/>
        </p:nvSpPr>
        <p:spPr>
          <a:xfrm>
            <a:off x="2026227" y="262076"/>
            <a:ext cx="81395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לפניכם מפת הזכויות עם החלוקה לסוגי הזכויות, אותה מפה </a:t>
            </a:r>
            <a:br>
              <a:rPr lang="en-US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תשמש מקרא עבור שני השיעורים.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46249DF-63DA-99AA-711D-BFD08BAAAD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6232495"/>
            <a:ext cx="453841" cy="4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52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3" name="Picture 2" descr="A blue and black half circle&#10;&#10;Description automatically generated">
            <a:extLst>
              <a:ext uri="{FF2B5EF4-FFF2-40B4-BE49-F238E27FC236}">
                <a16:creationId xmlns:a16="http://schemas.microsoft.com/office/drawing/2014/main" id="{0F32C9C2-4F7E-5538-1398-47681E1D8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00" y="803343"/>
            <a:ext cx="2518381" cy="2518381"/>
          </a:xfrm>
          <a:prstGeom prst="rect">
            <a:avLst/>
          </a:prstGeom>
          <a:effectLst/>
        </p:spPr>
      </p:pic>
      <p:pic>
        <p:nvPicPr>
          <p:cNvPr id="9" name="Picture 8" descr="A blue and black half circle&#10;&#10;Description automatically generated">
            <a:extLst>
              <a:ext uri="{FF2B5EF4-FFF2-40B4-BE49-F238E27FC236}">
                <a16:creationId xmlns:a16="http://schemas.microsoft.com/office/drawing/2014/main" id="{7360070D-B122-7E06-BAE3-2DFCF1623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00" y="3475847"/>
            <a:ext cx="2518381" cy="2518381"/>
          </a:xfrm>
          <a:prstGeom prst="rect">
            <a:avLst/>
          </a:prstGeom>
          <a:effectLst/>
        </p:spPr>
      </p:pic>
      <p:pic>
        <p:nvPicPr>
          <p:cNvPr id="12" name="Picture 11" descr="A blue and black corner&#10;&#10;Description automatically generated">
            <a:extLst>
              <a:ext uri="{FF2B5EF4-FFF2-40B4-BE49-F238E27FC236}">
                <a16:creationId xmlns:a16="http://schemas.microsoft.com/office/drawing/2014/main" id="{310D7804-A4CF-D3A6-A414-4CA3498B2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19" y="3475847"/>
            <a:ext cx="2518381" cy="2518381"/>
          </a:xfrm>
          <a:prstGeom prst="rect">
            <a:avLst/>
          </a:prstGeom>
          <a:effectLst/>
        </p:spPr>
      </p:pic>
      <p:pic>
        <p:nvPicPr>
          <p:cNvPr id="14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0248C484-31B9-55DB-B575-B5FC3F1163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18" y="158576"/>
            <a:ext cx="3178849" cy="3178849"/>
          </a:xfrm>
          <a:prstGeom prst="rect">
            <a:avLst/>
          </a:prstGeom>
          <a:effectLst/>
        </p:spPr>
      </p:pic>
      <p:sp>
        <p:nvSpPr>
          <p:cNvPr id="16" name="TextBox 20">
            <a:extLst>
              <a:ext uri="{FF2B5EF4-FFF2-40B4-BE49-F238E27FC236}">
                <a16:creationId xmlns:a16="http://schemas.microsoft.com/office/drawing/2014/main" id="{E041ECE5-E8F9-84FA-7253-477B432880E2}"/>
              </a:ext>
            </a:extLst>
          </p:cNvPr>
          <p:cNvSpPr txBox="1"/>
          <p:nvPr/>
        </p:nvSpPr>
        <p:spPr>
          <a:xfrm>
            <a:off x="6181718" y="1294190"/>
            <a:ext cx="2627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 אדם </a:t>
            </a:r>
            <a:b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(טבעיות)</a:t>
            </a:r>
            <a:endParaRPr lang="he-IL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0FF072D8-340E-8BFF-DB75-A21516C055C2}"/>
              </a:ext>
            </a:extLst>
          </p:cNvPr>
          <p:cNvSpPr txBox="1"/>
          <p:nvPr/>
        </p:nvSpPr>
        <p:spPr>
          <a:xfrm>
            <a:off x="6084109" y="3750076"/>
            <a:ext cx="2366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חברתיות כלכליות</a:t>
            </a:r>
            <a:endParaRPr lang="he-IL" sz="30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4E7E2CDF-9B28-4FFF-936C-A15AF271BCDD}"/>
              </a:ext>
            </a:extLst>
          </p:cNvPr>
          <p:cNvSpPr txBox="1"/>
          <p:nvPr/>
        </p:nvSpPr>
        <p:spPr>
          <a:xfrm>
            <a:off x="3769579" y="1725077"/>
            <a:ext cx="2366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 אזרחיות</a:t>
            </a:r>
          </a:p>
          <a:p>
            <a:pPr algn="ctr"/>
            <a:r>
              <a:rPr lang="he-IL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פוליטיות</a:t>
            </a:r>
            <a:endParaRPr lang="he-IL" sz="30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A20AF5B2-3D61-7F48-29D2-E34FDC90D792}"/>
              </a:ext>
            </a:extLst>
          </p:cNvPr>
          <p:cNvSpPr txBox="1"/>
          <p:nvPr/>
        </p:nvSpPr>
        <p:spPr>
          <a:xfrm>
            <a:off x="3815669" y="3734375"/>
            <a:ext cx="2366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קבוצתיות </a:t>
            </a:r>
            <a:b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תרבותיות</a:t>
            </a:r>
            <a:endParaRPr lang="he-IL" sz="30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46249DF-63DA-99AA-711D-BFD08BAAAD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6232495"/>
            <a:ext cx="453841" cy="452381"/>
          </a:xfrm>
          <a:prstGeom prst="rect">
            <a:avLst/>
          </a:prstGeom>
        </p:spPr>
      </p:pic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3BDA0B47-39DE-FB50-7135-C4A4454DA7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172394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99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BAC686CA-CD8B-85D3-93FF-35B392A94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62239" y="-1055682"/>
            <a:ext cx="11015613" cy="11015613"/>
          </a:xfrm>
          <a:prstGeom prst="rect">
            <a:avLst/>
          </a:prstGeom>
          <a:effectLst/>
        </p:spPr>
      </p:pic>
      <p:sp>
        <p:nvSpPr>
          <p:cNvPr id="4" name="TextBox 20">
            <a:extLst>
              <a:ext uri="{FF2B5EF4-FFF2-40B4-BE49-F238E27FC236}">
                <a16:creationId xmlns:a16="http://schemas.microsoft.com/office/drawing/2014/main" id="{2407732D-0737-2FF0-865A-833CB04B2C93}"/>
              </a:ext>
            </a:extLst>
          </p:cNvPr>
          <p:cNvSpPr txBox="1"/>
          <p:nvPr/>
        </p:nvSpPr>
        <p:spPr>
          <a:xfrm>
            <a:off x="829706" y="396172"/>
            <a:ext cx="11015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 אדם – זכויות טבעיות</a:t>
            </a:r>
            <a:endParaRPr lang="he-IL" sz="80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15E1B-E067-6238-DD24-3875259BD57E}"/>
              </a:ext>
            </a:extLst>
          </p:cNvPr>
          <p:cNvSpPr txBox="1"/>
          <p:nvPr/>
        </p:nvSpPr>
        <p:spPr>
          <a:xfrm>
            <a:off x="2424225" y="1647062"/>
            <a:ext cx="9530969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לכל אדם, ללא הבדל דת, גזע, מין או עמדות פוליטיות, ישנן זכויות בסיסיות. 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זכויות היסוד של האדם הן טבעיות ושייכות לפרט מרגע לידתו, ואין למדינה זכות מוסרית לפגוע בהן או לשלול אותן באופן שרירותי וללא הצדקה. </a:t>
            </a:r>
          </a:p>
          <a:p>
            <a:pPr algn="just" rtl="1">
              <a:lnSpc>
                <a:spcPct val="150000"/>
              </a:lnSpc>
            </a:pP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על המדינה הדמוקרטית מוטל להגן על זכויות אלה ולאפשר את מימושן.</a:t>
            </a:r>
          </a:p>
          <a:p>
            <a:pPr algn="just" rtl="1">
              <a:lnSpc>
                <a:spcPct val="150000"/>
              </a:lnSpc>
            </a:pPr>
            <a:endParaRPr kumimoji="0" lang="he-IL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0708129-7EBD-2BE7-C1B0-C0B44BADD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2" name="Picture 1" descr="A group of hands with their arms raised&#10;&#10;Description automatically generated">
            <a:extLst>
              <a:ext uri="{FF2B5EF4-FFF2-40B4-BE49-F238E27FC236}">
                <a16:creationId xmlns:a16="http://schemas.microsoft.com/office/drawing/2014/main" id="{8C31D144-D40A-DED7-EC19-2CD9F7D86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44" y="4282837"/>
            <a:ext cx="9063466" cy="4276253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D8CB5809-8B31-1DFC-0A55-76F740ED0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53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BAC686CA-CD8B-85D3-93FF-35B392A94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36983" y="-1055684"/>
            <a:ext cx="3140867" cy="3140867"/>
          </a:xfrm>
          <a:prstGeom prst="rect">
            <a:avLst/>
          </a:prstGeom>
          <a:effectLst/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0708129-7EBD-2BE7-C1B0-C0B44BADD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629599-48EC-BFDD-0E02-0DCD2B237CB6}"/>
              </a:ext>
            </a:extLst>
          </p:cNvPr>
          <p:cNvSpPr txBox="1"/>
          <p:nvPr/>
        </p:nvSpPr>
        <p:spPr>
          <a:xfrm>
            <a:off x="912416" y="1446971"/>
            <a:ext cx="10115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מקובל להתייחס לשש זכויות אדם: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18E55C0-EBF5-CF9B-4ED9-BCCABE71D8B5}"/>
              </a:ext>
            </a:extLst>
          </p:cNvPr>
          <p:cNvGrpSpPr/>
          <p:nvPr/>
        </p:nvGrpSpPr>
        <p:grpSpPr>
          <a:xfrm>
            <a:off x="7369736" y="2561153"/>
            <a:ext cx="4011771" cy="1591141"/>
            <a:chOff x="8180229" y="2561153"/>
            <a:chExt cx="3146526" cy="1591141"/>
          </a:xfrm>
        </p:grpSpPr>
        <p:pic>
          <p:nvPicPr>
            <p:cNvPr id="15" name="Picture 14" descr="Shape, rectangle&#10;&#10;Description automatically generated">
              <a:extLst>
                <a:ext uri="{FF2B5EF4-FFF2-40B4-BE49-F238E27FC236}">
                  <a16:creationId xmlns:a16="http://schemas.microsoft.com/office/drawing/2014/main" id="{50D98CFC-4695-113F-9E11-375F7DD46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229" y="2561153"/>
              <a:ext cx="3146526" cy="1591141"/>
            </a:xfrm>
            <a:prstGeom prst="rect">
              <a:avLst/>
            </a:prstGeom>
          </p:spPr>
        </p:pic>
        <p:sp>
          <p:nvSpPr>
            <p:cNvPr id="32" name="TextBox 31">
              <a:hlinkClick r:id="rId6" action="ppaction://hlinksldjump"/>
              <a:extLst>
                <a:ext uri="{FF2B5EF4-FFF2-40B4-BE49-F238E27FC236}">
                  <a16:creationId xmlns:a16="http://schemas.microsoft.com/office/drawing/2014/main" id="{B417FCA1-9341-8946-C01D-39F9CCBEF338}"/>
                </a:ext>
              </a:extLst>
            </p:cNvPr>
            <p:cNvSpPr txBox="1"/>
            <p:nvPr/>
          </p:nvSpPr>
          <p:spPr>
            <a:xfrm>
              <a:off x="8309762" y="2729266"/>
              <a:ext cx="28874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3600" b="1" u="sng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הזכות לחיים</a:t>
              </a:r>
              <a:r>
                <a:rPr lang="he-IL" sz="3600" b="1" u="sng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ביטחון</a:t>
              </a:r>
              <a:br>
                <a:rPr lang="en-US" sz="3600" b="1" u="sng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3600" b="1" u="sng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ושלמות הגוף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18309D2-938B-B9DD-764E-616FF9AF60BC}"/>
              </a:ext>
            </a:extLst>
          </p:cNvPr>
          <p:cNvGrpSpPr/>
          <p:nvPr/>
        </p:nvGrpSpPr>
        <p:grpSpPr>
          <a:xfrm>
            <a:off x="4323925" y="2561153"/>
            <a:ext cx="3146526" cy="1591140"/>
            <a:chOff x="5134417" y="2561153"/>
            <a:chExt cx="3146526" cy="1591140"/>
          </a:xfrm>
        </p:grpSpPr>
        <p:pic>
          <p:nvPicPr>
            <p:cNvPr id="18" name="Picture 17">
              <a:hlinkClick r:id="rId7" action="ppaction://hlinksldjump"/>
              <a:extLst>
                <a:ext uri="{FF2B5EF4-FFF2-40B4-BE49-F238E27FC236}">
                  <a16:creationId xmlns:a16="http://schemas.microsoft.com/office/drawing/2014/main" id="{20B4F1FB-5B92-F91A-7EEE-2C69BDC86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34417" y="2561153"/>
              <a:ext cx="3146526" cy="159114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4C4A1F-048B-A2F2-198D-A73742791C6B}"/>
                </a:ext>
              </a:extLst>
            </p:cNvPr>
            <p:cNvSpPr txBox="1"/>
            <p:nvPr/>
          </p:nvSpPr>
          <p:spPr>
            <a:xfrm>
              <a:off x="5390474" y="2986819"/>
              <a:ext cx="2635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3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הזכות לחירות</a:t>
              </a:r>
              <a:endPara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C5F66F-A186-612A-7548-B687171E8CB9}"/>
              </a:ext>
            </a:extLst>
          </p:cNvPr>
          <p:cNvGrpSpPr/>
          <p:nvPr/>
        </p:nvGrpSpPr>
        <p:grpSpPr>
          <a:xfrm>
            <a:off x="1278114" y="2561153"/>
            <a:ext cx="3146526" cy="1591141"/>
            <a:chOff x="2088606" y="2561153"/>
            <a:chExt cx="3146526" cy="1591141"/>
          </a:xfrm>
        </p:grpSpPr>
        <p:pic>
          <p:nvPicPr>
            <p:cNvPr id="9" name="Picture 8" descr="Shape, rectangle&#10;&#10;Description automatically generated">
              <a:extLst>
                <a:ext uri="{FF2B5EF4-FFF2-40B4-BE49-F238E27FC236}">
                  <a16:creationId xmlns:a16="http://schemas.microsoft.com/office/drawing/2014/main" id="{AC5BF01E-8BB7-14EC-91D4-35601DF42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606" y="2561153"/>
              <a:ext cx="3146526" cy="159114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5F61D74-8EEB-D7F3-E7DF-771823FA8479}"/>
                </a:ext>
              </a:extLst>
            </p:cNvPr>
            <p:cNvSpPr txBox="1"/>
            <p:nvPr/>
          </p:nvSpPr>
          <p:spPr>
            <a:xfrm>
              <a:off x="2342474" y="2986819"/>
              <a:ext cx="2635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3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הזכות לקניין</a:t>
              </a:r>
              <a:endPara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80AD0D6-91FC-95C0-ACAF-7313ACC9DEC2}"/>
              </a:ext>
            </a:extLst>
          </p:cNvPr>
          <p:cNvGrpSpPr/>
          <p:nvPr/>
        </p:nvGrpSpPr>
        <p:grpSpPr>
          <a:xfrm>
            <a:off x="7045254" y="4101966"/>
            <a:ext cx="3146526" cy="1591141"/>
            <a:chOff x="7045254" y="4101966"/>
            <a:chExt cx="3146526" cy="1591141"/>
          </a:xfrm>
        </p:grpSpPr>
        <p:pic>
          <p:nvPicPr>
            <p:cNvPr id="12" name="Picture 11" descr="Shape, rectangle&#10;&#10;Description automatically generated">
              <a:extLst>
                <a:ext uri="{FF2B5EF4-FFF2-40B4-BE49-F238E27FC236}">
                  <a16:creationId xmlns:a16="http://schemas.microsoft.com/office/drawing/2014/main" id="{B176FD9B-88A3-E07C-8294-5E4134B6F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254" y="4101966"/>
              <a:ext cx="3146526" cy="159114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1C2B093-DA7F-519E-2FD8-C273F2149331}"/>
                </a:ext>
              </a:extLst>
            </p:cNvPr>
            <p:cNvSpPr txBox="1"/>
            <p:nvPr/>
          </p:nvSpPr>
          <p:spPr>
            <a:xfrm>
              <a:off x="7313567" y="4527632"/>
              <a:ext cx="2635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3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הזכות לשוויון</a:t>
              </a:r>
              <a:endPara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59DF3D-1EFE-E73F-405C-7B92664A0579}"/>
              </a:ext>
            </a:extLst>
          </p:cNvPr>
          <p:cNvGrpSpPr/>
          <p:nvPr/>
        </p:nvGrpSpPr>
        <p:grpSpPr>
          <a:xfrm>
            <a:off x="4008387" y="4101966"/>
            <a:ext cx="3146526" cy="1591141"/>
            <a:chOff x="4008387" y="4101966"/>
            <a:chExt cx="3146526" cy="1591141"/>
          </a:xfrm>
        </p:grpSpPr>
        <p:pic>
          <p:nvPicPr>
            <p:cNvPr id="24" name="Picture 23" descr="Shape, rectangle&#10;&#10;Description automatically generated">
              <a:hlinkClick r:id="rId13" action="ppaction://hlinksldjump"/>
              <a:extLst>
                <a:ext uri="{FF2B5EF4-FFF2-40B4-BE49-F238E27FC236}">
                  <a16:creationId xmlns:a16="http://schemas.microsoft.com/office/drawing/2014/main" id="{859AC30C-1342-E825-CC5C-E2CB64B96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387" y="4101966"/>
              <a:ext cx="3146526" cy="159114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82FB9D-B6FD-3F71-11E6-974166BEEB06}"/>
                </a:ext>
              </a:extLst>
            </p:cNvPr>
            <p:cNvSpPr txBox="1"/>
            <p:nvPr/>
          </p:nvSpPr>
          <p:spPr>
            <a:xfrm>
              <a:off x="4264000" y="4527632"/>
              <a:ext cx="2635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3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הזכות לכבוד</a:t>
              </a:r>
              <a:endPara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DB84FF-B30A-9042-673D-BC3FA718A2A7}"/>
              </a:ext>
            </a:extLst>
          </p:cNvPr>
          <p:cNvGrpSpPr/>
          <p:nvPr/>
        </p:nvGrpSpPr>
        <p:grpSpPr>
          <a:xfrm>
            <a:off x="202497" y="4101966"/>
            <a:ext cx="3915550" cy="1591141"/>
            <a:chOff x="202497" y="4101966"/>
            <a:chExt cx="3915550" cy="1591141"/>
          </a:xfrm>
        </p:grpSpPr>
        <p:pic>
          <p:nvPicPr>
            <p:cNvPr id="21" name="Picture 20" descr="Shape, rectangle&#10;&#10;Description automatically generated">
              <a:extLst>
                <a:ext uri="{FF2B5EF4-FFF2-40B4-BE49-F238E27FC236}">
                  <a16:creationId xmlns:a16="http://schemas.microsoft.com/office/drawing/2014/main" id="{DB8063F8-DE1D-A359-FCE2-4A09C4B68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497" y="4101966"/>
              <a:ext cx="3915550" cy="159114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A2377E6-ECAB-7377-DD13-DC7DBFABE061}"/>
                </a:ext>
              </a:extLst>
            </p:cNvPr>
            <p:cNvSpPr txBox="1"/>
            <p:nvPr/>
          </p:nvSpPr>
          <p:spPr>
            <a:xfrm>
              <a:off x="340433" y="4527631"/>
              <a:ext cx="3576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3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  <a:hlinkClick r:id="rId1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הזכות להליך הוגן</a:t>
              </a:r>
              <a:endPara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גרפיקה 1">
            <a:extLst>
              <a:ext uri="{FF2B5EF4-FFF2-40B4-BE49-F238E27FC236}">
                <a16:creationId xmlns:a16="http://schemas.microsoft.com/office/drawing/2014/main" id="{6515C47B-880C-513C-DE13-D4C8A29059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61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760E9C40-5C3F-05E5-E4E9-72A890CC8B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הזכות לחיים, ביטחון ושלמות הגוף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395271" y="2693387"/>
            <a:ext cx="1140145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זכות זו מבטאת את ההגנה של האדם על חייו ועל גופו ואת האיסור של אחרים לפגוע בו. </a:t>
            </a:r>
          </a:p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הזכות לביטחון הנגזרת מכך מחייבת את המדינה להגן על הפרט מפני אחרים המבקשים לפגוע בו.</a:t>
            </a:r>
          </a:p>
        </p:txBody>
      </p:sp>
      <p:pic>
        <p:nvPicPr>
          <p:cNvPr id="26" name="Picture 25">
            <a:hlinkClick r:id="rId7" action="ppaction://hlinksldjump"/>
            <a:extLst>
              <a:ext uri="{FF2B5EF4-FFF2-40B4-BE49-F238E27FC236}">
                <a16:creationId xmlns:a16="http://schemas.microsoft.com/office/drawing/2014/main" id="{F7F1CB1F-FA20-3158-8786-B0FDC22B9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4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E591173E-529E-D5BA-3E06-8EECD35B2F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FCA0B392-4B60-4E65-2A1E-700C0AAE9962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  <a:endParaRPr lang="he-I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טקסט, צילום מסך, גופן, מותג&#10;&#10;התיאור נוצר באופן אוטומטי">
            <a:extLst>
              <a:ext uri="{FF2B5EF4-FFF2-40B4-BE49-F238E27FC236}">
                <a16:creationId xmlns:a16="http://schemas.microsoft.com/office/drawing/2014/main" id="{4CEA965F-1229-9DCC-296D-EEE7C0CC88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758DE2C-40E7-374D-10AB-7AD74E59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9" y="558801"/>
            <a:ext cx="11592822" cy="5638142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4108536E-3132-848C-F85F-8B6231DF8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3" y="1197433"/>
            <a:ext cx="10844155" cy="12488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9107F-287C-DFFA-E24D-EFA109EA21A4}"/>
              </a:ext>
            </a:extLst>
          </p:cNvPr>
          <p:cNvSpPr txBox="1"/>
          <p:nvPr/>
        </p:nvSpPr>
        <p:spPr>
          <a:xfrm>
            <a:off x="2490354" y="1481276"/>
            <a:ext cx="721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הזכות לחירות</a:t>
            </a:r>
            <a:endParaRPr lang="he-IL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81A9F7-DFE1-B81E-6563-24DEB4DBEA15}"/>
              </a:ext>
            </a:extLst>
          </p:cNvPr>
          <p:cNvSpPr txBox="1"/>
          <p:nvPr/>
        </p:nvSpPr>
        <p:spPr>
          <a:xfrm>
            <a:off x="395271" y="2452087"/>
            <a:ext cx="11401459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לכל אדם יש חופש בחירה וחופש פעולה. </a:t>
            </a:r>
            <a:br>
              <a:rPr lang="en-US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זכות זו נובעת מההכרה בעובדה שהאדם הוא יצור תבוני ואוטונומי, האחראי לגופו ולחייו.</a:t>
            </a:r>
          </a:p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מהזכות לחירות נגזרים: </a:t>
            </a:r>
            <a:br>
              <a:rPr lang="en-US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חופש המחשבה והדעה   2. חופש המצפון   3. חופש הביטוי</a:t>
            </a:r>
            <a:br>
              <a:rPr lang="en-US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4. חופש התנועה   5. חופש העיסוק   6. חופש הדת   7. חופש מדת</a:t>
            </a:r>
            <a:br>
              <a:rPr lang="en-US" sz="2800" dirty="0">
                <a:solidFill>
                  <a:srgbClr val="19496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he-IL" sz="2800" dirty="0">
              <a:solidFill>
                <a:srgbClr val="19496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0487E664-58DA-D516-74BF-3B89EC4632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7157" y="94221"/>
            <a:ext cx="1520955" cy="1520955"/>
          </a:xfrm>
          <a:prstGeom prst="rect">
            <a:avLst/>
          </a:prstGeom>
        </p:spPr>
      </p:pic>
      <p:pic>
        <p:nvPicPr>
          <p:cNvPr id="2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C7991A2D-DAF2-D61A-F1D5-6DE8C4AFC3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09" y="4863742"/>
            <a:ext cx="1358730" cy="1358730"/>
          </a:xfrm>
          <a:prstGeom prst="rect">
            <a:avLst/>
          </a:prstGeom>
        </p:spPr>
      </p:pic>
      <p:pic>
        <p:nvPicPr>
          <p:cNvPr id="4" name="!!זכויות טבעיות" descr="A blue and black half circle&#10;&#10;Description automatically generated">
            <a:extLst>
              <a:ext uri="{FF2B5EF4-FFF2-40B4-BE49-F238E27FC236}">
                <a16:creationId xmlns:a16="http://schemas.microsoft.com/office/drawing/2014/main" id="{CDCBD759-B7A3-9E02-1913-22AC512B22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" y="5666461"/>
            <a:ext cx="1121140" cy="1121140"/>
          </a:xfrm>
          <a:prstGeom prst="rect">
            <a:avLst/>
          </a:prstGeom>
          <a:effectLst/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C2B6874A-2966-4466-5F7B-8F80FC1CCEB7}"/>
              </a:ext>
            </a:extLst>
          </p:cNvPr>
          <p:cNvSpPr txBox="1"/>
          <p:nvPr/>
        </p:nvSpPr>
        <p:spPr>
          <a:xfrm>
            <a:off x="58865" y="5993002"/>
            <a:ext cx="10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זכויות</a:t>
            </a:r>
          </a:p>
          <a:p>
            <a:pPr algn="ctr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אדם</a:t>
            </a:r>
            <a:endParaRPr lang="he-I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264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492D56DE807D4A85809F43D016E1B8" ma:contentTypeVersion="2" ma:contentTypeDescription="Create a new document." ma:contentTypeScope="" ma:versionID="b1bab809095cb01c36a8f8238c8d4993">
  <xsd:schema xmlns:xsd="http://www.w3.org/2001/XMLSchema" xmlns:xs="http://www.w3.org/2001/XMLSchema" xmlns:p="http://schemas.microsoft.com/office/2006/metadata/properties" xmlns:ns3="403a8d0d-ec59-4e4a-aa6b-8da36811ff4b" targetNamespace="http://schemas.microsoft.com/office/2006/metadata/properties" ma:root="true" ma:fieldsID="bdba4f67237cefe2db88642c5ebdc308" ns3:_="">
    <xsd:import namespace="403a8d0d-ec59-4e4a-aa6b-8da36811ff4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a8d0d-ec59-4e4a-aa6b-8da36811ff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7858F7-3E3D-4099-AF67-5E4C2360E6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3a8d0d-ec59-4e4a-aa6b-8da36811ff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2CA89A-5EA6-4683-96B8-A25B320BF6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092506-2147-4A14-995F-F7DA0FADE405}">
  <ds:schemaRefs>
    <ds:schemaRef ds:uri="http://purl.org/dc/elements/1.1/"/>
    <ds:schemaRef ds:uri="403a8d0d-ec59-4e4a-aa6b-8da36811ff4b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4745</TotalTime>
  <Words>1086</Words>
  <Application>Microsoft Office PowerPoint</Application>
  <PresentationFormat>מסך רחב</PresentationFormat>
  <Paragraphs>170</Paragraphs>
  <Slides>27</Slides>
  <Notes>26</Notes>
  <HiddenSlides>17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27</vt:i4>
      </vt:variant>
    </vt:vector>
  </HeadingPairs>
  <TitlesOfParts>
    <vt:vector size="32" baseType="lpstr">
      <vt:lpstr>Arial</vt:lpstr>
      <vt:lpstr>Assistant</vt:lpstr>
      <vt:lpstr>Calibri</vt:lpstr>
      <vt:lpstr>Calibri Light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Adi Tzabar</dc:creator>
  <cp:lastModifiedBy>Shahar Ezer</cp:lastModifiedBy>
  <cp:revision>57</cp:revision>
  <dcterms:created xsi:type="dcterms:W3CDTF">2022-11-23T07:47:57Z</dcterms:created>
  <dcterms:modified xsi:type="dcterms:W3CDTF">2024-06-18T07:34:15Z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0x01010000492D56DE807D4A85809F43D016E1B8</vt:lpwstr>
  </property>
</Properties>
</file>