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6" r:id="rId5"/>
    <p:sldId id="258" r:id="rId6"/>
    <p:sldId id="259" r:id="rId7"/>
    <p:sldId id="260" r:id="rId8"/>
    <p:sldId id="300" r:id="rId9"/>
    <p:sldId id="261" r:id="rId10"/>
    <p:sldId id="262" r:id="rId11"/>
    <p:sldId id="263" r:id="rId12"/>
    <p:sldId id="265" r:id="rId13"/>
    <p:sldId id="264" r:id="rId14"/>
    <p:sldId id="266" r:id="rId15"/>
    <p:sldId id="302" r:id="rId16"/>
    <p:sldId id="301" r:id="rId17"/>
    <p:sldId id="268" r:id="rId18"/>
    <p:sldId id="282" r:id="rId19"/>
    <p:sldId id="303" r:id="rId20"/>
    <p:sldId id="280" r:id="rId21"/>
    <p:sldId id="269" r:id="rId22"/>
    <p:sldId id="277" r:id="rId23"/>
    <p:sldId id="288" r:id="rId24"/>
    <p:sldId id="289" r:id="rId25"/>
    <p:sldId id="304" r:id="rId26"/>
    <p:sldId id="290" r:id="rId27"/>
    <p:sldId id="291" r:id="rId28"/>
    <p:sldId id="270" r:id="rId29"/>
    <p:sldId id="283" r:id="rId30"/>
    <p:sldId id="284" r:id="rId31"/>
    <p:sldId id="285" r:id="rId32"/>
    <p:sldId id="286" r:id="rId33"/>
    <p:sldId id="287" r:id="rId34"/>
    <p:sldId id="271" r:id="rId35"/>
    <p:sldId id="272" r:id="rId36"/>
    <p:sldId id="275" r:id="rId37"/>
    <p:sldId id="273" r:id="rId38"/>
    <p:sldId id="276" r:id="rId39"/>
    <p:sldId id="274" r:id="rId40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656186-BF6C-C62D-757D-B938E8D5244F}" name="Shahar Ezer" initials="SE" userId="S::shahare@lnet.co.il::44daab7d-8fe6-4564-967d-dc0e926250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308B"/>
    <a:srgbClr val="DA881C"/>
    <a:srgbClr val="B1932B"/>
    <a:srgbClr val="1D986C"/>
    <a:srgbClr val="AD1A11"/>
    <a:srgbClr val="2875AF"/>
    <a:srgbClr val="54AB8B"/>
    <a:srgbClr val="AD3711"/>
    <a:srgbClr val="35717C"/>
    <a:srgbClr val="E7C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916" autoAdjust="0"/>
  </p:normalViewPr>
  <p:slideViewPr>
    <p:cSldViewPr snapToGrid="0">
      <p:cViewPr varScale="1">
        <p:scale>
          <a:sx n="93" d="100"/>
          <a:sy n="93" d="100"/>
        </p:scale>
        <p:origin x="12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D3A2409-62B6-4BF4-B112-8F58F0690014}" type="datetimeFigureOut">
              <a:rPr lang="he-IL" smtClean="0"/>
              <a:t>ט'/ניסן/תשפ"ד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A729552-28C9-49CA-8D16-D694E47855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6541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ביחידה זאת נכיר את הקורס שנלמד במהלך השנתיים הקרובות. </a:t>
            </a:r>
          </a:p>
          <a:p>
            <a:pPr marL="171450" indent="-1714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נעמיק בשיטת הלמידה הייחודית.</a:t>
            </a:r>
          </a:p>
          <a:p>
            <a:pPr marL="171450" indent="-1714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נעבור על השערים והיחידות ('מה נלמד בתוכנית'). </a:t>
            </a:r>
          </a:p>
          <a:p>
            <a:pPr marL="171450" indent="-1714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נכיר את שיטת ההערכה בקורס. </a:t>
            </a:r>
          </a:p>
          <a:p>
            <a:pPr marL="171450" indent="-1714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נגדיר ציפיות למהלך הלמידה.</a:t>
            </a:r>
          </a:p>
          <a:p>
            <a:pPr marL="171450" indent="-1714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הורדת משימה ראשונה - יומן מסע.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7246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74128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ממש רגע לפני שכולכם תממשו את זכותכם האזרחית לבחור בקלפי, נצעד כולנו יחד בשבילי ישראל – המדינה שאנו חיים בה.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51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2130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50068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200" dirty="0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הלמידה תתבצע במשולב – שיעורים בכיתה יחד עם המורה ושיעור מקוון בלמידה עצמאית של התלמיד. </a:t>
            </a:r>
            <a:br>
              <a:rPr lang="en-US" sz="1200" dirty="0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200" dirty="0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אורך היחידות שונה. יהיו יחידות שיתקיים בהן רק שיעור אחד בכיתה, ויהיו יחידות שיתקיימו בהן כמה שיעורים, בהתאם לנושאים הנלמדים ביחידה.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00044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>
                <a:latin typeface="Calibri" panose="020F0502020204030204" pitchFamily="34" charset="0"/>
                <a:cs typeface="Calibri" panose="020F0502020204030204" pitchFamily="34" charset="0"/>
              </a:rPr>
              <a:t>הקורס "בשביל ישראל" כולל שישה שערים ו־23 מקטעי שביל (יחידות). כנזכר, הקורס יתפרס על פני שתי שנות לימוד.</a:t>
            </a:r>
            <a:br>
              <a:rPr lang="en-US" b="0" dirty="0"/>
            </a:br>
            <a:endParaRPr lang="he-IL" b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6075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493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771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09176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7925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>
                <a:latin typeface="Calibri" panose="020F0502020204030204" pitchFamily="34" charset="0"/>
                <a:cs typeface="Calibri" panose="020F0502020204030204" pitchFamily="34" charset="0"/>
              </a:rPr>
              <a:t>אנחנו יוצאים כעת למסע בשביל ישראל – מסע שנלמד במהלכו את מקצוע האזרחות ונבין מה המשמעות של היותנו אזרחים ואזרחיות במדינת ישראל.</a:t>
            </a:r>
            <a:b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200" b="0" dirty="0">
                <a:latin typeface="Calibri" panose="020F0502020204030204" pitchFamily="34" charset="0"/>
                <a:cs typeface="Calibri" panose="020F0502020204030204" pitchFamily="34" charset="0"/>
              </a:rPr>
              <a:t>קישור </a:t>
            </a:r>
            <a:r>
              <a:rPr lang="he-IL" sz="1200" b="0" dirty="0" err="1">
                <a:latin typeface="Calibri" panose="020F0502020204030204" pitchFamily="34" charset="0"/>
                <a:cs typeface="Calibri" panose="020F0502020204030204" pitchFamily="34" charset="0"/>
              </a:rPr>
              <a:t>ליוטיוב</a:t>
            </a:r>
            <a:r>
              <a:rPr lang="he-IL" sz="1200" b="0" dirty="0">
                <a:latin typeface="Calibri" panose="020F0502020204030204" pitchFamily="34" charset="0"/>
                <a:cs typeface="Calibri" panose="020F0502020204030204" pitchFamily="34" charset="0"/>
              </a:rPr>
              <a:t> - השביל הזה מתחיל כאן </a:t>
            </a: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https://www.youtube.com/watch?v=0hgfLoI-UDA&amp;ab_channel=%D7%90%D7%94%D7%95%D7%93%D7%91%D7%A0%D7%90%D7%99-%D7%94%D7%A2%D7%A8%D7%95%D7%A5%D7%94%D7%A8%D7%A9%D7%9E%D7%99</a:t>
            </a:r>
            <a:endParaRPr lang="he-IL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721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557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4318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קו הזינוק </a:t>
            </a:r>
            <a:r>
              <a:rPr lang="he-IL" sz="1200" b="0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– מבוא והכרת הנושא המרכזי. </a:t>
            </a:r>
          </a:p>
          <a:p>
            <a:pPr algn="r">
              <a:lnSpc>
                <a:spcPct val="150000"/>
              </a:lnSpc>
            </a:pPr>
            <a:r>
              <a:rPr lang="he-IL" sz="1200" b="1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ציוני הדרך </a:t>
            </a:r>
            <a:r>
              <a:rPr lang="he-IL" sz="1200" b="0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– רקע היסטורי והתפתחות הסוגייה הנדונה. </a:t>
            </a:r>
          </a:p>
          <a:p>
            <a:pPr algn="r">
              <a:lnSpc>
                <a:spcPct val="150000"/>
              </a:lnSpc>
            </a:pPr>
            <a:r>
              <a:rPr lang="he-IL" sz="1200" b="1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מורי הדרך</a:t>
            </a:r>
            <a:r>
              <a:rPr lang="he-IL" sz="1200" b="0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 – הרצאת מומחה (לעתים זווית אחת ולעתים שתיים).</a:t>
            </a:r>
          </a:p>
          <a:p>
            <a:pPr algn="r">
              <a:lnSpc>
                <a:spcPct val="150000"/>
              </a:lnSpc>
            </a:pPr>
            <a:r>
              <a:rPr lang="he-IL" sz="1200" b="1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המצפן שלי </a:t>
            </a:r>
            <a:r>
              <a:rPr lang="he-IL" sz="1200" b="0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–  עיבוד ומשימה. </a:t>
            </a:r>
          </a:p>
          <a:p>
            <a:pPr algn="r">
              <a:lnSpc>
                <a:spcPct val="150000"/>
              </a:lnSpc>
            </a:pPr>
            <a:r>
              <a:rPr lang="he-I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רואים רחוק </a:t>
            </a:r>
            <a:r>
              <a:rPr lang="he-IL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סיכום ותובנות היחידה בדגש על הסתכלות קדימה. </a:t>
            </a:r>
            <a:endParaRPr lang="he-IL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79411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08630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0323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82259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7956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>
              <a:lnSpc>
                <a:spcPct val="150000"/>
              </a:lnSpc>
            </a:pP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e-IL" sz="1200" b="0" dirty="0">
              <a:effectLst/>
              <a:latin typeface="Calibri" panose="020F0502020204030204" pitchFamily="34" charset="0"/>
              <a:ea typeface="Noto Sans" panose="020B0502040504020204" pitchFamily="34" charset="0"/>
              <a:cs typeface="Calibri" panose="020F050202020403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74860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38995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>
              <a:lnSpc>
                <a:spcPct val="150000"/>
              </a:lnSpc>
            </a:pP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בחלק מיחידות התוכן תתבקשו למלא יומן מסע. ביומן תוכלו להביע את המחשבות שלכם ואת הפתרונות שתציעו לסוגיות מרכזיות בתחום האזרחות. </a:t>
            </a: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את הטקסט שתכתבו יאסוף צוות ההוראה ויגיש לכם בצורה מרוכזת בסוף הקורס, כך שתוכלו לשמור את יומן המסע שלכם שאתם כתבתם במהלך לימוד הקורס. </a:t>
            </a: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אבל לפני שנתחיל את היומן שלנו, נבקשכם לצרף את ההורים או את אחד הקרובים אליכם לכתוב לכם כמה מילים בפתיחה.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1256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9749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המסע ללימוד האזרחות, כמו כל מסע אחר, דורש מצדכם מאמץ. </a:t>
            </a: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הדרך יפה ומרתקת אך לפעמים יהיו עליות וקשיים. זה רק טבעי. </a:t>
            </a: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200" b="1" dirty="0">
                <a:latin typeface="Calibri" panose="020F0502020204030204" pitchFamily="34" charset="0"/>
                <a:cs typeface="Calibri" panose="020F0502020204030204" pitchFamily="34" charset="0"/>
              </a:rPr>
              <a:t>המשיכו להשקיע ולצעוד בשביל, וזכרו: הערך החשוב ביותר להצלחה הוא התמדה.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36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43358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latin typeface="Calibri" panose="020F0502020204030204" pitchFamily="34" charset="0"/>
                <a:cs typeface="Calibri" panose="020F0502020204030204" pitchFamily="34" charset="0"/>
              </a:rPr>
              <a:t>הקורס "בשביל ישראל" הוא קורס ייחודי ופורץ דרך במשרד החינוך ובמדינת ישראל. </a:t>
            </a: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הוא נכתב ופותח על ידי אנשי אקדמיה, חינוך, תקשורת ומחקר. בקורס זה תהיה למידה משולבת בין למידה בכיתה ללמידה מקוונת במחשב. </a:t>
            </a: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בנוסף, בשנתיים הקרובות תפגשו דמויות מפתח בחברה הישראלית כגון נשיא המדינה, מרצים ומרצות, אנשי רוח ועוד.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5330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96454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he-IL" sz="12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מיומנויות קוגניטיביות: </a:t>
            </a:r>
            <a:r>
              <a:rPr lang="he-I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חשיבה ביקורתית, חשיבה יצירתית ואוריינות לשונית, מיומנויות.</a:t>
            </a:r>
          </a:p>
          <a:p>
            <a:pPr algn="r" rtl="1">
              <a:lnSpc>
                <a:spcPct val="150000"/>
              </a:lnSpc>
            </a:pPr>
            <a:r>
              <a:rPr lang="he-IL" sz="12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מיומנויות חברתיות רגשיות: </a:t>
            </a:r>
            <a:r>
              <a:rPr lang="he-I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מודעות עצמית, ניהול עצמי, עבודת צוות ועוד.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4846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1767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974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29552-28C9-49CA-8D16-D694E47855E0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8513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574E-32EC-6ACC-EB68-FB7C58DC5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B6523-163E-1CBA-1586-A817A0E2C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CBCB6-E501-4A82-D921-042346491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17/04/2024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D5206-9BCC-1704-572F-66B75ED77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5A75F-62A2-B4A0-C4A1-0812D9B7F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45014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54584-D29D-7110-A37D-1C396702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5AE9C1-DB0F-03E6-B037-F0D7C5EF3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4F16E-49F2-0731-F869-9D0D3BE3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17/04/2024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14FB1-E080-5418-534E-05A506281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51C33-BF9B-0211-35F2-C656A409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84427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9FB8FA-0F71-4319-AE74-4ED68A53C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3BED8-D35F-18E1-1646-CC81A210D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9C222-7675-23C5-C129-FF3D3EDC0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17/04/2024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C80EC-CB33-B2BB-5CDD-43E8238B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09AB-09B3-1464-A2C1-EF2D490E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4154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A8A93-8CD8-E752-CAB2-36200CDA2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500A4-D131-FFCC-08CB-D2BC6056B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F27B-43CF-CA2C-121C-6C3993E3A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17/04/2024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4CE5F-E20F-A81C-85C5-F3C6396F2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ED-9F4C-A1F7-0FDB-B1B88B3B1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480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7F253-0782-E709-B66F-7469BE46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1131F-BCC7-E105-4567-C90E5275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1525D-C426-01F6-0474-471111AD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17/04/2024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6DCA7-5634-BA0E-C3B4-E2D070A89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10865-3FD1-BD6A-D63D-782CFF4FF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0708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A839-0E3B-A7E8-9AE3-8321D09D7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4AB5-0679-1033-A79C-59953D298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CB098-0871-7283-6C30-C98D142E9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E78C8-6EB2-E3CF-8F1F-88FC6CEAC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17/04/2024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A360A-9A27-0308-AE70-92CB8C150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291C5-339F-29D5-7691-9DBB97684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55580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50241-3034-96AB-F48B-5B679441D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32949-681E-9D8B-1870-DD4C7D612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B1F7DF-BDCF-9B52-FE31-A4A56E6AD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D4CAF3-2213-2C1E-EFB9-1DE345EDE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37BD89-D515-F697-16A3-3D2BADCAD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25D6F0-4BC2-678B-3F7B-553DFDDDA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17/04/2024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3F99D2-0C3B-F423-2764-9C178DC1E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6BBA1E-4B6D-29A7-0EC3-4295EE44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9110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D319B-3D06-F7D5-59F4-BB6A0C4B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8E32DB-D077-E6CF-3571-058CCA309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17/04/2024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EC2B12-65AE-7A51-27C8-4A2BE5390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CFF00-48B1-050B-1267-A6774AC09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4165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650032-2560-E467-89ED-4024613A6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17/04/2024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B266F-DFB9-0C57-E555-80820D058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0B4CF-4266-3CEF-68DC-111F55AD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56308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2BC5C-5579-9106-298B-C03CF4200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E568E-D249-B197-9EA7-E09E2E820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CE150-9058-5940-67A9-D299723B7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829B6-43BD-251F-A4FB-B04D0C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17/04/2024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F7722-6BD9-9F81-7CBD-ACFAC978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45AB7-12B5-82F9-A7F8-F5A094BA1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07038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56F64-3722-9CC6-B44C-58768265F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C86ECF-9BC2-D1A9-ABE8-8CE551930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2EB2B-1635-C71B-FE0D-A5A610858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FBAE6-F30A-8A89-7324-0C64DB371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17/04/2024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C5F4C-6EF3-D70B-9CCC-F81F254F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84926-6A2C-4AD2-415F-1ECC5FF2C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9373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036561-9CE0-5399-52AB-B0171B76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8ABAA-88EA-5DE0-5404-CEE025E84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CA598-EF39-59EC-8001-F46CF0CEA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54225-3F03-4420-B971-81E9095DE63A}" type="datetimeFigureOut">
              <a:rPr lang="en-IL" smtClean="0"/>
              <a:t>17/04/2024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936CC-E6D3-D988-D233-F502B50CE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477FC-AFA9-E0CF-DED8-C0FE76CFC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0149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1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2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17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2.png"/><Relationship Id="rId10" Type="http://schemas.openxmlformats.org/officeDocument/2006/relationships/image" Target="../media/image17.svg"/><Relationship Id="rId4" Type="http://schemas.openxmlformats.org/officeDocument/2006/relationships/image" Target="../media/image58.png"/><Relationship Id="rId9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1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0hgfLoI-UDA&amp;ab_channel=%D7%90%D7%94%D7%95%D7%93%D7%91%D7%A0%D7%90%D7%99-%D7%94%D7%A2%D7%A8%D7%95%D7%A5%D7%94%D7%A8%D7%A9%D7%9E%D7%99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17.sv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045F9864-579E-7F35-B6FD-B74D7226D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7" y="0"/>
            <a:ext cx="8765693" cy="68580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A21B079-66C6-ACB6-F722-22291ADCA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139806"/>
            <a:ext cx="6599183" cy="25257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E58C6E-CB96-C9C4-F563-B52C26DC7C38}"/>
              </a:ext>
            </a:extLst>
          </p:cNvPr>
          <p:cNvSpPr txBox="1"/>
          <p:nvPr/>
        </p:nvSpPr>
        <p:spPr>
          <a:xfrm>
            <a:off x="2063137" y="2844225"/>
            <a:ext cx="625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מהו קורס “בשביל ישראל?”</a:t>
            </a:r>
            <a:endParaRPr lang="en-IL" sz="3200" b="1" dirty="0">
              <a:solidFill>
                <a:srgbClr val="1630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29CC8D14-47F6-F5F4-AE29-F1C52604EFD6}"/>
              </a:ext>
            </a:extLst>
          </p:cNvPr>
          <p:cNvSpPr txBox="1"/>
          <p:nvPr/>
        </p:nvSpPr>
        <p:spPr>
          <a:xfrm>
            <a:off x="3201071" y="3429000"/>
            <a:ext cx="4016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ממיר בגרות - אזרחות</a:t>
            </a:r>
            <a:endParaRPr lang="en-IL" sz="2400" dirty="0">
              <a:solidFill>
                <a:srgbClr val="1630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D8BDC5FB-AAB0-E56A-5EA0-AC9BB409F05C}"/>
              </a:ext>
            </a:extLst>
          </p:cNvPr>
          <p:cNvSpPr txBox="1"/>
          <p:nvPr/>
        </p:nvSpPr>
        <p:spPr>
          <a:xfrm>
            <a:off x="490701" y="5473700"/>
            <a:ext cx="1147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200" b="1" dirty="0">
                <a:solidFill>
                  <a:schemeClr val="bg1"/>
                </a:solidFill>
                <a:latin typeface="Assistant ExtraBold" pitchFamily="2" charset="-79"/>
                <a:cs typeface="Assistant ExtraBold" pitchFamily="2" charset="-79"/>
              </a:rPr>
              <a:t>45 דק'</a:t>
            </a:r>
            <a:endParaRPr lang="en-IL" sz="1200" b="1" dirty="0">
              <a:solidFill>
                <a:schemeClr val="bg1"/>
              </a:solidFill>
              <a:latin typeface="Assistant ExtraBold" pitchFamily="2" charset="-79"/>
              <a:cs typeface="Assistant ExtraBold" pitchFamily="2" charset="-79"/>
            </a:endParaRPr>
          </a:p>
        </p:txBody>
      </p:sp>
      <p:pic>
        <p:nvPicPr>
          <p:cNvPr id="15" name="תמונה 14" descr="תמונה שמכילה סמל, גופן, לוגו, תרשים&#10;&#10;התיאור נוצר באופן אוטומטי">
            <a:extLst>
              <a:ext uri="{FF2B5EF4-FFF2-40B4-BE49-F238E27FC236}">
                <a16:creationId xmlns:a16="http://schemas.microsoft.com/office/drawing/2014/main" id="{B034ADBE-C151-4F5E-C634-12AFE7683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7" y="5471948"/>
            <a:ext cx="1435331" cy="1213658"/>
          </a:xfrm>
          <a:prstGeom prst="rect">
            <a:avLst/>
          </a:prstGeom>
        </p:spPr>
      </p:pic>
      <p:pic>
        <p:nvPicPr>
          <p:cNvPr id="7" name="תמונה 6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90663D74-07CB-98F6-E14F-6F5D971DD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44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5BF616A-1E74-A024-0163-D70469353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196" y="949212"/>
            <a:ext cx="5281623" cy="520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5E6F94-FDEC-B962-450B-6F91635DD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549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99D810-4D4C-9000-0723-946FDA63F8E4}"/>
              </a:ext>
            </a:extLst>
          </p:cNvPr>
          <p:cNvSpPr txBox="1"/>
          <p:nvPr/>
        </p:nvSpPr>
        <p:spPr>
          <a:xfrm>
            <a:off x="23750" y="1076259"/>
            <a:ext cx="5281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8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ערכים</a:t>
            </a:r>
            <a:endParaRPr lang="he-IL" sz="80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FCF23A-2381-7B7F-A865-7663B30DC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66FA4EF-656D-652F-417A-692098371751}"/>
              </a:ext>
            </a:extLst>
          </p:cNvPr>
          <p:cNvSpPr txBox="1"/>
          <p:nvPr/>
        </p:nvSpPr>
        <p:spPr>
          <a:xfrm>
            <a:off x="0" y="2115635"/>
            <a:ext cx="5614410" cy="369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יתקיים דיון באשר לערכי מדינת ישראל ולערכים הקבועים בחוק החינוך הממלכתי</a:t>
            </a:r>
          </a:p>
        </p:txBody>
      </p:sp>
      <p:pic>
        <p:nvPicPr>
          <p:cNvPr id="3" name="תמונה 2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C85E10EC-7057-116A-5C7C-09722DC64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30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234C8-DCE4-8395-0959-56F27C23A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91" y="1610937"/>
            <a:ext cx="8922619" cy="4419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99D810-4D4C-9000-0723-946FDA63F8E4}"/>
              </a:ext>
            </a:extLst>
          </p:cNvPr>
          <p:cNvSpPr txBox="1"/>
          <p:nvPr/>
        </p:nvSpPr>
        <p:spPr>
          <a:xfrm>
            <a:off x="1705704" y="2408474"/>
            <a:ext cx="8780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rgbClr val="16308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קבלו הצצה קטנה לקורס...</a:t>
            </a:r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E5FC040B-B580-921E-4493-EFB0CAD3A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6231765"/>
            <a:ext cx="453841" cy="453841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095A513-CFA2-C4B2-D379-825B8D35C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346" y="3997144"/>
            <a:ext cx="1113964" cy="1162135"/>
          </a:xfrm>
          <a:prstGeom prst="rect">
            <a:avLst/>
          </a:prstGeom>
        </p:spPr>
      </p:pic>
      <p:pic>
        <p:nvPicPr>
          <p:cNvPr id="4" name="גרפיקה 3" descr="קלאפר קו מיתאר">
            <a:extLst>
              <a:ext uri="{FF2B5EF4-FFF2-40B4-BE49-F238E27FC236}">
                <a16:creationId xmlns:a16="http://schemas.microsoft.com/office/drawing/2014/main" id="{DA73E9DC-191B-A71B-A4FD-3F6900DFF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800" y="3539944"/>
            <a:ext cx="914400" cy="914400"/>
          </a:xfrm>
          <a:prstGeom prst="rect">
            <a:avLst/>
          </a:prstGeom>
        </p:spPr>
      </p:pic>
      <p:pic>
        <p:nvPicPr>
          <p:cNvPr id="3" name="תמונה 2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D03B7024-44F6-446F-61F2-C6974B62AC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5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F46955C6-066F-07BE-332F-DA4CB56CBC4C}"/>
              </a:ext>
            </a:extLst>
          </p:cNvPr>
          <p:cNvSpPr txBox="1"/>
          <p:nvPr/>
        </p:nvSpPr>
        <p:spPr>
          <a:xfrm>
            <a:off x="-156759" y="2052883"/>
            <a:ext cx="12146263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3600" dirty="0" err="1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ציונכם</a:t>
            </a:r>
            <a:r>
              <a:rPr lang="he-IL" sz="3600" dirty="0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יורכב מכמה חלקים:</a:t>
            </a:r>
          </a:p>
          <a:p>
            <a:pPr algn="r">
              <a:lnSpc>
                <a:spcPct val="150000"/>
              </a:lnSpc>
            </a:pPr>
            <a:r>
              <a:rPr lang="he-IL" sz="3600" dirty="0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א. משימות \פעילויות בחלק המקוון.</a:t>
            </a:r>
          </a:p>
          <a:p>
            <a:pPr algn="r">
              <a:lnSpc>
                <a:spcPct val="150000"/>
              </a:lnSpc>
            </a:pPr>
            <a:r>
              <a:rPr lang="he-IL" sz="3600" dirty="0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ב. עבודות במהלך השיעורים \ הגשה.</a:t>
            </a:r>
          </a:p>
          <a:p>
            <a:pPr algn="r">
              <a:lnSpc>
                <a:spcPct val="150000"/>
              </a:lnSpc>
            </a:pPr>
            <a:r>
              <a:rPr lang="he-IL" sz="3600" dirty="0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ג. עבודת סיכום שער.</a:t>
            </a:r>
          </a:p>
          <a:p>
            <a:pPr algn="r">
              <a:lnSpc>
                <a:spcPct val="150000"/>
              </a:lnSpc>
            </a:pPr>
            <a:r>
              <a:rPr lang="he-IL" sz="3600" dirty="0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ד. השתתפות פעילה בשיעורים.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2EE3150-D380-6440-332E-685DAB78D895}"/>
              </a:ext>
            </a:extLst>
          </p:cNvPr>
          <p:cNvSpPr txBox="1"/>
          <p:nvPr/>
        </p:nvSpPr>
        <p:spPr>
          <a:xfrm>
            <a:off x="1792388" y="500355"/>
            <a:ext cx="8780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rgbClr val="16308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ממה מורכב הציון שלי?</a:t>
            </a:r>
          </a:p>
        </p:txBody>
      </p:sp>
      <p:pic>
        <p:nvPicPr>
          <p:cNvPr id="10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3D54BFF-5CC6-4051-544B-52B9A9A6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13" name="Picture 1" descr="Shape&#10;&#10;Description automatically generated">
            <a:extLst>
              <a:ext uri="{FF2B5EF4-FFF2-40B4-BE49-F238E27FC236}">
                <a16:creationId xmlns:a16="http://schemas.microsoft.com/office/drawing/2014/main" id="{DECA859F-BB19-B91E-D9C1-247F1C636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6231765"/>
            <a:ext cx="453841" cy="453841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9AC12A81-362A-0C8C-5656-932FA2D9F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91" y="1610937"/>
            <a:ext cx="8922619" cy="441946"/>
          </a:xfrm>
          <a:prstGeom prst="rect">
            <a:avLst/>
          </a:prstGeom>
        </p:spPr>
      </p:pic>
      <p:pic>
        <p:nvPicPr>
          <p:cNvPr id="3" name="תמונה 2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93A4FBF6-723E-7E8F-DDA7-83733D984C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7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234C8-DCE4-8395-0959-56F27C23A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6054"/>
            <a:ext cx="12192000" cy="441946"/>
          </a:xfrm>
          <a:prstGeom prst="rect">
            <a:avLst/>
          </a:prstGeom>
        </p:spPr>
      </p:pic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A7B7FC35-A901-868E-6755-5C6A52BB5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232114"/>
              </p:ext>
            </p:extLst>
          </p:nvPr>
        </p:nvGraphicFramePr>
        <p:xfrm>
          <a:off x="257297" y="2023290"/>
          <a:ext cx="11732207" cy="2350534"/>
        </p:xfrm>
        <a:graphic>
          <a:graphicData uri="http://schemas.openxmlformats.org/drawingml/2006/table">
            <a:tbl>
              <a:tblPr rtl="1" firstRow="1" firstCol="1" bandRow="1"/>
              <a:tblGrid>
                <a:gridCol w="2609880">
                  <a:extLst>
                    <a:ext uri="{9D8B030D-6E8A-4147-A177-3AD203B41FA5}">
                      <a16:colId xmlns:a16="http://schemas.microsoft.com/office/drawing/2014/main" val="49198731"/>
                    </a:ext>
                  </a:extLst>
                </a:gridCol>
                <a:gridCol w="1035845">
                  <a:extLst>
                    <a:ext uri="{9D8B030D-6E8A-4147-A177-3AD203B41FA5}">
                      <a16:colId xmlns:a16="http://schemas.microsoft.com/office/drawing/2014/main" val="3067127501"/>
                    </a:ext>
                  </a:extLst>
                </a:gridCol>
                <a:gridCol w="1009403">
                  <a:extLst>
                    <a:ext uri="{9D8B030D-6E8A-4147-A177-3AD203B41FA5}">
                      <a16:colId xmlns:a16="http://schemas.microsoft.com/office/drawing/2014/main" val="124586561"/>
                    </a:ext>
                  </a:extLst>
                </a:gridCol>
                <a:gridCol w="927808">
                  <a:extLst>
                    <a:ext uri="{9D8B030D-6E8A-4147-A177-3AD203B41FA5}">
                      <a16:colId xmlns:a16="http://schemas.microsoft.com/office/drawing/2014/main" val="3579227073"/>
                    </a:ext>
                  </a:extLst>
                </a:gridCol>
                <a:gridCol w="2178813">
                  <a:extLst>
                    <a:ext uri="{9D8B030D-6E8A-4147-A177-3AD203B41FA5}">
                      <a16:colId xmlns:a16="http://schemas.microsoft.com/office/drawing/2014/main" val="373699614"/>
                    </a:ext>
                  </a:extLst>
                </a:gridCol>
                <a:gridCol w="2451031">
                  <a:extLst>
                    <a:ext uri="{9D8B030D-6E8A-4147-A177-3AD203B41FA5}">
                      <a16:colId xmlns:a16="http://schemas.microsoft.com/office/drawing/2014/main" val="3480663735"/>
                    </a:ext>
                  </a:extLst>
                </a:gridCol>
                <a:gridCol w="1519427">
                  <a:extLst>
                    <a:ext uri="{9D8B030D-6E8A-4147-A177-3AD203B41FA5}">
                      <a16:colId xmlns:a16="http://schemas.microsoft.com/office/drawing/2014/main" val="430658255"/>
                    </a:ext>
                  </a:extLst>
                </a:gridCol>
              </a:tblGrid>
              <a:tr h="681877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David" panose="020E0502060401010101" pitchFamily="34" charset="-79"/>
                          <a:cs typeface="Calibri" panose="020F050202020403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0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משימות, יומן מסע ותלמידאות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08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David" panose="020E0502060401010101" pitchFamily="34" charset="-79"/>
                          <a:cs typeface="Calibri" panose="020F0502020204030204" pitchFamily="34" charset="0"/>
                        </a:rPr>
                        <a:t>משימות ממוחשבות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0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08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משימות סוף שער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08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משימה כיתתית- בחירת מורה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08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משימת סיכום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0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82655"/>
                  </a:ext>
                </a:extLst>
              </a:tr>
              <a:tr h="439387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b="1" dirty="0">
                          <a:effectLst/>
                          <a:latin typeface="Calibri" panose="020F0502020204030204" pitchFamily="34" charset="0"/>
                          <a:ea typeface="David" panose="020E0502060401010101" pitchFamily="34" charset="-79"/>
                          <a:cs typeface="Calibri" panose="020F0502020204030204" pitchFamily="34" charset="0"/>
                        </a:rPr>
                        <a:t>משקל כולל בהערכת הקורס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ea typeface="David" panose="020E0502060401010101" pitchFamily="34" charset="-79"/>
                          <a:cs typeface="Calibri" panose="020F0502020204030204" pitchFamily="34" charset="0"/>
                        </a:rPr>
                        <a:t>10%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ea typeface="David" panose="020E0502060401010101" pitchFamily="34" charset="-79"/>
                          <a:cs typeface="Calibri" panose="020F0502020204030204" pitchFamily="34" charset="0"/>
                        </a:rPr>
                        <a:t>10%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ea typeface="David" panose="020E0502060401010101" pitchFamily="34" charset="-79"/>
                          <a:cs typeface="Calibri" panose="020F0502020204030204" pitchFamily="34" charset="0"/>
                        </a:rPr>
                        <a:t>40%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ea typeface="David" panose="020E0502060401010101" pitchFamily="34" charset="-79"/>
                          <a:cs typeface="Calibri" panose="020F0502020204030204" pitchFamily="34" charset="0"/>
                        </a:rPr>
                        <a:t>10%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587029"/>
                  </a:ext>
                </a:extLst>
              </a:tr>
              <a:tr h="285672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b="1" dirty="0">
                          <a:effectLst/>
                          <a:latin typeface="Calibri" panose="020F0502020204030204" pitchFamily="34" charset="0"/>
                          <a:ea typeface="David" panose="020E0502060401010101" pitchFamily="34" charset="-79"/>
                          <a:cs typeface="Calibri" panose="020F0502020204030204" pitchFamily="34" charset="0"/>
                        </a:rPr>
                        <a:t>מספר משימות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בסיום כל יחידה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ea typeface="David" panose="020E0502060401010101" pitchFamily="34" charset="-79"/>
                          <a:cs typeface="Calibri" panose="020F0502020204030204" pitchFamily="34" charset="0"/>
                        </a:rPr>
                        <a:t>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639965"/>
                  </a:ext>
                </a:extLst>
              </a:tr>
              <a:tr h="48595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b="1" dirty="0">
                          <a:effectLst/>
                          <a:latin typeface="Calibri" panose="020F0502020204030204" pitchFamily="34" charset="0"/>
                          <a:ea typeface="David" panose="020E0502060401010101" pitchFamily="34" charset="-79"/>
                          <a:cs typeface="Calibri" panose="020F0502020204030204" pitchFamily="34" charset="0"/>
                        </a:rPr>
                        <a:t>אופן הבדיקה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מורה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ממוחשב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800" dirty="0">
                          <a:effectLst/>
                          <a:latin typeface="Calibri" panose="020F0502020204030204" pitchFamily="34" charset="0"/>
                          <a:ea typeface="David" panose="020E0502060401010101" pitchFamily="34" charset="-79"/>
                          <a:cs typeface="Calibri" panose="020F0502020204030204" pitchFamily="34" charset="0"/>
                        </a:rPr>
                        <a:t>ממוחשב לחלוטין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מורה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מורה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מורה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73" marR="46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950142"/>
                  </a:ext>
                </a:extLst>
              </a:tr>
            </a:tbl>
          </a:graphicData>
        </a:graphic>
      </p:graphicFrame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529A982A-6CE1-CF0B-5FDF-B5C57CC7E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55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0043C02B-2519-848C-65F6-B8E904F3D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" y="0"/>
            <a:ext cx="981668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2B33C-B40D-CF08-14D6-6158E2095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10" name="Picture 9" descr="A picture containing text, opener&#10;&#10;Description automatically generated">
            <a:extLst>
              <a:ext uri="{FF2B5EF4-FFF2-40B4-BE49-F238E27FC236}">
                <a16:creationId xmlns:a16="http://schemas.microsoft.com/office/drawing/2014/main" id="{5A261D81-BC09-8C9B-4042-18AC6CE7A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090" y="678094"/>
            <a:ext cx="1927221" cy="5823771"/>
          </a:xfrm>
          <a:prstGeom prst="rect">
            <a:avLst/>
          </a:prstGeom>
        </p:spPr>
      </p:pic>
      <p:pic>
        <p:nvPicPr>
          <p:cNvPr id="13" name="Picture 1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DC24ED9E-60D8-7D92-5971-E87D54086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64" y="1235906"/>
            <a:ext cx="6980703" cy="5159240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C76360D8-178F-AAB1-8175-666308780B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59" y="498911"/>
            <a:ext cx="5184089" cy="14739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F91DE-1C8C-64FB-0CC2-89F6D836BF9F}"/>
              </a:ext>
            </a:extLst>
          </p:cNvPr>
          <p:cNvSpPr txBox="1"/>
          <p:nvPr/>
        </p:nvSpPr>
        <p:spPr>
          <a:xfrm>
            <a:off x="4303824" y="820406"/>
            <a:ext cx="4027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4800" b="1" dirty="0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הקורס כמסע</a:t>
            </a:r>
            <a:endParaRPr lang="he-IL" sz="4800" b="1" dirty="0">
              <a:solidFill>
                <a:srgbClr val="16308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11883DD1-DC6C-EFA0-64F3-6D64EC583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87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בחוץ, שמיים, קרקע, הר&#10;&#10;התיאור נוצר באופן אוטומטי">
            <a:extLst>
              <a:ext uri="{FF2B5EF4-FFF2-40B4-BE49-F238E27FC236}">
                <a16:creationId xmlns:a16="http://schemas.microsoft.com/office/drawing/2014/main" id="{6602F569-82F5-8447-9EE4-1AEED19D4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70770"/>
            <a:ext cx="12192000" cy="8128770"/>
          </a:xfrm>
          <a:prstGeom prst="rect">
            <a:avLst/>
          </a:prstGeom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CC5A26B3-7895-D430-D3A8-5B22F5D1954B}"/>
              </a:ext>
            </a:extLst>
          </p:cNvPr>
          <p:cNvSpPr txBox="1"/>
          <p:nvPr/>
        </p:nvSpPr>
        <p:spPr>
          <a:xfrm>
            <a:off x="418086" y="1959380"/>
            <a:ext cx="11165823" cy="1668470"/>
          </a:xfrm>
          <a:prstGeom prst="rect">
            <a:avLst/>
          </a:prstGeom>
          <a:solidFill>
            <a:srgbClr val="16308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הקורס נקרא "בשביל ישראל".  השביל הוא מסלול הליכה העובר בין כל חלקיי המדינה מדרום לצפון. 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A0366C05-B477-988E-08B4-2A669D7D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98FC379C-47F7-6C58-4C1F-5234DD5B9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78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בחוץ, עץ, קרקע, כביש&#10;&#10;התיאור נוצר באופן אוטומטי">
            <a:extLst>
              <a:ext uri="{FF2B5EF4-FFF2-40B4-BE49-F238E27FC236}">
                <a16:creationId xmlns:a16="http://schemas.microsoft.com/office/drawing/2014/main" id="{BAD32639-4173-8D4F-8BDB-0091516C2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CC5A26B3-7895-D430-D3A8-5B22F5D1954B}"/>
              </a:ext>
            </a:extLst>
          </p:cNvPr>
          <p:cNvSpPr txBox="1"/>
          <p:nvPr/>
        </p:nvSpPr>
        <p:spPr>
          <a:xfrm>
            <a:off x="513088" y="4003296"/>
            <a:ext cx="11165823" cy="2499467"/>
          </a:xfrm>
          <a:prstGeom prst="rect">
            <a:avLst/>
          </a:prstGeom>
          <a:solidFill>
            <a:srgbClr val="16308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אך הוא גם המסע שאנו יוצאים אליו - מסע לימודי בן שנתיים, שבמהלכו תכירו את המדינה ואת מוסדותיה ותלמדו על מערכות היחסים שמתקיימות בין האזרח-קהילה-מדינה. 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DA124E7B-3142-5DCE-DF5A-8D07BF52D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4" name="תמונה 3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C08155E9-D5D9-2A9D-F15F-B35D42FC7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0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2295BF-F115-D574-F0E5-6675F153D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3B15FD6-31F4-737E-C2B0-DB8976A64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6EB2BF6A-77D3-59D0-DBC9-21AA31241AFB}"/>
              </a:ext>
            </a:extLst>
          </p:cNvPr>
          <p:cNvSpPr/>
          <p:nvPr/>
        </p:nvSpPr>
        <p:spPr>
          <a:xfrm>
            <a:off x="5405177" y="211932"/>
            <a:ext cx="1594021" cy="667865"/>
          </a:xfrm>
          <a:prstGeom prst="rect">
            <a:avLst/>
          </a:prstGeom>
          <a:solidFill>
            <a:srgbClr val="16308B"/>
          </a:solidFill>
          <a:ln>
            <a:solidFill>
              <a:srgbClr val="163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6 שערים</a:t>
            </a:r>
          </a:p>
        </p:txBody>
      </p:sp>
      <p:pic>
        <p:nvPicPr>
          <p:cNvPr id="5" name="תמונה 4" descr="תמונה שמכילה טקסט, צג, צילום מסך, מסך&#10;&#10;התיאור נוצר באופן אוטומטי">
            <a:extLst>
              <a:ext uri="{FF2B5EF4-FFF2-40B4-BE49-F238E27FC236}">
                <a16:creationId xmlns:a16="http://schemas.microsoft.com/office/drawing/2014/main" id="{C080593E-F92A-D3F5-702B-69100884FD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0" t="11117" r="48860" b="80771"/>
          <a:stretch/>
        </p:blipFill>
        <p:spPr>
          <a:xfrm>
            <a:off x="6077715" y="890164"/>
            <a:ext cx="433137" cy="456379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A6ADAB7-6B5E-DB29-A1FC-DB4E03D0A67A}"/>
              </a:ext>
            </a:extLst>
          </p:cNvPr>
          <p:cNvSpPr/>
          <p:nvPr/>
        </p:nvSpPr>
        <p:spPr>
          <a:xfrm>
            <a:off x="5405177" y="1356377"/>
            <a:ext cx="1594021" cy="667865"/>
          </a:xfrm>
          <a:prstGeom prst="rect">
            <a:avLst/>
          </a:prstGeom>
          <a:solidFill>
            <a:srgbClr val="16308B"/>
          </a:solidFill>
          <a:ln>
            <a:solidFill>
              <a:srgbClr val="163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23 יחידות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BD712ED3-23AE-D8BA-9F12-F5150C526486}"/>
              </a:ext>
            </a:extLst>
          </p:cNvPr>
          <p:cNvSpPr/>
          <p:nvPr/>
        </p:nvSpPr>
        <p:spPr>
          <a:xfrm>
            <a:off x="2260874" y="3003435"/>
            <a:ext cx="1594021" cy="667865"/>
          </a:xfrm>
          <a:prstGeom prst="rect">
            <a:avLst/>
          </a:prstGeom>
          <a:solidFill>
            <a:srgbClr val="16308B"/>
          </a:solidFill>
          <a:ln>
            <a:solidFill>
              <a:srgbClr val="163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מקוון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93FD5E10-ED32-7152-2B1F-271597E30403}"/>
              </a:ext>
            </a:extLst>
          </p:cNvPr>
          <p:cNvSpPr/>
          <p:nvPr/>
        </p:nvSpPr>
        <p:spPr>
          <a:xfrm>
            <a:off x="8840507" y="2963101"/>
            <a:ext cx="2882305" cy="1175517"/>
          </a:xfrm>
          <a:prstGeom prst="rect">
            <a:avLst/>
          </a:prstGeom>
          <a:solidFill>
            <a:srgbClr val="16308B"/>
          </a:solidFill>
          <a:ln>
            <a:solidFill>
              <a:srgbClr val="163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כיתתי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2C1F01FB-C9A2-E327-22D5-0A85B11AA610}"/>
              </a:ext>
            </a:extLst>
          </p:cNvPr>
          <p:cNvSpPr/>
          <p:nvPr/>
        </p:nvSpPr>
        <p:spPr>
          <a:xfrm>
            <a:off x="198788" y="4596786"/>
            <a:ext cx="1594021" cy="667865"/>
          </a:xfrm>
          <a:prstGeom prst="rect">
            <a:avLst/>
          </a:prstGeom>
          <a:solidFill>
            <a:srgbClr val="16308B"/>
          </a:solidFill>
          <a:ln>
            <a:solidFill>
              <a:srgbClr val="163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רואים רחוק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D8F8D62E-87FD-3BFE-CBA9-8D81495531E7}"/>
              </a:ext>
            </a:extLst>
          </p:cNvPr>
          <p:cNvSpPr/>
          <p:nvPr/>
        </p:nvSpPr>
        <p:spPr>
          <a:xfrm>
            <a:off x="1989247" y="4596785"/>
            <a:ext cx="1594021" cy="667865"/>
          </a:xfrm>
          <a:prstGeom prst="rect">
            <a:avLst/>
          </a:prstGeom>
          <a:solidFill>
            <a:srgbClr val="16308B"/>
          </a:solidFill>
          <a:ln>
            <a:solidFill>
              <a:srgbClr val="163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המצפן שלי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FBB093C3-DA9E-B57C-2FE9-FD439B110ADA}"/>
              </a:ext>
            </a:extLst>
          </p:cNvPr>
          <p:cNvSpPr/>
          <p:nvPr/>
        </p:nvSpPr>
        <p:spPr>
          <a:xfrm>
            <a:off x="3811156" y="4596785"/>
            <a:ext cx="1594021" cy="667865"/>
          </a:xfrm>
          <a:prstGeom prst="rect">
            <a:avLst/>
          </a:prstGeom>
          <a:solidFill>
            <a:srgbClr val="16308B"/>
          </a:solidFill>
          <a:ln>
            <a:solidFill>
              <a:srgbClr val="163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מורי הדרך</a:t>
            </a: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EC6208D0-4526-087E-359A-F493B04BBA2D}"/>
              </a:ext>
            </a:extLst>
          </p:cNvPr>
          <p:cNvSpPr/>
          <p:nvPr/>
        </p:nvSpPr>
        <p:spPr>
          <a:xfrm>
            <a:off x="5637254" y="4596785"/>
            <a:ext cx="1594021" cy="667865"/>
          </a:xfrm>
          <a:prstGeom prst="rect">
            <a:avLst/>
          </a:prstGeom>
          <a:solidFill>
            <a:srgbClr val="16308B"/>
          </a:solidFill>
          <a:ln>
            <a:solidFill>
              <a:srgbClr val="163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ציוני הדרך</a:t>
            </a: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B9496B72-118E-30E8-116E-A2C7438AA313}"/>
              </a:ext>
            </a:extLst>
          </p:cNvPr>
          <p:cNvSpPr/>
          <p:nvPr/>
        </p:nvSpPr>
        <p:spPr>
          <a:xfrm>
            <a:off x="7513314" y="4600257"/>
            <a:ext cx="1594021" cy="667865"/>
          </a:xfrm>
          <a:prstGeom prst="rect">
            <a:avLst/>
          </a:prstGeom>
          <a:solidFill>
            <a:srgbClr val="16308B"/>
          </a:solidFill>
          <a:ln>
            <a:solidFill>
              <a:srgbClr val="163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קו הזינוק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36DEF7E0-6DBB-2892-28A6-6A2EEDD83096}"/>
              </a:ext>
            </a:extLst>
          </p:cNvPr>
          <p:cNvSpPr/>
          <p:nvPr/>
        </p:nvSpPr>
        <p:spPr>
          <a:xfrm>
            <a:off x="10006771" y="4830443"/>
            <a:ext cx="1594021" cy="667865"/>
          </a:xfrm>
          <a:prstGeom prst="rect">
            <a:avLst/>
          </a:prstGeom>
          <a:solidFill>
            <a:srgbClr val="16308B"/>
          </a:solidFill>
          <a:ln>
            <a:solidFill>
              <a:srgbClr val="163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מצגות וחומרי עזר</a:t>
            </a: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A52ED169-5726-161B-1679-F1D525357FE8}"/>
              </a:ext>
            </a:extLst>
          </p:cNvPr>
          <p:cNvSpPr/>
          <p:nvPr/>
        </p:nvSpPr>
        <p:spPr>
          <a:xfrm>
            <a:off x="7753944" y="5916561"/>
            <a:ext cx="1594021" cy="667865"/>
          </a:xfrm>
          <a:prstGeom prst="rect">
            <a:avLst/>
          </a:prstGeom>
          <a:solidFill>
            <a:srgbClr val="16308B"/>
          </a:solidFill>
          <a:ln>
            <a:solidFill>
              <a:srgbClr val="163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200" b="1" dirty="0">
                <a:latin typeface="Calibri" panose="020F0502020204030204" pitchFamily="34" charset="0"/>
                <a:cs typeface="Calibri" panose="020F0502020204030204" pitchFamily="34" charset="0"/>
              </a:rPr>
              <a:t>מבוא וחיבור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D58A6A23-73D6-7E85-4C3D-BAD22A6CA976}"/>
              </a:ext>
            </a:extLst>
          </p:cNvPr>
          <p:cNvSpPr/>
          <p:nvPr/>
        </p:nvSpPr>
        <p:spPr>
          <a:xfrm>
            <a:off x="5845270" y="5939760"/>
            <a:ext cx="1594021" cy="667865"/>
          </a:xfrm>
          <a:prstGeom prst="rect">
            <a:avLst/>
          </a:prstGeom>
          <a:solidFill>
            <a:srgbClr val="16308B"/>
          </a:solidFill>
          <a:ln>
            <a:solidFill>
              <a:srgbClr val="163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200" b="1" dirty="0">
                <a:latin typeface="Calibri" panose="020F0502020204030204" pitchFamily="34" charset="0"/>
                <a:cs typeface="Calibri" panose="020F0502020204030204" pitchFamily="34" charset="0"/>
              </a:rPr>
              <a:t>חומרי קריאה</a:t>
            </a: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44BDC448-2729-3BB4-B6BD-BA8B8FDC98A5}"/>
              </a:ext>
            </a:extLst>
          </p:cNvPr>
          <p:cNvSpPr/>
          <p:nvPr/>
        </p:nvSpPr>
        <p:spPr>
          <a:xfrm>
            <a:off x="4051785" y="5957466"/>
            <a:ext cx="1594021" cy="667865"/>
          </a:xfrm>
          <a:prstGeom prst="rect">
            <a:avLst/>
          </a:prstGeom>
          <a:solidFill>
            <a:srgbClr val="16308B"/>
          </a:solidFill>
          <a:ln>
            <a:solidFill>
              <a:srgbClr val="163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200" b="1" dirty="0">
                <a:latin typeface="Calibri" panose="020F0502020204030204" pitchFamily="34" charset="0"/>
                <a:cs typeface="Calibri" panose="020F0502020204030204" pitchFamily="34" charset="0"/>
              </a:rPr>
              <a:t>הרצאה</a:t>
            </a: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01E789F1-7410-CDE3-A8E2-AF794E71D4ED}"/>
              </a:ext>
            </a:extLst>
          </p:cNvPr>
          <p:cNvSpPr/>
          <p:nvPr/>
        </p:nvSpPr>
        <p:spPr>
          <a:xfrm>
            <a:off x="439418" y="5969810"/>
            <a:ext cx="1594021" cy="667865"/>
          </a:xfrm>
          <a:prstGeom prst="rect">
            <a:avLst/>
          </a:prstGeom>
          <a:solidFill>
            <a:srgbClr val="16308B"/>
          </a:solidFill>
          <a:ln>
            <a:solidFill>
              <a:srgbClr val="163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200" b="1" dirty="0">
                <a:latin typeface="Calibri" panose="020F0502020204030204" pitchFamily="34" charset="0"/>
                <a:cs typeface="Calibri" panose="020F0502020204030204" pitchFamily="34" charset="0"/>
              </a:rPr>
              <a:t>סיכום וקישור</a:t>
            </a: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A84CBEDD-E46A-4557-94D9-B84E87085932}"/>
              </a:ext>
            </a:extLst>
          </p:cNvPr>
          <p:cNvSpPr/>
          <p:nvPr/>
        </p:nvSpPr>
        <p:spPr>
          <a:xfrm>
            <a:off x="2229876" y="5939759"/>
            <a:ext cx="1594021" cy="667865"/>
          </a:xfrm>
          <a:prstGeom prst="rect">
            <a:avLst/>
          </a:prstGeom>
          <a:solidFill>
            <a:srgbClr val="16308B"/>
          </a:solidFill>
          <a:ln>
            <a:solidFill>
              <a:srgbClr val="163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200" b="1" dirty="0">
                <a:latin typeface="Calibri" panose="020F0502020204030204" pitchFamily="34" charset="0"/>
                <a:cs typeface="Calibri" panose="020F0502020204030204" pitchFamily="34" charset="0"/>
              </a:rPr>
              <a:t>עיבוד ומשימה</a:t>
            </a:r>
          </a:p>
        </p:txBody>
      </p: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F0EAFD3E-0F93-A243-6791-D2D6C5D0CB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4"/>
          <a:stretch/>
        </p:blipFill>
        <p:spPr>
          <a:xfrm>
            <a:off x="457194" y="4139527"/>
            <a:ext cx="8165608" cy="261397"/>
          </a:xfrm>
          <a:prstGeom prst="rect">
            <a:avLst/>
          </a:prstGeom>
        </p:spPr>
      </p:pic>
      <p:pic>
        <p:nvPicPr>
          <p:cNvPr id="26" name="תמונה 25" descr="תמונה שמכילה צילום מסך, עיגול, גרפיקה, עיצוב&#10;&#10;התיאור נוצר באופן אוטומטי">
            <a:extLst>
              <a:ext uri="{FF2B5EF4-FFF2-40B4-BE49-F238E27FC236}">
                <a16:creationId xmlns:a16="http://schemas.microsoft.com/office/drawing/2014/main" id="{2C9921C5-9F66-E330-7E71-D92D5B70C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6" y="5365703"/>
            <a:ext cx="481538" cy="507435"/>
          </a:xfrm>
          <a:prstGeom prst="rect">
            <a:avLst/>
          </a:prstGeom>
        </p:spPr>
      </p:pic>
      <p:pic>
        <p:nvPicPr>
          <p:cNvPr id="27" name="תמונה 26" descr="תמונה שמכילה צילום מסך, עיגול, גרפיקה, עיצוב&#10;&#10;התיאור נוצר באופן אוטומטי">
            <a:extLst>
              <a:ext uri="{FF2B5EF4-FFF2-40B4-BE49-F238E27FC236}">
                <a16:creationId xmlns:a16="http://schemas.microsoft.com/office/drawing/2014/main" id="{AC4029FD-DA4E-898E-2633-E60912867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117" y="5348487"/>
            <a:ext cx="481538" cy="507435"/>
          </a:xfrm>
          <a:prstGeom prst="rect">
            <a:avLst/>
          </a:prstGeom>
        </p:spPr>
      </p:pic>
      <p:pic>
        <p:nvPicPr>
          <p:cNvPr id="28" name="תמונה 27" descr="תמונה שמכילה צילום מסך, עיגול, גרפיקה, עיצוב&#10;&#10;התיאור נוצר באופן אוטומטי">
            <a:extLst>
              <a:ext uri="{FF2B5EF4-FFF2-40B4-BE49-F238E27FC236}">
                <a16:creationId xmlns:a16="http://schemas.microsoft.com/office/drawing/2014/main" id="{736B5150-8DE5-3B56-50DA-E1DC46AA2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98" y="5348486"/>
            <a:ext cx="481538" cy="507435"/>
          </a:xfrm>
          <a:prstGeom prst="rect">
            <a:avLst/>
          </a:prstGeom>
        </p:spPr>
      </p:pic>
      <p:pic>
        <p:nvPicPr>
          <p:cNvPr id="29" name="תמונה 28" descr="תמונה שמכילה צילום מסך, עיגול, גרפיקה, עיצוב&#10;&#10;התיאור נוצר באופן אוטומטי">
            <a:extLst>
              <a:ext uri="{FF2B5EF4-FFF2-40B4-BE49-F238E27FC236}">
                <a16:creationId xmlns:a16="http://schemas.microsoft.com/office/drawing/2014/main" id="{917D0C6A-9CD0-21A8-D8DA-57304FBC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98" y="5369440"/>
            <a:ext cx="481538" cy="507435"/>
          </a:xfrm>
          <a:prstGeom prst="rect">
            <a:avLst/>
          </a:prstGeom>
        </p:spPr>
      </p:pic>
      <p:pic>
        <p:nvPicPr>
          <p:cNvPr id="30" name="תמונה 29" descr="תמונה שמכילה צילום מסך, עיגול, גרפיקה, עיצוב&#10;&#10;התיאור נוצר באופן אוטומטי">
            <a:extLst>
              <a:ext uri="{FF2B5EF4-FFF2-40B4-BE49-F238E27FC236}">
                <a16:creationId xmlns:a16="http://schemas.microsoft.com/office/drawing/2014/main" id="{33FA6D2F-E992-92D4-17DE-2753EEE60B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511" y="5349660"/>
            <a:ext cx="481538" cy="507435"/>
          </a:xfrm>
          <a:prstGeom prst="rect">
            <a:avLst/>
          </a:prstGeom>
        </p:spPr>
      </p:pic>
      <p:grpSp>
        <p:nvGrpSpPr>
          <p:cNvPr id="36" name="קבוצה 35">
            <a:extLst>
              <a:ext uri="{FF2B5EF4-FFF2-40B4-BE49-F238E27FC236}">
                <a16:creationId xmlns:a16="http://schemas.microsoft.com/office/drawing/2014/main" id="{5270CB94-4D96-1048-29FD-E1158E9A288A}"/>
              </a:ext>
            </a:extLst>
          </p:cNvPr>
          <p:cNvGrpSpPr/>
          <p:nvPr/>
        </p:nvGrpSpPr>
        <p:grpSpPr>
          <a:xfrm>
            <a:off x="2986522" y="2150046"/>
            <a:ext cx="7033472" cy="728158"/>
            <a:chOff x="2990768" y="2246296"/>
            <a:chExt cx="7033472" cy="728158"/>
          </a:xfrm>
        </p:grpSpPr>
        <p:pic>
          <p:nvPicPr>
            <p:cNvPr id="34" name="תמונה 33" descr="תמונה שמכילה צילום מסך, קו, שחור&#10;&#10;התיאור נוצר באופן אוטומטי">
              <a:extLst>
                <a:ext uri="{FF2B5EF4-FFF2-40B4-BE49-F238E27FC236}">
                  <a16:creationId xmlns:a16="http://schemas.microsoft.com/office/drawing/2014/main" id="{0EEED85C-8152-7F14-3CB5-E40D29F7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2187" y="2246296"/>
              <a:ext cx="3822053" cy="718324"/>
            </a:xfrm>
            <a:prstGeom prst="rect">
              <a:avLst/>
            </a:prstGeom>
          </p:spPr>
        </p:pic>
        <p:pic>
          <p:nvPicPr>
            <p:cNvPr id="35" name="תמונה 34" descr="תמונה שמכילה צילום מסך, קו, שחור&#10;&#10;התיאור נוצר באופן אוטומטי">
              <a:extLst>
                <a:ext uri="{FF2B5EF4-FFF2-40B4-BE49-F238E27FC236}">
                  <a16:creationId xmlns:a16="http://schemas.microsoft.com/office/drawing/2014/main" id="{BA13FAB2-C427-ABE3-02E6-F5658B29C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6" t="43169"/>
            <a:stretch/>
          </p:blipFill>
          <p:spPr>
            <a:xfrm flipH="1">
              <a:off x="2990768" y="2566222"/>
              <a:ext cx="3262828" cy="408232"/>
            </a:xfrm>
            <a:prstGeom prst="rect">
              <a:avLst/>
            </a:prstGeom>
          </p:spPr>
        </p:pic>
      </p:grpSp>
      <p:pic>
        <p:nvPicPr>
          <p:cNvPr id="39" name="תמונה 38" descr="תמונה שמכילה צילום מסך, עיגול, גרפיקה, עיצוב&#10;&#10;התיאור נוצר באופן אוטומטי">
            <a:extLst>
              <a:ext uri="{FF2B5EF4-FFF2-40B4-BE49-F238E27FC236}">
                <a16:creationId xmlns:a16="http://schemas.microsoft.com/office/drawing/2014/main" id="{2014A189-C38F-B82D-A2A2-F7B3ED761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243" y="4230813"/>
            <a:ext cx="481538" cy="507435"/>
          </a:xfrm>
          <a:prstGeom prst="rect">
            <a:avLst/>
          </a:prstGeom>
        </p:spPr>
      </p:pic>
      <p:pic>
        <p:nvPicPr>
          <p:cNvPr id="50" name="תמונה 49" descr="תמונה שמכילה צילום מסך, עיגול, גרפיקה, עיצוב&#10;&#10;התיאור נוצר באופן אוטומטי">
            <a:extLst>
              <a:ext uri="{FF2B5EF4-FFF2-40B4-BE49-F238E27FC236}">
                <a16:creationId xmlns:a16="http://schemas.microsoft.com/office/drawing/2014/main" id="{A0FF1529-C48B-B429-AE22-3C35E5F70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92" y="3434308"/>
            <a:ext cx="462495" cy="487368"/>
          </a:xfrm>
          <a:prstGeom prst="rect">
            <a:avLst/>
          </a:prstGeom>
        </p:spPr>
      </p:pic>
      <p:cxnSp>
        <p:nvCxnSpPr>
          <p:cNvPr id="52" name="מחבר ישר 51">
            <a:extLst>
              <a:ext uri="{FF2B5EF4-FFF2-40B4-BE49-F238E27FC236}">
                <a16:creationId xmlns:a16="http://schemas.microsoft.com/office/drawing/2014/main" id="{C9239D65-7450-DB47-7EE3-AC1BE83121EA}"/>
              </a:ext>
            </a:extLst>
          </p:cNvPr>
          <p:cNvCxnSpPr>
            <a:cxnSpLocks/>
          </p:cNvCxnSpPr>
          <p:nvPr/>
        </p:nvCxnSpPr>
        <p:spPr>
          <a:xfrm>
            <a:off x="3783532" y="3479800"/>
            <a:ext cx="380545" cy="0"/>
          </a:xfrm>
          <a:prstGeom prst="line">
            <a:avLst/>
          </a:prstGeom>
          <a:ln w="28575">
            <a:solidFill>
              <a:srgbClr val="163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תמונה 3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24028313-325D-78E3-C44D-46804F4746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70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6327D94-A07E-0675-064F-689A8E25B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8" name="Picture 7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5900E1ED-9424-3F63-36B1-4B1FAA157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74" y="813669"/>
            <a:ext cx="10194651" cy="523066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582CF426-1250-AD1F-C109-3CBFB3445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38" y="2093643"/>
            <a:ext cx="6275324" cy="26707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9C854F-54F1-7828-1FCB-DE52DF4881CB}"/>
              </a:ext>
            </a:extLst>
          </p:cNvPr>
          <p:cNvSpPr txBox="1"/>
          <p:nvPr/>
        </p:nvSpPr>
        <p:spPr>
          <a:xfrm>
            <a:off x="3900850" y="2921167"/>
            <a:ext cx="4390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rgbClr val="16308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סילבוס הקורס</a:t>
            </a:r>
          </a:p>
        </p:txBody>
      </p:sp>
      <p:pic>
        <p:nvPicPr>
          <p:cNvPr id="3" name="תמונה 2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1596070E-7EDA-CC38-392D-D1BE01338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97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B398495-450F-A358-436A-BB2EE56B67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8" y="156892"/>
            <a:ext cx="10992196" cy="5871556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3085B9B7-EB19-265E-650C-4D13554D71A0}"/>
              </a:ext>
            </a:extLst>
          </p:cNvPr>
          <p:cNvSpPr/>
          <p:nvPr/>
        </p:nvSpPr>
        <p:spPr>
          <a:xfrm>
            <a:off x="988786" y="2837793"/>
            <a:ext cx="10068910" cy="914400"/>
          </a:xfrm>
          <a:prstGeom prst="rect">
            <a:avLst/>
          </a:prstGeom>
          <a:solidFill>
            <a:srgbClr val="16308B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שער מבוא</a:t>
            </a:r>
            <a:endParaRPr lang="he-IL" sz="2000" dirty="0">
              <a:effectLst/>
              <a:latin typeface="Calibri" panose="020F0502020204030204" pitchFamily="34" charset="0"/>
              <a:ea typeface="Noto Sans" panose="020B0502040504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תמונה 11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024DE67C-3C6D-45CC-2B76-9D80F745D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55" y="2474895"/>
            <a:ext cx="2213648" cy="1640196"/>
          </a:xfrm>
          <a:prstGeom prst="rect">
            <a:avLst/>
          </a:prstGeom>
        </p:spPr>
      </p:pic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3CF740B6-D38C-86FD-3B3D-85088AB90A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69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1972A170-0C03-F167-C70C-53F5978CF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6231765"/>
            <a:ext cx="453841" cy="4538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314299-FD17-ED31-31D6-D8473CB29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873" y="1172062"/>
            <a:ext cx="10772302" cy="4348527"/>
          </a:xfrm>
          <a:prstGeom prst="rect">
            <a:avLst/>
          </a:prstGeom>
        </p:spPr>
      </p:pic>
      <p:pic>
        <p:nvPicPr>
          <p:cNvPr id="3" name="תמונה 2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F614B509-E94E-5256-092A-82180FF454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131A190F-8257-6C15-5995-890A70223F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5843" y="5118171"/>
            <a:ext cx="1866915" cy="804833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198FEE6-2790-5D93-EEA2-2DBBE4E1DC0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4740" y="5118170"/>
            <a:ext cx="1866915" cy="804833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71389A34-70F3-1BAA-2924-C26287A71CC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3510" y="5118169"/>
            <a:ext cx="1866915" cy="804833"/>
          </a:xfrm>
          <a:prstGeom prst="rect">
            <a:avLst/>
          </a:prstGeom>
        </p:spPr>
      </p:pic>
      <p:sp>
        <p:nvSpPr>
          <p:cNvPr id="13" name="תיבת טקסט 11">
            <a:extLst>
              <a:ext uri="{FF2B5EF4-FFF2-40B4-BE49-F238E27FC236}">
                <a16:creationId xmlns:a16="http://schemas.microsoft.com/office/drawing/2014/main" id="{4B816573-46D8-0FE7-E152-B520EC2F4263}"/>
              </a:ext>
            </a:extLst>
          </p:cNvPr>
          <p:cNvSpPr txBox="1"/>
          <p:nvPr/>
        </p:nvSpPr>
        <p:spPr>
          <a:xfrm>
            <a:off x="7295654" y="5289755"/>
            <a:ext cx="17272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I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2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שיעור פרונטלי </a:t>
            </a:r>
          </a:p>
          <a:p>
            <a:pPr algn="ctr"/>
            <a:r>
              <a:rPr lang="he-IL" sz="12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מהו קורס 'בשביל ישראל'?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5D049C03-EE2B-0565-FA71-44C0F6C6E24C}"/>
              </a:ext>
            </a:extLst>
          </p:cNvPr>
          <p:cNvSpPr txBox="1"/>
          <p:nvPr/>
        </p:nvSpPr>
        <p:spPr>
          <a:xfrm>
            <a:off x="5114654" y="5289754"/>
            <a:ext cx="18470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I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200" dirty="0">
                <a:latin typeface="Assistant" pitchFamily="2" charset="-79"/>
                <a:cs typeface="Assistant" pitchFamily="2" charset="-79"/>
              </a:rPr>
              <a:t>שיעור מקוון </a:t>
            </a:r>
          </a:p>
          <a:p>
            <a:pPr algn="ctr"/>
            <a:r>
              <a:rPr lang="he-IL" sz="1200" b="1" dirty="0">
                <a:latin typeface="Assistant" pitchFamily="2" charset="-79"/>
                <a:cs typeface="Assistant" pitchFamily="2" charset="-79"/>
              </a:rPr>
              <a:t>יוצאים לדרך</a:t>
            </a:r>
          </a:p>
        </p:txBody>
      </p:sp>
      <p:sp>
        <p:nvSpPr>
          <p:cNvPr id="15" name="תיבת טקסט 15">
            <a:extLst>
              <a:ext uri="{FF2B5EF4-FFF2-40B4-BE49-F238E27FC236}">
                <a16:creationId xmlns:a16="http://schemas.microsoft.com/office/drawing/2014/main" id="{88FEA6A1-690E-B7A7-7449-02D5E823F04B}"/>
              </a:ext>
            </a:extLst>
          </p:cNvPr>
          <p:cNvSpPr txBox="1"/>
          <p:nvPr/>
        </p:nvSpPr>
        <p:spPr>
          <a:xfrm>
            <a:off x="3096071" y="5289753"/>
            <a:ext cx="16217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I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200" dirty="0">
                <a:latin typeface="Assistant" pitchFamily="2" charset="-79"/>
                <a:cs typeface="Assistant" pitchFamily="2" charset="-79"/>
              </a:rPr>
              <a:t>שיעור פרונטלי </a:t>
            </a:r>
          </a:p>
          <a:p>
            <a:pPr algn="ctr"/>
            <a:r>
              <a:rPr lang="he-IL" sz="1200" b="1" dirty="0">
                <a:latin typeface="Assistant" pitchFamily="2" charset="-79"/>
                <a:cs typeface="Assistant" pitchFamily="2" charset="-79"/>
              </a:rPr>
              <a:t>אחריות אזרחית</a:t>
            </a:r>
          </a:p>
        </p:txBody>
      </p:sp>
      <p:pic>
        <p:nvPicPr>
          <p:cNvPr id="17" name="גרפיקה 16" descr="תוו ^ כלפי מטה עם מילוי מלא">
            <a:extLst>
              <a:ext uri="{FF2B5EF4-FFF2-40B4-BE49-F238E27FC236}">
                <a16:creationId xmlns:a16="http://schemas.microsoft.com/office/drawing/2014/main" id="{E5BA3681-D307-62B8-EF48-8348E92AFC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6894427" y="5362919"/>
            <a:ext cx="353695" cy="353695"/>
          </a:xfrm>
          <a:prstGeom prst="rect">
            <a:avLst/>
          </a:prstGeom>
        </p:spPr>
      </p:pic>
      <p:pic>
        <p:nvPicPr>
          <p:cNvPr id="19" name="גרפיקה 18" descr="תוו ^ כלפי מטה עם מילוי מלא">
            <a:extLst>
              <a:ext uri="{FF2B5EF4-FFF2-40B4-BE49-F238E27FC236}">
                <a16:creationId xmlns:a16="http://schemas.microsoft.com/office/drawing/2014/main" id="{D0563D76-E487-6997-381E-E0194A9441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4765880" y="5362919"/>
            <a:ext cx="353695" cy="35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62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B398495-450F-A358-436A-BB2EE56B67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8" y="156892"/>
            <a:ext cx="10992196" cy="5871556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3085B9B7-EB19-265E-650C-4D13554D71A0}"/>
              </a:ext>
            </a:extLst>
          </p:cNvPr>
          <p:cNvSpPr/>
          <p:nvPr/>
        </p:nvSpPr>
        <p:spPr>
          <a:xfrm>
            <a:off x="988786" y="2837793"/>
            <a:ext cx="10068910" cy="914400"/>
          </a:xfrm>
          <a:prstGeom prst="rect">
            <a:avLst/>
          </a:prstGeom>
          <a:solidFill>
            <a:srgbClr val="2875A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שער המדינה</a:t>
            </a:r>
            <a:endParaRPr lang="he-IL" sz="2000" dirty="0">
              <a:effectLst/>
              <a:latin typeface="Calibri" panose="020F0502020204030204" pitchFamily="34" charset="0"/>
              <a:ea typeface="Noto Sans" panose="020B0502040504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CB36394-61ED-6F02-9399-82EF7BCB8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008" y="2474895"/>
            <a:ext cx="2209495" cy="1640196"/>
          </a:xfrm>
          <a:prstGeom prst="rect">
            <a:avLst/>
          </a:prstGeom>
        </p:spPr>
      </p:pic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2F364F52-1E97-7F6A-48E9-950C75F307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61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B398495-450F-A358-436A-BB2EE56B67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8" y="156892"/>
            <a:ext cx="10992196" cy="5871556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3085B9B7-EB19-265E-650C-4D13554D71A0}"/>
              </a:ext>
            </a:extLst>
          </p:cNvPr>
          <p:cNvSpPr/>
          <p:nvPr/>
        </p:nvSpPr>
        <p:spPr>
          <a:xfrm>
            <a:off x="988786" y="2837793"/>
            <a:ext cx="10068910" cy="914400"/>
          </a:xfrm>
          <a:prstGeom prst="rect">
            <a:avLst/>
          </a:prstGeom>
          <a:solidFill>
            <a:srgbClr val="AD1A1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שער חברה וקהילה</a:t>
            </a:r>
            <a:endParaRPr lang="he-IL" sz="2000" dirty="0">
              <a:effectLst/>
              <a:latin typeface="Calibri" panose="020F0502020204030204" pitchFamily="34" charset="0"/>
              <a:ea typeface="Noto Sans" panose="020B0502040504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תמונה 1" descr="תמונה שמכילה טקסט, מזון, שונה, שונים&#10;&#10;התיאור נוצר באופן אוטומטי">
            <a:extLst>
              <a:ext uri="{FF2B5EF4-FFF2-40B4-BE49-F238E27FC236}">
                <a16:creationId xmlns:a16="http://schemas.microsoft.com/office/drawing/2014/main" id="{40AF328B-B1B5-BF60-7D5F-82D35C60D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008" y="2474896"/>
            <a:ext cx="2213647" cy="1640196"/>
          </a:xfrm>
          <a:prstGeom prst="rect">
            <a:avLst/>
          </a:prstGeom>
        </p:spPr>
      </p:pic>
      <p:pic>
        <p:nvPicPr>
          <p:cNvPr id="3" name="תמונה 2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982BBCCA-40FB-1FF0-AA35-C5DDB01E34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86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B398495-450F-A358-436A-BB2EE56B67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8" y="0"/>
            <a:ext cx="10992196" cy="5871556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3085B9B7-EB19-265E-650C-4D13554D71A0}"/>
              </a:ext>
            </a:extLst>
          </p:cNvPr>
          <p:cNvSpPr/>
          <p:nvPr/>
        </p:nvSpPr>
        <p:spPr>
          <a:xfrm>
            <a:off x="988786" y="2837793"/>
            <a:ext cx="10068910" cy="914400"/>
          </a:xfrm>
          <a:prstGeom prst="rect">
            <a:avLst/>
          </a:prstGeom>
          <a:solidFill>
            <a:srgbClr val="DA881C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שער המדינה ואני</a:t>
            </a:r>
            <a:endParaRPr lang="he-IL" sz="2000" dirty="0">
              <a:effectLst/>
              <a:latin typeface="Calibri" panose="020F0502020204030204" pitchFamily="34" charset="0"/>
              <a:ea typeface="Noto Sans" panose="020B0502040504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תמונה 6" descr="תמונה שמכילה אדם, נשנוש, מאפים, אוכל מהיר&#10;&#10;התיאור נוצר באופן אוטומטי">
            <a:extLst>
              <a:ext uri="{FF2B5EF4-FFF2-40B4-BE49-F238E27FC236}">
                <a16:creationId xmlns:a16="http://schemas.microsoft.com/office/drawing/2014/main" id="{50B45A37-E005-8834-9AC6-172D87FFF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008" y="2474896"/>
            <a:ext cx="2213647" cy="1643278"/>
          </a:xfrm>
          <a:prstGeom prst="rect">
            <a:avLst/>
          </a:prstGeom>
        </p:spPr>
      </p:pic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974EF1B0-2600-C8C4-DF77-23A79367BF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40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B398495-450F-A358-436A-BB2EE56B67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8" y="156892"/>
            <a:ext cx="10992196" cy="5871556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D875AFE9-66E2-8011-D074-FD8DC16E0923}"/>
              </a:ext>
            </a:extLst>
          </p:cNvPr>
          <p:cNvSpPr/>
          <p:nvPr/>
        </p:nvSpPr>
        <p:spPr>
          <a:xfrm>
            <a:off x="988786" y="2837793"/>
            <a:ext cx="10068910" cy="914400"/>
          </a:xfrm>
          <a:prstGeom prst="rect">
            <a:avLst/>
          </a:prstGeom>
          <a:solidFill>
            <a:srgbClr val="1D986C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שער מבנה ומשטר</a:t>
            </a:r>
            <a:endParaRPr lang="he-IL" sz="2000" dirty="0">
              <a:effectLst/>
              <a:latin typeface="Calibri" panose="020F0502020204030204" pitchFamily="34" charset="0"/>
              <a:ea typeface="Noto Sans" panose="020B0502040504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4392944-5E3E-E723-236A-1BC0FB847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008" y="2474897"/>
            <a:ext cx="2209495" cy="1640196"/>
          </a:xfrm>
          <a:prstGeom prst="rect">
            <a:avLst/>
          </a:prstGeom>
          <a:solidFill>
            <a:srgbClr val="54AB8B"/>
          </a:solidFill>
        </p:spPr>
      </p:pic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BAE16FFE-B763-FCE8-A71F-B718BCFE4C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51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B398495-450F-A358-436A-BB2EE56B67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8" y="156892"/>
            <a:ext cx="10992196" cy="5871556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D875AFE9-66E2-8011-D074-FD8DC16E0923}"/>
              </a:ext>
            </a:extLst>
          </p:cNvPr>
          <p:cNvSpPr/>
          <p:nvPr/>
        </p:nvSpPr>
        <p:spPr>
          <a:xfrm>
            <a:off x="988786" y="2837793"/>
            <a:ext cx="10068910" cy="914400"/>
          </a:xfrm>
          <a:prstGeom prst="rect">
            <a:avLst/>
          </a:prstGeom>
          <a:solidFill>
            <a:srgbClr val="B1932B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שער סיכום: האחריות שלי</a:t>
            </a:r>
            <a:endParaRPr lang="he-IL" sz="2000" dirty="0">
              <a:effectLst/>
              <a:latin typeface="Calibri" panose="020F0502020204030204" pitchFamily="34" charset="0"/>
              <a:ea typeface="Noto Sans" panose="020B0502040504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תמונה 5" descr="תמונה שמכילה טקסט, חפץ מחוץ לבית&#10;&#10;התיאור נוצר באופן אוטומטי">
            <a:extLst>
              <a:ext uri="{FF2B5EF4-FFF2-40B4-BE49-F238E27FC236}">
                <a16:creationId xmlns:a16="http://schemas.microsoft.com/office/drawing/2014/main" id="{2DD4C7F7-9FA0-35F1-C20E-9716B595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008" y="2474898"/>
            <a:ext cx="2209495" cy="1640196"/>
          </a:xfrm>
          <a:prstGeom prst="rect">
            <a:avLst/>
          </a:prstGeom>
        </p:spPr>
      </p:pic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A64A59A0-5A3E-B7B6-EBB7-874F328B10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49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1972A170-0C03-F167-C70C-53F5978CF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6231765"/>
            <a:ext cx="453841" cy="4538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2759E4-C0F2-D12D-B042-ED39E3FA807F}"/>
              </a:ext>
            </a:extLst>
          </p:cNvPr>
          <p:cNvSpPr txBox="1"/>
          <p:nvPr/>
        </p:nvSpPr>
        <p:spPr>
          <a:xfrm>
            <a:off x="1445907" y="736830"/>
            <a:ext cx="9473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rgbClr val="16308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מבנה שיעור מקוון בקורס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0DD78F5-1E4F-903F-3480-5DC170713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30" y="3019097"/>
            <a:ext cx="9711891" cy="1820634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2C1AF6E8-DD6D-D094-227E-598034AC82C7}"/>
              </a:ext>
            </a:extLst>
          </p:cNvPr>
          <p:cNvSpPr txBox="1"/>
          <p:nvPr/>
        </p:nvSpPr>
        <p:spPr>
          <a:xfrm>
            <a:off x="246648" y="1921124"/>
            <a:ext cx="11742856" cy="589072"/>
          </a:xfrm>
          <a:prstGeom prst="rect">
            <a:avLst/>
          </a:prstGeom>
          <a:solidFill>
            <a:srgbClr val="16308B"/>
          </a:solidFill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כל שיעור מקוון יכלול את חמשת המרכיבים הבאים:</a:t>
            </a:r>
          </a:p>
        </p:txBody>
      </p:sp>
      <p:pic>
        <p:nvPicPr>
          <p:cNvPr id="4" name="תמונה 3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DCFBF950-0974-292C-9C5E-9476AFE95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77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צילום מסך, גופן, קו&#10;&#10;התיאור נוצר באופן אוטומטי">
            <a:extLst>
              <a:ext uri="{FF2B5EF4-FFF2-40B4-BE49-F238E27FC236}">
                <a16:creationId xmlns:a16="http://schemas.microsoft.com/office/drawing/2014/main" id="{56AD2C95-9867-084C-8C4A-F22687EA1D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BF1215C7-A80C-A0D7-BA32-5013FC496FB6}"/>
              </a:ext>
            </a:extLst>
          </p:cNvPr>
          <p:cNvSpPr/>
          <p:nvPr/>
        </p:nvSpPr>
        <p:spPr>
          <a:xfrm>
            <a:off x="1061545" y="3069021"/>
            <a:ext cx="10068910" cy="914400"/>
          </a:xfrm>
          <a:prstGeom prst="rect">
            <a:avLst/>
          </a:prstGeom>
          <a:solidFill>
            <a:srgbClr val="16308B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קו הזינוק </a:t>
            </a:r>
            <a:r>
              <a:rPr lang="he-IL" sz="2800" b="0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– מבוא והכרת הנושא המרכזי. </a:t>
            </a:r>
          </a:p>
        </p:txBody>
      </p:sp>
    </p:spTree>
    <p:extLst>
      <p:ext uri="{BB962C8B-B14F-4D97-AF65-F5344CB8AC3E}">
        <p14:creationId xmlns:p14="http://schemas.microsoft.com/office/powerpoint/2010/main" val="86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קו&#10;&#10;התיאור נוצר באופן אוטומטי">
            <a:extLst>
              <a:ext uri="{FF2B5EF4-FFF2-40B4-BE49-F238E27FC236}">
                <a16:creationId xmlns:a16="http://schemas.microsoft.com/office/drawing/2014/main" id="{232B6A8C-EF92-9CAF-E31C-695B2C45C3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BF1215C7-A80C-A0D7-BA32-5013FC496FB6}"/>
              </a:ext>
            </a:extLst>
          </p:cNvPr>
          <p:cNvSpPr/>
          <p:nvPr/>
        </p:nvSpPr>
        <p:spPr>
          <a:xfrm>
            <a:off x="1061545" y="3069021"/>
            <a:ext cx="10068910" cy="914400"/>
          </a:xfrm>
          <a:prstGeom prst="rect">
            <a:avLst/>
          </a:prstGeom>
          <a:solidFill>
            <a:srgbClr val="16308B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ציוני הדרך – </a:t>
            </a:r>
            <a:r>
              <a:rPr lang="he-IL" sz="2800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רקע היסטורי והתפתחות הסוגייה הנדונה. </a:t>
            </a:r>
          </a:p>
        </p:txBody>
      </p:sp>
    </p:spTree>
    <p:extLst>
      <p:ext uri="{BB962C8B-B14F-4D97-AF65-F5344CB8AC3E}">
        <p14:creationId xmlns:p14="http://schemas.microsoft.com/office/powerpoint/2010/main" val="2399334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קו&#10;&#10;התיאור נוצר באופן אוטומטי">
            <a:extLst>
              <a:ext uri="{FF2B5EF4-FFF2-40B4-BE49-F238E27FC236}">
                <a16:creationId xmlns:a16="http://schemas.microsoft.com/office/drawing/2014/main" id="{798A5462-32BE-DAE2-A4AD-87F1470ED7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BF1215C7-A80C-A0D7-BA32-5013FC496FB6}"/>
              </a:ext>
            </a:extLst>
          </p:cNvPr>
          <p:cNvSpPr/>
          <p:nvPr/>
        </p:nvSpPr>
        <p:spPr>
          <a:xfrm>
            <a:off x="1061545" y="3069021"/>
            <a:ext cx="10068910" cy="914400"/>
          </a:xfrm>
          <a:prstGeom prst="rect">
            <a:avLst/>
          </a:prstGeom>
          <a:solidFill>
            <a:srgbClr val="16308B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מורי הדרך – </a:t>
            </a:r>
            <a:r>
              <a:rPr lang="he-IL" sz="2800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הרצאת מומחה (לעתים זווית אחת ולעתים שתיים).</a:t>
            </a:r>
          </a:p>
        </p:txBody>
      </p:sp>
    </p:spTree>
    <p:extLst>
      <p:ext uri="{BB962C8B-B14F-4D97-AF65-F5344CB8AC3E}">
        <p14:creationId xmlns:p14="http://schemas.microsoft.com/office/powerpoint/2010/main" val="3750907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קו&#10;&#10;התיאור נוצר באופן אוטומטי">
            <a:extLst>
              <a:ext uri="{FF2B5EF4-FFF2-40B4-BE49-F238E27FC236}">
                <a16:creationId xmlns:a16="http://schemas.microsoft.com/office/drawing/2014/main" id="{5B4FFA75-88A2-18A5-8EB8-E5C029F6B7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BF1215C7-A80C-A0D7-BA32-5013FC496FB6}"/>
              </a:ext>
            </a:extLst>
          </p:cNvPr>
          <p:cNvSpPr/>
          <p:nvPr/>
        </p:nvSpPr>
        <p:spPr>
          <a:xfrm>
            <a:off x="1061545" y="3069021"/>
            <a:ext cx="10068910" cy="914400"/>
          </a:xfrm>
          <a:prstGeom prst="rect">
            <a:avLst/>
          </a:prstGeom>
          <a:solidFill>
            <a:srgbClr val="16308B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המצפן שלי –  </a:t>
            </a:r>
            <a:r>
              <a:rPr lang="he-IL" sz="2800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עיבוד ומשימה. </a:t>
            </a:r>
          </a:p>
        </p:txBody>
      </p:sp>
    </p:spTree>
    <p:extLst>
      <p:ext uri="{BB962C8B-B14F-4D97-AF65-F5344CB8AC3E}">
        <p14:creationId xmlns:p14="http://schemas.microsoft.com/office/powerpoint/2010/main" val="4232270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window&#10;&#10;Description automatically generated">
            <a:extLst>
              <a:ext uri="{FF2B5EF4-FFF2-40B4-BE49-F238E27FC236}">
                <a16:creationId xmlns:a16="http://schemas.microsoft.com/office/drawing/2014/main" id="{83ECCC62-7DAE-C39C-7AA6-5D653432D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02" y="0"/>
            <a:ext cx="7676398" cy="68580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1972A170-0C03-F167-C70C-53F5978CF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6231765"/>
            <a:ext cx="453841" cy="453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841BC-998F-51C9-9337-29B0DE8102C2}"/>
              </a:ext>
            </a:extLst>
          </p:cNvPr>
          <p:cNvSpPr txBox="1"/>
          <p:nvPr/>
        </p:nvSpPr>
        <p:spPr>
          <a:xfrm>
            <a:off x="31046" y="2322624"/>
            <a:ext cx="4412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rgbClr val="16308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מה</a:t>
            </a:r>
          </a:p>
          <a:p>
            <a:pPr algn="ctr"/>
            <a:r>
              <a:rPr lang="he-IL" sz="6000" b="1" dirty="0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נלמד?</a:t>
            </a:r>
            <a:endParaRPr lang="he-IL" sz="6000" b="1" dirty="0">
              <a:solidFill>
                <a:srgbClr val="16308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592AD914-C98F-D331-E7E0-F846F3E4D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56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קו&#10;&#10;התיאור נוצר באופן אוטומטי">
            <a:extLst>
              <a:ext uri="{FF2B5EF4-FFF2-40B4-BE49-F238E27FC236}">
                <a16:creationId xmlns:a16="http://schemas.microsoft.com/office/drawing/2014/main" id="{FBF0B375-56EC-E834-1D84-069C873DCC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BF1215C7-A80C-A0D7-BA32-5013FC496FB6}"/>
              </a:ext>
            </a:extLst>
          </p:cNvPr>
          <p:cNvSpPr/>
          <p:nvPr/>
        </p:nvSpPr>
        <p:spPr>
          <a:xfrm>
            <a:off x="1061545" y="3069021"/>
            <a:ext cx="10068910" cy="914400"/>
          </a:xfrm>
          <a:prstGeom prst="rect">
            <a:avLst/>
          </a:prstGeom>
          <a:solidFill>
            <a:srgbClr val="16308B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רואים רחוק – </a:t>
            </a:r>
            <a:r>
              <a:rPr lang="he-IL" sz="2800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סיכום ותובנות היחידה בדגש על הסתכלות קדימה. </a:t>
            </a:r>
          </a:p>
        </p:txBody>
      </p:sp>
    </p:spTree>
    <p:extLst>
      <p:ext uri="{BB962C8B-B14F-4D97-AF65-F5344CB8AC3E}">
        <p14:creationId xmlns:p14="http://schemas.microsoft.com/office/powerpoint/2010/main" val="2670967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1972A170-0C03-F167-C70C-53F5978CF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6231765"/>
            <a:ext cx="453841" cy="4538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2759E4-C0F2-D12D-B042-ED39E3FA807F}"/>
              </a:ext>
            </a:extLst>
          </p:cNvPr>
          <p:cNvSpPr txBox="1"/>
          <p:nvPr/>
        </p:nvSpPr>
        <p:spPr>
          <a:xfrm>
            <a:off x="2627402" y="813235"/>
            <a:ext cx="6937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rgbClr val="16308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פינות נוספות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D2A3CF4-7464-E51F-5FED-76D8B96D9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22" y="2413018"/>
            <a:ext cx="11649982" cy="1525881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9D99CDA9-4EAB-D11F-9B2D-1CA4C29A6F5F}"/>
              </a:ext>
            </a:extLst>
          </p:cNvPr>
          <p:cNvSpPr/>
          <p:nvPr/>
        </p:nvSpPr>
        <p:spPr>
          <a:xfrm>
            <a:off x="1061545" y="4405922"/>
            <a:ext cx="10068910" cy="914400"/>
          </a:xfrm>
          <a:prstGeom prst="rect">
            <a:avLst/>
          </a:prstGeom>
          <a:solidFill>
            <a:srgbClr val="16308B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effectLst/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rPr>
              <a:t>את הפינות נכיר בשיעורים הבאים.</a:t>
            </a:r>
          </a:p>
        </p:txBody>
      </p:sp>
      <p:pic>
        <p:nvPicPr>
          <p:cNvPr id="5" name="תמונה 4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F58284EC-B60B-ED89-E745-2D6B81071D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31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AA55CD03-3036-BC2C-FDE5-7B4F06E96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99" y="0"/>
            <a:ext cx="4756401" cy="6858000"/>
          </a:xfrm>
          <a:prstGeom prst="rect">
            <a:avLst/>
          </a:prstGeom>
        </p:spPr>
      </p:pic>
      <p:pic>
        <p:nvPicPr>
          <p:cNvPr id="9" name="Picture 8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A6BC0286-88E2-D5EB-542E-408173BFA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36867" cy="6858000"/>
          </a:xfrm>
          <a:prstGeom prst="rect">
            <a:avLst/>
          </a:prstGeom>
        </p:spPr>
      </p:pic>
      <p:pic>
        <p:nvPicPr>
          <p:cNvPr id="10" name="Picture 9" descr="Shape, square&#10;&#10;Description automatically generated">
            <a:extLst>
              <a:ext uri="{FF2B5EF4-FFF2-40B4-BE49-F238E27FC236}">
                <a16:creationId xmlns:a16="http://schemas.microsoft.com/office/drawing/2014/main" id="{00EB352F-E49D-952E-D3B2-31272E8B6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32" y="276587"/>
            <a:ext cx="575193" cy="575193"/>
          </a:xfrm>
          <a:prstGeom prst="rect">
            <a:avLst/>
          </a:prstGeom>
        </p:spPr>
      </p:pic>
      <p:pic>
        <p:nvPicPr>
          <p:cNvPr id="12" name="Picture 11" descr="Shape, square&#10;&#10;Description automatically generated">
            <a:extLst>
              <a:ext uri="{FF2B5EF4-FFF2-40B4-BE49-F238E27FC236}">
                <a16:creationId xmlns:a16="http://schemas.microsoft.com/office/drawing/2014/main" id="{3D1C79FC-867F-92F4-5226-48BE7BFAF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279" y="5953888"/>
            <a:ext cx="575193" cy="5751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9CAF3C-AAF1-9F32-1EA8-E62CB8577AD3}"/>
              </a:ext>
            </a:extLst>
          </p:cNvPr>
          <p:cNvSpPr txBox="1"/>
          <p:nvPr/>
        </p:nvSpPr>
        <p:spPr>
          <a:xfrm>
            <a:off x="8064898" y="2824917"/>
            <a:ext cx="3497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דיון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3F92C5-4801-F7C3-32AE-EB3C255AB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2" name="גרפיקה 1">
            <a:extLst>
              <a:ext uri="{FF2B5EF4-FFF2-40B4-BE49-F238E27FC236}">
                <a16:creationId xmlns:a16="http://schemas.microsoft.com/office/drawing/2014/main" id="{5157F630-9878-26C7-DA94-C13ABD99A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49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AA55CD03-3036-BC2C-FDE5-7B4F06E96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" y="15303"/>
            <a:ext cx="12192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B4437-0308-7035-71E9-741415BFD3D3}"/>
              </a:ext>
            </a:extLst>
          </p:cNvPr>
          <p:cNvSpPr txBox="1"/>
          <p:nvPr/>
        </p:nvSpPr>
        <p:spPr>
          <a:xfrm>
            <a:off x="1361013" y="524986"/>
            <a:ext cx="10345498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כמו שאתם רואים, הולך להיות לנו מעניין ומשמעותי בשנתיים הקרובות, אבל כל זה תלוי בכם! בכל אחת ואחד כיחידים וגם כקבוצה.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F01AB-8D39-8922-1420-1B5B362968E2}"/>
              </a:ext>
            </a:extLst>
          </p:cNvPr>
          <p:cNvSpPr txBox="1"/>
          <p:nvPr/>
        </p:nvSpPr>
        <p:spPr>
          <a:xfrm>
            <a:off x="4880261" y="2127770"/>
            <a:ext cx="6826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השיבו על השאלות הבאות: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63AC4A-88C9-7026-BC0F-74E56B2FD382}"/>
              </a:ext>
            </a:extLst>
          </p:cNvPr>
          <p:cNvSpPr txBox="1"/>
          <p:nvPr/>
        </p:nvSpPr>
        <p:spPr>
          <a:xfrm>
            <a:off x="4320090" y="2687556"/>
            <a:ext cx="7377813" cy="2802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עם איזה ידע הקשור למקצוע "אזרחות" אני מגיע לקורס?</a:t>
            </a:r>
          </a:p>
          <a:p>
            <a:pPr marL="457200" marR="0" lvl="0" indent="-4572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עם מה חשוב לי לצאת מהמפגשים השונים בקורס?</a:t>
            </a:r>
          </a:p>
          <a:p>
            <a:pPr marL="457200" marR="0" lvl="0" indent="-4572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איזה נושא מסקרן אותי במיוחד?</a:t>
            </a:r>
          </a:p>
          <a:p>
            <a:pPr marL="457200" marR="0" lvl="0" indent="-4572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מה אני צופה שיהיו האתגרים שלי?</a:t>
            </a:r>
          </a:p>
          <a:p>
            <a:pPr marL="457200" marR="0" lvl="0" indent="-4572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מה עלי לעשות כדי שאצליח במקצוע אזרחות?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D473B5-E768-6046-997E-1BEB3C812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0CD409D-AB12-2542-1BFC-A7B0A355DCAE}"/>
              </a:ext>
            </a:extLst>
          </p:cNvPr>
          <p:cNvGrpSpPr/>
          <p:nvPr/>
        </p:nvGrpSpPr>
        <p:grpSpPr>
          <a:xfrm>
            <a:off x="853310" y="2391872"/>
            <a:ext cx="3861907" cy="3539440"/>
            <a:chOff x="708634" y="2240527"/>
            <a:chExt cx="4185388" cy="3835911"/>
          </a:xfrm>
        </p:grpSpPr>
        <p:pic>
          <p:nvPicPr>
            <p:cNvPr id="9" name="Picture 8" descr="A picture containing tree, outdoor, grass, person&#10;&#10;Description automatically generated">
              <a:extLst>
                <a:ext uri="{FF2B5EF4-FFF2-40B4-BE49-F238E27FC236}">
                  <a16:creationId xmlns:a16="http://schemas.microsoft.com/office/drawing/2014/main" id="{A6BC0286-88E2-D5EB-542E-408173BFA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46" y="2388086"/>
              <a:ext cx="3767493" cy="3474240"/>
            </a:xfrm>
            <a:prstGeom prst="rect">
              <a:avLst/>
            </a:prstGeom>
          </p:spPr>
        </p:pic>
        <p:pic>
          <p:nvPicPr>
            <p:cNvPr id="3" name="Picture 2" descr="Shape, square&#10;&#10;Description automatically generated">
              <a:extLst>
                <a:ext uri="{FF2B5EF4-FFF2-40B4-BE49-F238E27FC236}">
                  <a16:creationId xmlns:a16="http://schemas.microsoft.com/office/drawing/2014/main" id="{E9AFD584-D0B0-DEBD-F410-AC0CC2F46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798" y="2240527"/>
              <a:ext cx="428224" cy="428224"/>
            </a:xfrm>
            <a:prstGeom prst="rect">
              <a:avLst/>
            </a:prstGeom>
          </p:spPr>
        </p:pic>
        <p:pic>
          <p:nvPicPr>
            <p:cNvPr id="20" name="Picture 19" descr="Shape, square&#10;&#10;Description automatically generated">
              <a:extLst>
                <a:ext uri="{FF2B5EF4-FFF2-40B4-BE49-F238E27FC236}">
                  <a16:creationId xmlns:a16="http://schemas.microsoft.com/office/drawing/2014/main" id="{3FE5A1F9-C5BC-4213-30EF-9A2F8E910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34" y="5648214"/>
              <a:ext cx="428224" cy="428224"/>
            </a:xfrm>
            <a:prstGeom prst="rect">
              <a:avLst/>
            </a:prstGeom>
          </p:spPr>
        </p:pic>
      </p:grpSp>
      <p:pic>
        <p:nvPicPr>
          <p:cNvPr id="2" name="גרפיקה 1">
            <a:extLst>
              <a:ext uri="{FF2B5EF4-FFF2-40B4-BE49-F238E27FC236}">
                <a16:creationId xmlns:a16="http://schemas.microsoft.com/office/drawing/2014/main" id="{B1A33745-39FC-FD17-A70D-73601C300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4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ABB0F0AC-7202-E771-0E7E-9CC54719F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5600" cy="6858000"/>
          </a:xfrm>
          <a:prstGeom prst="rect">
            <a:avLst/>
          </a:prstGeom>
        </p:spPr>
      </p:pic>
      <p:pic>
        <p:nvPicPr>
          <p:cNvPr id="16" name="Picture 15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CFE06F19-188A-DD52-19CE-4334D1A51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773" y="0"/>
            <a:ext cx="8206227" cy="685800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C7D97FCC-5C13-9752-8E71-C4F987D08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C8332439-CFBE-15E6-8232-9CC481352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869592"/>
            <a:ext cx="5435600" cy="1859307"/>
          </a:xfrm>
          <a:prstGeom prst="rect">
            <a:avLst/>
          </a:prstGeom>
        </p:spPr>
      </p:pic>
      <p:pic>
        <p:nvPicPr>
          <p:cNvPr id="20" name="Picture 19" descr="A picture containing text, fork&#10;&#10;Description automatically generated">
            <a:extLst>
              <a:ext uri="{FF2B5EF4-FFF2-40B4-BE49-F238E27FC236}">
                <a16:creationId xmlns:a16="http://schemas.microsoft.com/office/drawing/2014/main" id="{B129A92C-0219-E28F-5453-E093810140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73" y="2447248"/>
            <a:ext cx="707427" cy="7039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5715F2-5A6C-7E3F-E53F-6073C18EA350}"/>
              </a:ext>
            </a:extLst>
          </p:cNvPr>
          <p:cNvSpPr txBox="1"/>
          <p:nvPr/>
        </p:nvSpPr>
        <p:spPr>
          <a:xfrm>
            <a:off x="3236603" y="2202512"/>
            <a:ext cx="3159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יומן מסע</a:t>
            </a:r>
            <a:endParaRPr lang="he-IL" sz="6000" b="1" dirty="0">
              <a:solidFill>
                <a:srgbClr val="16308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Shape&#10;&#10;Description automatically generated">
            <a:extLst>
              <a:ext uri="{FF2B5EF4-FFF2-40B4-BE49-F238E27FC236}">
                <a16:creationId xmlns:a16="http://schemas.microsoft.com/office/drawing/2014/main" id="{F3FAB583-8C5C-3CF5-4D9F-2AEF46EE81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6231765"/>
            <a:ext cx="453841" cy="453841"/>
          </a:xfrm>
          <a:prstGeom prst="rect">
            <a:avLst/>
          </a:prstGeom>
        </p:spPr>
      </p:pic>
      <p:pic>
        <p:nvPicPr>
          <p:cNvPr id="2" name="גרפיקה 1">
            <a:extLst>
              <a:ext uri="{FF2B5EF4-FFF2-40B4-BE49-F238E27FC236}">
                <a16:creationId xmlns:a16="http://schemas.microsoft.com/office/drawing/2014/main" id="{A9DAC043-660D-2D5A-34EF-BBC0050146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20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7AA8BB7F-D16C-97BA-0948-CA0A0C8F8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B4437-0308-7035-71E9-741415BFD3D3}"/>
              </a:ext>
            </a:extLst>
          </p:cNvPr>
          <p:cNvSpPr txBox="1"/>
          <p:nvPr/>
        </p:nvSpPr>
        <p:spPr>
          <a:xfrm>
            <a:off x="3797300" y="949212"/>
            <a:ext cx="7541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rgbClr val="16308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הנחיות למשימה: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63AC4A-88C9-7026-BC0F-74E56B2FD382}"/>
              </a:ext>
            </a:extLst>
          </p:cNvPr>
          <p:cNvSpPr txBox="1"/>
          <p:nvPr/>
        </p:nvSpPr>
        <p:spPr>
          <a:xfrm>
            <a:off x="4028940" y="2724749"/>
            <a:ext cx="7487474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rtl="1">
              <a:lnSpc>
                <a:spcPct val="150000"/>
              </a:lnSpc>
              <a:buSzPct val="70000"/>
              <a:buBlip>
                <a:blip r:embed="rId3"/>
              </a:buBlip>
            </a:pPr>
            <a:r>
              <a:rPr lang="he-IL" sz="2400" dirty="0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בקשו מהם לכתוב מדוע לימוד מקצוע האזרחות חשוב לדעתם.</a:t>
            </a:r>
          </a:p>
          <a:p>
            <a:pPr marL="342900" indent="-342900" algn="just" rtl="1">
              <a:lnSpc>
                <a:spcPct val="150000"/>
              </a:lnSpc>
              <a:buSzPct val="70000"/>
              <a:buBlip>
                <a:blip r:embed="rId3"/>
              </a:buBlip>
            </a:pPr>
            <a:r>
              <a:rPr lang="he-IL" sz="2400" dirty="0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הראו להם את סרטון נשיא המדינה הנמצא ביחידה המקוונת ובקשו מהם שגם המכתב שלהם ימשיך את המסר המרכזי: העברת השרביט. </a:t>
            </a:r>
          </a:p>
          <a:p>
            <a:pPr marL="342900" indent="-342900" algn="just" rtl="1">
              <a:lnSpc>
                <a:spcPct val="150000"/>
              </a:lnSpc>
              <a:buSzPct val="70000"/>
              <a:buBlip>
                <a:blip r:embed="rId3"/>
              </a:buBlip>
            </a:pPr>
            <a:r>
              <a:rPr lang="he-IL" sz="2400" dirty="0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העלו לאתר הקורס את הטקסט שתקבלו.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DFA74A5-7C2C-C6E5-E76F-1F44E33B4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7CE4D42-A00A-B687-BF2E-08A4DB0FE2A2}"/>
              </a:ext>
            </a:extLst>
          </p:cNvPr>
          <p:cNvGrpSpPr/>
          <p:nvPr/>
        </p:nvGrpSpPr>
        <p:grpSpPr>
          <a:xfrm>
            <a:off x="223205" y="3167958"/>
            <a:ext cx="3444815" cy="2926248"/>
            <a:chOff x="12076083" y="1487050"/>
            <a:chExt cx="3944318" cy="3350558"/>
          </a:xfrm>
        </p:grpSpPr>
        <p:pic>
          <p:nvPicPr>
            <p:cNvPr id="8" name="Picture 7" descr="A picture containing outdoor, person&#10;&#10;Description automatically generated">
              <a:extLst>
                <a:ext uri="{FF2B5EF4-FFF2-40B4-BE49-F238E27FC236}">
                  <a16:creationId xmlns:a16="http://schemas.microsoft.com/office/drawing/2014/main" id="{4D97D264-90B1-DA80-919C-C65AB9509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6126" y="1631886"/>
              <a:ext cx="3644128" cy="304542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40D019-41B8-D155-36E0-3947C4894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99480" y="1487050"/>
              <a:ext cx="420921" cy="42092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2CA0716-1357-3850-8F5D-C89F36677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6083" y="4416687"/>
              <a:ext cx="420921" cy="42092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1BE7ED8-5F17-CA34-AF44-B41B2FBBCC37}"/>
              </a:ext>
            </a:extLst>
          </p:cNvPr>
          <p:cNvSpPr txBox="1"/>
          <p:nvPr/>
        </p:nvSpPr>
        <p:spPr>
          <a:xfrm>
            <a:off x="1418601" y="1487050"/>
            <a:ext cx="9924215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400" dirty="0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בקשו מאחד ההורים או מכל אדם בוגר הקרוב אליכם לכתוב את המכתב שלו – מכתב המיוחד לכם הכולל מסר שהוא רוצה שתיקחו אתכם למסע האזרחות.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F2F1CF-FC7D-74BC-F122-15135F812D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6054"/>
            <a:ext cx="12192000" cy="441946"/>
          </a:xfrm>
          <a:prstGeom prst="rect">
            <a:avLst/>
          </a:prstGeom>
        </p:spPr>
      </p:pic>
      <p:pic>
        <p:nvPicPr>
          <p:cNvPr id="3" name="תמונה 2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6F996284-1241-D52D-F735-0EC271F14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48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D740BBFD-38A5-4BA5-3A85-9727CF47F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76302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5715F2-5A6C-7E3F-E53F-6073C18EA350}"/>
              </a:ext>
            </a:extLst>
          </p:cNvPr>
          <p:cNvSpPr txBox="1"/>
          <p:nvPr/>
        </p:nvSpPr>
        <p:spPr>
          <a:xfrm>
            <a:off x="1374594" y="2786712"/>
            <a:ext cx="4992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סיכום</a:t>
            </a:r>
            <a:endParaRPr lang="he-IL" sz="60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EB486A-78C0-53BF-D74F-98917B27C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39279" y="5953888"/>
            <a:ext cx="575193" cy="575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6729F4-0403-6590-3815-82AC1D68D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6DD48-8415-FCCB-18F2-355BADD01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0336" y="0"/>
            <a:ext cx="3165230" cy="6858000"/>
          </a:xfrm>
          <a:prstGeom prst="rect">
            <a:avLst/>
          </a:prstGeom>
        </p:spPr>
      </p:pic>
      <p:pic>
        <p:nvPicPr>
          <p:cNvPr id="3" name="תמונה 2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5685AF36-CDEE-1972-B6FF-3CE5BFEFBB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79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CADC2FBB-14B5-DF65-02DA-C6B6E679D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" y="0"/>
            <a:ext cx="121882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1B019309-2E2D-B82D-959F-4E7B21A2B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663" y="6087419"/>
            <a:ext cx="453841" cy="453841"/>
          </a:xfrm>
          <a:prstGeom prst="rect">
            <a:avLst/>
          </a:prstGeom>
        </p:spPr>
      </p:pic>
      <p:pic>
        <p:nvPicPr>
          <p:cNvPr id="3" name="Picture 2">
            <a:hlinkClick r:id="rId6"/>
            <a:extLst>
              <a:ext uri="{FF2B5EF4-FFF2-40B4-BE49-F238E27FC236}">
                <a16:creationId xmlns:a16="http://schemas.microsoft.com/office/drawing/2014/main" id="{C1D1DEA6-BAEE-68F7-7CCC-9A8A0691B8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5" y="6087419"/>
            <a:ext cx="4779445" cy="560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FDF37A-D397-3571-12F5-FFC0526B9AE2}"/>
              </a:ext>
            </a:extLst>
          </p:cNvPr>
          <p:cNvSpPr txBox="1"/>
          <p:nvPr/>
        </p:nvSpPr>
        <p:spPr>
          <a:xfrm>
            <a:off x="191351" y="6026575"/>
            <a:ext cx="4678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b="1" dirty="0">
                <a:solidFill>
                  <a:srgbClr val="16308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השביל הזה מתחיל כאן...</a:t>
            </a:r>
            <a:endParaRPr lang="he-IL" sz="3600" b="1" dirty="0">
              <a:solidFill>
                <a:srgbClr val="16308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גרפיקה 1">
            <a:extLst>
              <a:ext uri="{FF2B5EF4-FFF2-40B4-BE49-F238E27FC236}">
                <a16:creationId xmlns:a16="http://schemas.microsoft.com/office/drawing/2014/main" id="{41CF18B3-19AA-51DC-7299-4BBA7F72C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95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67101129-4AD1-9375-F200-97EAA9F3E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219"/>
            <a:ext cx="12192000" cy="68580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E5FC040B-B580-921E-4493-EFB0CAD3A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6231765"/>
            <a:ext cx="453841" cy="453841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903C95C-91A1-E850-2F9E-5D0A2E36C0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0" y="5077256"/>
            <a:ext cx="1104402" cy="93487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B1EB2D1-922B-E5B0-69DE-E7306238EF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07" y="103283"/>
            <a:ext cx="3267893" cy="6708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849AC-9F50-074C-074F-71A21692DA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6" y="5812502"/>
            <a:ext cx="769378" cy="613312"/>
          </a:xfrm>
          <a:prstGeom prst="rect">
            <a:avLst/>
          </a:prstGeom>
        </p:spPr>
      </p:pic>
      <p:pic>
        <p:nvPicPr>
          <p:cNvPr id="3" name="תמונה 2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6E288065-B9E4-172C-F6B4-6BE2134140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69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1972A170-0C03-F167-C70C-53F5978CF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6231765"/>
            <a:ext cx="453841" cy="453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B88BCC-E17D-7B37-8470-B5E1C1C8B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0" y="2918062"/>
            <a:ext cx="1681172" cy="1423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09DD21-9A73-157B-2033-B7157FE8A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54" y="3765491"/>
            <a:ext cx="1681171" cy="1340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5DCD4A-A7BA-ED69-ECED-AC190B10B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79" y="0"/>
            <a:ext cx="751312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F00660-941F-501D-8126-E07153DC7E59}"/>
              </a:ext>
            </a:extLst>
          </p:cNvPr>
          <p:cNvSpPr txBox="1"/>
          <p:nvPr/>
        </p:nvSpPr>
        <p:spPr>
          <a:xfrm>
            <a:off x="4637314" y="1374005"/>
            <a:ext cx="7620001" cy="3301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הקורס "בשביל ישראל"</a:t>
            </a:r>
            <a:br>
              <a:rPr lang="he-IL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הוא קורס ייחודי ופורץ דרך במשרד</a:t>
            </a:r>
            <a:r>
              <a:rPr lang="he-IL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החינוך ובמדינת ישראל.</a:t>
            </a:r>
            <a:endParaRPr lang="he-IL" sz="48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4AE026-770D-28C3-3282-7650FC405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29" y="1734451"/>
            <a:ext cx="2871796" cy="419141"/>
          </a:xfrm>
          <a:prstGeom prst="rect">
            <a:avLst/>
          </a:prstGeom>
        </p:spPr>
      </p:pic>
      <p:pic>
        <p:nvPicPr>
          <p:cNvPr id="2" name="גרפיקה 1">
            <a:extLst>
              <a:ext uri="{FF2B5EF4-FFF2-40B4-BE49-F238E27FC236}">
                <a16:creationId xmlns:a16="http://schemas.microsoft.com/office/drawing/2014/main" id="{9A5BC19A-EE63-EE74-A6AB-F3FF7F65A9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49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2F2E9-6AE6-797F-E051-E35F5AE2C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52" y="3827004"/>
            <a:ext cx="8508296" cy="1979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234C8-DCE4-8395-0959-56F27C23A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6054"/>
            <a:ext cx="12192000" cy="4419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2B7DE8-6B0A-EDEF-8C69-502BB58CE88F}"/>
              </a:ext>
            </a:extLst>
          </p:cNvPr>
          <p:cNvSpPr txBox="1"/>
          <p:nvPr/>
        </p:nvSpPr>
        <p:spPr>
          <a:xfrm>
            <a:off x="8364056" y="3027213"/>
            <a:ext cx="198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dirty="0">
                <a:solidFill>
                  <a:srgbClr val="16308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ידע</a:t>
            </a:r>
            <a:endParaRPr lang="he-IL" sz="3600" dirty="0">
              <a:solidFill>
                <a:srgbClr val="16308B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4EF3F8-14F7-28E1-47F8-FA19C07A8420}"/>
              </a:ext>
            </a:extLst>
          </p:cNvPr>
          <p:cNvSpPr txBox="1"/>
          <p:nvPr/>
        </p:nvSpPr>
        <p:spPr>
          <a:xfrm>
            <a:off x="5072192" y="3027213"/>
            <a:ext cx="198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dirty="0">
                <a:solidFill>
                  <a:srgbClr val="16308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מיומנויות</a:t>
            </a:r>
            <a:endParaRPr lang="he-IL" sz="3600" dirty="0">
              <a:solidFill>
                <a:srgbClr val="16308B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48030D-C29B-E9B7-CA69-17625ADF3583}"/>
              </a:ext>
            </a:extLst>
          </p:cNvPr>
          <p:cNvSpPr txBox="1"/>
          <p:nvPr/>
        </p:nvSpPr>
        <p:spPr>
          <a:xfrm>
            <a:off x="1791052" y="3027213"/>
            <a:ext cx="2100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600" dirty="0">
                <a:solidFill>
                  <a:srgbClr val="16308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ערכים</a:t>
            </a:r>
            <a:endParaRPr lang="he-IL" sz="3600" dirty="0">
              <a:solidFill>
                <a:srgbClr val="16308B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99D810-4D4C-9000-0723-946FDA63F8E4}"/>
              </a:ext>
            </a:extLst>
          </p:cNvPr>
          <p:cNvSpPr txBox="1"/>
          <p:nvPr/>
        </p:nvSpPr>
        <p:spPr>
          <a:xfrm>
            <a:off x="1674942" y="643537"/>
            <a:ext cx="8780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dirty="0">
                <a:solidFill>
                  <a:srgbClr val="16308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בלימוד הקורס באזרחות נעסוק</a:t>
            </a:r>
            <a:br>
              <a:rPr lang="he-IL" sz="6000" dirty="0">
                <a:solidFill>
                  <a:srgbClr val="16308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6000" dirty="0">
                <a:solidFill>
                  <a:srgbClr val="16308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בשלושת המרכיבים האלה</a:t>
            </a:r>
          </a:p>
        </p:txBody>
      </p:sp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13ECBAB6-D623-C25E-5336-429243B5B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46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ABFD3A3-DF74-9FC7-30CE-3FDE50CB3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197" y="949212"/>
            <a:ext cx="5281623" cy="520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5E6F94-FDEC-B962-450B-6F91635DD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549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99D810-4D4C-9000-0723-946FDA63F8E4}"/>
              </a:ext>
            </a:extLst>
          </p:cNvPr>
          <p:cNvSpPr txBox="1"/>
          <p:nvPr/>
        </p:nvSpPr>
        <p:spPr>
          <a:xfrm>
            <a:off x="1915418" y="1356759"/>
            <a:ext cx="1690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8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ידע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FCF23A-2381-7B7F-A865-7663B30DC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4527A2F-6345-69F4-A0FD-ECE404DF0D67}"/>
              </a:ext>
            </a:extLst>
          </p:cNvPr>
          <p:cNvSpPr txBox="1"/>
          <p:nvPr/>
        </p:nvSpPr>
        <p:spPr>
          <a:xfrm>
            <a:off x="-171537" y="2507209"/>
            <a:ext cx="6097978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מושגים מעולם האזרחות</a:t>
            </a:r>
          </a:p>
        </p:txBody>
      </p:sp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CE067B9A-9A1B-15EF-1CAC-67F8DFD83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40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5E6F94-FDEC-B962-450B-6F91635DD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-1"/>
            <a:ext cx="57549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99D810-4D4C-9000-0723-946FDA63F8E4}"/>
              </a:ext>
            </a:extLst>
          </p:cNvPr>
          <p:cNvSpPr txBox="1"/>
          <p:nvPr/>
        </p:nvSpPr>
        <p:spPr>
          <a:xfrm>
            <a:off x="7354569" y="1263537"/>
            <a:ext cx="3965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8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מיומנויות</a:t>
            </a:r>
            <a:endParaRPr lang="he-IL" sz="80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FCF23A-2381-7B7F-A865-7663B30DC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915002-07D1-F00D-3095-20EF11DCB4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7" y="949212"/>
            <a:ext cx="5284312" cy="5202200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9C70331-714B-F5A3-5ED2-6323D9E6A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ED651A0B-1FCA-AC3F-2AFC-8B4523FC1852}"/>
              </a:ext>
            </a:extLst>
          </p:cNvPr>
          <p:cNvSpPr txBox="1"/>
          <p:nvPr/>
        </p:nvSpPr>
        <p:spPr>
          <a:xfrm>
            <a:off x="6475904" y="2471878"/>
            <a:ext cx="5722945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היכולת לפעול תוך שימוש בידע בהקשרים משתנים. בקורס הדגש יהיה על מיומנויות המאה ה-21.</a:t>
            </a:r>
          </a:p>
        </p:txBody>
      </p:sp>
      <p:pic>
        <p:nvPicPr>
          <p:cNvPr id="4" name="גרפיקה 3">
            <a:extLst>
              <a:ext uri="{FF2B5EF4-FFF2-40B4-BE49-F238E27FC236}">
                <a16:creationId xmlns:a16="http://schemas.microsoft.com/office/drawing/2014/main" id="{464DA721-2248-D849-A331-9D6550581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9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492D56DE807D4A85809F43D016E1B8" ma:contentTypeVersion="2" ma:contentTypeDescription="Create a new document." ma:contentTypeScope="" ma:versionID="b1bab809095cb01c36a8f8238c8d4993">
  <xsd:schema xmlns:xsd="http://www.w3.org/2001/XMLSchema" xmlns:xs="http://www.w3.org/2001/XMLSchema" xmlns:p="http://schemas.microsoft.com/office/2006/metadata/properties" xmlns:ns3="403a8d0d-ec59-4e4a-aa6b-8da36811ff4b" targetNamespace="http://schemas.microsoft.com/office/2006/metadata/properties" ma:root="true" ma:fieldsID="bdba4f67237cefe2db88642c5ebdc308" ns3:_="">
    <xsd:import namespace="403a8d0d-ec59-4e4a-aa6b-8da36811ff4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a8d0d-ec59-4e4a-aa6b-8da36811ff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2CA89A-5EA6-4683-96B8-A25B320BF6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7858F7-3E3D-4099-AF67-5E4C2360E6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3a8d0d-ec59-4e4a-aa6b-8da36811ff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092506-2147-4A14-995F-F7DA0FADE405}">
  <ds:schemaRefs>
    <ds:schemaRef ds:uri="http://purl.org/dc/elements/1.1/"/>
    <ds:schemaRef ds:uri="403a8d0d-ec59-4e4a-aa6b-8da36811ff4b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2313</TotalTime>
  <Words>1003</Words>
  <Application>Microsoft Office PowerPoint</Application>
  <PresentationFormat>מסך רחב</PresentationFormat>
  <Paragraphs>156</Paragraphs>
  <Slides>36</Slides>
  <Notes>30</Notes>
  <HiddenSlides>1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36</vt:i4>
      </vt:variant>
    </vt:vector>
  </HeadingPairs>
  <TitlesOfParts>
    <vt:vector size="42" baseType="lpstr">
      <vt:lpstr>Arial</vt:lpstr>
      <vt:lpstr>Assistant</vt:lpstr>
      <vt:lpstr>Assistant ExtraBold</vt:lpstr>
      <vt:lpstr>Calibri</vt:lpstr>
      <vt:lpstr>Calibri Light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Adi Tzabar</dc:creator>
  <cp:lastModifiedBy>Shahar Ezer</cp:lastModifiedBy>
  <cp:revision>41</cp:revision>
  <dcterms:created xsi:type="dcterms:W3CDTF">2022-11-23T07:47:57Z</dcterms:created>
  <dcterms:modified xsi:type="dcterms:W3CDTF">2024-04-17T15:19:22Z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0x01010000492D56DE807D4A85809F43D016E1B8</vt:lpwstr>
  </property>
</Properties>
</file>