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Lst>
  <p:notesMasterIdLst>
    <p:notesMasterId r:id="rId17"/>
  </p:notesMasterIdLst>
  <p:sldIdLst>
    <p:sldId id="275" r:id="rId3"/>
    <p:sldId id="276" r:id="rId4"/>
    <p:sldId id="257" r:id="rId5"/>
    <p:sldId id="258" r:id="rId6"/>
    <p:sldId id="264" r:id="rId7"/>
    <p:sldId id="269" r:id="rId8"/>
    <p:sldId id="270" r:id="rId9"/>
    <p:sldId id="260" r:id="rId10"/>
    <p:sldId id="261" r:id="rId11"/>
    <p:sldId id="263" r:id="rId12"/>
    <p:sldId id="266" r:id="rId13"/>
    <p:sldId id="273" r:id="rId14"/>
    <p:sldId id="274" r:id="rId15"/>
    <p:sldId id="278" r:id="rId16"/>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אפרת חבה" initials="אח"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9" d="100"/>
          <a:sy n="109" d="100"/>
        </p:scale>
        <p:origin x="1674" y="-4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02-09T10:48:21.892" idx="4">
    <p:pos x="5285" y="3247"/>
    <p:text>אולי: אפיינו את דמותו של אלי כהן לפי הסרטון.</p:text>
  </p:cm>
</p:cmLst>
</file>

<file path=ppt/diagrams/_rels/data1.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slide" Target="../slides/slide7.xml"/><Relationship Id="rId1" Type="http://schemas.openxmlformats.org/officeDocument/2006/relationships/slide" Target="../slides/slide10.xml"/><Relationship Id="rId5" Type="http://schemas.openxmlformats.org/officeDocument/2006/relationships/slide" Target="../slides/slide9.xml"/><Relationship Id="rId4"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8D82DB-54DF-4144-B1E6-D0946ED9B4F6}" type="doc">
      <dgm:prSet loTypeId="urn:microsoft.com/office/officeart/2005/8/layout/hList6" loCatId="list" qsTypeId="urn:microsoft.com/office/officeart/2005/8/quickstyle/simple5" qsCatId="simple" csTypeId="urn:microsoft.com/office/officeart/2005/8/colors/accent2_3" csCatId="accent2" phldr="1"/>
      <dgm:spPr/>
      <dgm:t>
        <a:bodyPr/>
        <a:lstStyle/>
        <a:p>
          <a:pPr rtl="1"/>
          <a:endParaRPr lang="he-IL"/>
        </a:p>
      </dgm:t>
    </dgm:pt>
    <dgm:pt modelId="{DA7B34F5-826A-4E85-8A99-15E53E5983F6}">
      <dgm:prSet phldrT="[טקסט]"/>
      <dgm:spPr/>
      <dgm:t>
        <a:bodyPr/>
        <a:lstStyle/>
        <a:p>
          <a:pPr rtl="1"/>
          <a:r>
            <a:rPr lang="he-IL" b="1" dirty="0" smtClean="0">
              <a:ln/>
              <a:hlinkClick xmlns:r="http://schemas.openxmlformats.org/officeDocument/2006/relationships" r:id="rId1" action="ppaction://hlinksldjump"/>
            </a:rPr>
            <a:t>הצוואה</a:t>
          </a:r>
          <a:endParaRPr lang="he-IL" b="1" dirty="0">
            <a:ln/>
          </a:endParaRPr>
        </a:p>
      </dgm:t>
    </dgm:pt>
    <dgm:pt modelId="{4EA6CA59-3D30-46A6-AB64-5899C679FE0A}" type="parTrans" cxnId="{21B93986-F98F-4628-B0A1-62EBC08A3482}">
      <dgm:prSet/>
      <dgm:spPr/>
      <dgm:t>
        <a:bodyPr/>
        <a:lstStyle/>
        <a:p>
          <a:pPr rtl="1"/>
          <a:endParaRPr lang="he-IL"/>
        </a:p>
      </dgm:t>
    </dgm:pt>
    <dgm:pt modelId="{05B71313-2042-42D3-B88D-4DBAFC6B374D}" type="sibTrans" cxnId="{21B93986-F98F-4628-B0A1-62EBC08A3482}">
      <dgm:prSet/>
      <dgm:spPr/>
      <dgm:t>
        <a:bodyPr/>
        <a:lstStyle/>
        <a:p>
          <a:pPr rtl="1"/>
          <a:endParaRPr lang="he-IL"/>
        </a:p>
      </dgm:t>
    </dgm:pt>
    <dgm:pt modelId="{1E88B031-77E4-47AF-8B58-AE1EF66718A5}">
      <dgm:prSet phldrT="[טקסט]"/>
      <dgm:spPr/>
      <dgm:t>
        <a:bodyPr/>
        <a:lstStyle/>
        <a:p>
          <a:pPr rtl="1"/>
          <a:r>
            <a:rPr lang="he-IL" b="1" dirty="0" smtClean="0">
              <a:ln/>
              <a:hlinkClick xmlns:r="http://schemas.openxmlformats.org/officeDocument/2006/relationships" r:id="rId2" action="ppaction://hlinksldjump"/>
            </a:rPr>
            <a:t>אלי כהן כאבא</a:t>
          </a:r>
          <a:endParaRPr lang="he-IL" b="1" dirty="0">
            <a:ln/>
          </a:endParaRPr>
        </a:p>
      </dgm:t>
    </dgm:pt>
    <dgm:pt modelId="{EBFC2CA3-3F03-4261-B36A-A6C26D7C1EEC}" type="parTrans" cxnId="{2FD4080B-5AB9-4BF9-9714-57D8901D16FD}">
      <dgm:prSet/>
      <dgm:spPr/>
      <dgm:t>
        <a:bodyPr/>
        <a:lstStyle/>
        <a:p>
          <a:pPr rtl="1"/>
          <a:endParaRPr lang="he-IL"/>
        </a:p>
      </dgm:t>
    </dgm:pt>
    <dgm:pt modelId="{692124B0-32C4-4C98-A719-1437DE7F0113}" type="sibTrans" cxnId="{2FD4080B-5AB9-4BF9-9714-57D8901D16FD}">
      <dgm:prSet/>
      <dgm:spPr/>
      <dgm:t>
        <a:bodyPr/>
        <a:lstStyle/>
        <a:p>
          <a:pPr rtl="1"/>
          <a:endParaRPr lang="he-IL"/>
        </a:p>
      </dgm:t>
    </dgm:pt>
    <dgm:pt modelId="{BCED8589-1108-4DB4-BA21-BD7EA8F51190}">
      <dgm:prSet phldrT="[טקסט]"/>
      <dgm:spPr/>
      <dgm:t>
        <a:bodyPr/>
        <a:lstStyle/>
        <a:p>
          <a:pPr rtl="1"/>
          <a:r>
            <a:rPr lang="he-IL" b="1" dirty="0" smtClean="0">
              <a:ln/>
              <a:solidFill>
                <a:schemeClr val="accent1">
                  <a:lumMod val="75000"/>
                </a:schemeClr>
              </a:solidFill>
              <a:hlinkClick xmlns:r="http://schemas.openxmlformats.org/officeDocument/2006/relationships" r:id="rId3" action="ppaction://hlinksldjump"/>
            </a:rPr>
            <a:t>אלי כהן כאיש פרטי</a:t>
          </a:r>
          <a:endParaRPr lang="he-IL" b="1" dirty="0">
            <a:ln/>
            <a:solidFill>
              <a:schemeClr val="accent1">
                <a:lumMod val="75000"/>
              </a:schemeClr>
            </a:solidFill>
          </a:endParaRPr>
        </a:p>
      </dgm:t>
    </dgm:pt>
    <dgm:pt modelId="{D9364F8E-8B9C-4AB9-A664-9CABAB34EED3}" type="parTrans" cxnId="{31EA518A-E8A4-44A2-93CB-66929E65EAE9}">
      <dgm:prSet/>
      <dgm:spPr/>
      <dgm:t>
        <a:bodyPr/>
        <a:lstStyle/>
        <a:p>
          <a:pPr rtl="1"/>
          <a:endParaRPr lang="he-IL"/>
        </a:p>
      </dgm:t>
    </dgm:pt>
    <dgm:pt modelId="{74BAC3BA-D096-4396-A0DC-0D0A2CDD7ACC}" type="sibTrans" cxnId="{31EA518A-E8A4-44A2-93CB-66929E65EAE9}">
      <dgm:prSet/>
      <dgm:spPr/>
      <dgm:t>
        <a:bodyPr/>
        <a:lstStyle/>
        <a:p>
          <a:pPr rtl="1"/>
          <a:endParaRPr lang="he-IL"/>
        </a:p>
      </dgm:t>
    </dgm:pt>
    <dgm:pt modelId="{19620D67-A4A6-4DEF-9B43-7A7A9F0371CD}">
      <dgm:prSet/>
      <dgm:spPr/>
      <dgm:t>
        <a:bodyPr/>
        <a:lstStyle/>
        <a:p>
          <a:pPr rtl="1"/>
          <a:r>
            <a:rPr lang="he-IL" b="1" dirty="0" smtClean="0">
              <a:ln/>
              <a:solidFill>
                <a:schemeClr val="accent1">
                  <a:lumMod val="75000"/>
                </a:schemeClr>
              </a:solidFill>
              <a:hlinkClick xmlns:r="http://schemas.openxmlformats.org/officeDocument/2006/relationships" r:id="rId4" action="ppaction://hlinksldjump"/>
            </a:rPr>
            <a:t>זהות נסתרת</a:t>
          </a:r>
          <a:endParaRPr lang="he-IL" b="1" u="sng" dirty="0">
            <a:ln/>
            <a:solidFill>
              <a:schemeClr val="accent1">
                <a:lumMod val="75000"/>
              </a:schemeClr>
            </a:solidFill>
          </a:endParaRPr>
        </a:p>
      </dgm:t>
    </dgm:pt>
    <dgm:pt modelId="{90DA1DD7-82F4-4208-A96F-12D332473745}" type="parTrans" cxnId="{D6B84304-5414-4B7F-AA1D-F6028E2C3F5B}">
      <dgm:prSet/>
      <dgm:spPr/>
      <dgm:t>
        <a:bodyPr/>
        <a:lstStyle/>
        <a:p>
          <a:pPr rtl="1"/>
          <a:endParaRPr lang="he-IL"/>
        </a:p>
      </dgm:t>
    </dgm:pt>
    <dgm:pt modelId="{6662CE24-7F0C-41A6-AFFF-EB1AB123259F}" type="sibTrans" cxnId="{D6B84304-5414-4B7F-AA1D-F6028E2C3F5B}">
      <dgm:prSet/>
      <dgm:spPr/>
      <dgm:t>
        <a:bodyPr/>
        <a:lstStyle/>
        <a:p>
          <a:pPr rtl="1"/>
          <a:endParaRPr lang="he-IL"/>
        </a:p>
      </dgm:t>
    </dgm:pt>
    <dgm:pt modelId="{C4063805-1402-4993-908C-A082FFB18AA2}">
      <dgm:prSet/>
      <dgm:spPr/>
      <dgm:t>
        <a:bodyPr/>
        <a:lstStyle/>
        <a:p>
          <a:pPr rtl="1"/>
          <a:r>
            <a:rPr lang="he-IL" b="1" dirty="0" smtClean="0">
              <a:ln/>
              <a:hlinkClick xmlns:r="http://schemas.openxmlformats.org/officeDocument/2006/relationships" r:id="rId5" action="ppaction://hlinksldjump"/>
            </a:rPr>
            <a:t>המחיר המשפחתי</a:t>
          </a:r>
          <a:endParaRPr lang="he-IL" b="1" dirty="0">
            <a:ln/>
          </a:endParaRPr>
        </a:p>
      </dgm:t>
    </dgm:pt>
    <dgm:pt modelId="{856B4A90-1B94-4246-BDF1-1CEA4F39E124}" type="parTrans" cxnId="{0F6977AF-2B90-4FA0-BD4D-763CA4414E5A}">
      <dgm:prSet/>
      <dgm:spPr/>
      <dgm:t>
        <a:bodyPr/>
        <a:lstStyle/>
        <a:p>
          <a:pPr rtl="1"/>
          <a:endParaRPr lang="he-IL"/>
        </a:p>
      </dgm:t>
    </dgm:pt>
    <dgm:pt modelId="{E8DC55A0-9B8C-4CBE-9FD9-9C4A0C886FDA}" type="sibTrans" cxnId="{0F6977AF-2B90-4FA0-BD4D-763CA4414E5A}">
      <dgm:prSet/>
      <dgm:spPr/>
      <dgm:t>
        <a:bodyPr/>
        <a:lstStyle/>
        <a:p>
          <a:pPr rtl="1"/>
          <a:endParaRPr lang="he-IL"/>
        </a:p>
      </dgm:t>
    </dgm:pt>
    <dgm:pt modelId="{2D7347BB-25AC-48A5-9E68-F51FCEF52A24}" type="pres">
      <dgm:prSet presAssocID="{208D82DB-54DF-4144-B1E6-D0946ED9B4F6}" presName="Name0" presStyleCnt="0">
        <dgm:presLayoutVars>
          <dgm:dir/>
          <dgm:resizeHandles val="exact"/>
        </dgm:presLayoutVars>
      </dgm:prSet>
      <dgm:spPr/>
      <dgm:t>
        <a:bodyPr/>
        <a:lstStyle/>
        <a:p>
          <a:pPr rtl="1"/>
          <a:endParaRPr lang="he-IL"/>
        </a:p>
      </dgm:t>
    </dgm:pt>
    <dgm:pt modelId="{24DEE7F7-4F19-4A19-8521-749625E1BC8A}" type="pres">
      <dgm:prSet presAssocID="{DA7B34F5-826A-4E85-8A99-15E53E5983F6}" presName="node" presStyleLbl="node1" presStyleIdx="0" presStyleCnt="5">
        <dgm:presLayoutVars>
          <dgm:bulletEnabled val="1"/>
        </dgm:presLayoutVars>
      </dgm:prSet>
      <dgm:spPr/>
      <dgm:t>
        <a:bodyPr/>
        <a:lstStyle/>
        <a:p>
          <a:pPr rtl="1"/>
          <a:endParaRPr lang="he-IL"/>
        </a:p>
      </dgm:t>
    </dgm:pt>
    <dgm:pt modelId="{EB5AAD1F-8E6F-4CEC-AB78-524DA6B46993}" type="pres">
      <dgm:prSet presAssocID="{05B71313-2042-42D3-B88D-4DBAFC6B374D}" presName="sibTrans" presStyleCnt="0"/>
      <dgm:spPr/>
      <dgm:t>
        <a:bodyPr/>
        <a:lstStyle/>
        <a:p>
          <a:pPr rtl="1"/>
          <a:endParaRPr lang="he-IL"/>
        </a:p>
      </dgm:t>
    </dgm:pt>
    <dgm:pt modelId="{B26663E0-7EBE-41E0-89EE-B317DA0140C3}" type="pres">
      <dgm:prSet presAssocID="{19620D67-A4A6-4DEF-9B43-7A7A9F0371CD}" presName="node" presStyleLbl="node1" presStyleIdx="1" presStyleCnt="5" custLinFactNeighborX="-34476">
        <dgm:presLayoutVars>
          <dgm:bulletEnabled val="1"/>
        </dgm:presLayoutVars>
      </dgm:prSet>
      <dgm:spPr/>
      <dgm:t>
        <a:bodyPr/>
        <a:lstStyle/>
        <a:p>
          <a:pPr rtl="1"/>
          <a:endParaRPr lang="he-IL"/>
        </a:p>
      </dgm:t>
    </dgm:pt>
    <dgm:pt modelId="{37903C42-0506-480E-9BAB-A3E8EEA6E350}" type="pres">
      <dgm:prSet presAssocID="{6662CE24-7F0C-41A6-AFFF-EB1AB123259F}" presName="sibTrans" presStyleCnt="0"/>
      <dgm:spPr/>
    </dgm:pt>
    <dgm:pt modelId="{398E2C9A-9806-4A6C-847B-176E91075696}" type="pres">
      <dgm:prSet presAssocID="{C4063805-1402-4993-908C-A082FFB18AA2}" presName="node" presStyleLbl="node1" presStyleIdx="2" presStyleCnt="5">
        <dgm:presLayoutVars>
          <dgm:bulletEnabled val="1"/>
        </dgm:presLayoutVars>
      </dgm:prSet>
      <dgm:spPr/>
      <dgm:t>
        <a:bodyPr/>
        <a:lstStyle/>
        <a:p>
          <a:pPr rtl="1"/>
          <a:endParaRPr lang="he-IL"/>
        </a:p>
      </dgm:t>
    </dgm:pt>
    <dgm:pt modelId="{DB957036-BFB6-4550-A8B4-298B30CD26DB}" type="pres">
      <dgm:prSet presAssocID="{E8DC55A0-9B8C-4CBE-9FD9-9C4A0C886FDA}" presName="sibTrans" presStyleCnt="0"/>
      <dgm:spPr/>
    </dgm:pt>
    <dgm:pt modelId="{2293C1E8-7229-4B15-8143-760D17786A31}" type="pres">
      <dgm:prSet presAssocID="{1E88B031-77E4-47AF-8B58-AE1EF66718A5}" presName="node" presStyleLbl="node1" presStyleIdx="3" presStyleCnt="5">
        <dgm:presLayoutVars>
          <dgm:bulletEnabled val="1"/>
        </dgm:presLayoutVars>
      </dgm:prSet>
      <dgm:spPr/>
      <dgm:t>
        <a:bodyPr/>
        <a:lstStyle/>
        <a:p>
          <a:pPr rtl="1"/>
          <a:endParaRPr lang="he-IL"/>
        </a:p>
      </dgm:t>
    </dgm:pt>
    <dgm:pt modelId="{BB401CCE-A771-4847-8CEA-AAA090D11FB7}" type="pres">
      <dgm:prSet presAssocID="{692124B0-32C4-4C98-A719-1437DE7F0113}" presName="sibTrans" presStyleCnt="0"/>
      <dgm:spPr/>
      <dgm:t>
        <a:bodyPr/>
        <a:lstStyle/>
        <a:p>
          <a:pPr rtl="1"/>
          <a:endParaRPr lang="he-IL"/>
        </a:p>
      </dgm:t>
    </dgm:pt>
    <dgm:pt modelId="{32FFA4C4-8D4D-4573-828A-FE6565DAD0E6}" type="pres">
      <dgm:prSet presAssocID="{BCED8589-1108-4DB4-BA21-BD7EA8F51190}" presName="node" presStyleLbl="node1" presStyleIdx="4" presStyleCnt="5" custLinFactNeighborX="56447">
        <dgm:presLayoutVars>
          <dgm:bulletEnabled val="1"/>
        </dgm:presLayoutVars>
      </dgm:prSet>
      <dgm:spPr/>
      <dgm:t>
        <a:bodyPr/>
        <a:lstStyle/>
        <a:p>
          <a:pPr rtl="1"/>
          <a:endParaRPr lang="he-IL"/>
        </a:p>
      </dgm:t>
    </dgm:pt>
  </dgm:ptLst>
  <dgm:cxnLst>
    <dgm:cxn modelId="{31EA518A-E8A4-44A2-93CB-66929E65EAE9}" srcId="{208D82DB-54DF-4144-B1E6-D0946ED9B4F6}" destId="{BCED8589-1108-4DB4-BA21-BD7EA8F51190}" srcOrd="4" destOrd="0" parTransId="{D9364F8E-8B9C-4AB9-A664-9CABAB34EED3}" sibTransId="{74BAC3BA-D096-4396-A0DC-0D0A2CDD7ACC}"/>
    <dgm:cxn modelId="{D6B84304-5414-4B7F-AA1D-F6028E2C3F5B}" srcId="{208D82DB-54DF-4144-B1E6-D0946ED9B4F6}" destId="{19620D67-A4A6-4DEF-9B43-7A7A9F0371CD}" srcOrd="1" destOrd="0" parTransId="{90DA1DD7-82F4-4208-A96F-12D332473745}" sibTransId="{6662CE24-7F0C-41A6-AFFF-EB1AB123259F}"/>
    <dgm:cxn modelId="{3973397E-C032-4702-88A0-3BE18C1F30A9}" type="presOf" srcId="{BCED8589-1108-4DB4-BA21-BD7EA8F51190}" destId="{32FFA4C4-8D4D-4573-828A-FE6565DAD0E6}" srcOrd="0" destOrd="0" presId="urn:microsoft.com/office/officeart/2005/8/layout/hList6"/>
    <dgm:cxn modelId="{A76AB051-5548-469E-A0C3-0838FB8F040C}" type="presOf" srcId="{19620D67-A4A6-4DEF-9B43-7A7A9F0371CD}" destId="{B26663E0-7EBE-41E0-89EE-B317DA0140C3}" srcOrd="0" destOrd="0" presId="urn:microsoft.com/office/officeart/2005/8/layout/hList6"/>
    <dgm:cxn modelId="{0F6977AF-2B90-4FA0-BD4D-763CA4414E5A}" srcId="{208D82DB-54DF-4144-B1E6-D0946ED9B4F6}" destId="{C4063805-1402-4993-908C-A082FFB18AA2}" srcOrd="2" destOrd="0" parTransId="{856B4A90-1B94-4246-BDF1-1CEA4F39E124}" sibTransId="{E8DC55A0-9B8C-4CBE-9FD9-9C4A0C886FDA}"/>
    <dgm:cxn modelId="{21B93986-F98F-4628-B0A1-62EBC08A3482}" srcId="{208D82DB-54DF-4144-B1E6-D0946ED9B4F6}" destId="{DA7B34F5-826A-4E85-8A99-15E53E5983F6}" srcOrd="0" destOrd="0" parTransId="{4EA6CA59-3D30-46A6-AB64-5899C679FE0A}" sibTransId="{05B71313-2042-42D3-B88D-4DBAFC6B374D}"/>
    <dgm:cxn modelId="{8D97CD13-4E85-4EE7-B51A-EBBB9FC17D26}" type="presOf" srcId="{C4063805-1402-4993-908C-A082FFB18AA2}" destId="{398E2C9A-9806-4A6C-847B-176E91075696}" srcOrd="0" destOrd="0" presId="urn:microsoft.com/office/officeart/2005/8/layout/hList6"/>
    <dgm:cxn modelId="{1647400A-7081-4CC4-8A49-44C786094915}" type="presOf" srcId="{208D82DB-54DF-4144-B1E6-D0946ED9B4F6}" destId="{2D7347BB-25AC-48A5-9E68-F51FCEF52A24}" srcOrd="0" destOrd="0" presId="urn:microsoft.com/office/officeart/2005/8/layout/hList6"/>
    <dgm:cxn modelId="{2FD4080B-5AB9-4BF9-9714-57D8901D16FD}" srcId="{208D82DB-54DF-4144-B1E6-D0946ED9B4F6}" destId="{1E88B031-77E4-47AF-8B58-AE1EF66718A5}" srcOrd="3" destOrd="0" parTransId="{EBFC2CA3-3F03-4261-B36A-A6C26D7C1EEC}" sibTransId="{692124B0-32C4-4C98-A719-1437DE7F0113}"/>
    <dgm:cxn modelId="{7196AFDA-FBAF-4146-A672-887AC4C1CD5B}" type="presOf" srcId="{1E88B031-77E4-47AF-8B58-AE1EF66718A5}" destId="{2293C1E8-7229-4B15-8143-760D17786A31}" srcOrd="0" destOrd="0" presId="urn:microsoft.com/office/officeart/2005/8/layout/hList6"/>
    <dgm:cxn modelId="{772093D6-6B85-4035-BA1D-FD34D7DF5CC0}" type="presOf" srcId="{DA7B34F5-826A-4E85-8A99-15E53E5983F6}" destId="{24DEE7F7-4F19-4A19-8521-749625E1BC8A}" srcOrd="0" destOrd="0" presId="urn:microsoft.com/office/officeart/2005/8/layout/hList6"/>
    <dgm:cxn modelId="{5772806B-3841-45BC-A2CF-54D22A6EB13E}" type="presParOf" srcId="{2D7347BB-25AC-48A5-9E68-F51FCEF52A24}" destId="{24DEE7F7-4F19-4A19-8521-749625E1BC8A}" srcOrd="0" destOrd="0" presId="urn:microsoft.com/office/officeart/2005/8/layout/hList6"/>
    <dgm:cxn modelId="{E47BCAF7-22CE-4C4D-965B-648507149912}" type="presParOf" srcId="{2D7347BB-25AC-48A5-9E68-F51FCEF52A24}" destId="{EB5AAD1F-8E6F-4CEC-AB78-524DA6B46993}" srcOrd="1" destOrd="0" presId="urn:microsoft.com/office/officeart/2005/8/layout/hList6"/>
    <dgm:cxn modelId="{5938C65C-EE75-48FA-833D-894EEB0989D7}" type="presParOf" srcId="{2D7347BB-25AC-48A5-9E68-F51FCEF52A24}" destId="{B26663E0-7EBE-41E0-89EE-B317DA0140C3}" srcOrd="2" destOrd="0" presId="urn:microsoft.com/office/officeart/2005/8/layout/hList6"/>
    <dgm:cxn modelId="{D6690752-8335-4AAC-A558-D264E2446F94}" type="presParOf" srcId="{2D7347BB-25AC-48A5-9E68-F51FCEF52A24}" destId="{37903C42-0506-480E-9BAB-A3E8EEA6E350}" srcOrd="3" destOrd="0" presId="urn:microsoft.com/office/officeart/2005/8/layout/hList6"/>
    <dgm:cxn modelId="{121B09D3-D74A-465A-B360-E42951D5460E}" type="presParOf" srcId="{2D7347BB-25AC-48A5-9E68-F51FCEF52A24}" destId="{398E2C9A-9806-4A6C-847B-176E91075696}" srcOrd="4" destOrd="0" presId="urn:microsoft.com/office/officeart/2005/8/layout/hList6"/>
    <dgm:cxn modelId="{36838284-E29F-4E1F-B528-3658433DD865}" type="presParOf" srcId="{2D7347BB-25AC-48A5-9E68-F51FCEF52A24}" destId="{DB957036-BFB6-4550-A8B4-298B30CD26DB}" srcOrd="5" destOrd="0" presId="urn:microsoft.com/office/officeart/2005/8/layout/hList6"/>
    <dgm:cxn modelId="{C3953144-ABB8-4679-928D-017A6A8B4C12}" type="presParOf" srcId="{2D7347BB-25AC-48A5-9E68-F51FCEF52A24}" destId="{2293C1E8-7229-4B15-8143-760D17786A31}" srcOrd="6" destOrd="0" presId="urn:microsoft.com/office/officeart/2005/8/layout/hList6"/>
    <dgm:cxn modelId="{1A1E082E-5A4C-4355-A789-02BAD98352D9}" type="presParOf" srcId="{2D7347BB-25AC-48A5-9E68-F51FCEF52A24}" destId="{BB401CCE-A771-4847-8CEA-AAA090D11FB7}" srcOrd="7" destOrd="0" presId="urn:microsoft.com/office/officeart/2005/8/layout/hList6"/>
    <dgm:cxn modelId="{240362C9-228E-4D7D-893B-94D9C0552AB4}" type="presParOf" srcId="{2D7347BB-25AC-48A5-9E68-F51FCEF52A24}" destId="{32FFA4C4-8D4D-4573-828A-FE6565DAD0E6}"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EE7F7-4F19-4A19-8521-749625E1BC8A}">
      <dsp:nvSpPr>
        <dsp:cNvPr id="0" name=""/>
        <dsp:cNvSpPr/>
      </dsp:nvSpPr>
      <dsp:spPr>
        <a:xfrm rot="16200000">
          <a:off x="-468487" y="472973"/>
          <a:ext cx="2520279" cy="1574331"/>
        </a:xfrm>
        <a:prstGeom prst="flowChartManualOperation">
          <a:avLst/>
        </a:prstGeom>
        <a:gradFill rotWithShape="0">
          <a:gsLst>
            <a:gs pos="0">
              <a:schemeClr val="accent2">
                <a:shade val="80000"/>
                <a:hueOff val="0"/>
                <a:satOff val="0"/>
                <a:lumOff val="0"/>
                <a:alphaOff val="0"/>
                <a:shade val="60000"/>
              </a:schemeClr>
            </a:gs>
            <a:gs pos="33000">
              <a:schemeClr val="accent2">
                <a:shade val="80000"/>
                <a:hueOff val="0"/>
                <a:satOff val="0"/>
                <a:lumOff val="0"/>
                <a:alphaOff val="0"/>
                <a:tint val="86500"/>
              </a:schemeClr>
            </a:gs>
            <a:gs pos="46750">
              <a:schemeClr val="accent2">
                <a:shade val="80000"/>
                <a:hueOff val="0"/>
                <a:satOff val="0"/>
                <a:lumOff val="0"/>
                <a:alphaOff val="0"/>
                <a:tint val="71000"/>
                <a:satMod val="112000"/>
              </a:schemeClr>
            </a:gs>
            <a:gs pos="53000">
              <a:schemeClr val="accent2">
                <a:shade val="80000"/>
                <a:hueOff val="0"/>
                <a:satOff val="0"/>
                <a:lumOff val="0"/>
                <a:alphaOff val="0"/>
                <a:tint val="71000"/>
                <a:satMod val="112000"/>
              </a:schemeClr>
            </a:gs>
            <a:gs pos="68000">
              <a:schemeClr val="accent2">
                <a:shade val="80000"/>
                <a:hueOff val="0"/>
                <a:satOff val="0"/>
                <a:lumOff val="0"/>
                <a:alphaOff val="0"/>
                <a:tint val="86000"/>
              </a:schemeClr>
            </a:gs>
            <a:gs pos="100000">
              <a:schemeClr val="accent2">
                <a:shade val="80000"/>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58750" tIns="0" rIns="160114" bIns="0" numCol="1" spcCol="1270" anchor="ctr" anchorCtr="0">
          <a:noAutofit/>
        </a:bodyPr>
        <a:lstStyle/>
        <a:p>
          <a:pPr lvl="0" algn="ctr" defTabSz="1111250" rtl="1">
            <a:lnSpc>
              <a:spcPct val="90000"/>
            </a:lnSpc>
            <a:spcBef>
              <a:spcPct val="0"/>
            </a:spcBef>
            <a:spcAft>
              <a:spcPct val="35000"/>
            </a:spcAft>
          </a:pPr>
          <a:r>
            <a:rPr lang="he-IL" sz="2500" b="1" kern="1200" dirty="0" smtClean="0">
              <a:ln/>
              <a:hlinkClick xmlns:r="http://schemas.openxmlformats.org/officeDocument/2006/relationships" r:id="" action="ppaction://hlinksldjump"/>
            </a:rPr>
            <a:t>הצוואה</a:t>
          </a:r>
          <a:endParaRPr lang="he-IL" sz="2500" b="1" kern="1200" dirty="0">
            <a:ln/>
          </a:endParaRPr>
        </a:p>
      </dsp:txBody>
      <dsp:txXfrm rot="5400000">
        <a:off x="4487" y="504055"/>
        <a:ext cx="1574331" cy="1512167"/>
      </dsp:txXfrm>
    </dsp:sp>
    <dsp:sp modelId="{B26663E0-7EBE-41E0-89EE-B317DA0140C3}">
      <dsp:nvSpPr>
        <dsp:cNvPr id="0" name=""/>
        <dsp:cNvSpPr/>
      </dsp:nvSpPr>
      <dsp:spPr>
        <a:xfrm rot="16200000">
          <a:off x="1183211" y="472973"/>
          <a:ext cx="2520279" cy="1574331"/>
        </a:xfrm>
        <a:prstGeom prst="flowChartManualOperation">
          <a:avLst/>
        </a:prstGeom>
        <a:gradFill rotWithShape="0">
          <a:gsLst>
            <a:gs pos="0">
              <a:schemeClr val="accent2">
                <a:shade val="80000"/>
                <a:hueOff val="44083"/>
                <a:satOff val="1979"/>
                <a:lumOff val="4983"/>
                <a:alphaOff val="0"/>
                <a:shade val="60000"/>
              </a:schemeClr>
            </a:gs>
            <a:gs pos="33000">
              <a:schemeClr val="accent2">
                <a:shade val="80000"/>
                <a:hueOff val="44083"/>
                <a:satOff val="1979"/>
                <a:lumOff val="4983"/>
                <a:alphaOff val="0"/>
                <a:tint val="86500"/>
              </a:schemeClr>
            </a:gs>
            <a:gs pos="46750">
              <a:schemeClr val="accent2">
                <a:shade val="80000"/>
                <a:hueOff val="44083"/>
                <a:satOff val="1979"/>
                <a:lumOff val="4983"/>
                <a:alphaOff val="0"/>
                <a:tint val="71000"/>
                <a:satMod val="112000"/>
              </a:schemeClr>
            </a:gs>
            <a:gs pos="53000">
              <a:schemeClr val="accent2">
                <a:shade val="80000"/>
                <a:hueOff val="44083"/>
                <a:satOff val="1979"/>
                <a:lumOff val="4983"/>
                <a:alphaOff val="0"/>
                <a:tint val="71000"/>
                <a:satMod val="112000"/>
              </a:schemeClr>
            </a:gs>
            <a:gs pos="68000">
              <a:schemeClr val="accent2">
                <a:shade val="80000"/>
                <a:hueOff val="44083"/>
                <a:satOff val="1979"/>
                <a:lumOff val="4983"/>
                <a:alphaOff val="0"/>
                <a:tint val="86000"/>
              </a:schemeClr>
            </a:gs>
            <a:gs pos="100000">
              <a:schemeClr val="accent2">
                <a:shade val="80000"/>
                <a:hueOff val="44083"/>
                <a:satOff val="1979"/>
                <a:lumOff val="4983"/>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58750" tIns="0" rIns="160114" bIns="0" numCol="1" spcCol="1270" anchor="ctr" anchorCtr="0">
          <a:noAutofit/>
        </a:bodyPr>
        <a:lstStyle/>
        <a:p>
          <a:pPr lvl="0" algn="ctr" defTabSz="1111250" rtl="1">
            <a:lnSpc>
              <a:spcPct val="90000"/>
            </a:lnSpc>
            <a:spcBef>
              <a:spcPct val="0"/>
            </a:spcBef>
            <a:spcAft>
              <a:spcPct val="35000"/>
            </a:spcAft>
          </a:pPr>
          <a:r>
            <a:rPr lang="he-IL" sz="2500" b="1" kern="1200" dirty="0" smtClean="0">
              <a:ln/>
              <a:solidFill>
                <a:schemeClr val="accent1">
                  <a:lumMod val="75000"/>
                </a:schemeClr>
              </a:solidFill>
              <a:hlinkClick xmlns:r="http://schemas.openxmlformats.org/officeDocument/2006/relationships" r:id="" action="ppaction://hlinksldjump"/>
            </a:rPr>
            <a:t>זהות נסתרת</a:t>
          </a:r>
          <a:endParaRPr lang="he-IL" sz="2500" b="1" u="sng" kern="1200" dirty="0">
            <a:ln/>
            <a:solidFill>
              <a:schemeClr val="accent1">
                <a:lumMod val="75000"/>
              </a:schemeClr>
            </a:solidFill>
          </a:endParaRPr>
        </a:p>
      </dsp:txBody>
      <dsp:txXfrm rot="5400000">
        <a:off x="1656185" y="504055"/>
        <a:ext cx="1574331" cy="1512167"/>
      </dsp:txXfrm>
    </dsp:sp>
    <dsp:sp modelId="{398E2C9A-9806-4A6C-847B-176E91075696}">
      <dsp:nvSpPr>
        <dsp:cNvPr id="0" name=""/>
        <dsp:cNvSpPr/>
      </dsp:nvSpPr>
      <dsp:spPr>
        <a:xfrm rot="16200000">
          <a:off x="2916324" y="472973"/>
          <a:ext cx="2520279" cy="1574331"/>
        </a:xfrm>
        <a:prstGeom prst="flowChartManualOperation">
          <a:avLst/>
        </a:prstGeom>
        <a:gradFill rotWithShape="0">
          <a:gsLst>
            <a:gs pos="0">
              <a:schemeClr val="accent2">
                <a:shade val="80000"/>
                <a:hueOff val="88166"/>
                <a:satOff val="3959"/>
                <a:lumOff val="9966"/>
                <a:alphaOff val="0"/>
                <a:shade val="60000"/>
              </a:schemeClr>
            </a:gs>
            <a:gs pos="33000">
              <a:schemeClr val="accent2">
                <a:shade val="80000"/>
                <a:hueOff val="88166"/>
                <a:satOff val="3959"/>
                <a:lumOff val="9966"/>
                <a:alphaOff val="0"/>
                <a:tint val="86500"/>
              </a:schemeClr>
            </a:gs>
            <a:gs pos="46750">
              <a:schemeClr val="accent2">
                <a:shade val="80000"/>
                <a:hueOff val="88166"/>
                <a:satOff val="3959"/>
                <a:lumOff val="9966"/>
                <a:alphaOff val="0"/>
                <a:tint val="71000"/>
                <a:satMod val="112000"/>
              </a:schemeClr>
            </a:gs>
            <a:gs pos="53000">
              <a:schemeClr val="accent2">
                <a:shade val="80000"/>
                <a:hueOff val="88166"/>
                <a:satOff val="3959"/>
                <a:lumOff val="9966"/>
                <a:alphaOff val="0"/>
                <a:tint val="71000"/>
                <a:satMod val="112000"/>
              </a:schemeClr>
            </a:gs>
            <a:gs pos="68000">
              <a:schemeClr val="accent2">
                <a:shade val="80000"/>
                <a:hueOff val="88166"/>
                <a:satOff val="3959"/>
                <a:lumOff val="9966"/>
                <a:alphaOff val="0"/>
                <a:tint val="86000"/>
              </a:schemeClr>
            </a:gs>
            <a:gs pos="100000">
              <a:schemeClr val="accent2">
                <a:shade val="80000"/>
                <a:hueOff val="88166"/>
                <a:satOff val="3959"/>
                <a:lumOff val="9966"/>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58750" tIns="0" rIns="160114" bIns="0" numCol="1" spcCol="1270" anchor="ctr" anchorCtr="0">
          <a:noAutofit/>
        </a:bodyPr>
        <a:lstStyle/>
        <a:p>
          <a:pPr lvl="0" algn="ctr" defTabSz="1111250" rtl="1">
            <a:lnSpc>
              <a:spcPct val="90000"/>
            </a:lnSpc>
            <a:spcBef>
              <a:spcPct val="0"/>
            </a:spcBef>
            <a:spcAft>
              <a:spcPct val="35000"/>
            </a:spcAft>
          </a:pPr>
          <a:r>
            <a:rPr lang="he-IL" sz="2500" b="1" kern="1200" dirty="0" smtClean="0">
              <a:ln/>
              <a:hlinkClick xmlns:r="http://schemas.openxmlformats.org/officeDocument/2006/relationships" r:id="" action="ppaction://hlinksldjump"/>
            </a:rPr>
            <a:t>המחיר המשפחתי</a:t>
          </a:r>
          <a:endParaRPr lang="he-IL" sz="2500" b="1" kern="1200" dirty="0">
            <a:ln/>
          </a:endParaRPr>
        </a:p>
      </dsp:txBody>
      <dsp:txXfrm rot="5400000">
        <a:off x="3389298" y="504055"/>
        <a:ext cx="1574331" cy="1512167"/>
      </dsp:txXfrm>
    </dsp:sp>
    <dsp:sp modelId="{2293C1E8-7229-4B15-8143-760D17786A31}">
      <dsp:nvSpPr>
        <dsp:cNvPr id="0" name=""/>
        <dsp:cNvSpPr/>
      </dsp:nvSpPr>
      <dsp:spPr>
        <a:xfrm rot="16200000">
          <a:off x="4608730" y="472973"/>
          <a:ext cx="2520279" cy="1574331"/>
        </a:xfrm>
        <a:prstGeom prst="flowChartManualOperation">
          <a:avLst/>
        </a:prstGeom>
        <a:gradFill rotWithShape="0">
          <a:gsLst>
            <a:gs pos="0">
              <a:schemeClr val="accent2">
                <a:shade val="80000"/>
                <a:hueOff val="132249"/>
                <a:satOff val="5938"/>
                <a:lumOff val="14950"/>
                <a:alphaOff val="0"/>
                <a:shade val="60000"/>
              </a:schemeClr>
            </a:gs>
            <a:gs pos="33000">
              <a:schemeClr val="accent2">
                <a:shade val="80000"/>
                <a:hueOff val="132249"/>
                <a:satOff val="5938"/>
                <a:lumOff val="14950"/>
                <a:alphaOff val="0"/>
                <a:tint val="86500"/>
              </a:schemeClr>
            </a:gs>
            <a:gs pos="46750">
              <a:schemeClr val="accent2">
                <a:shade val="80000"/>
                <a:hueOff val="132249"/>
                <a:satOff val="5938"/>
                <a:lumOff val="14950"/>
                <a:alphaOff val="0"/>
                <a:tint val="71000"/>
                <a:satMod val="112000"/>
              </a:schemeClr>
            </a:gs>
            <a:gs pos="53000">
              <a:schemeClr val="accent2">
                <a:shade val="80000"/>
                <a:hueOff val="132249"/>
                <a:satOff val="5938"/>
                <a:lumOff val="14950"/>
                <a:alphaOff val="0"/>
                <a:tint val="71000"/>
                <a:satMod val="112000"/>
              </a:schemeClr>
            </a:gs>
            <a:gs pos="68000">
              <a:schemeClr val="accent2">
                <a:shade val="80000"/>
                <a:hueOff val="132249"/>
                <a:satOff val="5938"/>
                <a:lumOff val="14950"/>
                <a:alphaOff val="0"/>
                <a:tint val="86000"/>
              </a:schemeClr>
            </a:gs>
            <a:gs pos="100000">
              <a:schemeClr val="accent2">
                <a:shade val="80000"/>
                <a:hueOff val="132249"/>
                <a:satOff val="5938"/>
                <a:lumOff val="1495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58750" tIns="0" rIns="160114" bIns="0" numCol="1" spcCol="1270" anchor="ctr" anchorCtr="0">
          <a:noAutofit/>
        </a:bodyPr>
        <a:lstStyle/>
        <a:p>
          <a:pPr lvl="0" algn="ctr" defTabSz="1111250" rtl="1">
            <a:lnSpc>
              <a:spcPct val="90000"/>
            </a:lnSpc>
            <a:spcBef>
              <a:spcPct val="0"/>
            </a:spcBef>
            <a:spcAft>
              <a:spcPct val="35000"/>
            </a:spcAft>
          </a:pPr>
          <a:r>
            <a:rPr lang="he-IL" sz="2500" b="1" kern="1200" dirty="0" smtClean="0">
              <a:ln/>
              <a:hlinkClick xmlns:r="http://schemas.openxmlformats.org/officeDocument/2006/relationships" r:id="" action="ppaction://hlinksldjump"/>
            </a:rPr>
            <a:t>אלי כהן כאבא</a:t>
          </a:r>
          <a:endParaRPr lang="he-IL" sz="2500" b="1" kern="1200" dirty="0">
            <a:ln/>
          </a:endParaRPr>
        </a:p>
      </dsp:txBody>
      <dsp:txXfrm rot="5400000">
        <a:off x="5081704" y="504055"/>
        <a:ext cx="1574331" cy="1512167"/>
      </dsp:txXfrm>
    </dsp:sp>
    <dsp:sp modelId="{32FFA4C4-8D4D-4573-828A-FE6565DAD0E6}">
      <dsp:nvSpPr>
        <dsp:cNvPr id="0" name=""/>
        <dsp:cNvSpPr/>
      </dsp:nvSpPr>
      <dsp:spPr>
        <a:xfrm rot="16200000">
          <a:off x="6305622" y="472973"/>
          <a:ext cx="2520279" cy="1574331"/>
        </a:xfrm>
        <a:prstGeom prst="flowChartManualOperation">
          <a:avLst/>
        </a:prstGeom>
        <a:gradFill rotWithShape="0">
          <a:gsLst>
            <a:gs pos="0">
              <a:schemeClr val="accent2">
                <a:shade val="80000"/>
                <a:hueOff val="176332"/>
                <a:satOff val="7917"/>
                <a:lumOff val="19933"/>
                <a:alphaOff val="0"/>
                <a:shade val="60000"/>
              </a:schemeClr>
            </a:gs>
            <a:gs pos="33000">
              <a:schemeClr val="accent2">
                <a:shade val="80000"/>
                <a:hueOff val="176332"/>
                <a:satOff val="7917"/>
                <a:lumOff val="19933"/>
                <a:alphaOff val="0"/>
                <a:tint val="86500"/>
              </a:schemeClr>
            </a:gs>
            <a:gs pos="46750">
              <a:schemeClr val="accent2">
                <a:shade val="80000"/>
                <a:hueOff val="176332"/>
                <a:satOff val="7917"/>
                <a:lumOff val="19933"/>
                <a:alphaOff val="0"/>
                <a:tint val="71000"/>
                <a:satMod val="112000"/>
              </a:schemeClr>
            </a:gs>
            <a:gs pos="53000">
              <a:schemeClr val="accent2">
                <a:shade val="80000"/>
                <a:hueOff val="176332"/>
                <a:satOff val="7917"/>
                <a:lumOff val="19933"/>
                <a:alphaOff val="0"/>
                <a:tint val="71000"/>
                <a:satMod val="112000"/>
              </a:schemeClr>
            </a:gs>
            <a:gs pos="68000">
              <a:schemeClr val="accent2">
                <a:shade val="80000"/>
                <a:hueOff val="176332"/>
                <a:satOff val="7917"/>
                <a:lumOff val="19933"/>
                <a:alphaOff val="0"/>
                <a:tint val="86000"/>
              </a:schemeClr>
            </a:gs>
            <a:gs pos="100000">
              <a:schemeClr val="accent2">
                <a:shade val="80000"/>
                <a:hueOff val="176332"/>
                <a:satOff val="7917"/>
                <a:lumOff val="19933"/>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58750" tIns="0" rIns="160114" bIns="0" numCol="1" spcCol="1270" anchor="ctr" anchorCtr="0">
          <a:noAutofit/>
        </a:bodyPr>
        <a:lstStyle/>
        <a:p>
          <a:pPr lvl="0" algn="ctr" defTabSz="1111250" rtl="1">
            <a:lnSpc>
              <a:spcPct val="90000"/>
            </a:lnSpc>
            <a:spcBef>
              <a:spcPct val="0"/>
            </a:spcBef>
            <a:spcAft>
              <a:spcPct val="35000"/>
            </a:spcAft>
          </a:pPr>
          <a:r>
            <a:rPr lang="he-IL" sz="2500" b="1" kern="1200" dirty="0" smtClean="0">
              <a:ln/>
              <a:solidFill>
                <a:schemeClr val="accent1">
                  <a:lumMod val="75000"/>
                </a:schemeClr>
              </a:solidFill>
              <a:hlinkClick xmlns:r="http://schemas.openxmlformats.org/officeDocument/2006/relationships" r:id="" action="ppaction://hlinksldjump"/>
            </a:rPr>
            <a:t>אלי כהן כאיש פרטי</a:t>
          </a:r>
          <a:endParaRPr lang="he-IL" sz="2500" b="1" kern="1200" dirty="0">
            <a:ln/>
            <a:solidFill>
              <a:schemeClr val="accent1">
                <a:lumMod val="75000"/>
              </a:schemeClr>
            </a:solidFill>
          </a:endParaRPr>
        </a:p>
      </dsp:txBody>
      <dsp:txXfrm rot="5400000">
        <a:off x="6778596" y="504055"/>
        <a:ext cx="1574331" cy="1512167"/>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3C277E5-DD42-4582-848C-14EB48EBA1BA}" type="datetimeFigureOut">
              <a:rPr lang="he-IL" smtClean="0"/>
              <a:t>כ"ד/סיון/תשפ"ד</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6A27B8D-4660-48EC-BF1E-80B68964E6B2}" type="slidenum">
              <a:rPr lang="he-IL" smtClean="0"/>
              <a:t>‹#›</a:t>
            </a:fld>
            <a:endParaRPr lang="he-IL"/>
          </a:p>
        </p:txBody>
      </p:sp>
    </p:spTree>
    <p:extLst>
      <p:ext uri="{BB962C8B-B14F-4D97-AF65-F5344CB8AC3E}">
        <p14:creationId xmlns:p14="http://schemas.microsoft.com/office/powerpoint/2010/main" val="21335430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56A27B8D-4660-48EC-BF1E-80B68964E6B2}" type="slidenum">
              <a:rPr lang="he-IL" smtClean="0"/>
              <a:t>11</a:t>
            </a:fld>
            <a:endParaRPr lang="he-IL"/>
          </a:p>
        </p:txBody>
      </p:sp>
    </p:spTree>
    <p:extLst>
      <p:ext uri="{BB962C8B-B14F-4D97-AF65-F5344CB8AC3E}">
        <p14:creationId xmlns:p14="http://schemas.microsoft.com/office/powerpoint/2010/main" val="731107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8" name="כותרת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he-IL" smtClean="0"/>
              <a:t>לחץ כדי לערוך סגנון כותרת של תבנית בסיס</a:t>
            </a:r>
            <a:endParaRPr kumimoji="0" lang="en-US"/>
          </a:p>
        </p:txBody>
      </p:sp>
      <p:sp>
        <p:nvSpPr>
          <p:cNvPr id="28" name="מציין מיקום של תאריך 27"/>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17" name="מציין מיקום של כותרת תחתונה 16"/>
          <p:cNvSpPr>
            <a:spLocks noGrp="1"/>
          </p:cNvSpPr>
          <p:nvPr>
            <p:ph type="ftr" sz="quarter" idx="11"/>
          </p:nvPr>
        </p:nvSpPr>
        <p:spPr/>
        <p:txBody>
          <a:bodyPr/>
          <a:lstStyle/>
          <a:p>
            <a:endParaRPr lang="he-IL"/>
          </a:p>
        </p:txBody>
      </p:sp>
      <p:sp>
        <p:nvSpPr>
          <p:cNvPr id="29" name="מציין מיקום של מספר שקופית 28"/>
          <p:cNvSpPr>
            <a:spLocks noGrp="1"/>
          </p:cNvSpPr>
          <p:nvPr>
            <p:ph type="sldNum" sz="quarter" idx="12"/>
          </p:nvPr>
        </p:nvSpPr>
        <p:spPr/>
        <p:txBody>
          <a:bodyPr/>
          <a:lstStyle/>
          <a:p>
            <a:fld id="{81680C6A-3276-4E6E-BCD5-F848C4B80EC8}" type="slidenum">
              <a:rPr lang="he-IL" smtClean="0"/>
              <a:t>‹#›</a:t>
            </a:fld>
            <a:endParaRPr lang="he-IL"/>
          </a:p>
        </p:txBody>
      </p:sp>
      <p:sp>
        <p:nvSpPr>
          <p:cNvPr id="9" name="כותרת משנה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8" name="כותרת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he-IL" smtClean="0"/>
              <a:t>לחץ כדי לערוך סגנון כותרת של תבנית בסיס</a:t>
            </a:r>
            <a:endParaRPr kumimoji="0" lang="en-US"/>
          </a:p>
        </p:txBody>
      </p:sp>
      <p:sp>
        <p:nvSpPr>
          <p:cNvPr id="28" name="מציין מיקום של תאריך 27"/>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17" name="מציין מיקום של כותרת תחתונה 16"/>
          <p:cNvSpPr>
            <a:spLocks noGrp="1"/>
          </p:cNvSpPr>
          <p:nvPr>
            <p:ph type="ftr" sz="quarter" idx="11"/>
          </p:nvPr>
        </p:nvSpPr>
        <p:spPr/>
        <p:txBody>
          <a:bodyPr/>
          <a:lstStyle/>
          <a:p>
            <a:endParaRPr lang="he-IL">
              <a:solidFill>
                <a:prstClr val="black">
                  <a:shade val="50000"/>
                </a:prstClr>
              </a:solidFill>
            </a:endParaRPr>
          </a:p>
        </p:txBody>
      </p:sp>
      <p:sp>
        <p:nvSpPr>
          <p:cNvPr id="29" name="מציין מיקום של מספר שקופית 28"/>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
        <p:nvSpPr>
          <p:cNvPr id="9" name="כותרת משנה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Tree>
    <p:extLst>
      <p:ext uri="{BB962C8B-B14F-4D97-AF65-F5344CB8AC3E}">
        <p14:creationId xmlns:p14="http://schemas.microsoft.com/office/powerpoint/2010/main" val="426510553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idx="1"/>
          </p:nvPr>
        </p:nvSpPr>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shade val="50000"/>
                </a:prstClr>
              </a:solidFill>
            </a:endParaRPr>
          </a:p>
        </p:txBody>
      </p:sp>
      <p:sp>
        <p:nvSpPr>
          <p:cNvPr id="6" name="מציין מיקום של מספר שקופית 5"/>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121289667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shade val="50000"/>
                </a:prstClr>
              </a:solidFill>
            </a:endParaRPr>
          </a:p>
        </p:txBody>
      </p:sp>
      <p:sp>
        <p:nvSpPr>
          <p:cNvPr id="6" name="מציין מיקום של מספר שקופית 5"/>
          <p:cNvSpPr>
            <a:spLocks noGrp="1"/>
          </p:cNvSpPr>
          <p:nvPr>
            <p:ph type="sldNum" sz="quarter" idx="12"/>
          </p:nvPr>
        </p:nvSpPr>
        <p:spPr>
          <a:xfrm>
            <a:off x="7924800" y="6416675"/>
            <a:ext cx="762000" cy="365125"/>
          </a:xfrm>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164733700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תוכן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shade val="50000"/>
                </a:prstClr>
              </a:solidFill>
            </a:endParaRPr>
          </a:p>
        </p:txBody>
      </p:sp>
      <p:sp>
        <p:nvSpPr>
          <p:cNvPr id="7" name="מציין מיקום של מספר שקופית 6"/>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3765089419"/>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8229600" cy="1143000"/>
          </a:xfrm>
        </p:spPr>
        <p:txBody>
          <a:bodyPr anchor="ctr"/>
          <a:lstStyle>
            <a:lvl1pPr>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5" name="מציין מיקום תוכן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מציין מיקום תוכן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8" name="מציין מיקום של כותרת תחתונה 7"/>
          <p:cNvSpPr>
            <a:spLocks noGrp="1"/>
          </p:cNvSpPr>
          <p:nvPr>
            <p:ph type="ftr" sz="quarter" idx="11"/>
          </p:nvPr>
        </p:nvSpPr>
        <p:spPr/>
        <p:txBody>
          <a:bodyPr/>
          <a:lstStyle/>
          <a:p>
            <a:endParaRPr lang="he-IL">
              <a:solidFill>
                <a:prstClr val="black">
                  <a:shade val="50000"/>
                </a:prstClr>
              </a:solidFill>
            </a:endParaRPr>
          </a:p>
        </p:txBody>
      </p:sp>
      <p:sp>
        <p:nvSpPr>
          <p:cNvPr id="9" name="מציין מיקום של מספר שקופית 8"/>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353725443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4" name="מציין מיקום של כותרת תחתונה 3"/>
          <p:cNvSpPr>
            <a:spLocks noGrp="1"/>
          </p:cNvSpPr>
          <p:nvPr>
            <p:ph type="ftr" sz="quarter" idx="11"/>
          </p:nvPr>
        </p:nvSpPr>
        <p:spPr/>
        <p:txBody>
          <a:bodyPr/>
          <a:lstStyle/>
          <a:p>
            <a:endParaRPr lang="he-IL">
              <a:solidFill>
                <a:prstClr val="black">
                  <a:shade val="50000"/>
                </a:prstClr>
              </a:solidFill>
            </a:endParaRPr>
          </a:p>
        </p:txBody>
      </p:sp>
      <p:sp>
        <p:nvSpPr>
          <p:cNvPr id="5" name="מציין מיקום של מספר שקופית 4"/>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45395985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3" name="מציין מיקום של כותרת תחתונה 2"/>
          <p:cNvSpPr>
            <a:spLocks noGrp="1"/>
          </p:cNvSpPr>
          <p:nvPr>
            <p:ph type="ftr" sz="quarter" idx="11"/>
          </p:nvPr>
        </p:nvSpPr>
        <p:spPr/>
        <p:txBody>
          <a:bodyPr/>
          <a:lstStyle/>
          <a:p>
            <a:endParaRPr lang="he-IL">
              <a:solidFill>
                <a:prstClr val="black">
                  <a:shade val="50000"/>
                </a:prstClr>
              </a:solidFill>
            </a:endParaRPr>
          </a:p>
        </p:txBody>
      </p:sp>
      <p:sp>
        <p:nvSpPr>
          <p:cNvPr id="4" name="מציין מיקום של מספר שקופית 3"/>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1128490770"/>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he-IL" smtClean="0"/>
              <a:t>לחץ כדי לערוך סגנונות טקסט של תבנית בסיס</a:t>
            </a:r>
          </a:p>
        </p:txBody>
      </p:sp>
      <p:sp>
        <p:nvSpPr>
          <p:cNvPr id="4" name="מציין מיקום תוכן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shade val="50000"/>
                </a:prstClr>
              </a:solidFill>
            </a:endParaRPr>
          </a:p>
        </p:txBody>
      </p:sp>
      <p:sp>
        <p:nvSpPr>
          <p:cNvPr id="7" name="מציין מיקום של מספר שקופית 6"/>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343370669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idx="1"/>
          </p:nvPr>
        </p:nvSpPr>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he-IL" smtClean="0"/>
              <a:t>לחץ כדי לערוך סגנון כותרת של תבנית בסיס</a:t>
            </a:r>
            <a:endParaRPr kumimoji="0" lang="en-US"/>
          </a:p>
        </p:txBody>
      </p:sp>
      <p:sp>
        <p:nvSpPr>
          <p:cNvPr id="3" name="מציין מיקום של תמונה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he-IL" smtClean="0">
                <a:solidFill>
                  <a:schemeClr val="lt1"/>
                </a:solidFill>
                <a:latin typeface="+mn-lt"/>
                <a:ea typeface="+mn-ea"/>
                <a:cs typeface="+mn-cs"/>
              </a:rPr>
              <a:t>לחץ על הסמל כדי להוסיף תמונה</a:t>
            </a:r>
            <a:endParaRPr kumimoji="0" lang="en-US" dirty="0">
              <a:solidFill>
                <a:schemeClr val="lt1"/>
              </a:solidFill>
              <a:latin typeface="+mn-lt"/>
              <a:ea typeface="+mn-ea"/>
              <a:cs typeface="+mn-cs"/>
            </a:endParaRPr>
          </a:p>
        </p:txBody>
      </p:sp>
      <p:sp>
        <p:nvSpPr>
          <p:cNvPr id="4" name="מציין מיקום טקסט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shade val="50000"/>
                </a:prstClr>
              </a:solidFill>
            </a:endParaRPr>
          </a:p>
        </p:txBody>
      </p:sp>
      <p:sp>
        <p:nvSpPr>
          <p:cNvPr id="7" name="מציין מיקום של מספר שקופית 6"/>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3341394470"/>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shade val="50000"/>
                </a:prstClr>
              </a:solidFill>
            </a:endParaRPr>
          </a:p>
        </p:txBody>
      </p:sp>
      <p:sp>
        <p:nvSpPr>
          <p:cNvPr id="6" name="מציין מיקום של מספר שקופית 5"/>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74942868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shade val="50000"/>
                </a:prstClr>
              </a:solidFill>
            </a:endParaRPr>
          </a:p>
        </p:txBody>
      </p:sp>
      <p:sp>
        <p:nvSpPr>
          <p:cNvPr id="6" name="מציין מיקום של מספר שקופית 5"/>
          <p:cNvSpPr>
            <a:spLocks noGrp="1"/>
          </p:cNvSpPr>
          <p:nvPr>
            <p:ph type="sldNum" sz="quarter" idx="12"/>
          </p:nvPr>
        </p:nvSpPr>
        <p:spPr/>
        <p:txBody>
          <a:body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69482007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a:xfrm>
            <a:off x="7924800" y="6416675"/>
            <a:ext cx="762000" cy="365125"/>
          </a:xfrm>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תוכן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8229600" cy="1143000"/>
          </a:xfrm>
        </p:spPr>
        <p:txBody>
          <a:bodyPr anchor="ctr"/>
          <a:lstStyle>
            <a:lvl1pPr>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5" name="מציין מיקום תוכן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מציין מיקום תוכן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he-IL" smtClean="0"/>
              <a:t>לחץ כדי לערוך סגנונות טקסט של תבנית בסיס</a:t>
            </a:r>
          </a:p>
        </p:txBody>
      </p:sp>
      <p:sp>
        <p:nvSpPr>
          <p:cNvPr id="4" name="מציין מיקום תוכן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he-IL" smtClean="0"/>
              <a:t>לחץ כדי לערוך סגנון כותרת של תבנית בסיס</a:t>
            </a:r>
            <a:endParaRPr kumimoji="0" lang="en-US"/>
          </a:p>
        </p:txBody>
      </p:sp>
      <p:sp>
        <p:nvSpPr>
          <p:cNvPr id="3" name="מציין מיקום של תמונה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he-IL" smtClean="0">
                <a:solidFill>
                  <a:schemeClr val="lt1"/>
                </a:solidFill>
                <a:latin typeface="+mn-lt"/>
                <a:ea typeface="+mn-ea"/>
                <a:cs typeface="+mn-cs"/>
              </a:rPr>
              <a:t>לחץ על הסמל כדי להוסיף תמונה</a:t>
            </a:r>
            <a:endParaRPr kumimoji="0" lang="en-US" dirty="0">
              <a:solidFill>
                <a:schemeClr val="lt1"/>
              </a:solidFill>
              <a:latin typeface="+mn-lt"/>
              <a:ea typeface="+mn-ea"/>
              <a:cs typeface="+mn-cs"/>
            </a:endParaRPr>
          </a:p>
        </p:txBody>
      </p:sp>
      <p:sp>
        <p:nvSpPr>
          <p:cNvPr id="4" name="מציין מיקום טקסט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4FAADEC-FB3E-4B5E-95D5-AB5C2C25809A}" type="datetimeFigureOut">
              <a:rPr lang="he-IL" smtClean="0"/>
              <a:t>כ"ד/סיון/תשפ"ד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81680C6A-3276-4E6E-BCD5-F848C4B80EC8}" type="slidenum">
              <a:rPr lang="he-IL" smtClean="0"/>
              <a:t>‹#›</a:t>
            </a:fld>
            <a:endParaRPr lang="he-IL"/>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7000"/>
            <a:duotone>
              <a:schemeClr val="accent6">
                <a:shade val="45000"/>
                <a:satMod val="135000"/>
              </a:schemeClr>
              <a:prstClr val="white"/>
            </a:duotone>
            <a:extLst>
              <a:ext uri="{BEBA8EAE-BF5A-486C-A8C5-ECC9F3942E4B}">
                <a14:imgProps xmlns:a14="http://schemas.microsoft.com/office/drawing/2010/main">
                  <a14:imgLayer r:embed="rId14">
                    <a14:imgEffect>
                      <a14:brightnessContrast bright="32000" contrast="26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2" name="מציין מיקום של כותרת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he-IL" smtClean="0"/>
              <a:t>לחץ כדי לערוך סגנון כותרת של תבנית בסיס</a:t>
            </a:r>
            <a:endParaRPr kumimoji="0" lang="en-US"/>
          </a:p>
        </p:txBody>
      </p:sp>
      <p:sp>
        <p:nvSpPr>
          <p:cNvPr id="13" name="מציין מיקום טקסט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4" name="מציין מיקום של תאריך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FAADEC-FB3E-4B5E-95D5-AB5C2C25809A}" type="datetimeFigureOut">
              <a:rPr lang="he-IL" smtClean="0"/>
              <a:t>כ"ד/סיון/תשפ"ד</a:t>
            </a:fld>
            <a:endParaRPr lang="he-IL"/>
          </a:p>
        </p:txBody>
      </p:sp>
      <p:sp>
        <p:nvSpPr>
          <p:cNvPr id="3" name="מציין מיקום של כותרת תחתונה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he-IL"/>
          </a:p>
        </p:txBody>
      </p:sp>
      <p:sp>
        <p:nvSpPr>
          <p:cNvPr id="23" name="מציין מיקום של מספר שקופית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1680C6A-3276-4E6E-BCD5-F848C4B80EC8}"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7000"/>
            <a:duotone>
              <a:schemeClr val="accent6">
                <a:shade val="45000"/>
                <a:satMod val="135000"/>
              </a:schemeClr>
              <a:prstClr val="white"/>
            </a:duotone>
            <a:extLst>
              <a:ext uri="{BEBA8EAE-BF5A-486C-A8C5-ECC9F3942E4B}">
                <a14:imgProps xmlns:a14="http://schemas.microsoft.com/office/drawing/2010/main">
                  <a14:imgLayer r:embed="rId14">
                    <a14:imgEffect>
                      <a14:brightnessContrast bright="32000" contrast="26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2" name="מציין מיקום של כותרת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he-IL" smtClean="0"/>
              <a:t>לחץ כדי לערוך סגנון כותרת של תבנית בסיס</a:t>
            </a:r>
            <a:endParaRPr kumimoji="0" lang="en-US"/>
          </a:p>
        </p:txBody>
      </p:sp>
      <p:sp>
        <p:nvSpPr>
          <p:cNvPr id="13" name="מציין מיקום טקסט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4" name="מציין מיקום של תאריך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FAADEC-FB3E-4B5E-95D5-AB5C2C25809A}" type="datetimeFigureOut">
              <a:rPr lang="he-IL" smtClean="0">
                <a:solidFill>
                  <a:prstClr val="black">
                    <a:shade val="50000"/>
                  </a:prstClr>
                </a:solidFill>
              </a:rPr>
              <a:pPr/>
              <a:t>כ"ד/סיון/תשפ"ד</a:t>
            </a:fld>
            <a:endParaRPr lang="he-IL">
              <a:solidFill>
                <a:prstClr val="black">
                  <a:shade val="50000"/>
                </a:prstClr>
              </a:solidFill>
            </a:endParaRPr>
          </a:p>
        </p:txBody>
      </p:sp>
      <p:sp>
        <p:nvSpPr>
          <p:cNvPr id="3" name="מציין מיקום של כותרת תחתונה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he-IL">
              <a:solidFill>
                <a:prstClr val="black">
                  <a:shade val="50000"/>
                </a:prstClr>
              </a:solidFill>
            </a:endParaRPr>
          </a:p>
        </p:txBody>
      </p:sp>
      <p:sp>
        <p:nvSpPr>
          <p:cNvPr id="23" name="מציין מיקום של מספר שקופית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1680C6A-3276-4E6E-BCD5-F848C4B80EC8}" type="slidenum">
              <a:rPr lang="he-IL" smtClean="0">
                <a:solidFill>
                  <a:prstClr val="black">
                    <a:shade val="50000"/>
                  </a:prstClr>
                </a:solidFill>
              </a:rPr>
              <a:pPr/>
              <a:t>‹#›</a:t>
            </a:fld>
            <a:endParaRPr lang="he-IL">
              <a:solidFill>
                <a:prstClr val="black">
                  <a:shade val="50000"/>
                </a:prstClr>
              </a:solidFill>
            </a:endParaRPr>
          </a:p>
        </p:txBody>
      </p:sp>
    </p:spTree>
    <p:extLst>
      <p:ext uri="{BB962C8B-B14F-4D97-AF65-F5344CB8AC3E}">
        <p14:creationId xmlns:p14="http://schemas.microsoft.com/office/powerpoint/2010/main" val="41996628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hyperlink" Target="http://www.ynet.co.il/articles/0,7340,L-4520534,00.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openxmlformats.org/officeDocument/2006/relationships/hyperlink" Target="http://www.maariv.co.il/news/israel/Article-476527" TargetMode="External"/><Relationship Id="rId3" Type="http://schemas.openxmlformats.org/officeDocument/2006/relationships/hyperlink" Target="https://www.youtube.com/watch?v=NaqEG_cZBVA" TargetMode="External"/><Relationship Id="rId7" Type="http://schemas.openxmlformats.org/officeDocument/2006/relationships/hyperlink" Target="http://malam.cet.ac.il/ShowItem.aspx?ItemID=74882f43-f997-4eca-9d63-1d68139d2c1a&amp;lang=HEB" TargetMode="External"/><Relationship Id="rId2" Type="http://schemas.openxmlformats.org/officeDocument/2006/relationships/hyperlink" Target="http://www.elicohen.org.il/" TargetMode="External"/><Relationship Id="rId1" Type="http://schemas.openxmlformats.org/officeDocument/2006/relationships/slideLayout" Target="../slideLayouts/slideLayout13.xml"/><Relationship Id="rId6" Type="http://schemas.openxmlformats.org/officeDocument/2006/relationships/hyperlink" Target="http://www.93fm.co.il/radio/193377/" TargetMode="External"/><Relationship Id="rId5" Type="http://schemas.openxmlformats.org/officeDocument/2006/relationships/hyperlink" Target="http://news.walla.co.il/item/2847380" TargetMode="External"/><Relationship Id="rId4" Type="http://schemas.openxmlformats.org/officeDocument/2006/relationships/hyperlink" Target="http://www.ynet.co.il/articles/0,7340,L-4520534,00.html" TargetMode="External"/><Relationship Id="rId9" Type="http://schemas.openxmlformats.org/officeDocument/2006/relationships/hyperlink" Target="http://www.mapa.co.il/%D7%9E%D7%A4%D7%94/%D7%98%D7%99%D7%95%D7%9C%D7%99%D7%9D/119244"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www.elicohen.org.il/main.asp?sel_nav1=2&amp;sel_nav2=43&amp;sel_header=&#1492;&#1505;&#1508;&#1491;&#1497;&#1501;&amp;cat=site"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NaqEG_cZBVA" TargetMode="External"/><Relationship Id="rId2" Type="http://schemas.openxmlformats.org/officeDocument/2006/relationships/hyperlink" Target="http://www.elicohen.org.il/main.asp?cat=site&amp;sel_nav1=1" TargetMode="Externa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hyperlink" Target="http://www.elicohen.org.il/main.asp?cat=site&amp;sel_nav1=1" TargetMode="External"/><Relationship Id="rId2" Type="http://schemas.openxmlformats.org/officeDocument/2006/relationships/slide" Target="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slide" Target="slide4.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hyperlink" Target="http://news.walla.co.il/item/284738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hyperlink" Target="http://www.elicohen.org.il/photos/uploads/nadia_45.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556792"/>
            <a:ext cx="8229600" cy="4248512"/>
          </a:xfrm>
          <a:effectLst>
            <a:reflection blurRad="6350" stA="52000" endA="300" endPos="35000" dir="5400000" sy="-100000" algn="bl" rotWithShape="0"/>
          </a:effectLst>
        </p:spPr>
        <p:txBody>
          <a:bodyPr>
            <a:normAutofit/>
          </a:bodyPr>
          <a:lstStyle/>
          <a:p>
            <a:pPr marL="137160" indent="0" algn="ctr">
              <a:buNone/>
            </a:pPr>
            <a:endParaRPr lang="he-IL" sz="66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endParaRPr>
          </a:p>
          <a:p>
            <a:pPr marL="137160" indent="0" algn="ctr">
              <a:buNone/>
            </a:pPr>
            <a:r>
              <a:rPr lang="he-IL" sz="5400" b="1" dirty="0" smtClean="0">
                <a:ln w="6350">
                  <a:noFill/>
                </a:ln>
                <a:solidFill>
                  <a:schemeClr val="accent1">
                    <a:lumMod val="50000"/>
                  </a:schemeClr>
                </a:solidFill>
                <a:effectLst>
                  <a:outerShdw blurRad="114300" dist="101600" dir="2700000" algn="tl" rotWithShape="0">
                    <a:srgbClr val="000000">
                      <a:alpha val="40000"/>
                    </a:srgbClr>
                  </a:outerShdw>
                </a:effectLst>
                <a:latin typeface="+mj-lt"/>
                <a:ea typeface="+mj-ea"/>
                <a:cs typeface="+mj-cs"/>
              </a:rPr>
              <a:t>האיש </a:t>
            </a:r>
            <a:r>
              <a:rPr lang="he-IL" sz="5400" b="1" dirty="0">
                <a:ln w="6350">
                  <a:noFill/>
                </a:ln>
                <a:solidFill>
                  <a:schemeClr val="accent1">
                    <a:lumMod val="50000"/>
                  </a:schemeClr>
                </a:solidFill>
                <a:effectLst>
                  <a:outerShdw blurRad="114300" dist="101600" dir="2700000" algn="tl" rotWithShape="0">
                    <a:srgbClr val="000000">
                      <a:alpha val="40000"/>
                    </a:srgbClr>
                  </a:outerShdw>
                </a:effectLst>
                <a:latin typeface="+mj-lt"/>
                <a:ea typeface="+mj-ea"/>
                <a:cs typeface="+mj-cs"/>
              </a:rPr>
              <a:t>שלנו </a:t>
            </a:r>
            <a:r>
              <a:rPr lang="he-IL" sz="5400" b="1" dirty="0" smtClean="0">
                <a:ln w="6350">
                  <a:noFill/>
                </a:ln>
                <a:solidFill>
                  <a:schemeClr val="accent1">
                    <a:lumMod val="50000"/>
                  </a:schemeClr>
                </a:solidFill>
                <a:effectLst>
                  <a:outerShdw blurRad="114300" dist="101600" dir="2700000" algn="tl" rotWithShape="0">
                    <a:srgbClr val="000000">
                      <a:alpha val="40000"/>
                    </a:srgbClr>
                  </a:outerShdw>
                </a:effectLst>
                <a:latin typeface="+mj-lt"/>
                <a:ea typeface="+mj-ea"/>
                <a:cs typeface="+mj-cs"/>
              </a:rPr>
              <a:t>בדמשק-</a:t>
            </a:r>
          </a:p>
          <a:p>
            <a:pPr marL="137160" indent="0" algn="ctr">
              <a:buNone/>
            </a:pPr>
            <a:r>
              <a:rPr lang="he-IL" sz="5400" b="1" dirty="0" smtClean="0">
                <a:ln w="6350">
                  <a:noFill/>
                </a:ln>
                <a:solidFill>
                  <a:schemeClr val="accent1">
                    <a:lumMod val="50000"/>
                  </a:schemeClr>
                </a:solidFill>
                <a:effectLst>
                  <a:outerShdw blurRad="114300" dist="101600" dir="2700000" algn="tl" rotWithShape="0">
                    <a:srgbClr val="000000">
                      <a:alpha val="40000"/>
                    </a:srgbClr>
                  </a:outerShdw>
                </a:effectLst>
                <a:latin typeface="+mj-lt"/>
                <a:ea typeface="+mj-ea"/>
                <a:cs typeface="+mj-cs"/>
              </a:rPr>
              <a:t>קווים לדמותו</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9388" y="382489"/>
            <a:ext cx="1165225" cy="1030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138836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44624"/>
            <a:ext cx="8229600" cy="792088"/>
          </a:xfrm>
        </p:spPr>
        <p:txBody>
          <a:bodyPr>
            <a:normAutofit/>
          </a:bodyPr>
          <a:lstStyle/>
          <a:p>
            <a:r>
              <a:rPr lang="he-IL" sz="4000" dirty="0">
                <a:solidFill>
                  <a:schemeClr val="accent1">
                    <a:lumMod val="50000"/>
                  </a:schemeClr>
                </a:solidFill>
                <a:effectLst/>
                <a:latin typeface="+mn-lt"/>
                <a:ea typeface="+mn-ea"/>
                <a:cs typeface="+mn-cs"/>
              </a:rPr>
              <a:t>המכתב האחרון</a:t>
            </a:r>
          </a:p>
        </p:txBody>
      </p:sp>
      <p:sp>
        <p:nvSpPr>
          <p:cNvPr id="3" name="מציין מיקום תוכן 2"/>
          <p:cNvSpPr>
            <a:spLocks noGrp="1"/>
          </p:cNvSpPr>
          <p:nvPr>
            <p:ph idx="1"/>
          </p:nvPr>
        </p:nvSpPr>
        <p:spPr>
          <a:xfrm>
            <a:off x="107504" y="764704"/>
            <a:ext cx="9036496" cy="6093296"/>
          </a:xfrm>
        </p:spPr>
        <p:txBody>
          <a:bodyPr>
            <a:normAutofit fontScale="47500" lnSpcReduction="20000"/>
          </a:bodyPr>
          <a:lstStyle/>
          <a:p>
            <a:pPr marL="0" indent="0" fontAlgn="base">
              <a:lnSpc>
                <a:spcPct val="160000"/>
              </a:lnSpc>
              <a:spcBef>
                <a:spcPts val="0"/>
              </a:spcBef>
              <a:buNone/>
            </a:pPr>
            <a:r>
              <a:rPr lang="he-IL" sz="4200" b="1" dirty="0" smtClean="0">
                <a:solidFill>
                  <a:schemeClr val="accent5">
                    <a:lumMod val="50000"/>
                  </a:schemeClr>
                </a:solidFill>
              </a:rPr>
              <a:t>בקשתו האחרונה של אלי הייתה לכתוב מכתב לבני משפחתו. את המכתב כתב דקות </a:t>
            </a:r>
            <a:r>
              <a:rPr lang="he-IL" sz="4200" b="1" dirty="0">
                <a:solidFill>
                  <a:schemeClr val="accent5">
                    <a:lumMod val="50000"/>
                  </a:schemeClr>
                </a:solidFill>
              </a:rPr>
              <a:t>לפני שהוצא </a:t>
            </a:r>
            <a:r>
              <a:rPr lang="he-IL" sz="4200" b="1" dirty="0" smtClean="0">
                <a:solidFill>
                  <a:schemeClr val="accent5">
                    <a:lumMod val="50000"/>
                  </a:schemeClr>
                </a:solidFill>
              </a:rPr>
              <a:t>להורג, ב-18.5.65. המכתב </a:t>
            </a:r>
            <a:r>
              <a:rPr lang="he-IL" sz="4200" b="1" dirty="0">
                <a:solidFill>
                  <a:schemeClr val="accent5">
                    <a:lumMod val="50000"/>
                  </a:schemeClr>
                </a:solidFill>
              </a:rPr>
              <a:t>פורסם יממה לאחר מותו בעיתון הלבנוני "אל </a:t>
            </a:r>
            <a:r>
              <a:rPr lang="he-IL" sz="4200" b="1" dirty="0" smtClean="0">
                <a:solidFill>
                  <a:schemeClr val="accent5">
                    <a:lumMod val="50000"/>
                  </a:schemeClr>
                </a:solidFill>
              </a:rPr>
              <a:t>חיאת":</a:t>
            </a:r>
          </a:p>
          <a:p>
            <a:pPr marL="0" indent="0" fontAlgn="base">
              <a:lnSpc>
                <a:spcPct val="160000"/>
              </a:lnSpc>
              <a:spcBef>
                <a:spcPts val="0"/>
              </a:spcBef>
              <a:buNone/>
            </a:pPr>
            <a:endParaRPr lang="he-IL" b="1" dirty="0" smtClean="0"/>
          </a:p>
          <a:p>
            <a:pPr marL="0" indent="0" fontAlgn="base">
              <a:lnSpc>
                <a:spcPct val="160000"/>
              </a:lnSpc>
              <a:spcBef>
                <a:spcPts val="0"/>
              </a:spcBef>
              <a:buNone/>
            </a:pPr>
            <a:r>
              <a:rPr lang="he-IL" sz="4200" b="1" dirty="0" smtClean="0"/>
              <a:t>"</a:t>
            </a:r>
            <a:r>
              <a:rPr lang="he-IL" sz="4200" dirty="0" smtClean="0"/>
              <a:t>אל </a:t>
            </a:r>
            <a:r>
              <a:rPr lang="he-IL" sz="4200" dirty="0"/>
              <a:t>רעייתי נדיה ובני משפחתי היקרים. אני כותב לכם מלים אחרונות אלה ומצווה עליכם להיות בקשר מתמיד. אני מבקש </a:t>
            </a:r>
            <a:r>
              <a:rPr lang="he-IL" sz="4200" dirty="0" smtClean="0"/>
              <a:t>ממך, </a:t>
            </a:r>
            <a:r>
              <a:rPr lang="he-IL" sz="4200" dirty="0"/>
              <a:t>נדיה, שתסלחי לי, שתדאגי לעצמך ולילדים. תשמרי עליהם, ותחנכי אותם חינוך מושלם. אל תזניחי עת עצמך </a:t>
            </a:r>
            <a:r>
              <a:rPr lang="he-IL" sz="4200" dirty="0" smtClean="0"/>
              <a:t>ואותם </a:t>
            </a:r>
            <a:r>
              <a:rPr lang="he-IL" sz="4200" dirty="0"/>
              <a:t>ואל תמנעי מהם דבר. היו בקשר מתמיד עם בני משפחתי. </a:t>
            </a:r>
            <a:r>
              <a:rPr lang="he-IL" sz="4200" dirty="0" smtClean="0"/>
              <a:t>עלייך </a:t>
            </a:r>
            <a:r>
              <a:rPr lang="he-IL" sz="4200" dirty="0"/>
              <a:t>להתחתן בשנית, כדי שלא תמנעי </a:t>
            </a:r>
            <a:r>
              <a:rPr lang="he-IL" sz="4200" dirty="0" smtClean="0"/>
              <a:t>מילדייך </a:t>
            </a:r>
            <a:r>
              <a:rPr lang="he-IL" sz="4200" dirty="0"/>
              <a:t>אב. את </a:t>
            </a:r>
            <a:r>
              <a:rPr lang="he-IL" sz="4200" dirty="0" err="1" smtClean="0"/>
              <a:t>חופשייה</a:t>
            </a:r>
            <a:r>
              <a:rPr lang="he-IL" sz="4200" dirty="0" smtClean="0"/>
              <a:t> </a:t>
            </a:r>
            <a:r>
              <a:rPr lang="he-IL" sz="4200" dirty="0"/>
              <a:t>בהחלט לעשות זאת.</a:t>
            </a:r>
          </a:p>
          <a:p>
            <a:pPr marL="0" indent="0" fontAlgn="base">
              <a:lnSpc>
                <a:spcPct val="160000"/>
              </a:lnSpc>
              <a:spcBef>
                <a:spcPts val="0"/>
              </a:spcBef>
              <a:buNone/>
            </a:pPr>
            <a:r>
              <a:rPr lang="he-IL" sz="4200" dirty="0" smtClean="0"/>
              <a:t>אבקש </a:t>
            </a:r>
            <a:r>
              <a:rPr lang="he-IL" sz="4200" dirty="0"/>
              <a:t>שלא תבלי את זמנך בבכי על דברים שחלפו. חשבי תמיד על העתיד.</a:t>
            </a:r>
          </a:p>
          <a:p>
            <a:pPr marL="0" indent="0" fontAlgn="base">
              <a:lnSpc>
                <a:spcPct val="160000"/>
              </a:lnSpc>
              <a:spcBef>
                <a:spcPts val="0"/>
              </a:spcBef>
              <a:buNone/>
            </a:pPr>
            <a:r>
              <a:rPr lang="he-IL" sz="4200" dirty="0" smtClean="0"/>
              <a:t>את </a:t>
            </a:r>
            <a:r>
              <a:rPr lang="he-IL" sz="4200" dirty="0"/>
              <a:t>נשיקותיי האחרונות אני מפנה אליך ואל סופי, איריס ושאול וכל בני המשפחה – אל תשכחי איש מכל בני משפחתך. שלחי להם את ברכות השלום האחרונות שלי ואת רחשי לבי. אל תשכחו להתפלל לנשמתו של אבי ועל נשמתי. לכולכם נשיקותיי האחרונות לשלום.</a:t>
            </a:r>
          </a:p>
          <a:p>
            <a:pPr marL="0" indent="0" fontAlgn="base">
              <a:lnSpc>
                <a:spcPct val="160000"/>
              </a:lnSpc>
              <a:spcBef>
                <a:spcPts val="0"/>
              </a:spcBef>
              <a:buNone/>
            </a:pPr>
            <a:r>
              <a:rPr lang="he-IL" sz="4200" dirty="0" smtClean="0"/>
              <a:t>אלי </a:t>
            </a:r>
            <a:r>
              <a:rPr lang="he-IL" sz="4200" dirty="0"/>
              <a:t>כהן</a:t>
            </a:r>
            <a:r>
              <a:rPr lang="he-IL" sz="4200" dirty="0" smtClean="0"/>
              <a:t>".</a:t>
            </a:r>
          </a:p>
          <a:p>
            <a:pPr marL="0" indent="0" fontAlgn="base">
              <a:lnSpc>
                <a:spcPct val="160000"/>
              </a:lnSpc>
              <a:spcBef>
                <a:spcPts val="0"/>
              </a:spcBef>
              <a:buNone/>
            </a:pPr>
            <a:endParaRPr lang="he-IL" sz="2300" b="1" dirty="0" smtClean="0"/>
          </a:p>
          <a:p>
            <a:pPr marL="0" indent="0" fontAlgn="base">
              <a:lnSpc>
                <a:spcPct val="160000"/>
              </a:lnSpc>
              <a:spcBef>
                <a:spcPts val="0"/>
              </a:spcBef>
              <a:buNone/>
            </a:pPr>
            <a:r>
              <a:rPr lang="he-IL" sz="3400" b="1" dirty="0" smtClean="0"/>
              <a:t>מתוך: </a:t>
            </a:r>
            <a:r>
              <a:rPr lang="en-US" sz="3400" dirty="0" err="1" smtClean="0">
                <a:ln>
                  <a:solidFill>
                    <a:schemeClr val="tx1">
                      <a:lumMod val="95000"/>
                    </a:schemeClr>
                  </a:solidFill>
                </a:ln>
                <a:solidFill>
                  <a:schemeClr val="dk1"/>
                </a:solidFill>
                <a:latin typeface="Calibri"/>
                <a:ea typeface="Calibri"/>
                <a:cs typeface="Arial"/>
              </a:rPr>
              <a:t>ynet</a:t>
            </a:r>
            <a:r>
              <a:rPr lang="he-IL" sz="3400" dirty="0" smtClean="0">
                <a:ln>
                  <a:solidFill>
                    <a:schemeClr val="tx1">
                      <a:lumMod val="95000"/>
                    </a:schemeClr>
                  </a:solidFill>
                </a:ln>
                <a:solidFill>
                  <a:schemeClr val="dk1"/>
                </a:solidFill>
                <a:latin typeface="Calibri"/>
                <a:ea typeface="Calibri"/>
                <a:cs typeface="Arial"/>
              </a:rPr>
              <a:t>,</a:t>
            </a:r>
            <a:r>
              <a:rPr lang="en-US" sz="3400" dirty="0" smtClean="0">
                <a:ln>
                  <a:solidFill>
                    <a:schemeClr val="tx1">
                      <a:lumMod val="95000"/>
                    </a:schemeClr>
                  </a:solidFill>
                </a:ln>
                <a:solidFill>
                  <a:schemeClr val="dk1"/>
                </a:solidFill>
                <a:latin typeface="Calibri"/>
                <a:ea typeface="Calibri"/>
                <a:cs typeface="Arial"/>
              </a:rPr>
              <a:t> </a:t>
            </a:r>
            <a:r>
              <a:rPr lang="he-IL" sz="3400" dirty="0" smtClean="0">
                <a:ln>
                  <a:solidFill>
                    <a:schemeClr val="tx1">
                      <a:lumMod val="95000"/>
                    </a:schemeClr>
                  </a:solidFill>
                </a:ln>
                <a:solidFill>
                  <a:schemeClr val="dk1"/>
                </a:solidFill>
                <a:latin typeface="Calibri"/>
                <a:ea typeface="Calibri"/>
                <a:cs typeface="Arial"/>
              </a:rPr>
              <a:t> </a:t>
            </a:r>
            <a:r>
              <a:rPr lang="he-IL" sz="3400" dirty="0">
                <a:ln>
                  <a:solidFill>
                    <a:schemeClr val="tx1">
                      <a:lumMod val="95000"/>
                    </a:schemeClr>
                  </a:solidFill>
                </a:ln>
                <a:solidFill>
                  <a:schemeClr val="dk1"/>
                </a:solidFill>
                <a:latin typeface="Calibri"/>
                <a:ea typeface="Calibri"/>
                <a:cs typeface="Arial"/>
                <a:hlinkClick r:id="rId2"/>
              </a:rPr>
              <a:t>"אלי כהן צעד זקוף לגרדום"</a:t>
            </a:r>
            <a:endParaRPr lang="he-IL" sz="3400" dirty="0">
              <a:ln>
                <a:solidFill>
                  <a:schemeClr val="tx1">
                    <a:lumMod val="95000"/>
                  </a:schemeClr>
                </a:solidFill>
              </a:ln>
              <a:solidFill>
                <a:schemeClr val="dk1"/>
              </a:solidFill>
              <a:latin typeface="Calibri"/>
              <a:ea typeface="Calibri"/>
              <a:cs typeface="Arial"/>
            </a:endParaRPr>
          </a:p>
          <a:p>
            <a:pPr marL="137160" indent="0" fontAlgn="base">
              <a:buNone/>
            </a:pPr>
            <a:endParaRPr lang="he-IL" b="1" dirty="0" smtClean="0"/>
          </a:p>
          <a:p>
            <a:pPr marL="137160" indent="0" fontAlgn="base">
              <a:buNone/>
            </a:pPr>
            <a:endParaRPr lang="he-IL" dirty="0" smtClean="0"/>
          </a:p>
          <a:p>
            <a:endParaRPr lang="he-IL" dirty="0"/>
          </a:p>
        </p:txBody>
      </p:sp>
      <p:sp>
        <p:nvSpPr>
          <p:cNvPr id="4" name="TextBox 3">
            <a:hlinkClick r:id="rId3" action="ppaction://hlinksldjump"/>
          </p:cNvPr>
          <p:cNvSpPr txBox="1"/>
          <p:nvPr/>
        </p:nvSpPr>
        <p:spPr>
          <a:xfrm>
            <a:off x="827584" y="6063679"/>
            <a:ext cx="864096" cy="461665"/>
          </a:xfrm>
          <a:prstGeom prst="rect">
            <a:avLst/>
          </a:prstGeom>
          <a:solidFill>
            <a:schemeClr val="accent5">
              <a:lumMod val="75000"/>
            </a:schemeClr>
          </a:solidFill>
          <a:ln w="19050">
            <a:solidFill>
              <a:schemeClr val="accent6">
                <a:lumMod val="75000"/>
              </a:schemeClr>
            </a:solidFill>
          </a:ln>
          <a:scene3d>
            <a:camera prst="orthographicFront"/>
            <a:lightRig rig="threePt" dir="t"/>
          </a:scene3d>
          <a:sp3d>
            <a:bevelT/>
          </a:sp3d>
        </p:spPr>
        <p:txBody>
          <a:bodyPr wrap="square" rtlCol="1">
            <a:spAutoFit/>
          </a:bodyPr>
          <a:lstStyle/>
          <a:p>
            <a:pPr algn="ctr"/>
            <a:r>
              <a:rPr lang="he-IL" sz="2400" b="1" dirty="0" smtClean="0"/>
              <a:t>חזור</a:t>
            </a:r>
            <a:endParaRPr lang="he-IL" sz="2400" b="1" dirty="0"/>
          </a:p>
        </p:txBody>
      </p:sp>
    </p:spTree>
    <p:extLst>
      <p:ext uri="{BB962C8B-B14F-4D97-AF65-F5344CB8AC3E}">
        <p14:creationId xmlns:p14="http://schemas.microsoft.com/office/powerpoint/2010/main" val="388993856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44624"/>
            <a:ext cx="8229600" cy="850106"/>
          </a:xfrm>
        </p:spPr>
        <p:txBody>
          <a:bodyPr>
            <a:normAutofit/>
          </a:bodyPr>
          <a:lstStyle/>
          <a:p>
            <a:r>
              <a:rPr lang="he-IL" sz="4000" dirty="0">
                <a:solidFill>
                  <a:schemeClr val="accent1">
                    <a:lumMod val="50000"/>
                  </a:schemeClr>
                </a:solidFill>
                <a:effectLst/>
                <a:latin typeface="+mn-lt"/>
                <a:ea typeface="+mn-ea"/>
                <a:cs typeface="+mn-cs"/>
              </a:rPr>
              <a:t>שאלות לדיון</a:t>
            </a:r>
          </a:p>
        </p:txBody>
      </p:sp>
      <p:sp>
        <p:nvSpPr>
          <p:cNvPr id="3" name="מציין מיקום תוכן 2"/>
          <p:cNvSpPr>
            <a:spLocks noGrp="1"/>
          </p:cNvSpPr>
          <p:nvPr>
            <p:ph idx="1"/>
          </p:nvPr>
        </p:nvSpPr>
        <p:spPr>
          <a:xfrm>
            <a:off x="107504" y="764704"/>
            <a:ext cx="8928992" cy="5976664"/>
          </a:xfrm>
        </p:spPr>
        <p:txBody>
          <a:bodyPr>
            <a:normAutofit fontScale="85000" lnSpcReduction="20000"/>
          </a:bodyPr>
          <a:lstStyle/>
          <a:p>
            <a:pPr marL="0" indent="0">
              <a:lnSpc>
                <a:spcPct val="160000"/>
              </a:lnSpc>
              <a:spcBef>
                <a:spcPts val="0"/>
              </a:spcBef>
              <a:buNone/>
            </a:pPr>
            <a:r>
              <a:rPr lang="he-IL" dirty="0" smtClean="0">
                <a:ln>
                  <a:solidFill>
                    <a:schemeClr val="accent2">
                      <a:lumMod val="50000"/>
                    </a:schemeClr>
                  </a:solidFill>
                </a:ln>
              </a:rPr>
              <a:t>1. מה חידשו לכם הקטעים שקראתם?</a:t>
            </a:r>
          </a:p>
          <a:p>
            <a:pPr marL="0" indent="0">
              <a:lnSpc>
                <a:spcPct val="160000"/>
              </a:lnSpc>
              <a:spcBef>
                <a:spcPts val="0"/>
              </a:spcBef>
              <a:buNone/>
            </a:pPr>
            <a:r>
              <a:rPr lang="he-IL" sz="2600" dirty="0" smtClean="0">
                <a:ln>
                  <a:solidFill>
                    <a:schemeClr val="accent2">
                      <a:lumMod val="50000"/>
                    </a:schemeClr>
                  </a:solidFill>
                </a:ln>
                <a:solidFill>
                  <a:schemeClr val="tx2">
                    <a:lumMod val="75000"/>
                  </a:schemeClr>
                </a:solidFill>
              </a:rPr>
              <a:t>2. "הוא </a:t>
            </a:r>
            <a:r>
              <a:rPr lang="he-IL" sz="2600" dirty="0">
                <a:ln>
                  <a:solidFill>
                    <a:schemeClr val="accent2">
                      <a:lumMod val="50000"/>
                    </a:schemeClr>
                  </a:solidFill>
                </a:ln>
                <a:solidFill>
                  <a:schemeClr val="tx2">
                    <a:lumMod val="75000"/>
                  </a:schemeClr>
                </a:solidFill>
              </a:rPr>
              <a:t>הלך לקשה שבתפקידים שעם יכול להטיל על אחד מבניו. לא הרפתקה דחפה אותו. השליחות היא שציוותה </a:t>
            </a:r>
            <a:r>
              <a:rPr lang="he-IL" sz="2600" dirty="0" smtClean="0">
                <a:ln>
                  <a:solidFill>
                    <a:schemeClr val="accent2">
                      <a:lumMod val="50000"/>
                    </a:schemeClr>
                  </a:solidFill>
                </a:ln>
                <a:solidFill>
                  <a:schemeClr val="tx2">
                    <a:lumMod val="75000"/>
                  </a:schemeClr>
                </a:solidFill>
              </a:rPr>
              <a:t>עליו." (</a:t>
            </a:r>
            <a:r>
              <a:rPr lang="he-IL" sz="2000" dirty="0" smtClean="0">
                <a:ln>
                  <a:solidFill>
                    <a:schemeClr val="accent2">
                      <a:lumMod val="50000"/>
                    </a:schemeClr>
                  </a:solidFill>
                </a:ln>
                <a:solidFill>
                  <a:schemeClr val="accent1">
                    <a:lumMod val="50000"/>
                  </a:schemeClr>
                </a:solidFill>
              </a:rPr>
              <a:t>פרס, שמעון [תשנ"ח], "אלי כהן כמודל למסירות נפש", </a:t>
            </a:r>
            <a:r>
              <a:rPr lang="he-IL" sz="2000" dirty="0">
                <a:ln>
                  <a:solidFill>
                    <a:schemeClr val="accent2">
                      <a:lumMod val="50000"/>
                    </a:schemeClr>
                  </a:solidFill>
                </a:ln>
                <a:solidFill>
                  <a:schemeClr val="accent1">
                    <a:lumMod val="50000"/>
                  </a:schemeClr>
                </a:solidFill>
              </a:rPr>
              <a:t>ב</a:t>
            </a:r>
            <a:r>
              <a:rPr lang="he-IL" sz="2000" dirty="0" smtClean="0">
                <a:ln>
                  <a:solidFill>
                    <a:schemeClr val="accent2">
                      <a:lumMod val="50000"/>
                    </a:schemeClr>
                  </a:solidFill>
                </a:ln>
                <a:solidFill>
                  <a:schemeClr val="accent1">
                    <a:lumMod val="50000"/>
                  </a:schemeClr>
                </a:solidFill>
              </a:rPr>
              <a:t>תוך: בלפור, חקק [עורך], אלי כהן, גיבור </a:t>
            </a:r>
            <a:r>
              <a:rPr lang="he-IL" sz="2000" dirty="0">
                <a:ln>
                  <a:solidFill>
                    <a:schemeClr val="accent2">
                      <a:lumMod val="50000"/>
                    </a:schemeClr>
                  </a:solidFill>
                </a:ln>
                <a:solidFill>
                  <a:schemeClr val="accent1">
                    <a:lumMod val="50000"/>
                  </a:schemeClr>
                </a:solidFill>
              </a:rPr>
              <a:t>בודד </a:t>
            </a:r>
            <a:r>
              <a:rPr lang="he-IL" sz="2000" dirty="0" smtClean="0">
                <a:ln>
                  <a:solidFill>
                    <a:schemeClr val="accent2">
                      <a:lumMod val="50000"/>
                    </a:schemeClr>
                  </a:solidFill>
                </a:ln>
                <a:solidFill>
                  <a:schemeClr val="accent1">
                    <a:lumMod val="50000"/>
                  </a:schemeClr>
                </a:solidFill>
              </a:rPr>
              <a:t>בדמשק, ירושלים: משרד החינוך, התרבות והספורט, עמ' 18)</a:t>
            </a:r>
          </a:p>
          <a:p>
            <a:pPr marL="0" indent="-457200">
              <a:lnSpc>
                <a:spcPct val="160000"/>
              </a:lnSpc>
              <a:spcBef>
                <a:spcPts val="0"/>
              </a:spcBef>
              <a:buFont typeface="Wingdings" panose="05000000000000000000" pitchFamily="2" charset="2"/>
              <a:buChar char="§"/>
            </a:pPr>
            <a:r>
              <a:rPr lang="he-IL" dirty="0">
                <a:ln>
                  <a:solidFill>
                    <a:schemeClr val="accent2">
                      <a:lumMod val="50000"/>
                    </a:schemeClr>
                  </a:solidFill>
                </a:ln>
              </a:rPr>
              <a:t>איזה מניע הוביל את אלי כהן בשליחותו לפי דבריו של שמעון </a:t>
            </a:r>
            <a:r>
              <a:rPr lang="he-IL" dirty="0" smtClean="0">
                <a:ln>
                  <a:solidFill>
                    <a:schemeClr val="accent2">
                      <a:lumMod val="50000"/>
                    </a:schemeClr>
                  </a:solidFill>
                </a:ln>
              </a:rPr>
              <a:t>פרס?</a:t>
            </a:r>
          </a:p>
          <a:p>
            <a:pPr marL="0" indent="-457200">
              <a:lnSpc>
                <a:spcPct val="160000"/>
              </a:lnSpc>
              <a:spcBef>
                <a:spcPts val="0"/>
              </a:spcBef>
              <a:buFont typeface="Wingdings" panose="05000000000000000000" pitchFamily="2" charset="2"/>
              <a:buChar char="§"/>
            </a:pPr>
            <a:r>
              <a:rPr lang="he-IL" dirty="0" smtClean="0">
                <a:ln>
                  <a:solidFill>
                    <a:schemeClr val="accent2">
                      <a:lumMod val="50000"/>
                    </a:schemeClr>
                  </a:solidFill>
                </a:ln>
              </a:rPr>
              <a:t>מה </a:t>
            </a:r>
            <a:r>
              <a:rPr lang="he-IL" dirty="0">
                <a:ln>
                  <a:solidFill>
                    <a:schemeClr val="accent2">
                      <a:lumMod val="50000"/>
                    </a:schemeClr>
                  </a:solidFill>
                </a:ln>
              </a:rPr>
              <a:t>היו המחירים המשפחתיים והאישיים שנאלץ </a:t>
            </a:r>
            <a:r>
              <a:rPr lang="he-IL" dirty="0" smtClean="0">
                <a:ln>
                  <a:solidFill>
                    <a:schemeClr val="accent2">
                      <a:lumMod val="50000"/>
                    </a:schemeClr>
                  </a:solidFill>
                </a:ln>
              </a:rPr>
              <a:t>לשלם על שליחות </a:t>
            </a:r>
            <a:r>
              <a:rPr lang="he-IL" dirty="0">
                <a:ln>
                  <a:solidFill>
                    <a:schemeClr val="accent2">
                      <a:lumMod val="50000"/>
                    </a:schemeClr>
                  </a:solidFill>
                </a:ln>
              </a:rPr>
              <a:t>זו?</a:t>
            </a:r>
          </a:p>
          <a:p>
            <a:pPr marL="0" indent="0">
              <a:lnSpc>
                <a:spcPct val="160000"/>
              </a:lnSpc>
              <a:spcBef>
                <a:spcPts val="0"/>
              </a:spcBef>
              <a:buNone/>
            </a:pPr>
            <a:r>
              <a:rPr lang="he-IL" dirty="0" smtClean="0">
                <a:ln>
                  <a:solidFill>
                    <a:schemeClr val="accent2">
                      <a:lumMod val="50000"/>
                    </a:schemeClr>
                  </a:solidFill>
                </a:ln>
              </a:rPr>
              <a:t>3. אילו </a:t>
            </a:r>
            <a:r>
              <a:rPr lang="he-IL" dirty="0">
                <a:ln>
                  <a:solidFill>
                    <a:schemeClr val="accent2">
                      <a:lumMod val="50000"/>
                    </a:schemeClr>
                  </a:solidFill>
                </a:ln>
              </a:rPr>
              <a:t>ערכים הנחו את אלי </a:t>
            </a:r>
            <a:r>
              <a:rPr lang="he-IL" dirty="0" smtClean="0">
                <a:ln>
                  <a:solidFill>
                    <a:schemeClr val="accent2">
                      <a:lumMod val="50000"/>
                    </a:schemeClr>
                  </a:solidFill>
                </a:ln>
              </a:rPr>
              <a:t>כהן בחייו? האם ערכים אלו יכולים להנחות גם את חיינו כבני נוער? הסבירו.</a:t>
            </a:r>
          </a:p>
          <a:p>
            <a:pPr marL="0" indent="0">
              <a:lnSpc>
                <a:spcPct val="160000"/>
              </a:lnSpc>
              <a:spcBef>
                <a:spcPts val="0"/>
              </a:spcBef>
              <a:buNone/>
            </a:pPr>
            <a:r>
              <a:rPr lang="he-IL" sz="2600" dirty="0" smtClean="0">
                <a:ln>
                  <a:solidFill>
                    <a:schemeClr val="accent2">
                      <a:lumMod val="50000"/>
                    </a:schemeClr>
                  </a:solidFill>
                </a:ln>
                <a:solidFill>
                  <a:schemeClr val="tx2">
                    <a:lumMod val="75000"/>
                  </a:schemeClr>
                </a:solidFill>
              </a:rPr>
              <a:t>4. "מכיוון שלא ניתן להחזיר את אלה שהלכו לעד, עלינו לפחות להצילם מהשכחה." (</a:t>
            </a:r>
            <a:r>
              <a:rPr lang="he-IL" sz="1900" dirty="0" smtClean="0">
                <a:ln>
                  <a:solidFill>
                    <a:schemeClr val="accent2">
                      <a:lumMod val="50000"/>
                    </a:schemeClr>
                  </a:solidFill>
                </a:ln>
                <a:solidFill>
                  <a:schemeClr val="accent1">
                    <a:lumMod val="50000"/>
                  </a:schemeClr>
                </a:solidFill>
              </a:rPr>
              <a:t>עומר, דבורה </a:t>
            </a:r>
            <a:r>
              <a:rPr lang="he-IL" sz="1900" dirty="0">
                <a:ln>
                  <a:solidFill>
                    <a:schemeClr val="accent2">
                      <a:lumMod val="50000"/>
                    </a:schemeClr>
                  </a:solidFill>
                </a:ln>
                <a:solidFill>
                  <a:schemeClr val="accent1">
                    <a:lumMod val="50000"/>
                  </a:schemeClr>
                </a:solidFill>
              </a:rPr>
              <a:t>[</a:t>
            </a:r>
            <a:r>
              <a:rPr lang="he-IL" sz="1900" dirty="0" smtClean="0">
                <a:ln>
                  <a:solidFill>
                    <a:schemeClr val="accent2">
                      <a:lumMod val="50000"/>
                    </a:schemeClr>
                  </a:solidFill>
                </a:ln>
                <a:solidFill>
                  <a:schemeClr val="accent1">
                    <a:lumMod val="50000"/>
                  </a:schemeClr>
                </a:solidFill>
              </a:rPr>
              <a:t>תשנ"ח], </a:t>
            </a:r>
            <a:r>
              <a:rPr lang="he-IL" sz="1900" dirty="0">
                <a:ln>
                  <a:solidFill>
                    <a:schemeClr val="accent2">
                      <a:lumMod val="50000"/>
                    </a:schemeClr>
                  </a:solidFill>
                </a:ln>
                <a:solidFill>
                  <a:schemeClr val="accent1">
                    <a:lumMod val="50000"/>
                  </a:schemeClr>
                </a:solidFill>
              </a:rPr>
              <a:t>"</a:t>
            </a:r>
            <a:r>
              <a:rPr lang="he-IL" sz="1900" dirty="0" smtClean="0">
                <a:ln>
                  <a:solidFill>
                    <a:schemeClr val="accent2">
                      <a:lumMod val="50000"/>
                    </a:schemeClr>
                  </a:solidFill>
                </a:ln>
                <a:solidFill>
                  <a:schemeClr val="accent1">
                    <a:lumMod val="50000"/>
                  </a:schemeClr>
                </a:solidFill>
              </a:rPr>
              <a:t>לזכור ולהזכיר", שם, עמ' 56)</a:t>
            </a:r>
          </a:p>
          <a:p>
            <a:pPr marL="0" indent="-514350">
              <a:lnSpc>
                <a:spcPct val="160000"/>
              </a:lnSpc>
              <a:spcBef>
                <a:spcPts val="0"/>
              </a:spcBef>
              <a:buFont typeface="Arial" panose="020B0604020202020204" pitchFamily="34" charset="0"/>
              <a:buChar char="•"/>
            </a:pPr>
            <a:r>
              <a:rPr lang="he-IL" dirty="0" smtClean="0">
                <a:ln>
                  <a:solidFill>
                    <a:schemeClr val="accent2">
                      <a:lumMod val="50000"/>
                    </a:schemeClr>
                  </a:solidFill>
                </a:ln>
              </a:rPr>
              <a:t>מה דעתכם על דבריה של הסופרת?</a:t>
            </a:r>
          </a:p>
          <a:p>
            <a:pPr marL="0" indent="-514350">
              <a:lnSpc>
                <a:spcPct val="160000"/>
              </a:lnSpc>
              <a:spcBef>
                <a:spcPts val="0"/>
              </a:spcBef>
              <a:buFont typeface="Arial" panose="020B0604020202020204" pitchFamily="34" charset="0"/>
              <a:buChar char="•"/>
            </a:pPr>
            <a:r>
              <a:rPr lang="he-IL" dirty="0" smtClean="0">
                <a:ln>
                  <a:solidFill>
                    <a:schemeClr val="accent2">
                      <a:lumMod val="50000"/>
                    </a:schemeClr>
                  </a:solidFill>
                </a:ln>
              </a:rPr>
              <a:t>כיצד הייתם מציעים לשמור את זכרו של אלי כהן?</a:t>
            </a:r>
            <a:endParaRPr lang="he-IL" dirty="0">
              <a:ln>
                <a:solidFill>
                  <a:schemeClr val="accent2">
                    <a:lumMod val="50000"/>
                  </a:schemeClr>
                </a:solidFill>
              </a:ln>
            </a:endParaRPr>
          </a:p>
        </p:txBody>
      </p:sp>
    </p:spTree>
    <p:extLst>
      <p:ext uri="{BB962C8B-B14F-4D97-AF65-F5344CB8AC3E}">
        <p14:creationId xmlns:p14="http://schemas.microsoft.com/office/powerpoint/2010/main" val="685201465"/>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1000"/>
                                        <p:tgtEl>
                                          <p:spTgt spid="3">
                                            <p:txEl>
                                              <p:pRg st="5" end="5"/>
                                            </p:txEl>
                                          </p:spTgt>
                                        </p:tgtEl>
                                      </p:cBhvr>
                                    </p:animEffect>
                                    <p:anim calcmode="lin" valueType="num">
                                      <p:cBhvr>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196752"/>
            <a:ext cx="8291264" cy="3528392"/>
          </a:xfrm>
          <a:solidFill>
            <a:schemeClr val="accent2">
              <a:lumMod val="40000"/>
              <a:lumOff val="60000"/>
            </a:schemeClr>
          </a:solidFill>
          <a:ln w="28575">
            <a:solidFill>
              <a:schemeClr val="accent2">
                <a:lumMod val="50000"/>
              </a:schemeClr>
            </a:solidFill>
          </a:ln>
          <a:scene3d>
            <a:camera prst="orthographicFront"/>
            <a:lightRig rig="threePt" dir="t"/>
          </a:scene3d>
          <a:sp3d>
            <a:bevelT/>
          </a:sp3d>
        </p:spPr>
        <p:txBody>
          <a:bodyPr>
            <a:normAutofit fontScale="70000" lnSpcReduction="20000"/>
          </a:bodyPr>
          <a:lstStyle/>
          <a:p>
            <a:pPr marL="137160" indent="0">
              <a:buNone/>
            </a:pPr>
            <a:endParaRPr lang="he-IL" dirty="0" smtClean="0"/>
          </a:p>
          <a:p>
            <a:pPr marL="137160" indent="0">
              <a:buNone/>
            </a:pPr>
            <a:endParaRPr lang="he-IL" dirty="0"/>
          </a:p>
          <a:p>
            <a:pPr marL="0" indent="0">
              <a:lnSpc>
                <a:spcPct val="170000"/>
              </a:lnSpc>
              <a:spcBef>
                <a:spcPts val="0"/>
              </a:spcBef>
              <a:buNone/>
            </a:pPr>
            <a:r>
              <a:rPr lang="he-IL" sz="3500" b="1" dirty="0" smtClean="0">
                <a:solidFill>
                  <a:schemeClr val="accent2">
                    <a:lumMod val="50000"/>
                  </a:schemeClr>
                </a:solidFill>
              </a:rPr>
              <a:t>"הרגשתי בדידות נוראה, אך ראיתי עצמי כמגדלור השולח בעקשנות אותותיו בתוך הלילה כדי להזהיר ולשמור על אנייה יקרה, הנקראת ישראל, מפני הסכנות האורבות לה."</a:t>
            </a:r>
          </a:p>
          <a:p>
            <a:pPr marL="137160" indent="0" algn="l">
              <a:buNone/>
            </a:pPr>
            <a:endParaRPr lang="he-IL" sz="2400" dirty="0" smtClean="0">
              <a:solidFill>
                <a:schemeClr val="accent1">
                  <a:lumMod val="50000"/>
                </a:schemeClr>
              </a:solidFill>
            </a:endParaRPr>
          </a:p>
          <a:p>
            <a:pPr marL="137160" indent="0" algn="l">
              <a:buNone/>
            </a:pPr>
            <a:endParaRPr lang="he-IL" sz="2400" dirty="0">
              <a:solidFill>
                <a:schemeClr val="accent1">
                  <a:lumMod val="50000"/>
                </a:schemeClr>
              </a:solidFill>
            </a:endParaRPr>
          </a:p>
          <a:p>
            <a:pPr marL="137160" indent="0" algn="l">
              <a:buNone/>
            </a:pPr>
            <a:r>
              <a:rPr lang="he-IL" sz="2400" dirty="0" smtClean="0">
                <a:solidFill>
                  <a:schemeClr val="accent1">
                    <a:lumMod val="50000"/>
                  </a:schemeClr>
                </a:solidFill>
              </a:rPr>
              <a:t>אלי כהן, בתוך: בלפור, חקק (תשנ"ח) (עורך), </a:t>
            </a:r>
            <a:r>
              <a:rPr lang="he-IL" sz="2400" b="1" dirty="0" smtClean="0">
                <a:solidFill>
                  <a:schemeClr val="accent1">
                    <a:lumMod val="50000"/>
                  </a:schemeClr>
                </a:solidFill>
              </a:rPr>
              <a:t>אלי כהן, גיבור בודד בדמשק</a:t>
            </a:r>
            <a:r>
              <a:rPr lang="he-IL" sz="2400" dirty="0" smtClean="0">
                <a:solidFill>
                  <a:schemeClr val="accent1">
                    <a:lumMod val="50000"/>
                  </a:schemeClr>
                </a:solidFill>
              </a:rPr>
              <a:t>, ירושלים: משרד החינוך, התרבות והספורט, עמ' 32.</a:t>
            </a:r>
            <a:endParaRPr lang="he-IL" sz="2400" dirty="0">
              <a:solidFill>
                <a:schemeClr val="accent1">
                  <a:lumMod val="50000"/>
                </a:schemeClr>
              </a:solidFill>
            </a:endParaRPr>
          </a:p>
        </p:txBody>
      </p:sp>
    </p:spTree>
    <p:extLst>
      <p:ext uri="{BB962C8B-B14F-4D97-AF65-F5344CB8AC3E}">
        <p14:creationId xmlns:p14="http://schemas.microsoft.com/office/powerpoint/2010/main" val="91416012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1000"/>
                                        <p:tgtEl>
                                          <p:spTgt spid="3">
                                            <p:txEl>
                                              <p:pRg st="5" end="5"/>
                                            </p:txEl>
                                          </p:spTgt>
                                        </p:tgtEl>
                                      </p:cBhvr>
                                    </p:animEffect>
                                    <p:anim calcmode="lin" valueType="num">
                                      <p:cBhvr>
                                        <p:cTn id="2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0"/>
            <a:ext cx="8229600" cy="620688"/>
          </a:xfrm>
        </p:spPr>
        <p:txBody>
          <a:bodyPr>
            <a:noAutofit/>
          </a:bodyPr>
          <a:lstStyle/>
          <a:p>
            <a:r>
              <a:rPr lang="he-IL" sz="3600" dirty="0" smtClean="0">
                <a:solidFill>
                  <a:schemeClr val="accent1">
                    <a:lumMod val="50000"/>
                  </a:schemeClr>
                </a:solidFill>
                <a:effectLst/>
                <a:cs typeface="+mn-cs"/>
              </a:rPr>
              <a:t>נספח 1- </a:t>
            </a:r>
            <a:r>
              <a:rPr lang="he-IL" sz="3600" dirty="0">
                <a:solidFill>
                  <a:schemeClr val="accent1">
                    <a:lumMod val="50000"/>
                  </a:schemeClr>
                </a:solidFill>
                <a:effectLst/>
                <a:cs typeface="+mn-cs"/>
              </a:rPr>
              <a:t>אלי </a:t>
            </a:r>
            <a:r>
              <a:rPr lang="he-IL" sz="3600" dirty="0" smtClean="0">
                <a:solidFill>
                  <a:schemeClr val="accent1">
                    <a:lumMod val="50000"/>
                  </a:schemeClr>
                </a:solidFill>
                <a:effectLst/>
                <a:cs typeface="+mn-cs"/>
              </a:rPr>
              <a:t>כהן – תולדות </a:t>
            </a:r>
            <a:r>
              <a:rPr lang="he-IL" sz="3600" dirty="0">
                <a:solidFill>
                  <a:schemeClr val="accent1">
                    <a:lumMod val="50000"/>
                  </a:schemeClr>
                </a:solidFill>
                <a:effectLst/>
                <a:cs typeface="+mn-cs"/>
              </a:rPr>
              <a:t>חייו</a:t>
            </a:r>
          </a:p>
        </p:txBody>
      </p:sp>
      <p:sp>
        <p:nvSpPr>
          <p:cNvPr id="3" name="מציין מיקום תוכן 2"/>
          <p:cNvSpPr>
            <a:spLocks noGrp="1"/>
          </p:cNvSpPr>
          <p:nvPr>
            <p:ph idx="1"/>
          </p:nvPr>
        </p:nvSpPr>
        <p:spPr>
          <a:xfrm>
            <a:off x="0" y="576064"/>
            <a:ext cx="9144000" cy="6281936"/>
          </a:xfrm>
        </p:spPr>
        <p:txBody>
          <a:bodyPr>
            <a:normAutofit fontScale="25000" lnSpcReduction="20000"/>
          </a:bodyPr>
          <a:lstStyle/>
          <a:p>
            <a:pPr marL="0" indent="-288000">
              <a:lnSpc>
                <a:spcPts val="1800"/>
              </a:lnSpc>
              <a:spcBef>
                <a:spcPts val="0"/>
              </a:spcBef>
              <a:buFont typeface="Wingdings" panose="05000000000000000000" pitchFamily="2" charset="2"/>
              <a:buChar char="v"/>
            </a:pPr>
            <a:r>
              <a:rPr lang="he-IL" sz="6000" dirty="0" smtClean="0">
                <a:solidFill>
                  <a:srgbClr val="002060"/>
                </a:solidFill>
              </a:rPr>
              <a:t>1924 </a:t>
            </a:r>
            <a:r>
              <a:rPr lang="he-IL" sz="6000" dirty="0">
                <a:solidFill>
                  <a:srgbClr val="002060"/>
                </a:solidFill>
              </a:rPr>
              <a:t>(6 בדצמבר</a:t>
            </a:r>
            <a:r>
              <a:rPr lang="he-IL" sz="6000" dirty="0" smtClean="0">
                <a:solidFill>
                  <a:srgbClr val="002060"/>
                </a:solidFill>
              </a:rPr>
              <a:t>) – אלי </a:t>
            </a:r>
            <a:r>
              <a:rPr lang="he-IL" sz="6000" dirty="0">
                <a:solidFill>
                  <a:srgbClr val="002060"/>
                </a:solidFill>
              </a:rPr>
              <a:t>כהן נולד במצרים לשאול </a:t>
            </a:r>
            <a:r>
              <a:rPr lang="he-IL" sz="6000" dirty="0" smtClean="0">
                <a:solidFill>
                  <a:srgbClr val="002060"/>
                </a:solidFill>
              </a:rPr>
              <a:t>ולסופיה </a:t>
            </a:r>
            <a:r>
              <a:rPr lang="he-IL" sz="6000" dirty="0">
                <a:solidFill>
                  <a:srgbClr val="002060"/>
                </a:solidFill>
              </a:rPr>
              <a:t>כהן. הוא </a:t>
            </a:r>
            <a:r>
              <a:rPr lang="he-IL" sz="6000" dirty="0" smtClean="0">
                <a:solidFill>
                  <a:srgbClr val="002060"/>
                </a:solidFill>
              </a:rPr>
              <a:t>ל</a:t>
            </a:r>
            <a:r>
              <a:rPr lang="he-IL" sz="6000" dirty="0">
                <a:solidFill>
                  <a:srgbClr val="002060"/>
                </a:solidFill>
              </a:rPr>
              <a:t> </a:t>
            </a:r>
            <a:r>
              <a:rPr lang="he-IL" sz="6000" dirty="0" smtClean="0">
                <a:solidFill>
                  <a:srgbClr val="002060"/>
                </a:solidFill>
              </a:rPr>
              <a:t>מד </a:t>
            </a:r>
            <a:r>
              <a:rPr lang="he-IL" sz="6000" dirty="0">
                <a:solidFill>
                  <a:srgbClr val="002060"/>
                </a:solidFill>
              </a:rPr>
              <a:t>בבית ספר תיכון יהודי והצטרף לתנועה הציונית.</a:t>
            </a:r>
          </a:p>
          <a:p>
            <a:pPr marL="0" indent="-288000">
              <a:lnSpc>
                <a:spcPts val="1800"/>
              </a:lnSpc>
              <a:spcBef>
                <a:spcPts val="0"/>
              </a:spcBef>
              <a:buFont typeface="Wingdings" panose="05000000000000000000" pitchFamily="2" charset="2"/>
              <a:buChar char="v"/>
            </a:pPr>
            <a:r>
              <a:rPr lang="he-IL" sz="6000" dirty="0" smtClean="0">
                <a:solidFill>
                  <a:srgbClr val="002060"/>
                </a:solidFill>
              </a:rPr>
              <a:t>1957 – </a:t>
            </a:r>
            <a:r>
              <a:rPr lang="he-IL" sz="6000" dirty="0">
                <a:solidFill>
                  <a:srgbClr val="002060"/>
                </a:solidFill>
              </a:rPr>
              <a:t>אלי כהן עלה לארץ והתגורר </a:t>
            </a:r>
            <a:r>
              <a:rPr lang="he-IL" sz="6000" dirty="0" smtClean="0">
                <a:solidFill>
                  <a:srgbClr val="002060"/>
                </a:solidFill>
              </a:rPr>
              <a:t>בבת-ים</a:t>
            </a:r>
            <a:r>
              <a:rPr lang="he-IL" sz="6000" dirty="0">
                <a:solidFill>
                  <a:srgbClr val="002060"/>
                </a:solidFill>
              </a:rPr>
              <a:t>. שנתיים לאחר מכן, בגיל 35, נשא לאישה את </a:t>
            </a:r>
            <a:r>
              <a:rPr lang="he-IL" sz="6000" dirty="0" smtClean="0">
                <a:solidFill>
                  <a:srgbClr val="002060"/>
                </a:solidFill>
              </a:rPr>
              <a:t>נדיה </a:t>
            </a:r>
            <a:r>
              <a:rPr lang="he-IL" sz="6000" dirty="0">
                <a:solidFill>
                  <a:srgbClr val="002060"/>
                </a:solidFill>
              </a:rPr>
              <a:t>מיכאל, עולה מעירק.</a:t>
            </a:r>
          </a:p>
          <a:p>
            <a:pPr marL="0" indent="-288000">
              <a:lnSpc>
                <a:spcPts val="1800"/>
              </a:lnSpc>
              <a:spcBef>
                <a:spcPts val="0"/>
              </a:spcBef>
              <a:buFont typeface="Wingdings" panose="05000000000000000000" pitchFamily="2" charset="2"/>
              <a:buChar char="v"/>
            </a:pPr>
            <a:r>
              <a:rPr lang="he-IL" sz="6000" dirty="0" smtClean="0">
                <a:solidFill>
                  <a:srgbClr val="002060"/>
                </a:solidFill>
              </a:rPr>
              <a:t>1960 – גויס </a:t>
            </a:r>
            <a:r>
              <a:rPr lang="he-IL" sz="6000" dirty="0">
                <a:solidFill>
                  <a:srgbClr val="002060"/>
                </a:solidFill>
              </a:rPr>
              <a:t>ליחידה 188, היחידה המבצעית של אגף המודיעין </a:t>
            </a:r>
            <a:r>
              <a:rPr lang="he-IL" sz="6000" dirty="0" smtClean="0">
                <a:solidFill>
                  <a:srgbClr val="002060"/>
                </a:solidFill>
              </a:rPr>
              <a:t>בצה"ל, </a:t>
            </a:r>
            <a:r>
              <a:rPr lang="he-IL" sz="6000" dirty="0">
                <a:solidFill>
                  <a:srgbClr val="002060"/>
                </a:solidFill>
              </a:rPr>
              <a:t>והוכשר כמרגל. ה"מוסד" בנה לו זהות חדש של איש עסקים </a:t>
            </a:r>
            <a:r>
              <a:rPr lang="he-IL" sz="6000" dirty="0" smtClean="0">
                <a:solidFill>
                  <a:srgbClr val="002060"/>
                </a:solidFill>
              </a:rPr>
              <a:t>סורי </a:t>
            </a:r>
            <a:r>
              <a:rPr lang="he-IL" sz="6000" dirty="0">
                <a:solidFill>
                  <a:srgbClr val="002060"/>
                </a:solidFill>
              </a:rPr>
              <a:t>החי שנים רבות בארגנטינה. הוא נשלח לארגנטינה ויצר קשרים עם הקהילה הסורית </a:t>
            </a:r>
            <a:r>
              <a:rPr lang="he-IL" sz="6000" dirty="0" smtClean="0">
                <a:solidFill>
                  <a:srgbClr val="002060"/>
                </a:solidFill>
              </a:rPr>
              <a:t>בבואנוס-איירס</a:t>
            </a:r>
            <a:r>
              <a:rPr lang="he-IL" sz="6000" dirty="0">
                <a:solidFill>
                  <a:srgbClr val="002060"/>
                </a:solidFill>
              </a:rPr>
              <a:t>.</a:t>
            </a:r>
          </a:p>
          <a:p>
            <a:pPr marL="0" indent="-288000">
              <a:lnSpc>
                <a:spcPts val="1800"/>
              </a:lnSpc>
              <a:spcBef>
                <a:spcPts val="0"/>
              </a:spcBef>
              <a:buFont typeface="Wingdings" panose="05000000000000000000" pitchFamily="2" charset="2"/>
              <a:buChar char="v"/>
            </a:pPr>
            <a:r>
              <a:rPr lang="he-IL" sz="6000" dirty="0" smtClean="0">
                <a:solidFill>
                  <a:srgbClr val="002060"/>
                </a:solidFill>
              </a:rPr>
              <a:t>1962 – אלי </a:t>
            </a:r>
            <a:r>
              <a:rPr lang="he-IL" sz="6000" dirty="0">
                <a:solidFill>
                  <a:srgbClr val="002060"/>
                </a:solidFill>
              </a:rPr>
              <a:t>כהן נשלח לסוריה כמרגל. הוא עבר לדמשק בדמות של בן סוריה השב למולדתו ושכר דירה בסמוך למטכ"ל הסורי. הוא בנה לו שם של איש עסקים נדיב </a:t>
            </a:r>
            <a:r>
              <a:rPr lang="he-IL" sz="6000" dirty="0" smtClean="0">
                <a:solidFill>
                  <a:srgbClr val="002060"/>
                </a:solidFill>
              </a:rPr>
              <a:t>ושל פטריוט לאומני </a:t>
            </a:r>
            <a:r>
              <a:rPr lang="he-IL" sz="6000" dirty="0">
                <a:solidFill>
                  <a:srgbClr val="002060"/>
                </a:solidFill>
              </a:rPr>
              <a:t>והתיידד עם אנשי צבא ועם אישים בכירים </a:t>
            </a:r>
            <a:r>
              <a:rPr lang="he-IL" sz="6000" dirty="0" smtClean="0">
                <a:solidFill>
                  <a:srgbClr val="002060"/>
                </a:solidFill>
              </a:rPr>
              <a:t>בצמרת </a:t>
            </a:r>
            <a:r>
              <a:rPr lang="he-IL" sz="6000" dirty="0">
                <a:solidFill>
                  <a:srgbClr val="002060"/>
                </a:solidFill>
              </a:rPr>
              <a:t>הסורית. באמצעות קשרים </a:t>
            </a:r>
            <a:r>
              <a:rPr lang="he-IL" sz="6000" dirty="0" smtClean="0">
                <a:solidFill>
                  <a:srgbClr val="002060"/>
                </a:solidFill>
              </a:rPr>
              <a:t>אלה, </a:t>
            </a:r>
            <a:r>
              <a:rPr lang="he-IL" sz="6000" dirty="0">
                <a:solidFill>
                  <a:srgbClr val="002060"/>
                </a:solidFill>
              </a:rPr>
              <a:t>אסף  מידע רב, על-פי הנחיות מפעיליו במודיעין הישראלי, </a:t>
            </a:r>
            <a:r>
              <a:rPr lang="he-IL" sz="6000" dirty="0" smtClean="0">
                <a:solidFill>
                  <a:srgbClr val="002060"/>
                </a:solidFill>
              </a:rPr>
              <a:t>על אודות </a:t>
            </a:r>
            <a:r>
              <a:rPr lang="he-IL" sz="6000" dirty="0">
                <a:solidFill>
                  <a:srgbClr val="002060"/>
                </a:solidFill>
              </a:rPr>
              <a:t>הצבא הסורי </a:t>
            </a:r>
            <a:r>
              <a:rPr lang="he-IL" sz="6000" dirty="0" smtClean="0">
                <a:solidFill>
                  <a:srgbClr val="002060"/>
                </a:solidFill>
              </a:rPr>
              <a:t>ועל אודות ההנהגה </a:t>
            </a:r>
            <a:r>
              <a:rPr lang="he-IL" sz="6000" dirty="0">
                <a:solidFill>
                  <a:srgbClr val="002060"/>
                </a:solidFill>
              </a:rPr>
              <a:t>הסורית. במשך </a:t>
            </a:r>
            <a:r>
              <a:rPr lang="he-IL" sz="6000" dirty="0" smtClean="0">
                <a:solidFill>
                  <a:srgbClr val="002060"/>
                </a:solidFill>
              </a:rPr>
              <a:t>הזמן, עלה מעמדו החברתי-פוליטי והוא היה מקורב </a:t>
            </a:r>
            <a:r>
              <a:rPr lang="he-IL" sz="6000" dirty="0">
                <a:solidFill>
                  <a:srgbClr val="002060"/>
                </a:solidFill>
              </a:rPr>
              <a:t>לצמרת השלטון הסורי. הוא שידר תשדורות למפעיליו באמצעות מכשיר מורס </a:t>
            </a:r>
            <a:r>
              <a:rPr lang="he-IL" sz="6000" dirty="0" smtClean="0">
                <a:solidFill>
                  <a:srgbClr val="002060"/>
                </a:solidFill>
              </a:rPr>
              <a:t>שהחביא </a:t>
            </a:r>
            <a:r>
              <a:rPr lang="he-IL" sz="6000" dirty="0">
                <a:solidFill>
                  <a:srgbClr val="002060"/>
                </a:solidFill>
              </a:rPr>
              <a:t>בדירתו וסיפק מידע רב ערך על הצבא הסורי </a:t>
            </a:r>
            <a:r>
              <a:rPr lang="he-IL" sz="6000" dirty="0" smtClean="0">
                <a:solidFill>
                  <a:srgbClr val="002060"/>
                </a:solidFill>
              </a:rPr>
              <a:t>ועל היערכותו </a:t>
            </a:r>
            <a:r>
              <a:rPr lang="he-IL" sz="6000" dirty="0">
                <a:solidFill>
                  <a:srgbClr val="002060"/>
                </a:solidFill>
              </a:rPr>
              <a:t>ברמת הגולן. אחת לחצי שנה יצא לנסיעת עסקים לאירופה, שאפשרה לו מפגש עם </a:t>
            </a:r>
            <a:r>
              <a:rPr lang="he-IL" sz="6000" dirty="0" smtClean="0">
                <a:solidFill>
                  <a:srgbClr val="002060"/>
                </a:solidFill>
              </a:rPr>
              <a:t>מפעיליו </a:t>
            </a:r>
            <a:r>
              <a:rPr lang="he-IL" sz="6000" dirty="0">
                <a:solidFill>
                  <a:srgbClr val="002060"/>
                </a:solidFill>
              </a:rPr>
              <a:t>וביקור בארץ </a:t>
            </a:r>
            <a:r>
              <a:rPr lang="he-IL" sz="6000" dirty="0" smtClean="0">
                <a:solidFill>
                  <a:srgbClr val="002060"/>
                </a:solidFill>
              </a:rPr>
              <a:t>אצל </a:t>
            </a:r>
            <a:r>
              <a:rPr lang="he-IL" sz="6000" dirty="0">
                <a:solidFill>
                  <a:srgbClr val="002060"/>
                </a:solidFill>
              </a:rPr>
              <a:t>משפחתו </a:t>
            </a:r>
            <a:r>
              <a:rPr lang="he-IL" sz="6000" dirty="0" smtClean="0">
                <a:solidFill>
                  <a:srgbClr val="002060"/>
                </a:solidFill>
              </a:rPr>
              <a:t>בבת-ים</a:t>
            </a:r>
            <a:r>
              <a:rPr lang="he-IL" sz="6000" dirty="0">
                <a:solidFill>
                  <a:srgbClr val="002060"/>
                </a:solidFill>
              </a:rPr>
              <a:t>.</a:t>
            </a:r>
          </a:p>
          <a:p>
            <a:pPr marL="0" indent="-288000">
              <a:lnSpc>
                <a:spcPts val="1800"/>
              </a:lnSpc>
              <a:spcBef>
                <a:spcPts val="0"/>
              </a:spcBef>
              <a:buFont typeface="Wingdings" panose="05000000000000000000" pitchFamily="2" charset="2"/>
              <a:buChar char="v"/>
            </a:pPr>
            <a:r>
              <a:rPr lang="he-IL" sz="6000" dirty="0">
                <a:solidFill>
                  <a:srgbClr val="002060"/>
                </a:solidFill>
              </a:rPr>
              <a:t>1965 (18 בינואר</a:t>
            </a:r>
            <a:r>
              <a:rPr lang="he-IL" sz="6000" dirty="0" smtClean="0">
                <a:solidFill>
                  <a:srgbClr val="002060"/>
                </a:solidFill>
              </a:rPr>
              <a:t>) – בעת </a:t>
            </a:r>
            <a:r>
              <a:rPr lang="he-IL" sz="6000" dirty="0">
                <a:solidFill>
                  <a:srgbClr val="002060"/>
                </a:solidFill>
              </a:rPr>
              <a:t>ששידר מברק לישראל, פרצו אנשי </a:t>
            </a:r>
            <a:r>
              <a:rPr lang="he-IL" sz="6000" dirty="0" smtClean="0">
                <a:solidFill>
                  <a:srgbClr val="002060"/>
                </a:solidFill>
              </a:rPr>
              <a:t>ביטחון </a:t>
            </a:r>
            <a:r>
              <a:rPr lang="he-IL" sz="6000" dirty="0">
                <a:solidFill>
                  <a:srgbClr val="002060"/>
                </a:solidFill>
              </a:rPr>
              <a:t>סורים לדירתו של אלי כהן ולכדוהו. לאחר שעונה קשה בחקירה, הודה שהוא סוכן ביון ישראלי </a:t>
            </a:r>
            <a:r>
              <a:rPr lang="he-IL" sz="6000" dirty="0" smtClean="0">
                <a:solidFill>
                  <a:srgbClr val="002060"/>
                </a:solidFill>
              </a:rPr>
              <a:t>וששמו </a:t>
            </a:r>
            <a:r>
              <a:rPr lang="he-IL" sz="6000" dirty="0">
                <a:solidFill>
                  <a:srgbClr val="002060"/>
                </a:solidFill>
              </a:rPr>
              <a:t>אלי כהן. הוא נחקר במשך ארבעה שבועות רצופים בעינויים אכזריים ביותר. </a:t>
            </a:r>
          </a:p>
          <a:p>
            <a:pPr marL="0" indent="-288000">
              <a:lnSpc>
                <a:spcPts val="1800"/>
              </a:lnSpc>
              <a:spcBef>
                <a:spcPts val="0"/>
              </a:spcBef>
              <a:buFont typeface="Wingdings" panose="05000000000000000000" pitchFamily="2" charset="2"/>
              <a:buChar char="v"/>
            </a:pPr>
            <a:r>
              <a:rPr lang="he-IL" sz="6000" dirty="0">
                <a:solidFill>
                  <a:srgbClr val="002060"/>
                </a:solidFill>
              </a:rPr>
              <a:t>1956 (22 בפברואר</a:t>
            </a:r>
            <a:r>
              <a:rPr lang="he-IL" sz="6000" dirty="0" smtClean="0">
                <a:solidFill>
                  <a:srgbClr val="002060"/>
                </a:solidFill>
              </a:rPr>
              <a:t>) – המשפט </a:t>
            </a:r>
            <a:r>
              <a:rPr lang="he-IL" sz="6000" dirty="0">
                <a:solidFill>
                  <a:srgbClr val="002060"/>
                </a:solidFill>
              </a:rPr>
              <a:t>של אלי כהן נפתח בבניין המטה הכללי הסורי בדלתיים </a:t>
            </a:r>
            <a:r>
              <a:rPr lang="he-IL" sz="6000" dirty="0" smtClean="0">
                <a:solidFill>
                  <a:srgbClr val="002060"/>
                </a:solidFill>
              </a:rPr>
              <a:t>סגורות, </a:t>
            </a:r>
            <a:r>
              <a:rPr lang="he-IL" sz="6000" dirty="0">
                <a:solidFill>
                  <a:srgbClr val="002060"/>
                </a:solidFill>
              </a:rPr>
              <a:t>ללא נוכחות פרקליטים ועיתונאים. השלטון הסורי לא התיר לשני </a:t>
            </a:r>
            <a:r>
              <a:rPr lang="he-IL" sz="6000" dirty="0" smtClean="0">
                <a:solidFill>
                  <a:srgbClr val="002060"/>
                </a:solidFill>
              </a:rPr>
              <a:t>הפרקליטים ששכרה </a:t>
            </a:r>
            <a:r>
              <a:rPr lang="he-IL" sz="6000" dirty="0">
                <a:solidFill>
                  <a:srgbClr val="002060"/>
                </a:solidFill>
              </a:rPr>
              <a:t>אשתו </a:t>
            </a:r>
            <a:r>
              <a:rPr lang="he-IL" sz="6000" dirty="0" err="1">
                <a:solidFill>
                  <a:srgbClr val="002060"/>
                </a:solidFill>
              </a:rPr>
              <a:t>נאדיה</a:t>
            </a:r>
            <a:r>
              <a:rPr lang="he-IL" sz="6000" dirty="0">
                <a:solidFill>
                  <a:srgbClr val="002060"/>
                </a:solidFill>
              </a:rPr>
              <a:t> וממשלת </a:t>
            </a:r>
            <a:r>
              <a:rPr lang="he-IL" sz="6000" dirty="0" smtClean="0">
                <a:solidFill>
                  <a:srgbClr val="002060"/>
                </a:solidFill>
              </a:rPr>
              <a:t>ישראל </a:t>
            </a:r>
            <a:r>
              <a:rPr lang="he-IL" sz="6000" dirty="0">
                <a:solidFill>
                  <a:srgbClr val="002060"/>
                </a:solidFill>
              </a:rPr>
              <a:t>להיות נוכחים. ממשלת ישראל  עשתה מאמצים כבירים להשיג את שחרורו או לעכב את משפטו, אך לשווא. אלי כהן נדון למוות. </a:t>
            </a:r>
          </a:p>
          <a:p>
            <a:pPr marL="0" indent="-288000">
              <a:lnSpc>
                <a:spcPts val="1800"/>
              </a:lnSpc>
              <a:spcBef>
                <a:spcPts val="0"/>
              </a:spcBef>
              <a:buFont typeface="Wingdings" panose="05000000000000000000" pitchFamily="2" charset="2"/>
              <a:buChar char="v"/>
            </a:pPr>
            <a:r>
              <a:rPr lang="he-IL" sz="6000" dirty="0">
                <a:solidFill>
                  <a:srgbClr val="002060"/>
                </a:solidFill>
              </a:rPr>
              <a:t>לפני ההוצאה </a:t>
            </a:r>
            <a:r>
              <a:rPr lang="he-IL" sz="6000" dirty="0" smtClean="0">
                <a:solidFill>
                  <a:srgbClr val="002060"/>
                </a:solidFill>
              </a:rPr>
              <a:t>להורג, </a:t>
            </a:r>
            <a:r>
              <a:rPr lang="he-IL" sz="6000" dirty="0">
                <a:solidFill>
                  <a:srgbClr val="002060"/>
                </a:solidFill>
              </a:rPr>
              <a:t>נפגש אלי עם הרב הראשי של הקהילה היהודית בדמשק. לאחר שאמר </a:t>
            </a:r>
            <a:r>
              <a:rPr lang="he-IL" sz="6000" dirty="0" smtClean="0">
                <a:solidFill>
                  <a:srgbClr val="002060"/>
                </a:solidFill>
              </a:rPr>
              <a:t>קדיש </a:t>
            </a:r>
            <a:r>
              <a:rPr lang="he-IL" sz="6000" dirty="0">
                <a:solidFill>
                  <a:srgbClr val="002060"/>
                </a:solidFill>
              </a:rPr>
              <a:t>לעילוי נשמת אביו, ביקש אלי כהן מהרב שיספר לבני משפחתו כי מילא חובתו עד תום </a:t>
            </a:r>
            <a:r>
              <a:rPr lang="he-IL" sz="6000" dirty="0" smtClean="0">
                <a:solidFill>
                  <a:srgbClr val="002060"/>
                </a:solidFill>
              </a:rPr>
              <a:t>וכי נשאר </a:t>
            </a:r>
            <a:r>
              <a:rPr lang="he-IL" sz="6000" dirty="0">
                <a:solidFill>
                  <a:srgbClr val="002060"/>
                </a:solidFill>
              </a:rPr>
              <a:t>נאמן לעמו ולארצו עד הרגע האחרון. משאלתו האחרונה הייתה לכתוב מכתב </a:t>
            </a:r>
            <a:r>
              <a:rPr lang="he-IL" sz="6000" dirty="0" smtClean="0">
                <a:solidFill>
                  <a:srgbClr val="002060"/>
                </a:solidFill>
              </a:rPr>
              <a:t>פרדה </a:t>
            </a:r>
            <a:r>
              <a:rPr lang="he-IL" sz="6000" dirty="0">
                <a:solidFill>
                  <a:srgbClr val="002060"/>
                </a:solidFill>
              </a:rPr>
              <a:t>לאשתו ולילדיו.</a:t>
            </a:r>
          </a:p>
          <a:p>
            <a:pPr marL="0" indent="-288000">
              <a:lnSpc>
                <a:spcPts val="1800"/>
              </a:lnSpc>
              <a:spcBef>
                <a:spcPts val="0"/>
              </a:spcBef>
              <a:buFont typeface="Wingdings" panose="05000000000000000000" pitchFamily="2" charset="2"/>
              <a:buChar char="v"/>
            </a:pPr>
            <a:r>
              <a:rPr lang="he-IL" sz="6000" dirty="0">
                <a:solidFill>
                  <a:srgbClr val="002060"/>
                </a:solidFill>
              </a:rPr>
              <a:t>1965 (18 במאי</a:t>
            </a:r>
            <a:r>
              <a:rPr lang="he-IL" sz="6000" dirty="0" smtClean="0">
                <a:solidFill>
                  <a:srgbClr val="002060"/>
                </a:solidFill>
              </a:rPr>
              <a:t>) – לפנות </a:t>
            </a:r>
            <a:r>
              <a:rPr lang="he-IL" sz="6000" dirty="0">
                <a:solidFill>
                  <a:srgbClr val="002060"/>
                </a:solidFill>
              </a:rPr>
              <a:t>בוקר הוצא אלי מתאו, הובל לכיכר אל </a:t>
            </a:r>
            <a:r>
              <a:rPr lang="he-IL" sz="6000" dirty="0" err="1">
                <a:solidFill>
                  <a:srgbClr val="002060"/>
                </a:solidFill>
              </a:rPr>
              <a:t>מרג'ה</a:t>
            </a:r>
            <a:r>
              <a:rPr lang="he-IL" sz="6000" dirty="0">
                <a:solidFill>
                  <a:srgbClr val="002060"/>
                </a:solidFill>
              </a:rPr>
              <a:t> והועלה לגרדום מול קהל רב. גופתו נותרה תלויה שעות ארוכות מכוסה בסדין לבן </a:t>
            </a:r>
            <a:r>
              <a:rPr lang="he-IL" sz="6000" dirty="0" smtClean="0">
                <a:solidFill>
                  <a:srgbClr val="002060"/>
                </a:solidFill>
              </a:rPr>
              <a:t>שעליו </a:t>
            </a:r>
            <a:r>
              <a:rPr lang="he-IL" sz="6000" dirty="0">
                <a:solidFill>
                  <a:srgbClr val="002060"/>
                </a:solidFill>
              </a:rPr>
              <a:t>כתב האישום, מוצגת לעיני העוברים </a:t>
            </a:r>
            <a:r>
              <a:rPr lang="he-IL" sz="6000" dirty="0" smtClean="0">
                <a:solidFill>
                  <a:srgbClr val="002060"/>
                </a:solidFill>
              </a:rPr>
              <a:t>בכיכר </a:t>
            </a:r>
            <a:r>
              <a:rPr lang="he-IL" sz="6000" dirty="0">
                <a:solidFill>
                  <a:srgbClr val="002060"/>
                </a:solidFill>
              </a:rPr>
              <a:t>הסואן.</a:t>
            </a:r>
          </a:p>
          <a:p>
            <a:pPr marL="0" indent="-288000">
              <a:lnSpc>
                <a:spcPts val="1800"/>
              </a:lnSpc>
              <a:spcBef>
                <a:spcPts val="0"/>
              </a:spcBef>
              <a:buFont typeface="Wingdings" panose="05000000000000000000" pitchFamily="2" charset="2"/>
              <a:buChar char="v"/>
            </a:pPr>
            <a:endParaRPr lang="he-IL" sz="6000" dirty="0" smtClean="0">
              <a:solidFill>
                <a:srgbClr val="002060"/>
              </a:solidFill>
            </a:endParaRPr>
          </a:p>
          <a:p>
            <a:pPr marL="0" indent="-288000">
              <a:lnSpc>
                <a:spcPts val="1800"/>
              </a:lnSpc>
              <a:spcBef>
                <a:spcPts val="0"/>
              </a:spcBef>
              <a:buFont typeface="Wingdings" panose="05000000000000000000" pitchFamily="2" charset="2"/>
              <a:buChar char="v"/>
            </a:pPr>
            <a:r>
              <a:rPr lang="he-IL" sz="6000" dirty="0" smtClean="0">
                <a:solidFill>
                  <a:srgbClr val="002060"/>
                </a:solidFill>
              </a:rPr>
              <a:t>אלי </a:t>
            </a:r>
            <a:r>
              <a:rPr lang="he-IL" sz="6000" dirty="0">
                <a:solidFill>
                  <a:srgbClr val="002060"/>
                </a:solidFill>
              </a:rPr>
              <a:t>כהן נקבר בדמשק, ועד היום לא נענו הסורים לבקשה לאפשר הבאתו לקבורה בישראל. לאחר </a:t>
            </a:r>
            <a:r>
              <a:rPr lang="he-IL" sz="6000" dirty="0" smtClean="0">
                <a:solidFill>
                  <a:srgbClr val="002060"/>
                </a:solidFill>
              </a:rPr>
              <a:t>מותו, </a:t>
            </a:r>
            <a:r>
              <a:rPr lang="he-IL" sz="6000" dirty="0">
                <a:solidFill>
                  <a:srgbClr val="002060"/>
                </a:solidFill>
              </a:rPr>
              <a:t>הועלה מדרגת רב סרן לדרגת סגן אלוף. הוא השאיר אחריו אישה ושלושה ילדים קטנים.</a:t>
            </a:r>
          </a:p>
          <a:p>
            <a:pPr marL="0" indent="-288000">
              <a:lnSpc>
                <a:spcPts val="1800"/>
              </a:lnSpc>
              <a:spcBef>
                <a:spcPts val="0"/>
              </a:spcBef>
              <a:buFont typeface="Wingdings" panose="05000000000000000000" pitchFamily="2" charset="2"/>
              <a:buChar char="v"/>
            </a:pPr>
            <a:r>
              <a:rPr lang="he-IL" sz="6000" dirty="0" smtClean="0">
                <a:solidFill>
                  <a:srgbClr val="002060"/>
                </a:solidFill>
              </a:rPr>
              <a:t>הצלחתו </a:t>
            </a:r>
            <a:r>
              <a:rPr lang="he-IL" sz="6000" dirty="0">
                <a:solidFill>
                  <a:srgbClr val="002060"/>
                </a:solidFill>
              </a:rPr>
              <a:t>של אלי כהן לחדור לצמרת הממשל והמודיעין הסוריים נחשבת עד היום לאחד מהישגיו הגדולים של המודיעין הישראלי ומקור למבוכה רבה ביותר עבור המודיעין והשלטון הסורי. הוא נחשב עד היום לאחד המרגלים הגדולים של </a:t>
            </a:r>
            <a:r>
              <a:rPr lang="he-IL" sz="6000" dirty="0" smtClean="0">
                <a:solidFill>
                  <a:srgbClr val="002060"/>
                </a:solidFill>
              </a:rPr>
              <a:t>ישראל </a:t>
            </a:r>
            <a:r>
              <a:rPr lang="he-IL" sz="6000" dirty="0">
                <a:solidFill>
                  <a:srgbClr val="002060"/>
                </a:solidFill>
              </a:rPr>
              <a:t>ומקור גאווה לאגף המודיעין </a:t>
            </a:r>
            <a:r>
              <a:rPr lang="he-IL" sz="6000" dirty="0" smtClean="0">
                <a:solidFill>
                  <a:srgbClr val="002060"/>
                </a:solidFill>
              </a:rPr>
              <a:t>ולמוסד.</a:t>
            </a:r>
          </a:p>
          <a:p>
            <a:pPr marL="0" indent="0">
              <a:lnSpc>
                <a:spcPts val="1800"/>
              </a:lnSpc>
              <a:spcBef>
                <a:spcPts val="0"/>
              </a:spcBef>
              <a:buNone/>
            </a:pPr>
            <a:r>
              <a:rPr lang="he-IL" sz="6400" b="1" dirty="0" smtClean="0">
                <a:solidFill>
                  <a:srgbClr val="002060"/>
                </a:solidFill>
              </a:rPr>
              <a:t>יהי זכרו ברוך.</a:t>
            </a:r>
            <a:endParaRPr lang="en-US" sz="6400" b="1" dirty="0">
              <a:solidFill>
                <a:srgbClr val="002060"/>
              </a:solidFill>
            </a:endParaRPr>
          </a:p>
        </p:txBody>
      </p:sp>
    </p:spTree>
    <p:extLst>
      <p:ext uri="{BB962C8B-B14F-4D97-AF65-F5344CB8AC3E}">
        <p14:creationId xmlns:p14="http://schemas.microsoft.com/office/powerpoint/2010/main" val="4074872116"/>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84"/>
            <a:ext cx="8229600" cy="936104"/>
          </a:xfrm>
        </p:spPr>
        <p:txBody>
          <a:bodyPr>
            <a:normAutofit/>
          </a:bodyPr>
          <a:lstStyle/>
          <a:p>
            <a:r>
              <a:rPr lang="he-IL" sz="3800" dirty="0">
                <a:solidFill>
                  <a:schemeClr val="accent1">
                    <a:lumMod val="50000"/>
                  </a:schemeClr>
                </a:solidFill>
                <a:effectLst/>
                <a:cs typeface="+mn-cs"/>
              </a:rPr>
              <a:t>נספח </a:t>
            </a:r>
            <a:r>
              <a:rPr lang="he-IL" sz="3800" dirty="0" smtClean="0">
                <a:solidFill>
                  <a:schemeClr val="accent1">
                    <a:lumMod val="50000"/>
                  </a:schemeClr>
                </a:solidFill>
                <a:effectLst/>
                <a:cs typeface="+mn-cs"/>
              </a:rPr>
              <a:t>2- </a:t>
            </a:r>
            <a:r>
              <a:rPr lang="he-IL" sz="3800" dirty="0">
                <a:solidFill>
                  <a:schemeClr val="accent1">
                    <a:lumMod val="50000"/>
                  </a:schemeClr>
                </a:solidFill>
                <a:effectLst/>
                <a:cs typeface="+mn-cs"/>
              </a:rPr>
              <a:t>מה ברשת</a:t>
            </a:r>
          </a:p>
        </p:txBody>
      </p:sp>
      <p:sp>
        <p:nvSpPr>
          <p:cNvPr id="3" name="מציין מיקום תוכן 2"/>
          <p:cNvSpPr>
            <a:spLocks noGrp="1"/>
          </p:cNvSpPr>
          <p:nvPr>
            <p:ph idx="1"/>
          </p:nvPr>
        </p:nvSpPr>
        <p:spPr>
          <a:xfrm>
            <a:off x="457200" y="764704"/>
            <a:ext cx="8229600" cy="6093296"/>
          </a:xfrm>
        </p:spPr>
        <p:txBody>
          <a:bodyPr>
            <a:noAutofit/>
          </a:bodyPr>
          <a:lstStyle/>
          <a:p>
            <a:pPr>
              <a:lnSpc>
                <a:spcPct val="150000"/>
              </a:lnSpc>
              <a:spcAft>
                <a:spcPts val="1000"/>
              </a:spcAft>
            </a:pPr>
            <a:r>
              <a:rPr lang="he-IL" sz="2000" b="1" u="sng" dirty="0" smtClean="0">
                <a:solidFill>
                  <a:srgbClr val="0000FF"/>
                </a:solidFill>
                <a:latin typeface="Calibri"/>
                <a:ea typeface="Calibri"/>
                <a:hlinkClick r:id="rId2"/>
              </a:rPr>
              <a:t>אלי כהן- האתר לזכרו</a:t>
            </a:r>
            <a:endParaRPr lang="he-IL" sz="2000" b="1" u="sng" dirty="0" smtClean="0">
              <a:solidFill>
                <a:srgbClr val="0000FF"/>
              </a:solidFill>
              <a:latin typeface="Calibri"/>
              <a:ea typeface="Calibri"/>
              <a:hlinkClick r:id=""/>
            </a:endParaRPr>
          </a:p>
          <a:p>
            <a:pPr>
              <a:lnSpc>
                <a:spcPct val="150000"/>
              </a:lnSpc>
              <a:spcAft>
                <a:spcPts val="1000"/>
              </a:spcAft>
            </a:pPr>
            <a:r>
              <a:rPr lang="he-IL" sz="2000" b="1" u="sng" dirty="0" smtClean="0">
                <a:solidFill>
                  <a:srgbClr val="0000FF"/>
                </a:solidFill>
                <a:latin typeface="Calibri"/>
                <a:ea typeface="Calibri"/>
                <a:hlinkClick r:id=""/>
              </a:rPr>
              <a:t>אלי כהן- </a:t>
            </a:r>
            <a:r>
              <a:rPr lang="he-IL" sz="2000" b="1" u="sng" dirty="0">
                <a:solidFill>
                  <a:srgbClr val="0000FF"/>
                </a:solidFill>
                <a:latin typeface="Calibri"/>
                <a:ea typeface="Calibri"/>
                <a:hlinkClick r:id="rId3"/>
              </a:rPr>
              <a:t>האיש שלנו בדמשק </a:t>
            </a:r>
            <a:r>
              <a:rPr lang="he-IL" sz="2000" b="1" u="sng" dirty="0" smtClean="0">
                <a:solidFill>
                  <a:srgbClr val="0000FF"/>
                </a:solidFill>
                <a:latin typeface="Calibri"/>
                <a:ea typeface="Calibri"/>
                <a:hlinkClick r:id="rId3"/>
              </a:rPr>
              <a:t>(</a:t>
            </a:r>
            <a:r>
              <a:rPr lang="he-IL" sz="2000" b="1" u="sng" dirty="0">
                <a:solidFill>
                  <a:srgbClr val="0000FF"/>
                </a:solidFill>
                <a:latin typeface="Calibri"/>
                <a:ea typeface="Calibri"/>
                <a:hlinkClick r:id="rId3"/>
              </a:rPr>
              <a:t>סרטון - </a:t>
            </a:r>
            <a:r>
              <a:rPr lang="he-IL" sz="2000" b="1" u="sng" dirty="0" err="1">
                <a:solidFill>
                  <a:srgbClr val="0000FF"/>
                </a:solidFill>
                <a:latin typeface="Calibri"/>
                <a:ea typeface="Calibri"/>
                <a:hlinkClick r:id="rId3"/>
              </a:rPr>
              <a:t>יוטיוב</a:t>
            </a:r>
            <a:r>
              <a:rPr lang="he-IL" sz="2000" b="1" u="sng" dirty="0">
                <a:solidFill>
                  <a:srgbClr val="0000FF"/>
                </a:solidFill>
                <a:latin typeface="Calibri"/>
                <a:ea typeface="Calibri"/>
                <a:hlinkClick r:id="rId3"/>
              </a:rPr>
              <a:t>)</a:t>
            </a:r>
            <a:r>
              <a:rPr lang="en-US" sz="2000" b="1" dirty="0">
                <a:latin typeface="Arial"/>
                <a:ea typeface="Calibri"/>
              </a:rPr>
              <a:t> </a:t>
            </a:r>
            <a:endParaRPr lang="en-US" sz="2000" dirty="0">
              <a:latin typeface="Calibri"/>
              <a:ea typeface="Calibri"/>
            </a:endParaRPr>
          </a:p>
          <a:p>
            <a:pPr>
              <a:lnSpc>
                <a:spcPct val="150000"/>
              </a:lnSpc>
              <a:spcAft>
                <a:spcPts val="1000"/>
              </a:spcAft>
            </a:pPr>
            <a:r>
              <a:rPr lang="he-IL" sz="2000" b="1" u="sng" dirty="0">
                <a:solidFill>
                  <a:srgbClr val="0000FF"/>
                </a:solidFill>
                <a:latin typeface="Calibri"/>
                <a:ea typeface="Calibri"/>
                <a:hlinkClick r:id="rId4"/>
              </a:rPr>
              <a:t>"אלי כהן צעד זקוף לגרדום. הסורים חגגו" / ירון דרוקמן, </a:t>
            </a:r>
            <a:r>
              <a:rPr lang="en-US" sz="2000" b="1" u="sng" dirty="0" err="1">
                <a:solidFill>
                  <a:srgbClr val="0000FF"/>
                </a:solidFill>
                <a:latin typeface="Calibri"/>
                <a:ea typeface="Calibri"/>
                <a:hlinkClick r:id="rId4"/>
              </a:rPr>
              <a:t>Ynet</a:t>
            </a:r>
            <a:r>
              <a:rPr lang="he-IL" sz="2000" b="1" u="sng" dirty="0">
                <a:solidFill>
                  <a:srgbClr val="0000FF"/>
                </a:solidFill>
                <a:latin typeface="Calibri"/>
                <a:ea typeface="Calibri"/>
                <a:hlinkClick r:id="rId4"/>
              </a:rPr>
              <a:t>, 17.05.2014</a:t>
            </a:r>
            <a:endParaRPr lang="en-US" sz="2000" dirty="0">
              <a:latin typeface="Calibri"/>
              <a:ea typeface="Calibri"/>
            </a:endParaRPr>
          </a:p>
          <a:p>
            <a:pPr>
              <a:lnSpc>
                <a:spcPct val="150000"/>
              </a:lnSpc>
              <a:spcAft>
                <a:spcPts val="1000"/>
              </a:spcAft>
            </a:pPr>
            <a:r>
              <a:rPr lang="he-IL" sz="2000" b="1" u="sng" dirty="0">
                <a:solidFill>
                  <a:srgbClr val="0000FF"/>
                </a:solidFill>
                <a:latin typeface="Calibri"/>
                <a:ea typeface="Calibri"/>
                <a:hlinkClick r:id="rId5"/>
              </a:rPr>
              <a:t>"גילויים חדשים: כך חדר המרגל אלי כהן לסוריה" / עדי חשמונאי, וואלה, 20.04.2015</a:t>
            </a:r>
            <a:endParaRPr lang="en-US" sz="2000" dirty="0">
              <a:latin typeface="Calibri"/>
              <a:ea typeface="Calibri"/>
            </a:endParaRPr>
          </a:p>
          <a:p>
            <a:pPr>
              <a:lnSpc>
                <a:spcPct val="150000"/>
              </a:lnSpc>
            </a:pPr>
            <a:r>
              <a:rPr lang="en-US" sz="2000" b="1" u="sng" dirty="0" smtClean="0">
                <a:solidFill>
                  <a:srgbClr val="0000FF"/>
                </a:solidFill>
                <a:latin typeface="Arial"/>
                <a:ea typeface="Times New Roman"/>
                <a:hlinkClick r:id="rId6"/>
              </a:rPr>
              <a:t> 10</a:t>
            </a:r>
            <a:r>
              <a:rPr lang="en-US" sz="2000" b="1" u="sng" dirty="0">
                <a:solidFill>
                  <a:srgbClr val="0000FF"/>
                </a:solidFill>
                <a:latin typeface="Arial"/>
                <a:ea typeface="Times New Roman"/>
                <a:hlinkClick r:id="rId6"/>
              </a:rPr>
              <a:t>" </a:t>
            </a:r>
            <a:r>
              <a:rPr lang="he-IL" sz="2000" b="1" u="sng" dirty="0">
                <a:solidFill>
                  <a:srgbClr val="0000FF"/>
                </a:solidFill>
                <a:latin typeface="Arial"/>
                <a:ea typeface="Times New Roman"/>
                <a:hlinkClick r:id="rId6"/>
              </a:rPr>
              <a:t>דברים שלא ידעתם על המרגל הישראלי אלי כהן הי"ד" / דוד </a:t>
            </a:r>
            <a:r>
              <a:rPr lang="he-IL" sz="2000" b="1" u="sng" dirty="0" err="1">
                <a:solidFill>
                  <a:srgbClr val="0000FF"/>
                </a:solidFill>
                <a:latin typeface="Arial"/>
                <a:ea typeface="Times New Roman"/>
                <a:hlinkClick r:id="rId6"/>
              </a:rPr>
              <a:t>גדנקן</a:t>
            </a:r>
            <a:r>
              <a:rPr lang="he-IL" sz="2000" b="1" u="sng" dirty="0">
                <a:solidFill>
                  <a:srgbClr val="0000FF"/>
                </a:solidFill>
                <a:latin typeface="Arial"/>
                <a:ea typeface="Times New Roman"/>
                <a:hlinkClick r:id="rId6"/>
              </a:rPr>
              <a:t>, רדיו קול חי, 5.05.2015</a:t>
            </a:r>
            <a:endParaRPr lang="en-US" sz="2000" dirty="0">
              <a:latin typeface="Calibri"/>
              <a:ea typeface="Calibri"/>
            </a:endParaRPr>
          </a:p>
          <a:p>
            <a:pPr>
              <a:lnSpc>
                <a:spcPct val="150000"/>
              </a:lnSpc>
            </a:pPr>
            <a:r>
              <a:rPr lang="he-IL" sz="2000" b="1" u="sng" dirty="0">
                <a:solidFill>
                  <a:srgbClr val="0000FF"/>
                </a:solidFill>
                <a:latin typeface="Calibri"/>
                <a:ea typeface="Times New Roman"/>
                <a:hlinkClick r:id="rId7"/>
              </a:rPr>
              <a:t>סיפורו של אלי כהן - המרכז למורשת המודיעין </a:t>
            </a:r>
            <a:r>
              <a:rPr lang="en-US" sz="2000" b="1" dirty="0">
                <a:solidFill>
                  <a:srgbClr val="000000"/>
                </a:solidFill>
                <a:latin typeface="Arial"/>
                <a:ea typeface="Times New Roman"/>
              </a:rPr>
              <a:t> </a:t>
            </a:r>
            <a:endParaRPr lang="en-US" sz="2000" dirty="0">
              <a:latin typeface="Calibri"/>
              <a:ea typeface="Calibri"/>
            </a:endParaRPr>
          </a:p>
          <a:p>
            <a:pPr>
              <a:lnSpc>
                <a:spcPct val="150000"/>
              </a:lnSpc>
            </a:pPr>
            <a:r>
              <a:rPr lang="he-IL" sz="2000" b="1" u="sng" dirty="0">
                <a:solidFill>
                  <a:srgbClr val="0000FF"/>
                </a:solidFill>
                <a:latin typeface="Calibri"/>
                <a:ea typeface="Times New Roman"/>
                <a:hlinkClick r:id="rId8"/>
              </a:rPr>
              <a:t>"בעקבות אלי כהן: הסיפורים שלא סופרו אודות האיש שלנו בדמשק" / מרדכי חיימוביץ, מעריב, 11.05.2015</a:t>
            </a:r>
            <a:r>
              <a:rPr lang="en-US" sz="2000" b="1" dirty="0">
                <a:solidFill>
                  <a:srgbClr val="000000"/>
                </a:solidFill>
                <a:latin typeface="Arial"/>
                <a:ea typeface="Times New Roman"/>
              </a:rPr>
              <a:t> </a:t>
            </a:r>
            <a:endParaRPr lang="en-US" sz="2000" b="1" dirty="0" smtClean="0">
              <a:solidFill>
                <a:srgbClr val="000000"/>
              </a:solidFill>
              <a:latin typeface="Arial"/>
              <a:ea typeface="Times New Roman"/>
            </a:endParaRPr>
          </a:p>
          <a:p>
            <a:pPr>
              <a:lnSpc>
                <a:spcPct val="150000"/>
              </a:lnSpc>
            </a:pPr>
            <a:r>
              <a:rPr lang="he-IL" sz="2000" b="1" u="sng" dirty="0">
                <a:solidFill>
                  <a:srgbClr val="0000FF"/>
                </a:solidFill>
                <a:latin typeface="Calibri"/>
                <a:ea typeface="Times New Roman"/>
                <a:hlinkClick r:id="rId9"/>
              </a:rPr>
              <a:t>שביל לזכרו של אלי כהן- אתר מפה</a:t>
            </a:r>
            <a:endParaRPr lang="en-US" sz="2000" b="1" u="sng" dirty="0">
              <a:solidFill>
                <a:srgbClr val="0000FF"/>
              </a:solidFill>
              <a:latin typeface="Calibri"/>
              <a:ea typeface="Times New Roman"/>
            </a:endParaRPr>
          </a:p>
          <a:p>
            <a:pPr marL="137160" indent="0">
              <a:buNone/>
            </a:pPr>
            <a:endParaRPr lang="he-IL" sz="1500" dirty="0"/>
          </a:p>
        </p:txBody>
      </p:sp>
    </p:spTree>
    <p:extLst>
      <p:ext uri="{BB962C8B-B14F-4D97-AF65-F5344CB8AC3E}">
        <p14:creationId xmlns:p14="http://schemas.microsoft.com/office/powerpoint/2010/main" val="387868967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251520" y="332656"/>
            <a:ext cx="8568952" cy="6408712"/>
          </a:xfrm>
        </p:spPr>
        <p:txBody>
          <a:bodyPr>
            <a:normAutofit fontScale="92500" lnSpcReduction="10000"/>
          </a:bodyPr>
          <a:lstStyle/>
          <a:p>
            <a:pPr algn="r">
              <a:lnSpc>
                <a:spcPct val="150000"/>
              </a:lnSpc>
              <a:spcBef>
                <a:spcPts val="0"/>
              </a:spcBef>
            </a:pPr>
            <a:r>
              <a:rPr lang="he-IL" dirty="0" smtClean="0"/>
              <a:t>"הוא היה </a:t>
            </a:r>
            <a:r>
              <a:rPr lang="he-IL" dirty="0"/>
              <a:t>בודד בדמשק. הוא עבד לבד, אכל לבד וישן לבד. ישב בחשכת הלילה אל מכשיר הקשר וכרה אוזניו. הסתכל על סביבותיו במשך היום, ופקח עיניו</a:t>
            </a:r>
            <a:r>
              <a:rPr lang="he-IL" dirty="0" smtClean="0"/>
              <a:t>...</a:t>
            </a:r>
          </a:p>
          <a:p>
            <a:pPr algn="r">
              <a:lnSpc>
                <a:spcPct val="150000"/>
              </a:lnSpc>
              <a:spcBef>
                <a:spcPts val="0"/>
              </a:spcBef>
            </a:pPr>
            <a:r>
              <a:rPr lang="he-IL" dirty="0"/>
              <a:t>דמותו היא רק מופת </a:t>
            </a:r>
            <a:r>
              <a:rPr lang="he-IL" dirty="0" smtClean="0"/>
              <a:t>ודוגמה </a:t>
            </a:r>
            <a:r>
              <a:rPr lang="he-IL" dirty="0"/>
              <a:t>לאותם גיבורים אלמונים, העושים </a:t>
            </a:r>
            <a:r>
              <a:rPr lang="he-IL" dirty="0" smtClean="0"/>
              <a:t>מלאכת קודש </a:t>
            </a:r>
            <a:r>
              <a:rPr lang="he-IL" dirty="0"/>
              <a:t>אמיצה, שקדנית ושתקנית, גם מאחורי קווי האויב, ללא זרי דפנה ושלא על מנת לקבל פרס ופרסום</a:t>
            </a:r>
            <a:r>
              <a:rPr lang="he-IL" dirty="0" smtClean="0"/>
              <a:t>..</a:t>
            </a:r>
            <a:r>
              <a:rPr lang="en-US" dirty="0" smtClean="0"/>
              <a:t> </a:t>
            </a:r>
            <a:r>
              <a:rPr lang="he-IL" dirty="0" smtClean="0">
                <a:effectLst/>
              </a:rPr>
              <a:t>אין שיעור לתודה שמדינת ישראל חבה להם.</a:t>
            </a:r>
          </a:p>
          <a:p>
            <a:pPr algn="r">
              <a:lnSpc>
                <a:spcPct val="150000"/>
              </a:lnSpc>
              <a:spcBef>
                <a:spcPts val="0"/>
              </a:spcBef>
            </a:pPr>
            <a:r>
              <a:rPr lang="he-IL" dirty="0" smtClean="0"/>
              <a:t>הוא </a:t>
            </a:r>
            <a:r>
              <a:rPr lang="he-IL" dirty="0" smtClean="0">
                <a:effectLst/>
              </a:rPr>
              <a:t>היה מהטובים שבחבורה, מאלה שהידיעות אשר העבירו לישראל אפשרו לנו לדעת ואפשרו לנו גם לפעול."</a:t>
            </a:r>
          </a:p>
          <a:p>
            <a:pPr algn="l"/>
            <a:r>
              <a:rPr lang="he-IL" sz="2000" b="1" dirty="0" smtClean="0">
                <a:ea typeface="Calibri"/>
              </a:rPr>
              <a:t>יצחק רבין, מתוך</a:t>
            </a:r>
            <a:r>
              <a:rPr lang="he-IL" sz="2000" b="1" dirty="0">
                <a:ea typeface="Calibri"/>
              </a:rPr>
              <a:t> </a:t>
            </a:r>
            <a:r>
              <a:rPr lang="he-IL" sz="2000" b="1" dirty="0" smtClean="0">
                <a:ea typeface="Calibri"/>
              </a:rPr>
              <a:t> </a:t>
            </a:r>
            <a:r>
              <a:rPr lang="he-IL" sz="2000" b="1" dirty="0" smtClean="0">
                <a:ea typeface="Calibri"/>
                <a:hlinkClick r:id="rId2"/>
              </a:rPr>
              <a:t>האתר לזכרו</a:t>
            </a:r>
            <a:endParaRPr lang="he-IL" sz="2000" b="1" dirty="0" smtClean="0">
              <a:effectLst/>
            </a:endParaRPr>
          </a:p>
          <a:p>
            <a:r>
              <a:rPr lang="he-IL" dirty="0" smtClean="0">
                <a:ln>
                  <a:solidFill>
                    <a:schemeClr val="accent2">
                      <a:lumMod val="50000"/>
                    </a:schemeClr>
                  </a:solidFill>
                </a:ln>
              </a:rPr>
              <a:t>מי האיש שהקטע מתייחס אליו ?</a:t>
            </a:r>
          </a:p>
          <a:p>
            <a:r>
              <a:rPr lang="he-IL" dirty="0" smtClean="0">
                <a:ln>
                  <a:solidFill>
                    <a:schemeClr val="accent2">
                      <a:lumMod val="50000"/>
                    </a:schemeClr>
                  </a:solidFill>
                </a:ln>
                <a:effectLst/>
                <a:latin typeface="Times New Roman"/>
                <a:ea typeface="Times New Roman"/>
              </a:rPr>
              <a:t>מיהם הגיבורים האלמונים שאליהם הוא משתייך?</a:t>
            </a:r>
            <a:endParaRPr lang="en-US" dirty="0" smtClean="0">
              <a:effectLst/>
              <a:latin typeface="Times New Roman"/>
              <a:ea typeface="Times New Roman"/>
            </a:endParaRPr>
          </a:p>
          <a:p>
            <a:endParaRPr lang="he-IL" dirty="0"/>
          </a:p>
        </p:txBody>
      </p:sp>
    </p:spTree>
    <p:extLst>
      <p:ext uri="{BB962C8B-B14F-4D97-AF65-F5344CB8AC3E}">
        <p14:creationId xmlns:p14="http://schemas.microsoft.com/office/powerpoint/2010/main" val="1003171882"/>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44624"/>
            <a:ext cx="8229600" cy="864096"/>
          </a:xfrm>
          <a:noFill/>
        </p:spPr>
        <p:txBody>
          <a:bodyPr>
            <a:normAutofit/>
          </a:bodyPr>
          <a:lstStyle/>
          <a:p>
            <a:r>
              <a:rPr lang="he-IL" sz="4000" dirty="0">
                <a:solidFill>
                  <a:schemeClr val="accent1">
                    <a:lumMod val="50000"/>
                  </a:schemeClr>
                </a:solidFill>
                <a:effectLst/>
                <a:cs typeface="+mn-cs"/>
              </a:rPr>
              <a:t>אלי </a:t>
            </a:r>
            <a:r>
              <a:rPr lang="he-IL" sz="4000" dirty="0" smtClean="0">
                <a:solidFill>
                  <a:schemeClr val="accent1">
                    <a:lumMod val="50000"/>
                  </a:schemeClr>
                </a:solidFill>
                <a:effectLst/>
                <a:cs typeface="+mn-cs"/>
              </a:rPr>
              <a:t>כהן – האיש </a:t>
            </a:r>
            <a:r>
              <a:rPr lang="he-IL" sz="4000" dirty="0">
                <a:solidFill>
                  <a:schemeClr val="accent1">
                    <a:lumMod val="50000"/>
                  </a:schemeClr>
                </a:solidFill>
                <a:effectLst/>
                <a:cs typeface="+mn-cs"/>
              </a:rPr>
              <a:t>שלנו </a:t>
            </a:r>
            <a:r>
              <a:rPr lang="he-IL" sz="4000" dirty="0" smtClean="0">
                <a:solidFill>
                  <a:schemeClr val="accent1">
                    <a:lumMod val="50000"/>
                  </a:schemeClr>
                </a:solidFill>
                <a:effectLst/>
                <a:cs typeface="+mn-cs"/>
              </a:rPr>
              <a:t>בדמשק</a:t>
            </a:r>
            <a:endParaRPr lang="he-IL" sz="1600" dirty="0">
              <a:ln w="6350">
                <a:solidFill>
                  <a:schemeClr val="tx2">
                    <a:lumMod val="50000"/>
                  </a:schemeClr>
                </a:solidFill>
              </a:ln>
              <a:solidFill>
                <a:srgbClr val="00B050"/>
              </a:solidFill>
              <a:effectLst/>
            </a:endParaRPr>
          </a:p>
        </p:txBody>
      </p:sp>
      <p:sp>
        <p:nvSpPr>
          <p:cNvPr id="3" name="מציין מיקום תוכן 2"/>
          <p:cNvSpPr>
            <a:spLocks noGrp="1"/>
          </p:cNvSpPr>
          <p:nvPr>
            <p:ph idx="1"/>
          </p:nvPr>
        </p:nvSpPr>
        <p:spPr>
          <a:xfrm>
            <a:off x="107504" y="1340768"/>
            <a:ext cx="8928992" cy="5472608"/>
          </a:xfrm>
        </p:spPr>
        <p:txBody>
          <a:bodyPr>
            <a:normAutofit/>
          </a:bodyPr>
          <a:lstStyle/>
          <a:p>
            <a:pPr marL="137160" indent="0">
              <a:buNone/>
            </a:pPr>
            <a:r>
              <a:rPr lang="he-IL" dirty="0" smtClean="0"/>
              <a:t>"לעתים </a:t>
            </a:r>
            <a:r>
              <a:rPr lang="he-IL" dirty="0"/>
              <a:t>נדירות </a:t>
            </a:r>
            <a:r>
              <a:rPr lang="he-IL" dirty="0" smtClean="0"/>
              <a:t>יקרה </a:t>
            </a:r>
            <a:r>
              <a:rPr lang="he-IL" dirty="0"/>
              <a:t>שלוחם המודיעין הפועל במסתרים </a:t>
            </a:r>
            <a:endParaRPr lang="he-IL" dirty="0" smtClean="0"/>
          </a:p>
          <a:p>
            <a:pPr marL="137160" indent="0">
              <a:buNone/>
            </a:pPr>
            <a:r>
              <a:rPr lang="he-IL" dirty="0" smtClean="0"/>
              <a:t>ייחשף לפתע</a:t>
            </a:r>
            <a:r>
              <a:rPr lang="he-IL" dirty="0"/>
              <a:t>.</a:t>
            </a:r>
            <a:r>
              <a:rPr lang="en-US" dirty="0" smtClean="0"/>
              <a:t> </a:t>
            </a:r>
            <a:r>
              <a:rPr lang="he-IL" dirty="0" smtClean="0"/>
              <a:t>הנסיבות </a:t>
            </a:r>
            <a:r>
              <a:rPr lang="he-IL" dirty="0"/>
              <a:t>הן כמעט תמיד </a:t>
            </a:r>
            <a:r>
              <a:rPr lang="he-IL" dirty="0" smtClean="0"/>
              <a:t>טרגיות." </a:t>
            </a:r>
            <a:r>
              <a:rPr lang="he-IL" sz="1600" dirty="0" smtClean="0"/>
              <a:t>מתוך: </a:t>
            </a:r>
            <a:r>
              <a:rPr lang="he-IL" sz="1600" dirty="0" smtClean="0">
                <a:hlinkClick r:id="rId2"/>
              </a:rPr>
              <a:t>האתר לזכרו</a:t>
            </a:r>
            <a:endParaRPr lang="he-IL" sz="1600" dirty="0" smtClean="0"/>
          </a:p>
          <a:p>
            <a:pPr marL="137160" indent="0">
              <a:buNone/>
            </a:pPr>
            <a:endParaRPr lang="he-IL" dirty="0">
              <a:hlinkClick r:id="rId3"/>
            </a:endParaRPr>
          </a:p>
          <a:p>
            <a:pPr marL="137160" indent="0">
              <a:buNone/>
            </a:pPr>
            <a:r>
              <a:rPr lang="he-IL" dirty="0" smtClean="0">
                <a:ln>
                  <a:solidFill>
                    <a:schemeClr val="accent2">
                      <a:lumMod val="50000"/>
                    </a:schemeClr>
                  </a:solidFill>
                </a:ln>
                <a:hlinkClick r:id="rId3"/>
              </a:rPr>
              <a:t>צפו בסרטון "</a:t>
            </a:r>
            <a:r>
              <a:rPr lang="he-IL" dirty="0" smtClean="0">
                <a:ln>
                  <a:solidFill>
                    <a:schemeClr val="accent2">
                      <a:lumMod val="50000"/>
                    </a:schemeClr>
                  </a:solidFill>
                </a:ln>
                <a:solidFill>
                  <a:schemeClr val="accent1">
                    <a:lumMod val="75000"/>
                  </a:schemeClr>
                </a:solidFill>
                <a:hlinkClick r:id="rId3"/>
              </a:rPr>
              <a:t>סיפורו של אלי כהן"</a:t>
            </a:r>
            <a:r>
              <a:rPr lang="en-US" dirty="0" smtClean="0">
                <a:ln>
                  <a:solidFill>
                    <a:schemeClr val="accent2">
                      <a:lumMod val="50000"/>
                    </a:schemeClr>
                  </a:solidFill>
                </a:ln>
                <a:solidFill>
                  <a:schemeClr val="accent1">
                    <a:lumMod val="75000"/>
                  </a:schemeClr>
                </a:solidFill>
                <a:hlinkClick r:id="rId3"/>
              </a:rPr>
              <a:t> </a:t>
            </a:r>
            <a:endParaRPr lang="en-US" dirty="0">
              <a:ln>
                <a:solidFill>
                  <a:schemeClr val="accent2">
                    <a:lumMod val="50000"/>
                  </a:schemeClr>
                </a:solidFill>
              </a:ln>
              <a:solidFill>
                <a:schemeClr val="accent1">
                  <a:lumMod val="75000"/>
                </a:schemeClr>
              </a:solidFill>
            </a:endParaRPr>
          </a:p>
          <a:p>
            <a:pPr>
              <a:buFont typeface="Wingdings" panose="05000000000000000000" pitchFamily="2" charset="2"/>
              <a:buChar char="q"/>
            </a:pPr>
            <a:r>
              <a:rPr lang="he-IL" dirty="0" smtClean="0">
                <a:ln>
                  <a:solidFill>
                    <a:schemeClr val="accent2">
                      <a:lumMod val="50000"/>
                    </a:schemeClr>
                  </a:solidFill>
                </a:ln>
              </a:rPr>
              <a:t>אילו </a:t>
            </a:r>
            <a:r>
              <a:rPr lang="he-IL" dirty="0">
                <a:ln>
                  <a:solidFill>
                    <a:schemeClr val="accent2">
                      <a:lumMod val="50000"/>
                    </a:schemeClr>
                  </a:solidFill>
                </a:ln>
              </a:rPr>
              <a:t>מחשבות עורר בכם הסרטון?</a:t>
            </a:r>
          </a:p>
          <a:p>
            <a:pPr>
              <a:lnSpc>
                <a:spcPct val="150000"/>
              </a:lnSpc>
              <a:buFont typeface="Wingdings" panose="05000000000000000000" pitchFamily="2" charset="2"/>
              <a:buChar char="q"/>
            </a:pPr>
            <a:r>
              <a:rPr lang="he-IL" dirty="0">
                <a:ln>
                  <a:solidFill>
                    <a:schemeClr val="accent2">
                      <a:lumMod val="50000"/>
                    </a:schemeClr>
                  </a:solidFill>
                </a:ln>
              </a:rPr>
              <a:t>מה הוא חידש </a:t>
            </a:r>
            <a:r>
              <a:rPr lang="he-IL" dirty="0" smtClean="0">
                <a:ln>
                  <a:solidFill>
                    <a:schemeClr val="accent2">
                      <a:lumMod val="50000"/>
                    </a:schemeClr>
                  </a:solidFill>
                </a:ln>
              </a:rPr>
              <a:t>לכם?</a:t>
            </a:r>
          </a:p>
          <a:p>
            <a:pPr>
              <a:lnSpc>
                <a:spcPct val="150000"/>
              </a:lnSpc>
              <a:buFont typeface="Wingdings" panose="05000000000000000000" pitchFamily="2" charset="2"/>
              <a:buChar char="q"/>
            </a:pPr>
            <a:r>
              <a:rPr lang="he-IL" dirty="0" smtClean="0">
                <a:ln>
                  <a:solidFill>
                    <a:schemeClr val="accent2">
                      <a:lumMod val="50000"/>
                    </a:schemeClr>
                  </a:solidFill>
                </a:ln>
              </a:rPr>
              <a:t>מה </a:t>
            </a:r>
            <a:r>
              <a:rPr lang="he-IL" dirty="0">
                <a:ln>
                  <a:solidFill>
                    <a:schemeClr val="accent2">
                      <a:lumMod val="50000"/>
                    </a:schemeClr>
                  </a:solidFill>
                </a:ln>
              </a:rPr>
              <a:t>הרשים אתכם בסיפורו של אלי כהן?</a:t>
            </a:r>
          </a:p>
          <a:p>
            <a:pPr>
              <a:lnSpc>
                <a:spcPct val="150000"/>
              </a:lnSpc>
              <a:buFont typeface="Wingdings" panose="05000000000000000000" pitchFamily="2" charset="2"/>
              <a:buChar char="q"/>
            </a:pPr>
            <a:r>
              <a:rPr lang="he-IL" dirty="0">
                <a:ln>
                  <a:solidFill>
                    <a:schemeClr val="accent2">
                      <a:lumMod val="50000"/>
                    </a:schemeClr>
                  </a:solidFill>
                </a:ln>
              </a:rPr>
              <a:t>איזו דמות מצטיירת מתוכו?</a:t>
            </a:r>
            <a:endParaRPr lang="en-US" dirty="0">
              <a:ln>
                <a:solidFill>
                  <a:schemeClr val="accent2">
                    <a:lumMod val="50000"/>
                  </a:schemeClr>
                </a:solidFill>
              </a:ln>
            </a:endParaRPr>
          </a:p>
          <a:p>
            <a:endParaRPr lang="he-IL" dirty="0"/>
          </a:p>
        </p:txBody>
      </p:sp>
      <p:pic>
        <p:nvPicPr>
          <p:cNvPr id="4" name="תמונה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948" y="404664"/>
            <a:ext cx="1178692" cy="1456031"/>
          </a:xfrm>
          <a:prstGeom prst="rect">
            <a:avLst/>
          </a:prstGeom>
          <a:ln w="28575">
            <a:solidFill>
              <a:schemeClr val="accent2">
                <a:lumMod val="50000"/>
              </a:schemeClr>
            </a:solidFill>
          </a:ln>
          <a:scene3d>
            <a:camera prst="orthographicFront"/>
            <a:lightRig rig="threePt" dir="t"/>
          </a:scene3d>
          <a:sp3d>
            <a:bevelT/>
          </a:sp3d>
        </p:spPr>
      </p:pic>
    </p:spTree>
    <p:extLst>
      <p:ext uri="{BB962C8B-B14F-4D97-AF65-F5344CB8AC3E}">
        <p14:creationId xmlns:p14="http://schemas.microsoft.com/office/powerpoint/2010/main" val="222875664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84"/>
            <a:ext cx="8229600" cy="792088"/>
          </a:xfrm>
        </p:spPr>
        <p:txBody>
          <a:bodyPr>
            <a:normAutofit/>
          </a:bodyPr>
          <a:lstStyle/>
          <a:p>
            <a:r>
              <a:rPr lang="he-IL" sz="4000" dirty="0">
                <a:solidFill>
                  <a:schemeClr val="accent1">
                    <a:lumMod val="50000"/>
                  </a:schemeClr>
                </a:solidFill>
                <a:effectLst/>
                <a:cs typeface="+mn-cs"/>
              </a:rPr>
              <a:t>דמותו של אלי כהן</a:t>
            </a:r>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605642823"/>
              </p:ext>
            </p:extLst>
          </p:nvPr>
        </p:nvGraphicFramePr>
        <p:xfrm>
          <a:off x="2987824" y="2996952"/>
          <a:ext cx="3600400" cy="720080"/>
        </p:xfrm>
        <a:graphic>
          <a:graphicData uri="http://schemas.openxmlformats.org/drawingml/2006/table">
            <a:tbl>
              <a:tblPr>
                <a:tableStyleId>{5C22544A-7EE6-4342-B048-85BDC9FD1C3A}</a:tableStyleId>
              </a:tblPr>
              <a:tblGrid>
                <a:gridCol w="3600400">
                  <a:extLst>
                    <a:ext uri="{9D8B030D-6E8A-4147-A177-3AD203B41FA5}">
                      <a16:colId xmlns:a16="http://schemas.microsoft.com/office/drawing/2014/main" val="20000"/>
                    </a:ext>
                  </a:extLst>
                </a:gridCol>
              </a:tblGrid>
              <a:tr h="720080">
                <a:tc>
                  <a:txBody>
                    <a:bodyPr/>
                    <a:lstStyle/>
                    <a:p>
                      <a:pPr algn="ctr" rtl="1"/>
                      <a:r>
                        <a:rPr lang="he-IL" sz="2400" b="1" dirty="0" smtClean="0">
                          <a:effectLst/>
                          <a:latin typeface="Times New Roman"/>
                          <a:ea typeface="Times New Roman"/>
                        </a:rPr>
                        <a:t>התחלקו</a:t>
                      </a:r>
                      <a:r>
                        <a:rPr lang="he-IL" sz="2400" b="1" baseline="0" dirty="0" smtClean="0">
                          <a:effectLst/>
                          <a:latin typeface="Times New Roman"/>
                          <a:ea typeface="Times New Roman"/>
                        </a:rPr>
                        <a:t> לקבוצות</a:t>
                      </a:r>
                      <a:endParaRPr lang="en-US" sz="2400" b="1" dirty="0">
                        <a:effectLst/>
                        <a:latin typeface="Times New Roman"/>
                        <a:ea typeface="Times New Roman"/>
                      </a:endParaRPr>
                    </a:p>
                  </a:txBody>
                  <a:tcPr marL="114300" marR="114300" marT="0" marB="0" anchor="ctr">
                    <a:cell3D prstMaterial="dkEdge">
                      <a:bevel prst="coolSlant"/>
                      <a:lightRig rig="flood" dir="t"/>
                    </a:cell3D>
                    <a:solidFill>
                      <a:schemeClr val="accent2">
                        <a:lumMod val="60000"/>
                        <a:lumOff val="40000"/>
                      </a:schemeClr>
                    </a:solidFill>
                  </a:tcPr>
                </a:tc>
                <a:extLst>
                  <a:ext uri="{0D108BD9-81ED-4DB2-BD59-A6C34878D82A}">
                    <a16:rowId xmlns:a16="http://schemas.microsoft.com/office/drawing/2014/main" val="10000"/>
                  </a:ext>
                </a:extLst>
              </a:tr>
            </a:tbl>
          </a:graphicData>
        </a:graphic>
      </p:graphicFrame>
      <p:graphicFrame>
        <p:nvGraphicFramePr>
          <p:cNvPr id="5" name="מציין מיקום תוכן 3"/>
          <p:cNvGraphicFramePr>
            <a:graphicFrameLocks/>
          </p:cNvGraphicFramePr>
          <p:nvPr>
            <p:extLst>
              <p:ext uri="{D42A27DB-BD31-4B8C-83A1-F6EECF244321}">
                <p14:modId xmlns:p14="http://schemas.microsoft.com/office/powerpoint/2010/main" val="193878715"/>
              </p:ext>
            </p:extLst>
          </p:nvPr>
        </p:nvGraphicFramePr>
        <p:xfrm>
          <a:off x="1835696" y="4293097"/>
          <a:ext cx="5760640" cy="648071"/>
        </p:xfrm>
        <a:graphic>
          <a:graphicData uri="http://schemas.openxmlformats.org/drawingml/2006/table">
            <a:tbl>
              <a:tblPr>
                <a:tableStyleId>{5C22544A-7EE6-4342-B048-85BDC9FD1C3A}</a:tableStyleId>
              </a:tblPr>
              <a:tblGrid>
                <a:gridCol w="5760640">
                  <a:extLst>
                    <a:ext uri="{9D8B030D-6E8A-4147-A177-3AD203B41FA5}">
                      <a16:colId xmlns:a16="http://schemas.microsoft.com/office/drawing/2014/main" val="20000"/>
                    </a:ext>
                  </a:extLst>
                </a:gridCol>
              </a:tblGrid>
              <a:tr h="648071">
                <a:tc>
                  <a:txBody>
                    <a:bodyPr/>
                    <a:lstStyle/>
                    <a:p>
                      <a:pPr algn="ctr" rtl="1"/>
                      <a:r>
                        <a:rPr lang="he-IL" sz="2400" b="1" dirty="0" smtClean="0">
                          <a:effectLst/>
                          <a:latin typeface="Times New Roman"/>
                          <a:ea typeface="Times New Roman"/>
                        </a:rPr>
                        <a:t>בחרו </a:t>
                      </a:r>
                      <a:r>
                        <a:rPr lang="he-IL" sz="2400" b="1" dirty="0" smtClean="0">
                          <a:effectLst/>
                          <a:latin typeface="Times New Roman"/>
                          <a:ea typeface="Times New Roman"/>
                          <a:hlinkClick r:id="rId2" action="ppaction://hlinksldjump"/>
                        </a:rPr>
                        <a:t>כרטיס משימה וענו על השאלות</a:t>
                      </a:r>
                      <a:endParaRPr lang="en-US" sz="2400" b="1" dirty="0">
                        <a:effectLst/>
                        <a:latin typeface="Times New Roman"/>
                        <a:ea typeface="Times New Roman"/>
                      </a:endParaRPr>
                    </a:p>
                  </a:txBody>
                  <a:tcPr marL="114300" marR="114300" marT="0" marB="0" anchor="ctr">
                    <a:cell3D prstMaterial="dkEdge">
                      <a:bevel prst="coolSlant"/>
                      <a:lightRig rig="flood" dir="t"/>
                    </a:cell3D>
                    <a:solidFill>
                      <a:schemeClr val="accent6">
                        <a:lumMod val="60000"/>
                        <a:lumOff val="40000"/>
                      </a:schemeClr>
                    </a:solidFill>
                  </a:tcPr>
                </a:tc>
                <a:extLst>
                  <a:ext uri="{0D108BD9-81ED-4DB2-BD59-A6C34878D82A}">
                    <a16:rowId xmlns:a16="http://schemas.microsoft.com/office/drawing/2014/main" val="10000"/>
                  </a:ext>
                </a:extLst>
              </a:tr>
            </a:tbl>
          </a:graphicData>
        </a:graphic>
      </p:graphicFrame>
      <p:graphicFrame>
        <p:nvGraphicFramePr>
          <p:cNvPr id="6" name="מציין מיקום תוכן 3"/>
          <p:cNvGraphicFramePr>
            <a:graphicFrameLocks/>
          </p:cNvGraphicFramePr>
          <p:nvPr>
            <p:extLst>
              <p:ext uri="{D42A27DB-BD31-4B8C-83A1-F6EECF244321}">
                <p14:modId xmlns:p14="http://schemas.microsoft.com/office/powerpoint/2010/main" val="3021394190"/>
              </p:ext>
            </p:extLst>
          </p:nvPr>
        </p:nvGraphicFramePr>
        <p:xfrm>
          <a:off x="1808076" y="5589240"/>
          <a:ext cx="5815880" cy="648072"/>
        </p:xfrm>
        <a:graphic>
          <a:graphicData uri="http://schemas.openxmlformats.org/drawingml/2006/table">
            <a:tbl>
              <a:tblPr>
                <a:tableStyleId>{5C22544A-7EE6-4342-B048-85BDC9FD1C3A}</a:tableStyleId>
              </a:tblPr>
              <a:tblGrid>
                <a:gridCol w="5815880">
                  <a:extLst>
                    <a:ext uri="{9D8B030D-6E8A-4147-A177-3AD203B41FA5}">
                      <a16:colId xmlns:a16="http://schemas.microsoft.com/office/drawing/2014/main" val="20000"/>
                    </a:ext>
                  </a:extLst>
                </a:gridCol>
              </a:tblGrid>
              <a:tr h="648072">
                <a:tc>
                  <a:txBody>
                    <a:bodyPr/>
                    <a:lstStyle/>
                    <a:p>
                      <a:pPr algn="ctr" rtl="1"/>
                      <a:r>
                        <a:rPr lang="he-IL" sz="2400" b="1" dirty="0" smtClean="0">
                          <a:effectLst/>
                          <a:latin typeface="Times New Roman"/>
                          <a:ea typeface="Times New Roman"/>
                        </a:rPr>
                        <a:t>שתפו את חבריכם</a:t>
                      </a:r>
                      <a:endParaRPr lang="en-US" sz="2400" b="1" dirty="0">
                        <a:effectLst/>
                        <a:latin typeface="Times New Roman"/>
                        <a:ea typeface="Times New Roman"/>
                      </a:endParaRPr>
                    </a:p>
                  </a:txBody>
                  <a:tcPr marL="114300" marR="114300" marT="0" marB="0" anchor="ctr">
                    <a:cell3D prstMaterial="dkEdge">
                      <a:bevel prst="coolSlant"/>
                      <a:lightRig rig="flood" dir="t"/>
                    </a:cell3D>
                    <a:solidFill>
                      <a:schemeClr val="accent2">
                        <a:lumMod val="60000"/>
                        <a:lumOff val="40000"/>
                      </a:schemeClr>
                    </a:solidFill>
                  </a:tcPr>
                </a:tc>
                <a:extLst>
                  <a:ext uri="{0D108BD9-81ED-4DB2-BD59-A6C34878D82A}">
                    <a16:rowId xmlns:a16="http://schemas.microsoft.com/office/drawing/2014/main" val="10000"/>
                  </a:ext>
                </a:extLst>
              </a:tr>
            </a:tbl>
          </a:graphicData>
        </a:graphic>
      </p:graphicFrame>
      <p:sp>
        <p:nvSpPr>
          <p:cNvPr id="8" name="מלבן 7"/>
          <p:cNvSpPr/>
          <p:nvPr/>
        </p:nvSpPr>
        <p:spPr>
          <a:xfrm>
            <a:off x="179512" y="762570"/>
            <a:ext cx="8424936" cy="2657138"/>
          </a:xfrm>
          <a:prstGeom prst="rect">
            <a:avLst/>
          </a:prstGeom>
        </p:spPr>
        <p:txBody>
          <a:bodyPr wrap="square">
            <a:spAutoFit/>
          </a:bodyPr>
          <a:lstStyle/>
          <a:p>
            <a:pPr>
              <a:lnSpc>
                <a:spcPts val="3200"/>
              </a:lnSpc>
            </a:pPr>
            <a:r>
              <a:rPr lang="he-IL" sz="2400" dirty="0" smtClean="0"/>
              <a:t>"גם </a:t>
            </a:r>
            <a:r>
              <a:rPr lang="he-IL" sz="2400" dirty="0"/>
              <a:t>אחרי 50 שנה, חיה אגדת אלי כהן </a:t>
            </a:r>
            <a:r>
              <a:rPr lang="he-IL" sz="2400" dirty="0" smtClean="0"/>
              <a:t>בתוכנו </a:t>
            </a:r>
            <a:r>
              <a:rPr lang="he-IL" sz="2400" dirty="0"/>
              <a:t>כאילו היה זה אתמול. ילדיו בגרו והיו לאנשים... ורק הוא, אלי, נשאר צעיר כמו שהיה, שותק כמו שהיה, ורק האגדה המלווה את </a:t>
            </a:r>
            <a:r>
              <a:rPr lang="he-IL" sz="2400" dirty="0" smtClean="0"/>
              <a:t>שמו </a:t>
            </a:r>
            <a:r>
              <a:rPr lang="he-IL" sz="2400" dirty="0"/>
              <a:t>מתעצמת ומתגברת משנה לשנה, ומציאות ודמיון משמשים בה </a:t>
            </a:r>
            <a:r>
              <a:rPr lang="he-IL" sz="2400" dirty="0" smtClean="0"/>
              <a:t>בערבוביה." </a:t>
            </a:r>
            <a:r>
              <a:rPr lang="he-IL" dirty="0" smtClean="0"/>
              <a:t>מתוך: </a:t>
            </a:r>
            <a:r>
              <a:rPr lang="he-IL" dirty="0">
                <a:hlinkClick r:id="rId3"/>
              </a:rPr>
              <a:t>האתר </a:t>
            </a:r>
            <a:r>
              <a:rPr lang="he-IL" dirty="0" smtClean="0">
                <a:hlinkClick r:id="rId3"/>
              </a:rPr>
              <a:t>לזכרו</a:t>
            </a:r>
            <a:endParaRPr lang="he-IL" dirty="0"/>
          </a:p>
          <a:p>
            <a:pPr>
              <a:lnSpc>
                <a:spcPct val="150000"/>
              </a:lnSpc>
            </a:pPr>
            <a:r>
              <a:rPr lang="he-IL" sz="2400" dirty="0" smtClean="0"/>
              <a:t> </a:t>
            </a:r>
          </a:p>
          <a:p>
            <a:endParaRPr lang="he-IL" sz="2400" dirty="0"/>
          </a:p>
        </p:txBody>
      </p:sp>
      <p:cxnSp>
        <p:nvCxnSpPr>
          <p:cNvPr id="7" name="מחבר חץ ישר 6"/>
          <p:cNvCxnSpPr/>
          <p:nvPr/>
        </p:nvCxnSpPr>
        <p:spPr>
          <a:xfrm>
            <a:off x="4716016" y="3789040"/>
            <a:ext cx="0" cy="43204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9" name="מחבר חץ ישר 8"/>
          <p:cNvCxnSpPr/>
          <p:nvPr/>
        </p:nvCxnSpPr>
        <p:spPr>
          <a:xfrm>
            <a:off x="4716016" y="5013176"/>
            <a:ext cx="0" cy="43204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52082892"/>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67544" y="-27384"/>
            <a:ext cx="8229600" cy="1008112"/>
          </a:xfrm>
        </p:spPr>
        <p:txBody>
          <a:bodyPr>
            <a:normAutofit/>
          </a:bodyPr>
          <a:lstStyle/>
          <a:p>
            <a:r>
              <a:rPr lang="he-IL" sz="4000" dirty="0">
                <a:solidFill>
                  <a:schemeClr val="accent1">
                    <a:lumMod val="50000"/>
                  </a:schemeClr>
                </a:solidFill>
                <a:effectLst/>
                <a:cs typeface="+mn-cs"/>
              </a:rPr>
              <a:t>כרטיסי משימה</a:t>
            </a:r>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1288954047"/>
              </p:ext>
            </p:extLst>
          </p:nvPr>
        </p:nvGraphicFramePr>
        <p:xfrm>
          <a:off x="467544" y="1268761"/>
          <a:ext cx="8352928" cy="2520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79512" y="4149080"/>
            <a:ext cx="8640960" cy="2585323"/>
          </a:xfrm>
          <a:prstGeom prst="rect">
            <a:avLst/>
          </a:prstGeom>
          <a:noFill/>
        </p:spPr>
        <p:txBody>
          <a:bodyPr wrap="square" rtlCol="1">
            <a:spAutoFit/>
          </a:bodyPr>
          <a:lstStyle/>
          <a:p>
            <a:r>
              <a:rPr lang="he-IL" sz="2800" dirty="0">
                <a:ln>
                  <a:solidFill>
                    <a:schemeClr val="accent1">
                      <a:lumMod val="50000"/>
                    </a:schemeClr>
                  </a:solidFill>
                </a:ln>
                <a:solidFill>
                  <a:schemeClr val="tx2">
                    <a:lumMod val="50000"/>
                  </a:schemeClr>
                </a:solidFill>
              </a:rPr>
              <a:t>קראו את הקטעים המצורפים וענו</a:t>
            </a:r>
            <a:r>
              <a:rPr lang="he-IL" sz="2800" dirty="0" smtClean="0">
                <a:ln>
                  <a:solidFill>
                    <a:schemeClr val="accent1">
                      <a:lumMod val="50000"/>
                    </a:schemeClr>
                  </a:solidFill>
                </a:ln>
                <a:solidFill>
                  <a:schemeClr val="tx2">
                    <a:lumMod val="50000"/>
                  </a:schemeClr>
                </a:solidFill>
              </a:rPr>
              <a:t>:</a:t>
            </a:r>
            <a:endParaRPr lang="he-IL" sz="2800" dirty="0">
              <a:ln>
                <a:solidFill>
                  <a:schemeClr val="accent1">
                    <a:lumMod val="50000"/>
                  </a:schemeClr>
                </a:solidFill>
              </a:ln>
              <a:solidFill>
                <a:schemeClr val="tx2">
                  <a:lumMod val="50000"/>
                </a:schemeClr>
              </a:solidFill>
            </a:endParaRPr>
          </a:p>
          <a:p>
            <a:pPr marL="285750" indent="-285750">
              <a:buFontTx/>
              <a:buChar char="-"/>
            </a:pPr>
            <a:r>
              <a:rPr lang="he-IL" sz="2600" dirty="0">
                <a:ln>
                  <a:solidFill>
                    <a:schemeClr val="accent2">
                      <a:lumMod val="50000"/>
                    </a:schemeClr>
                  </a:solidFill>
                </a:ln>
              </a:rPr>
              <a:t>איזו דמות מצטיירת מתוך </a:t>
            </a:r>
            <a:r>
              <a:rPr lang="he-IL" sz="2600" dirty="0" smtClean="0">
                <a:ln>
                  <a:solidFill>
                    <a:schemeClr val="accent2">
                      <a:lumMod val="50000"/>
                    </a:schemeClr>
                  </a:solidFill>
                </a:ln>
              </a:rPr>
              <a:t>הכתוב? אילו תכונות מאפיינות אותה?</a:t>
            </a:r>
          </a:p>
          <a:p>
            <a:pPr marL="285750" indent="-285750">
              <a:buFontTx/>
              <a:buChar char="-"/>
            </a:pPr>
            <a:r>
              <a:rPr lang="he-IL" sz="2800" dirty="0">
                <a:ln>
                  <a:solidFill>
                    <a:schemeClr val="accent2">
                      <a:lumMod val="50000"/>
                    </a:schemeClr>
                  </a:solidFill>
                </a:ln>
              </a:rPr>
              <a:t>כיצד </a:t>
            </a:r>
            <a:r>
              <a:rPr lang="he-IL" sz="2800" dirty="0" smtClean="0">
                <a:ln>
                  <a:solidFill>
                    <a:schemeClr val="accent2">
                      <a:lumMod val="50000"/>
                    </a:schemeClr>
                  </a:solidFill>
                </a:ln>
              </a:rPr>
              <a:t>מתיישבת </a:t>
            </a:r>
            <a:r>
              <a:rPr lang="he-IL" sz="2800" dirty="0">
                <a:ln>
                  <a:solidFill>
                    <a:schemeClr val="accent2">
                      <a:lumMod val="50000"/>
                    </a:schemeClr>
                  </a:solidFill>
                </a:ln>
              </a:rPr>
              <a:t>הדמות </a:t>
            </a:r>
            <a:r>
              <a:rPr lang="he-IL" sz="2800" dirty="0" smtClean="0">
                <a:ln>
                  <a:solidFill>
                    <a:schemeClr val="accent2">
                      <a:lumMod val="50000"/>
                    </a:schemeClr>
                  </a:solidFill>
                </a:ln>
              </a:rPr>
              <a:t>המצטיירת בקטע עם </a:t>
            </a:r>
            <a:r>
              <a:rPr lang="he-IL" sz="2800" dirty="0">
                <a:ln>
                  <a:solidFill>
                    <a:schemeClr val="accent2">
                      <a:lumMod val="50000"/>
                    </a:schemeClr>
                  </a:solidFill>
                </a:ln>
              </a:rPr>
              <a:t>דמות המרגל בארץ אויב?</a:t>
            </a:r>
          </a:p>
          <a:p>
            <a:pPr marL="285750" indent="-285750">
              <a:buFontTx/>
              <a:buChar char="-"/>
            </a:pPr>
            <a:endParaRPr lang="he-IL" sz="2600" dirty="0" smtClean="0">
              <a:ln>
                <a:solidFill>
                  <a:schemeClr val="accent2">
                    <a:lumMod val="50000"/>
                  </a:schemeClr>
                </a:solidFill>
              </a:ln>
            </a:endParaRPr>
          </a:p>
          <a:p>
            <a:pPr marL="285750" indent="-285750">
              <a:buFontTx/>
              <a:buChar char="-"/>
            </a:pPr>
            <a:endParaRPr lang="he-IL" sz="2600" dirty="0" smtClean="0">
              <a:ln>
                <a:solidFill>
                  <a:schemeClr val="accent2">
                    <a:lumMod val="50000"/>
                  </a:schemeClr>
                </a:solidFill>
              </a:ln>
            </a:endParaRPr>
          </a:p>
        </p:txBody>
      </p:sp>
      <p:sp>
        <p:nvSpPr>
          <p:cNvPr id="3" name="TextBox 2">
            <a:hlinkClick r:id="rId7" action="ppaction://hlinksldjump"/>
          </p:cNvPr>
          <p:cNvSpPr txBox="1"/>
          <p:nvPr/>
        </p:nvSpPr>
        <p:spPr>
          <a:xfrm>
            <a:off x="467544" y="6279703"/>
            <a:ext cx="864096" cy="461665"/>
          </a:xfrm>
          <a:prstGeom prst="rect">
            <a:avLst/>
          </a:prstGeom>
          <a:solidFill>
            <a:schemeClr val="accent5">
              <a:lumMod val="75000"/>
            </a:schemeClr>
          </a:solidFill>
          <a:ln w="19050">
            <a:solidFill>
              <a:schemeClr val="accent6">
                <a:lumMod val="75000"/>
              </a:schemeClr>
            </a:solidFill>
          </a:ln>
          <a:scene3d>
            <a:camera prst="orthographicFront"/>
            <a:lightRig rig="threePt" dir="t"/>
          </a:scene3d>
          <a:sp3d>
            <a:bevelT/>
          </a:sp3d>
        </p:spPr>
        <p:txBody>
          <a:bodyPr wrap="square" rtlCol="1">
            <a:spAutoFit/>
          </a:bodyPr>
          <a:lstStyle/>
          <a:p>
            <a:pPr algn="ctr"/>
            <a:r>
              <a:rPr lang="he-IL" sz="2400" b="1" dirty="0" smtClean="0"/>
              <a:t>חזור</a:t>
            </a:r>
            <a:endParaRPr lang="he-IL" sz="2400" b="1" dirty="0"/>
          </a:p>
        </p:txBody>
      </p:sp>
    </p:spTree>
    <p:extLst>
      <p:ext uri="{BB962C8B-B14F-4D97-AF65-F5344CB8AC3E}">
        <p14:creationId xmlns:p14="http://schemas.microsoft.com/office/powerpoint/2010/main" val="285642872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84"/>
            <a:ext cx="8229600" cy="936104"/>
          </a:xfrm>
        </p:spPr>
        <p:txBody>
          <a:bodyPr>
            <a:normAutofit/>
          </a:bodyPr>
          <a:lstStyle/>
          <a:p>
            <a:r>
              <a:rPr lang="he-IL" sz="4000" dirty="0">
                <a:solidFill>
                  <a:schemeClr val="accent1">
                    <a:lumMod val="50000"/>
                  </a:schemeClr>
                </a:solidFill>
                <a:effectLst/>
                <a:cs typeface="+mn-cs"/>
              </a:rPr>
              <a:t>אלי כהן כאיש פרטי</a:t>
            </a:r>
          </a:p>
        </p:txBody>
      </p:sp>
      <p:sp>
        <p:nvSpPr>
          <p:cNvPr id="3" name="מציין מיקום תוכן 2"/>
          <p:cNvSpPr>
            <a:spLocks noGrp="1"/>
          </p:cNvSpPr>
          <p:nvPr>
            <p:ph idx="1"/>
          </p:nvPr>
        </p:nvSpPr>
        <p:spPr>
          <a:xfrm>
            <a:off x="107504" y="836712"/>
            <a:ext cx="8928992" cy="6021288"/>
          </a:xfrm>
        </p:spPr>
        <p:txBody>
          <a:bodyPr>
            <a:normAutofit fontScale="77500" lnSpcReduction="20000"/>
          </a:bodyPr>
          <a:lstStyle/>
          <a:p>
            <a:pPr marL="0" indent="0">
              <a:lnSpc>
                <a:spcPct val="160000"/>
              </a:lnSpc>
              <a:spcBef>
                <a:spcPts val="0"/>
              </a:spcBef>
              <a:buNone/>
            </a:pPr>
            <a:r>
              <a:rPr lang="he-IL" dirty="0" smtClean="0"/>
              <a:t>"אני זוכר אותו כאיש פשוט ועדין, ביישן וצנוע. אחת התמונות שנחרתה בזיכרוני היא של אלי עומד ליד הכיריים ומתפאר בחיוך דק שהוא מומחה לבישול מרק ערב לחך... מתחת לסינר היה לבוש בקפידה – מכנסיים וחולצה מגוהצים שכאילו נתפרו ונמתחו על גופו. לא היה גנדרן, אך היה גבר נקי מאוד ששמר על הופעה קפדנית, היה קנאי לסדר ולניקיון... אהבתי את חוש ההומור שלו – לפעמים היה שולף חצאי משפטים מפתיעים כמו שפנים של קוסם...</a:t>
            </a:r>
          </a:p>
          <a:p>
            <a:pPr marL="0" indent="0">
              <a:lnSpc>
                <a:spcPct val="160000"/>
              </a:lnSpc>
              <a:spcBef>
                <a:spcPts val="0"/>
              </a:spcBef>
              <a:buNone/>
            </a:pPr>
            <a:r>
              <a:rPr lang="he-IL" dirty="0" smtClean="0"/>
              <a:t>בראשית שנות השישים, נערך בחיפה מצעד צבאי ביום העצמאות. צעדנו בשמש החמה בעלייה התלולה אל מרומי הכרמל, ואלי, השברירי לכאורה, פסע זקוף ומפעם לפעם נשא בזרועותיו ילד עייף... הוא שאל אותי בחיוך שובב אם אני זוכר כמה טנקים השתתפו במצעד. הבטתי בו בתמיהה. לא זו בלבד שהוא זכר את מניין הטנקים, הוא זכר גם את מספרם."</a:t>
            </a:r>
          </a:p>
          <a:p>
            <a:pPr marL="0" indent="0">
              <a:lnSpc>
                <a:spcPct val="160000"/>
              </a:lnSpc>
              <a:spcBef>
                <a:spcPts val="0"/>
              </a:spcBef>
              <a:buNone/>
            </a:pPr>
            <a:r>
              <a:rPr lang="he-IL" sz="2100" dirty="0" smtClean="0"/>
              <a:t>מיכאל, סמי (תשנ"ח), "אני שליח", בתוך: בלפור, חקק (עורך), </a:t>
            </a:r>
            <a:r>
              <a:rPr lang="he-IL" sz="2100" b="1" dirty="0" smtClean="0"/>
              <a:t>אלי כהן, גיבור בודד בדמשק</a:t>
            </a:r>
            <a:r>
              <a:rPr lang="he-IL" sz="2100" dirty="0" smtClean="0"/>
              <a:t>, ירושלים: משרד החינוך, התרבות והספורט, עמ' 41-40.</a:t>
            </a:r>
            <a:endParaRPr lang="he-IL" sz="2100" dirty="0"/>
          </a:p>
        </p:txBody>
      </p:sp>
      <p:sp>
        <p:nvSpPr>
          <p:cNvPr id="4" name="TextBox 3">
            <a:hlinkClick r:id="rId2" action="ppaction://hlinksldjump"/>
          </p:cNvPr>
          <p:cNvSpPr txBox="1"/>
          <p:nvPr/>
        </p:nvSpPr>
        <p:spPr>
          <a:xfrm>
            <a:off x="251520" y="6363151"/>
            <a:ext cx="864096" cy="461665"/>
          </a:xfrm>
          <a:prstGeom prst="rect">
            <a:avLst/>
          </a:prstGeom>
          <a:solidFill>
            <a:schemeClr val="accent5">
              <a:lumMod val="75000"/>
            </a:schemeClr>
          </a:solidFill>
          <a:ln w="19050">
            <a:solidFill>
              <a:schemeClr val="accent6">
                <a:lumMod val="75000"/>
              </a:schemeClr>
            </a:solidFill>
          </a:ln>
          <a:scene3d>
            <a:camera prst="orthographicFront"/>
            <a:lightRig rig="threePt" dir="t"/>
          </a:scene3d>
          <a:sp3d>
            <a:bevelT/>
          </a:sp3d>
        </p:spPr>
        <p:txBody>
          <a:bodyPr wrap="square" rtlCol="1">
            <a:spAutoFit/>
          </a:bodyPr>
          <a:lstStyle/>
          <a:p>
            <a:pPr algn="ctr"/>
            <a:r>
              <a:rPr lang="he-IL" sz="2400" b="1" dirty="0" smtClean="0"/>
              <a:t>חזור</a:t>
            </a:r>
            <a:endParaRPr lang="he-IL" sz="2400" b="1" dirty="0"/>
          </a:p>
        </p:txBody>
      </p:sp>
    </p:spTree>
    <p:extLst>
      <p:ext uri="{BB962C8B-B14F-4D97-AF65-F5344CB8AC3E}">
        <p14:creationId xmlns:p14="http://schemas.microsoft.com/office/powerpoint/2010/main" val="3528088166"/>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88640"/>
            <a:ext cx="8229600" cy="720080"/>
          </a:xfrm>
        </p:spPr>
        <p:txBody>
          <a:bodyPr>
            <a:normAutofit/>
          </a:bodyPr>
          <a:lstStyle/>
          <a:p>
            <a:r>
              <a:rPr lang="he-IL" sz="4000" dirty="0">
                <a:solidFill>
                  <a:schemeClr val="accent1">
                    <a:lumMod val="50000"/>
                  </a:schemeClr>
                </a:solidFill>
                <a:effectLst/>
                <a:cs typeface="+mn-cs"/>
              </a:rPr>
              <a:t>אלי </a:t>
            </a:r>
            <a:r>
              <a:rPr lang="he-IL" sz="4000" dirty="0" smtClean="0">
                <a:solidFill>
                  <a:schemeClr val="accent1">
                    <a:lumMod val="50000"/>
                  </a:schemeClr>
                </a:solidFill>
                <a:effectLst/>
                <a:cs typeface="+mn-cs"/>
              </a:rPr>
              <a:t>כהן כאבא</a:t>
            </a:r>
            <a:endParaRPr lang="he-IL" sz="4000" dirty="0">
              <a:solidFill>
                <a:schemeClr val="accent1">
                  <a:lumMod val="50000"/>
                </a:schemeClr>
              </a:solidFill>
              <a:effectLst/>
              <a:cs typeface="+mn-cs"/>
            </a:endParaRPr>
          </a:p>
        </p:txBody>
      </p:sp>
      <p:sp>
        <p:nvSpPr>
          <p:cNvPr id="3" name="מציין מיקום תוכן 2"/>
          <p:cNvSpPr>
            <a:spLocks noGrp="1"/>
          </p:cNvSpPr>
          <p:nvPr>
            <p:ph idx="1"/>
          </p:nvPr>
        </p:nvSpPr>
        <p:spPr>
          <a:xfrm>
            <a:off x="35496" y="980728"/>
            <a:ext cx="9001000" cy="5877272"/>
          </a:xfrm>
        </p:spPr>
        <p:txBody>
          <a:bodyPr>
            <a:normAutofit fontScale="70000" lnSpcReduction="20000"/>
          </a:bodyPr>
          <a:lstStyle/>
          <a:p>
            <a:pPr marL="0" indent="0">
              <a:lnSpc>
                <a:spcPct val="160000"/>
              </a:lnSpc>
              <a:spcBef>
                <a:spcPts val="0"/>
              </a:spcBef>
              <a:buNone/>
            </a:pPr>
            <a:r>
              <a:rPr lang="he-IL" dirty="0" smtClean="0"/>
              <a:t>"אני זוכרת את אבא שמח כל הזמן. הייתי בת ארבעה חודשים כשנסע בפעם הראשונה, ומאז ראיתי אותו אחת לכמה חודשים. כשהוא הגיע מהנסיעות, הבית התחיל לחיות... טיולים, מתנות, ביקורים של המשפחה שלו. אני זוכרת אותו צוחק, חוגג, אפילו בנהיגה במכונית היה מוחא כפיים. הוא אהב מאוד ילדים, אהב לגעת בהם, לשחק אתם, נתן להם לפרוע את שערו, למשוך לו בשפם, והם רצו להיות אתו...</a:t>
            </a:r>
          </a:p>
          <a:p>
            <a:pPr marL="0" indent="0">
              <a:lnSpc>
                <a:spcPct val="160000"/>
              </a:lnSpc>
              <a:spcBef>
                <a:spcPts val="0"/>
              </a:spcBef>
              <a:buNone/>
            </a:pPr>
            <a:r>
              <a:rPr lang="he-IL" dirty="0" smtClean="0"/>
              <a:t>במשך הזמן למדתי שהזמן עם אבא קצוב, מדוד... כשהיה נוסע, שוב הייתה נפילה בבית. הרבה זמן אחר כך, היה אבא שוב מופיע, והכול היה מתחיל לחיות מחדש. לא מיד, בהתחלה היה חוסר אמון, אבל אבא לא ויתר – הוא הביא מזוודה מלאה מתנות במיוחד בשבילי, נישק וחיבק ואהב אותי כל כך. ושוב התפתיתי, ושוב נתתי לו להיכנס אל חיי... והוא נעלם תמיד בשיא..."</a:t>
            </a:r>
          </a:p>
          <a:p>
            <a:pPr marL="0" indent="0">
              <a:lnSpc>
                <a:spcPct val="160000"/>
              </a:lnSpc>
              <a:spcBef>
                <a:spcPts val="0"/>
              </a:spcBef>
              <a:buNone/>
            </a:pPr>
            <a:endParaRPr lang="he-IL" sz="2300" b="1" dirty="0" smtClean="0">
              <a:solidFill>
                <a:schemeClr val="accent1">
                  <a:lumMod val="50000"/>
                </a:schemeClr>
              </a:solidFill>
            </a:endParaRPr>
          </a:p>
          <a:p>
            <a:pPr marL="0" indent="0">
              <a:lnSpc>
                <a:spcPct val="160000"/>
              </a:lnSpc>
              <a:spcBef>
                <a:spcPts val="0"/>
              </a:spcBef>
              <a:buNone/>
            </a:pPr>
            <a:r>
              <a:rPr lang="he-IL" sz="2300" dirty="0" smtClean="0">
                <a:solidFill>
                  <a:schemeClr val="accent1">
                    <a:lumMod val="50000"/>
                  </a:schemeClr>
                </a:solidFill>
              </a:rPr>
              <a:t>בן-דור, סופי (בתו של אלי כהן) (תשנ"ח), "הבנתי שעוד מעט הוא ייעלם לי...", בתוך: בלפור, חקק (עורך), </a:t>
            </a:r>
            <a:r>
              <a:rPr lang="he-IL" sz="2300" b="1" dirty="0" smtClean="0">
                <a:solidFill>
                  <a:schemeClr val="accent1">
                    <a:lumMod val="50000"/>
                  </a:schemeClr>
                </a:solidFill>
              </a:rPr>
              <a:t>אלי כהן, גיבור בודד </a:t>
            </a:r>
            <a:r>
              <a:rPr lang="he-IL" sz="2300" b="1" dirty="0">
                <a:solidFill>
                  <a:schemeClr val="accent1">
                    <a:lumMod val="50000"/>
                  </a:schemeClr>
                </a:solidFill>
              </a:rPr>
              <a:t>בדמשק, </a:t>
            </a:r>
            <a:r>
              <a:rPr lang="he-IL" sz="2300" dirty="0">
                <a:solidFill>
                  <a:schemeClr val="accent1">
                    <a:lumMod val="50000"/>
                  </a:schemeClr>
                </a:solidFill>
              </a:rPr>
              <a:t>ירושלים: משרד החינוך, התרבות והספורט</a:t>
            </a:r>
            <a:r>
              <a:rPr lang="he-IL" sz="2300" dirty="0" smtClean="0">
                <a:solidFill>
                  <a:schemeClr val="accent1">
                    <a:lumMod val="50000"/>
                  </a:schemeClr>
                </a:solidFill>
              </a:rPr>
              <a:t>, עמ' 63-62.</a:t>
            </a:r>
            <a:endParaRPr lang="he-IL" sz="2300" dirty="0">
              <a:solidFill>
                <a:schemeClr val="accent1">
                  <a:lumMod val="50000"/>
                </a:schemeClr>
              </a:solidFill>
            </a:endParaRPr>
          </a:p>
        </p:txBody>
      </p:sp>
      <p:sp>
        <p:nvSpPr>
          <p:cNvPr id="4" name="TextBox 3">
            <a:hlinkClick r:id="rId2" action="ppaction://hlinksldjump"/>
          </p:cNvPr>
          <p:cNvSpPr txBox="1"/>
          <p:nvPr/>
        </p:nvSpPr>
        <p:spPr>
          <a:xfrm>
            <a:off x="683568" y="6135687"/>
            <a:ext cx="864096" cy="461665"/>
          </a:xfrm>
          <a:prstGeom prst="rect">
            <a:avLst/>
          </a:prstGeom>
          <a:solidFill>
            <a:schemeClr val="accent5">
              <a:lumMod val="75000"/>
            </a:schemeClr>
          </a:solidFill>
          <a:ln w="19050">
            <a:solidFill>
              <a:schemeClr val="accent6">
                <a:lumMod val="75000"/>
              </a:schemeClr>
            </a:solidFill>
          </a:ln>
          <a:scene3d>
            <a:camera prst="orthographicFront"/>
            <a:lightRig rig="threePt" dir="t"/>
          </a:scene3d>
          <a:sp3d>
            <a:bevelT/>
          </a:sp3d>
        </p:spPr>
        <p:txBody>
          <a:bodyPr wrap="square" rtlCol="1">
            <a:spAutoFit/>
          </a:bodyPr>
          <a:lstStyle/>
          <a:p>
            <a:pPr algn="ctr"/>
            <a:r>
              <a:rPr lang="he-IL" sz="2400" b="1" dirty="0" smtClean="0"/>
              <a:t>חזור</a:t>
            </a:r>
            <a:endParaRPr lang="he-IL" sz="2400" b="1" dirty="0"/>
          </a:p>
        </p:txBody>
      </p:sp>
    </p:spTree>
    <p:extLst>
      <p:ext uri="{BB962C8B-B14F-4D97-AF65-F5344CB8AC3E}">
        <p14:creationId xmlns:p14="http://schemas.microsoft.com/office/powerpoint/2010/main" val="320619689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44624"/>
            <a:ext cx="8229600" cy="720080"/>
          </a:xfrm>
        </p:spPr>
        <p:txBody>
          <a:bodyPr>
            <a:normAutofit/>
          </a:bodyPr>
          <a:lstStyle/>
          <a:p>
            <a:r>
              <a:rPr lang="he-IL" sz="4000" dirty="0">
                <a:solidFill>
                  <a:schemeClr val="accent1">
                    <a:lumMod val="50000"/>
                  </a:schemeClr>
                </a:solidFill>
                <a:effectLst/>
                <a:cs typeface="+mn-cs"/>
              </a:rPr>
              <a:t>זהות </a:t>
            </a:r>
            <a:r>
              <a:rPr lang="he-IL" sz="4000" dirty="0" smtClean="0">
                <a:solidFill>
                  <a:schemeClr val="accent1">
                    <a:lumMod val="50000"/>
                  </a:schemeClr>
                </a:solidFill>
                <a:effectLst/>
                <a:cs typeface="+mn-cs"/>
              </a:rPr>
              <a:t>נסתרת</a:t>
            </a:r>
            <a:endParaRPr lang="he-IL" sz="4000" dirty="0">
              <a:solidFill>
                <a:schemeClr val="accent1">
                  <a:lumMod val="50000"/>
                </a:schemeClr>
              </a:solidFill>
              <a:effectLst/>
              <a:cs typeface="+mn-cs"/>
            </a:endParaRPr>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2762579731"/>
              </p:ext>
            </p:extLst>
          </p:nvPr>
        </p:nvGraphicFramePr>
        <p:xfrm>
          <a:off x="107504" y="818261"/>
          <a:ext cx="8928992" cy="6355080"/>
        </p:xfrm>
        <a:graphic>
          <a:graphicData uri="http://schemas.openxmlformats.org/drawingml/2006/table">
            <a:tbl>
              <a:tblPr>
                <a:tableStyleId>{5C22544A-7EE6-4342-B048-85BDC9FD1C3A}</a:tableStyleId>
              </a:tblPr>
              <a:tblGrid>
                <a:gridCol w="8928992">
                  <a:extLst>
                    <a:ext uri="{9D8B030D-6E8A-4147-A177-3AD203B41FA5}">
                      <a16:colId xmlns:a16="http://schemas.microsoft.com/office/drawing/2014/main" val="20000"/>
                    </a:ext>
                  </a:extLst>
                </a:gridCol>
              </a:tblGrid>
              <a:tr h="6021288">
                <a:tc>
                  <a:txBody>
                    <a:bodyPr/>
                    <a:lstStyle/>
                    <a:p>
                      <a:pPr algn="r" rtl="1">
                        <a:lnSpc>
                          <a:spcPct val="150000"/>
                        </a:lnSpc>
                      </a:pPr>
                      <a:r>
                        <a:rPr kumimoji="0" lang="he-IL" sz="2000" kern="1200" dirty="0" smtClean="0">
                          <a:ln>
                            <a:noFill/>
                          </a:ln>
                          <a:solidFill>
                            <a:schemeClr val="dk1"/>
                          </a:solidFill>
                          <a:effectLst/>
                          <a:latin typeface="+mn-lt"/>
                          <a:ea typeface="+mn-ea"/>
                          <a:cs typeface="+mn-cs"/>
                        </a:rPr>
                        <a:t>שמואל שגב, איש מודיעין, סיפר שלעתים אלי כהן סיכן את עצמו כשלא הצליח להתגבר על הרגשות הלאומיים והדתיים שלו:</a:t>
                      </a:r>
                      <a:r>
                        <a:rPr kumimoji="0" lang="he-IL" sz="2000" kern="1200" baseline="0" dirty="0" smtClean="0">
                          <a:ln>
                            <a:noFill/>
                          </a:ln>
                          <a:solidFill>
                            <a:schemeClr val="dk1"/>
                          </a:solidFill>
                          <a:effectLst/>
                          <a:latin typeface="+mn-lt"/>
                          <a:ea typeface="+mn-ea"/>
                          <a:cs typeface="+mn-cs"/>
                        </a:rPr>
                        <a:t> </a:t>
                      </a:r>
                      <a:r>
                        <a:rPr kumimoji="0" lang="he-IL" sz="2000" kern="1200" dirty="0" smtClean="0">
                          <a:ln>
                            <a:noFill/>
                          </a:ln>
                          <a:solidFill>
                            <a:schemeClr val="dk1"/>
                          </a:solidFill>
                          <a:effectLst/>
                          <a:latin typeface="+mn-lt"/>
                          <a:ea typeface="+mn-ea"/>
                          <a:cs typeface="+mn-cs"/>
                        </a:rPr>
                        <a:t>"כהן היה מסתגר בביתו בשבתות ומאזין לשידורי הספורט בקול ישראל. באחת ההזדמנויות, כשהובסה קבוצת כדורגל ישראלית ששיחקה מול קבוצה זרה, הוא לא התאפק ושלח מברק לארץ שבו כתב ש'הגיע הזמן שנלמד איך לשחק במגרש'.</a:t>
                      </a:r>
                      <a:r>
                        <a:rPr kumimoji="0" lang="en-US" sz="2000" kern="1200" dirty="0" smtClean="0">
                          <a:ln>
                            <a:noFill/>
                          </a:ln>
                          <a:solidFill>
                            <a:schemeClr val="dk1"/>
                          </a:solidFill>
                          <a:effectLst/>
                          <a:latin typeface="+mn-lt"/>
                          <a:ea typeface="+mn-ea"/>
                          <a:cs typeface="+mn-cs"/>
                        </a:rPr>
                        <a:t> "</a:t>
                      </a:r>
                      <a:endParaRPr kumimoji="0" lang="he-IL" sz="2000" kern="1200" dirty="0" smtClean="0">
                        <a:ln>
                          <a:noFill/>
                        </a:ln>
                        <a:solidFill>
                          <a:schemeClr val="dk1"/>
                        </a:solidFill>
                        <a:effectLst/>
                        <a:latin typeface="+mn-lt"/>
                        <a:ea typeface="+mn-ea"/>
                        <a:cs typeface="+mn-cs"/>
                      </a:endParaRPr>
                    </a:p>
                    <a:p>
                      <a:pPr algn="r" rtl="1">
                        <a:lnSpc>
                          <a:spcPct val="150000"/>
                        </a:lnSpc>
                      </a:pPr>
                      <a:endParaRPr kumimoji="0" lang="he-IL" sz="2000" kern="1200" dirty="0" smtClean="0">
                        <a:ln>
                          <a:noFill/>
                        </a:ln>
                        <a:solidFill>
                          <a:schemeClr val="dk1"/>
                        </a:solidFill>
                        <a:effectLst/>
                        <a:latin typeface="+mn-lt"/>
                        <a:ea typeface="+mn-ea"/>
                        <a:cs typeface="+mn-cs"/>
                      </a:endParaRPr>
                    </a:p>
                    <a:p>
                      <a:pPr algn="r" rtl="1">
                        <a:lnSpc>
                          <a:spcPct val="150000"/>
                        </a:lnSpc>
                      </a:pPr>
                      <a:r>
                        <a:rPr kumimoji="0" lang="he-IL" sz="2000" kern="1200" dirty="0" smtClean="0">
                          <a:ln>
                            <a:noFill/>
                          </a:ln>
                          <a:solidFill>
                            <a:schemeClr val="dk1"/>
                          </a:solidFill>
                          <a:effectLst/>
                          <a:latin typeface="+mn-lt"/>
                          <a:ea typeface="+mn-ea"/>
                          <a:cs typeface="+mn-cs"/>
                        </a:rPr>
                        <a:t>גיל ברנר, מדריך טיולים, סיפר:</a:t>
                      </a:r>
                      <a:r>
                        <a:rPr kumimoji="0" lang="he-IL" sz="2000" kern="1200" baseline="0" dirty="0" smtClean="0">
                          <a:ln>
                            <a:noFill/>
                          </a:ln>
                          <a:solidFill>
                            <a:schemeClr val="dk1"/>
                          </a:solidFill>
                          <a:effectLst/>
                          <a:latin typeface="+mn-lt"/>
                          <a:ea typeface="+mn-ea"/>
                          <a:cs typeface="+mn-cs"/>
                        </a:rPr>
                        <a:t> </a:t>
                      </a:r>
                      <a:r>
                        <a:rPr kumimoji="0" lang="he-IL" sz="2000" kern="1200" dirty="0" smtClean="0">
                          <a:ln>
                            <a:noFill/>
                          </a:ln>
                          <a:solidFill>
                            <a:schemeClr val="dk1"/>
                          </a:solidFill>
                          <a:effectLst/>
                          <a:latin typeface="+mn-lt"/>
                          <a:ea typeface="+mn-ea"/>
                          <a:cs typeface="+mn-cs"/>
                        </a:rPr>
                        <a:t>"הייתה לי קבוצת מטיילים של גמלאים,</a:t>
                      </a:r>
                      <a:r>
                        <a:rPr kumimoji="0" lang="he-IL" sz="2000" kern="1200" baseline="0" dirty="0" smtClean="0">
                          <a:ln>
                            <a:noFill/>
                          </a:ln>
                          <a:solidFill>
                            <a:schemeClr val="dk1"/>
                          </a:solidFill>
                          <a:effectLst/>
                          <a:latin typeface="+mn-lt"/>
                          <a:ea typeface="+mn-ea"/>
                          <a:cs typeface="+mn-cs"/>
                        </a:rPr>
                        <a:t> ביניהם </a:t>
                      </a:r>
                      <a:r>
                        <a:rPr kumimoji="0" lang="he-IL" sz="2000" kern="1200" dirty="0" smtClean="0">
                          <a:ln>
                            <a:noFill/>
                          </a:ln>
                          <a:solidFill>
                            <a:schemeClr val="dk1"/>
                          </a:solidFill>
                          <a:effectLst/>
                          <a:latin typeface="+mn-lt"/>
                          <a:ea typeface="+mn-ea"/>
                          <a:cs typeface="+mn-cs"/>
                        </a:rPr>
                        <a:t>נשים שעלו מסוריה. אחת מהן סיפרה לי בערבית שלאבא שלה הייתה חנות בשוק אל </a:t>
                      </a:r>
                      <a:r>
                        <a:rPr kumimoji="0" lang="he-IL" sz="2000" kern="1200" dirty="0" err="1" smtClean="0">
                          <a:ln>
                            <a:noFill/>
                          </a:ln>
                          <a:solidFill>
                            <a:schemeClr val="dk1"/>
                          </a:solidFill>
                          <a:effectLst/>
                          <a:latin typeface="+mn-lt"/>
                          <a:ea typeface="+mn-ea"/>
                          <a:cs typeface="+mn-cs"/>
                        </a:rPr>
                        <a:t>חמדיה</a:t>
                      </a:r>
                      <a:r>
                        <a:rPr kumimoji="0" lang="he-IL" sz="2000" kern="1200" dirty="0" smtClean="0">
                          <a:ln>
                            <a:noFill/>
                          </a:ln>
                          <a:solidFill>
                            <a:schemeClr val="dk1"/>
                          </a:solidFill>
                          <a:effectLst/>
                          <a:latin typeface="+mn-lt"/>
                          <a:ea typeface="+mn-ea"/>
                          <a:cs typeface="+mn-cs"/>
                        </a:rPr>
                        <a:t> שבדמשק. בפסח 1962, כשהיא עוד הייתה ילדה, ניגש כהן אל אביה, אותו הכיר כסוחר יהודי. 'אדון יוסף, אני מת מרעב, תביא לי איזה פיתה לאכול', ביקש כהן. אביה ענה לו: 'אדון </a:t>
                      </a:r>
                      <a:r>
                        <a:rPr kumimoji="0" lang="he-IL" sz="2000" kern="1200" dirty="0" err="1" smtClean="0">
                          <a:ln>
                            <a:noFill/>
                          </a:ln>
                          <a:solidFill>
                            <a:schemeClr val="dk1"/>
                          </a:solidFill>
                          <a:effectLst/>
                          <a:latin typeface="+mn-lt"/>
                          <a:ea typeface="+mn-ea"/>
                          <a:cs typeface="+mn-cs"/>
                        </a:rPr>
                        <a:t>כאמל</a:t>
                      </a:r>
                      <a:r>
                        <a:rPr kumimoji="0" lang="he-IL" sz="2000" kern="1200" dirty="0" smtClean="0">
                          <a:ln>
                            <a:noFill/>
                          </a:ln>
                          <a:solidFill>
                            <a:schemeClr val="dk1"/>
                          </a:solidFill>
                          <a:effectLst/>
                          <a:latin typeface="+mn-lt"/>
                          <a:ea typeface="+mn-ea"/>
                          <a:cs typeface="+mn-cs"/>
                        </a:rPr>
                        <a:t>, אנחנו יהודים. אנחנו לא אוכלים פיתה בפסח, אנחנו אוכלים מצות'. אלי השיב לו: 'מה זה מצה? לא משנה, תביא לי מצה, אני מת מרעב'. אחרי שאביה הגיש לו את המצה, כך היא העידה, אלי לקח את המצה, הלך לירכתי החנות ובירך עליה בסתר. בכך קיים את מצוות אכילת המצה</a:t>
                      </a:r>
                      <a:r>
                        <a:rPr kumimoji="0" lang="en-US" sz="2000" kern="1200" dirty="0" smtClean="0">
                          <a:ln>
                            <a:noFill/>
                          </a:ln>
                          <a:solidFill>
                            <a:schemeClr val="dk1"/>
                          </a:solidFill>
                          <a:effectLst/>
                          <a:latin typeface="+mn-lt"/>
                          <a:ea typeface="+mn-ea"/>
                          <a:cs typeface="+mn-cs"/>
                        </a:rPr>
                        <a:t>".</a:t>
                      </a:r>
                    </a:p>
                    <a:p>
                      <a:pPr algn="r" rtl="1">
                        <a:lnSpc>
                          <a:spcPct val="150000"/>
                        </a:lnSpc>
                      </a:pPr>
                      <a:r>
                        <a:rPr kumimoji="0" lang="he-IL" sz="2000" kern="1200" dirty="0" smtClean="0">
                          <a:ln>
                            <a:noFill/>
                          </a:ln>
                          <a:solidFill>
                            <a:schemeClr val="dk1"/>
                          </a:solidFill>
                          <a:effectLst/>
                          <a:latin typeface="+mn-lt"/>
                          <a:ea typeface="+mn-ea"/>
                          <a:cs typeface="+mn-cs"/>
                        </a:rPr>
                        <a:t>מתוך:</a:t>
                      </a:r>
                      <a:r>
                        <a:rPr kumimoji="0" lang="he-IL" sz="2000" kern="1200" baseline="0" dirty="0" smtClean="0">
                          <a:ln>
                            <a:noFill/>
                          </a:ln>
                          <a:solidFill>
                            <a:schemeClr val="dk1"/>
                          </a:solidFill>
                          <a:effectLst/>
                          <a:latin typeface="+mn-lt"/>
                          <a:ea typeface="+mn-ea"/>
                          <a:cs typeface="+mn-cs"/>
                        </a:rPr>
                        <a:t> </a:t>
                      </a:r>
                      <a:r>
                        <a:rPr kumimoji="0" lang="en-US" sz="2000" kern="1200" baseline="0" dirty="0" err="1" smtClean="0">
                          <a:ln>
                            <a:noFill/>
                          </a:ln>
                          <a:solidFill>
                            <a:schemeClr val="dk1"/>
                          </a:solidFill>
                          <a:effectLst/>
                          <a:latin typeface="+mn-lt"/>
                          <a:ea typeface="+mn-ea"/>
                          <a:cs typeface="+mn-cs"/>
                        </a:rPr>
                        <a:t>walla</a:t>
                      </a:r>
                      <a:r>
                        <a:rPr kumimoji="0" lang="he-IL" sz="2000" kern="1200" baseline="0" dirty="0" smtClean="0">
                          <a:ln>
                            <a:noFill/>
                          </a:ln>
                          <a:solidFill>
                            <a:schemeClr val="dk1"/>
                          </a:solidFill>
                          <a:effectLst/>
                          <a:latin typeface="+mn-lt"/>
                          <a:ea typeface="+mn-ea"/>
                          <a:cs typeface="+mn-cs"/>
                        </a:rPr>
                        <a:t>, </a:t>
                      </a:r>
                      <a:r>
                        <a:rPr kumimoji="0" lang="he-IL" sz="2000" kern="1200" baseline="0" dirty="0" smtClean="0">
                          <a:ln>
                            <a:noFill/>
                          </a:ln>
                          <a:solidFill>
                            <a:schemeClr val="dk1"/>
                          </a:solidFill>
                          <a:effectLst/>
                          <a:latin typeface="+mn-lt"/>
                          <a:ea typeface="+mn-ea"/>
                          <a:cs typeface="+mn-cs"/>
                          <a:hlinkClick r:id="rId2"/>
                        </a:rPr>
                        <a:t>"גילויים חדשים – כך חדר המרגל אלי כהן לדמשק"</a:t>
                      </a:r>
                      <a:endParaRPr kumimoji="0" lang="en-US" sz="2000" kern="1200" dirty="0" smtClean="0">
                        <a:ln>
                          <a:noFill/>
                        </a:ln>
                        <a:solidFill>
                          <a:schemeClr val="dk1"/>
                        </a:solidFill>
                        <a:effectLst/>
                        <a:latin typeface="+mn-lt"/>
                        <a:ea typeface="+mn-ea"/>
                        <a:cs typeface="+mn-cs"/>
                      </a:endParaRPr>
                    </a:p>
                    <a:p>
                      <a:pPr algn="r" rtl="1">
                        <a:lnSpc>
                          <a:spcPct val="150000"/>
                        </a:lnSpc>
                      </a:pPr>
                      <a:endParaRPr kumimoji="0" lang="en-US" sz="1800" kern="1200" dirty="0">
                        <a:ln>
                          <a:noFill/>
                        </a:ln>
                        <a:solidFill>
                          <a:schemeClr val="dk1"/>
                        </a:solidFill>
                        <a:effectLst/>
                        <a:latin typeface="+mn-lt"/>
                        <a:ea typeface="+mn-ea"/>
                        <a:cs typeface="+mn-cs"/>
                      </a:endParaRPr>
                    </a:p>
                  </a:txBody>
                  <a:tcPr marL="114300" marR="114300" marT="0" marB="0">
                    <a:noFill/>
                  </a:tcPr>
                </a:tc>
                <a:extLst>
                  <a:ext uri="{0D108BD9-81ED-4DB2-BD59-A6C34878D82A}">
                    <a16:rowId xmlns:a16="http://schemas.microsoft.com/office/drawing/2014/main" val="10000"/>
                  </a:ext>
                </a:extLst>
              </a:tr>
            </a:tbl>
          </a:graphicData>
        </a:graphic>
      </p:graphicFrame>
      <p:sp>
        <p:nvSpPr>
          <p:cNvPr id="5" name="TextBox 4">
            <a:hlinkClick r:id="rId3" action="ppaction://hlinksldjump"/>
          </p:cNvPr>
          <p:cNvSpPr txBox="1"/>
          <p:nvPr/>
        </p:nvSpPr>
        <p:spPr>
          <a:xfrm>
            <a:off x="395536" y="6279703"/>
            <a:ext cx="864096" cy="461665"/>
          </a:xfrm>
          <a:prstGeom prst="rect">
            <a:avLst/>
          </a:prstGeom>
          <a:solidFill>
            <a:schemeClr val="accent5">
              <a:lumMod val="75000"/>
            </a:schemeClr>
          </a:solidFill>
          <a:ln w="19050">
            <a:solidFill>
              <a:schemeClr val="accent6">
                <a:lumMod val="75000"/>
              </a:schemeClr>
            </a:solidFill>
          </a:ln>
          <a:scene3d>
            <a:camera prst="orthographicFront"/>
            <a:lightRig rig="threePt" dir="t"/>
          </a:scene3d>
          <a:sp3d>
            <a:bevelT/>
          </a:sp3d>
        </p:spPr>
        <p:txBody>
          <a:bodyPr wrap="square" rtlCol="1">
            <a:spAutoFit/>
          </a:bodyPr>
          <a:lstStyle/>
          <a:p>
            <a:pPr algn="ctr"/>
            <a:r>
              <a:rPr lang="he-IL" sz="2400" b="1" dirty="0" smtClean="0"/>
              <a:t>חזור</a:t>
            </a:r>
            <a:endParaRPr lang="he-IL" sz="2400" b="1" dirty="0"/>
          </a:p>
        </p:txBody>
      </p:sp>
    </p:spTree>
    <p:extLst>
      <p:ext uri="{BB962C8B-B14F-4D97-AF65-F5344CB8AC3E}">
        <p14:creationId xmlns:p14="http://schemas.microsoft.com/office/powerpoint/2010/main" val="314565118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84"/>
            <a:ext cx="8229600" cy="792088"/>
          </a:xfrm>
        </p:spPr>
        <p:txBody>
          <a:bodyPr>
            <a:normAutofit/>
          </a:bodyPr>
          <a:lstStyle/>
          <a:p>
            <a:r>
              <a:rPr lang="he-IL" sz="4000" dirty="0">
                <a:solidFill>
                  <a:schemeClr val="accent1">
                    <a:lumMod val="50000"/>
                  </a:schemeClr>
                </a:solidFill>
                <a:effectLst/>
                <a:latin typeface="+mn-lt"/>
                <a:ea typeface="+mn-ea"/>
                <a:cs typeface="+mn-cs"/>
              </a:rPr>
              <a:t>המחיר המשפחתי</a:t>
            </a:r>
          </a:p>
        </p:txBody>
      </p:sp>
      <p:sp>
        <p:nvSpPr>
          <p:cNvPr id="4" name="מציין מיקום תוכן 3"/>
          <p:cNvSpPr>
            <a:spLocks noGrp="1"/>
          </p:cNvSpPr>
          <p:nvPr>
            <p:ph idx="1"/>
          </p:nvPr>
        </p:nvSpPr>
        <p:spPr>
          <a:xfrm>
            <a:off x="179512" y="692696"/>
            <a:ext cx="8856984" cy="6192688"/>
          </a:xfrm>
        </p:spPr>
        <p:txBody>
          <a:bodyPr>
            <a:normAutofit fontScale="55000" lnSpcReduction="20000"/>
          </a:bodyPr>
          <a:lstStyle/>
          <a:p>
            <a:pPr marL="0" indent="0">
              <a:lnSpc>
                <a:spcPct val="170000"/>
              </a:lnSpc>
              <a:spcBef>
                <a:spcPts val="0"/>
              </a:spcBef>
              <a:buNone/>
            </a:pPr>
            <a:r>
              <a:rPr lang="he-IL" dirty="0" smtClean="0"/>
              <a:t>"אלי שנישאתי לו היה מבוגר ממני בשנים לא מעטות. הוא היה בעל, אח, ידיד, אבא, דמות שמקרינה ביטחון, גבר עם אור בעיניים, שמח, אוהב אדם. הוא לא מאס בעבודות כפיים, נתן כתף בעבודת הבית, דיבר בהתרגשות על עתידנו... בטרם הספקנו לחוות את החיים בצוותא, כשהייתה עמנו רק בתנו הבכורה סופי, נטל אלי מזוודה ונעלם מעבר לאופק..."</a:t>
            </a:r>
          </a:p>
          <a:p>
            <a:pPr marL="0" indent="0">
              <a:lnSpc>
                <a:spcPct val="170000"/>
              </a:lnSpc>
              <a:spcBef>
                <a:spcPts val="0"/>
              </a:spcBef>
              <a:buNone/>
            </a:pPr>
            <a:r>
              <a:rPr lang="he-IL" sz="2600" dirty="0" smtClean="0">
                <a:solidFill>
                  <a:schemeClr val="accent1">
                    <a:lumMod val="50000"/>
                  </a:schemeClr>
                </a:solidFill>
              </a:rPr>
              <a:t>כהן, נדיה (תשנ"ח), "מחיר התהילה", בתוך: בלפור, חקק (עורך),</a:t>
            </a:r>
            <a:r>
              <a:rPr lang="he-IL" sz="2600" b="1" dirty="0" smtClean="0">
                <a:solidFill>
                  <a:schemeClr val="accent1">
                    <a:lumMod val="50000"/>
                  </a:schemeClr>
                </a:solidFill>
              </a:rPr>
              <a:t> אלי כהן, גיבור בודד בדמשק</a:t>
            </a:r>
            <a:r>
              <a:rPr lang="he-IL" sz="2600" dirty="0" smtClean="0">
                <a:solidFill>
                  <a:schemeClr val="accent1">
                    <a:lumMod val="50000"/>
                  </a:schemeClr>
                </a:solidFill>
              </a:rPr>
              <a:t>,</a:t>
            </a:r>
            <a:r>
              <a:rPr lang="he-IL" sz="2600" b="1" dirty="0" smtClean="0">
                <a:solidFill>
                  <a:schemeClr val="accent1">
                    <a:lumMod val="50000"/>
                  </a:schemeClr>
                </a:solidFill>
              </a:rPr>
              <a:t> </a:t>
            </a:r>
            <a:r>
              <a:rPr lang="he-IL" sz="2600" dirty="0" smtClean="0">
                <a:solidFill>
                  <a:schemeClr val="accent1">
                    <a:lumMod val="50000"/>
                  </a:schemeClr>
                </a:solidFill>
              </a:rPr>
              <a:t>ירושלים: משרד החינוך, התרבות והספורט, עמ' 10.</a:t>
            </a:r>
          </a:p>
          <a:p>
            <a:pPr marL="0" indent="0">
              <a:lnSpc>
                <a:spcPct val="170000"/>
              </a:lnSpc>
              <a:spcBef>
                <a:spcPts val="0"/>
              </a:spcBef>
              <a:buNone/>
            </a:pPr>
            <a:endParaRPr lang="he-IL" dirty="0" smtClean="0"/>
          </a:p>
          <a:p>
            <a:pPr marL="0" indent="0">
              <a:lnSpc>
                <a:spcPct val="170000"/>
              </a:lnSpc>
              <a:spcBef>
                <a:spcPts val="0"/>
              </a:spcBef>
              <a:buNone/>
            </a:pPr>
            <a:r>
              <a:rPr lang="he-IL" dirty="0" smtClean="0"/>
              <a:t>"את </a:t>
            </a:r>
            <a:r>
              <a:rPr lang="he-IL" dirty="0"/>
              <a:t>כל ההריונות עברתי </a:t>
            </a:r>
            <a:r>
              <a:rPr lang="he-IL" dirty="0" smtClean="0"/>
              <a:t>לבד</a:t>
            </a:r>
            <a:r>
              <a:rPr lang="he-IL" dirty="0"/>
              <a:t>,</a:t>
            </a:r>
            <a:r>
              <a:rPr lang="en-US" dirty="0" smtClean="0"/>
              <a:t> </a:t>
            </a:r>
            <a:r>
              <a:rPr lang="he-IL" dirty="0" smtClean="0"/>
              <a:t>אלי </a:t>
            </a:r>
            <a:r>
              <a:rPr lang="he-IL" dirty="0"/>
              <a:t>לא היה </a:t>
            </a:r>
            <a:r>
              <a:rPr lang="he-IL" dirty="0" smtClean="0"/>
              <a:t>אתי</a:t>
            </a:r>
            <a:r>
              <a:rPr lang="en-US" dirty="0" smtClean="0"/>
              <a:t>.</a:t>
            </a:r>
            <a:r>
              <a:rPr lang="he-IL" dirty="0" smtClean="0"/>
              <a:t>..</a:t>
            </a:r>
            <a:r>
              <a:rPr lang="he-IL" dirty="0"/>
              <a:t> ובינתיים אני </a:t>
            </a:r>
            <a:r>
              <a:rPr lang="he-IL" dirty="0" smtClean="0"/>
              <a:t>בהיריון, עם </a:t>
            </a:r>
            <a:r>
              <a:rPr lang="he-IL" dirty="0"/>
              <a:t>ילדה בת שלוש והשנייה בת </a:t>
            </a:r>
            <a:r>
              <a:rPr lang="he-IL" dirty="0" smtClean="0"/>
              <a:t>שנה... והוא </a:t>
            </a:r>
            <a:r>
              <a:rPr lang="he-IL" dirty="0"/>
              <a:t>מגיע </a:t>
            </a:r>
            <a:r>
              <a:rPr lang="he-IL" dirty="0" smtClean="0"/>
              <a:t>הביתה – ושוב </a:t>
            </a:r>
            <a:r>
              <a:rPr lang="he-IL" dirty="0"/>
              <a:t>המזוודה </a:t>
            </a:r>
            <a:r>
              <a:rPr lang="he-IL" dirty="0" smtClean="0"/>
              <a:t>נארזת...</a:t>
            </a:r>
            <a:endParaRPr lang="he-IL" dirty="0"/>
          </a:p>
          <a:p>
            <a:pPr marL="0" indent="0">
              <a:lnSpc>
                <a:spcPct val="170000"/>
              </a:lnSpc>
              <a:spcBef>
                <a:spcPts val="0"/>
              </a:spcBef>
              <a:buNone/>
            </a:pPr>
            <a:r>
              <a:rPr lang="he-IL" dirty="0" smtClean="0"/>
              <a:t>הייתה </a:t>
            </a:r>
            <a:r>
              <a:rPr lang="he-IL" dirty="0"/>
              <a:t>עצבות </a:t>
            </a:r>
            <a:r>
              <a:rPr lang="he-IL" dirty="0" smtClean="0"/>
              <a:t>גדולה... אלו </a:t>
            </a:r>
            <a:r>
              <a:rPr lang="he-IL" dirty="0"/>
              <a:t>היו שנים של </a:t>
            </a:r>
            <a:r>
              <a:rPr lang="he-IL" dirty="0" smtClean="0"/>
              <a:t>בדידות, ללא חג</a:t>
            </a:r>
            <a:r>
              <a:rPr lang="he-IL" dirty="0"/>
              <a:t>,</a:t>
            </a:r>
            <a:r>
              <a:rPr lang="en-US" dirty="0" smtClean="0"/>
              <a:t> </a:t>
            </a:r>
            <a:r>
              <a:rPr lang="he-IL" dirty="0" smtClean="0"/>
              <a:t>ללא שבת</a:t>
            </a:r>
            <a:r>
              <a:rPr lang="he-IL" dirty="0"/>
              <a:t>,</a:t>
            </a:r>
            <a:r>
              <a:rPr lang="en-US" dirty="0" smtClean="0"/>
              <a:t> </a:t>
            </a:r>
            <a:r>
              <a:rPr lang="he-IL" dirty="0"/>
              <a:t>ללא </a:t>
            </a:r>
            <a:r>
              <a:rPr lang="he-IL" dirty="0" smtClean="0"/>
              <a:t>חיים,</a:t>
            </a:r>
            <a:r>
              <a:rPr lang="en-US" dirty="0" smtClean="0"/>
              <a:t> </a:t>
            </a:r>
            <a:r>
              <a:rPr lang="he-IL" dirty="0" smtClean="0"/>
              <a:t>ללא </a:t>
            </a:r>
            <a:r>
              <a:rPr lang="he-IL" dirty="0"/>
              <a:t>שמחה </a:t>
            </a:r>
            <a:r>
              <a:rPr lang="he-IL" dirty="0" smtClean="0"/>
              <a:t>ותמיכה.</a:t>
            </a:r>
            <a:endParaRPr lang="he-IL" dirty="0"/>
          </a:p>
          <a:p>
            <a:pPr marL="0" indent="0">
              <a:lnSpc>
                <a:spcPct val="170000"/>
              </a:lnSpc>
              <a:spcBef>
                <a:spcPts val="0"/>
              </a:spcBef>
              <a:buNone/>
            </a:pPr>
            <a:r>
              <a:rPr lang="he-IL" dirty="0" smtClean="0"/>
              <a:t>סופי רצתה אבא, וכשהוא הגיע והיא ראתה </a:t>
            </a:r>
            <a:r>
              <a:rPr lang="he-IL" dirty="0"/>
              <a:t>אותו הייתה צועקת עליו שהוא לא אבא </a:t>
            </a:r>
            <a:r>
              <a:rPr lang="he-IL" dirty="0" smtClean="0"/>
              <a:t>שלה... לאלי </a:t>
            </a:r>
            <a:r>
              <a:rPr lang="he-IL" dirty="0"/>
              <a:t>לקח המון זמן ללטף ולחבק </a:t>
            </a:r>
            <a:r>
              <a:rPr lang="he-IL" dirty="0" smtClean="0"/>
              <a:t>אותה</a:t>
            </a:r>
            <a:r>
              <a:rPr lang="he-IL" dirty="0"/>
              <a:t>,</a:t>
            </a:r>
            <a:r>
              <a:rPr lang="en-US" dirty="0" smtClean="0"/>
              <a:t> </a:t>
            </a:r>
            <a:r>
              <a:rPr lang="he-IL" dirty="0" smtClean="0"/>
              <a:t>לתת </a:t>
            </a:r>
            <a:r>
              <a:rPr lang="he-IL" dirty="0"/>
              <a:t>לה את הביטחון שהוא אבא </a:t>
            </a:r>
            <a:r>
              <a:rPr lang="he-IL" dirty="0" smtClean="0"/>
              <a:t>שלה...</a:t>
            </a:r>
          </a:p>
          <a:p>
            <a:pPr marL="0" indent="0">
              <a:lnSpc>
                <a:spcPct val="170000"/>
              </a:lnSpc>
              <a:spcBef>
                <a:spcPts val="0"/>
              </a:spcBef>
              <a:buNone/>
            </a:pPr>
            <a:r>
              <a:rPr lang="he-IL" dirty="0" smtClean="0"/>
              <a:t>מה </a:t>
            </a:r>
            <a:r>
              <a:rPr lang="he-IL" dirty="0"/>
              <a:t>שהיא ראתה אצל חברות שלה</a:t>
            </a:r>
            <a:r>
              <a:rPr lang="en-US" dirty="0"/>
              <a:t>, </a:t>
            </a:r>
            <a:r>
              <a:rPr lang="he-IL" dirty="0"/>
              <a:t>לא היה דבר כזה בבית </a:t>
            </a:r>
            <a:r>
              <a:rPr lang="he-IL" dirty="0" smtClean="0"/>
              <a:t>שלנו. היא </a:t>
            </a:r>
            <a:r>
              <a:rPr lang="he-IL" dirty="0"/>
              <a:t>ראתה אצל החברות אבא שיוצא בבוקר וחוזר </a:t>
            </a:r>
            <a:r>
              <a:rPr lang="he-IL" dirty="0" smtClean="0"/>
              <a:t>בצהריים...</a:t>
            </a:r>
            <a:r>
              <a:rPr lang="en-US" dirty="0" smtClean="0"/>
              <a:t> </a:t>
            </a:r>
            <a:r>
              <a:rPr lang="he-IL" dirty="0" smtClean="0"/>
              <a:t>ההתנהגות של אלי </a:t>
            </a:r>
            <a:r>
              <a:rPr lang="he-IL" dirty="0"/>
              <a:t>לא נסכה </a:t>
            </a:r>
            <a:r>
              <a:rPr lang="he-IL" dirty="0" smtClean="0"/>
              <a:t>ביטחון</a:t>
            </a:r>
            <a:r>
              <a:rPr lang="he-IL" dirty="0"/>
              <a:t>,</a:t>
            </a:r>
            <a:r>
              <a:rPr lang="en-US" dirty="0" smtClean="0"/>
              <a:t> </a:t>
            </a:r>
            <a:r>
              <a:rPr lang="he-IL" dirty="0"/>
              <a:t>לא אצל סופי ולא </a:t>
            </a:r>
            <a:r>
              <a:rPr lang="he-IL" dirty="0" smtClean="0"/>
              <a:t>אצלי. גם </a:t>
            </a:r>
            <a:r>
              <a:rPr lang="he-IL" dirty="0"/>
              <a:t>אני כבר התחלתי לא להאמין למה שהוא </a:t>
            </a:r>
            <a:r>
              <a:rPr lang="he-IL" dirty="0" smtClean="0"/>
              <a:t>מדבר, לכל </a:t>
            </a:r>
            <a:r>
              <a:rPr lang="he-IL" dirty="0"/>
              <a:t>ההבטחות שהבטיח </a:t>
            </a:r>
            <a:r>
              <a:rPr lang="he-IL" dirty="0" smtClean="0"/>
              <a:t>לי..."</a:t>
            </a:r>
            <a:endParaRPr lang="he-IL" sz="2400" dirty="0"/>
          </a:p>
          <a:p>
            <a:pPr marL="0" indent="0">
              <a:lnSpc>
                <a:spcPct val="170000"/>
              </a:lnSpc>
              <a:spcBef>
                <a:spcPts val="0"/>
              </a:spcBef>
              <a:buNone/>
            </a:pPr>
            <a:r>
              <a:rPr lang="he-IL" sz="2600" b="1" dirty="0" smtClean="0"/>
              <a:t>נדיה כהן, מתוך</a:t>
            </a:r>
            <a:r>
              <a:rPr lang="en-US" sz="2600" b="1" dirty="0" smtClean="0"/>
              <a:t>: </a:t>
            </a:r>
            <a:r>
              <a:rPr lang="he-IL" sz="2600" b="1" dirty="0" smtClean="0"/>
              <a:t> </a:t>
            </a:r>
            <a:r>
              <a:rPr lang="he-IL" sz="2600" b="1" dirty="0">
                <a:solidFill>
                  <a:schemeClr val="accent1">
                    <a:lumMod val="50000"/>
                  </a:schemeClr>
                </a:solidFill>
                <a:hlinkClick r:id="rId2"/>
              </a:rPr>
              <a:t>"הגיע הזמן שהסורים יסלחו לאלי</a:t>
            </a:r>
            <a:r>
              <a:rPr lang="en-US" sz="2600" b="1" dirty="0">
                <a:solidFill>
                  <a:schemeClr val="accent1">
                    <a:lumMod val="50000"/>
                  </a:schemeClr>
                </a:solidFill>
                <a:hlinkClick r:id="rId2"/>
              </a:rPr>
              <a:t>"</a:t>
            </a:r>
            <a:endParaRPr lang="en-US" sz="2600" b="1" dirty="0">
              <a:solidFill>
                <a:schemeClr val="accent1">
                  <a:lumMod val="50000"/>
                </a:schemeClr>
              </a:solidFill>
            </a:endParaRPr>
          </a:p>
          <a:p>
            <a:endParaRPr lang="he-IL" dirty="0"/>
          </a:p>
        </p:txBody>
      </p:sp>
      <p:sp>
        <p:nvSpPr>
          <p:cNvPr id="5" name="TextBox 4">
            <a:hlinkClick r:id="rId3" action="ppaction://hlinksldjump"/>
          </p:cNvPr>
          <p:cNvSpPr txBox="1"/>
          <p:nvPr/>
        </p:nvSpPr>
        <p:spPr>
          <a:xfrm>
            <a:off x="539552" y="6279703"/>
            <a:ext cx="864096" cy="461665"/>
          </a:xfrm>
          <a:prstGeom prst="rect">
            <a:avLst/>
          </a:prstGeom>
          <a:solidFill>
            <a:schemeClr val="accent5">
              <a:lumMod val="75000"/>
            </a:schemeClr>
          </a:solidFill>
          <a:ln w="19050">
            <a:solidFill>
              <a:schemeClr val="accent6">
                <a:lumMod val="75000"/>
              </a:schemeClr>
            </a:solidFill>
          </a:ln>
          <a:scene3d>
            <a:camera prst="orthographicFront"/>
            <a:lightRig rig="threePt" dir="t"/>
          </a:scene3d>
          <a:sp3d>
            <a:bevelT/>
          </a:sp3d>
        </p:spPr>
        <p:txBody>
          <a:bodyPr wrap="square" rtlCol="1">
            <a:spAutoFit/>
          </a:bodyPr>
          <a:lstStyle/>
          <a:p>
            <a:pPr algn="ctr"/>
            <a:r>
              <a:rPr lang="he-IL" sz="2400" b="1" dirty="0" smtClean="0"/>
              <a:t>חזור</a:t>
            </a:r>
            <a:endParaRPr lang="he-IL" sz="2400" b="1" dirty="0"/>
          </a:p>
        </p:txBody>
      </p:sp>
    </p:spTree>
    <p:extLst>
      <p:ext uri="{BB962C8B-B14F-4D97-AF65-F5344CB8AC3E}">
        <p14:creationId xmlns:p14="http://schemas.microsoft.com/office/powerpoint/2010/main" val="125403711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פסגה">
  <a:themeElements>
    <a:clrScheme name="חלון">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פסגה">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פסגה">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1_פסגה">
  <a:themeElements>
    <a:clrScheme name="חלון">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פסגה">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פסגה">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4272</TotalTime>
  <Words>2203</Words>
  <Application>Microsoft Office PowerPoint</Application>
  <PresentationFormat>‫הצגה על המסך (4:3)</PresentationFormat>
  <Paragraphs>110</Paragraphs>
  <Slides>14</Slides>
  <Notes>1</Notes>
  <HiddenSlides>7</HiddenSlides>
  <MMClips>0</MMClips>
  <ScaleCrop>false</ScaleCrop>
  <HeadingPairs>
    <vt:vector size="6" baseType="variant">
      <vt:variant>
        <vt:lpstr>גופנים בשימוש</vt:lpstr>
      </vt:variant>
      <vt:variant>
        <vt:i4>10</vt:i4>
      </vt:variant>
      <vt:variant>
        <vt:lpstr>ערכת נושא</vt:lpstr>
      </vt:variant>
      <vt:variant>
        <vt:i4>2</vt:i4>
      </vt:variant>
      <vt:variant>
        <vt:lpstr>כותרות שקופיות</vt:lpstr>
      </vt:variant>
      <vt:variant>
        <vt:i4>14</vt:i4>
      </vt:variant>
    </vt:vector>
  </HeadingPairs>
  <TitlesOfParts>
    <vt:vector size="26" baseType="lpstr">
      <vt:lpstr>Arial</vt:lpstr>
      <vt:lpstr>Book Antiqua</vt:lpstr>
      <vt:lpstr>Calibri</vt:lpstr>
      <vt:lpstr>David</vt:lpstr>
      <vt:lpstr>Levenim MT</vt:lpstr>
      <vt:lpstr>Lucida Sans</vt:lpstr>
      <vt:lpstr>Times New Roman</vt:lpstr>
      <vt:lpstr>Wingdings</vt:lpstr>
      <vt:lpstr>Wingdings 2</vt:lpstr>
      <vt:lpstr>Wingdings 3</vt:lpstr>
      <vt:lpstr>פסגה</vt:lpstr>
      <vt:lpstr>1_פסגה</vt:lpstr>
      <vt:lpstr>מצגת של PowerPoint‏</vt:lpstr>
      <vt:lpstr>מצגת של PowerPoint‏</vt:lpstr>
      <vt:lpstr>אלי כהן – האיש שלנו בדמשק</vt:lpstr>
      <vt:lpstr>דמותו של אלי כהן</vt:lpstr>
      <vt:lpstr>כרטיסי משימה</vt:lpstr>
      <vt:lpstr>אלי כהן כאיש פרטי</vt:lpstr>
      <vt:lpstr>אלי כהן כאבא</vt:lpstr>
      <vt:lpstr>זהות נסתרת</vt:lpstr>
      <vt:lpstr>המחיר המשפחתי</vt:lpstr>
      <vt:lpstr>המכתב האחרון</vt:lpstr>
      <vt:lpstr>שאלות לדיון</vt:lpstr>
      <vt:lpstr>מצגת של PowerPoint‏</vt:lpstr>
      <vt:lpstr>נספח 1- אלי כהן – תולדות חייו</vt:lpstr>
      <vt:lpstr>נספח 2- מה ברשת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עדי שפירא</dc:creator>
  <cp:lastModifiedBy>אפרת דורות</cp:lastModifiedBy>
  <cp:revision>149</cp:revision>
  <dcterms:created xsi:type="dcterms:W3CDTF">2016-01-07T12:27:06Z</dcterms:created>
  <dcterms:modified xsi:type="dcterms:W3CDTF">2024-06-30T09:53:18Z</dcterms:modified>
</cp:coreProperties>
</file>