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EEF937-277C-4A1C-9407-9A809655EC76}">
  <a:tblStyle styleId="{4AEEF937-277C-4A1C-9407-9A809655EC76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-138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276370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כותרת חדשה במחברת   </a:t>
            </a:r>
          </a:p>
        </p:txBody>
      </p:sp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282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7252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8298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203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8937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2374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55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8820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1963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0126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1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lvl="0" indent="-50800" algn="r" rtl="1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lvl="1" indent="-76200" algn="r" rtl="1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lvl="2" indent="-101600" algn="r" rtl="1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lvl="3" indent="-114300" algn="r" rtl="1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lvl="4" indent="-114300" algn="r" rtl="1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x-none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x-none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x-none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x-none" sz="1000">
                <a:solidFill>
                  <a:schemeClr val="dk2"/>
                </a:solidFill>
              </a:rPr>
              <a:t>‹#›</a:t>
            </a:fld>
            <a:endParaRPr lang="x-none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.kotar.co.il/KotarApp/Viewer.aspx?nBookID=71711830#11.9995.5.defaul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ctrTitle"/>
          </p:nvPr>
        </p:nvSpPr>
        <p:spPr>
          <a:xfrm>
            <a:off x="1809647" y="561077"/>
            <a:ext cx="4713900" cy="1790700"/>
          </a:xfrm>
          <a:prstGeom prst="rect">
            <a:avLst/>
          </a:prstGeom>
          <a:solidFill>
            <a:srgbClr val="FFFFFF">
              <a:alpha val="48080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1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Tahoma"/>
              <a:buNone/>
            </a:pPr>
            <a:r>
              <a:rPr lang="x-none" sz="6000" b="1">
                <a:solidFill>
                  <a:srgbClr val="980000"/>
                </a:solidFill>
              </a:rPr>
              <a:t>גבולות ישראל</a:t>
            </a:r>
          </a:p>
          <a:p>
            <a:pPr marL="0" marR="0" lvl="0" indent="0" rtl="1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Tahoma"/>
              <a:buNone/>
            </a:pPr>
            <a:r>
              <a:rPr lang="x-none" sz="6000" b="1">
                <a:solidFill>
                  <a:srgbClr val="980000"/>
                </a:solidFill>
              </a:rPr>
              <a:t>בימינו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title" idx="4294967295"/>
          </p:nvPr>
        </p:nvSpPr>
        <p:spPr>
          <a:xfrm>
            <a:off x="1191481" y="2498119"/>
            <a:ext cx="6136500" cy="1195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3600" b="1" dirty="0">
                <a:solidFill>
                  <a:srgbClr val="073763"/>
                </a:solidFill>
              </a:rPr>
              <a:t>אירועים מרכזיים בשינויי גבולות</a:t>
            </a:r>
          </a:p>
          <a:p>
            <a:pPr lvl="0" rtl="1">
              <a:spcBef>
                <a:spcPts val="0"/>
              </a:spcBef>
              <a:buNone/>
            </a:pPr>
            <a:r>
              <a:rPr lang="x-none" sz="3600" b="1" dirty="0">
                <a:solidFill>
                  <a:srgbClr val="073763"/>
                </a:solidFill>
              </a:rPr>
              <a:t> </a:t>
            </a:r>
          </a:p>
          <a:p>
            <a:pPr lvl="0" algn="ctr" rtl="1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x-none" sz="3600" b="1" dirty="0">
                <a:solidFill>
                  <a:srgbClr val="4A86E8"/>
                </a:solidFill>
              </a:rPr>
              <a:t>משימה </a:t>
            </a:r>
            <a:r>
              <a:rPr lang="x-none" sz="3600" b="1" dirty="0" smtClean="0">
                <a:solidFill>
                  <a:srgbClr val="4A86E8"/>
                </a:solidFill>
              </a:rPr>
              <a:t>בקבוצות</a:t>
            </a:r>
            <a:r>
              <a:rPr lang="he-IL" sz="3600" b="1" dirty="0" smtClean="0">
                <a:solidFill>
                  <a:srgbClr val="4A86E8"/>
                </a:solidFill>
              </a:rPr>
              <a:t/>
            </a:r>
            <a:br>
              <a:rPr lang="he-IL" sz="3600" b="1" dirty="0" smtClean="0">
                <a:solidFill>
                  <a:srgbClr val="4A86E8"/>
                </a:solidFill>
              </a:rPr>
            </a:br>
            <a:r>
              <a:rPr lang="he-IL" sz="2000" b="1" dirty="0" smtClean="0">
                <a:solidFill>
                  <a:srgbClr val="4A86E8"/>
                </a:solidFill>
              </a:rPr>
              <a:t>נירית לוי אלחדף+אדר ענבר</a:t>
            </a:r>
            <a:endParaRPr lang="x-none" sz="3600" b="1" dirty="0">
              <a:solidFill>
                <a:srgbClr val="4A86E8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dirty="0">
              <a:solidFill>
                <a:srgbClr val="07376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ביקורת על הארוע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1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75300" y="1021064"/>
            <a:ext cx="8393400" cy="4319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2400">
                <a:solidFill>
                  <a:srgbClr val="000000"/>
                </a:solidFill>
              </a:rPr>
              <a:t>עליכם להכין מצגת שיתופית של </a:t>
            </a:r>
            <a:r>
              <a:rPr lang="x-none" sz="2400" b="1">
                <a:solidFill>
                  <a:srgbClr val="000000"/>
                </a:solidFill>
              </a:rPr>
              <a:t>5</a:t>
            </a:r>
            <a:r>
              <a:rPr lang="x-none" sz="2400">
                <a:solidFill>
                  <a:srgbClr val="000000"/>
                </a:solidFill>
              </a:rPr>
              <a:t> שקפים להצגה בכיתה :</a:t>
            </a:r>
          </a:p>
          <a:p>
            <a:pPr marL="457200" lvl="0" indent="-228600">
              <a:spcBef>
                <a:spcPts val="0"/>
              </a:spcBef>
              <a:buAutoNum type="arabicPeriod"/>
            </a:pPr>
            <a:r>
              <a:rPr lang="x-none">
                <a:solidFill>
                  <a:schemeClr val="dk1"/>
                </a:solidFill>
              </a:rPr>
              <a:t>בחרו אירוע ואשרו אותו מול המורה </a:t>
            </a:r>
            <a:r>
              <a:rPr lang="en-US" dirty="0" smtClean="0">
                <a:solidFill>
                  <a:schemeClr val="dk1"/>
                </a:solidFill>
              </a:rPr>
              <a:t>)</a:t>
            </a:r>
            <a:r>
              <a:rPr lang="x-none" smtClean="0">
                <a:solidFill>
                  <a:schemeClr val="dk1"/>
                </a:solidFill>
              </a:rPr>
              <a:t> קבוצה </a:t>
            </a:r>
            <a:r>
              <a:rPr lang="x-none">
                <a:solidFill>
                  <a:schemeClr val="dk1"/>
                </a:solidFill>
              </a:rPr>
              <a:t>אירוע </a:t>
            </a:r>
            <a:r>
              <a:rPr lang="x-none" smtClean="0">
                <a:solidFill>
                  <a:schemeClr val="dk1"/>
                </a:solidFill>
              </a:rPr>
              <a:t>שונה</a:t>
            </a:r>
            <a:r>
              <a:rPr lang="en-US" dirty="0" smtClean="0">
                <a:solidFill>
                  <a:schemeClr val="dk1"/>
                </a:solidFill>
              </a:rPr>
              <a:t>(</a:t>
            </a:r>
            <a:r>
              <a:rPr lang="he-IL" dirty="0" smtClean="0">
                <a:solidFill>
                  <a:schemeClr val="dk1"/>
                </a:solidFill>
              </a:rPr>
              <a:t>.</a:t>
            </a:r>
            <a:endParaRPr lang="x-none">
              <a:solidFill>
                <a:schemeClr val="dk1"/>
              </a:solidFill>
            </a:endParaRPr>
          </a:p>
          <a:p>
            <a:pPr marL="457200" lvl="0" indent="-228600" rtl="1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x-none">
                <a:solidFill>
                  <a:schemeClr val="dk1"/>
                </a:solidFill>
              </a:rPr>
              <a:t>שקף 1 - </a:t>
            </a:r>
            <a:r>
              <a:rPr lang="he-IL" dirty="0" smtClean="0">
                <a:solidFill>
                  <a:schemeClr val="dk1"/>
                </a:solidFill>
              </a:rPr>
              <a:t> </a:t>
            </a:r>
            <a:r>
              <a:rPr lang="x-none" smtClean="0">
                <a:solidFill>
                  <a:schemeClr val="dk1"/>
                </a:solidFill>
              </a:rPr>
              <a:t>סיפור </a:t>
            </a:r>
            <a:r>
              <a:rPr lang="x-none">
                <a:solidFill>
                  <a:schemeClr val="dk1"/>
                </a:solidFill>
              </a:rPr>
              <a:t>האירוע </a:t>
            </a:r>
            <a:r>
              <a:rPr lang="x-none" smtClean="0">
                <a:solidFill>
                  <a:schemeClr val="dk1"/>
                </a:solidFill>
              </a:rPr>
              <a:t>שבחרתם.</a:t>
            </a:r>
            <a:r>
              <a:rPr lang="he-IL" dirty="0" smtClean="0">
                <a:solidFill>
                  <a:schemeClr val="dk1"/>
                </a:solidFill>
              </a:rPr>
              <a:t>(</a:t>
            </a:r>
            <a:r>
              <a:rPr lang="x-none" smtClean="0">
                <a:solidFill>
                  <a:schemeClr val="dk1"/>
                </a:solidFill>
              </a:rPr>
              <a:t>כתבו </a:t>
            </a:r>
            <a:r>
              <a:rPr lang="x-none">
                <a:solidFill>
                  <a:schemeClr val="dk1"/>
                </a:solidFill>
              </a:rPr>
              <a:t>פיסקה בת 12 שורות על </a:t>
            </a:r>
            <a:r>
              <a:rPr lang="x-none" smtClean="0">
                <a:solidFill>
                  <a:schemeClr val="dk1"/>
                </a:solidFill>
              </a:rPr>
              <a:t>האירוע</a:t>
            </a:r>
            <a:r>
              <a:rPr lang="he-IL" dirty="0" smtClean="0">
                <a:solidFill>
                  <a:schemeClr val="dk1"/>
                </a:solidFill>
              </a:rPr>
              <a:t>).</a:t>
            </a:r>
            <a:endParaRPr lang="x-none">
              <a:solidFill>
                <a:schemeClr val="dk1"/>
              </a:solidFill>
            </a:endParaRPr>
          </a:p>
          <a:p>
            <a:pPr marL="457200" lvl="0" indent="-228600" rtl="1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x-none">
                <a:solidFill>
                  <a:schemeClr val="dk1"/>
                </a:solidFill>
              </a:rPr>
              <a:t>שקף 2 - </a:t>
            </a:r>
            <a:r>
              <a:rPr lang="he-IL" dirty="0" smtClean="0">
                <a:solidFill>
                  <a:schemeClr val="dk1"/>
                </a:solidFill>
              </a:rPr>
              <a:t> </a:t>
            </a:r>
            <a:r>
              <a:rPr lang="x-none" smtClean="0">
                <a:solidFill>
                  <a:schemeClr val="dk1"/>
                </a:solidFill>
              </a:rPr>
              <a:t>תיאור </a:t>
            </a:r>
            <a:r>
              <a:rPr lang="x-none">
                <a:solidFill>
                  <a:schemeClr val="dk1"/>
                </a:solidFill>
              </a:rPr>
              <a:t>שינויי הגבול בעקבות האירוע- יש לצרף </a:t>
            </a:r>
            <a:r>
              <a:rPr lang="x-none" smtClean="0">
                <a:solidFill>
                  <a:schemeClr val="dk1"/>
                </a:solidFill>
              </a:rPr>
              <a:t>מפה</a:t>
            </a:r>
            <a:endParaRPr lang="x-none">
              <a:solidFill>
                <a:schemeClr val="dk1"/>
              </a:solidFill>
            </a:endParaRPr>
          </a:p>
          <a:p>
            <a:pPr marL="457200" lvl="0" indent="-228600" rtl="1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x-none">
                <a:solidFill>
                  <a:schemeClr val="dk1"/>
                </a:solidFill>
              </a:rPr>
              <a:t>שקף </a:t>
            </a:r>
            <a:r>
              <a:rPr lang="x-none" smtClean="0">
                <a:solidFill>
                  <a:schemeClr val="dk1"/>
                </a:solidFill>
              </a:rPr>
              <a:t>3- </a:t>
            </a:r>
            <a:r>
              <a:rPr lang="he-IL" dirty="0" smtClean="0">
                <a:solidFill>
                  <a:schemeClr val="dk1"/>
                </a:solidFill>
              </a:rPr>
              <a:t> </a:t>
            </a:r>
            <a:r>
              <a:rPr lang="x-none" smtClean="0">
                <a:solidFill>
                  <a:schemeClr val="dk1"/>
                </a:solidFill>
              </a:rPr>
              <a:t>בחרו </a:t>
            </a:r>
            <a:r>
              <a:rPr lang="x-none">
                <a:solidFill>
                  <a:schemeClr val="dk1"/>
                </a:solidFill>
              </a:rPr>
              <a:t>שיר המתאים לאירוע </a:t>
            </a:r>
            <a:r>
              <a:rPr lang="he-IL" dirty="0" smtClean="0">
                <a:solidFill>
                  <a:schemeClr val="dk1"/>
                </a:solidFill>
              </a:rPr>
              <a:t>(</a:t>
            </a:r>
            <a:r>
              <a:rPr lang="x-none" smtClean="0">
                <a:solidFill>
                  <a:schemeClr val="dk1"/>
                </a:solidFill>
              </a:rPr>
              <a:t>שיר </a:t>
            </a:r>
            <a:r>
              <a:rPr lang="x-none">
                <a:solidFill>
                  <a:schemeClr val="dk1"/>
                </a:solidFill>
              </a:rPr>
              <a:t>תקופה או שיר שמדבר על </a:t>
            </a:r>
            <a:r>
              <a:rPr lang="x-none" smtClean="0">
                <a:solidFill>
                  <a:schemeClr val="dk1"/>
                </a:solidFill>
              </a:rPr>
              <a:t>האירוע</a:t>
            </a:r>
            <a:r>
              <a:rPr lang="he-IL" dirty="0" smtClean="0">
                <a:solidFill>
                  <a:schemeClr val="dk1"/>
                </a:solidFill>
              </a:rPr>
              <a:t>)</a:t>
            </a:r>
            <a:endParaRPr lang="x-none">
              <a:solidFill>
                <a:schemeClr val="dk1"/>
              </a:solidFill>
            </a:endParaRPr>
          </a:p>
          <a:p>
            <a:pPr marL="457200" lvl="0" indent="-228600" rtl="1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x-none">
                <a:solidFill>
                  <a:schemeClr val="dk1"/>
                </a:solidFill>
              </a:rPr>
              <a:t>שקף </a:t>
            </a:r>
            <a:r>
              <a:rPr lang="x-none" smtClean="0">
                <a:solidFill>
                  <a:schemeClr val="dk1"/>
                </a:solidFill>
              </a:rPr>
              <a:t>4 </a:t>
            </a:r>
            <a:r>
              <a:rPr lang="x-none">
                <a:solidFill>
                  <a:schemeClr val="dk1"/>
                </a:solidFill>
              </a:rPr>
              <a:t>- </a:t>
            </a:r>
            <a:r>
              <a:rPr lang="he-IL" dirty="0" smtClean="0">
                <a:solidFill>
                  <a:schemeClr val="dk1"/>
                </a:solidFill>
              </a:rPr>
              <a:t> </a:t>
            </a:r>
            <a:r>
              <a:rPr lang="x-none" smtClean="0">
                <a:solidFill>
                  <a:schemeClr val="dk1"/>
                </a:solidFill>
              </a:rPr>
              <a:t>הביעו </a:t>
            </a:r>
            <a:r>
              <a:rPr lang="x-none">
                <a:solidFill>
                  <a:schemeClr val="dk1"/>
                </a:solidFill>
              </a:rPr>
              <a:t>את דעתכם על השפעת האירוע על ישראל </a:t>
            </a:r>
            <a:r>
              <a:rPr lang="he-IL" dirty="0" smtClean="0">
                <a:solidFill>
                  <a:schemeClr val="dk1"/>
                </a:solidFill>
              </a:rPr>
              <a:t>(</a:t>
            </a:r>
            <a:r>
              <a:rPr lang="x-none" smtClean="0">
                <a:solidFill>
                  <a:schemeClr val="dk1"/>
                </a:solidFill>
              </a:rPr>
              <a:t>כלכלית</a:t>
            </a:r>
            <a:r>
              <a:rPr lang="x-none">
                <a:solidFill>
                  <a:schemeClr val="dk1"/>
                </a:solidFill>
              </a:rPr>
              <a:t>, בטחונית, </a:t>
            </a:r>
            <a:r>
              <a:rPr lang="x-none" smtClean="0">
                <a:solidFill>
                  <a:schemeClr val="dk1"/>
                </a:solidFill>
              </a:rPr>
              <a:t>חברתית</a:t>
            </a:r>
            <a:r>
              <a:rPr lang="he-IL" dirty="0" smtClean="0">
                <a:solidFill>
                  <a:schemeClr val="dk1"/>
                </a:solidFill>
              </a:rPr>
              <a:t>).</a:t>
            </a:r>
            <a:endParaRPr lang="x-none">
              <a:solidFill>
                <a:schemeClr val="dk1"/>
              </a:solidFill>
            </a:endParaRPr>
          </a:p>
          <a:p>
            <a:pPr marL="457200" lvl="0" indent="-228600" rtl="1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x-none">
                <a:solidFill>
                  <a:schemeClr val="dk1"/>
                </a:solidFill>
              </a:rPr>
              <a:t>שקף </a:t>
            </a:r>
            <a:r>
              <a:rPr lang="x-none" smtClean="0">
                <a:solidFill>
                  <a:schemeClr val="dk1"/>
                </a:solidFill>
              </a:rPr>
              <a:t>5 </a:t>
            </a:r>
            <a:r>
              <a:rPr lang="x-none">
                <a:solidFill>
                  <a:schemeClr val="dk1"/>
                </a:solidFill>
              </a:rPr>
              <a:t>- </a:t>
            </a:r>
            <a:r>
              <a:rPr lang="he-IL" dirty="0" smtClean="0">
                <a:solidFill>
                  <a:schemeClr val="dk1"/>
                </a:solidFill>
              </a:rPr>
              <a:t> </a:t>
            </a:r>
            <a:r>
              <a:rPr lang="x-none" smtClean="0">
                <a:solidFill>
                  <a:schemeClr val="dk1"/>
                </a:solidFill>
              </a:rPr>
              <a:t>הביעו </a:t>
            </a:r>
            <a:r>
              <a:rPr lang="x-none">
                <a:solidFill>
                  <a:schemeClr val="dk1"/>
                </a:solidFill>
              </a:rPr>
              <a:t>את דעתכם הביקורתית לאירוע </a:t>
            </a:r>
            <a:r>
              <a:rPr lang="he-IL" dirty="0" smtClean="0">
                <a:solidFill>
                  <a:schemeClr val="dk1"/>
                </a:solidFill>
              </a:rPr>
              <a:t>(</a:t>
            </a:r>
            <a:r>
              <a:rPr lang="x-none" smtClean="0">
                <a:solidFill>
                  <a:schemeClr val="dk1"/>
                </a:solidFill>
              </a:rPr>
              <a:t>מוצדק </a:t>
            </a:r>
            <a:r>
              <a:rPr lang="x-none">
                <a:solidFill>
                  <a:schemeClr val="dk1"/>
                </a:solidFill>
              </a:rPr>
              <a:t>או לא מוצדק, נכון או לא נכון </a:t>
            </a:r>
            <a:r>
              <a:rPr lang="x-none" smtClean="0">
                <a:solidFill>
                  <a:schemeClr val="dk1"/>
                </a:solidFill>
              </a:rPr>
              <a:t>לישראל</a:t>
            </a:r>
            <a:r>
              <a:rPr lang="he-IL" dirty="0" smtClean="0">
                <a:solidFill>
                  <a:schemeClr val="dk1"/>
                </a:solidFill>
              </a:rPr>
              <a:t>).</a:t>
            </a:r>
            <a:r>
              <a:rPr lang="x-none">
                <a:solidFill>
                  <a:schemeClr val="dk1"/>
                </a:solidFill>
              </a:rPr>
              <a:t/>
            </a:r>
            <a:br>
              <a:rPr lang="x-none">
                <a:solidFill>
                  <a:schemeClr val="dk1"/>
                </a:solidFill>
              </a:rPr>
            </a:br>
            <a:r>
              <a:rPr lang="x-none">
                <a:solidFill>
                  <a:schemeClr val="dk1"/>
                </a:solidFill>
              </a:rPr>
              <a:t>                                                    </a:t>
            </a:r>
            <a:r>
              <a:rPr lang="x-none" sz="1600">
                <a:solidFill>
                  <a:schemeClr val="dk1"/>
                </a:solidFill>
              </a:rPr>
              <a:t>יש להעזר בספר הלימוד-  </a:t>
            </a:r>
            <a:r>
              <a:rPr lang="x-none" sz="1600" u="sng">
                <a:solidFill>
                  <a:srgbClr val="1155CC"/>
                </a:solidFill>
                <a:hlinkClick r:id="rId3"/>
              </a:rPr>
              <a:t>ישראל במאה 21 </a:t>
            </a:r>
            <a:r>
              <a:rPr lang="x-none" sz="1600" u="sng" smtClean="0">
                <a:solidFill>
                  <a:srgbClr val="1155CC"/>
                </a:solidFill>
                <a:hlinkClick r:id="rId3"/>
              </a:rPr>
              <a:t>-</a:t>
            </a:r>
            <a:endParaRPr dirty="0">
              <a:solidFill>
                <a:schemeClr val="dk1"/>
              </a:solidFill>
            </a:endParaRPr>
          </a:p>
          <a:p>
            <a:pPr marL="0" lvl="0" indent="0" rtl="1">
              <a:spcBef>
                <a:spcPts val="0"/>
              </a:spcBef>
              <a:buNone/>
            </a:pPr>
            <a:r>
              <a:rPr lang="x-none">
                <a:solidFill>
                  <a:schemeClr val="dk1"/>
                </a:solidFill>
              </a:rPr>
              <a:t/>
            </a:r>
            <a:br>
              <a:rPr lang="x-none">
                <a:solidFill>
                  <a:schemeClr val="dk1"/>
                </a:solidFill>
              </a:rPr>
            </a:br>
            <a:endParaRPr lang="x-none">
              <a:solidFill>
                <a:schemeClr val="dk1"/>
              </a:solidFill>
            </a:endParaRPr>
          </a:p>
          <a:p>
            <a:pPr marL="0" lvl="0" indent="-6985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lvl="0" rtl="1">
              <a:spcBef>
                <a:spcPts val="0"/>
              </a:spcBef>
              <a:buNone/>
            </a:pPr>
            <a:endParaRPr dirty="0">
              <a:solidFill>
                <a:srgbClr val="000000"/>
              </a:solidFill>
            </a:endParaRPr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624300" y="430975"/>
            <a:ext cx="6136500" cy="590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b="1">
                <a:solidFill>
                  <a:srgbClr val="073763"/>
                </a:solidFill>
              </a:rPr>
              <a:t>אירועים מרכזיים בשינויי גבולות </a:t>
            </a:r>
          </a:p>
          <a:p>
            <a:pPr lvl="0" algn="ctr" rtl="1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x-none" b="1">
                <a:solidFill>
                  <a:srgbClr val="4A86E8"/>
                </a:solidFill>
              </a:rPr>
              <a:t>משימה בקבוצות</a:t>
            </a:r>
          </a:p>
          <a:p>
            <a:pPr lvl="0" rtl="0">
              <a:spcBef>
                <a:spcPts val="0"/>
              </a:spcBef>
              <a:buNone/>
            </a:pPr>
            <a:endParaRPr>
              <a:solidFill>
                <a:srgbClr val="07376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/>
        </p:nvSpPr>
        <p:spPr>
          <a:xfrm>
            <a:off x="-71325" y="2674425"/>
            <a:ext cx="2296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הסכם שלום עם </a:t>
            </a:r>
            <a:r>
              <a:rPr lang="x-none" sz="1800" smtClean="0"/>
              <a:t>מצרים</a:t>
            </a:r>
            <a:endParaRPr lang="he-IL" sz="1800" dirty="0" smtClean="0"/>
          </a:p>
          <a:p>
            <a:pPr lvl="0" rtl="1">
              <a:spcBef>
                <a:spcPts val="0"/>
              </a:spcBef>
              <a:buNone/>
            </a:pPr>
            <a:endParaRPr lang="x-none" sz="1800"/>
          </a:p>
        </p:txBody>
      </p:sp>
      <p:sp>
        <p:nvSpPr>
          <p:cNvPr id="77" name="Shape 77"/>
          <p:cNvSpPr txBox="1"/>
          <p:nvPr/>
        </p:nvSpPr>
        <p:spPr>
          <a:xfrm>
            <a:off x="92775" y="4597575"/>
            <a:ext cx="19683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חוק הגולן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6847500" y="2204325"/>
            <a:ext cx="2296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הסכם </a:t>
            </a:r>
            <a:r>
              <a:rPr lang="x-none" sz="1800" smtClean="0"/>
              <a:t>אוסלו</a:t>
            </a:r>
            <a:endParaRPr lang="he-IL" sz="1800" dirty="0" smtClean="0"/>
          </a:p>
          <a:p>
            <a:pPr lvl="0" rtl="1">
              <a:spcBef>
                <a:spcPts val="0"/>
              </a:spcBef>
              <a:buNone/>
            </a:pPr>
            <a:r>
              <a:rPr lang="he-IL" sz="1800" dirty="0" smtClean="0"/>
              <a:t>ן</a:t>
            </a:r>
            <a:endParaRPr lang="x-none" sz="1800"/>
          </a:p>
        </p:txBody>
      </p:sp>
      <p:sp>
        <p:nvSpPr>
          <p:cNvPr id="80" name="Shape 80"/>
          <p:cNvSpPr txBox="1"/>
          <p:nvPr/>
        </p:nvSpPr>
        <p:spPr>
          <a:xfrm>
            <a:off x="4907390" y="4114275"/>
            <a:ext cx="1071000" cy="95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r" rtl="1">
              <a:spcBef>
                <a:spcPts val="0"/>
              </a:spcBef>
              <a:buNone/>
            </a:pPr>
            <a:r>
              <a:rPr lang="x-none" sz="1800"/>
              <a:t>הסכם שלום עם ירדן</a:t>
            </a:r>
          </a:p>
        </p:txBody>
      </p:sp>
      <p:pic>
        <p:nvPicPr>
          <p:cNvPr id="11" name="Picture 2" descr="C:\Users\kl792\Desktop\Bill_Clinton,_Yitzhak_Rabin,_Yasser_Arafat_at_the_White_House_1993-09-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450" y="96926"/>
            <a:ext cx="3200400" cy="218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l792\Desktop\800px-Flickr_-_Government_Press_Office_(GPO)_-_The_Triple_Handshak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13" y="178069"/>
            <a:ext cx="3939023" cy="249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l792\Desktop\Hussein_Clinton_Rabi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390" y="2818266"/>
            <a:ext cx="3075489" cy="2249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l792\Desktop\Hill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075" y="2937250"/>
            <a:ext cx="2838450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31318" y="2300875"/>
            <a:ext cx="131618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en-US" sz="600" dirty="0"/>
              <a:t>Vince </a:t>
            </a:r>
            <a:r>
              <a:rPr lang="en-US" sz="600" dirty="0" err="1"/>
              <a:t>Musi</a:t>
            </a:r>
            <a:r>
              <a:rPr lang="en-US" sz="600" dirty="0"/>
              <a:t> / The White House</a:t>
            </a:r>
            <a:endParaRPr lang="he-IL" sz="600" dirty="0"/>
          </a:p>
        </p:txBody>
      </p:sp>
      <p:sp>
        <p:nvSpPr>
          <p:cNvPr id="19" name="TextBox 18"/>
          <p:cNvSpPr txBox="1"/>
          <p:nvPr/>
        </p:nvSpPr>
        <p:spPr>
          <a:xfrm>
            <a:off x="5374669" y="3863962"/>
            <a:ext cx="60372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en-US" sz="600" dirty="0"/>
              <a:t>Tal </a:t>
            </a:r>
            <a:r>
              <a:rPr lang="en-US" sz="600" dirty="0" err="1"/>
              <a:t>Shabtai</a:t>
            </a:r>
            <a:endParaRPr lang="he-IL" sz="600" dirty="0"/>
          </a:p>
        </p:txBody>
      </p:sp>
      <p:sp>
        <p:nvSpPr>
          <p:cNvPr id="20" name="TextBox 19"/>
          <p:cNvSpPr txBox="1"/>
          <p:nvPr/>
        </p:nvSpPr>
        <p:spPr>
          <a:xfrm>
            <a:off x="668373" y="3006025"/>
            <a:ext cx="131618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en-US" sz="600" dirty="0" smtClean="0"/>
              <a:t>The </a:t>
            </a:r>
            <a:r>
              <a:rPr lang="en-US" sz="600" dirty="0"/>
              <a:t>White House</a:t>
            </a:r>
            <a:endParaRPr lang="he-IL" sz="600" dirty="0"/>
          </a:p>
        </p:txBody>
      </p:sp>
      <p:sp>
        <p:nvSpPr>
          <p:cNvPr id="21" name="TextBox 20"/>
          <p:cNvSpPr txBox="1"/>
          <p:nvPr/>
        </p:nvSpPr>
        <p:spPr>
          <a:xfrm>
            <a:off x="1267692" y="4694125"/>
            <a:ext cx="71686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en-US" sz="800" dirty="0" err="1"/>
              <a:t>Gsella</a:t>
            </a:r>
            <a:endParaRPr lang="he-IL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58400" y="2700125"/>
            <a:ext cx="2296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הנסיגה מלבנון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0" y="4487850"/>
            <a:ext cx="27846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ההתנתקות מרצועת עזה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736550" y="2654375"/>
            <a:ext cx="2296500" cy="47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 sz="1800"/>
              <a:t>הקמת גדר ההפרדה</a:t>
            </a:r>
          </a:p>
        </p:txBody>
      </p:sp>
      <p:pic>
        <p:nvPicPr>
          <p:cNvPr id="2050" name="Picture 2" descr="C:\Users\kl792\Desktop\גדר_ההפרדה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019" y="67034"/>
            <a:ext cx="3321756" cy="248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l792\Desktop\800px-Israel_lebanon_bord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94" y="67034"/>
            <a:ext cx="3329016" cy="249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kl792\Desktop\Katif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741" y="2572973"/>
            <a:ext cx="2361768" cy="254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37771" y="2612426"/>
            <a:ext cx="1316182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he-IL" sz="700" dirty="0" smtClean="0"/>
              <a:t>צילום: מיכאלי</a:t>
            </a:r>
            <a:endParaRPr lang="he-IL" sz="500" dirty="0"/>
          </a:p>
        </p:txBody>
      </p:sp>
      <p:sp>
        <p:nvSpPr>
          <p:cNvPr id="13" name="TextBox 12"/>
          <p:cNvSpPr txBox="1"/>
          <p:nvPr/>
        </p:nvSpPr>
        <p:spPr>
          <a:xfrm>
            <a:off x="1468418" y="2619938"/>
            <a:ext cx="131618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en-US" sz="800" dirty="0" err="1"/>
              <a:t>campsmum</a:t>
            </a:r>
            <a:endParaRPr lang="he-IL" sz="500" dirty="0"/>
          </a:p>
        </p:txBody>
      </p:sp>
      <p:sp>
        <p:nvSpPr>
          <p:cNvPr id="14" name="TextBox 13"/>
          <p:cNvSpPr txBox="1"/>
          <p:nvPr/>
        </p:nvSpPr>
        <p:spPr>
          <a:xfrm>
            <a:off x="1607559" y="4195462"/>
            <a:ext cx="1316182" cy="2923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" dirty="0" smtClean="0"/>
              <a:t>ויקיפדיה:</a:t>
            </a:r>
          </a:p>
          <a:p>
            <a:pPr algn="r" rtl="1"/>
            <a:r>
              <a:rPr lang="he-IL" sz="700" dirty="0" smtClean="0"/>
              <a:t>קובי כרמלי</a:t>
            </a:r>
            <a:endParaRPr lang="he-IL" sz="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חברי הקבוצה ומשימותיהם </a:t>
            </a:r>
            <a:r>
              <a:rPr lang="he-IL" dirty="0" smtClean="0"/>
              <a:t>(</a:t>
            </a:r>
            <a:r>
              <a:rPr lang="x-none" smtClean="0"/>
              <a:t>כל </a:t>
            </a:r>
            <a:r>
              <a:rPr lang="x-none"/>
              <a:t>אחד מכין </a:t>
            </a:r>
            <a:r>
              <a:rPr lang="x-none" smtClean="0"/>
              <a:t>שקף</a:t>
            </a:r>
            <a:r>
              <a:rPr lang="he-IL" dirty="0" smtClean="0"/>
              <a:t>)</a:t>
            </a:r>
            <a:endParaRPr lang="x-none"/>
          </a:p>
        </p:txBody>
      </p:sp>
      <p:graphicFrame>
        <p:nvGraphicFramePr>
          <p:cNvPr id="96" name="Shape 96"/>
          <p:cNvGraphicFramePr/>
          <p:nvPr>
            <p:extLst>
              <p:ext uri="{D42A27DB-BD31-4B8C-83A1-F6EECF244321}">
                <p14:modId xmlns:p14="http://schemas.microsoft.com/office/powerpoint/2010/main" val="3403461348"/>
              </p:ext>
            </p:extLst>
          </p:nvPr>
        </p:nvGraphicFramePr>
        <p:xfrm>
          <a:off x="952500" y="1428750"/>
          <a:ext cx="7239000" cy="2803980"/>
        </p:xfrm>
        <a:graphic>
          <a:graphicData uri="http://schemas.openxmlformats.org/drawingml/2006/table">
            <a:tbl>
              <a:tblPr>
                <a:noFill/>
                <a:tableStyleId>{4AEEF937-277C-4A1C-9407-9A809655EC76}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תלמיד שענה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שקף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1 - סיפור הארוע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2- תיאור שינויי הגבול בעקבות הארוע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3- שיר מתאים לארוע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4 -השפעה על ישראל </a:t>
                      </a:r>
                      <a:r>
                        <a:rPr lang="he-IL" dirty="0" smtClean="0"/>
                        <a:t>(</a:t>
                      </a:r>
                      <a:r>
                        <a:rPr lang="x-none" smtClean="0"/>
                        <a:t>כלכלית</a:t>
                      </a:r>
                      <a:r>
                        <a:rPr lang="x-none"/>
                        <a:t>, חברתית, </a:t>
                      </a:r>
                      <a:r>
                        <a:rPr lang="x-none" smtClean="0"/>
                        <a:t>בטחונית</a:t>
                      </a:r>
                      <a:r>
                        <a:rPr lang="he-IL" dirty="0" smtClean="0"/>
                        <a:t>)</a:t>
                      </a:r>
                      <a:endParaRPr lang="x-none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1">
                        <a:spcBef>
                          <a:spcPts val="0"/>
                        </a:spcBef>
                        <a:buNone/>
                      </a:pPr>
                      <a:r>
                        <a:rPr lang="x-none"/>
                        <a:t>5- ביקורת על הארוע </a:t>
                      </a:r>
                      <a:r>
                        <a:rPr lang="he-IL" dirty="0" smtClean="0"/>
                        <a:t>(</a:t>
                      </a:r>
                      <a:r>
                        <a:rPr lang="x-none" smtClean="0"/>
                        <a:t>מוצדק </a:t>
                      </a:r>
                      <a:r>
                        <a:rPr lang="x-none"/>
                        <a:t>או לא מוצדק, נכון או לא נכון </a:t>
                      </a:r>
                      <a:r>
                        <a:rPr lang="x-none" smtClean="0"/>
                        <a:t>לישראל</a:t>
                      </a:r>
                      <a:r>
                        <a:rPr lang="he-IL" dirty="0" smtClean="0"/>
                        <a:t>)</a:t>
                      </a:r>
                      <a:endParaRPr lang="x-none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סיפור הארוע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שינויי הגבול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שיר 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1">
              <a:spcBef>
                <a:spcPts val="0"/>
              </a:spcBef>
              <a:buNone/>
            </a:pPr>
            <a:r>
              <a:rPr lang="x-none"/>
              <a:t>השפעה על ישראל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26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239</Words>
  <Application>Microsoft Office PowerPoint</Application>
  <PresentationFormat>‫הצגה על המסך (16:9)</PresentationFormat>
  <Paragraphs>51</Paragraphs>
  <Slides>10</Slides>
  <Notes>10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1" baseType="lpstr">
      <vt:lpstr>Simple Light</vt:lpstr>
      <vt:lpstr>גבולות ישראל בימינו</vt:lpstr>
      <vt:lpstr>אירועים מרכזיים בשינויי גבולות  משימה בקבוצות </vt:lpstr>
      <vt:lpstr>מצגת של PowerPoint</vt:lpstr>
      <vt:lpstr>מצגת של PowerPoint</vt:lpstr>
      <vt:lpstr>חברי הקבוצה ומשימותיהם (כל אחד מכין שקף)</vt:lpstr>
      <vt:lpstr>סיפור הארוע</vt:lpstr>
      <vt:lpstr>שינויי הגבול</vt:lpstr>
      <vt:lpstr>שיר </vt:lpstr>
      <vt:lpstr>השפעה על ישראל</vt:lpstr>
      <vt:lpstr>ביקורת על הארוע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גבולות ישראל בימינו</dc:title>
  <dc:creator>ירדן ורדיקה</dc:creator>
  <cp:lastModifiedBy>ירדן ורדיקה</cp:lastModifiedBy>
  <cp:revision>4</cp:revision>
  <dcterms:modified xsi:type="dcterms:W3CDTF">2017-09-24T08:40:18Z</dcterms:modified>
</cp:coreProperties>
</file>