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sldIdLst>
    <p:sldId id="256" r:id="rId5"/>
    <p:sldId id="304" r:id="rId6"/>
    <p:sldId id="259" r:id="rId7"/>
    <p:sldId id="441" r:id="rId8"/>
    <p:sldId id="442" r:id="rId9"/>
    <p:sldId id="443" r:id="rId10"/>
    <p:sldId id="444" r:id="rId11"/>
    <p:sldId id="422" r:id="rId12"/>
    <p:sldId id="423" r:id="rId13"/>
    <p:sldId id="424" r:id="rId14"/>
    <p:sldId id="425" r:id="rId15"/>
    <p:sldId id="341" r:id="rId16"/>
    <p:sldId id="371" r:id="rId17"/>
    <p:sldId id="373" r:id="rId18"/>
    <p:sldId id="457" r:id="rId19"/>
    <p:sldId id="456" r:id="rId20"/>
    <p:sldId id="446" r:id="rId21"/>
    <p:sldId id="426" r:id="rId22"/>
    <p:sldId id="447" r:id="rId23"/>
    <p:sldId id="458" r:id="rId24"/>
    <p:sldId id="427" r:id="rId25"/>
    <p:sldId id="428" r:id="rId26"/>
    <p:sldId id="460" r:id="rId27"/>
    <p:sldId id="429" r:id="rId28"/>
    <p:sldId id="448" r:id="rId29"/>
    <p:sldId id="449" r:id="rId30"/>
    <p:sldId id="430" r:id="rId31"/>
    <p:sldId id="461" r:id="rId32"/>
    <p:sldId id="452" r:id="rId33"/>
    <p:sldId id="462" r:id="rId34"/>
    <p:sldId id="453" r:id="rId35"/>
    <p:sldId id="431" r:id="rId36"/>
    <p:sldId id="432" r:id="rId37"/>
    <p:sldId id="463" r:id="rId38"/>
    <p:sldId id="464" r:id="rId39"/>
    <p:sldId id="466" r:id="rId40"/>
    <p:sldId id="284" r:id="rId41"/>
    <p:sldId id="275" r:id="rId42"/>
    <p:sldId id="433" r:id="rId43"/>
    <p:sldId id="434" r:id="rId44"/>
    <p:sldId id="435" r:id="rId45"/>
    <p:sldId id="467" r:id="rId46"/>
    <p:sldId id="436" r:id="rId47"/>
    <p:sldId id="451" r:id="rId48"/>
    <p:sldId id="450" r:id="rId49"/>
    <p:sldId id="459" r:id="rId50"/>
    <p:sldId id="437" r:id="rId51"/>
    <p:sldId id="438" r:id="rId52"/>
    <p:sldId id="274" r:id="rId53"/>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656186-BF6C-C62D-757D-B938E8D5244F}" name="Shahar Ezer" initials="SE" userId="S::shahare@lnet.co.il::44daab7d-8fe6-4564-967d-dc0e926250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986C"/>
    <a:srgbClr val="215844"/>
    <a:srgbClr val="2B5A49"/>
    <a:srgbClr val="BBDC52"/>
    <a:srgbClr val="CBD3D0"/>
    <a:srgbClr val="588DB5"/>
    <a:srgbClr val="72A7CF"/>
    <a:srgbClr val="2875AF"/>
    <a:srgbClr val="99D4F5"/>
    <a:srgbClr val="A7DA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7" autoAdjust="0"/>
    <p:restoredTop sz="80516" autoAdjust="0"/>
  </p:normalViewPr>
  <p:slideViewPr>
    <p:cSldViewPr snapToGrid="0">
      <p:cViewPr varScale="1">
        <p:scale>
          <a:sx n="54" d="100"/>
          <a:sy n="54" d="100"/>
        </p:scale>
        <p:origin x="1032" y="4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720D592-689C-4C56-BA95-C6AC515321A7}" type="datetimeFigureOut">
              <a:rPr lang="he-IL" smtClean="0"/>
              <a:t>כ'/ניסן/תשפ"ד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7F2FA53-CC7D-4995-87E6-A3E4FC0D0D9D}" type="slidenum">
              <a:rPr lang="he-IL" smtClean="0"/>
              <a:t>‹#›</a:t>
            </a:fld>
            <a:endParaRPr lang="he-IL"/>
          </a:p>
        </p:txBody>
      </p:sp>
    </p:spTree>
    <p:extLst>
      <p:ext uri="{BB962C8B-B14F-4D97-AF65-F5344CB8AC3E}">
        <p14:creationId xmlns:p14="http://schemas.microsoft.com/office/powerpoint/2010/main" val="286018176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a:t>
            </a:fld>
            <a:endParaRPr lang="he-IL"/>
          </a:p>
        </p:txBody>
      </p:sp>
    </p:spTree>
    <p:extLst>
      <p:ext uri="{BB962C8B-B14F-4D97-AF65-F5344CB8AC3E}">
        <p14:creationId xmlns:p14="http://schemas.microsoft.com/office/powerpoint/2010/main" val="3845749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Bef>
                <a:spcPts val="1000"/>
              </a:spcBef>
              <a:spcAft>
                <a:spcPts val="1000"/>
              </a:spcAft>
            </a:pPr>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11</a:t>
            </a:fld>
            <a:endParaRPr lang="he-IL"/>
          </a:p>
        </p:txBody>
      </p:sp>
    </p:spTree>
    <p:extLst>
      <p:ext uri="{BB962C8B-B14F-4D97-AF65-F5344CB8AC3E}">
        <p14:creationId xmlns:p14="http://schemas.microsoft.com/office/powerpoint/2010/main" val="1911735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Aft>
                <a:spcPts val="800"/>
              </a:spcAft>
            </a:pPr>
            <a:endParaRPr lang="en-IL"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13</a:t>
            </a:fld>
            <a:endParaRPr lang="he-IL"/>
          </a:p>
        </p:txBody>
      </p:sp>
    </p:spTree>
    <p:extLst>
      <p:ext uri="{BB962C8B-B14F-4D97-AF65-F5344CB8AC3E}">
        <p14:creationId xmlns:p14="http://schemas.microsoft.com/office/powerpoint/2010/main" val="3702678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14</a:t>
            </a:fld>
            <a:endParaRPr lang="he-IL"/>
          </a:p>
        </p:txBody>
      </p:sp>
    </p:spTree>
    <p:extLst>
      <p:ext uri="{BB962C8B-B14F-4D97-AF65-F5344CB8AC3E}">
        <p14:creationId xmlns:p14="http://schemas.microsoft.com/office/powerpoint/2010/main" val="1900071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15</a:t>
            </a:fld>
            <a:endParaRPr lang="he-IL"/>
          </a:p>
        </p:txBody>
      </p:sp>
    </p:spTree>
    <p:extLst>
      <p:ext uri="{BB962C8B-B14F-4D97-AF65-F5344CB8AC3E}">
        <p14:creationId xmlns:p14="http://schemas.microsoft.com/office/powerpoint/2010/main" val="3441781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16</a:t>
            </a:fld>
            <a:endParaRPr lang="he-IL"/>
          </a:p>
        </p:txBody>
      </p:sp>
    </p:spTree>
    <p:extLst>
      <p:ext uri="{BB962C8B-B14F-4D97-AF65-F5344CB8AC3E}">
        <p14:creationId xmlns:p14="http://schemas.microsoft.com/office/powerpoint/2010/main" val="2297676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endParaRPr lang="en-IL"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F2FA53-CC7D-4995-87E6-A3E4FC0D0D9D}" type="slidenum">
              <a:rPr lang="he-IL" smtClean="0"/>
              <a:t>18</a:t>
            </a:fld>
            <a:endParaRPr lang="he-IL"/>
          </a:p>
        </p:txBody>
      </p:sp>
    </p:spTree>
    <p:extLst>
      <p:ext uri="{BB962C8B-B14F-4D97-AF65-F5344CB8AC3E}">
        <p14:creationId xmlns:p14="http://schemas.microsoft.com/office/powerpoint/2010/main" val="2768260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20</a:t>
            </a:fld>
            <a:endParaRPr lang="he-IL"/>
          </a:p>
        </p:txBody>
      </p:sp>
    </p:spTree>
    <p:extLst>
      <p:ext uri="{BB962C8B-B14F-4D97-AF65-F5344CB8AC3E}">
        <p14:creationId xmlns:p14="http://schemas.microsoft.com/office/powerpoint/2010/main" val="3605558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21</a:t>
            </a:fld>
            <a:endParaRPr lang="he-IL"/>
          </a:p>
        </p:txBody>
      </p:sp>
    </p:spTree>
    <p:extLst>
      <p:ext uri="{BB962C8B-B14F-4D97-AF65-F5344CB8AC3E}">
        <p14:creationId xmlns:p14="http://schemas.microsoft.com/office/powerpoint/2010/main" val="3587253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22</a:t>
            </a:fld>
            <a:endParaRPr lang="he-IL"/>
          </a:p>
        </p:txBody>
      </p:sp>
    </p:spTree>
    <p:extLst>
      <p:ext uri="{BB962C8B-B14F-4D97-AF65-F5344CB8AC3E}">
        <p14:creationId xmlns:p14="http://schemas.microsoft.com/office/powerpoint/2010/main" val="392782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23</a:t>
            </a:fld>
            <a:endParaRPr lang="he-IL"/>
          </a:p>
        </p:txBody>
      </p:sp>
    </p:spTree>
    <p:extLst>
      <p:ext uri="{BB962C8B-B14F-4D97-AF65-F5344CB8AC3E}">
        <p14:creationId xmlns:p14="http://schemas.microsoft.com/office/powerpoint/2010/main" val="2337763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Bef>
                <a:spcPts val="1000"/>
              </a:spcBef>
              <a:spcAft>
                <a:spcPts val="1000"/>
              </a:spcAft>
            </a:pPr>
            <a:r>
              <a:rPr lang="he-IL" sz="1800" dirty="0">
                <a:effectLst/>
                <a:latin typeface="Arial" panose="020B0604020202020204" pitchFamily="34" charset="0"/>
                <a:ea typeface="Calibri" panose="020F0502020204030204" pitchFamily="34" charset="0"/>
                <a:cs typeface="Calibri" panose="020F0502020204030204" pitchFamily="34" charset="0"/>
              </a:rPr>
              <a:t>1. </a:t>
            </a:r>
            <a:r>
              <a:rPr lang="he-IL" sz="1800" kern="0" dirty="0">
                <a:solidFill>
                  <a:srgbClr val="000000"/>
                </a:solidFill>
                <a:effectLst/>
                <a:ea typeface="Times New Roman" panose="02020603050405020304" pitchFamily="18" charset="0"/>
                <a:cs typeface="Calibri" panose="020F0502020204030204" pitchFamily="34" charset="0"/>
              </a:rPr>
              <a:t>ישראל כמדינה חוקתית. </a:t>
            </a:r>
            <a:br>
              <a:rPr lang="en-US" sz="1800" kern="0" dirty="0">
                <a:solidFill>
                  <a:srgbClr val="000000"/>
                </a:solidFill>
                <a:effectLst/>
                <a:ea typeface="Times New Roman" panose="02020603050405020304" pitchFamily="18" charset="0"/>
                <a:cs typeface="Calibri" panose="020F0502020204030204" pitchFamily="34" charset="0"/>
              </a:rPr>
            </a:br>
            <a:r>
              <a:rPr lang="he-IL" sz="1800" dirty="0">
                <a:effectLst/>
                <a:latin typeface="Arial" panose="020B0604020202020204" pitchFamily="34" charset="0"/>
                <a:ea typeface="Calibri" panose="020F0502020204030204" pitchFamily="34" charset="0"/>
                <a:cs typeface="Calibri" panose="020F0502020204030204" pitchFamily="34" charset="0"/>
              </a:rPr>
              <a:t>2. </a:t>
            </a:r>
            <a:r>
              <a:rPr lang="he-IL"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פשרת הררי.</a:t>
            </a:r>
            <a:endParaRPr lang="en-IL"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1" eaLnBrk="1" fontAlgn="auto" latinLnBrk="0" hangingPunct="1">
              <a:lnSpc>
                <a:spcPct val="150000"/>
              </a:lnSpc>
              <a:spcBef>
                <a:spcPts val="0"/>
              </a:spcBef>
              <a:spcAft>
                <a:spcPts val="1200"/>
              </a:spcAft>
              <a:buClrTx/>
              <a:buSzTx/>
              <a:buFontTx/>
              <a:buNone/>
              <a:tabLst/>
              <a:defRPr/>
            </a:pPr>
            <a:r>
              <a:rPr lang="he-IL" sz="1800" dirty="0">
                <a:effectLst/>
                <a:latin typeface="Arial" panose="020B0604020202020204" pitchFamily="34" charset="0"/>
                <a:ea typeface="Calibri" panose="020F0502020204030204" pitchFamily="34" charset="0"/>
                <a:cs typeface="Calibri" panose="020F0502020204030204" pitchFamily="34" charset="0"/>
              </a:rPr>
              <a:t>3. </a:t>
            </a:r>
            <a:r>
              <a:rPr lang="he-IL"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הבדלים בין חוק רגיל לחוק יסוד.</a:t>
            </a:r>
            <a:endParaRPr lang="en-US" sz="1800" dirty="0">
              <a:effectLst/>
              <a:latin typeface="Arial" panose="020B0604020202020204" pitchFamily="34" charset="0"/>
              <a:ea typeface="Arial" panose="020B0604020202020204" pitchFamily="34" charset="0"/>
            </a:endParaRPr>
          </a:p>
          <a:p>
            <a:pPr marL="0" marR="0" lvl="0" indent="0" algn="just" defTabSz="914400" rtl="1" eaLnBrk="1" fontAlgn="auto" latinLnBrk="0" hangingPunct="1">
              <a:lnSpc>
                <a:spcPct val="150000"/>
              </a:lnSpc>
              <a:spcBef>
                <a:spcPts val="0"/>
              </a:spcBef>
              <a:spcAft>
                <a:spcPts val="1200"/>
              </a:spcAft>
              <a:buClrTx/>
              <a:buSzTx/>
              <a:buFontTx/>
              <a:buNone/>
              <a:tabLst/>
              <a:defRPr/>
            </a:pPr>
            <a:r>
              <a:rPr lang="he-IL" sz="1800" dirty="0">
                <a:effectLst/>
                <a:latin typeface="Arial" panose="020B0604020202020204" pitchFamily="34" charset="0"/>
                <a:ea typeface="Calibri" panose="020F0502020204030204" pitchFamily="34" charset="0"/>
                <a:cs typeface="Calibri" panose="020F0502020204030204" pitchFamily="34" charset="0"/>
              </a:rPr>
              <a:t>4. </a:t>
            </a:r>
            <a:r>
              <a:rPr lang="he-IL"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חוקי היסוד</a:t>
            </a:r>
            <a:r>
              <a:rPr lang="he-IL" sz="1800" dirty="0">
                <a:effectLst/>
                <a:latin typeface="Arial" panose="020B0604020202020204" pitchFamily="34" charset="0"/>
                <a:ea typeface="Calibri" panose="020F0502020204030204" pitchFamily="34" charset="0"/>
                <a:cs typeface="Calibri" panose="020F0502020204030204" pitchFamily="34" charset="0"/>
              </a:rPr>
              <a:t>.</a:t>
            </a:r>
            <a:endParaRPr lang="en-US" sz="1800" dirty="0">
              <a:effectLst/>
              <a:latin typeface="Arial" panose="020B0604020202020204" pitchFamily="34" charset="0"/>
              <a:ea typeface="Arial" panose="020B0604020202020204" pitchFamily="34" charset="0"/>
            </a:endParaRPr>
          </a:p>
          <a:p>
            <a:pPr algn="just" rtl="1">
              <a:lnSpc>
                <a:spcPct val="150000"/>
              </a:lnSpc>
              <a:spcAft>
                <a:spcPts val="1200"/>
              </a:spcAft>
            </a:pPr>
            <a:r>
              <a:rPr lang="he-IL" sz="1800" dirty="0">
                <a:effectLst/>
                <a:latin typeface="Arial" panose="020B0604020202020204" pitchFamily="34" charset="0"/>
                <a:ea typeface="Calibri" panose="020F0502020204030204" pitchFamily="34" charset="0"/>
                <a:cs typeface="Calibri" panose="020F0502020204030204" pitchFamily="34" charset="0"/>
              </a:rPr>
              <a:t>5. </a:t>
            </a:r>
            <a:r>
              <a:rPr lang="he-IL" sz="1800" kern="0" dirty="0">
                <a:solidFill>
                  <a:srgbClr val="000000"/>
                </a:solidFill>
                <a:effectLst/>
                <a:ea typeface="Times New Roman" panose="02020603050405020304" pitchFamily="18" charset="0"/>
                <a:cs typeface="Calibri" panose="020F0502020204030204" pitchFamily="34" charset="0"/>
              </a:rPr>
              <a:t>למידה בזוגות / בקבוצות והצגת תוצרים</a:t>
            </a:r>
            <a:r>
              <a:rPr lang="he-IL" sz="1800" dirty="0">
                <a:effectLst/>
                <a:latin typeface="Arial" panose="020B0604020202020204" pitchFamily="34" charset="0"/>
                <a:ea typeface="Calibri" panose="020F0502020204030204" pitchFamily="34" charset="0"/>
                <a:cs typeface="Calibri" panose="020F0502020204030204" pitchFamily="34" charset="0"/>
              </a:rPr>
              <a:t>.</a:t>
            </a:r>
            <a:endParaRPr lang="en-US" sz="1800" dirty="0">
              <a:effectLst/>
              <a:latin typeface="Arial" panose="020B0604020202020204" pitchFamily="34" charset="0"/>
              <a:ea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3</a:t>
            </a:fld>
            <a:endParaRPr lang="he-IL"/>
          </a:p>
        </p:txBody>
      </p:sp>
    </p:spTree>
    <p:extLst>
      <p:ext uri="{BB962C8B-B14F-4D97-AF65-F5344CB8AC3E}">
        <p14:creationId xmlns:p14="http://schemas.microsoft.com/office/powerpoint/2010/main" val="3676662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זוכרים את שני הכובעים של הכנסת? הכנסת בתפקידה כרשות מחוקקת אינה יכולה לסתור את מה שקבעה בתפקידה כרשות מכוננת. </a:t>
            </a:r>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24</a:t>
            </a:fld>
            <a:endParaRPr lang="he-IL"/>
          </a:p>
        </p:txBody>
      </p:sp>
    </p:spTree>
    <p:extLst>
      <p:ext uri="{BB962C8B-B14F-4D97-AF65-F5344CB8AC3E}">
        <p14:creationId xmlns:p14="http://schemas.microsoft.com/office/powerpoint/2010/main" val="4014214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27</a:t>
            </a:fld>
            <a:endParaRPr lang="he-IL"/>
          </a:p>
        </p:txBody>
      </p:sp>
    </p:spTree>
    <p:extLst>
      <p:ext uri="{BB962C8B-B14F-4D97-AF65-F5344CB8AC3E}">
        <p14:creationId xmlns:p14="http://schemas.microsoft.com/office/powerpoint/2010/main" val="2666162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28</a:t>
            </a:fld>
            <a:endParaRPr lang="he-IL"/>
          </a:p>
        </p:txBody>
      </p:sp>
    </p:spTree>
    <p:extLst>
      <p:ext uri="{BB962C8B-B14F-4D97-AF65-F5344CB8AC3E}">
        <p14:creationId xmlns:p14="http://schemas.microsoft.com/office/powerpoint/2010/main" val="791324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29</a:t>
            </a:fld>
            <a:endParaRPr lang="he-IL"/>
          </a:p>
        </p:txBody>
      </p:sp>
    </p:spTree>
    <p:extLst>
      <p:ext uri="{BB962C8B-B14F-4D97-AF65-F5344CB8AC3E}">
        <p14:creationId xmlns:p14="http://schemas.microsoft.com/office/powerpoint/2010/main" val="2516283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Aft>
                <a:spcPts val="800"/>
              </a:spcAft>
            </a:pPr>
            <a:endParaRPr lang="en-IL"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31</a:t>
            </a:fld>
            <a:endParaRPr lang="he-IL"/>
          </a:p>
        </p:txBody>
      </p:sp>
    </p:spTree>
    <p:extLst>
      <p:ext uri="{BB962C8B-B14F-4D97-AF65-F5344CB8AC3E}">
        <p14:creationId xmlns:p14="http://schemas.microsoft.com/office/powerpoint/2010/main" val="2216506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32</a:t>
            </a:fld>
            <a:endParaRPr lang="he-IL"/>
          </a:p>
        </p:txBody>
      </p:sp>
    </p:spTree>
    <p:extLst>
      <p:ext uri="{BB962C8B-B14F-4D97-AF65-F5344CB8AC3E}">
        <p14:creationId xmlns:p14="http://schemas.microsoft.com/office/powerpoint/2010/main" val="1918490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33</a:t>
            </a:fld>
            <a:endParaRPr lang="he-IL"/>
          </a:p>
        </p:txBody>
      </p:sp>
    </p:spTree>
    <p:extLst>
      <p:ext uri="{BB962C8B-B14F-4D97-AF65-F5344CB8AC3E}">
        <p14:creationId xmlns:p14="http://schemas.microsoft.com/office/powerpoint/2010/main" val="3440348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34</a:t>
            </a:fld>
            <a:endParaRPr lang="he-IL"/>
          </a:p>
        </p:txBody>
      </p:sp>
    </p:spTree>
    <p:extLst>
      <p:ext uri="{BB962C8B-B14F-4D97-AF65-F5344CB8AC3E}">
        <p14:creationId xmlns:p14="http://schemas.microsoft.com/office/powerpoint/2010/main" val="2482661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35</a:t>
            </a:fld>
            <a:endParaRPr lang="he-IL"/>
          </a:p>
        </p:txBody>
      </p:sp>
    </p:spTree>
    <p:extLst>
      <p:ext uri="{BB962C8B-B14F-4D97-AF65-F5344CB8AC3E}">
        <p14:creationId xmlns:p14="http://schemas.microsoft.com/office/powerpoint/2010/main" val="727065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36</a:t>
            </a:fld>
            <a:endParaRPr lang="he-IL"/>
          </a:p>
        </p:txBody>
      </p:sp>
    </p:spTree>
    <p:extLst>
      <p:ext uri="{BB962C8B-B14F-4D97-AF65-F5344CB8AC3E}">
        <p14:creationId xmlns:p14="http://schemas.microsoft.com/office/powerpoint/2010/main" val="634424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4</a:t>
            </a:fld>
            <a:endParaRPr lang="he-IL"/>
          </a:p>
        </p:txBody>
      </p:sp>
    </p:spTree>
    <p:extLst>
      <p:ext uri="{BB962C8B-B14F-4D97-AF65-F5344CB8AC3E}">
        <p14:creationId xmlns:p14="http://schemas.microsoft.com/office/powerpoint/2010/main" val="937219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38</a:t>
            </a:fld>
            <a:endParaRPr lang="he-IL"/>
          </a:p>
        </p:txBody>
      </p:sp>
    </p:spTree>
    <p:extLst>
      <p:ext uri="{BB962C8B-B14F-4D97-AF65-F5344CB8AC3E}">
        <p14:creationId xmlns:p14="http://schemas.microsoft.com/office/powerpoint/2010/main" val="3012864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39</a:t>
            </a:fld>
            <a:endParaRPr lang="he-IL"/>
          </a:p>
        </p:txBody>
      </p:sp>
    </p:spTree>
    <p:extLst>
      <p:ext uri="{BB962C8B-B14F-4D97-AF65-F5344CB8AC3E}">
        <p14:creationId xmlns:p14="http://schemas.microsoft.com/office/powerpoint/2010/main" val="1881067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40</a:t>
            </a:fld>
            <a:endParaRPr lang="he-IL"/>
          </a:p>
        </p:txBody>
      </p:sp>
    </p:spTree>
    <p:extLst>
      <p:ext uri="{BB962C8B-B14F-4D97-AF65-F5344CB8AC3E}">
        <p14:creationId xmlns:p14="http://schemas.microsoft.com/office/powerpoint/2010/main" val="2816896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endParaRPr lang="en-IL"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F2FA53-CC7D-4995-87E6-A3E4FC0D0D9D}" type="slidenum">
              <a:rPr lang="he-IL" smtClean="0"/>
              <a:t>41</a:t>
            </a:fld>
            <a:endParaRPr lang="he-IL"/>
          </a:p>
        </p:txBody>
      </p:sp>
    </p:spTree>
    <p:extLst>
      <p:ext uri="{BB962C8B-B14F-4D97-AF65-F5344CB8AC3E}">
        <p14:creationId xmlns:p14="http://schemas.microsoft.com/office/powerpoint/2010/main" val="3406591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endParaRPr lang="en-IL"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F2FA53-CC7D-4995-87E6-A3E4FC0D0D9D}" type="slidenum">
              <a:rPr lang="he-IL" smtClean="0"/>
              <a:t>42</a:t>
            </a:fld>
            <a:endParaRPr lang="he-IL"/>
          </a:p>
        </p:txBody>
      </p:sp>
    </p:spTree>
    <p:extLst>
      <p:ext uri="{BB962C8B-B14F-4D97-AF65-F5344CB8AC3E}">
        <p14:creationId xmlns:p14="http://schemas.microsoft.com/office/powerpoint/2010/main" val="3718055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43</a:t>
            </a:fld>
            <a:endParaRPr lang="he-IL"/>
          </a:p>
        </p:txBody>
      </p:sp>
    </p:spTree>
    <p:extLst>
      <p:ext uri="{BB962C8B-B14F-4D97-AF65-F5344CB8AC3E}">
        <p14:creationId xmlns:p14="http://schemas.microsoft.com/office/powerpoint/2010/main" val="1027994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44</a:t>
            </a:fld>
            <a:endParaRPr lang="he-IL"/>
          </a:p>
        </p:txBody>
      </p:sp>
    </p:spTree>
    <p:extLst>
      <p:ext uri="{BB962C8B-B14F-4D97-AF65-F5344CB8AC3E}">
        <p14:creationId xmlns:p14="http://schemas.microsoft.com/office/powerpoint/2010/main" val="3452571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45</a:t>
            </a:fld>
            <a:endParaRPr lang="he-IL"/>
          </a:p>
        </p:txBody>
      </p:sp>
    </p:spTree>
    <p:extLst>
      <p:ext uri="{BB962C8B-B14F-4D97-AF65-F5344CB8AC3E}">
        <p14:creationId xmlns:p14="http://schemas.microsoft.com/office/powerpoint/2010/main" val="1258537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46</a:t>
            </a:fld>
            <a:endParaRPr lang="he-IL"/>
          </a:p>
        </p:txBody>
      </p:sp>
    </p:spTree>
    <p:extLst>
      <p:ext uri="{BB962C8B-B14F-4D97-AF65-F5344CB8AC3E}">
        <p14:creationId xmlns:p14="http://schemas.microsoft.com/office/powerpoint/2010/main" val="1330403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47</a:t>
            </a:fld>
            <a:endParaRPr lang="he-IL"/>
          </a:p>
        </p:txBody>
      </p:sp>
    </p:spTree>
    <p:extLst>
      <p:ext uri="{BB962C8B-B14F-4D97-AF65-F5344CB8AC3E}">
        <p14:creationId xmlns:p14="http://schemas.microsoft.com/office/powerpoint/2010/main" val="32260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5</a:t>
            </a:fld>
            <a:endParaRPr lang="he-IL"/>
          </a:p>
        </p:txBody>
      </p:sp>
    </p:spTree>
    <p:extLst>
      <p:ext uri="{BB962C8B-B14F-4D97-AF65-F5344CB8AC3E}">
        <p14:creationId xmlns:p14="http://schemas.microsoft.com/office/powerpoint/2010/main" val="27265464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endParaRPr lang="en-IL"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F2FA53-CC7D-4995-87E6-A3E4FC0D0D9D}" type="slidenum">
              <a:rPr lang="he-IL" smtClean="0"/>
              <a:t>48</a:t>
            </a:fld>
            <a:endParaRPr lang="he-IL"/>
          </a:p>
        </p:txBody>
      </p:sp>
    </p:spTree>
    <p:extLst>
      <p:ext uri="{BB962C8B-B14F-4D97-AF65-F5344CB8AC3E}">
        <p14:creationId xmlns:p14="http://schemas.microsoft.com/office/powerpoint/2010/main" val="6701630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lnSpc>
                <a:spcPct val="107000"/>
              </a:lnSpc>
              <a:spcAft>
                <a:spcPts val="800"/>
              </a:spcAft>
            </a:pPr>
            <a:r>
              <a:rPr lang="he-IL" sz="1800" kern="0">
                <a:effectLst/>
                <a:latin typeface="Calibri" panose="020F0502020204030204" pitchFamily="34" charset="0"/>
                <a:ea typeface="Times New Roman" panose="02020603050405020304" pitchFamily="18" charset="0"/>
                <a:cs typeface="Times New Roman" panose="02020603050405020304" pitchFamily="18" charset="0"/>
              </a:rPr>
              <a:t> </a:t>
            </a:r>
            <a:endParaRPr lang="en-IL"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49</a:t>
            </a:fld>
            <a:endParaRPr lang="he-IL"/>
          </a:p>
        </p:txBody>
      </p:sp>
    </p:spTree>
    <p:extLst>
      <p:ext uri="{BB962C8B-B14F-4D97-AF65-F5344CB8AC3E}">
        <p14:creationId xmlns:p14="http://schemas.microsoft.com/office/powerpoint/2010/main" val="3531178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6</a:t>
            </a:fld>
            <a:endParaRPr lang="he-IL"/>
          </a:p>
        </p:txBody>
      </p:sp>
    </p:spTree>
    <p:extLst>
      <p:ext uri="{BB962C8B-B14F-4D97-AF65-F5344CB8AC3E}">
        <p14:creationId xmlns:p14="http://schemas.microsoft.com/office/powerpoint/2010/main" val="1325614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7</a:t>
            </a:fld>
            <a:endParaRPr lang="he-IL"/>
          </a:p>
        </p:txBody>
      </p:sp>
    </p:spTree>
    <p:extLst>
      <p:ext uri="{BB962C8B-B14F-4D97-AF65-F5344CB8AC3E}">
        <p14:creationId xmlns:p14="http://schemas.microsoft.com/office/powerpoint/2010/main" val="3667050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sz="1000" dirty="0"/>
          </a:p>
        </p:txBody>
      </p:sp>
      <p:sp>
        <p:nvSpPr>
          <p:cNvPr id="4" name="Slide Number Placeholder 3"/>
          <p:cNvSpPr>
            <a:spLocks noGrp="1"/>
          </p:cNvSpPr>
          <p:nvPr>
            <p:ph type="sldNum" sz="quarter" idx="5"/>
          </p:nvPr>
        </p:nvSpPr>
        <p:spPr/>
        <p:txBody>
          <a:bodyPr/>
          <a:lstStyle/>
          <a:p>
            <a:fld id="{67F2FA53-CC7D-4995-87E6-A3E4FC0D0D9D}" type="slidenum">
              <a:rPr lang="he-IL" smtClean="0"/>
              <a:t>8</a:t>
            </a:fld>
            <a:endParaRPr lang="he-IL"/>
          </a:p>
        </p:txBody>
      </p:sp>
    </p:spTree>
    <p:extLst>
      <p:ext uri="{BB962C8B-B14F-4D97-AF65-F5344CB8AC3E}">
        <p14:creationId xmlns:p14="http://schemas.microsoft.com/office/powerpoint/2010/main" val="4231923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9</a:t>
            </a:fld>
            <a:endParaRPr lang="he-IL"/>
          </a:p>
        </p:txBody>
      </p:sp>
    </p:spTree>
    <p:extLst>
      <p:ext uri="{BB962C8B-B14F-4D97-AF65-F5344CB8AC3E}">
        <p14:creationId xmlns:p14="http://schemas.microsoft.com/office/powerpoint/2010/main" val="25495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10</a:t>
            </a:fld>
            <a:endParaRPr lang="he-IL"/>
          </a:p>
        </p:txBody>
      </p:sp>
    </p:spTree>
    <p:extLst>
      <p:ext uri="{BB962C8B-B14F-4D97-AF65-F5344CB8AC3E}">
        <p14:creationId xmlns:p14="http://schemas.microsoft.com/office/powerpoint/2010/main" val="936732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574E-32EC-6ACC-EB68-FB7C58DC55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07BB6523-163E-1CBA-1586-A817A0E2C1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6EFCBCB6-E501-4A82-D921-042346491AF6}"/>
              </a:ext>
            </a:extLst>
          </p:cNvPr>
          <p:cNvSpPr>
            <a:spLocks noGrp="1"/>
          </p:cNvSpPr>
          <p:nvPr>
            <p:ph type="dt" sz="half" idx="10"/>
          </p:nvPr>
        </p:nvSpPr>
        <p:spPr/>
        <p:txBody>
          <a:bodyPr/>
          <a:lstStyle/>
          <a:p>
            <a:fld id="{5D254225-3F03-4420-B971-81E9095DE63A}" type="datetimeFigureOut">
              <a:rPr lang="en-IL" smtClean="0"/>
              <a:t>28/04/2024</a:t>
            </a:fld>
            <a:endParaRPr lang="en-IL"/>
          </a:p>
        </p:txBody>
      </p:sp>
      <p:sp>
        <p:nvSpPr>
          <p:cNvPr id="5" name="Footer Placeholder 4">
            <a:extLst>
              <a:ext uri="{FF2B5EF4-FFF2-40B4-BE49-F238E27FC236}">
                <a16:creationId xmlns:a16="http://schemas.microsoft.com/office/drawing/2014/main" id="{B44D5206-9BCC-1704-572F-66B75ED77CD0}"/>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2C5A75F-62A2-B4A0-C4A1-0812D9B7F485}"/>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144501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4584-D29D-7110-A37D-1C396702564F}"/>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595AE9C1-DB0F-03E6-B037-F0D7C5EF3B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C024F16E-49F2-0731-F869-9D0D3BE37F67}"/>
              </a:ext>
            </a:extLst>
          </p:cNvPr>
          <p:cNvSpPr>
            <a:spLocks noGrp="1"/>
          </p:cNvSpPr>
          <p:nvPr>
            <p:ph type="dt" sz="half" idx="10"/>
          </p:nvPr>
        </p:nvSpPr>
        <p:spPr/>
        <p:txBody>
          <a:bodyPr/>
          <a:lstStyle/>
          <a:p>
            <a:fld id="{5D254225-3F03-4420-B971-81E9095DE63A}" type="datetimeFigureOut">
              <a:rPr lang="en-IL" smtClean="0"/>
              <a:t>28/04/2024</a:t>
            </a:fld>
            <a:endParaRPr lang="en-IL"/>
          </a:p>
        </p:txBody>
      </p:sp>
      <p:sp>
        <p:nvSpPr>
          <p:cNvPr id="5" name="Footer Placeholder 4">
            <a:extLst>
              <a:ext uri="{FF2B5EF4-FFF2-40B4-BE49-F238E27FC236}">
                <a16:creationId xmlns:a16="http://schemas.microsoft.com/office/drawing/2014/main" id="{E4914FB1-E080-5418-534E-05A506281CE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F9D51C33-BF9B-0211-35F2-C656A409A51F}"/>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68442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9FB8FA-0F71-4319-AE74-4ED68A53C8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3AB3BED8-D35F-18E1-1646-CC81A210DD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0D59C222-7675-23C5-C129-FF3D3EDC0618}"/>
              </a:ext>
            </a:extLst>
          </p:cNvPr>
          <p:cNvSpPr>
            <a:spLocks noGrp="1"/>
          </p:cNvSpPr>
          <p:nvPr>
            <p:ph type="dt" sz="half" idx="10"/>
          </p:nvPr>
        </p:nvSpPr>
        <p:spPr/>
        <p:txBody>
          <a:bodyPr/>
          <a:lstStyle/>
          <a:p>
            <a:fld id="{5D254225-3F03-4420-B971-81E9095DE63A}" type="datetimeFigureOut">
              <a:rPr lang="en-IL" smtClean="0"/>
              <a:t>28/04/2024</a:t>
            </a:fld>
            <a:endParaRPr lang="en-IL"/>
          </a:p>
        </p:txBody>
      </p:sp>
      <p:sp>
        <p:nvSpPr>
          <p:cNvPr id="5" name="Footer Placeholder 4">
            <a:extLst>
              <a:ext uri="{FF2B5EF4-FFF2-40B4-BE49-F238E27FC236}">
                <a16:creationId xmlns:a16="http://schemas.microsoft.com/office/drawing/2014/main" id="{8D4C80EC-CB33-B2BB-5CDD-43E8238B883C}"/>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64E09AB-09B3-1464-A2C1-EF2D490E4F95}"/>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84154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8A93-8CD8-E752-CAB2-36200CDA2E2A}"/>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E7500A4-D131-FFCC-08CB-D2BC6056BC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C39CF27B-43CF-CA2C-121C-6C3993E3A973}"/>
              </a:ext>
            </a:extLst>
          </p:cNvPr>
          <p:cNvSpPr>
            <a:spLocks noGrp="1"/>
          </p:cNvSpPr>
          <p:nvPr>
            <p:ph type="dt" sz="half" idx="10"/>
          </p:nvPr>
        </p:nvSpPr>
        <p:spPr/>
        <p:txBody>
          <a:bodyPr/>
          <a:lstStyle/>
          <a:p>
            <a:fld id="{5D254225-3F03-4420-B971-81E9095DE63A}" type="datetimeFigureOut">
              <a:rPr lang="en-IL" smtClean="0"/>
              <a:t>28/04/2024</a:t>
            </a:fld>
            <a:endParaRPr lang="en-IL"/>
          </a:p>
        </p:txBody>
      </p:sp>
      <p:sp>
        <p:nvSpPr>
          <p:cNvPr id="5" name="Footer Placeholder 4">
            <a:extLst>
              <a:ext uri="{FF2B5EF4-FFF2-40B4-BE49-F238E27FC236}">
                <a16:creationId xmlns:a16="http://schemas.microsoft.com/office/drawing/2014/main" id="{81E4CE5F-E20F-A81C-85C5-F3C6396F2DB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EC9CC6ED-9F4C-A1F7-0FDB-B1B88B3B1AE0}"/>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0480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7F253-0782-E709-B66F-7469BE4647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BAA1131F-BCC7-E105-4567-C90E5275D7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1525D-C426-01F6-0474-471111AD2FA9}"/>
              </a:ext>
            </a:extLst>
          </p:cNvPr>
          <p:cNvSpPr>
            <a:spLocks noGrp="1"/>
          </p:cNvSpPr>
          <p:nvPr>
            <p:ph type="dt" sz="half" idx="10"/>
          </p:nvPr>
        </p:nvSpPr>
        <p:spPr/>
        <p:txBody>
          <a:bodyPr/>
          <a:lstStyle/>
          <a:p>
            <a:fld id="{5D254225-3F03-4420-B971-81E9095DE63A}" type="datetimeFigureOut">
              <a:rPr lang="en-IL" smtClean="0"/>
              <a:t>28/04/2024</a:t>
            </a:fld>
            <a:endParaRPr lang="en-IL"/>
          </a:p>
        </p:txBody>
      </p:sp>
      <p:sp>
        <p:nvSpPr>
          <p:cNvPr id="5" name="Footer Placeholder 4">
            <a:extLst>
              <a:ext uri="{FF2B5EF4-FFF2-40B4-BE49-F238E27FC236}">
                <a16:creationId xmlns:a16="http://schemas.microsoft.com/office/drawing/2014/main" id="{47F6DCA7-5634-BA0E-C3B4-E2D070A89EF6}"/>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D8710865-3FD1-BD6A-D63D-782CFF4FF1BC}"/>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307088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A839-0E3B-A7E8-9AE3-8321D09D75E8}"/>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3A44AB5-0679-1033-A79C-59953D2983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DAACB098-0871-7283-6C30-C98D142E99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F2AE78C8-6EB2-E3CF-8F1F-88FC6CEAC976}"/>
              </a:ext>
            </a:extLst>
          </p:cNvPr>
          <p:cNvSpPr>
            <a:spLocks noGrp="1"/>
          </p:cNvSpPr>
          <p:nvPr>
            <p:ph type="dt" sz="half" idx="10"/>
          </p:nvPr>
        </p:nvSpPr>
        <p:spPr/>
        <p:txBody>
          <a:bodyPr/>
          <a:lstStyle/>
          <a:p>
            <a:fld id="{5D254225-3F03-4420-B971-81E9095DE63A}" type="datetimeFigureOut">
              <a:rPr lang="en-IL" smtClean="0"/>
              <a:t>28/04/2024</a:t>
            </a:fld>
            <a:endParaRPr lang="en-IL"/>
          </a:p>
        </p:txBody>
      </p:sp>
      <p:sp>
        <p:nvSpPr>
          <p:cNvPr id="6" name="Footer Placeholder 5">
            <a:extLst>
              <a:ext uri="{FF2B5EF4-FFF2-40B4-BE49-F238E27FC236}">
                <a16:creationId xmlns:a16="http://schemas.microsoft.com/office/drawing/2014/main" id="{E49A360A-9A27-0308-AE70-92CB8C1501A9}"/>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7F4291C5-339F-29D5-7691-9DBB97684B2B}"/>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555580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0241-3034-96AB-F48B-5B679441DF59}"/>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90732949-681E-9D8B-1870-DD4C7D6129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B1F7DF-BDCF-9B52-FE31-A4A56E6AD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38D4CAF3-2213-2C1E-EFB9-1DE345EDE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7BD89-D515-F697-16A3-3D2BADCAD9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1625D6F0-4BC2-678B-3F7B-553DFDDDABB9}"/>
              </a:ext>
            </a:extLst>
          </p:cNvPr>
          <p:cNvSpPr>
            <a:spLocks noGrp="1"/>
          </p:cNvSpPr>
          <p:nvPr>
            <p:ph type="dt" sz="half" idx="10"/>
          </p:nvPr>
        </p:nvSpPr>
        <p:spPr/>
        <p:txBody>
          <a:bodyPr/>
          <a:lstStyle/>
          <a:p>
            <a:fld id="{5D254225-3F03-4420-B971-81E9095DE63A}" type="datetimeFigureOut">
              <a:rPr lang="en-IL" smtClean="0"/>
              <a:t>28/04/2024</a:t>
            </a:fld>
            <a:endParaRPr lang="en-IL"/>
          </a:p>
        </p:txBody>
      </p:sp>
      <p:sp>
        <p:nvSpPr>
          <p:cNvPr id="8" name="Footer Placeholder 7">
            <a:extLst>
              <a:ext uri="{FF2B5EF4-FFF2-40B4-BE49-F238E27FC236}">
                <a16:creationId xmlns:a16="http://schemas.microsoft.com/office/drawing/2014/main" id="{6F3F99D2-0C3B-F423-2764-9C178DC1E29F}"/>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696BBA1E-4B6D-29A7-0EC3-4295EE4402F4}"/>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19110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D319B-3D06-F7D5-59F4-BB6A0C4B62AF}"/>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A28E32DB-D077-E6CF-3571-058CCA3092B6}"/>
              </a:ext>
            </a:extLst>
          </p:cNvPr>
          <p:cNvSpPr>
            <a:spLocks noGrp="1"/>
          </p:cNvSpPr>
          <p:nvPr>
            <p:ph type="dt" sz="half" idx="10"/>
          </p:nvPr>
        </p:nvSpPr>
        <p:spPr/>
        <p:txBody>
          <a:bodyPr/>
          <a:lstStyle/>
          <a:p>
            <a:fld id="{5D254225-3F03-4420-B971-81E9095DE63A}" type="datetimeFigureOut">
              <a:rPr lang="en-IL" smtClean="0"/>
              <a:t>28/04/2024</a:t>
            </a:fld>
            <a:endParaRPr lang="en-IL"/>
          </a:p>
        </p:txBody>
      </p:sp>
      <p:sp>
        <p:nvSpPr>
          <p:cNvPr id="4" name="Footer Placeholder 3">
            <a:extLst>
              <a:ext uri="{FF2B5EF4-FFF2-40B4-BE49-F238E27FC236}">
                <a16:creationId xmlns:a16="http://schemas.microsoft.com/office/drawing/2014/main" id="{8DEC2B12-65AE-7A51-27C8-4A2BE5390848}"/>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7F4CFF00-48B1-050B-1267-A6774AC09139}"/>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34165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650032-2560-E467-89ED-4024613A6E42}"/>
              </a:ext>
            </a:extLst>
          </p:cNvPr>
          <p:cNvSpPr>
            <a:spLocks noGrp="1"/>
          </p:cNvSpPr>
          <p:nvPr>
            <p:ph type="dt" sz="half" idx="10"/>
          </p:nvPr>
        </p:nvSpPr>
        <p:spPr/>
        <p:txBody>
          <a:bodyPr/>
          <a:lstStyle/>
          <a:p>
            <a:fld id="{5D254225-3F03-4420-B971-81E9095DE63A}" type="datetimeFigureOut">
              <a:rPr lang="en-IL" smtClean="0"/>
              <a:t>28/04/2024</a:t>
            </a:fld>
            <a:endParaRPr lang="en-IL"/>
          </a:p>
        </p:txBody>
      </p:sp>
      <p:sp>
        <p:nvSpPr>
          <p:cNvPr id="3" name="Footer Placeholder 2">
            <a:extLst>
              <a:ext uri="{FF2B5EF4-FFF2-40B4-BE49-F238E27FC236}">
                <a16:creationId xmlns:a16="http://schemas.microsoft.com/office/drawing/2014/main" id="{433B266F-DFB9-0C57-E555-80820D058B6A}"/>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DB70B4CF-4266-3CEF-68DC-111F55ADEA9C}"/>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756308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BC5C-5579-9106-298B-C03CF42006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19EE568E-D249-B197-9EA7-E09E2E820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C1DCE150-9058-5940-67A9-D299723B7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B829B6-43BD-251F-A4FB-B04D0CE053F8}"/>
              </a:ext>
            </a:extLst>
          </p:cNvPr>
          <p:cNvSpPr>
            <a:spLocks noGrp="1"/>
          </p:cNvSpPr>
          <p:nvPr>
            <p:ph type="dt" sz="half" idx="10"/>
          </p:nvPr>
        </p:nvSpPr>
        <p:spPr/>
        <p:txBody>
          <a:bodyPr/>
          <a:lstStyle/>
          <a:p>
            <a:fld id="{5D254225-3F03-4420-B971-81E9095DE63A}" type="datetimeFigureOut">
              <a:rPr lang="en-IL" smtClean="0"/>
              <a:t>28/04/2024</a:t>
            </a:fld>
            <a:endParaRPr lang="en-IL"/>
          </a:p>
        </p:txBody>
      </p:sp>
      <p:sp>
        <p:nvSpPr>
          <p:cNvPr id="6" name="Footer Placeholder 5">
            <a:extLst>
              <a:ext uri="{FF2B5EF4-FFF2-40B4-BE49-F238E27FC236}">
                <a16:creationId xmlns:a16="http://schemas.microsoft.com/office/drawing/2014/main" id="{D47F7722-6BD9-9F81-7CBD-ACFAC97831FD}"/>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A0545AB7-12B5-82F9-A7F8-F5A094BA17C9}"/>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607038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56F64-3722-9CC6-B44C-58768265F2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13C86ECF-9BC2-D1A9-ABE8-8CE551930E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1092EB2B-1635-C71B-FE0D-A5A610858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EFBAE6-F30A-8A89-7324-0C64DB371F01}"/>
              </a:ext>
            </a:extLst>
          </p:cNvPr>
          <p:cNvSpPr>
            <a:spLocks noGrp="1"/>
          </p:cNvSpPr>
          <p:nvPr>
            <p:ph type="dt" sz="half" idx="10"/>
          </p:nvPr>
        </p:nvSpPr>
        <p:spPr/>
        <p:txBody>
          <a:bodyPr/>
          <a:lstStyle/>
          <a:p>
            <a:fld id="{5D254225-3F03-4420-B971-81E9095DE63A}" type="datetimeFigureOut">
              <a:rPr lang="en-IL" smtClean="0"/>
              <a:t>28/04/2024</a:t>
            </a:fld>
            <a:endParaRPr lang="en-IL"/>
          </a:p>
        </p:txBody>
      </p:sp>
      <p:sp>
        <p:nvSpPr>
          <p:cNvPr id="6" name="Footer Placeholder 5">
            <a:extLst>
              <a:ext uri="{FF2B5EF4-FFF2-40B4-BE49-F238E27FC236}">
                <a16:creationId xmlns:a16="http://schemas.microsoft.com/office/drawing/2014/main" id="{659C5F4C-6EF3-D70B-9CCC-F81F254FBAB0}"/>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41E84926-6A2C-4AD2-415F-1ECC5FF2C8ED}"/>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1993738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036561-9CE0-5399-52AB-B0171B76EC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8768ABAA-88EA-5DE0-5404-CEE025E84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EE1CA598-EF39-59EC-8001-F46CF0CEA4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54225-3F03-4420-B971-81E9095DE63A}" type="datetimeFigureOut">
              <a:rPr lang="en-IL" smtClean="0"/>
              <a:t>28/04/2024</a:t>
            </a:fld>
            <a:endParaRPr lang="en-IL"/>
          </a:p>
        </p:txBody>
      </p:sp>
      <p:sp>
        <p:nvSpPr>
          <p:cNvPr id="5" name="Footer Placeholder 4">
            <a:extLst>
              <a:ext uri="{FF2B5EF4-FFF2-40B4-BE49-F238E27FC236}">
                <a16:creationId xmlns:a16="http://schemas.microsoft.com/office/drawing/2014/main" id="{A52936CC-E6D3-D988-D233-F502B50CE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L"/>
          </a:p>
        </p:txBody>
      </p:sp>
      <p:sp>
        <p:nvSpPr>
          <p:cNvPr id="6" name="Slide Number Placeholder 5">
            <a:extLst>
              <a:ext uri="{FF2B5EF4-FFF2-40B4-BE49-F238E27FC236}">
                <a16:creationId xmlns:a16="http://schemas.microsoft.com/office/drawing/2014/main" id="{E3F477FC-AFA9-E0CF-DED8-C0FE76CFCF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6C86C-51E9-4B7F-84A6-DEA124E27E8C}" type="slidenum">
              <a:rPr lang="en-IL" smtClean="0"/>
              <a:t>‹#›</a:t>
            </a:fld>
            <a:endParaRPr lang="en-IL"/>
          </a:p>
        </p:txBody>
      </p:sp>
    </p:spTree>
    <p:extLst>
      <p:ext uri="{BB962C8B-B14F-4D97-AF65-F5344CB8AC3E}">
        <p14:creationId xmlns:p14="http://schemas.microsoft.com/office/powerpoint/2010/main" val="3801497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6.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37.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6.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4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sv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6.pn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6.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1.jpe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40.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0.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40.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40.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5.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8.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26.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6.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59.png"/><Relationship Id="rId10"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png"/><Relationship Id="rId7" Type="http://schemas.openxmlformats.org/officeDocument/2006/relationships/hyperlink" Target="https://main.knesset.gov.il/activity/legislation/pages/basiclawsandconstitution.aspx"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arge building with a large structure in the background&#10;&#10;Description automatically generated with medium confidence">
            <a:extLst>
              <a:ext uri="{FF2B5EF4-FFF2-40B4-BE49-F238E27FC236}">
                <a16:creationId xmlns:a16="http://schemas.microsoft.com/office/drawing/2014/main" id="{B9737152-0F72-8772-EA8F-DF3E3ACB8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8690" y="0"/>
            <a:ext cx="9253310" cy="6858000"/>
          </a:xfrm>
          <a:prstGeom prst="rect">
            <a:avLst/>
          </a:prstGeom>
        </p:spPr>
      </p:pic>
      <p:pic>
        <p:nvPicPr>
          <p:cNvPr id="6" name="Picture 5">
            <a:extLst>
              <a:ext uri="{FF2B5EF4-FFF2-40B4-BE49-F238E27FC236}">
                <a16:creationId xmlns:a16="http://schemas.microsoft.com/office/drawing/2014/main" id="{F335D7D8-20D5-B44C-C337-4FB261E2A2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7516" y="1375454"/>
            <a:ext cx="4800599" cy="2126525"/>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12" name="TextBox 11">
            <a:extLst>
              <a:ext uri="{FF2B5EF4-FFF2-40B4-BE49-F238E27FC236}">
                <a16:creationId xmlns:a16="http://schemas.microsoft.com/office/drawing/2014/main" id="{98E58C6E-CB96-C9C4-F563-B52C26DC7C38}"/>
              </a:ext>
            </a:extLst>
          </p:cNvPr>
          <p:cNvSpPr txBox="1"/>
          <p:nvPr/>
        </p:nvSpPr>
        <p:spPr>
          <a:xfrm>
            <a:off x="1683116" y="1962974"/>
            <a:ext cx="4412884" cy="584775"/>
          </a:xfrm>
          <a:prstGeom prst="rect">
            <a:avLst/>
          </a:prstGeom>
          <a:noFill/>
        </p:spPr>
        <p:txBody>
          <a:bodyPr wrap="square" rtlCol="0">
            <a:spAutoFit/>
          </a:bodyPr>
          <a:lstStyle/>
          <a:p>
            <a:pPr algn="ctr"/>
            <a:r>
              <a:rPr lang="he-IL" sz="3200" b="1" dirty="0">
                <a:effectLst/>
                <a:latin typeface="Calibri" panose="020F0502020204030204" pitchFamily="34" charset="0"/>
                <a:cs typeface="Calibri" panose="020F0502020204030204" pitchFamily="34" charset="0"/>
              </a:rPr>
              <a:t>חוקי היסוד</a:t>
            </a:r>
            <a:endParaRPr lang="en-IL" sz="3200" b="1" dirty="0">
              <a:solidFill>
                <a:srgbClr val="16308B"/>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8282B3AB-7C04-481B-9A2E-A940207A1DC9}"/>
              </a:ext>
            </a:extLst>
          </p:cNvPr>
          <p:cNvSpPr txBox="1"/>
          <p:nvPr/>
        </p:nvSpPr>
        <p:spPr>
          <a:xfrm>
            <a:off x="2384608" y="2430714"/>
            <a:ext cx="3009901" cy="461665"/>
          </a:xfrm>
          <a:prstGeom prst="rect">
            <a:avLst/>
          </a:prstGeom>
          <a:noFill/>
        </p:spPr>
        <p:txBody>
          <a:bodyPr wrap="square" rtlCol="0">
            <a:spAutoFit/>
          </a:bodyPr>
          <a:lstStyle/>
          <a:p>
            <a:pPr algn="ctr"/>
            <a:r>
              <a:rPr lang="he-IL" sz="2400" dirty="0">
                <a:effectLst/>
                <a:latin typeface="Calibri" panose="020F0502020204030204" pitchFamily="34" charset="0"/>
                <a:cs typeface="Calibri" panose="020F0502020204030204" pitchFamily="34" charset="0"/>
              </a:rPr>
              <a:t>אזרחות - ממיר בגרות</a:t>
            </a:r>
            <a:endParaRPr lang="en-IL" sz="2400" dirty="0">
              <a:solidFill>
                <a:srgbClr val="16308B"/>
              </a:solidFill>
              <a:latin typeface="Calibri" panose="020F0502020204030204" pitchFamily="34" charset="0"/>
              <a:cs typeface="Calibri" panose="020F0502020204030204" pitchFamily="34" charset="0"/>
            </a:endParaRPr>
          </a:p>
        </p:txBody>
      </p:sp>
      <p:pic>
        <p:nvPicPr>
          <p:cNvPr id="2" name="תמונה 1">
            <a:extLst>
              <a:ext uri="{FF2B5EF4-FFF2-40B4-BE49-F238E27FC236}">
                <a16:creationId xmlns:a16="http://schemas.microsoft.com/office/drawing/2014/main" id="{EA0AE50D-0BFF-95A1-1E78-EE9FA46C681F}"/>
              </a:ext>
            </a:extLst>
          </p:cNvPr>
          <p:cNvPicPr>
            <a:picLocks noChangeAspect="1"/>
          </p:cNvPicPr>
          <p:nvPr/>
        </p:nvPicPr>
        <p:blipFill>
          <a:blip r:embed="rId5">
            <a:extLst>
              <a:ext uri="{28A0092B-C50C-407E-A947-70E740481C1C}">
                <a14:useLocalDpi xmlns:a14="http://schemas.microsoft.com/office/drawing/2010/main" val="0"/>
              </a:ext>
            </a:extLst>
          </a:blip>
          <a:srcRect t="2408" b="2408"/>
          <a:stretch/>
        </p:blipFill>
        <p:spPr>
          <a:xfrm>
            <a:off x="202496" y="5592659"/>
            <a:ext cx="1152579" cy="1158240"/>
          </a:xfrm>
          <a:prstGeom prst="rect">
            <a:avLst/>
          </a:prstGeom>
        </p:spPr>
      </p:pic>
      <p:pic>
        <p:nvPicPr>
          <p:cNvPr id="4" name="תמונה 3" descr="תמונה שמכילה גרפיקה, גופן, עיצוב גרפי, צילום מסך&#10;&#10;התיאור נוצר באופן אוטומטי">
            <a:extLst>
              <a:ext uri="{FF2B5EF4-FFF2-40B4-BE49-F238E27FC236}">
                <a16:creationId xmlns:a16="http://schemas.microsoft.com/office/drawing/2014/main" id="{A01F6DE5-200E-5E58-DAA2-3702B87D53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9909" y="147312"/>
            <a:ext cx="1869195" cy="367048"/>
          </a:xfrm>
          <a:prstGeom prst="rect">
            <a:avLst/>
          </a:prstGeom>
        </p:spPr>
      </p:pic>
    </p:spTree>
    <p:extLst>
      <p:ext uri="{BB962C8B-B14F-4D97-AF65-F5344CB8AC3E}">
        <p14:creationId xmlns:p14="http://schemas.microsoft.com/office/powerpoint/2010/main" val="1319344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6ECBF3-CBB7-76A2-9899-F73448F221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24" name="Picture 23">
            <a:extLst>
              <a:ext uri="{FF2B5EF4-FFF2-40B4-BE49-F238E27FC236}">
                <a16:creationId xmlns:a16="http://schemas.microsoft.com/office/drawing/2014/main" id="{A1D5531D-A6D9-F400-56FA-0FDFEC558C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8100"/>
            <a:ext cx="6410425" cy="6896100"/>
          </a:xfrm>
          <a:prstGeom prst="rect">
            <a:avLst/>
          </a:prstGeom>
        </p:spPr>
      </p:pic>
      <p:sp>
        <p:nvSpPr>
          <p:cNvPr id="25" name="TextBox 24">
            <a:extLst>
              <a:ext uri="{FF2B5EF4-FFF2-40B4-BE49-F238E27FC236}">
                <a16:creationId xmlns:a16="http://schemas.microsoft.com/office/drawing/2014/main" id="{756FA1C2-BCA4-D62E-70B8-F0913F8E85E3}"/>
              </a:ext>
            </a:extLst>
          </p:cNvPr>
          <p:cNvSpPr txBox="1"/>
          <p:nvPr/>
        </p:nvSpPr>
        <p:spPr>
          <a:xfrm>
            <a:off x="1118937" y="2464503"/>
            <a:ext cx="4075363" cy="1938992"/>
          </a:xfrm>
          <a:prstGeom prst="rect">
            <a:avLst/>
          </a:prstGeom>
          <a:noFill/>
        </p:spPr>
        <p:txBody>
          <a:bodyPr wrap="square" rtlCol="0">
            <a:spAutoFit/>
          </a:bodyPr>
          <a:lstStyle/>
          <a:p>
            <a:pPr algn="ctr" rtl="1"/>
            <a:r>
              <a:rPr lang="he-IL" sz="6000" b="1" dirty="0">
                <a:solidFill>
                  <a:schemeClr val="bg1"/>
                </a:solidFill>
                <a:effectLst/>
                <a:latin typeface="Calibri Light" panose="020F0302020204030204" pitchFamily="34" charset="0"/>
                <a:cs typeface="Calibri Light" panose="020F0302020204030204" pitchFamily="34" charset="0"/>
              </a:rPr>
              <a:t>מי מחוקק את חוקי היסוד? </a:t>
            </a:r>
          </a:p>
        </p:txBody>
      </p:sp>
      <p:pic>
        <p:nvPicPr>
          <p:cNvPr id="26" name="Picture 25">
            <a:extLst>
              <a:ext uri="{FF2B5EF4-FFF2-40B4-BE49-F238E27FC236}">
                <a16:creationId xmlns:a16="http://schemas.microsoft.com/office/drawing/2014/main" id="{95525DD2-BBAA-F917-AC7C-40B71E5E90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29" name="Picture 28">
            <a:extLst>
              <a:ext uri="{FF2B5EF4-FFF2-40B4-BE49-F238E27FC236}">
                <a16:creationId xmlns:a16="http://schemas.microsoft.com/office/drawing/2014/main" id="{B99AB04C-E99E-294B-3E32-CC5B1945167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9320204" y="0"/>
            <a:ext cx="2871796" cy="520700"/>
          </a:xfrm>
          <a:prstGeom prst="rect">
            <a:avLst/>
          </a:prstGeom>
        </p:spPr>
      </p:pic>
      <p:pic>
        <p:nvPicPr>
          <p:cNvPr id="2050" name="Picture 2">
            <a:extLst>
              <a:ext uri="{FF2B5EF4-FFF2-40B4-BE49-F238E27FC236}">
                <a16:creationId xmlns:a16="http://schemas.microsoft.com/office/drawing/2014/main" id="{A6331506-AE2F-F915-584F-AAAE7CE135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4862" y="275519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411F32DD-9911-9CC7-B1AE-2BA807A45F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8362600" y="1916507"/>
            <a:ext cx="1981540" cy="1677369"/>
          </a:xfrm>
          <a:prstGeom prst="rect">
            <a:avLst/>
          </a:prstGeom>
        </p:spPr>
      </p:pic>
      <p:pic>
        <p:nvPicPr>
          <p:cNvPr id="28" name="Picture 27">
            <a:extLst>
              <a:ext uri="{FF2B5EF4-FFF2-40B4-BE49-F238E27FC236}">
                <a16:creationId xmlns:a16="http://schemas.microsoft.com/office/drawing/2014/main" id="{4CBC5E0A-ECFF-7927-3401-FA639E27011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H="1">
            <a:off x="9940766" y="949212"/>
            <a:ext cx="1422880" cy="1380666"/>
          </a:xfrm>
          <a:prstGeom prst="rect">
            <a:avLst/>
          </a:prstGeom>
        </p:spPr>
      </p:pic>
    </p:spTree>
    <p:extLst>
      <p:ext uri="{BB962C8B-B14F-4D97-AF65-F5344CB8AC3E}">
        <p14:creationId xmlns:p14="http://schemas.microsoft.com/office/powerpoint/2010/main" val="3287199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5751D8-4C7C-AF69-9026-C661814E76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345591"/>
            <a:ext cx="11786440" cy="1727809"/>
          </a:xfrm>
          <a:prstGeom prst="rect">
            <a:avLst/>
          </a:prstGeom>
        </p:spPr>
      </p:pic>
      <p:pic>
        <p:nvPicPr>
          <p:cNvPr id="14" name="Picture 13" descr="A screen shot of a video game&#10;&#10;Description automatically generated">
            <a:extLst>
              <a:ext uri="{FF2B5EF4-FFF2-40B4-BE49-F238E27FC236}">
                <a16:creationId xmlns:a16="http://schemas.microsoft.com/office/drawing/2014/main" id="{9B7CECE6-3D29-D18C-F952-3A4E901B5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517" y="3682716"/>
            <a:ext cx="6792965" cy="2950155"/>
          </a:xfrm>
          <a:prstGeom prst="rect">
            <a:avLst/>
          </a:prstGeom>
        </p:spPr>
      </p:pic>
      <p:pic>
        <p:nvPicPr>
          <p:cNvPr id="18" name="Picture 17">
            <a:extLst>
              <a:ext uri="{FF2B5EF4-FFF2-40B4-BE49-F238E27FC236}">
                <a16:creationId xmlns:a16="http://schemas.microsoft.com/office/drawing/2014/main" id="{496ECBF3-CBB7-76A2-9899-F73448F221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BE8B9524-7827-BB01-330E-7841D0D384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20" name="Picture 19">
            <a:extLst>
              <a:ext uri="{FF2B5EF4-FFF2-40B4-BE49-F238E27FC236}">
                <a16:creationId xmlns:a16="http://schemas.microsoft.com/office/drawing/2014/main" id="{685F7019-B59B-F052-BAD2-4C34790E71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536231" y="262024"/>
            <a:ext cx="452705" cy="452381"/>
          </a:xfrm>
          <a:prstGeom prst="rect">
            <a:avLst/>
          </a:prstGeom>
        </p:spPr>
      </p:pic>
      <p:sp>
        <p:nvSpPr>
          <p:cNvPr id="4" name="TextBox 3">
            <a:extLst>
              <a:ext uri="{FF2B5EF4-FFF2-40B4-BE49-F238E27FC236}">
                <a16:creationId xmlns:a16="http://schemas.microsoft.com/office/drawing/2014/main" id="{C837C27D-E913-C362-1FDE-BA46171FF338}"/>
              </a:ext>
            </a:extLst>
          </p:cNvPr>
          <p:cNvSpPr txBox="1"/>
          <p:nvPr/>
        </p:nvSpPr>
        <p:spPr>
          <a:xfrm>
            <a:off x="2565400" y="1527026"/>
            <a:ext cx="9197183" cy="1143070"/>
          </a:xfrm>
          <a:prstGeom prst="rect">
            <a:avLst/>
          </a:prstGeom>
          <a:noFill/>
        </p:spPr>
        <p:txBody>
          <a:bodyPr wrap="square" rtlCol="0">
            <a:spAutoFit/>
          </a:bodyPr>
          <a:lstStyle/>
          <a:p>
            <a:pPr algn="r" rtl="1">
              <a:lnSpc>
                <a:spcPct val="150000"/>
              </a:lnSpc>
            </a:pPr>
            <a:r>
              <a:rPr lang="he-IL" sz="2400" dirty="0">
                <a:solidFill>
                  <a:schemeClr val="bg1"/>
                </a:solidFill>
                <a:latin typeface="Calibri Light" panose="020F0302020204030204" pitchFamily="34" charset="0"/>
                <a:cs typeface="Calibri Light" panose="020F0302020204030204" pitchFamily="34" charset="0"/>
              </a:rPr>
              <a:t>ובמילים אחרות: הכנסת בישראל היא גם </a:t>
            </a:r>
            <a:r>
              <a:rPr lang="he-IL" sz="2400" b="1" dirty="0">
                <a:solidFill>
                  <a:schemeClr val="bg1"/>
                </a:solidFill>
                <a:latin typeface="Calibri" panose="020F0502020204030204" pitchFamily="34" charset="0"/>
                <a:cs typeface="Calibri" panose="020F0502020204030204" pitchFamily="34" charset="0"/>
              </a:rPr>
              <a:t>רשות מכוננת </a:t>
            </a:r>
            <a:r>
              <a:rPr lang="he-IL" sz="2400" dirty="0">
                <a:solidFill>
                  <a:schemeClr val="bg1"/>
                </a:solidFill>
                <a:latin typeface="Calibri Light" panose="020F0302020204030204" pitchFamily="34" charset="0"/>
                <a:cs typeface="Calibri Light" panose="020F0302020204030204" pitchFamily="34" charset="0"/>
              </a:rPr>
              <a:t>המוסמכת לחוקק חוקי יסוד שמהווים חלק מהחוקה, והיא גם </a:t>
            </a:r>
            <a:r>
              <a:rPr lang="he-IL" sz="2400" b="1" dirty="0">
                <a:solidFill>
                  <a:schemeClr val="bg1"/>
                </a:solidFill>
                <a:latin typeface="Calibri" panose="020F0502020204030204" pitchFamily="34" charset="0"/>
                <a:cs typeface="Calibri" panose="020F0502020204030204" pitchFamily="34" charset="0"/>
              </a:rPr>
              <a:t>אספה מחוקקת </a:t>
            </a:r>
            <a:r>
              <a:rPr lang="he-IL" sz="2400" dirty="0">
                <a:solidFill>
                  <a:schemeClr val="bg1"/>
                </a:solidFill>
                <a:latin typeface="Calibri Light" panose="020F0302020204030204" pitchFamily="34" charset="0"/>
                <a:cs typeface="Calibri Light" panose="020F0302020204030204" pitchFamily="34" charset="0"/>
              </a:rPr>
              <a:t>המוסמכת לחוקק חוקים רגילים. </a:t>
            </a:r>
          </a:p>
        </p:txBody>
      </p:sp>
      <p:pic>
        <p:nvPicPr>
          <p:cNvPr id="6" name="Picture 5">
            <a:extLst>
              <a:ext uri="{FF2B5EF4-FFF2-40B4-BE49-F238E27FC236}">
                <a16:creationId xmlns:a16="http://schemas.microsoft.com/office/drawing/2014/main" id="{CC29FD7F-EF9B-2E06-A348-5EC331F41A2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6100" y="1616831"/>
            <a:ext cx="1437483" cy="1291469"/>
          </a:xfrm>
          <a:prstGeom prst="rect">
            <a:avLst/>
          </a:prstGeom>
        </p:spPr>
      </p:pic>
      <p:sp>
        <p:nvSpPr>
          <p:cNvPr id="2" name="TextBox 1">
            <a:extLst>
              <a:ext uri="{FF2B5EF4-FFF2-40B4-BE49-F238E27FC236}">
                <a16:creationId xmlns:a16="http://schemas.microsoft.com/office/drawing/2014/main" id="{3B26F6EE-4464-250E-FFFA-EFF0B74A8746}"/>
              </a:ext>
            </a:extLst>
          </p:cNvPr>
          <p:cNvSpPr txBox="1"/>
          <p:nvPr/>
        </p:nvSpPr>
        <p:spPr>
          <a:xfrm>
            <a:off x="1629799" y="377795"/>
            <a:ext cx="9206043" cy="769441"/>
          </a:xfrm>
          <a:prstGeom prst="rect">
            <a:avLst/>
          </a:prstGeom>
          <a:noFill/>
        </p:spPr>
        <p:txBody>
          <a:bodyPr wrap="square" rtlCol="0">
            <a:spAutoFit/>
          </a:bodyPr>
          <a:lstStyle/>
          <a:p>
            <a:pPr algn="ctr" rtl="1"/>
            <a:r>
              <a:rPr lang="he-IL" sz="4400" b="1" dirty="0">
                <a:solidFill>
                  <a:srgbClr val="215844"/>
                </a:solidFill>
                <a:effectLst/>
                <a:latin typeface="Calibri" panose="020F0502020204030204" pitchFamily="34" charset="0"/>
                <a:cs typeface="Calibri" panose="020F0502020204030204" pitchFamily="34" charset="0"/>
              </a:rPr>
              <a:t>המחוקקים, כלומר חברי הכנסת.</a:t>
            </a:r>
          </a:p>
        </p:txBody>
      </p:sp>
    </p:spTree>
    <p:extLst>
      <p:ext uri="{BB962C8B-B14F-4D97-AF65-F5344CB8AC3E}">
        <p14:creationId xmlns:p14="http://schemas.microsoft.com/office/powerpoint/2010/main" val="3526048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2F5E1-578F-46A9-BA58-745F633303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0320620" cy="6858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5" name="TextBox 4">
            <a:extLst>
              <a:ext uri="{FF2B5EF4-FFF2-40B4-BE49-F238E27FC236}">
                <a16:creationId xmlns:a16="http://schemas.microsoft.com/office/drawing/2014/main" id="{095841BC-998F-51C9-9337-29B0DE8102C2}"/>
              </a:ext>
            </a:extLst>
          </p:cNvPr>
          <p:cNvSpPr txBox="1"/>
          <p:nvPr/>
        </p:nvSpPr>
        <p:spPr>
          <a:xfrm>
            <a:off x="8247946" y="1700159"/>
            <a:ext cx="3944054" cy="1938992"/>
          </a:xfrm>
          <a:prstGeom prst="rect">
            <a:avLst/>
          </a:prstGeom>
          <a:noFill/>
        </p:spPr>
        <p:txBody>
          <a:bodyPr wrap="square" rtlCol="0">
            <a:spAutoFit/>
          </a:bodyPr>
          <a:lstStyle/>
          <a:p>
            <a:pPr algn="ctr"/>
            <a:r>
              <a:rPr lang="he-IL" sz="6000" b="1" dirty="0">
                <a:solidFill>
                  <a:srgbClr val="1D986C"/>
                </a:solidFill>
                <a:latin typeface="Calibri" panose="020F0502020204030204" pitchFamily="34" charset="0"/>
                <a:cs typeface="Calibri" panose="020F0502020204030204" pitchFamily="34" charset="0"/>
              </a:rPr>
              <a:t>פעילות</a:t>
            </a:r>
          </a:p>
          <a:p>
            <a:pPr algn="ctr"/>
            <a:r>
              <a:rPr lang="he-IL" sz="6000" b="1" dirty="0">
                <a:solidFill>
                  <a:srgbClr val="1D986C"/>
                </a:solidFill>
                <a:effectLst/>
                <a:latin typeface="Calibri" panose="020F0502020204030204" pitchFamily="34" charset="0"/>
                <a:cs typeface="Calibri" panose="020F0502020204030204" pitchFamily="34" charset="0"/>
              </a:rPr>
              <a:t>כיתתית</a:t>
            </a:r>
          </a:p>
        </p:txBody>
      </p:sp>
      <p:pic>
        <p:nvPicPr>
          <p:cNvPr id="4" name="Picture 3">
            <a:extLst>
              <a:ext uri="{FF2B5EF4-FFF2-40B4-BE49-F238E27FC236}">
                <a16:creationId xmlns:a16="http://schemas.microsoft.com/office/drawing/2014/main" id="{FCD21256-3078-A1DA-26AE-63989634C6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6231" y="262024"/>
            <a:ext cx="452705" cy="452381"/>
          </a:xfrm>
          <a:prstGeom prst="rect">
            <a:avLst/>
          </a:prstGeom>
        </p:spPr>
      </p:pic>
      <p:pic>
        <p:nvPicPr>
          <p:cNvPr id="6" name="Picture 5" descr="Shape, square&#10;&#10;Description automatically generated">
            <a:extLst>
              <a:ext uri="{FF2B5EF4-FFF2-40B4-BE49-F238E27FC236}">
                <a16:creationId xmlns:a16="http://schemas.microsoft.com/office/drawing/2014/main" id="{13AA2FA4-20B6-D136-F2B5-3176E6D38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859" y="6090542"/>
            <a:ext cx="458481" cy="458481"/>
          </a:xfrm>
          <a:prstGeom prst="rect">
            <a:avLst/>
          </a:prstGeom>
        </p:spPr>
      </p:pic>
    </p:spTree>
    <p:extLst>
      <p:ext uri="{BB962C8B-B14F-4D97-AF65-F5344CB8AC3E}">
        <p14:creationId xmlns:p14="http://schemas.microsoft.com/office/powerpoint/2010/main" val="2025205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2D5237B8-F656-191F-765C-AA25E121AA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56"/>
            <a:ext cx="12191999" cy="6857286"/>
          </a:xfrm>
          <a:prstGeom prst="rect">
            <a:avLst/>
          </a:prstGeom>
        </p:spPr>
      </p:pic>
      <p:sp>
        <p:nvSpPr>
          <p:cNvPr id="3" name="תיבת טקסט 7">
            <a:extLst>
              <a:ext uri="{FF2B5EF4-FFF2-40B4-BE49-F238E27FC236}">
                <a16:creationId xmlns:a16="http://schemas.microsoft.com/office/drawing/2014/main" id="{12AF615C-8F4B-2219-21AD-C23EDC138C73}"/>
              </a:ext>
            </a:extLst>
          </p:cNvPr>
          <p:cNvSpPr txBox="1"/>
          <p:nvPr/>
        </p:nvSpPr>
        <p:spPr>
          <a:xfrm>
            <a:off x="358958" y="236705"/>
            <a:ext cx="11423283" cy="837473"/>
          </a:xfrm>
          <a:prstGeom prst="rect">
            <a:avLst/>
          </a:prstGeom>
          <a:noFill/>
        </p:spPr>
        <p:txBody>
          <a:bodyPr wrap="square">
            <a:spAutoFit/>
          </a:bodyPr>
          <a:lstStyle/>
          <a:p>
            <a:pPr algn="just" rtl="1">
              <a:lnSpc>
                <a:spcPct val="150000"/>
              </a:lnSpc>
            </a:pPr>
            <a:r>
              <a:rPr lang="he-IL" sz="3600" b="1" dirty="0">
                <a:solidFill>
                  <a:schemeClr val="bg1"/>
                </a:solidFill>
                <a:latin typeface="Calibri" panose="020F0502020204030204" pitchFamily="34" charset="0"/>
                <a:cs typeface="Calibri" panose="020F0502020204030204" pitchFamily="34" charset="0"/>
              </a:rPr>
              <a:t>מצאו את ההבדלים: כיצד יודעים מהו חוק רגיל ומהו חוק יסוד? </a:t>
            </a:r>
            <a:endParaRPr kumimoji="0" lang="he-IL"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0D473B5-E768-6046-997E-1BEB3C8121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13" name="תיבת טקסט 7">
            <a:extLst>
              <a:ext uri="{FF2B5EF4-FFF2-40B4-BE49-F238E27FC236}">
                <a16:creationId xmlns:a16="http://schemas.microsoft.com/office/drawing/2014/main" id="{6EE39954-DD7F-6E34-ACF1-164A9ED426E0}"/>
              </a:ext>
            </a:extLst>
          </p:cNvPr>
          <p:cNvSpPr txBox="1"/>
          <p:nvPr/>
        </p:nvSpPr>
        <p:spPr>
          <a:xfrm>
            <a:off x="-137042" y="2931161"/>
            <a:ext cx="12029266" cy="630429"/>
          </a:xfrm>
          <a:prstGeom prst="rect">
            <a:avLst/>
          </a:prstGeom>
          <a:noFill/>
        </p:spPr>
        <p:txBody>
          <a:bodyPr wrap="square">
            <a:spAutoFit/>
          </a:bodyPr>
          <a:lstStyle/>
          <a:p>
            <a:pPr algn="r" rtl="1">
              <a:lnSpc>
                <a:spcPct val="150000"/>
              </a:lnSpc>
            </a:pPr>
            <a:r>
              <a:rPr lang="he-IL" sz="2600" dirty="0">
                <a:solidFill>
                  <a:schemeClr val="bg1"/>
                </a:solidFill>
                <a:latin typeface="Calibri" panose="020F0502020204030204" pitchFamily="34" charset="0"/>
                <a:cs typeface="Calibri" panose="020F0502020204030204" pitchFamily="34" charset="0"/>
              </a:rPr>
              <a:t>בדף העבודה שצורף תכירו את ההבדלים האלה ותתרגלו אותם. הורידו את הדף עבודה מאתר הקורס. </a:t>
            </a:r>
          </a:p>
        </p:txBody>
      </p:sp>
      <p:pic>
        <p:nvPicPr>
          <p:cNvPr id="6" name="Picture 6">
            <a:extLst>
              <a:ext uri="{FF2B5EF4-FFF2-40B4-BE49-F238E27FC236}">
                <a16:creationId xmlns:a16="http://schemas.microsoft.com/office/drawing/2014/main" id="{F284E2F3-2EF4-9D6A-8B02-C46CF47FC588}"/>
              </a:ext>
            </a:extLst>
          </p:cNvPr>
          <p:cNvPicPr>
            <a:picLocks noChangeAspect="1"/>
          </p:cNvPicPr>
          <p:nvPr/>
        </p:nvPicPr>
        <p:blipFill rotWithShape="1">
          <a:blip r:embed="rId5">
            <a:extLst>
              <a:ext uri="{28A0092B-C50C-407E-A947-70E740481C1C}">
                <a14:useLocalDpi xmlns:a14="http://schemas.microsoft.com/office/drawing/2010/main" val="0"/>
              </a:ext>
            </a:extLst>
          </a:blip>
          <a:srcRect r="13789"/>
          <a:stretch/>
        </p:blipFill>
        <p:spPr>
          <a:xfrm>
            <a:off x="353367" y="4168503"/>
            <a:ext cx="3036600" cy="2340538"/>
          </a:xfrm>
          <a:prstGeom prst="rect">
            <a:avLst/>
          </a:prstGeom>
        </p:spPr>
      </p:pic>
      <p:pic>
        <p:nvPicPr>
          <p:cNvPr id="9" name="Picture 19" descr="Shape, square&#10;&#10;Description automatically generated">
            <a:extLst>
              <a:ext uri="{FF2B5EF4-FFF2-40B4-BE49-F238E27FC236}">
                <a16:creationId xmlns:a16="http://schemas.microsoft.com/office/drawing/2014/main" id="{C35E38F0-278E-EBC8-C27D-8CC4E13764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033" y="6323264"/>
            <a:ext cx="384122" cy="384122"/>
          </a:xfrm>
          <a:prstGeom prst="rect">
            <a:avLst/>
          </a:prstGeom>
        </p:spPr>
      </p:pic>
      <p:sp>
        <p:nvSpPr>
          <p:cNvPr id="10" name="תיבת טקסט 7">
            <a:extLst>
              <a:ext uri="{FF2B5EF4-FFF2-40B4-BE49-F238E27FC236}">
                <a16:creationId xmlns:a16="http://schemas.microsoft.com/office/drawing/2014/main" id="{168006FA-DFFC-11E8-6EA3-5AC70606951A}"/>
              </a:ext>
            </a:extLst>
          </p:cNvPr>
          <p:cNvSpPr txBox="1"/>
          <p:nvPr/>
        </p:nvSpPr>
        <p:spPr>
          <a:xfrm>
            <a:off x="358958" y="884040"/>
            <a:ext cx="11423283" cy="837473"/>
          </a:xfrm>
          <a:prstGeom prst="rect">
            <a:avLst/>
          </a:prstGeom>
          <a:noFill/>
        </p:spPr>
        <p:txBody>
          <a:bodyPr wrap="square">
            <a:spAutoFit/>
          </a:bodyPr>
          <a:lstStyle/>
          <a:p>
            <a:pPr algn="just" rtl="1">
              <a:lnSpc>
                <a:spcPct val="150000"/>
              </a:lnSpc>
            </a:pPr>
            <a:r>
              <a:rPr lang="he-IL" sz="2800" b="1" dirty="0">
                <a:solidFill>
                  <a:schemeClr val="bg1"/>
                </a:solidFill>
                <a:latin typeface="Calibri" panose="020F0502020204030204" pitchFamily="34" charset="0"/>
                <a:cs typeface="Calibri" panose="020F0502020204030204" pitchFamily="34" charset="0"/>
              </a:rPr>
              <a:t>משימה בזוגות</a:t>
            </a:r>
            <a:r>
              <a:rPr lang="en-US" sz="3600" dirty="0">
                <a:solidFill>
                  <a:schemeClr val="bg1"/>
                </a:solidFill>
                <a:latin typeface="Calibri" panose="020F0502020204030204" pitchFamily="34" charset="0"/>
                <a:cs typeface="Calibri" panose="020F0502020204030204" pitchFamily="34" charset="0"/>
              </a:rPr>
              <a:t>:</a:t>
            </a:r>
            <a:endParaRPr kumimoji="0" lang="he-IL" sz="360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12" name="תיבת טקסט 7">
            <a:extLst>
              <a:ext uri="{FF2B5EF4-FFF2-40B4-BE49-F238E27FC236}">
                <a16:creationId xmlns:a16="http://schemas.microsoft.com/office/drawing/2014/main" id="{BEB09BB0-9002-052C-E8B9-57DA4354D012}"/>
              </a:ext>
            </a:extLst>
          </p:cNvPr>
          <p:cNvSpPr txBox="1"/>
          <p:nvPr/>
        </p:nvSpPr>
        <p:spPr>
          <a:xfrm>
            <a:off x="1409700" y="1707059"/>
            <a:ext cx="10372541" cy="1230593"/>
          </a:xfrm>
          <a:prstGeom prst="rect">
            <a:avLst/>
          </a:prstGeom>
          <a:noFill/>
        </p:spPr>
        <p:txBody>
          <a:bodyPr wrap="square">
            <a:spAutoFit/>
          </a:bodyPr>
          <a:lstStyle/>
          <a:p>
            <a:pPr algn="r" rtl="1">
              <a:lnSpc>
                <a:spcPct val="150000"/>
              </a:lnSpc>
            </a:pPr>
            <a:r>
              <a:rPr lang="he-IL" sz="2600" dirty="0">
                <a:solidFill>
                  <a:schemeClr val="bg1"/>
                </a:solidFill>
                <a:latin typeface="Calibri" panose="020F0502020204030204" pitchFamily="34" charset="0"/>
                <a:cs typeface="Calibri" panose="020F0502020204030204" pitchFamily="34" charset="0"/>
              </a:rPr>
              <a:t>קיימים כמה הבדלים עקרוניים בין חוק יסוד לבין חוק רגיל. </a:t>
            </a:r>
            <a:br>
              <a:rPr lang="en-US" sz="2600" dirty="0">
                <a:solidFill>
                  <a:schemeClr val="bg1"/>
                </a:solidFill>
                <a:latin typeface="Calibri" panose="020F0502020204030204" pitchFamily="34" charset="0"/>
                <a:cs typeface="Calibri" panose="020F0502020204030204" pitchFamily="34" charset="0"/>
              </a:rPr>
            </a:br>
            <a:r>
              <a:rPr lang="he-IL" sz="2600" dirty="0">
                <a:solidFill>
                  <a:schemeClr val="bg1"/>
                </a:solidFill>
                <a:latin typeface="Calibri" panose="020F0502020204030204" pitchFamily="34" charset="0"/>
                <a:cs typeface="Calibri" panose="020F0502020204030204" pitchFamily="34" charset="0"/>
              </a:rPr>
              <a:t>הבדלים אלה באים לידי ביטוי </a:t>
            </a:r>
            <a:r>
              <a:rPr lang="he-IL" sz="2600" u="sng" dirty="0">
                <a:solidFill>
                  <a:schemeClr val="bg1"/>
                </a:solidFill>
                <a:latin typeface="Calibri" panose="020F0502020204030204" pitchFamily="34" charset="0"/>
                <a:cs typeface="Calibri" panose="020F0502020204030204" pitchFamily="34" charset="0"/>
              </a:rPr>
              <a:t>בצורה</a:t>
            </a:r>
            <a:r>
              <a:rPr lang="he-IL" sz="2600" dirty="0">
                <a:solidFill>
                  <a:schemeClr val="bg1"/>
                </a:solidFill>
                <a:latin typeface="Calibri" panose="020F0502020204030204" pitchFamily="34" charset="0"/>
                <a:cs typeface="Calibri" panose="020F0502020204030204" pitchFamily="34" charset="0"/>
              </a:rPr>
              <a:t>, </a:t>
            </a:r>
            <a:r>
              <a:rPr lang="he-IL" sz="2600" u="sng" dirty="0">
                <a:solidFill>
                  <a:schemeClr val="bg1"/>
                </a:solidFill>
                <a:latin typeface="Calibri" panose="020F0502020204030204" pitchFamily="34" charset="0"/>
                <a:cs typeface="Calibri" panose="020F0502020204030204" pitchFamily="34" charset="0"/>
              </a:rPr>
              <a:t>בתוכן</a:t>
            </a:r>
            <a:r>
              <a:rPr lang="he-IL" sz="2600" dirty="0">
                <a:solidFill>
                  <a:schemeClr val="bg1"/>
                </a:solidFill>
                <a:latin typeface="Calibri" panose="020F0502020204030204" pitchFamily="34" charset="0"/>
                <a:cs typeface="Calibri" panose="020F0502020204030204" pitchFamily="34" charset="0"/>
              </a:rPr>
              <a:t> ו</a:t>
            </a:r>
            <a:r>
              <a:rPr lang="he-IL" sz="2600" u="sng" dirty="0">
                <a:solidFill>
                  <a:schemeClr val="bg1"/>
                </a:solidFill>
                <a:latin typeface="Calibri" panose="020F0502020204030204" pitchFamily="34" charset="0"/>
                <a:cs typeface="Calibri" panose="020F0502020204030204" pitchFamily="34" charset="0"/>
              </a:rPr>
              <a:t>במעמד</a:t>
            </a:r>
            <a:r>
              <a:rPr lang="he-IL" sz="2600" dirty="0">
                <a:solidFill>
                  <a:schemeClr val="bg1"/>
                </a:solidFill>
                <a:latin typeface="Calibri" panose="020F0502020204030204" pitchFamily="34" charset="0"/>
                <a:cs typeface="Calibri" panose="020F0502020204030204" pitchFamily="34" charset="0"/>
              </a:rPr>
              <a:t>.</a:t>
            </a:r>
          </a:p>
        </p:txBody>
      </p:sp>
      <p:sp>
        <p:nvSpPr>
          <p:cNvPr id="15" name="תיבת טקסט 7">
            <a:extLst>
              <a:ext uri="{FF2B5EF4-FFF2-40B4-BE49-F238E27FC236}">
                <a16:creationId xmlns:a16="http://schemas.microsoft.com/office/drawing/2014/main" id="{37258115-4451-A220-9E2D-12B31E8E49F4}"/>
              </a:ext>
            </a:extLst>
          </p:cNvPr>
          <p:cNvSpPr txBox="1"/>
          <p:nvPr/>
        </p:nvSpPr>
        <p:spPr>
          <a:xfrm>
            <a:off x="353367" y="5378151"/>
            <a:ext cx="11423283" cy="1085810"/>
          </a:xfrm>
          <a:prstGeom prst="rect">
            <a:avLst/>
          </a:prstGeom>
          <a:noFill/>
        </p:spPr>
        <p:txBody>
          <a:bodyPr wrap="square">
            <a:spAutoFit/>
          </a:bodyPr>
          <a:lstStyle/>
          <a:p>
            <a:pPr algn="just" rtl="1">
              <a:lnSpc>
                <a:spcPct val="150000"/>
              </a:lnSpc>
            </a:pPr>
            <a:r>
              <a:rPr lang="he-IL" sz="4800" b="1" dirty="0">
                <a:solidFill>
                  <a:schemeClr val="bg1"/>
                </a:solidFill>
                <a:latin typeface="Calibri" panose="020F0502020204030204" pitchFamily="34" charset="0"/>
                <a:cs typeface="Calibri" panose="020F0502020204030204" pitchFamily="34" charset="0"/>
              </a:rPr>
              <a:t>בהצלחה!</a:t>
            </a:r>
            <a:endParaRPr kumimoji="0" lang="he-IL" sz="48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8135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10" name="Picture 9">
            <a:extLst>
              <a:ext uri="{FF2B5EF4-FFF2-40B4-BE49-F238E27FC236}">
                <a16:creationId xmlns:a16="http://schemas.microsoft.com/office/drawing/2014/main" id="{1510D892-5C90-5EF3-CA3A-6C9B286137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0421" y="1282700"/>
            <a:ext cx="9651159" cy="977900"/>
          </a:xfrm>
          <a:prstGeom prst="rect">
            <a:avLst/>
          </a:prstGeom>
        </p:spPr>
      </p:pic>
      <p:sp>
        <p:nvSpPr>
          <p:cNvPr id="3" name="TextBox 2">
            <a:extLst>
              <a:ext uri="{FF2B5EF4-FFF2-40B4-BE49-F238E27FC236}">
                <a16:creationId xmlns:a16="http://schemas.microsoft.com/office/drawing/2014/main" id="{2727C715-6BB7-59D8-CB85-587365D9047A}"/>
              </a:ext>
            </a:extLst>
          </p:cNvPr>
          <p:cNvSpPr txBox="1"/>
          <p:nvPr/>
        </p:nvSpPr>
        <p:spPr>
          <a:xfrm>
            <a:off x="-63500" y="988996"/>
            <a:ext cx="12302751" cy="1230722"/>
          </a:xfrm>
          <a:prstGeom prst="rect">
            <a:avLst/>
          </a:prstGeom>
          <a:noFill/>
        </p:spPr>
        <p:txBody>
          <a:bodyPr wrap="square" rtlCol="0">
            <a:spAutoFit/>
          </a:bodyPr>
          <a:lstStyle/>
          <a:p>
            <a:pPr algn="ctr">
              <a:lnSpc>
                <a:spcPct val="150000"/>
              </a:lnSpc>
            </a:pPr>
            <a:r>
              <a:rPr lang="he-IL" sz="5500" b="1" dirty="0">
                <a:solidFill>
                  <a:schemeClr val="bg1"/>
                </a:solidFill>
                <a:effectLst/>
                <a:latin typeface="Calibri" panose="020F0502020204030204" pitchFamily="34" charset="0"/>
                <a:cs typeface="Calibri" panose="020F0502020204030204" pitchFamily="34" charset="0"/>
              </a:rPr>
              <a:t>מה בין חוק יסוד ובין חוק רגיל</a:t>
            </a:r>
          </a:p>
        </p:txBody>
      </p:sp>
      <p:pic>
        <p:nvPicPr>
          <p:cNvPr id="8" name="Picture 7">
            <a:extLst>
              <a:ext uri="{FF2B5EF4-FFF2-40B4-BE49-F238E27FC236}">
                <a16:creationId xmlns:a16="http://schemas.microsoft.com/office/drawing/2014/main" id="{66EEB4F5-2324-CDF9-3BC7-700AB43625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4964" y="6232495"/>
            <a:ext cx="452705" cy="452381"/>
          </a:xfrm>
          <a:prstGeom prst="rect">
            <a:avLst/>
          </a:prstGeom>
        </p:spPr>
      </p:pic>
      <p:pic>
        <p:nvPicPr>
          <p:cNvPr id="11" name="Picture 10">
            <a:extLst>
              <a:ext uri="{FF2B5EF4-FFF2-40B4-BE49-F238E27FC236}">
                <a16:creationId xmlns:a16="http://schemas.microsoft.com/office/drawing/2014/main" id="{B60FB9BC-4002-F2A4-1B7F-2C342CE80C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36231" y="262024"/>
            <a:ext cx="452705" cy="452381"/>
          </a:xfrm>
          <a:prstGeom prst="rect">
            <a:avLst/>
          </a:prstGeom>
        </p:spPr>
      </p:pic>
      <p:sp>
        <p:nvSpPr>
          <p:cNvPr id="25" name="TextBox 24">
            <a:extLst>
              <a:ext uri="{FF2B5EF4-FFF2-40B4-BE49-F238E27FC236}">
                <a16:creationId xmlns:a16="http://schemas.microsoft.com/office/drawing/2014/main" id="{E4573107-343C-84ED-FE3E-1879E977BDA8}"/>
              </a:ext>
            </a:extLst>
          </p:cNvPr>
          <p:cNvSpPr txBox="1"/>
          <p:nvPr/>
        </p:nvSpPr>
        <p:spPr>
          <a:xfrm>
            <a:off x="8487545" y="4472359"/>
            <a:ext cx="1952251" cy="1127232"/>
          </a:xfrm>
          <a:prstGeom prst="rect">
            <a:avLst/>
          </a:prstGeom>
          <a:noFill/>
        </p:spPr>
        <p:txBody>
          <a:bodyPr wrap="square" rtlCol="0">
            <a:spAutoFit/>
          </a:bodyPr>
          <a:lstStyle/>
          <a:p>
            <a:pPr algn="ctr">
              <a:lnSpc>
                <a:spcPct val="150000"/>
              </a:lnSpc>
            </a:pPr>
            <a:r>
              <a:rPr lang="he-IL" sz="4400" b="1" dirty="0">
                <a:solidFill>
                  <a:srgbClr val="215844"/>
                </a:solidFill>
                <a:effectLst/>
                <a:latin typeface="Calibri" panose="020F0502020204030204" pitchFamily="34" charset="0"/>
                <a:cs typeface="Calibri" panose="020F0502020204030204" pitchFamily="34" charset="0"/>
              </a:rPr>
              <a:t>צורה</a:t>
            </a:r>
            <a:r>
              <a:rPr lang="he-IL" sz="5000" b="1" dirty="0">
                <a:solidFill>
                  <a:srgbClr val="215844"/>
                </a:solidFill>
                <a:effectLst/>
                <a:latin typeface="Calibri" panose="020F0502020204030204" pitchFamily="34" charset="0"/>
                <a:cs typeface="Calibri" panose="020F0502020204030204" pitchFamily="34" charset="0"/>
              </a:rPr>
              <a:t> </a:t>
            </a:r>
          </a:p>
        </p:txBody>
      </p:sp>
      <p:sp>
        <p:nvSpPr>
          <p:cNvPr id="26" name="TextBox 25">
            <a:extLst>
              <a:ext uri="{FF2B5EF4-FFF2-40B4-BE49-F238E27FC236}">
                <a16:creationId xmlns:a16="http://schemas.microsoft.com/office/drawing/2014/main" id="{D90719C2-792F-E1CC-9906-2CC9DAD27193}"/>
              </a:ext>
            </a:extLst>
          </p:cNvPr>
          <p:cNvSpPr txBox="1"/>
          <p:nvPr/>
        </p:nvSpPr>
        <p:spPr>
          <a:xfrm>
            <a:off x="5128513" y="4596560"/>
            <a:ext cx="1952251" cy="1003031"/>
          </a:xfrm>
          <a:prstGeom prst="rect">
            <a:avLst/>
          </a:prstGeom>
          <a:noFill/>
        </p:spPr>
        <p:txBody>
          <a:bodyPr wrap="square" rtlCol="0">
            <a:spAutoFit/>
          </a:bodyPr>
          <a:lstStyle/>
          <a:p>
            <a:pPr algn="ctr">
              <a:lnSpc>
                <a:spcPct val="150000"/>
              </a:lnSpc>
            </a:pPr>
            <a:r>
              <a:rPr lang="he-IL" sz="4400" b="1" dirty="0">
                <a:solidFill>
                  <a:srgbClr val="215844"/>
                </a:solidFill>
                <a:effectLst/>
                <a:latin typeface="Calibri" panose="020F0502020204030204" pitchFamily="34" charset="0"/>
                <a:cs typeface="Calibri" panose="020F0502020204030204" pitchFamily="34" charset="0"/>
              </a:rPr>
              <a:t>מעמד</a:t>
            </a:r>
            <a:endParaRPr lang="he-IL" sz="5000" b="1" dirty="0">
              <a:solidFill>
                <a:srgbClr val="215844"/>
              </a:solidFill>
              <a:effectLst/>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221EBF03-20B1-43B5-BB31-5D6004903D36}"/>
              </a:ext>
            </a:extLst>
          </p:cNvPr>
          <p:cNvSpPr txBox="1"/>
          <p:nvPr/>
        </p:nvSpPr>
        <p:spPr>
          <a:xfrm>
            <a:off x="1744079" y="4596560"/>
            <a:ext cx="1952251" cy="1003031"/>
          </a:xfrm>
          <a:prstGeom prst="rect">
            <a:avLst/>
          </a:prstGeom>
          <a:noFill/>
        </p:spPr>
        <p:txBody>
          <a:bodyPr wrap="square" rtlCol="0">
            <a:spAutoFit/>
          </a:bodyPr>
          <a:lstStyle/>
          <a:p>
            <a:pPr algn="ctr">
              <a:lnSpc>
                <a:spcPct val="150000"/>
              </a:lnSpc>
            </a:pPr>
            <a:r>
              <a:rPr lang="he-IL" sz="4400" b="1" dirty="0">
                <a:solidFill>
                  <a:srgbClr val="215844"/>
                </a:solidFill>
                <a:effectLst/>
                <a:latin typeface="Calibri" panose="020F0502020204030204" pitchFamily="34" charset="0"/>
                <a:cs typeface="Calibri" panose="020F0502020204030204" pitchFamily="34" charset="0"/>
              </a:rPr>
              <a:t>תוכן</a:t>
            </a:r>
            <a:endParaRPr lang="he-IL" sz="5000" b="1" dirty="0">
              <a:solidFill>
                <a:srgbClr val="215844"/>
              </a:solidFill>
              <a:effectLst/>
              <a:latin typeface="Calibri" panose="020F0502020204030204" pitchFamily="34" charset="0"/>
              <a:cs typeface="Calibri" panose="020F0502020204030204" pitchFamily="34" charset="0"/>
            </a:endParaRPr>
          </a:p>
        </p:txBody>
      </p:sp>
      <p:grpSp>
        <p:nvGrpSpPr>
          <p:cNvPr id="37" name="!!צורה">
            <a:extLst>
              <a:ext uri="{FF2B5EF4-FFF2-40B4-BE49-F238E27FC236}">
                <a16:creationId xmlns:a16="http://schemas.microsoft.com/office/drawing/2014/main" id="{D785D0BF-B9FD-BF24-5AB1-458956AA01D8}"/>
              </a:ext>
            </a:extLst>
          </p:cNvPr>
          <p:cNvGrpSpPr/>
          <p:nvPr/>
        </p:nvGrpSpPr>
        <p:grpSpPr>
          <a:xfrm>
            <a:off x="8403221" y="2714322"/>
            <a:ext cx="2120900" cy="2120900"/>
            <a:chOff x="8403221" y="2714322"/>
            <a:chExt cx="2120900" cy="2120900"/>
          </a:xfrm>
        </p:grpSpPr>
        <p:pic>
          <p:nvPicPr>
            <p:cNvPr id="22" name="Picture 21" descr="A white square with black border&#10;&#10;Description automatically generated">
              <a:extLst>
                <a:ext uri="{FF2B5EF4-FFF2-40B4-BE49-F238E27FC236}">
                  <a16:creationId xmlns:a16="http://schemas.microsoft.com/office/drawing/2014/main" id="{5B4EF50F-F614-BC3A-0EDC-AEBDC06A5C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3221" y="2714322"/>
              <a:ext cx="2120900" cy="2120900"/>
            </a:xfrm>
            <a:prstGeom prst="rect">
              <a:avLst/>
            </a:prstGeom>
          </p:spPr>
        </p:pic>
        <p:pic>
          <p:nvPicPr>
            <p:cNvPr id="29" name="Picture 28" descr="A green triangle shaped object&#10;&#10;Description automatically generated with medium confidence">
              <a:extLst>
                <a:ext uri="{FF2B5EF4-FFF2-40B4-BE49-F238E27FC236}">
                  <a16:creationId xmlns:a16="http://schemas.microsoft.com/office/drawing/2014/main" id="{87C219EB-F3AB-352A-4E6B-FDD6301C42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8306" y="2925996"/>
              <a:ext cx="850727" cy="1697551"/>
            </a:xfrm>
            <a:prstGeom prst="rect">
              <a:avLst/>
            </a:prstGeom>
          </p:spPr>
        </p:pic>
      </p:grpSp>
      <p:grpSp>
        <p:nvGrpSpPr>
          <p:cNvPr id="38" name="!!מעמד">
            <a:extLst>
              <a:ext uri="{FF2B5EF4-FFF2-40B4-BE49-F238E27FC236}">
                <a16:creationId xmlns:a16="http://schemas.microsoft.com/office/drawing/2014/main" id="{D6D40391-5B16-09C2-9249-D9B0F29CCD1A}"/>
              </a:ext>
            </a:extLst>
          </p:cNvPr>
          <p:cNvGrpSpPr/>
          <p:nvPr/>
        </p:nvGrpSpPr>
        <p:grpSpPr>
          <a:xfrm>
            <a:off x="5035550" y="2714322"/>
            <a:ext cx="2120900" cy="2120900"/>
            <a:chOff x="5035550" y="2714322"/>
            <a:chExt cx="2120900" cy="2120900"/>
          </a:xfrm>
        </p:grpSpPr>
        <p:pic>
          <p:nvPicPr>
            <p:cNvPr id="23" name="Picture 22" descr="A white square with black border&#10;&#10;Description automatically generated">
              <a:extLst>
                <a:ext uri="{FF2B5EF4-FFF2-40B4-BE49-F238E27FC236}">
                  <a16:creationId xmlns:a16="http://schemas.microsoft.com/office/drawing/2014/main" id="{C40777F5-618F-EC6E-827E-ADA8B9BEF3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5550" y="2714322"/>
              <a:ext cx="2120900" cy="2120900"/>
            </a:xfrm>
            <a:prstGeom prst="rect">
              <a:avLst/>
            </a:prstGeom>
          </p:spPr>
        </p:pic>
        <p:pic>
          <p:nvPicPr>
            <p:cNvPr id="31" name="Picture 30" descr="A green and black rectangle&#10;&#10;Description automatically generated">
              <a:extLst>
                <a:ext uri="{FF2B5EF4-FFF2-40B4-BE49-F238E27FC236}">
                  <a16:creationId xmlns:a16="http://schemas.microsoft.com/office/drawing/2014/main" id="{95FB239A-35DF-92B9-C344-5A7AC2CC63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994" y="3380838"/>
              <a:ext cx="1638011" cy="850506"/>
            </a:xfrm>
            <a:prstGeom prst="rect">
              <a:avLst/>
            </a:prstGeom>
          </p:spPr>
        </p:pic>
      </p:grpSp>
      <p:grpSp>
        <p:nvGrpSpPr>
          <p:cNvPr id="39" name="!!תוכן">
            <a:extLst>
              <a:ext uri="{FF2B5EF4-FFF2-40B4-BE49-F238E27FC236}">
                <a16:creationId xmlns:a16="http://schemas.microsoft.com/office/drawing/2014/main" id="{593553F7-E085-07D8-2AAB-C4DD225370B4}"/>
              </a:ext>
            </a:extLst>
          </p:cNvPr>
          <p:cNvGrpSpPr/>
          <p:nvPr/>
        </p:nvGrpSpPr>
        <p:grpSpPr>
          <a:xfrm>
            <a:off x="1667879" y="2714322"/>
            <a:ext cx="2120900" cy="2120900"/>
            <a:chOff x="1667879" y="2714322"/>
            <a:chExt cx="2120900" cy="2120900"/>
          </a:xfrm>
        </p:grpSpPr>
        <p:pic>
          <p:nvPicPr>
            <p:cNvPr id="24" name="Picture 23" descr="A white square with black border&#10;&#10;Description automatically generated">
              <a:extLst>
                <a:ext uri="{FF2B5EF4-FFF2-40B4-BE49-F238E27FC236}">
                  <a16:creationId xmlns:a16="http://schemas.microsoft.com/office/drawing/2014/main" id="{B48C7ED9-D0EA-7174-EBC2-77BE593859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7879" y="2714322"/>
              <a:ext cx="2120900" cy="2120900"/>
            </a:xfrm>
            <a:prstGeom prst="rect">
              <a:avLst/>
            </a:prstGeom>
          </p:spPr>
        </p:pic>
        <p:pic>
          <p:nvPicPr>
            <p:cNvPr id="35" name="Picture 34" descr="A feather on a green paper&#10;&#10;Description automatically generated">
              <a:extLst>
                <a:ext uri="{FF2B5EF4-FFF2-40B4-BE49-F238E27FC236}">
                  <a16:creationId xmlns:a16="http://schemas.microsoft.com/office/drawing/2014/main" id="{1282A9A4-D717-A343-A514-1AE96B4AC4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4042" y="3045132"/>
              <a:ext cx="1638012" cy="1439927"/>
            </a:xfrm>
            <a:prstGeom prst="rect">
              <a:avLst/>
            </a:prstGeom>
          </p:spPr>
        </p:pic>
      </p:grpSp>
    </p:spTree>
    <p:extLst>
      <p:ext uri="{BB962C8B-B14F-4D97-AF65-F5344CB8AC3E}">
        <p14:creationId xmlns:p14="http://schemas.microsoft.com/office/powerpoint/2010/main" val="4179554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10" name="Picture 9">
            <a:extLst>
              <a:ext uri="{FF2B5EF4-FFF2-40B4-BE49-F238E27FC236}">
                <a16:creationId xmlns:a16="http://schemas.microsoft.com/office/drawing/2014/main" id="{1510D892-5C90-5EF3-CA3A-6C9B286137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0421" y="1282700"/>
            <a:ext cx="9651159" cy="977900"/>
          </a:xfrm>
          <a:prstGeom prst="rect">
            <a:avLst/>
          </a:prstGeom>
        </p:spPr>
      </p:pic>
      <p:sp>
        <p:nvSpPr>
          <p:cNvPr id="3" name="TextBox 2">
            <a:extLst>
              <a:ext uri="{FF2B5EF4-FFF2-40B4-BE49-F238E27FC236}">
                <a16:creationId xmlns:a16="http://schemas.microsoft.com/office/drawing/2014/main" id="{2727C715-6BB7-59D8-CB85-587365D9047A}"/>
              </a:ext>
            </a:extLst>
          </p:cNvPr>
          <p:cNvSpPr txBox="1"/>
          <p:nvPr/>
        </p:nvSpPr>
        <p:spPr>
          <a:xfrm>
            <a:off x="-63500" y="988996"/>
            <a:ext cx="12302751" cy="1230722"/>
          </a:xfrm>
          <a:prstGeom prst="rect">
            <a:avLst/>
          </a:prstGeom>
          <a:noFill/>
        </p:spPr>
        <p:txBody>
          <a:bodyPr wrap="square" rtlCol="0">
            <a:spAutoFit/>
          </a:bodyPr>
          <a:lstStyle/>
          <a:p>
            <a:pPr algn="ctr">
              <a:lnSpc>
                <a:spcPct val="150000"/>
              </a:lnSpc>
            </a:pPr>
            <a:r>
              <a:rPr lang="he-IL" sz="5500" b="1" dirty="0">
                <a:solidFill>
                  <a:schemeClr val="bg1"/>
                </a:solidFill>
                <a:effectLst/>
                <a:latin typeface="Calibri" panose="020F0502020204030204" pitchFamily="34" charset="0"/>
                <a:cs typeface="Calibri" panose="020F0502020204030204" pitchFamily="34" charset="0"/>
              </a:rPr>
              <a:t>מה בין חוק יסוד ובין חוק רגיל</a:t>
            </a:r>
          </a:p>
        </p:txBody>
      </p:sp>
      <p:pic>
        <p:nvPicPr>
          <p:cNvPr id="8" name="Picture 7">
            <a:extLst>
              <a:ext uri="{FF2B5EF4-FFF2-40B4-BE49-F238E27FC236}">
                <a16:creationId xmlns:a16="http://schemas.microsoft.com/office/drawing/2014/main" id="{66EEB4F5-2324-CDF9-3BC7-700AB43625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4964" y="6232495"/>
            <a:ext cx="452705" cy="452381"/>
          </a:xfrm>
          <a:prstGeom prst="rect">
            <a:avLst/>
          </a:prstGeom>
        </p:spPr>
      </p:pic>
      <p:pic>
        <p:nvPicPr>
          <p:cNvPr id="11" name="Picture 10">
            <a:extLst>
              <a:ext uri="{FF2B5EF4-FFF2-40B4-BE49-F238E27FC236}">
                <a16:creationId xmlns:a16="http://schemas.microsoft.com/office/drawing/2014/main" id="{B60FB9BC-4002-F2A4-1B7F-2C342CE80C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36231" y="262024"/>
            <a:ext cx="452705" cy="452381"/>
          </a:xfrm>
          <a:prstGeom prst="rect">
            <a:avLst/>
          </a:prstGeom>
        </p:spPr>
      </p:pic>
      <p:sp>
        <p:nvSpPr>
          <p:cNvPr id="25" name="TextBox 24">
            <a:extLst>
              <a:ext uri="{FF2B5EF4-FFF2-40B4-BE49-F238E27FC236}">
                <a16:creationId xmlns:a16="http://schemas.microsoft.com/office/drawing/2014/main" id="{E4573107-343C-84ED-FE3E-1879E977BDA8}"/>
              </a:ext>
            </a:extLst>
          </p:cNvPr>
          <p:cNvSpPr txBox="1"/>
          <p:nvPr/>
        </p:nvSpPr>
        <p:spPr>
          <a:xfrm>
            <a:off x="8487545" y="4472359"/>
            <a:ext cx="1952251" cy="1127232"/>
          </a:xfrm>
          <a:prstGeom prst="rect">
            <a:avLst/>
          </a:prstGeom>
          <a:noFill/>
        </p:spPr>
        <p:txBody>
          <a:bodyPr wrap="square" rtlCol="0">
            <a:spAutoFit/>
          </a:bodyPr>
          <a:lstStyle/>
          <a:p>
            <a:pPr algn="ctr">
              <a:lnSpc>
                <a:spcPct val="150000"/>
              </a:lnSpc>
            </a:pPr>
            <a:r>
              <a:rPr lang="he-IL" sz="4400" b="1" dirty="0">
                <a:solidFill>
                  <a:srgbClr val="215844"/>
                </a:solidFill>
                <a:effectLst/>
                <a:latin typeface="Calibri" panose="020F0502020204030204" pitchFamily="34" charset="0"/>
                <a:cs typeface="Calibri" panose="020F0502020204030204" pitchFamily="34" charset="0"/>
              </a:rPr>
              <a:t>צורה</a:t>
            </a:r>
            <a:r>
              <a:rPr lang="he-IL" sz="5000" b="1" dirty="0">
                <a:solidFill>
                  <a:srgbClr val="215844"/>
                </a:solidFill>
                <a:effectLst/>
                <a:latin typeface="Calibri" panose="020F0502020204030204" pitchFamily="34" charset="0"/>
                <a:cs typeface="Calibri" panose="020F0502020204030204" pitchFamily="34" charset="0"/>
              </a:rPr>
              <a:t> </a:t>
            </a:r>
          </a:p>
        </p:txBody>
      </p:sp>
      <p:sp>
        <p:nvSpPr>
          <p:cNvPr id="26" name="TextBox 25">
            <a:extLst>
              <a:ext uri="{FF2B5EF4-FFF2-40B4-BE49-F238E27FC236}">
                <a16:creationId xmlns:a16="http://schemas.microsoft.com/office/drawing/2014/main" id="{D90719C2-792F-E1CC-9906-2CC9DAD27193}"/>
              </a:ext>
            </a:extLst>
          </p:cNvPr>
          <p:cNvSpPr txBox="1"/>
          <p:nvPr/>
        </p:nvSpPr>
        <p:spPr>
          <a:xfrm>
            <a:off x="5128513" y="4596560"/>
            <a:ext cx="1952251" cy="1003031"/>
          </a:xfrm>
          <a:prstGeom prst="rect">
            <a:avLst/>
          </a:prstGeom>
          <a:noFill/>
        </p:spPr>
        <p:txBody>
          <a:bodyPr wrap="square" rtlCol="0">
            <a:spAutoFit/>
          </a:bodyPr>
          <a:lstStyle/>
          <a:p>
            <a:pPr algn="ctr">
              <a:lnSpc>
                <a:spcPct val="150000"/>
              </a:lnSpc>
            </a:pPr>
            <a:r>
              <a:rPr lang="he-IL" sz="4400" b="1" dirty="0">
                <a:solidFill>
                  <a:schemeClr val="bg1">
                    <a:lumMod val="75000"/>
                  </a:schemeClr>
                </a:solidFill>
                <a:effectLst/>
                <a:latin typeface="Calibri" panose="020F0502020204030204" pitchFamily="34" charset="0"/>
                <a:cs typeface="Calibri" panose="020F0502020204030204" pitchFamily="34" charset="0"/>
              </a:rPr>
              <a:t>מעמד</a:t>
            </a:r>
            <a:endParaRPr lang="he-IL" sz="5000" b="1" dirty="0">
              <a:solidFill>
                <a:schemeClr val="bg1">
                  <a:lumMod val="75000"/>
                </a:schemeClr>
              </a:solidFill>
              <a:effectLst/>
              <a:latin typeface="Calibri" panose="020F0502020204030204" pitchFamily="34" charset="0"/>
              <a:cs typeface="Calibri" panose="020F0502020204030204" pitchFamily="34" charset="0"/>
            </a:endParaRPr>
          </a:p>
        </p:txBody>
      </p:sp>
      <p:pic>
        <p:nvPicPr>
          <p:cNvPr id="16" name="!!צורה" descr="Shape, rectangle&#10;&#10;Description automatically generated">
            <a:extLst>
              <a:ext uri="{FF2B5EF4-FFF2-40B4-BE49-F238E27FC236}">
                <a16:creationId xmlns:a16="http://schemas.microsoft.com/office/drawing/2014/main" id="{FE17FC74-4E28-8DD1-5849-8BF49D7507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7545" y="2714321"/>
            <a:ext cx="1952251" cy="2095501"/>
          </a:xfrm>
          <a:prstGeom prst="rect">
            <a:avLst/>
          </a:prstGeom>
        </p:spPr>
      </p:pic>
      <p:grpSp>
        <p:nvGrpSpPr>
          <p:cNvPr id="15" name="!!צורה">
            <a:extLst>
              <a:ext uri="{FF2B5EF4-FFF2-40B4-BE49-F238E27FC236}">
                <a16:creationId xmlns:a16="http://schemas.microsoft.com/office/drawing/2014/main" id="{B2057AAD-2D1D-DC56-1487-912241AA86E3}"/>
              </a:ext>
            </a:extLst>
          </p:cNvPr>
          <p:cNvGrpSpPr/>
          <p:nvPr/>
        </p:nvGrpSpPr>
        <p:grpSpPr>
          <a:xfrm>
            <a:off x="8403221" y="2714322"/>
            <a:ext cx="2120900" cy="2120900"/>
            <a:chOff x="8403221" y="2714322"/>
            <a:chExt cx="2120900" cy="2120900"/>
          </a:xfrm>
        </p:grpSpPr>
        <p:pic>
          <p:nvPicPr>
            <p:cNvPr id="22" name="Picture 21" descr="A white square with black border&#10;&#10;Description automatically generated">
              <a:extLst>
                <a:ext uri="{FF2B5EF4-FFF2-40B4-BE49-F238E27FC236}">
                  <a16:creationId xmlns:a16="http://schemas.microsoft.com/office/drawing/2014/main" id="{5B4EF50F-F614-BC3A-0EDC-AEBDC06A5C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3221" y="2714322"/>
              <a:ext cx="2120900" cy="2120900"/>
            </a:xfrm>
            <a:prstGeom prst="rect">
              <a:avLst/>
            </a:prstGeom>
          </p:spPr>
        </p:pic>
        <p:pic>
          <p:nvPicPr>
            <p:cNvPr id="29" name="Picture 28" descr="A green triangle shaped object&#10;&#10;Description automatically generated with medium confidence">
              <a:extLst>
                <a:ext uri="{FF2B5EF4-FFF2-40B4-BE49-F238E27FC236}">
                  <a16:creationId xmlns:a16="http://schemas.microsoft.com/office/drawing/2014/main" id="{87C219EB-F3AB-352A-4E6B-FDD6301C42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8306" y="2925996"/>
              <a:ext cx="850727" cy="1697551"/>
            </a:xfrm>
            <a:prstGeom prst="rect">
              <a:avLst/>
            </a:prstGeom>
          </p:spPr>
        </p:pic>
      </p:grpSp>
      <p:grpSp>
        <p:nvGrpSpPr>
          <p:cNvPr id="6" name="!!מעמד">
            <a:extLst>
              <a:ext uri="{FF2B5EF4-FFF2-40B4-BE49-F238E27FC236}">
                <a16:creationId xmlns:a16="http://schemas.microsoft.com/office/drawing/2014/main" id="{164289B8-35B9-7FE5-0C8B-4E3A09B211D1}"/>
              </a:ext>
            </a:extLst>
          </p:cNvPr>
          <p:cNvGrpSpPr/>
          <p:nvPr/>
        </p:nvGrpSpPr>
        <p:grpSpPr>
          <a:xfrm>
            <a:off x="5276850" y="3215972"/>
            <a:ext cx="1593850" cy="1593850"/>
            <a:chOff x="5035550" y="2714322"/>
            <a:chExt cx="2120900" cy="2120900"/>
          </a:xfrm>
        </p:grpSpPr>
        <p:pic>
          <p:nvPicPr>
            <p:cNvPr id="23" name="Picture 22" descr="A white square with black border&#10;&#10;Description automatically generated">
              <a:extLst>
                <a:ext uri="{FF2B5EF4-FFF2-40B4-BE49-F238E27FC236}">
                  <a16:creationId xmlns:a16="http://schemas.microsoft.com/office/drawing/2014/main" id="{C40777F5-618F-EC6E-827E-ADA8B9BEF3CE}"/>
                </a:ext>
              </a:extLst>
            </p:cNvPr>
            <p:cNvPicPr>
              <a:picLocks noChangeAspect="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035550" y="2714322"/>
              <a:ext cx="2120900" cy="2120900"/>
            </a:xfrm>
            <a:prstGeom prst="rect">
              <a:avLst/>
            </a:prstGeom>
          </p:spPr>
        </p:pic>
        <p:pic>
          <p:nvPicPr>
            <p:cNvPr id="31" name="Picture 30" descr="A green and black rectangle&#10;&#10;Description automatically generated">
              <a:extLst>
                <a:ext uri="{FF2B5EF4-FFF2-40B4-BE49-F238E27FC236}">
                  <a16:creationId xmlns:a16="http://schemas.microsoft.com/office/drawing/2014/main" id="{95FB239A-35DF-92B9-C344-5A7AC2CC6348}"/>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76994" y="3380838"/>
              <a:ext cx="1638011" cy="850506"/>
            </a:xfrm>
            <a:prstGeom prst="rect">
              <a:avLst/>
            </a:prstGeom>
          </p:spPr>
        </p:pic>
      </p:grpSp>
      <p:sp>
        <p:nvSpPr>
          <p:cNvPr id="9" name="TextBox 8">
            <a:extLst>
              <a:ext uri="{FF2B5EF4-FFF2-40B4-BE49-F238E27FC236}">
                <a16:creationId xmlns:a16="http://schemas.microsoft.com/office/drawing/2014/main" id="{D74E968B-B4A2-129C-18F3-107D1B6C9265}"/>
              </a:ext>
            </a:extLst>
          </p:cNvPr>
          <p:cNvSpPr txBox="1"/>
          <p:nvPr/>
        </p:nvSpPr>
        <p:spPr>
          <a:xfrm>
            <a:off x="1744079" y="4596560"/>
            <a:ext cx="1952251" cy="1003031"/>
          </a:xfrm>
          <a:prstGeom prst="rect">
            <a:avLst/>
          </a:prstGeom>
          <a:noFill/>
        </p:spPr>
        <p:txBody>
          <a:bodyPr wrap="square" rtlCol="0">
            <a:spAutoFit/>
          </a:bodyPr>
          <a:lstStyle/>
          <a:p>
            <a:pPr algn="ctr">
              <a:lnSpc>
                <a:spcPct val="150000"/>
              </a:lnSpc>
            </a:pPr>
            <a:r>
              <a:rPr lang="he-IL" sz="4400" b="1" dirty="0">
                <a:solidFill>
                  <a:schemeClr val="bg1">
                    <a:lumMod val="75000"/>
                  </a:schemeClr>
                </a:solidFill>
                <a:effectLst/>
                <a:latin typeface="Calibri" panose="020F0502020204030204" pitchFamily="34" charset="0"/>
                <a:cs typeface="Calibri" panose="020F0502020204030204" pitchFamily="34" charset="0"/>
              </a:rPr>
              <a:t>תוכן</a:t>
            </a:r>
            <a:endParaRPr lang="he-IL" sz="5000" b="1" dirty="0">
              <a:solidFill>
                <a:schemeClr val="bg1">
                  <a:lumMod val="75000"/>
                </a:schemeClr>
              </a:solidFill>
              <a:effectLst/>
              <a:latin typeface="Calibri" panose="020F0502020204030204" pitchFamily="34" charset="0"/>
              <a:cs typeface="Calibri" panose="020F0502020204030204" pitchFamily="34" charset="0"/>
            </a:endParaRPr>
          </a:p>
        </p:txBody>
      </p:sp>
      <p:grpSp>
        <p:nvGrpSpPr>
          <p:cNvPr id="12" name="!!תוכן">
            <a:extLst>
              <a:ext uri="{FF2B5EF4-FFF2-40B4-BE49-F238E27FC236}">
                <a16:creationId xmlns:a16="http://schemas.microsoft.com/office/drawing/2014/main" id="{B17BAEED-4430-42BB-3A5B-C9B26734FBC5}"/>
              </a:ext>
            </a:extLst>
          </p:cNvPr>
          <p:cNvGrpSpPr/>
          <p:nvPr/>
        </p:nvGrpSpPr>
        <p:grpSpPr>
          <a:xfrm>
            <a:off x="1909179" y="3215972"/>
            <a:ext cx="1593850" cy="1593850"/>
            <a:chOff x="1667879" y="2714322"/>
            <a:chExt cx="2120900" cy="2120900"/>
          </a:xfrm>
        </p:grpSpPr>
        <p:pic>
          <p:nvPicPr>
            <p:cNvPr id="13" name="Picture 12" descr="A white square with black border&#10;&#10;Description automatically generated">
              <a:extLst>
                <a:ext uri="{FF2B5EF4-FFF2-40B4-BE49-F238E27FC236}">
                  <a16:creationId xmlns:a16="http://schemas.microsoft.com/office/drawing/2014/main" id="{E0D7F0E5-C982-8641-8943-A321F8D63D20}"/>
                </a:ext>
              </a:extLst>
            </p:cNvPr>
            <p:cNvPicPr>
              <a:picLocks noChangeAspect="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67879" y="2714322"/>
              <a:ext cx="2120900" cy="2120900"/>
            </a:xfrm>
            <a:prstGeom prst="rect">
              <a:avLst/>
            </a:prstGeom>
          </p:spPr>
        </p:pic>
        <p:pic>
          <p:nvPicPr>
            <p:cNvPr id="14" name="Picture 13" descr="A feather on a green paper&#10;&#10;Description automatically generated">
              <a:extLst>
                <a:ext uri="{FF2B5EF4-FFF2-40B4-BE49-F238E27FC236}">
                  <a16:creationId xmlns:a16="http://schemas.microsoft.com/office/drawing/2014/main" id="{BDE32CB3-9D2D-FDAB-E936-7B3701C89012}"/>
                </a:ext>
              </a:extLst>
            </p:cNvPr>
            <p:cNvPicPr>
              <a:picLocks noChangeAspect="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64042" y="3045132"/>
              <a:ext cx="1638012" cy="1439927"/>
            </a:xfrm>
            <a:prstGeom prst="rect">
              <a:avLst/>
            </a:prstGeom>
          </p:spPr>
        </p:pic>
      </p:grpSp>
    </p:spTree>
    <p:extLst>
      <p:ext uri="{BB962C8B-B14F-4D97-AF65-F5344CB8AC3E}">
        <p14:creationId xmlns:p14="http://schemas.microsoft.com/office/powerpoint/2010/main" val="2166697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27C715-6BB7-59D8-CB85-587365D9047A}"/>
              </a:ext>
            </a:extLst>
          </p:cNvPr>
          <p:cNvSpPr txBox="1"/>
          <p:nvPr/>
        </p:nvSpPr>
        <p:spPr>
          <a:xfrm>
            <a:off x="-63500" y="379396"/>
            <a:ext cx="12302751" cy="1127232"/>
          </a:xfrm>
          <a:prstGeom prst="rect">
            <a:avLst/>
          </a:prstGeom>
          <a:noFill/>
        </p:spPr>
        <p:txBody>
          <a:bodyPr wrap="square" rtlCol="0">
            <a:spAutoFit/>
          </a:bodyPr>
          <a:lstStyle/>
          <a:p>
            <a:pPr algn="ctr">
              <a:lnSpc>
                <a:spcPct val="150000"/>
              </a:lnSpc>
            </a:pPr>
            <a:r>
              <a:rPr lang="he-IL" sz="4400" b="1" dirty="0">
                <a:solidFill>
                  <a:srgbClr val="1D986C"/>
                </a:solidFill>
                <a:effectLst/>
                <a:latin typeface="Calibri" panose="020F0502020204030204" pitchFamily="34" charset="0"/>
                <a:cs typeface="Calibri" panose="020F0502020204030204" pitchFamily="34" charset="0"/>
              </a:rPr>
              <a:t>מה בין חוק יסוד ובין חוק רגיל: </a:t>
            </a:r>
            <a:r>
              <a:rPr lang="he-IL" sz="4400" b="1" dirty="0">
                <a:solidFill>
                  <a:srgbClr val="215844"/>
                </a:solidFill>
                <a:effectLst/>
                <a:latin typeface="Calibri" panose="020F0502020204030204" pitchFamily="34" charset="0"/>
                <a:cs typeface="Calibri" panose="020F0502020204030204" pitchFamily="34" charset="0"/>
              </a:rPr>
              <a:t>צורה</a:t>
            </a:r>
            <a:r>
              <a:rPr lang="he-IL" sz="5000" b="1" dirty="0">
                <a:solidFill>
                  <a:srgbClr val="215844"/>
                </a:solidFill>
                <a:effectLst/>
                <a:latin typeface="Calibri" panose="020F0502020204030204" pitchFamily="34" charset="0"/>
                <a:cs typeface="Calibri" panose="020F0502020204030204" pitchFamily="34" charset="0"/>
              </a:rPr>
              <a:t> </a:t>
            </a:r>
          </a:p>
        </p:txBody>
      </p:sp>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7" name="!!צורה" descr="Shape, rectangle&#10;&#10;Description automatically generated">
            <a:extLst>
              <a:ext uri="{FF2B5EF4-FFF2-40B4-BE49-F238E27FC236}">
                <a16:creationId xmlns:a16="http://schemas.microsoft.com/office/drawing/2014/main" id="{FA061DCB-2F57-D0AD-9B0F-0B3735050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939" y="2241345"/>
            <a:ext cx="11809565" cy="3486355"/>
          </a:xfrm>
          <a:prstGeom prst="rect">
            <a:avLst/>
          </a:prstGeom>
        </p:spPr>
      </p:pic>
      <p:pic>
        <p:nvPicPr>
          <p:cNvPr id="9" name="Picture 8">
            <a:extLst>
              <a:ext uri="{FF2B5EF4-FFF2-40B4-BE49-F238E27FC236}">
                <a16:creationId xmlns:a16="http://schemas.microsoft.com/office/drawing/2014/main" id="{986BB6D0-1AD7-975C-F64F-F2A81021DED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9939" y="5315908"/>
            <a:ext cx="452705" cy="452381"/>
          </a:xfrm>
          <a:prstGeom prst="rect">
            <a:avLst/>
          </a:prstGeom>
        </p:spPr>
      </p:pic>
      <p:pic>
        <p:nvPicPr>
          <p:cNvPr id="13" name="Picture 12">
            <a:extLst>
              <a:ext uri="{FF2B5EF4-FFF2-40B4-BE49-F238E27FC236}">
                <a16:creationId xmlns:a16="http://schemas.microsoft.com/office/drawing/2014/main" id="{2C1C8257-7C6C-65E7-4E46-5862088D5C5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62199" y="2124556"/>
            <a:ext cx="452705" cy="452381"/>
          </a:xfrm>
          <a:prstGeom prst="rect">
            <a:avLst/>
          </a:prstGeom>
        </p:spPr>
      </p:pic>
      <p:pic>
        <p:nvPicPr>
          <p:cNvPr id="10" name="Picture 9">
            <a:extLst>
              <a:ext uri="{FF2B5EF4-FFF2-40B4-BE49-F238E27FC236}">
                <a16:creationId xmlns:a16="http://schemas.microsoft.com/office/drawing/2014/main" id="{1510D892-5C90-5EF3-CA3A-6C9B286137F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78044" y="1568629"/>
            <a:ext cx="8035912" cy="441945"/>
          </a:xfrm>
          <a:prstGeom prst="rect">
            <a:avLst/>
          </a:prstGeom>
        </p:spPr>
      </p:pic>
      <p:sp>
        <p:nvSpPr>
          <p:cNvPr id="12" name="TextBox 11">
            <a:extLst>
              <a:ext uri="{FF2B5EF4-FFF2-40B4-BE49-F238E27FC236}">
                <a16:creationId xmlns:a16="http://schemas.microsoft.com/office/drawing/2014/main" id="{FEC6FF98-4D5B-C7BA-AA78-614170C5598E}"/>
              </a:ext>
            </a:extLst>
          </p:cNvPr>
          <p:cNvSpPr txBox="1"/>
          <p:nvPr/>
        </p:nvSpPr>
        <p:spPr>
          <a:xfrm>
            <a:off x="395271" y="2657869"/>
            <a:ext cx="11401459" cy="630429"/>
          </a:xfrm>
          <a:prstGeom prst="rect">
            <a:avLst/>
          </a:prstGeom>
          <a:noFill/>
        </p:spPr>
        <p:txBody>
          <a:bodyPr wrap="square" rtlCol="0">
            <a:spAutoFit/>
          </a:bodyPr>
          <a:lstStyle/>
          <a:p>
            <a:pPr algn="ctr" rtl="1">
              <a:lnSpc>
                <a:spcPct val="150000"/>
              </a:lnSpc>
            </a:pPr>
            <a:r>
              <a:rPr lang="he-IL" sz="2600" b="1" dirty="0">
                <a:solidFill>
                  <a:srgbClr val="215844"/>
                </a:solidFill>
                <a:latin typeface="Calibri" panose="020F0502020204030204" pitchFamily="34" charset="0"/>
                <a:cs typeface="Calibri" panose="020F0502020204030204" pitchFamily="34" charset="0"/>
              </a:rPr>
              <a:t>כפי שראיתם בטבלת ההשוואה, קיימים כמה הבדלים צורניים</a:t>
            </a:r>
          </a:p>
        </p:txBody>
      </p:sp>
      <p:sp>
        <p:nvSpPr>
          <p:cNvPr id="15" name="TextBox 14">
            <a:extLst>
              <a:ext uri="{FF2B5EF4-FFF2-40B4-BE49-F238E27FC236}">
                <a16:creationId xmlns:a16="http://schemas.microsoft.com/office/drawing/2014/main" id="{5E0B1AE2-9501-174A-8B8B-DFAF56AC5072}"/>
              </a:ext>
            </a:extLst>
          </p:cNvPr>
          <p:cNvSpPr txBox="1"/>
          <p:nvPr/>
        </p:nvSpPr>
        <p:spPr>
          <a:xfrm>
            <a:off x="829706" y="3288298"/>
            <a:ext cx="10967023" cy="1563377"/>
          </a:xfrm>
          <a:prstGeom prst="rect">
            <a:avLst/>
          </a:prstGeom>
          <a:noFill/>
        </p:spPr>
        <p:txBody>
          <a:bodyPr wrap="square" rtlCol="0">
            <a:spAutoFit/>
          </a:bodyPr>
          <a:lstStyle/>
          <a:p>
            <a:pPr marL="457200" indent="-457200" algn="r" rtl="1">
              <a:lnSpc>
                <a:spcPct val="150000"/>
              </a:lnSpc>
              <a:buFont typeface="Arial" panose="020B0604020202020204" pitchFamily="34" charset="0"/>
              <a:buChar char="•"/>
            </a:pPr>
            <a:r>
              <a:rPr lang="he-IL" sz="2200" dirty="0">
                <a:latin typeface="Calibri Light" panose="020F0302020204030204" pitchFamily="34" charset="0"/>
                <a:cs typeface="Calibri Light" panose="020F0302020204030204" pitchFamily="34" charset="0"/>
              </a:rPr>
              <a:t>חוק יסוד יתחיל במילים "חוק יסוד" ולאחריהן נקודתיים.</a:t>
            </a:r>
          </a:p>
          <a:p>
            <a:pPr marL="457200" indent="-457200" algn="r" rtl="1">
              <a:lnSpc>
                <a:spcPct val="150000"/>
              </a:lnSpc>
              <a:buFont typeface="Arial" panose="020B0604020202020204" pitchFamily="34" charset="0"/>
              <a:buChar char="•"/>
            </a:pPr>
            <a:r>
              <a:rPr lang="he-IL" sz="2200" dirty="0">
                <a:latin typeface="Calibri Light" panose="020F0302020204030204" pitchFamily="34" charset="0"/>
                <a:cs typeface="Calibri Light" panose="020F0302020204030204" pitchFamily="34" charset="0"/>
              </a:rPr>
              <a:t>בכותרת של חוקים רגילים תצוין שנת החקיקה, ואילו בחוקי היסוד אין זה נהוג. </a:t>
            </a:r>
          </a:p>
          <a:p>
            <a:pPr marL="457200" indent="-457200" algn="r" rtl="1">
              <a:lnSpc>
                <a:spcPct val="150000"/>
              </a:lnSpc>
              <a:buFont typeface="Arial" panose="020B0604020202020204" pitchFamily="34" charset="0"/>
              <a:buChar char="•"/>
            </a:pPr>
            <a:r>
              <a:rPr lang="he-IL" sz="2200" dirty="0">
                <a:latin typeface="Calibri Light" panose="020F0302020204030204" pitchFamily="34" charset="0"/>
                <a:cs typeface="Calibri Light" panose="020F0302020204030204" pitchFamily="34" charset="0"/>
              </a:rPr>
              <a:t>חוק רגיל כתוב בפירוט רב, ואילו חוק יסוד כתוב בתמציתיות.</a:t>
            </a:r>
          </a:p>
        </p:txBody>
      </p:sp>
      <p:pic>
        <p:nvPicPr>
          <p:cNvPr id="6" name="Picture 5" descr="A green triangle shaped object&#10;&#10;Description automatically generated with medium confidence">
            <a:extLst>
              <a:ext uri="{FF2B5EF4-FFF2-40B4-BE49-F238E27FC236}">
                <a16:creationId xmlns:a16="http://schemas.microsoft.com/office/drawing/2014/main" id="{0585FA16-4611-21E6-A6A3-D31219D0B6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644" y="1599056"/>
            <a:ext cx="696507" cy="1389818"/>
          </a:xfrm>
          <a:prstGeom prst="rect">
            <a:avLst/>
          </a:prstGeom>
        </p:spPr>
      </p:pic>
    </p:spTree>
    <p:extLst>
      <p:ext uri="{BB962C8B-B14F-4D97-AF65-F5344CB8AC3E}">
        <p14:creationId xmlns:p14="http://schemas.microsoft.com/office/powerpoint/2010/main" val="2101202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2F5E1-578F-46A9-BA58-745F633303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1" cy="6858000"/>
          </a:xfrm>
          <a:prstGeom prst="rect">
            <a:avLst/>
          </a:prstGeom>
        </p:spPr>
      </p:pic>
      <p:pic>
        <p:nvPicPr>
          <p:cNvPr id="6" name="Picture 5" descr="Shape, square&#10;&#10;Description automatically generated">
            <a:extLst>
              <a:ext uri="{FF2B5EF4-FFF2-40B4-BE49-F238E27FC236}">
                <a16:creationId xmlns:a16="http://schemas.microsoft.com/office/drawing/2014/main" id="{6F03E882-6794-F3A8-0420-99B359B1C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59" y="6090542"/>
            <a:ext cx="458481" cy="458481"/>
          </a:xfrm>
          <a:prstGeom prst="rect">
            <a:avLst/>
          </a:prstGeom>
        </p:spPr>
      </p:pic>
      <p:pic>
        <p:nvPicPr>
          <p:cNvPr id="2" name="Picture 1">
            <a:extLst>
              <a:ext uri="{FF2B5EF4-FFF2-40B4-BE49-F238E27FC236}">
                <a16:creationId xmlns:a16="http://schemas.microsoft.com/office/drawing/2014/main" id="{9E20A8A8-559A-3085-4180-825ED34CD1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15" name="Picture 14" descr="A white rectangular object with black border&#10;&#10;Description automatically generated">
            <a:extLst>
              <a:ext uri="{FF2B5EF4-FFF2-40B4-BE49-F238E27FC236}">
                <a16:creationId xmlns:a16="http://schemas.microsoft.com/office/drawing/2014/main" id="{2D7740D4-5773-77F5-BB71-4E169E3B929D}"/>
              </a:ext>
            </a:extLst>
          </p:cNvPr>
          <p:cNvPicPr>
            <a:picLocks noChangeAspect="1"/>
          </p:cNvPicPr>
          <p:nvPr/>
        </p:nvPicPr>
        <p:blipFill>
          <a:blip r:embed="rId5">
            <a:alphaModFix amt="80000"/>
            <a:extLst>
              <a:ext uri="{28A0092B-C50C-407E-A947-70E740481C1C}">
                <a14:useLocalDpi xmlns:a14="http://schemas.microsoft.com/office/drawing/2010/main" val="0"/>
              </a:ext>
            </a:extLst>
          </a:blip>
          <a:stretch>
            <a:fillRect/>
          </a:stretch>
        </p:blipFill>
        <p:spPr>
          <a:xfrm>
            <a:off x="2400915" y="1478187"/>
            <a:ext cx="6959600" cy="1504591"/>
          </a:xfrm>
          <a:prstGeom prst="rect">
            <a:avLst/>
          </a:prstGeom>
        </p:spPr>
      </p:pic>
      <p:sp>
        <p:nvSpPr>
          <p:cNvPr id="16" name="TextBox 15">
            <a:extLst>
              <a:ext uri="{FF2B5EF4-FFF2-40B4-BE49-F238E27FC236}">
                <a16:creationId xmlns:a16="http://schemas.microsoft.com/office/drawing/2014/main" id="{1E736D82-4829-8A86-8014-61728D7D343A}"/>
              </a:ext>
            </a:extLst>
          </p:cNvPr>
          <p:cNvSpPr txBox="1"/>
          <p:nvPr/>
        </p:nvSpPr>
        <p:spPr>
          <a:xfrm>
            <a:off x="2831485" y="1741354"/>
            <a:ext cx="5501814" cy="740754"/>
          </a:xfrm>
          <a:prstGeom prst="rect">
            <a:avLst/>
          </a:prstGeom>
          <a:noFill/>
        </p:spPr>
        <p:txBody>
          <a:bodyPr wrap="square" rtlCol="0">
            <a:spAutoFit/>
          </a:bodyPr>
          <a:lstStyle/>
          <a:p>
            <a:pPr algn="r" rtl="1"/>
            <a:r>
              <a:rPr lang="he-IL" sz="6000" b="1" dirty="0">
                <a:solidFill>
                  <a:srgbClr val="1D986C"/>
                </a:solidFill>
                <a:effectLst/>
                <a:latin typeface="Calibri" panose="020F0502020204030204" pitchFamily="34" charset="0"/>
                <a:cs typeface="Calibri" panose="020F0502020204030204" pitchFamily="34" charset="0"/>
              </a:rPr>
              <a:t>שאלה למחשבה..</a:t>
            </a:r>
          </a:p>
        </p:txBody>
      </p:sp>
    </p:spTree>
    <p:extLst>
      <p:ext uri="{BB962C8B-B14F-4D97-AF65-F5344CB8AC3E}">
        <p14:creationId xmlns:p14="http://schemas.microsoft.com/office/powerpoint/2010/main" val="1379323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AFFDC38-5FBB-5F85-1D84-E0C1B54994D0}"/>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1" y="-1"/>
            <a:ext cx="12192001" cy="685800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12" name="TextBox 11">
            <a:extLst>
              <a:ext uri="{FF2B5EF4-FFF2-40B4-BE49-F238E27FC236}">
                <a16:creationId xmlns:a16="http://schemas.microsoft.com/office/drawing/2014/main" id="{FEC6FF98-4D5B-C7BA-AA78-614170C5598E}"/>
              </a:ext>
            </a:extLst>
          </p:cNvPr>
          <p:cNvSpPr txBox="1"/>
          <p:nvPr/>
        </p:nvSpPr>
        <p:spPr>
          <a:xfrm>
            <a:off x="2051836" y="136531"/>
            <a:ext cx="8088329" cy="837473"/>
          </a:xfrm>
          <a:prstGeom prst="rect">
            <a:avLst/>
          </a:prstGeom>
          <a:noFill/>
        </p:spPr>
        <p:txBody>
          <a:bodyPr wrap="square" rtlCol="0">
            <a:spAutoFit/>
          </a:bodyPr>
          <a:lstStyle/>
          <a:p>
            <a:pPr algn="ctr" rtl="1">
              <a:lnSpc>
                <a:spcPct val="150000"/>
              </a:lnSpc>
            </a:pPr>
            <a:r>
              <a:rPr lang="he-IL" sz="3600" dirty="0">
                <a:solidFill>
                  <a:srgbClr val="2B5A49"/>
                </a:solidFill>
                <a:latin typeface="Calibri" panose="020F0502020204030204" pitchFamily="34" charset="0"/>
                <a:cs typeface="Calibri" panose="020F0502020204030204" pitchFamily="34" charset="0"/>
              </a:rPr>
              <a:t>עיינו לרגע בחוק שלפניכם:</a:t>
            </a:r>
          </a:p>
        </p:txBody>
      </p:sp>
      <p:sp>
        <p:nvSpPr>
          <p:cNvPr id="20" name="TextBox 19">
            <a:extLst>
              <a:ext uri="{FF2B5EF4-FFF2-40B4-BE49-F238E27FC236}">
                <a16:creationId xmlns:a16="http://schemas.microsoft.com/office/drawing/2014/main" id="{FB16660A-4CE4-9BA2-5428-70101D286742}"/>
              </a:ext>
            </a:extLst>
          </p:cNvPr>
          <p:cNvSpPr txBox="1"/>
          <p:nvPr/>
        </p:nvSpPr>
        <p:spPr>
          <a:xfrm>
            <a:off x="1956833" y="5301641"/>
            <a:ext cx="8088329" cy="1318181"/>
          </a:xfrm>
          <a:prstGeom prst="rect">
            <a:avLst/>
          </a:prstGeom>
          <a:noFill/>
        </p:spPr>
        <p:txBody>
          <a:bodyPr wrap="square" rtlCol="0">
            <a:spAutoFit/>
          </a:bodyPr>
          <a:lstStyle/>
          <a:p>
            <a:pPr algn="ctr" rtl="1">
              <a:lnSpc>
                <a:spcPct val="150000"/>
              </a:lnSpc>
            </a:pPr>
            <a:r>
              <a:rPr lang="he-IL" sz="2800" dirty="0">
                <a:solidFill>
                  <a:srgbClr val="2B5A49"/>
                </a:solidFill>
                <a:latin typeface="Calibri" panose="020F0502020204030204" pitchFamily="34" charset="0"/>
                <a:cs typeface="Calibri" panose="020F0502020204030204" pitchFamily="34" charset="0"/>
              </a:rPr>
              <a:t>חשבו על הגדרות הצורניות והשיבו: </a:t>
            </a:r>
            <a:br>
              <a:rPr lang="en-US" sz="2800" dirty="0">
                <a:solidFill>
                  <a:srgbClr val="2B5A49"/>
                </a:solidFill>
                <a:latin typeface="Calibri" panose="020F0502020204030204" pitchFamily="34" charset="0"/>
                <a:cs typeface="Calibri" panose="020F0502020204030204" pitchFamily="34" charset="0"/>
              </a:rPr>
            </a:br>
            <a:r>
              <a:rPr lang="he-IL" sz="2800" b="1" dirty="0">
                <a:solidFill>
                  <a:srgbClr val="2B5A49"/>
                </a:solidFill>
                <a:latin typeface="Calibri" panose="020F0502020204030204" pitchFamily="34" charset="0"/>
                <a:cs typeface="Calibri" panose="020F0502020204030204" pitchFamily="34" charset="0"/>
              </a:rPr>
              <a:t>האם מדובר בחוק יסוד? </a:t>
            </a:r>
          </a:p>
        </p:txBody>
      </p:sp>
      <p:sp>
        <p:nvSpPr>
          <p:cNvPr id="7" name="TextBox 19" hidden="1">
            <a:extLst>
              <a:ext uri="{FF2B5EF4-FFF2-40B4-BE49-F238E27FC236}">
                <a16:creationId xmlns:a16="http://schemas.microsoft.com/office/drawing/2014/main" id="{A09AD76C-0315-228E-A662-84E46FF593E0}"/>
              </a:ext>
            </a:extLst>
          </p:cNvPr>
          <p:cNvSpPr txBox="1"/>
          <p:nvPr/>
        </p:nvSpPr>
        <p:spPr>
          <a:xfrm>
            <a:off x="383969" y="3342505"/>
            <a:ext cx="11234056" cy="2681503"/>
          </a:xfrm>
          <a:prstGeom prst="rect">
            <a:avLst/>
          </a:prstGeom>
          <a:noFill/>
        </p:spPr>
        <p:txBody>
          <a:bodyPr wrap="square" rtlCol="0">
            <a:spAutoFit/>
          </a:bodyPr>
          <a:lstStyle/>
          <a:p>
            <a:pPr algn="ctr" rtl="1">
              <a:lnSpc>
                <a:spcPct val="150000"/>
              </a:lnSpc>
            </a:pPr>
            <a:r>
              <a:rPr lang="he-IL" sz="2400" b="1" dirty="0">
                <a:solidFill>
                  <a:schemeClr val="bg1"/>
                </a:solidFill>
                <a:latin typeface="Papyrus" panose="03070502060502030205" pitchFamily="66" charset="0"/>
                <a:cs typeface="Narkisim" panose="020E0502050101010101" pitchFamily="34" charset="-79"/>
              </a:rPr>
              <a:t>חוק יסודות המשפט, תש"ם-1980</a:t>
            </a:r>
          </a:p>
          <a:p>
            <a:pPr algn="just" rtl="1">
              <a:lnSpc>
                <a:spcPct val="150000"/>
              </a:lnSpc>
            </a:pPr>
            <a:r>
              <a:rPr lang="he-IL" sz="2400" b="1" dirty="0">
                <a:solidFill>
                  <a:schemeClr val="bg1"/>
                </a:solidFill>
                <a:latin typeface="Papyrus" panose="03070502060502030205" pitchFamily="66" charset="0"/>
                <a:cs typeface="Narkisim" panose="020E0502050101010101" pitchFamily="34" charset="-79"/>
              </a:rPr>
              <a:t>מקורות משפט משלימים</a:t>
            </a:r>
          </a:p>
          <a:p>
            <a:pPr algn="just" rtl="1">
              <a:lnSpc>
                <a:spcPct val="150000"/>
              </a:lnSpc>
            </a:pPr>
            <a:r>
              <a:rPr lang="he-IL" sz="2200" dirty="0">
                <a:solidFill>
                  <a:schemeClr val="bg1"/>
                </a:solidFill>
                <a:latin typeface="Papyrus" panose="03070502060502030205" pitchFamily="66" charset="0"/>
                <a:cs typeface="Narkisim" panose="020E0502050101010101" pitchFamily="34" charset="-79"/>
              </a:rPr>
              <a:t>1. ראה בית המשפט שאלה משפטית הטעונה הכרעה, ולא מצא לה תשובה בדבר חקיקה, בהלכה פסוקה או בדרך של היקש, יכריע בה לאור עקרונות החירות, הצדק, היושר והשלום של המשפט העברי ומורשת ישראל.</a:t>
            </a:r>
          </a:p>
          <a:p>
            <a:pPr algn="just" rtl="1">
              <a:lnSpc>
                <a:spcPct val="150000"/>
              </a:lnSpc>
            </a:pPr>
            <a:r>
              <a:rPr lang="he-IL" sz="2200" dirty="0">
                <a:solidFill>
                  <a:schemeClr val="bg1"/>
                </a:solidFill>
                <a:latin typeface="Papyrus" panose="03070502060502030205" pitchFamily="66" charset="0"/>
                <a:cs typeface="Narkisim" panose="020E0502050101010101" pitchFamily="34" charset="-79"/>
              </a:rPr>
              <a:t>ביטול סימן 46 לדבר המלך במועצתו ושמירת דינים</a:t>
            </a:r>
          </a:p>
        </p:txBody>
      </p:sp>
      <p:pic>
        <p:nvPicPr>
          <p:cNvPr id="10" name="Picture 9" descr="A green screen with white text&#10;&#10;Description automatically generated">
            <a:extLst>
              <a:ext uri="{FF2B5EF4-FFF2-40B4-BE49-F238E27FC236}">
                <a16:creationId xmlns:a16="http://schemas.microsoft.com/office/drawing/2014/main" id="{0F221CC0-ED30-8103-D2A3-012A5599C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900" y="1724472"/>
            <a:ext cx="11252200" cy="3195163"/>
          </a:xfrm>
          <a:prstGeom prst="rect">
            <a:avLst/>
          </a:prstGeom>
        </p:spPr>
      </p:pic>
      <p:grpSp>
        <p:nvGrpSpPr>
          <p:cNvPr id="17" name="Group 16">
            <a:extLst>
              <a:ext uri="{FF2B5EF4-FFF2-40B4-BE49-F238E27FC236}">
                <a16:creationId xmlns:a16="http://schemas.microsoft.com/office/drawing/2014/main" id="{A81D793C-E38A-285F-24F3-47C68F865F51}"/>
              </a:ext>
            </a:extLst>
          </p:cNvPr>
          <p:cNvGrpSpPr/>
          <p:nvPr/>
        </p:nvGrpSpPr>
        <p:grpSpPr>
          <a:xfrm flipH="1">
            <a:off x="759214" y="2004819"/>
            <a:ext cx="107115" cy="800100"/>
            <a:chOff x="723842" y="2044700"/>
            <a:chExt cx="211725" cy="1581484"/>
          </a:xfrm>
        </p:grpSpPr>
        <p:pic>
          <p:nvPicPr>
            <p:cNvPr id="11" name="Picture 10" descr="Shape, square&#10;&#10;Description automatically generated">
              <a:extLst>
                <a:ext uri="{FF2B5EF4-FFF2-40B4-BE49-F238E27FC236}">
                  <a16:creationId xmlns:a16="http://schemas.microsoft.com/office/drawing/2014/main" id="{138831C4-C673-1251-0C03-B13FF3CB3D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44" y="2044700"/>
              <a:ext cx="211723" cy="211723"/>
            </a:xfrm>
            <a:prstGeom prst="rect">
              <a:avLst/>
            </a:prstGeom>
          </p:spPr>
        </p:pic>
        <p:pic>
          <p:nvPicPr>
            <p:cNvPr id="13" name="Picture 12" descr="Shape, square&#10;&#10;Description automatically generated">
              <a:extLst>
                <a:ext uri="{FF2B5EF4-FFF2-40B4-BE49-F238E27FC236}">
                  <a16:creationId xmlns:a16="http://schemas.microsoft.com/office/drawing/2014/main" id="{071A7F06-E445-FAE9-2F2A-A6601311AC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44" y="2387140"/>
              <a:ext cx="211723" cy="211723"/>
            </a:xfrm>
            <a:prstGeom prst="rect">
              <a:avLst/>
            </a:prstGeom>
          </p:spPr>
        </p:pic>
        <p:pic>
          <p:nvPicPr>
            <p:cNvPr id="14" name="Picture 13" descr="Shape, square&#10;&#10;Description automatically generated">
              <a:extLst>
                <a:ext uri="{FF2B5EF4-FFF2-40B4-BE49-F238E27FC236}">
                  <a16:creationId xmlns:a16="http://schemas.microsoft.com/office/drawing/2014/main" id="{109DDE06-EBE2-C2B6-2BBD-584F0222D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44" y="2729580"/>
              <a:ext cx="211723" cy="211723"/>
            </a:xfrm>
            <a:prstGeom prst="rect">
              <a:avLst/>
            </a:prstGeom>
          </p:spPr>
        </p:pic>
        <p:pic>
          <p:nvPicPr>
            <p:cNvPr id="15" name="Picture 14" descr="Shape, square&#10;&#10;Description automatically generated">
              <a:extLst>
                <a:ext uri="{FF2B5EF4-FFF2-40B4-BE49-F238E27FC236}">
                  <a16:creationId xmlns:a16="http://schemas.microsoft.com/office/drawing/2014/main" id="{34484C6A-93C3-21E6-3440-4C97D12C01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43" y="3072020"/>
              <a:ext cx="211723" cy="211723"/>
            </a:xfrm>
            <a:prstGeom prst="rect">
              <a:avLst/>
            </a:prstGeom>
          </p:spPr>
        </p:pic>
        <p:pic>
          <p:nvPicPr>
            <p:cNvPr id="16" name="Picture 15" descr="Shape, square&#10;&#10;Description automatically generated">
              <a:extLst>
                <a:ext uri="{FF2B5EF4-FFF2-40B4-BE49-F238E27FC236}">
                  <a16:creationId xmlns:a16="http://schemas.microsoft.com/office/drawing/2014/main" id="{E5DAB301-C3C1-476A-856D-04CD88582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42" y="3414461"/>
              <a:ext cx="211723" cy="211723"/>
            </a:xfrm>
            <a:prstGeom prst="rect">
              <a:avLst/>
            </a:prstGeom>
          </p:spPr>
        </p:pic>
      </p:grpSp>
    </p:spTree>
    <p:extLst>
      <p:ext uri="{BB962C8B-B14F-4D97-AF65-F5344CB8AC3E}">
        <p14:creationId xmlns:p14="http://schemas.microsoft.com/office/powerpoint/2010/main" val="416252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2F5E1-578F-46A9-BA58-745F633303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1" cy="6858001"/>
          </a:xfrm>
          <a:prstGeom prst="rect">
            <a:avLst/>
          </a:prstGeom>
        </p:spPr>
      </p:pic>
      <p:pic>
        <p:nvPicPr>
          <p:cNvPr id="6" name="Picture 5" descr="Shape, square&#10;&#10;Description automatically generated">
            <a:extLst>
              <a:ext uri="{FF2B5EF4-FFF2-40B4-BE49-F238E27FC236}">
                <a16:creationId xmlns:a16="http://schemas.microsoft.com/office/drawing/2014/main" id="{6F03E882-6794-F3A8-0420-99B359B1C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59" y="6090542"/>
            <a:ext cx="458481" cy="458481"/>
          </a:xfrm>
          <a:prstGeom prst="rect">
            <a:avLst/>
          </a:prstGeom>
        </p:spPr>
      </p:pic>
      <p:pic>
        <p:nvPicPr>
          <p:cNvPr id="2" name="Picture 1">
            <a:extLst>
              <a:ext uri="{FF2B5EF4-FFF2-40B4-BE49-F238E27FC236}">
                <a16:creationId xmlns:a16="http://schemas.microsoft.com/office/drawing/2014/main" id="{9E20A8A8-559A-3085-4180-825ED34CD1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3" name="Picture 2" descr="Shape, rectangle&#10;&#10;Description automatically generated">
            <a:extLst>
              <a:ext uri="{FF2B5EF4-FFF2-40B4-BE49-F238E27FC236}">
                <a16:creationId xmlns:a16="http://schemas.microsoft.com/office/drawing/2014/main" id="{A5A424F6-D776-2EA2-AA31-35A86869A220}"/>
              </a:ext>
            </a:extLst>
          </p:cNvPr>
          <p:cNvPicPr>
            <a:picLocks noChangeAspect="1"/>
          </p:cNvPicPr>
          <p:nvPr/>
        </p:nvPicPr>
        <p:blipFill>
          <a:blip r:embed="rId5">
            <a:alphaModFix amt="80000"/>
            <a:extLst>
              <a:ext uri="{28A0092B-C50C-407E-A947-70E740481C1C}">
                <a14:useLocalDpi xmlns:a14="http://schemas.microsoft.com/office/drawing/2010/main" val="0"/>
              </a:ext>
            </a:extLst>
          </a:blip>
          <a:stretch>
            <a:fillRect/>
          </a:stretch>
        </p:blipFill>
        <p:spPr>
          <a:xfrm>
            <a:off x="1011794" y="2206171"/>
            <a:ext cx="9740900" cy="3066473"/>
          </a:xfrm>
          <a:prstGeom prst="rect">
            <a:avLst/>
          </a:prstGeom>
        </p:spPr>
      </p:pic>
      <p:sp>
        <p:nvSpPr>
          <p:cNvPr id="10" name="TextBox 9">
            <a:extLst>
              <a:ext uri="{FF2B5EF4-FFF2-40B4-BE49-F238E27FC236}">
                <a16:creationId xmlns:a16="http://schemas.microsoft.com/office/drawing/2014/main" id="{5F6B9DBF-8B6B-1D0A-BB6D-42C6CA03301C}"/>
              </a:ext>
            </a:extLst>
          </p:cNvPr>
          <p:cNvSpPr txBox="1"/>
          <p:nvPr/>
        </p:nvSpPr>
        <p:spPr>
          <a:xfrm>
            <a:off x="1011794" y="2398829"/>
            <a:ext cx="9322129" cy="2432589"/>
          </a:xfrm>
          <a:prstGeom prst="rect">
            <a:avLst/>
          </a:prstGeom>
          <a:noFill/>
        </p:spPr>
        <p:txBody>
          <a:bodyPr wrap="square" rtlCol="0">
            <a:spAutoFit/>
          </a:bodyPr>
          <a:lstStyle/>
          <a:p>
            <a:pPr algn="r" rtl="1">
              <a:lnSpc>
                <a:spcPct val="150000"/>
              </a:lnSpc>
            </a:pPr>
            <a:r>
              <a:rPr lang="he-IL" sz="3500" b="1" dirty="0">
                <a:solidFill>
                  <a:srgbClr val="215844"/>
                </a:solidFill>
                <a:effectLst/>
                <a:latin typeface="Calibri Light" panose="020F0302020204030204" pitchFamily="34" charset="0"/>
                <a:cs typeface="Calibri Light" panose="020F0302020204030204" pitchFamily="34" charset="0"/>
              </a:rPr>
              <a:t>מובן שלא. </a:t>
            </a:r>
            <a:br>
              <a:rPr lang="en-US" sz="3500" b="1" dirty="0">
                <a:solidFill>
                  <a:srgbClr val="215844"/>
                </a:solidFill>
                <a:effectLst/>
                <a:latin typeface="Calibri" panose="020F0502020204030204" pitchFamily="34" charset="0"/>
                <a:cs typeface="Calibri" panose="020F0502020204030204" pitchFamily="34" charset="0"/>
              </a:rPr>
            </a:br>
            <a:r>
              <a:rPr lang="he-IL" sz="3500" dirty="0">
                <a:solidFill>
                  <a:srgbClr val="215844"/>
                </a:solidFill>
                <a:effectLst/>
                <a:latin typeface="Calibri Light" panose="020F0302020204030204" pitchFamily="34" charset="0"/>
                <a:cs typeface="Calibri Light" panose="020F0302020204030204" pitchFamily="34" charset="0"/>
              </a:rPr>
              <a:t>המילה "יסודות" בשם החוק אינה הופכת את החוק לחוק יסוד. רק אם יהיה כתוב "חוק יסוד</a:t>
            </a:r>
            <a:r>
              <a:rPr lang="he-IL" sz="3500" dirty="0">
                <a:solidFill>
                  <a:srgbClr val="215844"/>
                </a:solidFill>
                <a:latin typeface="Calibri Light" panose="020F0302020204030204" pitchFamily="34" charset="0"/>
                <a:cs typeface="Calibri Light" panose="020F0302020204030204" pitchFamily="34" charset="0"/>
              </a:rPr>
              <a:t>":</a:t>
            </a:r>
            <a:r>
              <a:rPr lang="he-IL" sz="3500" dirty="0">
                <a:solidFill>
                  <a:srgbClr val="215844"/>
                </a:solidFill>
                <a:effectLst/>
                <a:latin typeface="Calibri Light" panose="020F0302020204030204" pitchFamily="34" charset="0"/>
                <a:cs typeface="Calibri Light" panose="020F0302020204030204" pitchFamily="34" charset="0"/>
              </a:rPr>
              <a:t> – זה יהיה חוק יסוד. </a:t>
            </a:r>
          </a:p>
        </p:txBody>
      </p:sp>
    </p:spTree>
    <p:extLst>
      <p:ext uri="{BB962C8B-B14F-4D97-AF65-F5344CB8AC3E}">
        <p14:creationId xmlns:p14="http://schemas.microsoft.com/office/powerpoint/2010/main" val="1447587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5" name="Picture 4">
            <a:extLst>
              <a:ext uri="{FF2B5EF4-FFF2-40B4-BE49-F238E27FC236}">
                <a16:creationId xmlns:a16="http://schemas.microsoft.com/office/drawing/2014/main" id="{30F86545-F85E-605F-2B31-46BA539D54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6231" y="173124"/>
            <a:ext cx="452705" cy="452381"/>
          </a:xfrm>
          <a:prstGeom prst="rect">
            <a:avLst/>
          </a:prstGeom>
        </p:spPr>
      </p:pic>
      <p:pic>
        <p:nvPicPr>
          <p:cNvPr id="6" name="Picture 5">
            <a:extLst>
              <a:ext uri="{FF2B5EF4-FFF2-40B4-BE49-F238E27FC236}">
                <a16:creationId xmlns:a16="http://schemas.microsoft.com/office/drawing/2014/main" id="{64BF90DE-2365-1DBF-ACE3-972ED0BBB6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3064" y="6232495"/>
            <a:ext cx="452705" cy="452381"/>
          </a:xfrm>
          <a:prstGeom prst="rect">
            <a:avLst/>
          </a:prstGeom>
        </p:spPr>
      </p:pic>
      <p:pic>
        <p:nvPicPr>
          <p:cNvPr id="19" name="Picture 18" descr="A white line on a black background&#10;&#10;Description automatically generated">
            <a:extLst>
              <a:ext uri="{FF2B5EF4-FFF2-40B4-BE49-F238E27FC236}">
                <a16:creationId xmlns:a16="http://schemas.microsoft.com/office/drawing/2014/main" id="{AA5CAED7-B884-21EB-3F8F-DFB204B54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171" y="665192"/>
            <a:ext cx="11314263" cy="4062272"/>
          </a:xfrm>
          <a:prstGeom prst="rect">
            <a:avLst/>
          </a:prstGeom>
        </p:spPr>
      </p:pic>
      <p:pic>
        <p:nvPicPr>
          <p:cNvPr id="17" name="Picture 16" descr="A white line on a black background&#10;&#10;Description automatically generated" hidden="1">
            <a:extLst>
              <a:ext uri="{FF2B5EF4-FFF2-40B4-BE49-F238E27FC236}">
                <a16:creationId xmlns:a16="http://schemas.microsoft.com/office/drawing/2014/main" id="{9A269B54-7A2D-3683-B48F-6B54F9D926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905" y="1638720"/>
            <a:ext cx="11257828" cy="3912642"/>
          </a:xfrm>
          <a:prstGeom prst="rect">
            <a:avLst/>
          </a:prstGeom>
        </p:spPr>
      </p:pic>
      <p:pic>
        <p:nvPicPr>
          <p:cNvPr id="10" name="Picture 9" descr="A white line on a black background&#10;&#10;Description automatically generated" hidden="1">
            <a:extLst>
              <a:ext uri="{FF2B5EF4-FFF2-40B4-BE49-F238E27FC236}">
                <a16:creationId xmlns:a16="http://schemas.microsoft.com/office/drawing/2014/main" id="{BCB7BA62-714F-B815-99BD-B8E96E4756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305" y="1643101"/>
            <a:ext cx="11257829" cy="3892518"/>
          </a:xfrm>
          <a:prstGeom prst="rect">
            <a:avLst/>
          </a:prstGeom>
        </p:spPr>
      </p:pic>
      <p:pic>
        <p:nvPicPr>
          <p:cNvPr id="13" name="Picture 12" descr="A white line on a black background&#10;&#10;Description automatically generated" hidden="1">
            <a:extLst>
              <a:ext uri="{FF2B5EF4-FFF2-40B4-BE49-F238E27FC236}">
                <a16:creationId xmlns:a16="http://schemas.microsoft.com/office/drawing/2014/main" id="{0E07EF3C-325E-C3A4-5C32-D39A6CC197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905" y="1640701"/>
            <a:ext cx="11257829" cy="3892518"/>
          </a:xfrm>
          <a:prstGeom prst="rect">
            <a:avLst/>
          </a:prstGeom>
        </p:spPr>
      </p:pic>
      <p:pic>
        <p:nvPicPr>
          <p:cNvPr id="15" name="Picture 14" descr="A white line on a black background&#10;&#10;Description automatically generated" hidden="1">
            <a:extLst>
              <a:ext uri="{FF2B5EF4-FFF2-40B4-BE49-F238E27FC236}">
                <a16:creationId xmlns:a16="http://schemas.microsoft.com/office/drawing/2014/main" id="{7D093CE1-A4D0-0257-7F3F-C6B81CDC6B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505" y="1638301"/>
            <a:ext cx="11257829" cy="3892518"/>
          </a:xfrm>
          <a:prstGeom prst="rect">
            <a:avLst/>
          </a:prstGeom>
        </p:spPr>
      </p:pic>
      <p:grpSp>
        <p:nvGrpSpPr>
          <p:cNvPr id="16" name="קבוצה 15">
            <a:extLst>
              <a:ext uri="{FF2B5EF4-FFF2-40B4-BE49-F238E27FC236}">
                <a16:creationId xmlns:a16="http://schemas.microsoft.com/office/drawing/2014/main" id="{DF12750C-3F2F-EE9A-6FDF-D34AFACD1307}"/>
              </a:ext>
            </a:extLst>
          </p:cNvPr>
          <p:cNvGrpSpPr/>
          <p:nvPr/>
        </p:nvGrpSpPr>
        <p:grpSpPr>
          <a:xfrm>
            <a:off x="3034371" y="4787518"/>
            <a:ext cx="6123258" cy="812416"/>
            <a:chOff x="5234119" y="4431255"/>
            <a:chExt cx="6123258" cy="812416"/>
          </a:xfrm>
        </p:grpSpPr>
        <p:pic>
          <p:nvPicPr>
            <p:cNvPr id="2" name="Picture 5">
              <a:extLst>
                <a:ext uri="{FF2B5EF4-FFF2-40B4-BE49-F238E27FC236}">
                  <a16:creationId xmlns:a16="http://schemas.microsoft.com/office/drawing/2014/main" id="{7584D48E-92F1-6740-C928-817C58744F86}"/>
                </a:ext>
              </a:extLst>
            </p:cNvPr>
            <p:cNvPicPr>
              <a:picLocks noChangeAspect="1"/>
            </p:cNvPicPr>
            <p:nvPr/>
          </p:nvPicPr>
          <p:blipFill>
            <a:blip r:embed="rId10">
              <a:alphaModFix/>
              <a:extLst>
                <a:ext uri="{28A0092B-C50C-407E-A947-70E740481C1C}">
                  <a14:useLocalDpi xmlns:a14="http://schemas.microsoft.com/office/drawing/2010/main" val="0"/>
                </a:ext>
              </a:extLst>
            </a:blip>
            <a:srcRect/>
            <a:stretch/>
          </p:blipFill>
          <p:spPr>
            <a:xfrm>
              <a:off x="9490462" y="4431256"/>
              <a:ext cx="1866915" cy="804833"/>
            </a:xfrm>
            <a:prstGeom prst="rect">
              <a:avLst/>
            </a:prstGeom>
          </p:spPr>
        </p:pic>
        <p:pic>
          <p:nvPicPr>
            <p:cNvPr id="3" name="Picture 5">
              <a:extLst>
                <a:ext uri="{FF2B5EF4-FFF2-40B4-BE49-F238E27FC236}">
                  <a16:creationId xmlns:a16="http://schemas.microsoft.com/office/drawing/2014/main" id="{FE0F9E97-20A9-CCE0-9828-66080B36A24B}"/>
                </a:ext>
              </a:extLst>
            </p:cNvPr>
            <p:cNvPicPr>
              <a:picLocks noChangeAspect="1"/>
            </p:cNvPicPr>
            <p:nvPr/>
          </p:nvPicPr>
          <p:blipFill>
            <a:blip r:embed="rId11">
              <a:alphaModFix amt="70000"/>
              <a:extLst>
                <a:ext uri="{BEBA8EAE-BF5A-486C-A8C5-ECC9F3942E4B}">
                  <a14:imgProps xmlns:a14="http://schemas.microsoft.com/office/drawing/2010/main">
                    <a14:imgLayer r:embed="rId12">
                      <a14:imgEffect>
                        <a14:artisticChalkSketch/>
                      </a14:imgEffect>
                    </a14:imgLayer>
                  </a14:imgProps>
                </a:ext>
                <a:ext uri="{28A0092B-C50C-407E-A947-70E740481C1C}">
                  <a14:useLocalDpi xmlns:a14="http://schemas.microsoft.com/office/drawing/2010/main" val="0"/>
                </a:ext>
              </a:extLst>
            </a:blip>
            <a:srcRect/>
            <a:stretch/>
          </p:blipFill>
          <p:spPr>
            <a:xfrm>
              <a:off x="7362933" y="4438838"/>
              <a:ext cx="1866915" cy="804833"/>
            </a:xfrm>
            <a:prstGeom prst="rect">
              <a:avLst/>
            </a:prstGeom>
          </p:spPr>
        </p:pic>
        <p:pic>
          <p:nvPicPr>
            <p:cNvPr id="4" name="Picture 5">
              <a:extLst>
                <a:ext uri="{FF2B5EF4-FFF2-40B4-BE49-F238E27FC236}">
                  <a16:creationId xmlns:a16="http://schemas.microsoft.com/office/drawing/2014/main" id="{7E9DCC65-C5CC-A24C-40D9-CC21A2BC5657}"/>
                </a:ext>
              </a:extLst>
            </p:cNvPr>
            <p:cNvPicPr>
              <a:picLocks noChangeAspect="1"/>
            </p:cNvPicPr>
            <p:nvPr/>
          </p:nvPicPr>
          <p:blipFill>
            <a:blip r:embed="rId11">
              <a:alphaModFix amt="70000"/>
              <a:extLst>
                <a:ext uri="{BEBA8EAE-BF5A-486C-A8C5-ECC9F3942E4B}">
                  <a14:imgProps xmlns:a14="http://schemas.microsoft.com/office/drawing/2010/main">
                    <a14:imgLayer r:embed="rId12">
                      <a14:imgEffect>
                        <a14:artisticChalkSketch/>
                      </a14:imgEffect>
                    </a14:imgLayer>
                  </a14:imgProps>
                </a:ext>
                <a:ext uri="{28A0092B-C50C-407E-A947-70E740481C1C}">
                  <a14:useLocalDpi xmlns:a14="http://schemas.microsoft.com/office/drawing/2010/main" val="0"/>
                </a:ext>
              </a:extLst>
            </a:blip>
            <a:srcRect/>
            <a:stretch/>
          </p:blipFill>
          <p:spPr>
            <a:xfrm>
              <a:off x="5234119" y="4431255"/>
              <a:ext cx="1866915" cy="804833"/>
            </a:xfrm>
            <a:prstGeom prst="rect">
              <a:avLst/>
            </a:prstGeom>
          </p:spPr>
        </p:pic>
        <p:sp>
          <p:nvSpPr>
            <p:cNvPr id="7" name="תיבת טקסט 6">
              <a:extLst>
                <a:ext uri="{FF2B5EF4-FFF2-40B4-BE49-F238E27FC236}">
                  <a16:creationId xmlns:a16="http://schemas.microsoft.com/office/drawing/2014/main" id="{AC11EDB0-3B72-474B-2064-2A5BDF8BDF98}"/>
                </a:ext>
              </a:extLst>
            </p:cNvPr>
            <p:cNvSpPr txBox="1"/>
            <p:nvPr/>
          </p:nvSpPr>
          <p:spPr>
            <a:xfrm>
              <a:off x="9630563" y="4602840"/>
              <a:ext cx="1586712" cy="461665"/>
            </a:xfrm>
            <a:prstGeom prst="rect">
              <a:avLst/>
            </a:prstGeom>
            <a:noFill/>
          </p:spPr>
          <p:txBody>
            <a:bodyPr wrap="square" rtlCol="1">
              <a:spAutoFit/>
            </a:bodyPr>
            <a:lstStyle/>
            <a:p>
              <a:pPr algn="ctr"/>
              <a:r>
                <a:rPr lang="he-IL" sz="1200" dirty="0">
                  <a:latin typeface="Assistant" pitchFamily="2" charset="-79"/>
                  <a:cs typeface="Assistant" pitchFamily="2" charset="-79"/>
                </a:rPr>
                <a:t>שיעור פרונטלי </a:t>
              </a:r>
            </a:p>
            <a:p>
              <a:pPr algn="ctr"/>
              <a:r>
                <a:rPr lang="he-IL" sz="1200" b="1" dirty="0">
                  <a:latin typeface="Assistant" pitchFamily="2" charset="-79"/>
                  <a:cs typeface="Assistant" pitchFamily="2" charset="-79"/>
                </a:rPr>
                <a:t>חוקי היסוד</a:t>
              </a:r>
            </a:p>
          </p:txBody>
        </p:sp>
        <p:sp>
          <p:nvSpPr>
            <p:cNvPr id="8" name="תיבת טקסט 7">
              <a:extLst>
                <a:ext uri="{FF2B5EF4-FFF2-40B4-BE49-F238E27FC236}">
                  <a16:creationId xmlns:a16="http://schemas.microsoft.com/office/drawing/2014/main" id="{3A2E6609-7B62-648C-2E5E-518A830F0AB3}"/>
                </a:ext>
              </a:extLst>
            </p:cNvPr>
            <p:cNvSpPr txBox="1"/>
            <p:nvPr/>
          </p:nvSpPr>
          <p:spPr>
            <a:xfrm>
              <a:off x="7362693" y="4610422"/>
              <a:ext cx="1867395" cy="461665"/>
            </a:xfrm>
            <a:prstGeom prst="rect">
              <a:avLst/>
            </a:prstGeom>
            <a:noFill/>
          </p:spPr>
          <p:txBody>
            <a:bodyPr wrap="square" rtlCol="1">
              <a:spAutoFit/>
            </a:bodyPr>
            <a:lstStyle/>
            <a:p>
              <a:pPr algn="ctr"/>
              <a:r>
                <a:rPr lang="he-IL" sz="1200" dirty="0">
                  <a:latin typeface="Assistant" pitchFamily="2" charset="-79"/>
                  <a:cs typeface="Assistant" pitchFamily="2" charset="-79"/>
                </a:rPr>
                <a:t>שיעור מקוון </a:t>
              </a:r>
            </a:p>
            <a:p>
              <a:pPr algn="ctr"/>
              <a:r>
                <a:rPr lang="he-IL" sz="1200" b="1" dirty="0">
                  <a:latin typeface="Assistant" pitchFamily="2" charset="-79"/>
                  <a:cs typeface="Assistant" pitchFamily="2" charset="-79"/>
                </a:rPr>
                <a:t>יסודות חוקתיים</a:t>
              </a:r>
            </a:p>
          </p:txBody>
        </p:sp>
        <p:sp>
          <p:nvSpPr>
            <p:cNvPr id="9" name="תיבת טקסט 8">
              <a:extLst>
                <a:ext uri="{FF2B5EF4-FFF2-40B4-BE49-F238E27FC236}">
                  <a16:creationId xmlns:a16="http://schemas.microsoft.com/office/drawing/2014/main" id="{C864AB3F-55E5-C98A-6DF9-35E45DE7548D}"/>
                </a:ext>
              </a:extLst>
            </p:cNvPr>
            <p:cNvSpPr txBox="1"/>
            <p:nvPr/>
          </p:nvSpPr>
          <p:spPr>
            <a:xfrm>
              <a:off x="5303930" y="4602839"/>
              <a:ext cx="1727293" cy="461665"/>
            </a:xfrm>
            <a:prstGeom prst="rect">
              <a:avLst/>
            </a:prstGeom>
            <a:noFill/>
          </p:spPr>
          <p:txBody>
            <a:bodyPr wrap="square" rtlCol="1">
              <a:spAutoFit/>
            </a:bodyPr>
            <a:lstStyle/>
            <a:p>
              <a:pPr algn="ctr"/>
              <a:r>
                <a:rPr lang="he-IL" sz="1200" dirty="0">
                  <a:latin typeface="Assistant" pitchFamily="2" charset="-79"/>
                  <a:cs typeface="Assistant" pitchFamily="2" charset="-79"/>
                </a:rPr>
                <a:t>שיעור פרונטלי </a:t>
              </a:r>
            </a:p>
            <a:p>
              <a:pPr algn="ctr"/>
              <a:r>
                <a:rPr lang="he-IL" sz="1200" b="1" dirty="0">
                  <a:latin typeface="Assistant" pitchFamily="2" charset="-79"/>
                  <a:cs typeface="Assistant" pitchFamily="2" charset="-79"/>
                </a:rPr>
                <a:t>מחוקקים חוק יסוד</a:t>
              </a:r>
            </a:p>
          </p:txBody>
        </p:sp>
        <p:pic>
          <p:nvPicPr>
            <p:cNvPr id="12" name="גרפיקה 11" descr="תוו ^ כלפי מטה עם מילוי מלא">
              <a:extLst>
                <a:ext uri="{FF2B5EF4-FFF2-40B4-BE49-F238E27FC236}">
                  <a16:creationId xmlns:a16="http://schemas.microsoft.com/office/drawing/2014/main" id="{610F67C0-712F-78D1-8F84-939E2C399B4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5400000">
              <a:off x="9159797" y="4670179"/>
              <a:ext cx="353695" cy="353695"/>
            </a:xfrm>
            <a:prstGeom prst="rect">
              <a:avLst/>
            </a:prstGeom>
          </p:spPr>
        </p:pic>
        <p:pic>
          <p:nvPicPr>
            <p:cNvPr id="14" name="גרפיקה 13" descr="תוו ^ כלפי מטה עם מילוי מלא">
              <a:extLst>
                <a:ext uri="{FF2B5EF4-FFF2-40B4-BE49-F238E27FC236}">
                  <a16:creationId xmlns:a16="http://schemas.microsoft.com/office/drawing/2014/main" id="{3A7D265E-1C5F-F677-A854-DB208F2E43E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5400000">
              <a:off x="7031250" y="4676004"/>
              <a:ext cx="353695" cy="353695"/>
            </a:xfrm>
            <a:prstGeom prst="rect">
              <a:avLst/>
            </a:prstGeom>
          </p:spPr>
        </p:pic>
      </p:grpSp>
    </p:spTree>
    <p:extLst>
      <p:ext uri="{BB962C8B-B14F-4D97-AF65-F5344CB8AC3E}">
        <p14:creationId xmlns:p14="http://schemas.microsoft.com/office/powerpoint/2010/main" val="174690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10" name="Picture 9">
            <a:extLst>
              <a:ext uri="{FF2B5EF4-FFF2-40B4-BE49-F238E27FC236}">
                <a16:creationId xmlns:a16="http://schemas.microsoft.com/office/drawing/2014/main" id="{1510D892-5C90-5EF3-CA3A-6C9B286137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0421" y="1282700"/>
            <a:ext cx="9651159" cy="977900"/>
          </a:xfrm>
          <a:prstGeom prst="rect">
            <a:avLst/>
          </a:prstGeom>
        </p:spPr>
      </p:pic>
      <p:sp>
        <p:nvSpPr>
          <p:cNvPr id="3" name="TextBox 2">
            <a:extLst>
              <a:ext uri="{FF2B5EF4-FFF2-40B4-BE49-F238E27FC236}">
                <a16:creationId xmlns:a16="http://schemas.microsoft.com/office/drawing/2014/main" id="{2727C715-6BB7-59D8-CB85-587365D9047A}"/>
              </a:ext>
            </a:extLst>
          </p:cNvPr>
          <p:cNvSpPr txBox="1"/>
          <p:nvPr/>
        </p:nvSpPr>
        <p:spPr>
          <a:xfrm>
            <a:off x="-63500" y="988996"/>
            <a:ext cx="12302751" cy="1230722"/>
          </a:xfrm>
          <a:prstGeom prst="rect">
            <a:avLst/>
          </a:prstGeom>
          <a:noFill/>
        </p:spPr>
        <p:txBody>
          <a:bodyPr wrap="square" rtlCol="0">
            <a:spAutoFit/>
          </a:bodyPr>
          <a:lstStyle/>
          <a:p>
            <a:pPr algn="ctr">
              <a:lnSpc>
                <a:spcPct val="150000"/>
              </a:lnSpc>
            </a:pPr>
            <a:r>
              <a:rPr lang="he-IL" sz="5500" b="1" dirty="0">
                <a:solidFill>
                  <a:schemeClr val="bg1"/>
                </a:solidFill>
                <a:effectLst/>
                <a:latin typeface="Calibri" panose="020F0502020204030204" pitchFamily="34" charset="0"/>
                <a:cs typeface="Calibri" panose="020F0502020204030204" pitchFamily="34" charset="0"/>
              </a:rPr>
              <a:t>מה בין חוק יסוד ובין חוק רגיל</a:t>
            </a:r>
          </a:p>
        </p:txBody>
      </p:sp>
      <p:pic>
        <p:nvPicPr>
          <p:cNvPr id="8" name="Picture 7">
            <a:extLst>
              <a:ext uri="{FF2B5EF4-FFF2-40B4-BE49-F238E27FC236}">
                <a16:creationId xmlns:a16="http://schemas.microsoft.com/office/drawing/2014/main" id="{66EEB4F5-2324-CDF9-3BC7-700AB43625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4964" y="6232495"/>
            <a:ext cx="452705" cy="452381"/>
          </a:xfrm>
          <a:prstGeom prst="rect">
            <a:avLst/>
          </a:prstGeom>
        </p:spPr>
      </p:pic>
      <p:pic>
        <p:nvPicPr>
          <p:cNvPr id="11" name="Picture 10">
            <a:extLst>
              <a:ext uri="{FF2B5EF4-FFF2-40B4-BE49-F238E27FC236}">
                <a16:creationId xmlns:a16="http://schemas.microsoft.com/office/drawing/2014/main" id="{B60FB9BC-4002-F2A4-1B7F-2C342CE80C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36231" y="262024"/>
            <a:ext cx="452705" cy="452381"/>
          </a:xfrm>
          <a:prstGeom prst="rect">
            <a:avLst/>
          </a:prstGeom>
        </p:spPr>
      </p:pic>
      <p:sp>
        <p:nvSpPr>
          <p:cNvPr id="25" name="TextBox 24">
            <a:extLst>
              <a:ext uri="{FF2B5EF4-FFF2-40B4-BE49-F238E27FC236}">
                <a16:creationId xmlns:a16="http://schemas.microsoft.com/office/drawing/2014/main" id="{E4573107-343C-84ED-FE3E-1879E977BDA8}"/>
              </a:ext>
            </a:extLst>
          </p:cNvPr>
          <p:cNvSpPr txBox="1"/>
          <p:nvPr/>
        </p:nvSpPr>
        <p:spPr>
          <a:xfrm>
            <a:off x="8487545" y="4472359"/>
            <a:ext cx="1952251" cy="1127232"/>
          </a:xfrm>
          <a:prstGeom prst="rect">
            <a:avLst/>
          </a:prstGeom>
          <a:noFill/>
        </p:spPr>
        <p:txBody>
          <a:bodyPr wrap="square" rtlCol="0">
            <a:spAutoFit/>
          </a:bodyPr>
          <a:lstStyle/>
          <a:p>
            <a:pPr algn="ctr">
              <a:lnSpc>
                <a:spcPct val="150000"/>
              </a:lnSpc>
            </a:pPr>
            <a:r>
              <a:rPr lang="he-IL" sz="4400" b="1" dirty="0">
                <a:solidFill>
                  <a:schemeClr val="bg1">
                    <a:lumMod val="75000"/>
                  </a:schemeClr>
                </a:solidFill>
                <a:effectLst/>
                <a:latin typeface="Calibri" panose="020F0502020204030204" pitchFamily="34" charset="0"/>
                <a:cs typeface="Calibri" panose="020F0502020204030204" pitchFamily="34" charset="0"/>
              </a:rPr>
              <a:t>צורה</a:t>
            </a:r>
            <a:r>
              <a:rPr lang="he-IL" sz="5000" b="1" dirty="0">
                <a:solidFill>
                  <a:srgbClr val="215844"/>
                </a:solidFill>
                <a:effectLst/>
                <a:latin typeface="Calibri" panose="020F0502020204030204" pitchFamily="34" charset="0"/>
                <a:cs typeface="Calibri" panose="020F0502020204030204" pitchFamily="34" charset="0"/>
              </a:rPr>
              <a:t> </a:t>
            </a:r>
          </a:p>
        </p:txBody>
      </p:sp>
      <p:sp>
        <p:nvSpPr>
          <p:cNvPr id="27" name="TextBox 26">
            <a:extLst>
              <a:ext uri="{FF2B5EF4-FFF2-40B4-BE49-F238E27FC236}">
                <a16:creationId xmlns:a16="http://schemas.microsoft.com/office/drawing/2014/main" id="{221EBF03-20B1-43B5-BB31-5D6004903D36}"/>
              </a:ext>
            </a:extLst>
          </p:cNvPr>
          <p:cNvSpPr txBox="1"/>
          <p:nvPr/>
        </p:nvSpPr>
        <p:spPr>
          <a:xfrm>
            <a:off x="1744079" y="4596560"/>
            <a:ext cx="1952251" cy="1003031"/>
          </a:xfrm>
          <a:prstGeom prst="rect">
            <a:avLst/>
          </a:prstGeom>
          <a:noFill/>
        </p:spPr>
        <p:txBody>
          <a:bodyPr wrap="square" rtlCol="0">
            <a:spAutoFit/>
          </a:bodyPr>
          <a:lstStyle/>
          <a:p>
            <a:pPr algn="ctr">
              <a:lnSpc>
                <a:spcPct val="150000"/>
              </a:lnSpc>
            </a:pPr>
            <a:r>
              <a:rPr lang="he-IL" sz="4400" b="1" dirty="0">
                <a:solidFill>
                  <a:schemeClr val="bg1">
                    <a:lumMod val="75000"/>
                  </a:schemeClr>
                </a:solidFill>
                <a:effectLst/>
                <a:latin typeface="Calibri" panose="020F0502020204030204" pitchFamily="34" charset="0"/>
                <a:cs typeface="Calibri" panose="020F0502020204030204" pitchFamily="34" charset="0"/>
              </a:rPr>
              <a:t>תוכן</a:t>
            </a:r>
            <a:endParaRPr lang="he-IL" sz="5000" b="1" dirty="0">
              <a:solidFill>
                <a:schemeClr val="bg1">
                  <a:lumMod val="75000"/>
                </a:schemeClr>
              </a:solidFill>
              <a:effectLst/>
              <a:latin typeface="Calibri" panose="020F0502020204030204" pitchFamily="34" charset="0"/>
              <a:cs typeface="Calibri" panose="020F0502020204030204" pitchFamily="34" charset="0"/>
            </a:endParaRPr>
          </a:p>
        </p:txBody>
      </p:sp>
      <p:grpSp>
        <p:nvGrpSpPr>
          <p:cNvPr id="12" name="!!צורה">
            <a:extLst>
              <a:ext uri="{FF2B5EF4-FFF2-40B4-BE49-F238E27FC236}">
                <a16:creationId xmlns:a16="http://schemas.microsoft.com/office/drawing/2014/main" id="{F991354A-9C34-4A68-D374-01F4E58C5D44}"/>
              </a:ext>
            </a:extLst>
          </p:cNvPr>
          <p:cNvGrpSpPr/>
          <p:nvPr/>
        </p:nvGrpSpPr>
        <p:grpSpPr>
          <a:xfrm>
            <a:off x="8678739" y="3215972"/>
            <a:ext cx="1593850" cy="1593850"/>
            <a:chOff x="8403221" y="2714322"/>
            <a:chExt cx="2120900" cy="2120900"/>
          </a:xfrm>
        </p:grpSpPr>
        <p:pic>
          <p:nvPicPr>
            <p:cNvPr id="22" name="Picture 21" descr="A white square with black border&#10;&#10;Description automatically generated">
              <a:extLst>
                <a:ext uri="{FF2B5EF4-FFF2-40B4-BE49-F238E27FC236}">
                  <a16:creationId xmlns:a16="http://schemas.microsoft.com/office/drawing/2014/main" id="{5B4EF50F-F614-BC3A-0EDC-AEBDC06A5CB4}"/>
                </a:ext>
              </a:extLst>
            </p:cNvPr>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403221" y="2714322"/>
              <a:ext cx="2120900" cy="2120900"/>
            </a:xfrm>
            <a:prstGeom prst="rect">
              <a:avLst/>
            </a:prstGeom>
          </p:spPr>
        </p:pic>
        <p:pic>
          <p:nvPicPr>
            <p:cNvPr id="29" name="Picture 28" descr="A green triangle shaped object&#10;&#10;Description automatically generated with medium confidence">
              <a:extLst>
                <a:ext uri="{FF2B5EF4-FFF2-40B4-BE49-F238E27FC236}">
                  <a16:creationId xmlns:a16="http://schemas.microsoft.com/office/drawing/2014/main" id="{87C219EB-F3AB-352A-4E6B-FDD6301C4233}"/>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38306" y="2925996"/>
              <a:ext cx="850727" cy="1697551"/>
            </a:xfrm>
            <a:prstGeom prst="rect">
              <a:avLst/>
            </a:prstGeom>
          </p:spPr>
        </p:pic>
      </p:grpSp>
      <p:pic>
        <p:nvPicPr>
          <p:cNvPr id="14" name="!!מעמד" descr="Shape, rectangle&#10;&#10;Description automatically generated">
            <a:extLst>
              <a:ext uri="{FF2B5EF4-FFF2-40B4-BE49-F238E27FC236}">
                <a16:creationId xmlns:a16="http://schemas.microsoft.com/office/drawing/2014/main" id="{D85C6472-6BE5-2F21-D63C-C393C5CF46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7445" y="2727021"/>
            <a:ext cx="1952251" cy="2095501"/>
          </a:xfrm>
          <a:prstGeom prst="rect">
            <a:avLst/>
          </a:prstGeom>
        </p:spPr>
      </p:pic>
      <p:grpSp>
        <p:nvGrpSpPr>
          <p:cNvPr id="7" name="!!תוכן">
            <a:extLst>
              <a:ext uri="{FF2B5EF4-FFF2-40B4-BE49-F238E27FC236}">
                <a16:creationId xmlns:a16="http://schemas.microsoft.com/office/drawing/2014/main" id="{07785BE3-73BE-245E-6CC5-78DB2DF682D8}"/>
              </a:ext>
            </a:extLst>
          </p:cNvPr>
          <p:cNvGrpSpPr/>
          <p:nvPr/>
        </p:nvGrpSpPr>
        <p:grpSpPr>
          <a:xfrm>
            <a:off x="1909179" y="3215972"/>
            <a:ext cx="1593850" cy="1593850"/>
            <a:chOff x="1667879" y="2714322"/>
            <a:chExt cx="2120900" cy="2120900"/>
          </a:xfrm>
        </p:grpSpPr>
        <p:pic>
          <p:nvPicPr>
            <p:cNvPr id="24" name="Picture 23" descr="A white square with black border&#10;&#10;Description automatically generated">
              <a:extLst>
                <a:ext uri="{FF2B5EF4-FFF2-40B4-BE49-F238E27FC236}">
                  <a16:creationId xmlns:a16="http://schemas.microsoft.com/office/drawing/2014/main" id="{B48C7ED9-D0EA-7174-EBC2-77BE59385909}"/>
                </a:ext>
              </a:extLst>
            </p:cNvPr>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67879" y="2714322"/>
              <a:ext cx="2120900" cy="2120900"/>
            </a:xfrm>
            <a:prstGeom prst="rect">
              <a:avLst/>
            </a:prstGeom>
          </p:spPr>
        </p:pic>
        <p:pic>
          <p:nvPicPr>
            <p:cNvPr id="35" name="Picture 34" descr="A feather on a green paper&#10;&#10;Description automatically generated">
              <a:extLst>
                <a:ext uri="{FF2B5EF4-FFF2-40B4-BE49-F238E27FC236}">
                  <a16:creationId xmlns:a16="http://schemas.microsoft.com/office/drawing/2014/main" id="{1282A9A4-D717-A343-A514-1AE96B4AC440}"/>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64042" y="3045132"/>
              <a:ext cx="1638012" cy="1439927"/>
            </a:xfrm>
            <a:prstGeom prst="rect">
              <a:avLst/>
            </a:prstGeom>
          </p:spPr>
        </p:pic>
      </p:grpSp>
      <p:sp>
        <p:nvSpPr>
          <p:cNvPr id="4" name="TextBox 3">
            <a:extLst>
              <a:ext uri="{FF2B5EF4-FFF2-40B4-BE49-F238E27FC236}">
                <a16:creationId xmlns:a16="http://schemas.microsoft.com/office/drawing/2014/main" id="{DA2C0905-B915-F50C-2FE7-BA35185A13D6}"/>
              </a:ext>
            </a:extLst>
          </p:cNvPr>
          <p:cNvSpPr txBox="1"/>
          <p:nvPr/>
        </p:nvSpPr>
        <p:spPr>
          <a:xfrm>
            <a:off x="5128513" y="4596560"/>
            <a:ext cx="1952251" cy="1003031"/>
          </a:xfrm>
          <a:prstGeom prst="rect">
            <a:avLst/>
          </a:prstGeom>
          <a:noFill/>
        </p:spPr>
        <p:txBody>
          <a:bodyPr wrap="square" rtlCol="0">
            <a:spAutoFit/>
          </a:bodyPr>
          <a:lstStyle/>
          <a:p>
            <a:pPr algn="ctr">
              <a:lnSpc>
                <a:spcPct val="150000"/>
              </a:lnSpc>
            </a:pPr>
            <a:r>
              <a:rPr lang="he-IL" sz="4400" b="1" dirty="0">
                <a:solidFill>
                  <a:srgbClr val="215844"/>
                </a:solidFill>
                <a:effectLst/>
                <a:latin typeface="Calibri" panose="020F0502020204030204" pitchFamily="34" charset="0"/>
                <a:cs typeface="Calibri" panose="020F0502020204030204" pitchFamily="34" charset="0"/>
              </a:rPr>
              <a:t>מעמד</a:t>
            </a:r>
            <a:endParaRPr lang="he-IL" sz="5000" b="1" dirty="0">
              <a:solidFill>
                <a:srgbClr val="215844"/>
              </a:solidFill>
              <a:effectLst/>
              <a:latin typeface="Calibri" panose="020F0502020204030204" pitchFamily="34" charset="0"/>
              <a:cs typeface="Calibri" panose="020F0502020204030204" pitchFamily="34" charset="0"/>
            </a:endParaRPr>
          </a:p>
        </p:txBody>
      </p:sp>
      <p:grpSp>
        <p:nvGrpSpPr>
          <p:cNvPr id="13" name="!!מעמד">
            <a:extLst>
              <a:ext uri="{FF2B5EF4-FFF2-40B4-BE49-F238E27FC236}">
                <a16:creationId xmlns:a16="http://schemas.microsoft.com/office/drawing/2014/main" id="{F0B5EAF1-BB43-74F2-A843-4CB05CCF7EBB}"/>
              </a:ext>
            </a:extLst>
          </p:cNvPr>
          <p:cNvGrpSpPr/>
          <p:nvPr/>
        </p:nvGrpSpPr>
        <p:grpSpPr>
          <a:xfrm>
            <a:off x="5035550" y="2714322"/>
            <a:ext cx="2120900" cy="2120900"/>
            <a:chOff x="5035550" y="2714322"/>
            <a:chExt cx="2120900" cy="2120900"/>
          </a:xfrm>
        </p:grpSpPr>
        <p:pic>
          <p:nvPicPr>
            <p:cNvPr id="2" name="Picture 1" descr="A white square with black border&#10;&#10;Description automatically generated">
              <a:extLst>
                <a:ext uri="{FF2B5EF4-FFF2-40B4-BE49-F238E27FC236}">
                  <a16:creationId xmlns:a16="http://schemas.microsoft.com/office/drawing/2014/main" id="{7027223B-6C45-EC9B-BB01-A0AB80ABE9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5550" y="2714322"/>
              <a:ext cx="2120900" cy="21209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EEF7D985-E94B-B287-9FF8-2CA0E56A6A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6994" y="3380838"/>
              <a:ext cx="1638011" cy="850506"/>
            </a:xfrm>
            <a:prstGeom prst="rect">
              <a:avLst/>
            </a:prstGeom>
          </p:spPr>
        </p:pic>
      </p:grpSp>
    </p:spTree>
    <p:extLst>
      <p:ext uri="{BB962C8B-B14F-4D97-AF65-F5344CB8AC3E}">
        <p14:creationId xmlns:p14="http://schemas.microsoft.com/office/powerpoint/2010/main" val="3151487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27C715-6BB7-59D8-CB85-587365D9047A}"/>
              </a:ext>
            </a:extLst>
          </p:cNvPr>
          <p:cNvSpPr txBox="1"/>
          <p:nvPr/>
        </p:nvSpPr>
        <p:spPr>
          <a:xfrm>
            <a:off x="-63500" y="379396"/>
            <a:ext cx="12302751" cy="1127232"/>
          </a:xfrm>
          <a:prstGeom prst="rect">
            <a:avLst/>
          </a:prstGeom>
          <a:noFill/>
        </p:spPr>
        <p:txBody>
          <a:bodyPr wrap="square" rtlCol="0">
            <a:spAutoFit/>
          </a:bodyPr>
          <a:lstStyle/>
          <a:p>
            <a:pPr algn="ctr">
              <a:lnSpc>
                <a:spcPct val="150000"/>
              </a:lnSpc>
            </a:pPr>
            <a:r>
              <a:rPr lang="he-IL" sz="4400" b="1" dirty="0">
                <a:solidFill>
                  <a:srgbClr val="1D986C"/>
                </a:solidFill>
                <a:effectLst/>
                <a:latin typeface="Calibri" panose="020F0502020204030204" pitchFamily="34" charset="0"/>
                <a:cs typeface="Calibri" panose="020F0502020204030204" pitchFamily="34" charset="0"/>
              </a:rPr>
              <a:t>מה בין חוק יסוד ובין חוק רגיל: </a:t>
            </a:r>
            <a:r>
              <a:rPr lang="he-IL" sz="4400" b="1" dirty="0">
                <a:solidFill>
                  <a:srgbClr val="215844"/>
                </a:solidFill>
                <a:latin typeface="Calibri" panose="020F0502020204030204" pitchFamily="34" charset="0"/>
                <a:cs typeface="Calibri" panose="020F0502020204030204" pitchFamily="34" charset="0"/>
              </a:rPr>
              <a:t>מעמד</a:t>
            </a:r>
            <a:r>
              <a:rPr lang="he-IL" sz="5000" b="1" dirty="0">
                <a:solidFill>
                  <a:srgbClr val="215844"/>
                </a:solidFill>
                <a:effectLst/>
                <a:latin typeface="Calibri" panose="020F0502020204030204" pitchFamily="34" charset="0"/>
                <a:cs typeface="Calibri" panose="020F0502020204030204" pitchFamily="34" charset="0"/>
              </a:rPr>
              <a:t> </a:t>
            </a:r>
          </a:p>
        </p:txBody>
      </p:sp>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7" name="!!מעמד" descr="Shape, rectangle&#10;&#10;Description automatically generated">
            <a:extLst>
              <a:ext uri="{FF2B5EF4-FFF2-40B4-BE49-F238E27FC236}">
                <a16:creationId xmlns:a16="http://schemas.microsoft.com/office/drawing/2014/main" id="{FA061DCB-2F57-D0AD-9B0F-0B3735050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939" y="2241345"/>
            <a:ext cx="11809565" cy="3486355"/>
          </a:xfrm>
          <a:prstGeom prst="rect">
            <a:avLst/>
          </a:prstGeom>
        </p:spPr>
      </p:pic>
      <p:pic>
        <p:nvPicPr>
          <p:cNvPr id="9" name="Picture 8">
            <a:extLst>
              <a:ext uri="{FF2B5EF4-FFF2-40B4-BE49-F238E27FC236}">
                <a16:creationId xmlns:a16="http://schemas.microsoft.com/office/drawing/2014/main" id="{986BB6D0-1AD7-975C-F64F-F2A81021DED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9939" y="5315908"/>
            <a:ext cx="452705" cy="452381"/>
          </a:xfrm>
          <a:prstGeom prst="rect">
            <a:avLst/>
          </a:prstGeom>
        </p:spPr>
      </p:pic>
      <p:pic>
        <p:nvPicPr>
          <p:cNvPr id="13" name="Picture 12">
            <a:extLst>
              <a:ext uri="{FF2B5EF4-FFF2-40B4-BE49-F238E27FC236}">
                <a16:creationId xmlns:a16="http://schemas.microsoft.com/office/drawing/2014/main" id="{2C1C8257-7C6C-65E7-4E46-5862088D5C5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62199" y="2124556"/>
            <a:ext cx="452705" cy="452381"/>
          </a:xfrm>
          <a:prstGeom prst="rect">
            <a:avLst/>
          </a:prstGeom>
        </p:spPr>
      </p:pic>
      <p:pic>
        <p:nvPicPr>
          <p:cNvPr id="10" name="Picture 9">
            <a:extLst>
              <a:ext uri="{FF2B5EF4-FFF2-40B4-BE49-F238E27FC236}">
                <a16:creationId xmlns:a16="http://schemas.microsoft.com/office/drawing/2014/main" id="{1510D892-5C90-5EF3-CA3A-6C9B286137F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78044" y="1568629"/>
            <a:ext cx="8035912" cy="441945"/>
          </a:xfrm>
          <a:prstGeom prst="rect">
            <a:avLst/>
          </a:prstGeom>
        </p:spPr>
      </p:pic>
      <p:sp>
        <p:nvSpPr>
          <p:cNvPr id="12" name="TextBox 11">
            <a:extLst>
              <a:ext uri="{FF2B5EF4-FFF2-40B4-BE49-F238E27FC236}">
                <a16:creationId xmlns:a16="http://schemas.microsoft.com/office/drawing/2014/main" id="{FEC6FF98-4D5B-C7BA-AA78-614170C5598E}"/>
              </a:ext>
            </a:extLst>
          </p:cNvPr>
          <p:cNvSpPr txBox="1"/>
          <p:nvPr/>
        </p:nvSpPr>
        <p:spPr>
          <a:xfrm>
            <a:off x="395271" y="2581669"/>
            <a:ext cx="11401459" cy="630429"/>
          </a:xfrm>
          <a:prstGeom prst="rect">
            <a:avLst/>
          </a:prstGeom>
          <a:noFill/>
        </p:spPr>
        <p:txBody>
          <a:bodyPr wrap="square" rtlCol="0">
            <a:spAutoFit/>
          </a:bodyPr>
          <a:lstStyle/>
          <a:p>
            <a:pPr algn="ctr" rtl="1">
              <a:lnSpc>
                <a:spcPct val="150000"/>
              </a:lnSpc>
            </a:pPr>
            <a:r>
              <a:rPr lang="he-IL" sz="2600" b="1" dirty="0">
                <a:solidFill>
                  <a:srgbClr val="215844"/>
                </a:solidFill>
                <a:latin typeface="Calibri" panose="020F0502020204030204" pitchFamily="34" charset="0"/>
                <a:cs typeface="Calibri" panose="020F0502020204030204" pitchFamily="34" charset="0"/>
              </a:rPr>
              <a:t>מהו המעמד שיש לחוקי היסוד כיום? </a:t>
            </a:r>
          </a:p>
        </p:txBody>
      </p:sp>
      <p:sp>
        <p:nvSpPr>
          <p:cNvPr id="2" name="TextBox 1">
            <a:extLst>
              <a:ext uri="{FF2B5EF4-FFF2-40B4-BE49-F238E27FC236}">
                <a16:creationId xmlns:a16="http://schemas.microsoft.com/office/drawing/2014/main" id="{E2A47125-89E3-25FD-C6FD-8DF038F991BC}"/>
              </a:ext>
            </a:extLst>
          </p:cNvPr>
          <p:cNvSpPr txBox="1"/>
          <p:nvPr/>
        </p:nvSpPr>
        <p:spPr>
          <a:xfrm>
            <a:off x="395271" y="3203854"/>
            <a:ext cx="11401459" cy="1830758"/>
          </a:xfrm>
          <a:prstGeom prst="rect">
            <a:avLst/>
          </a:prstGeom>
          <a:noFill/>
        </p:spPr>
        <p:txBody>
          <a:bodyPr wrap="square" rtlCol="0">
            <a:spAutoFit/>
          </a:bodyPr>
          <a:lstStyle/>
          <a:p>
            <a:pPr algn="ctr" rtl="1">
              <a:lnSpc>
                <a:spcPct val="150000"/>
              </a:lnSpc>
            </a:pPr>
            <a:r>
              <a:rPr lang="he-IL" sz="2600" dirty="0">
                <a:latin typeface="Calibri Light" panose="020F0302020204030204" pitchFamily="34" charset="0"/>
                <a:cs typeface="Calibri Light" panose="020F0302020204030204" pitchFamily="34" charset="0"/>
              </a:rPr>
              <a:t>בישראל, אופן החקיקה של חוק יסוד זהה לחלוטין לחקיקת חוק רגיל. </a:t>
            </a:r>
          </a:p>
          <a:p>
            <a:pPr algn="ctr" rtl="1">
              <a:lnSpc>
                <a:spcPct val="150000"/>
              </a:lnSpc>
            </a:pPr>
            <a:r>
              <a:rPr lang="he-IL" sz="2600" dirty="0">
                <a:latin typeface="Calibri Light" panose="020F0302020204030204" pitchFamily="34" charset="0"/>
                <a:cs typeface="Calibri Light" panose="020F0302020204030204" pitchFamily="34" charset="0"/>
              </a:rPr>
              <a:t>במרבית מדינות העולם, לעומת זאת, הדרישה הצורנית באה לידי ביטוי גם באופן חקיקה שונה, למשל: דרישה לרוב מיוחס או להצבעה בשיטה מיוחדת.</a:t>
            </a:r>
          </a:p>
        </p:txBody>
      </p:sp>
      <p:pic>
        <p:nvPicPr>
          <p:cNvPr id="8" name="Picture 7" descr="A green and black rectangle&#10;&#10;Description automatically generated">
            <a:extLst>
              <a:ext uri="{FF2B5EF4-FFF2-40B4-BE49-F238E27FC236}">
                <a16:creationId xmlns:a16="http://schemas.microsoft.com/office/drawing/2014/main" id="{88911CAD-3B16-6EDD-9BBA-5B859F24BD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91" y="2035974"/>
            <a:ext cx="1521833" cy="790183"/>
          </a:xfrm>
          <a:prstGeom prst="rect">
            <a:avLst/>
          </a:prstGeom>
        </p:spPr>
      </p:pic>
    </p:spTree>
    <p:extLst>
      <p:ext uri="{BB962C8B-B14F-4D97-AF65-F5344CB8AC3E}">
        <p14:creationId xmlns:p14="http://schemas.microsoft.com/office/powerpoint/2010/main" val="3897435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105604-2A05-8FE1-6C41-D300A9B386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7265" y="4035063"/>
            <a:ext cx="810734" cy="753034"/>
          </a:xfrm>
          <a:prstGeom prst="rect">
            <a:avLst/>
          </a:prstGeom>
        </p:spPr>
      </p:pic>
      <p:pic>
        <p:nvPicPr>
          <p:cNvPr id="9" name="Picture 8" hidden="1">
            <a:extLst>
              <a:ext uri="{FF2B5EF4-FFF2-40B4-BE49-F238E27FC236}">
                <a16:creationId xmlns:a16="http://schemas.microsoft.com/office/drawing/2014/main" id="{355751D8-4C7C-AF69-9026-C661814E76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41901" y="0"/>
            <a:ext cx="7150100" cy="6858000"/>
          </a:xfrm>
          <a:prstGeom prst="rect">
            <a:avLst/>
          </a:prstGeom>
        </p:spPr>
      </p:pic>
      <p:pic>
        <p:nvPicPr>
          <p:cNvPr id="16" name="Picture 15">
            <a:extLst>
              <a:ext uri="{FF2B5EF4-FFF2-40B4-BE49-F238E27FC236}">
                <a16:creationId xmlns:a16="http://schemas.microsoft.com/office/drawing/2014/main" id="{E1D4985C-6F00-4A47-122F-78CC49A0FB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36035" y="218307"/>
            <a:ext cx="8746436" cy="954852"/>
          </a:xfrm>
          <a:prstGeom prst="rect">
            <a:avLst/>
          </a:prstGeom>
        </p:spPr>
      </p:pic>
      <p:pic>
        <p:nvPicPr>
          <p:cNvPr id="11" name="Picture 10">
            <a:extLst>
              <a:ext uri="{FF2B5EF4-FFF2-40B4-BE49-F238E27FC236}">
                <a16:creationId xmlns:a16="http://schemas.microsoft.com/office/drawing/2014/main" id="{B6403996-17C6-55E7-E96A-2C2E0555D0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46347" y="987442"/>
            <a:ext cx="817005" cy="830997"/>
          </a:xfrm>
          <a:prstGeom prst="rect">
            <a:avLst/>
          </a:prstGeom>
        </p:spPr>
      </p:pic>
      <p:sp>
        <p:nvSpPr>
          <p:cNvPr id="10" name="TextBox 9">
            <a:extLst>
              <a:ext uri="{FF2B5EF4-FFF2-40B4-BE49-F238E27FC236}">
                <a16:creationId xmlns:a16="http://schemas.microsoft.com/office/drawing/2014/main" id="{A4077596-4A7A-40D6-2D0B-D84F00456173}"/>
              </a:ext>
            </a:extLst>
          </p:cNvPr>
          <p:cNvSpPr txBox="1"/>
          <p:nvPr/>
        </p:nvSpPr>
        <p:spPr>
          <a:xfrm>
            <a:off x="1249593" y="224304"/>
            <a:ext cx="9692815" cy="830997"/>
          </a:xfrm>
          <a:prstGeom prst="rect">
            <a:avLst/>
          </a:prstGeom>
          <a:noFill/>
        </p:spPr>
        <p:txBody>
          <a:bodyPr wrap="square" rtlCol="0">
            <a:spAutoFit/>
          </a:bodyPr>
          <a:lstStyle/>
          <a:p>
            <a:pPr algn="ctr" rtl="1"/>
            <a:r>
              <a:rPr lang="he-IL" sz="4800" dirty="0">
                <a:solidFill>
                  <a:srgbClr val="1D986C"/>
                </a:solidFill>
                <a:effectLst/>
                <a:latin typeface="Calibri" panose="020F0502020204030204" pitchFamily="34" charset="0"/>
                <a:cs typeface="Calibri" panose="020F0502020204030204" pitchFamily="34" charset="0"/>
              </a:rPr>
              <a:t>ההיררכיה החקיקתית בין חוק לחוקה </a:t>
            </a:r>
            <a:endParaRPr lang="he-IL" sz="4800" b="1" dirty="0">
              <a:solidFill>
                <a:srgbClr val="1D986C"/>
              </a:solidFill>
              <a:effectLst/>
              <a:latin typeface="Calibri" panose="020F0502020204030204" pitchFamily="34" charset="0"/>
              <a:cs typeface="Calibri" panose="020F0502020204030204" pitchFamily="34" charset="0"/>
            </a:endParaRPr>
          </a:p>
        </p:txBody>
      </p:sp>
      <p:pic>
        <p:nvPicPr>
          <p:cNvPr id="6" name="Picture 5" descr="A white square with black border&#10;&#10;Description automatically generated">
            <a:extLst>
              <a:ext uri="{FF2B5EF4-FFF2-40B4-BE49-F238E27FC236}">
                <a16:creationId xmlns:a16="http://schemas.microsoft.com/office/drawing/2014/main" id="{7FF4FF28-FB20-4440-EF7D-613A5CF524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932" y="1173368"/>
            <a:ext cx="11760336" cy="3481684"/>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9BBD433E-2F76-9F81-7C7C-6245CC482B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3" name="TextBox 2">
            <a:extLst>
              <a:ext uri="{FF2B5EF4-FFF2-40B4-BE49-F238E27FC236}">
                <a16:creationId xmlns:a16="http://schemas.microsoft.com/office/drawing/2014/main" id="{983BB337-E0B3-9322-C979-E4F6D5D7B2AF}"/>
              </a:ext>
            </a:extLst>
          </p:cNvPr>
          <p:cNvSpPr txBox="1"/>
          <p:nvPr/>
        </p:nvSpPr>
        <p:spPr>
          <a:xfrm>
            <a:off x="782632" y="1556004"/>
            <a:ext cx="10486840" cy="1143070"/>
          </a:xfrm>
          <a:prstGeom prst="rect">
            <a:avLst/>
          </a:prstGeom>
          <a:noFill/>
        </p:spPr>
        <p:txBody>
          <a:bodyPr wrap="square" rtlCol="0">
            <a:spAutoFit/>
          </a:bodyPr>
          <a:lstStyle/>
          <a:p>
            <a:pPr algn="ctr" rtl="1">
              <a:lnSpc>
                <a:spcPct val="150000"/>
              </a:lnSpc>
            </a:pPr>
            <a:r>
              <a:rPr lang="he-IL" sz="2400" dirty="0">
                <a:solidFill>
                  <a:srgbClr val="2B5A49"/>
                </a:solidFill>
                <a:latin typeface="Calibri Light" panose="020F0302020204030204" pitchFamily="34" charset="0"/>
                <a:cs typeface="Calibri Light" panose="020F0302020204030204" pitchFamily="34" charset="0"/>
              </a:rPr>
              <a:t>על פי התפיסה הפוליטית הרווחת, הוראת חוק רגיל אינה יכולה לסתור הוראה בחוקה. זאת משום שהמחוקק הקובע את החוקים, קיבל את סמכותו מכוח החוקה והוא מוגבל למה שכתוב בה. </a:t>
            </a:r>
          </a:p>
        </p:txBody>
      </p:sp>
      <p:pic>
        <p:nvPicPr>
          <p:cNvPr id="2" name="Picture 1" descr="A green and black rectangle&#10;&#10;Description automatically generated">
            <a:extLst>
              <a:ext uri="{FF2B5EF4-FFF2-40B4-BE49-F238E27FC236}">
                <a16:creationId xmlns:a16="http://schemas.microsoft.com/office/drawing/2014/main" id="{34667AA9-40D9-A812-F9BD-083ED93A8A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pic>
        <p:nvPicPr>
          <p:cNvPr id="8" name="Picture 7" descr="A green pyramid with white text&#10;&#10;Description automatically generated">
            <a:extLst>
              <a:ext uri="{FF2B5EF4-FFF2-40B4-BE49-F238E27FC236}">
                <a16:creationId xmlns:a16="http://schemas.microsoft.com/office/drawing/2014/main" id="{3D03A2D1-E654-527B-5164-65F2E1912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5877" y="3087737"/>
            <a:ext cx="4020245" cy="3481684"/>
          </a:xfrm>
          <a:prstGeom prst="rect">
            <a:avLst/>
          </a:prstGeom>
        </p:spPr>
      </p:pic>
    </p:spTree>
    <p:extLst>
      <p:ext uri="{BB962C8B-B14F-4D97-AF65-F5344CB8AC3E}">
        <p14:creationId xmlns:p14="http://schemas.microsoft.com/office/powerpoint/2010/main" val="3692422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105604-2A05-8FE1-6C41-D300A9B386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604" y="4218272"/>
            <a:ext cx="810734" cy="753034"/>
          </a:xfrm>
          <a:prstGeom prst="rect">
            <a:avLst/>
          </a:prstGeom>
        </p:spPr>
      </p:pic>
      <p:pic>
        <p:nvPicPr>
          <p:cNvPr id="9" name="Picture 8" hidden="1">
            <a:extLst>
              <a:ext uri="{FF2B5EF4-FFF2-40B4-BE49-F238E27FC236}">
                <a16:creationId xmlns:a16="http://schemas.microsoft.com/office/drawing/2014/main" id="{355751D8-4C7C-AF69-9026-C661814E76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41901" y="0"/>
            <a:ext cx="7150100" cy="6858000"/>
          </a:xfrm>
          <a:prstGeom prst="rect">
            <a:avLst/>
          </a:prstGeom>
        </p:spPr>
      </p:pic>
      <p:pic>
        <p:nvPicPr>
          <p:cNvPr id="16" name="Picture 15">
            <a:extLst>
              <a:ext uri="{FF2B5EF4-FFF2-40B4-BE49-F238E27FC236}">
                <a16:creationId xmlns:a16="http://schemas.microsoft.com/office/drawing/2014/main" id="{E1D4985C-6F00-4A47-122F-78CC49A0FB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36035" y="218307"/>
            <a:ext cx="8746436" cy="954852"/>
          </a:xfrm>
          <a:prstGeom prst="rect">
            <a:avLst/>
          </a:prstGeom>
        </p:spPr>
      </p:pic>
      <p:pic>
        <p:nvPicPr>
          <p:cNvPr id="11" name="Picture 10">
            <a:extLst>
              <a:ext uri="{FF2B5EF4-FFF2-40B4-BE49-F238E27FC236}">
                <a16:creationId xmlns:a16="http://schemas.microsoft.com/office/drawing/2014/main" id="{B6403996-17C6-55E7-E96A-2C2E0555D0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59559" y="1937304"/>
            <a:ext cx="817005" cy="830997"/>
          </a:xfrm>
          <a:prstGeom prst="rect">
            <a:avLst/>
          </a:prstGeom>
        </p:spPr>
      </p:pic>
      <p:sp>
        <p:nvSpPr>
          <p:cNvPr id="10" name="TextBox 9">
            <a:extLst>
              <a:ext uri="{FF2B5EF4-FFF2-40B4-BE49-F238E27FC236}">
                <a16:creationId xmlns:a16="http://schemas.microsoft.com/office/drawing/2014/main" id="{A4077596-4A7A-40D6-2D0B-D84F00456173}"/>
              </a:ext>
            </a:extLst>
          </p:cNvPr>
          <p:cNvSpPr txBox="1"/>
          <p:nvPr/>
        </p:nvSpPr>
        <p:spPr>
          <a:xfrm>
            <a:off x="1249593" y="224304"/>
            <a:ext cx="9692815" cy="830997"/>
          </a:xfrm>
          <a:prstGeom prst="rect">
            <a:avLst/>
          </a:prstGeom>
          <a:noFill/>
        </p:spPr>
        <p:txBody>
          <a:bodyPr wrap="square" rtlCol="0">
            <a:spAutoFit/>
          </a:bodyPr>
          <a:lstStyle/>
          <a:p>
            <a:pPr algn="ctr" rtl="1"/>
            <a:r>
              <a:rPr lang="he-IL" sz="4800" dirty="0">
                <a:solidFill>
                  <a:srgbClr val="1D986C"/>
                </a:solidFill>
                <a:effectLst/>
                <a:latin typeface="Calibri" panose="020F0502020204030204" pitchFamily="34" charset="0"/>
                <a:cs typeface="Calibri" panose="020F0502020204030204" pitchFamily="34" charset="0"/>
              </a:rPr>
              <a:t>ההיררכיה החקיקתית בין חוק לחוקה </a:t>
            </a:r>
            <a:endParaRPr lang="he-IL" sz="4800" b="1" dirty="0">
              <a:solidFill>
                <a:srgbClr val="1D986C"/>
              </a:solidFill>
              <a:effectLst/>
              <a:latin typeface="Calibri" panose="020F0502020204030204" pitchFamily="34" charset="0"/>
              <a:cs typeface="Calibri" panose="020F0502020204030204" pitchFamily="34" charset="0"/>
            </a:endParaRPr>
          </a:p>
        </p:txBody>
      </p:sp>
      <p:pic>
        <p:nvPicPr>
          <p:cNvPr id="6" name="Picture 5" descr="A white square with black border&#10;&#10;Description automatically generated">
            <a:extLst>
              <a:ext uri="{FF2B5EF4-FFF2-40B4-BE49-F238E27FC236}">
                <a16:creationId xmlns:a16="http://schemas.microsoft.com/office/drawing/2014/main" id="{7FF4FF28-FB20-4440-EF7D-613A5CF524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832" y="2184400"/>
            <a:ext cx="11760336" cy="254496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9BBD433E-2F76-9F81-7C7C-6245CC482B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4" name="TextBox 3">
            <a:extLst>
              <a:ext uri="{FF2B5EF4-FFF2-40B4-BE49-F238E27FC236}">
                <a16:creationId xmlns:a16="http://schemas.microsoft.com/office/drawing/2014/main" id="{B0E9A94D-5702-A687-3E1C-D34C4CA094F3}"/>
              </a:ext>
            </a:extLst>
          </p:cNvPr>
          <p:cNvSpPr txBox="1"/>
          <p:nvPr/>
        </p:nvSpPr>
        <p:spPr>
          <a:xfrm>
            <a:off x="871532" y="2521204"/>
            <a:ext cx="10486840" cy="1697068"/>
          </a:xfrm>
          <a:prstGeom prst="rect">
            <a:avLst/>
          </a:prstGeom>
          <a:noFill/>
        </p:spPr>
        <p:txBody>
          <a:bodyPr wrap="square" rtlCol="0">
            <a:spAutoFit/>
          </a:bodyPr>
          <a:lstStyle/>
          <a:p>
            <a:pPr algn="ctr" rtl="1">
              <a:lnSpc>
                <a:spcPct val="150000"/>
              </a:lnSpc>
            </a:pPr>
            <a:r>
              <a:rPr lang="he-IL" sz="2400" b="1" dirty="0">
                <a:solidFill>
                  <a:srgbClr val="2B5A49"/>
                </a:solidFill>
                <a:latin typeface="Calibri" panose="020F0502020204030204" pitchFamily="34" charset="0"/>
                <a:cs typeface="Calibri" panose="020F0502020204030204" pitchFamily="34" charset="0"/>
              </a:rPr>
              <a:t>חוק נמצא מתחת לחוקה, ועל כן אינו יכול לסתור אותה. </a:t>
            </a:r>
          </a:p>
          <a:p>
            <a:pPr algn="ctr" rtl="1">
              <a:lnSpc>
                <a:spcPct val="150000"/>
              </a:lnSpc>
            </a:pPr>
            <a:r>
              <a:rPr lang="he-IL" sz="2400" dirty="0">
                <a:solidFill>
                  <a:srgbClr val="2B5A49"/>
                </a:solidFill>
                <a:latin typeface="Calibri Light" panose="020F0302020204030204" pitchFamily="34" charset="0"/>
                <a:cs typeface="Calibri Light" panose="020F0302020204030204" pitchFamily="34" charset="0"/>
              </a:rPr>
              <a:t>בהנחה שחוקי היסוד במדינת ישראל הם חלק מהחוקה, הרי שהמחוקק אינו רשאי לחוקק חוק רגיל הסותר את האמור בחוקי היסוד. </a:t>
            </a:r>
          </a:p>
        </p:txBody>
      </p:sp>
      <p:pic>
        <p:nvPicPr>
          <p:cNvPr id="2" name="Picture 1" descr="A green and black rectangle&#10;&#10;Description automatically generated">
            <a:extLst>
              <a:ext uri="{FF2B5EF4-FFF2-40B4-BE49-F238E27FC236}">
                <a16:creationId xmlns:a16="http://schemas.microsoft.com/office/drawing/2014/main" id="{34667AA9-40D9-A812-F9BD-083ED93A8A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spTree>
    <p:extLst>
      <p:ext uri="{BB962C8B-B14F-4D97-AF65-F5344CB8AC3E}">
        <p14:creationId xmlns:p14="http://schemas.microsoft.com/office/powerpoint/2010/main" val="2580148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105604-2A05-8FE1-6C41-D300A9B386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2530" y="2918062"/>
            <a:ext cx="1681172" cy="1423108"/>
          </a:xfrm>
          <a:prstGeom prst="rect">
            <a:avLst/>
          </a:prstGeom>
        </p:spPr>
      </p:pic>
      <p:pic>
        <p:nvPicPr>
          <p:cNvPr id="8" name="Picture 7">
            <a:extLst>
              <a:ext uri="{FF2B5EF4-FFF2-40B4-BE49-F238E27FC236}">
                <a16:creationId xmlns:a16="http://schemas.microsoft.com/office/drawing/2014/main" id="{C64C26C7-D797-7119-DDE9-E47FFE4FFF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93177" y="3765491"/>
            <a:ext cx="1381125" cy="1340150"/>
          </a:xfrm>
          <a:prstGeom prst="rect">
            <a:avLst/>
          </a:prstGeom>
        </p:spPr>
      </p:pic>
      <p:pic>
        <p:nvPicPr>
          <p:cNvPr id="9" name="Picture 8">
            <a:extLst>
              <a:ext uri="{FF2B5EF4-FFF2-40B4-BE49-F238E27FC236}">
                <a16:creationId xmlns:a16="http://schemas.microsoft.com/office/drawing/2014/main" id="{355751D8-4C7C-AF69-9026-C661814E76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93621" y="0"/>
            <a:ext cx="6698379" cy="6857999"/>
          </a:xfrm>
          <a:prstGeom prst="rect">
            <a:avLst/>
          </a:prstGeom>
        </p:spPr>
      </p:pic>
      <p:sp>
        <p:nvSpPr>
          <p:cNvPr id="10" name="TextBox 9">
            <a:extLst>
              <a:ext uri="{FF2B5EF4-FFF2-40B4-BE49-F238E27FC236}">
                <a16:creationId xmlns:a16="http://schemas.microsoft.com/office/drawing/2014/main" id="{A4077596-4A7A-40D6-2D0B-D84F00456173}"/>
              </a:ext>
            </a:extLst>
          </p:cNvPr>
          <p:cNvSpPr txBox="1"/>
          <p:nvPr/>
        </p:nvSpPr>
        <p:spPr>
          <a:xfrm>
            <a:off x="7899399" y="517212"/>
            <a:ext cx="3888915" cy="830997"/>
          </a:xfrm>
          <a:prstGeom prst="rect">
            <a:avLst/>
          </a:prstGeom>
          <a:noFill/>
        </p:spPr>
        <p:txBody>
          <a:bodyPr wrap="square" rtlCol="0">
            <a:spAutoFit/>
          </a:bodyPr>
          <a:lstStyle/>
          <a:p>
            <a:pPr algn="r" rtl="1"/>
            <a:r>
              <a:rPr lang="he-IL" sz="4800" b="1" dirty="0">
                <a:solidFill>
                  <a:schemeClr val="bg1"/>
                </a:solidFill>
                <a:effectLst/>
                <a:latin typeface="Calibri" panose="020F0502020204030204" pitchFamily="34" charset="0"/>
                <a:cs typeface="Calibri" panose="020F0502020204030204" pitchFamily="34" charset="0"/>
              </a:rPr>
              <a:t>אבל, רגע… </a:t>
            </a:r>
          </a:p>
        </p:txBody>
      </p:sp>
      <p:pic>
        <p:nvPicPr>
          <p:cNvPr id="12" name="Picture 11">
            <a:extLst>
              <a:ext uri="{FF2B5EF4-FFF2-40B4-BE49-F238E27FC236}">
                <a16:creationId xmlns:a16="http://schemas.microsoft.com/office/drawing/2014/main" id="{4ECA969C-7E54-7987-B3B7-A3CA72D4B8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52530" y="1783963"/>
            <a:ext cx="2721772" cy="47359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9BBD433E-2F76-9F81-7C7C-6245CC482B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14" name="Picture 13">
            <a:extLst>
              <a:ext uri="{FF2B5EF4-FFF2-40B4-BE49-F238E27FC236}">
                <a16:creationId xmlns:a16="http://schemas.microsoft.com/office/drawing/2014/main" id="{41C7C918-6B02-37CD-D3A0-A4BDEC622B4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4964" y="6232495"/>
            <a:ext cx="452705" cy="452381"/>
          </a:xfrm>
          <a:prstGeom prst="rect">
            <a:avLst/>
          </a:prstGeom>
        </p:spPr>
      </p:pic>
      <p:sp>
        <p:nvSpPr>
          <p:cNvPr id="2" name="TextBox 1">
            <a:extLst>
              <a:ext uri="{FF2B5EF4-FFF2-40B4-BE49-F238E27FC236}">
                <a16:creationId xmlns:a16="http://schemas.microsoft.com/office/drawing/2014/main" id="{647645C1-63BC-4C6C-11AC-4E5B1EF3A52D}"/>
              </a:ext>
            </a:extLst>
          </p:cNvPr>
          <p:cNvSpPr txBox="1"/>
          <p:nvPr/>
        </p:nvSpPr>
        <p:spPr>
          <a:xfrm>
            <a:off x="5807034" y="1265961"/>
            <a:ext cx="5971295" cy="4175759"/>
          </a:xfrm>
          <a:prstGeom prst="rect">
            <a:avLst/>
          </a:prstGeom>
          <a:noFill/>
        </p:spPr>
        <p:txBody>
          <a:bodyPr wrap="square" rtlCol="0">
            <a:spAutoFit/>
          </a:bodyPr>
          <a:lstStyle/>
          <a:p>
            <a:pPr algn="ctr" rtl="1">
              <a:lnSpc>
                <a:spcPct val="150000"/>
              </a:lnSpc>
            </a:pPr>
            <a:r>
              <a:rPr lang="he-IL" sz="3000" dirty="0">
                <a:solidFill>
                  <a:schemeClr val="bg1"/>
                </a:solidFill>
                <a:effectLst/>
                <a:latin typeface="Calibri Light" panose="020F0302020204030204" pitchFamily="34" charset="0"/>
                <a:cs typeface="Calibri Light" panose="020F0302020204030204" pitchFamily="34" charset="0"/>
              </a:rPr>
              <a:t>אם בישראל הכנסת היא שמחוקקת גם את חוקי היסוד וגם חוקים רגילים, אז מה המשמעות של המגבלה הזאת? </a:t>
            </a:r>
          </a:p>
          <a:p>
            <a:pPr algn="ctr" rtl="1">
              <a:lnSpc>
                <a:spcPct val="150000"/>
              </a:lnSpc>
            </a:pPr>
            <a:r>
              <a:rPr lang="he-IL" sz="3000" dirty="0">
                <a:solidFill>
                  <a:schemeClr val="bg1"/>
                </a:solidFill>
                <a:effectLst/>
                <a:latin typeface="Calibri Light" panose="020F0302020204030204" pitchFamily="34" charset="0"/>
                <a:cs typeface="Calibri Light" panose="020F0302020204030204" pitchFamily="34" charset="0"/>
              </a:rPr>
              <a:t>התשובה היא </a:t>
            </a:r>
            <a:r>
              <a:rPr lang="he-IL" sz="3000" b="1" dirty="0">
                <a:solidFill>
                  <a:schemeClr val="bg1"/>
                </a:solidFill>
                <a:effectLst/>
                <a:latin typeface="Calibri Light" panose="020F0302020204030204" pitchFamily="34" charset="0"/>
                <a:cs typeface="Calibri Light" panose="020F0302020204030204" pitchFamily="34" charset="0"/>
              </a:rPr>
              <a:t>ש</a:t>
            </a:r>
            <a:r>
              <a:rPr lang="he-IL" sz="3000" b="1" dirty="0">
                <a:solidFill>
                  <a:schemeClr val="bg1"/>
                </a:solidFill>
                <a:effectLst/>
                <a:latin typeface="Calibri" panose="020F0502020204030204" pitchFamily="34" charset="0"/>
                <a:cs typeface="Calibri" panose="020F0502020204030204" pitchFamily="34" charset="0"/>
              </a:rPr>
              <a:t>כל זמן שלא משתנה חוק היסוד, הכנסת אינה רשאית לחוקק חוק חדש הסותר את חוק היסוד הקיים</a:t>
            </a:r>
            <a:r>
              <a:rPr lang="he-IL" sz="3000" dirty="0">
                <a:solidFill>
                  <a:schemeClr val="bg1"/>
                </a:solidFill>
                <a:effectLst/>
                <a:latin typeface="Calibri Light" panose="020F0302020204030204" pitchFamily="34" charset="0"/>
                <a:cs typeface="Calibri Light" panose="020F0302020204030204" pitchFamily="34" charset="0"/>
              </a:rPr>
              <a:t>. </a:t>
            </a:r>
          </a:p>
        </p:txBody>
      </p:sp>
      <p:pic>
        <p:nvPicPr>
          <p:cNvPr id="4" name="Picture 3" descr="A green and black rectangle&#10;&#10;Description automatically generated">
            <a:extLst>
              <a:ext uri="{FF2B5EF4-FFF2-40B4-BE49-F238E27FC236}">
                <a16:creationId xmlns:a16="http://schemas.microsoft.com/office/drawing/2014/main" id="{B2C28F03-2D94-E1BA-DA83-259422C499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spTree>
    <p:extLst>
      <p:ext uri="{BB962C8B-B14F-4D97-AF65-F5344CB8AC3E}">
        <p14:creationId xmlns:p14="http://schemas.microsoft.com/office/powerpoint/2010/main" val="1454956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2F5E1-578F-46A9-BA58-745F633303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1" cy="7871519"/>
          </a:xfrm>
          <a:prstGeom prst="rect">
            <a:avLst/>
          </a:prstGeom>
        </p:spPr>
      </p:pic>
      <p:pic>
        <p:nvPicPr>
          <p:cNvPr id="6" name="Picture 5" descr="Shape, square&#10;&#10;Description automatically generated">
            <a:extLst>
              <a:ext uri="{FF2B5EF4-FFF2-40B4-BE49-F238E27FC236}">
                <a16:creationId xmlns:a16="http://schemas.microsoft.com/office/drawing/2014/main" id="{6F03E882-6794-F3A8-0420-99B359B1C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59" y="6090542"/>
            <a:ext cx="458481" cy="458481"/>
          </a:xfrm>
          <a:prstGeom prst="rect">
            <a:avLst/>
          </a:prstGeom>
        </p:spPr>
      </p:pic>
      <p:pic>
        <p:nvPicPr>
          <p:cNvPr id="2" name="Picture 1">
            <a:extLst>
              <a:ext uri="{FF2B5EF4-FFF2-40B4-BE49-F238E27FC236}">
                <a16:creationId xmlns:a16="http://schemas.microsoft.com/office/drawing/2014/main" id="{9E20A8A8-559A-3085-4180-825ED34CD1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13" name="Picture 12" descr="A white rectangular object with black border&#10;&#10;Description automatically generated">
            <a:extLst>
              <a:ext uri="{FF2B5EF4-FFF2-40B4-BE49-F238E27FC236}">
                <a16:creationId xmlns:a16="http://schemas.microsoft.com/office/drawing/2014/main" id="{940AA876-39B0-D7E2-EAD8-D5EE75B2AA34}"/>
              </a:ext>
            </a:extLst>
          </p:cNvPr>
          <p:cNvPicPr>
            <a:picLocks noChangeAspect="1"/>
          </p:cNvPicPr>
          <p:nvPr/>
        </p:nvPicPr>
        <p:blipFill>
          <a:blip r:embed="rId5">
            <a:alphaModFix amt="80000"/>
            <a:extLst>
              <a:ext uri="{28A0092B-C50C-407E-A947-70E740481C1C}">
                <a14:useLocalDpi xmlns:a14="http://schemas.microsoft.com/office/drawing/2010/main" val="0"/>
              </a:ext>
            </a:extLst>
          </a:blip>
          <a:stretch>
            <a:fillRect/>
          </a:stretch>
        </p:blipFill>
        <p:spPr>
          <a:xfrm>
            <a:off x="4704728" y="1496964"/>
            <a:ext cx="6959600" cy="1504591"/>
          </a:xfrm>
          <a:prstGeom prst="rect">
            <a:avLst/>
          </a:prstGeom>
        </p:spPr>
      </p:pic>
      <p:sp>
        <p:nvSpPr>
          <p:cNvPr id="10" name="TextBox 9">
            <a:extLst>
              <a:ext uri="{FF2B5EF4-FFF2-40B4-BE49-F238E27FC236}">
                <a16:creationId xmlns:a16="http://schemas.microsoft.com/office/drawing/2014/main" id="{5F6B9DBF-8B6B-1D0A-BB6D-42C6CA03301C}"/>
              </a:ext>
            </a:extLst>
          </p:cNvPr>
          <p:cNvSpPr txBox="1"/>
          <p:nvPr/>
        </p:nvSpPr>
        <p:spPr>
          <a:xfrm>
            <a:off x="5840022" y="1729478"/>
            <a:ext cx="5501814" cy="740754"/>
          </a:xfrm>
          <a:prstGeom prst="rect">
            <a:avLst/>
          </a:prstGeom>
          <a:noFill/>
        </p:spPr>
        <p:txBody>
          <a:bodyPr wrap="square" rtlCol="0">
            <a:spAutoFit/>
          </a:bodyPr>
          <a:lstStyle/>
          <a:p>
            <a:pPr algn="r" rtl="1"/>
            <a:r>
              <a:rPr lang="he-IL" sz="6000" b="1" dirty="0">
                <a:solidFill>
                  <a:srgbClr val="1D986C"/>
                </a:solidFill>
                <a:effectLst/>
                <a:latin typeface="Calibri" panose="020F0502020204030204" pitchFamily="34" charset="0"/>
                <a:cs typeface="Calibri" panose="020F0502020204030204" pitchFamily="34" charset="0"/>
              </a:rPr>
              <a:t>שאלה למחשבה..</a:t>
            </a:r>
          </a:p>
        </p:txBody>
      </p:sp>
      <p:pic>
        <p:nvPicPr>
          <p:cNvPr id="14" name="Picture 13" descr="A white rectangular object with black border&#10;&#10;Description automatically generated">
            <a:extLst>
              <a:ext uri="{FF2B5EF4-FFF2-40B4-BE49-F238E27FC236}">
                <a16:creationId xmlns:a16="http://schemas.microsoft.com/office/drawing/2014/main" id="{1080076D-5A22-A5C3-997C-E67570714CA7}"/>
              </a:ext>
            </a:extLst>
          </p:cNvPr>
          <p:cNvPicPr>
            <a:picLocks noChangeAspect="1"/>
          </p:cNvPicPr>
          <p:nvPr/>
        </p:nvPicPr>
        <p:blipFill>
          <a:blip r:embed="rId5">
            <a:alphaModFix amt="80000"/>
            <a:extLst>
              <a:ext uri="{28A0092B-C50C-407E-A947-70E740481C1C}">
                <a14:useLocalDpi xmlns:a14="http://schemas.microsoft.com/office/drawing/2010/main" val="0"/>
              </a:ext>
            </a:extLst>
          </a:blip>
          <a:stretch>
            <a:fillRect/>
          </a:stretch>
        </p:blipFill>
        <p:spPr>
          <a:xfrm>
            <a:off x="1140031" y="3419041"/>
            <a:ext cx="9609897" cy="1504591"/>
          </a:xfrm>
          <a:prstGeom prst="rect">
            <a:avLst/>
          </a:prstGeom>
        </p:spPr>
      </p:pic>
      <p:sp>
        <p:nvSpPr>
          <p:cNvPr id="9" name="TextBox 8">
            <a:extLst>
              <a:ext uri="{FF2B5EF4-FFF2-40B4-BE49-F238E27FC236}">
                <a16:creationId xmlns:a16="http://schemas.microsoft.com/office/drawing/2014/main" id="{8623928B-02BB-C256-BD99-A0661B53465A}"/>
              </a:ext>
            </a:extLst>
          </p:cNvPr>
          <p:cNvSpPr txBox="1"/>
          <p:nvPr/>
        </p:nvSpPr>
        <p:spPr>
          <a:xfrm>
            <a:off x="829705" y="3894337"/>
            <a:ext cx="9609897" cy="553998"/>
          </a:xfrm>
          <a:prstGeom prst="rect">
            <a:avLst/>
          </a:prstGeom>
          <a:noFill/>
        </p:spPr>
        <p:txBody>
          <a:bodyPr wrap="square" rtlCol="0">
            <a:spAutoFit/>
          </a:bodyPr>
          <a:lstStyle/>
          <a:p>
            <a:pPr algn="r" rtl="1"/>
            <a:r>
              <a:rPr lang="he-IL" sz="3000" b="1" dirty="0">
                <a:solidFill>
                  <a:srgbClr val="215844"/>
                </a:solidFill>
                <a:effectLst/>
                <a:latin typeface="Calibri" panose="020F0502020204030204" pitchFamily="34" charset="0"/>
                <a:cs typeface="Calibri" panose="020F0502020204030204" pitchFamily="34" charset="0"/>
              </a:rPr>
              <a:t>אז האם הכנסת יכולה תמיד לשנות את חוקי היסוד? מה דעתכם?</a:t>
            </a:r>
          </a:p>
        </p:txBody>
      </p:sp>
    </p:spTree>
    <p:extLst>
      <p:ext uri="{BB962C8B-B14F-4D97-AF65-F5344CB8AC3E}">
        <p14:creationId xmlns:p14="http://schemas.microsoft.com/office/powerpoint/2010/main" val="775601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2F5E1-578F-46A9-BA58-745F633303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1" cy="7871519"/>
          </a:xfrm>
          <a:prstGeom prst="rect">
            <a:avLst/>
          </a:prstGeom>
        </p:spPr>
      </p:pic>
      <p:pic>
        <p:nvPicPr>
          <p:cNvPr id="6" name="Picture 5" descr="Shape, square&#10;&#10;Description automatically generated">
            <a:extLst>
              <a:ext uri="{FF2B5EF4-FFF2-40B4-BE49-F238E27FC236}">
                <a16:creationId xmlns:a16="http://schemas.microsoft.com/office/drawing/2014/main" id="{6F03E882-6794-F3A8-0420-99B359B1C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59" y="6090542"/>
            <a:ext cx="458481" cy="458481"/>
          </a:xfrm>
          <a:prstGeom prst="rect">
            <a:avLst/>
          </a:prstGeom>
        </p:spPr>
      </p:pic>
      <p:pic>
        <p:nvPicPr>
          <p:cNvPr id="2" name="Picture 1">
            <a:extLst>
              <a:ext uri="{FF2B5EF4-FFF2-40B4-BE49-F238E27FC236}">
                <a16:creationId xmlns:a16="http://schemas.microsoft.com/office/drawing/2014/main" id="{9E20A8A8-559A-3085-4180-825ED34CD1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3" name="Picture 2" descr="Shape, rectangle&#10;&#10;Description automatically generated">
            <a:extLst>
              <a:ext uri="{FF2B5EF4-FFF2-40B4-BE49-F238E27FC236}">
                <a16:creationId xmlns:a16="http://schemas.microsoft.com/office/drawing/2014/main" id="{A5A424F6-D776-2EA2-AA31-35A86869A220}"/>
              </a:ext>
            </a:extLst>
          </p:cNvPr>
          <p:cNvPicPr>
            <a:picLocks noChangeAspect="1"/>
          </p:cNvPicPr>
          <p:nvPr/>
        </p:nvPicPr>
        <p:blipFill>
          <a:blip r:embed="rId5">
            <a:alphaModFix amt="80000"/>
            <a:extLst>
              <a:ext uri="{28A0092B-C50C-407E-A947-70E740481C1C}">
                <a14:useLocalDpi xmlns:a14="http://schemas.microsoft.com/office/drawing/2010/main" val="0"/>
              </a:ext>
            </a:extLst>
          </a:blip>
          <a:stretch>
            <a:fillRect/>
          </a:stretch>
        </p:blipFill>
        <p:spPr>
          <a:xfrm>
            <a:off x="1225550" y="1422400"/>
            <a:ext cx="9740900" cy="3390900"/>
          </a:xfrm>
          <a:prstGeom prst="rect">
            <a:avLst/>
          </a:prstGeom>
        </p:spPr>
      </p:pic>
      <p:sp>
        <p:nvSpPr>
          <p:cNvPr id="10" name="TextBox 9">
            <a:extLst>
              <a:ext uri="{FF2B5EF4-FFF2-40B4-BE49-F238E27FC236}">
                <a16:creationId xmlns:a16="http://schemas.microsoft.com/office/drawing/2014/main" id="{5F6B9DBF-8B6B-1D0A-BB6D-42C6CA03301C}"/>
              </a:ext>
            </a:extLst>
          </p:cNvPr>
          <p:cNvSpPr txBox="1"/>
          <p:nvPr/>
        </p:nvSpPr>
        <p:spPr>
          <a:xfrm>
            <a:off x="1484416" y="1763554"/>
            <a:ext cx="9239002" cy="2432589"/>
          </a:xfrm>
          <a:prstGeom prst="rect">
            <a:avLst/>
          </a:prstGeom>
          <a:noFill/>
        </p:spPr>
        <p:txBody>
          <a:bodyPr wrap="square" rtlCol="0">
            <a:spAutoFit/>
          </a:bodyPr>
          <a:lstStyle/>
          <a:p>
            <a:pPr algn="r" rtl="1">
              <a:lnSpc>
                <a:spcPct val="150000"/>
              </a:lnSpc>
            </a:pPr>
            <a:r>
              <a:rPr lang="he-IL" sz="3500" b="1" dirty="0">
                <a:solidFill>
                  <a:srgbClr val="215844"/>
                </a:solidFill>
                <a:effectLst/>
                <a:latin typeface="Calibri Light" panose="020F0302020204030204" pitchFamily="34" charset="0"/>
                <a:cs typeface="Calibri Light" panose="020F0302020204030204" pitchFamily="34" charset="0"/>
              </a:rPr>
              <a:t>עקרונית כן, אבל…</a:t>
            </a:r>
          </a:p>
          <a:p>
            <a:pPr algn="r" rtl="1">
              <a:lnSpc>
                <a:spcPct val="150000"/>
              </a:lnSpc>
            </a:pPr>
            <a:r>
              <a:rPr lang="he-IL" sz="3500" dirty="0">
                <a:solidFill>
                  <a:srgbClr val="215844"/>
                </a:solidFill>
                <a:effectLst/>
                <a:latin typeface="Calibri Light" panose="020F0302020204030204" pitchFamily="34" charset="0"/>
                <a:cs typeface="Calibri Light" panose="020F0302020204030204" pitchFamily="34" charset="0"/>
              </a:rPr>
              <a:t>חלק מחוקי היסוד משוריינים, כלומר אפשר לשנות אותם או חלקים מהם רק ברוב מיוחד. </a:t>
            </a:r>
          </a:p>
        </p:txBody>
      </p:sp>
    </p:spTree>
    <p:extLst>
      <p:ext uri="{BB962C8B-B14F-4D97-AF65-F5344CB8AC3E}">
        <p14:creationId xmlns:p14="http://schemas.microsoft.com/office/powerpoint/2010/main" val="3046244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105604-2A05-8FE1-6C41-D300A9B386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6311" y="2672813"/>
            <a:ext cx="810734" cy="753034"/>
          </a:xfrm>
          <a:prstGeom prst="rect">
            <a:avLst/>
          </a:prstGeom>
        </p:spPr>
      </p:pic>
      <p:pic>
        <p:nvPicPr>
          <p:cNvPr id="11" name="Picture 10">
            <a:extLst>
              <a:ext uri="{FF2B5EF4-FFF2-40B4-BE49-F238E27FC236}">
                <a16:creationId xmlns:a16="http://schemas.microsoft.com/office/drawing/2014/main" id="{B6403996-17C6-55E7-E96A-2C2E0555D0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18036" y="996733"/>
            <a:ext cx="525233" cy="534228"/>
          </a:xfrm>
          <a:prstGeom prst="rect">
            <a:avLst/>
          </a:prstGeom>
        </p:spPr>
      </p:pic>
      <p:pic>
        <p:nvPicPr>
          <p:cNvPr id="6" name="Picture 5" descr="A white square with black border&#10;&#10;Description automatically generated">
            <a:extLst>
              <a:ext uri="{FF2B5EF4-FFF2-40B4-BE49-F238E27FC236}">
                <a16:creationId xmlns:a16="http://schemas.microsoft.com/office/drawing/2014/main" id="{7FF4FF28-FB20-4440-EF7D-613A5CF52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133455"/>
            <a:ext cx="11760336" cy="2089900"/>
          </a:xfrm>
          <a:prstGeom prst="rect">
            <a:avLst/>
          </a:prstGeom>
        </p:spPr>
      </p:pic>
      <p:sp>
        <p:nvSpPr>
          <p:cNvPr id="3" name="TextBox 2">
            <a:extLst>
              <a:ext uri="{FF2B5EF4-FFF2-40B4-BE49-F238E27FC236}">
                <a16:creationId xmlns:a16="http://schemas.microsoft.com/office/drawing/2014/main" id="{983BB337-E0B3-9322-C979-E4F6D5D7B2AF}"/>
              </a:ext>
            </a:extLst>
          </p:cNvPr>
          <p:cNvSpPr txBox="1"/>
          <p:nvPr/>
        </p:nvSpPr>
        <p:spPr>
          <a:xfrm>
            <a:off x="816370" y="1457064"/>
            <a:ext cx="10486840" cy="1143070"/>
          </a:xfrm>
          <a:prstGeom prst="rect">
            <a:avLst/>
          </a:prstGeom>
          <a:noFill/>
        </p:spPr>
        <p:txBody>
          <a:bodyPr wrap="square" rtlCol="0">
            <a:spAutoFit/>
          </a:bodyPr>
          <a:lstStyle/>
          <a:p>
            <a:pPr algn="ctr" rtl="1">
              <a:lnSpc>
                <a:spcPct val="150000"/>
              </a:lnSpc>
            </a:pPr>
            <a:r>
              <a:rPr lang="he-IL" sz="2400" dirty="0">
                <a:solidFill>
                  <a:srgbClr val="2B5A49"/>
                </a:solidFill>
                <a:latin typeface="Calibri Light" panose="020F0302020204030204" pitchFamily="34" charset="0"/>
                <a:cs typeface="Calibri Light" panose="020F0302020204030204" pitchFamily="34" charset="0"/>
              </a:rPr>
              <a:t>ככלל, שינוי של חוק, ואפילו של חוק יסוד, אינו דורש רוב מיוחד. גם אם שני חברי כנסת מצביעים בעד התיקון ואחד מצביע נגד – התיקון עובר. זהו "רוב פשוט".</a:t>
            </a:r>
            <a:r>
              <a:rPr lang="he-IL" sz="2400" b="1" dirty="0">
                <a:solidFill>
                  <a:srgbClr val="2B5A49"/>
                </a:solidFill>
                <a:latin typeface="Calibri Light" panose="020F0302020204030204" pitchFamily="34" charset="0"/>
                <a:cs typeface="Calibri Light" panose="020F0302020204030204" pitchFamily="34" charset="0"/>
              </a:rPr>
              <a:t> </a:t>
            </a:r>
          </a:p>
        </p:txBody>
      </p:sp>
      <p:pic>
        <p:nvPicPr>
          <p:cNvPr id="2" name="Picture 1" descr="A picture containing text&#10;&#10;Description automatically generated">
            <a:extLst>
              <a:ext uri="{FF2B5EF4-FFF2-40B4-BE49-F238E27FC236}">
                <a16:creationId xmlns:a16="http://schemas.microsoft.com/office/drawing/2014/main" id="{108BC2C3-D3C9-EDB8-4CB5-8BCF7CA79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4" name="Picture 3" descr="A green and black rectangle&#10;&#10;Description automatically generated">
            <a:extLst>
              <a:ext uri="{FF2B5EF4-FFF2-40B4-BE49-F238E27FC236}">
                <a16:creationId xmlns:a16="http://schemas.microsoft.com/office/drawing/2014/main" id="{32B95423-4048-0549-677D-DE49C02FB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pic>
        <p:nvPicPr>
          <p:cNvPr id="9" name="Picture 8" descr="A screen shot of a screen&#10;&#10;Description automatically generated">
            <a:extLst>
              <a:ext uri="{FF2B5EF4-FFF2-40B4-BE49-F238E27FC236}">
                <a16:creationId xmlns:a16="http://schemas.microsoft.com/office/drawing/2014/main" id="{7188B0DD-E318-54B7-AD78-69D73D25DEA6}"/>
              </a:ext>
            </a:extLst>
          </p:cNvPr>
          <p:cNvPicPr>
            <a:picLocks noChangeAspect="1"/>
          </p:cNvPicPr>
          <p:nvPr/>
        </p:nvPicPr>
        <p:blipFill rotWithShape="1">
          <a:blip r:embed="rId7">
            <a:extLst>
              <a:ext uri="{28A0092B-C50C-407E-A947-70E740481C1C}">
                <a14:useLocalDpi xmlns:a14="http://schemas.microsoft.com/office/drawing/2010/main" val="0"/>
              </a:ext>
            </a:extLst>
          </a:blip>
          <a:srcRect t="22528"/>
          <a:stretch/>
        </p:blipFill>
        <p:spPr>
          <a:xfrm>
            <a:off x="3818499" y="3136899"/>
            <a:ext cx="4403558" cy="3601061"/>
          </a:xfrm>
          <a:prstGeom prst="rect">
            <a:avLst/>
          </a:prstGeom>
        </p:spPr>
      </p:pic>
      <p:sp>
        <p:nvSpPr>
          <p:cNvPr id="13" name="TextBox 12">
            <a:extLst>
              <a:ext uri="{FF2B5EF4-FFF2-40B4-BE49-F238E27FC236}">
                <a16:creationId xmlns:a16="http://schemas.microsoft.com/office/drawing/2014/main" id="{9E4C25EC-484F-7320-7974-603FB8F2C617}"/>
              </a:ext>
            </a:extLst>
          </p:cNvPr>
          <p:cNvSpPr txBox="1"/>
          <p:nvPr/>
        </p:nvSpPr>
        <p:spPr>
          <a:xfrm>
            <a:off x="7638346" y="3817803"/>
            <a:ext cx="3944054" cy="1015663"/>
          </a:xfrm>
          <a:prstGeom prst="rect">
            <a:avLst/>
          </a:prstGeom>
          <a:noFill/>
        </p:spPr>
        <p:txBody>
          <a:bodyPr wrap="square" rtlCol="0">
            <a:spAutoFit/>
          </a:bodyPr>
          <a:lstStyle/>
          <a:p>
            <a:pPr algn="ctr"/>
            <a:r>
              <a:rPr lang="he-IL" sz="6000" b="1" dirty="0">
                <a:solidFill>
                  <a:srgbClr val="2B5A49"/>
                </a:solidFill>
                <a:latin typeface="Calibri" panose="020F0502020204030204" pitchFamily="34" charset="0"/>
                <a:cs typeface="Calibri" panose="020F0502020204030204" pitchFamily="34" charset="0"/>
              </a:rPr>
              <a:t>"רוב פשוט"</a:t>
            </a:r>
            <a:endParaRPr lang="he-IL" sz="6000" b="1" dirty="0">
              <a:solidFill>
                <a:srgbClr val="2B5A49"/>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8245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105604-2A05-8FE1-6C41-D300A9B386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6311" y="3104613"/>
            <a:ext cx="810734" cy="753034"/>
          </a:xfrm>
          <a:prstGeom prst="rect">
            <a:avLst/>
          </a:prstGeom>
        </p:spPr>
      </p:pic>
      <p:pic>
        <p:nvPicPr>
          <p:cNvPr id="11" name="Picture 10">
            <a:extLst>
              <a:ext uri="{FF2B5EF4-FFF2-40B4-BE49-F238E27FC236}">
                <a16:creationId xmlns:a16="http://schemas.microsoft.com/office/drawing/2014/main" id="{B6403996-17C6-55E7-E96A-2C2E0555D0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18036" y="907833"/>
            <a:ext cx="525233" cy="534228"/>
          </a:xfrm>
          <a:prstGeom prst="rect">
            <a:avLst/>
          </a:prstGeom>
        </p:spPr>
      </p:pic>
      <p:pic>
        <p:nvPicPr>
          <p:cNvPr id="6" name="Picture 5" descr="A white square with black border&#10;&#10;Description automatically generated">
            <a:extLst>
              <a:ext uri="{FF2B5EF4-FFF2-40B4-BE49-F238E27FC236}">
                <a16:creationId xmlns:a16="http://schemas.microsoft.com/office/drawing/2014/main" id="{7FF4FF28-FB20-4440-EF7D-613A5CF52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063513"/>
            <a:ext cx="11760336" cy="2657588"/>
          </a:xfrm>
          <a:prstGeom prst="rect">
            <a:avLst/>
          </a:prstGeom>
        </p:spPr>
      </p:pic>
      <p:sp>
        <p:nvSpPr>
          <p:cNvPr id="3" name="TextBox 2">
            <a:extLst>
              <a:ext uri="{FF2B5EF4-FFF2-40B4-BE49-F238E27FC236}">
                <a16:creationId xmlns:a16="http://schemas.microsoft.com/office/drawing/2014/main" id="{983BB337-E0B3-9322-C979-E4F6D5D7B2AF}"/>
              </a:ext>
            </a:extLst>
          </p:cNvPr>
          <p:cNvSpPr txBox="1"/>
          <p:nvPr/>
        </p:nvSpPr>
        <p:spPr>
          <a:xfrm>
            <a:off x="816370" y="1228464"/>
            <a:ext cx="10486840" cy="2251065"/>
          </a:xfrm>
          <a:prstGeom prst="rect">
            <a:avLst/>
          </a:prstGeom>
          <a:noFill/>
        </p:spPr>
        <p:txBody>
          <a:bodyPr wrap="square" rtlCol="0">
            <a:spAutoFit/>
          </a:bodyPr>
          <a:lstStyle/>
          <a:p>
            <a:pPr algn="ctr" rtl="1">
              <a:lnSpc>
                <a:spcPct val="150000"/>
              </a:lnSpc>
            </a:pPr>
            <a:r>
              <a:rPr lang="he-IL" sz="2400" dirty="0">
                <a:solidFill>
                  <a:srgbClr val="2B5A49"/>
                </a:solidFill>
                <a:latin typeface="Calibri Light" panose="020F0302020204030204" pitchFamily="34" charset="0"/>
                <a:cs typeface="Calibri Light" panose="020F0302020204030204" pitchFamily="34" charset="0"/>
              </a:rPr>
              <a:t>אבל בחלק מחוקי היסוד יש סעיפים הקובעים כי שינוי של החוק ייעשה רק ברוב מיוחד. כך למשל 'חוק יסוד: ישראל, מדינת הלאום של העם היהודי' קובע כי שינוי החוק ייעשה רק בתמיכת רוב חברי הכנסת. </a:t>
            </a:r>
          </a:p>
          <a:p>
            <a:pPr algn="ctr" rtl="1">
              <a:lnSpc>
                <a:spcPct val="150000"/>
              </a:lnSpc>
            </a:pPr>
            <a:r>
              <a:rPr lang="he-IL" sz="2400" b="1" dirty="0">
                <a:solidFill>
                  <a:srgbClr val="2B5A49"/>
                </a:solidFill>
                <a:latin typeface="Calibri Light" panose="020F0302020204030204" pitchFamily="34" charset="0"/>
                <a:cs typeface="Calibri Light" panose="020F0302020204030204" pitchFamily="34" charset="0"/>
              </a:rPr>
              <a:t>בהתאם לכך, יידרשו לפחות 61 תומכים על מנת לשנות סעיף מסעיפי חוק זה. </a:t>
            </a:r>
          </a:p>
        </p:txBody>
      </p:sp>
      <p:pic>
        <p:nvPicPr>
          <p:cNvPr id="2" name="Picture 1" descr="A picture containing text&#10;&#10;Description automatically generated">
            <a:extLst>
              <a:ext uri="{FF2B5EF4-FFF2-40B4-BE49-F238E27FC236}">
                <a16:creationId xmlns:a16="http://schemas.microsoft.com/office/drawing/2014/main" id="{108BC2C3-D3C9-EDB8-4CB5-8BCF7CA79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4" name="Picture 3" descr="A green and black rectangle&#10;&#10;Description automatically generated">
            <a:extLst>
              <a:ext uri="{FF2B5EF4-FFF2-40B4-BE49-F238E27FC236}">
                <a16:creationId xmlns:a16="http://schemas.microsoft.com/office/drawing/2014/main" id="{32B95423-4048-0549-677D-DE49C02FB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pic>
        <p:nvPicPr>
          <p:cNvPr id="5" name="Picture 4" descr="A screen shot of a screen&#10;&#10;Description automatically generated">
            <a:extLst>
              <a:ext uri="{FF2B5EF4-FFF2-40B4-BE49-F238E27FC236}">
                <a16:creationId xmlns:a16="http://schemas.microsoft.com/office/drawing/2014/main" id="{798C7068-5613-2B37-8CD3-B3166A5EC883}"/>
              </a:ext>
            </a:extLst>
          </p:cNvPr>
          <p:cNvPicPr>
            <a:picLocks noChangeAspect="1"/>
          </p:cNvPicPr>
          <p:nvPr/>
        </p:nvPicPr>
        <p:blipFill rotWithShape="1">
          <a:blip r:embed="rId7">
            <a:extLst>
              <a:ext uri="{28A0092B-C50C-407E-A947-70E740481C1C}">
                <a14:useLocalDpi xmlns:a14="http://schemas.microsoft.com/office/drawing/2010/main" val="0"/>
              </a:ext>
            </a:extLst>
          </a:blip>
          <a:srcRect t="20269"/>
          <a:stretch/>
        </p:blipFill>
        <p:spPr>
          <a:xfrm>
            <a:off x="3797436" y="3031933"/>
            <a:ext cx="4439535" cy="3706027"/>
          </a:xfrm>
          <a:prstGeom prst="rect">
            <a:avLst/>
          </a:prstGeom>
        </p:spPr>
      </p:pic>
      <p:sp>
        <p:nvSpPr>
          <p:cNvPr id="8" name="TextBox 7">
            <a:extLst>
              <a:ext uri="{FF2B5EF4-FFF2-40B4-BE49-F238E27FC236}">
                <a16:creationId xmlns:a16="http://schemas.microsoft.com/office/drawing/2014/main" id="{5D160EEA-DAAA-566B-F864-EBD172422970}"/>
              </a:ext>
            </a:extLst>
          </p:cNvPr>
          <p:cNvSpPr txBox="1"/>
          <p:nvPr/>
        </p:nvSpPr>
        <p:spPr>
          <a:xfrm>
            <a:off x="334876" y="4213867"/>
            <a:ext cx="3944054" cy="1015663"/>
          </a:xfrm>
          <a:prstGeom prst="rect">
            <a:avLst/>
          </a:prstGeom>
          <a:noFill/>
        </p:spPr>
        <p:txBody>
          <a:bodyPr wrap="square" rtlCol="0">
            <a:spAutoFit/>
          </a:bodyPr>
          <a:lstStyle/>
          <a:p>
            <a:pPr algn="ctr"/>
            <a:r>
              <a:rPr lang="he-IL" sz="6000" b="1" dirty="0">
                <a:solidFill>
                  <a:srgbClr val="2B5A49"/>
                </a:solidFill>
                <a:latin typeface="Calibri" panose="020F0502020204030204" pitchFamily="34" charset="0"/>
                <a:cs typeface="Calibri" panose="020F0502020204030204" pitchFamily="34" charset="0"/>
              </a:rPr>
              <a:t>"רוב מיוחד"</a:t>
            </a:r>
            <a:endParaRPr lang="he-IL" sz="6000" b="1" dirty="0">
              <a:solidFill>
                <a:srgbClr val="2B5A49"/>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9408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2D8B9C-26C3-2BEA-8CB0-3FF90466EB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4952999" cy="6858000"/>
          </a:xfrm>
          <a:prstGeom prst="rect">
            <a:avLst/>
          </a:prstGeom>
        </p:spPr>
      </p:pic>
      <p:sp>
        <p:nvSpPr>
          <p:cNvPr id="5" name="TextBox 4">
            <a:extLst>
              <a:ext uri="{FF2B5EF4-FFF2-40B4-BE49-F238E27FC236}">
                <a16:creationId xmlns:a16="http://schemas.microsoft.com/office/drawing/2014/main" id="{095841BC-998F-51C9-9337-29B0DE8102C2}"/>
              </a:ext>
            </a:extLst>
          </p:cNvPr>
          <p:cNvSpPr txBox="1"/>
          <p:nvPr/>
        </p:nvSpPr>
        <p:spPr>
          <a:xfrm>
            <a:off x="5313841" y="1271035"/>
            <a:ext cx="6591300" cy="5178725"/>
          </a:xfrm>
          <a:prstGeom prst="rect">
            <a:avLst/>
          </a:prstGeom>
          <a:noFill/>
        </p:spPr>
        <p:txBody>
          <a:bodyPr wrap="square" rtlCol="0">
            <a:spAutoFit/>
          </a:bodyPr>
          <a:lstStyle/>
          <a:p>
            <a:pPr algn="ctr">
              <a:lnSpc>
                <a:spcPct val="150000"/>
              </a:lnSpc>
            </a:pPr>
            <a:r>
              <a:rPr lang="he-IL" sz="4500" b="1" dirty="0">
                <a:solidFill>
                  <a:srgbClr val="1D986C"/>
                </a:solidFill>
                <a:latin typeface="Calibri" panose="020F0502020204030204" pitchFamily="34" charset="0"/>
                <a:cs typeface="Calibri" panose="020F0502020204030204" pitchFamily="34" charset="0"/>
              </a:rPr>
              <a:t>הוראה הדורשת רוב מיוחד לשינוי החוק נקראת "שריון". </a:t>
            </a:r>
            <a:br>
              <a:rPr lang="en-US" sz="4500" b="1" dirty="0">
                <a:solidFill>
                  <a:srgbClr val="1D986C"/>
                </a:solidFill>
                <a:latin typeface="Calibri" panose="020F0502020204030204" pitchFamily="34" charset="0"/>
                <a:cs typeface="Calibri" panose="020F0502020204030204" pitchFamily="34" charset="0"/>
              </a:rPr>
            </a:br>
            <a:r>
              <a:rPr lang="he-IL" sz="4500" b="1" dirty="0">
                <a:solidFill>
                  <a:srgbClr val="1D986C"/>
                </a:solidFill>
                <a:latin typeface="Calibri" panose="020F0502020204030204" pitchFamily="34" charset="0"/>
                <a:cs typeface="Calibri" panose="020F0502020204030204" pitchFamily="34" charset="0"/>
              </a:rPr>
              <a:t>היא </a:t>
            </a:r>
            <a:r>
              <a:rPr lang="he-IL" sz="4500" b="1" dirty="0">
                <a:solidFill>
                  <a:srgbClr val="215844"/>
                </a:solidFill>
                <a:latin typeface="Calibri" panose="020F0502020204030204" pitchFamily="34" charset="0"/>
                <a:cs typeface="Calibri" panose="020F0502020204030204" pitchFamily="34" charset="0"/>
              </a:rPr>
              <a:t>משריינת</a:t>
            </a:r>
            <a:r>
              <a:rPr lang="he-IL" sz="4500" b="1" dirty="0">
                <a:solidFill>
                  <a:srgbClr val="1D986C"/>
                </a:solidFill>
                <a:latin typeface="Calibri" panose="020F0502020204030204" pitchFamily="34" charset="0"/>
                <a:cs typeface="Calibri" panose="020F0502020204030204" pitchFamily="34" charset="0"/>
              </a:rPr>
              <a:t> את החוק מפני שינוי בכללים הרגילים. </a:t>
            </a:r>
          </a:p>
          <a:p>
            <a:pPr algn="ctr">
              <a:lnSpc>
                <a:spcPct val="150000"/>
              </a:lnSpc>
            </a:pPr>
            <a:endParaRPr lang="he-IL" sz="4500" b="1" dirty="0">
              <a:solidFill>
                <a:srgbClr val="1D986C"/>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CD21256-3078-A1DA-26AE-63989634C6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6231" y="262024"/>
            <a:ext cx="452705" cy="452381"/>
          </a:xfrm>
          <a:prstGeom prst="rect">
            <a:avLst/>
          </a:prstGeom>
        </p:spPr>
      </p:pic>
      <p:pic>
        <p:nvPicPr>
          <p:cNvPr id="6" name="Picture 5" descr="Shape, square&#10;&#10;Description automatically generated">
            <a:extLst>
              <a:ext uri="{FF2B5EF4-FFF2-40B4-BE49-F238E27FC236}">
                <a16:creationId xmlns:a16="http://schemas.microsoft.com/office/drawing/2014/main" id="{13AA2FA4-20B6-D136-F2B5-3176E6D38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859" y="6090542"/>
            <a:ext cx="458481" cy="458481"/>
          </a:xfrm>
          <a:prstGeom prst="rect">
            <a:avLst/>
          </a:prstGeom>
        </p:spPr>
      </p:pic>
      <p:pic>
        <p:nvPicPr>
          <p:cNvPr id="3" name="Picture 2">
            <a:extLst>
              <a:ext uri="{FF2B5EF4-FFF2-40B4-BE49-F238E27FC236}">
                <a16:creationId xmlns:a16="http://schemas.microsoft.com/office/drawing/2014/main" id="{F745B874-0A76-567D-C7A7-A49583F6A76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12" name="Picture 11" descr="A white shield and swords&#10;&#10;Description automatically generated">
            <a:extLst>
              <a:ext uri="{FF2B5EF4-FFF2-40B4-BE49-F238E27FC236}">
                <a16:creationId xmlns:a16="http://schemas.microsoft.com/office/drawing/2014/main" id="{A6554877-C5CF-E745-C614-76A1404E64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920" y="1664993"/>
            <a:ext cx="3237159" cy="3299412"/>
          </a:xfrm>
          <a:prstGeom prst="rect">
            <a:avLst/>
          </a:prstGeom>
        </p:spPr>
      </p:pic>
    </p:spTree>
    <p:extLst>
      <p:ext uri="{BB962C8B-B14F-4D97-AF65-F5344CB8AC3E}">
        <p14:creationId xmlns:p14="http://schemas.microsoft.com/office/powerpoint/2010/main" val="2158886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ECCC62-7DAE-C39C-7AA6-5D653432D9C5}"/>
              </a:ext>
            </a:extLst>
          </p:cNvPr>
          <p:cNvPicPr>
            <a:picLocks noChangeAspect="1"/>
          </p:cNvPicPr>
          <p:nvPr/>
        </p:nvPicPr>
        <p:blipFill rotWithShape="1">
          <a:blip r:embed="rId3">
            <a:extLst>
              <a:ext uri="{28A0092B-C50C-407E-A947-70E740481C1C}">
                <a14:useLocalDpi xmlns:a14="http://schemas.microsoft.com/office/drawing/2010/main" val="0"/>
              </a:ext>
            </a:extLst>
          </a:blip>
          <a:srcRect l="1944" r="17617"/>
          <a:stretch/>
        </p:blipFill>
        <p:spPr>
          <a:xfrm>
            <a:off x="4318000" y="1"/>
            <a:ext cx="7868354" cy="6858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5" name="TextBox 4">
            <a:extLst>
              <a:ext uri="{FF2B5EF4-FFF2-40B4-BE49-F238E27FC236}">
                <a16:creationId xmlns:a16="http://schemas.microsoft.com/office/drawing/2014/main" id="{095841BC-998F-51C9-9337-29B0DE8102C2}"/>
              </a:ext>
            </a:extLst>
          </p:cNvPr>
          <p:cNvSpPr txBox="1"/>
          <p:nvPr/>
        </p:nvSpPr>
        <p:spPr>
          <a:xfrm>
            <a:off x="31046" y="2322624"/>
            <a:ext cx="4412884" cy="1938992"/>
          </a:xfrm>
          <a:prstGeom prst="rect">
            <a:avLst/>
          </a:prstGeom>
          <a:noFill/>
        </p:spPr>
        <p:txBody>
          <a:bodyPr wrap="square" rtlCol="0">
            <a:spAutoFit/>
          </a:bodyPr>
          <a:lstStyle/>
          <a:p>
            <a:pPr algn="ctr"/>
            <a:r>
              <a:rPr lang="he-IL" sz="6000" b="1" dirty="0">
                <a:solidFill>
                  <a:srgbClr val="1D986C"/>
                </a:solidFill>
                <a:effectLst/>
                <a:latin typeface="Calibri" panose="020F0502020204030204" pitchFamily="34" charset="0"/>
                <a:cs typeface="Calibri" panose="020F0502020204030204" pitchFamily="34" charset="0"/>
              </a:rPr>
              <a:t>מה</a:t>
            </a:r>
          </a:p>
          <a:p>
            <a:pPr algn="ctr"/>
            <a:r>
              <a:rPr lang="he-IL" sz="6000" b="1" dirty="0">
                <a:solidFill>
                  <a:srgbClr val="1D986C"/>
                </a:solidFill>
                <a:latin typeface="Calibri" panose="020F0502020204030204" pitchFamily="34" charset="0"/>
                <a:cs typeface="Calibri" panose="020F0502020204030204" pitchFamily="34" charset="0"/>
              </a:rPr>
              <a:t>נלמד?</a:t>
            </a:r>
            <a:endParaRPr lang="he-IL" sz="6000" b="1" dirty="0">
              <a:solidFill>
                <a:srgbClr val="1D986C"/>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088B989-7BC9-C9CD-982F-48C121A74C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3064" y="6232495"/>
            <a:ext cx="452705" cy="452381"/>
          </a:xfrm>
          <a:prstGeom prst="rect">
            <a:avLst/>
          </a:prstGeom>
        </p:spPr>
      </p:pic>
      <p:pic>
        <p:nvPicPr>
          <p:cNvPr id="6" name="Picture 5">
            <a:extLst>
              <a:ext uri="{FF2B5EF4-FFF2-40B4-BE49-F238E27FC236}">
                <a16:creationId xmlns:a16="http://schemas.microsoft.com/office/drawing/2014/main" id="{968ADB93-DB15-3FC3-536C-12AF5117AC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35663" y="173849"/>
            <a:ext cx="453841" cy="450931"/>
          </a:xfrm>
          <a:prstGeom prst="rect">
            <a:avLst/>
          </a:prstGeom>
        </p:spPr>
      </p:pic>
    </p:spTree>
    <p:extLst>
      <p:ext uri="{BB962C8B-B14F-4D97-AF65-F5344CB8AC3E}">
        <p14:creationId xmlns:p14="http://schemas.microsoft.com/office/powerpoint/2010/main" val="34789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2F5E1-578F-46A9-BA58-745F633303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0320620" cy="6858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5" name="TextBox 4">
            <a:extLst>
              <a:ext uri="{FF2B5EF4-FFF2-40B4-BE49-F238E27FC236}">
                <a16:creationId xmlns:a16="http://schemas.microsoft.com/office/drawing/2014/main" id="{095841BC-998F-51C9-9337-29B0DE8102C2}"/>
              </a:ext>
            </a:extLst>
          </p:cNvPr>
          <p:cNvSpPr txBox="1"/>
          <p:nvPr/>
        </p:nvSpPr>
        <p:spPr>
          <a:xfrm>
            <a:off x="8247946" y="1700159"/>
            <a:ext cx="3944054" cy="1938992"/>
          </a:xfrm>
          <a:prstGeom prst="rect">
            <a:avLst/>
          </a:prstGeom>
          <a:noFill/>
        </p:spPr>
        <p:txBody>
          <a:bodyPr wrap="square" rtlCol="0">
            <a:spAutoFit/>
          </a:bodyPr>
          <a:lstStyle/>
          <a:p>
            <a:pPr algn="ctr"/>
            <a:r>
              <a:rPr lang="he-IL" sz="6000" b="1" dirty="0">
                <a:solidFill>
                  <a:srgbClr val="1D986C"/>
                </a:solidFill>
                <a:latin typeface="Calibri" panose="020F0502020204030204" pitchFamily="34" charset="0"/>
                <a:cs typeface="Calibri" panose="020F0502020204030204" pitchFamily="34" charset="0"/>
              </a:rPr>
              <a:t>פעילות</a:t>
            </a:r>
          </a:p>
          <a:p>
            <a:pPr algn="ctr"/>
            <a:r>
              <a:rPr lang="he-IL" sz="6000" b="1" dirty="0">
                <a:solidFill>
                  <a:srgbClr val="1D986C"/>
                </a:solidFill>
                <a:effectLst/>
                <a:latin typeface="Calibri" panose="020F0502020204030204" pitchFamily="34" charset="0"/>
                <a:cs typeface="Calibri" panose="020F0502020204030204" pitchFamily="34" charset="0"/>
              </a:rPr>
              <a:t>כיתתית</a:t>
            </a:r>
          </a:p>
        </p:txBody>
      </p:sp>
      <p:pic>
        <p:nvPicPr>
          <p:cNvPr id="4" name="Picture 3">
            <a:extLst>
              <a:ext uri="{FF2B5EF4-FFF2-40B4-BE49-F238E27FC236}">
                <a16:creationId xmlns:a16="http://schemas.microsoft.com/office/drawing/2014/main" id="{FCD21256-3078-A1DA-26AE-63989634C6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6231" y="262024"/>
            <a:ext cx="452705" cy="452381"/>
          </a:xfrm>
          <a:prstGeom prst="rect">
            <a:avLst/>
          </a:prstGeom>
        </p:spPr>
      </p:pic>
      <p:pic>
        <p:nvPicPr>
          <p:cNvPr id="6" name="Picture 5" descr="Shape, square&#10;&#10;Description automatically generated">
            <a:extLst>
              <a:ext uri="{FF2B5EF4-FFF2-40B4-BE49-F238E27FC236}">
                <a16:creationId xmlns:a16="http://schemas.microsoft.com/office/drawing/2014/main" id="{13AA2FA4-20B6-D136-F2B5-3176E6D38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859" y="6090542"/>
            <a:ext cx="458481" cy="458481"/>
          </a:xfrm>
          <a:prstGeom prst="rect">
            <a:avLst/>
          </a:prstGeom>
        </p:spPr>
      </p:pic>
    </p:spTree>
    <p:extLst>
      <p:ext uri="{BB962C8B-B14F-4D97-AF65-F5344CB8AC3E}">
        <p14:creationId xmlns:p14="http://schemas.microsoft.com/office/powerpoint/2010/main" val="112348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2D5237B8-F656-191F-765C-AA25E121AA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56"/>
            <a:ext cx="12191999" cy="6857286"/>
          </a:xfrm>
          <a:prstGeom prst="rect">
            <a:avLst/>
          </a:prstGeom>
        </p:spPr>
      </p:pic>
      <p:sp>
        <p:nvSpPr>
          <p:cNvPr id="3" name="תיבת טקסט 7">
            <a:extLst>
              <a:ext uri="{FF2B5EF4-FFF2-40B4-BE49-F238E27FC236}">
                <a16:creationId xmlns:a16="http://schemas.microsoft.com/office/drawing/2014/main" id="{12AF615C-8F4B-2219-21AD-C23EDC138C73}"/>
              </a:ext>
            </a:extLst>
          </p:cNvPr>
          <p:cNvSpPr txBox="1"/>
          <p:nvPr/>
        </p:nvSpPr>
        <p:spPr>
          <a:xfrm>
            <a:off x="353366" y="1609516"/>
            <a:ext cx="11423283" cy="837473"/>
          </a:xfrm>
          <a:prstGeom prst="rect">
            <a:avLst/>
          </a:prstGeom>
          <a:noFill/>
        </p:spPr>
        <p:txBody>
          <a:bodyPr wrap="square">
            <a:spAutoFit/>
          </a:bodyPr>
          <a:lstStyle/>
          <a:p>
            <a:pPr algn="ctr" rtl="1">
              <a:lnSpc>
                <a:spcPct val="150000"/>
              </a:lnSpc>
            </a:pPr>
            <a:r>
              <a:rPr lang="he-IL" sz="3600" b="1" dirty="0">
                <a:solidFill>
                  <a:schemeClr val="bg1"/>
                </a:solidFill>
                <a:latin typeface="Calibri" panose="020F0502020204030204" pitchFamily="34" charset="0"/>
                <a:cs typeface="Calibri" panose="020F0502020204030204" pitchFamily="34" charset="0"/>
              </a:rPr>
              <a:t>פתחו את חוקי היסוד ומִצאו חוק יסוד נוסף שיש בו סעיף שִריון.</a:t>
            </a:r>
          </a:p>
        </p:txBody>
      </p:sp>
      <p:pic>
        <p:nvPicPr>
          <p:cNvPr id="19" name="Picture 18">
            <a:extLst>
              <a:ext uri="{FF2B5EF4-FFF2-40B4-BE49-F238E27FC236}">
                <a16:creationId xmlns:a16="http://schemas.microsoft.com/office/drawing/2014/main" id="{80D473B5-E768-6046-997E-1BEB3C8121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6" name="Picture 6">
            <a:extLst>
              <a:ext uri="{FF2B5EF4-FFF2-40B4-BE49-F238E27FC236}">
                <a16:creationId xmlns:a16="http://schemas.microsoft.com/office/drawing/2014/main" id="{F284E2F3-2EF4-9D6A-8B02-C46CF47FC588}"/>
              </a:ext>
            </a:extLst>
          </p:cNvPr>
          <p:cNvPicPr>
            <a:picLocks noChangeAspect="1"/>
          </p:cNvPicPr>
          <p:nvPr/>
        </p:nvPicPr>
        <p:blipFill rotWithShape="1">
          <a:blip r:embed="rId5">
            <a:extLst>
              <a:ext uri="{28A0092B-C50C-407E-A947-70E740481C1C}">
                <a14:useLocalDpi xmlns:a14="http://schemas.microsoft.com/office/drawing/2010/main" val="0"/>
              </a:ext>
            </a:extLst>
          </a:blip>
          <a:srcRect r="13789"/>
          <a:stretch/>
        </p:blipFill>
        <p:spPr>
          <a:xfrm>
            <a:off x="353366" y="3334691"/>
            <a:ext cx="4289886" cy="3174350"/>
          </a:xfrm>
          <a:prstGeom prst="rect">
            <a:avLst/>
          </a:prstGeom>
        </p:spPr>
      </p:pic>
      <p:pic>
        <p:nvPicPr>
          <p:cNvPr id="9" name="Picture 19" descr="Shape, square&#10;&#10;Description automatically generated">
            <a:extLst>
              <a:ext uri="{FF2B5EF4-FFF2-40B4-BE49-F238E27FC236}">
                <a16:creationId xmlns:a16="http://schemas.microsoft.com/office/drawing/2014/main" id="{C35E38F0-278E-EBC8-C27D-8CC4E13764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033" y="6323264"/>
            <a:ext cx="384122" cy="384122"/>
          </a:xfrm>
          <a:prstGeom prst="rect">
            <a:avLst/>
          </a:prstGeom>
        </p:spPr>
      </p:pic>
    </p:spTree>
    <p:extLst>
      <p:ext uri="{BB962C8B-B14F-4D97-AF65-F5344CB8AC3E}">
        <p14:creationId xmlns:p14="http://schemas.microsoft.com/office/powerpoint/2010/main" val="1085321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AAABD502-E80F-E03B-B58E-827014614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9" name="Picture 8" descr="A white square with black border&#10;&#10;Description automatically generated">
            <a:extLst>
              <a:ext uri="{FF2B5EF4-FFF2-40B4-BE49-F238E27FC236}">
                <a16:creationId xmlns:a16="http://schemas.microsoft.com/office/drawing/2014/main" id="{BBACC154-7D5A-444A-9FE3-3C698D8B2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063512"/>
            <a:ext cx="11773671" cy="4397488"/>
          </a:xfrm>
          <a:prstGeom prst="rect">
            <a:avLst/>
          </a:prstGeom>
        </p:spPr>
      </p:pic>
      <p:sp>
        <p:nvSpPr>
          <p:cNvPr id="14" name="TextBox 13">
            <a:extLst>
              <a:ext uri="{FF2B5EF4-FFF2-40B4-BE49-F238E27FC236}">
                <a16:creationId xmlns:a16="http://schemas.microsoft.com/office/drawing/2014/main" id="{738E6FEB-D528-739E-B9FC-DA71F859C495}"/>
              </a:ext>
            </a:extLst>
          </p:cNvPr>
          <p:cNvSpPr txBox="1"/>
          <p:nvPr/>
        </p:nvSpPr>
        <p:spPr>
          <a:xfrm>
            <a:off x="6414230" y="1278526"/>
            <a:ext cx="4887547" cy="861774"/>
          </a:xfrm>
          <a:prstGeom prst="rect">
            <a:avLst/>
          </a:prstGeom>
          <a:noFill/>
        </p:spPr>
        <p:txBody>
          <a:bodyPr wrap="square" rtlCol="0">
            <a:spAutoFit/>
          </a:bodyPr>
          <a:lstStyle/>
          <a:p>
            <a:pPr algn="r"/>
            <a:r>
              <a:rPr lang="he-IL" sz="5000" b="1" dirty="0">
                <a:solidFill>
                  <a:srgbClr val="2B5A49"/>
                </a:solidFill>
                <a:effectLst/>
                <a:latin typeface="Calibri" panose="020F0502020204030204" pitchFamily="34" charset="0"/>
                <a:cs typeface="Calibri" panose="020F0502020204030204" pitchFamily="34" charset="0"/>
              </a:rPr>
              <a:t>פסקת ההגבלה </a:t>
            </a:r>
          </a:p>
        </p:txBody>
      </p:sp>
      <p:sp>
        <p:nvSpPr>
          <p:cNvPr id="15" name="TextBox 14">
            <a:extLst>
              <a:ext uri="{FF2B5EF4-FFF2-40B4-BE49-F238E27FC236}">
                <a16:creationId xmlns:a16="http://schemas.microsoft.com/office/drawing/2014/main" id="{A6644342-6757-5AFC-F253-80713EF9A7A2}"/>
              </a:ext>
            </a:extLst>
          </p:cNvPr>
          <p:cNvSpPr txBox="1"/>
          <p:nvPr/>
        </p:nvSpPr>
        <p:spPr>
          <a:xfrm>
            <a:off x="983501" y="2140300"/>
            <a:ext cx="10401666" cy="2970685"/>
          </a:xfrm>
          <a:prstGeom prst="rect">
            <a:avLst/>
          </a:prstGeom>
          <a:noFill/>
        </p:spPr>
        <p:txBody>
          <a:bodyPr wrap="square" rtlCol="0">
            <a:spAutoFit/>
          </a:bodyPr>
          <a:lstStyle/>
          <a:p>
            <a:pPr algn="just" rtl="1">
              <a:lnSpc>
                <a:spcPct val="150000"/>
              </a:lnSpc>
            </a:pPr>
            <a:r>
              <a:rPr lang="he-IL" sz="3200" dirty="0">
                <a:latin typeface="Calibri Light" panose="020F0302020204030204" pitchFamily="34" charset="0"/>
                <a:cs typeface="Calibri Light" panose="020F0302020204030204" pitchFamily="34" charset="0"/>
              </a:rPr>
              <a:t>הוראה מיוחדת הקיימת בחלק מחוקי היסוד נקראת "פסקת הגבלה". הוראה זו קובעת כי במקרים מסוימים אפשר לחוקק חוק, למרות האמור בחוק היסוד. </a:t>
            </a:r>
          </a:p>
          <a:p>
            <a:pPr algn="just" rtl="1">
              <a:lnSpc>
                <a:spcPct val="150000"/>
              </a:lnSpc>
            </a:pPr>
            <a:r>
              <a:rPr lang="he-IL" sz="3200" dirty="0">
                <a:latin typeface="Calibri Light" panose="020F0302020204030204" pitchFamily="34" charset="0"/>
                <a:cs typeface="Calibri Light" panose="020F0302020204030204" pitchFamily="34" charset="0"/>
              </a:rPr>
              <a:t>מסובך? נמחיש זאת באמצעות דוגמה. </a:t>
            </a:r>
          </a:p>
        </p:txBody>
      </p:sp>
      <p:grpSp>
        <p:nvGrpSpPr>
          <p:cNvPr id="22" name="Group 21">
            <a:extLst>
              <a:ext uri="{FF2B5EF4-FFF2-40B4-BE49-F238E27FC236}">
                <a16:creationId xmlns:a16="http://schemas.microsoft.com/office/drawing/2014/main" id="{549D4B39-703B-A1FE-781C-813CC1BC36FD}"/>
              </a:ext>
            </a:extLst>
          </p:cNvPr>
          <p:cNvGrpSpPr/>
          <p:nvPr/>
        </p:nvGrpSpPr>
        <p:grpSpPr>
          <a:xfrm>
            <a:off x="410163" y="4343949"/>
            <a:ext cx="1846270" cy="1483909"/>
            <a:chOff x="1252530" y="2918062"/>
            <a:chExt cx="2721772" cy="2187579"/>
          </a:xfrm>
        </p:grpSpPr>
        <p:pic>
          <p:nvPicPr>
            <p:cNvPr id="20" name="Picture 19">
              <a:extLst>
                <a:ext uri="{FF2B5EF4-FFF2-40B4-BE49-F238E27FC236}">
                  <a16:creationId xmlns:a16="http://schemas.microsoft.com/office/drawing/2014/main" id="{E65ED821-720F-12A1-6DE7-AF4A8D871B3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52530" y="2918062"/>
              <a:ext cx="1681172" cy="1423108"/>
            </a:xfrm>
            <a:prstGeom prst="rect">
              <a:avLst/>
            </a:prstGeom>
          </p:spPr>
        </p:pic>
        <p:pic>
          <p:nvPicPr>
            <p:cNvPr id="21" name="Picture 20">
              <a:extLst>
                <a:ext uri="{FF2B5EF4-FFF2-40B4-BE49-F238E27FC236}">
                  <a16:creationId xmlns:a16="http://schemas.microsoft.com/office/drawing/2014/main" id="{26DF44E5-5B5D-C278-0091-99D8276665E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93177" y="3765491"/>
              <a:ext cx="1381125" cy="1340150"/>
            </a:xfrm>
            <a:prstGeom prst="rect">
              <a:avLst/>
            </a:prstGeom>
          </p:spPr>
        </p:pic>
      </p:grpSp>
      <p:pic>
        <p:nvPicPr>
          <p:cNvPr id="2" name="Picture 1" descr="A green and black rectangle&#10;&#10;Description automatically generated">
            <a:extLst>
              <a:ext uri="{FF2B5EF4-FFF2-40B4-BE49-F238E27FC236}">
                <a16:creationId xmlns:a16="http://schemas.microsoft.com/office/drawing/2014/main" id="{850612C3-6A1A-E366-EF67-044E75205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spTree>
    <p:extLst>
      <p:ext uri="{BB962C8B-B14F-4D97-AF65-F5344CB8AC3E}">
        <p14:creationId xmlns:p14="http://schemas.microsoft.com/office/powerpoint/2010/main" val="1527418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DF2F2D-BDED-8DBD-5477-FE50C8EC0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3429000"/>
            <a:ext cx="11787008" cy="189230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AAABD502-E80F-E03B-B58E-827014614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19" name="TextBox 18">
            <a:extLst>
              <a:ext uri="{FF2B5EF4-FFF2-40B4-BE49-F238E27FC236}">
                <a16:creationId xmlns:a16="http://schemas.microsoft.com/office/drawing/2014/main" id="{7BAFA060-442E-26D0-BAB3-BB1ACE540EAA}"/>
              </a:ext>
            </a:extLst>
          </p:cNvPr>
          <p:cNvSpPr txBox="1"/>
          <p:nvPr/>
        </p:nvSpPr>
        <p:spPr>
          <a:xfrm>
            <a:off x="779101" y="1497344"/>
            <a:ext cx="10421001" cy="1446550"/>
          </a:xfrm>
          <a:prstGeom prst="rect">
            <a:avLst/>
          </a:prstGeom>
          <a:noFill/>
        </p:spPr>
        <p:txBody>
          <a:bodyPr wrap="square" rtlCol="0">
            <a:spAutoFit/>
          </a:bodyPr>
          <a:lstStyle/>
          <a:p>
            <a:pPr algn="ctr" rtl="1"/>
            <a:r>
              <a:rPr lang="he-IL" sz="4400" b="1" dirty="0">
                <a:solidFill>
                  <a:srgbClr val="215844"/>
                </a:solidFill>
                <a:latin typeface="Calibri Light" panose="020F0302020204030204" pitchFamily="34" charset="0"/>
                <a:cs typeface="Calibri Light" panose="020F0302020204030204" pitchFamily="34" charset="0"/>
              </a:rPr>
              <a:t>סעיף 3 ל'חוק יסוד: כבוד האדם וחירותו' קובע כי </a:t>
            </a:r>
            <a:br>
              <a:rPr lang="en-US" sz="4400" b="1" dirty="0">
                <a:solidFill>
                  <a:srgbClr val="215844"/>
                </a:solidFill>
                <a:latin typeface="Calibri Light" panose="020F0302020204030204" pitchFamily="34" charset="0"/>
                <a:cs typeface="Calibri Light" panose="020F0302020204030204" pitchFamily="34" charset="0"/>
              </a:rPr>
            </a:br>
            <a:r>
              <a:rPr lang="he-IL" sz="4400" b="1" dirty="0">
                <a:solidFill>
                  <a:srgbClr val="215844"/>
                </a:solidFill>
                <a:latin typeface="Calibri Light" panose="020F0302020204030204" pitchFamily="34" charset="0"/>
                <a:cs typeface="Calibri Light" panose="020F0302020204030204" pitchFamily="34" charset="0"/>
              </a:rPr>
              <a:t>"אין פוגעים בקניינו של אדם". </a:t>
            </a:r>
          </a:p>
        </p:txBody>
      </p:sp>
      <p:sp>
        <p:nvSpPr>
          <p:cNvPr id="2" name="TextBox 1">
            <a:extLst>
              <a:ext uri="{FF2B5EF4-FFF2-40B4-BE49-F238E27FC236}">
                <a16:creationId xmlns:a16="http://schemas.microsoft.com/office/drawing/2014/main" id="{7BE74F3F-8B4C-8919-B4E6-BCF9DAEE435C}"/>
              </a:ext>
            </a:extLst>
          </p:cNvPr>
          <p:cNvSpPr txBox="1"/>
          <p:nvPr/>
        </p:nvSpPr>
        <p:spPr>
          <a:xfrm>
            <a:off x="1560548" y="3873671"/>
            <a:ext cx="9070904" cy="1058367"/>
          </a:xfrm>
          <a:prstGeom prst="rect">
            <a:avLst/>
          </a:prstGeom>
          <a:noFill/>
        </p:spPr>
        <p:txBody>
          <a:bodyPr wrap="square" rtlCol="0">
            <a:spAutoFit/>
          </a:bodyPr>
          <a:lstStyle/>
          <a:p>
            <a:pPr algn="ctr" rtl="1">
              <a:lnSpc>
                <a:spcPct val="107000"/>
              </a:lnSpc>
              <a:spcAft>
                <a:spcPts val="800"/>
              </a:spcAft>
            </a:pPr>
            <a:r>
              <a:rPr lang="he-IL" sz="3000" kern="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rPr>
              <a:t>משמעותו של סעיף זה היא שאי אפשר לפגוע בזכויות הקנייניות, כלומר ברכושו של אדם פרטי. </a:t>
            </a:r>
          </a:p>
        </p:txBody>
      </p:sp>
      <p:pic>
        <p:nvPicPr>
          <p:cNvPr id="3" name="Picture 2" descr="A green and black rectangle&#10;&#10;Description automatically generated">
            <a:extLst>
              <a:ext uri="{FF2B5EF4-FFF2-40B4-BE49-F238E27FC236}">
                <a16:creationId xmlns:a16="http://schemas.microsoft.com/office/drawing/2014/main" id="{06E5280C-3ACE-C807-028C-201625DCCE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grpSp>
        <p:nvGrpSpPr>
          <p:cNvPr id="6" name="Group 5">
            <a:extLst>
              <a:ext uri="{FF2B5EF4-FFF2-40B4-BE49-F238E27FC236}">
                <a16:creationId xmlns:a16="http://schemas.microsoft.com/office/drawing/2014/main" id="{3B15E0F6-0C06-385B-F79E-217033170C80}"/>
              </a:ext>
            </a:extLst>
          </p:cNvPr>
          <p:cNvGrpSpPr/>
          <p:nvPr/>
        </p:nvGrpSpPr>
        <p:grpSpPr>
          <a:xfrm>
            <a:off x="202496" y="4831472"/>
            <a:ext cx="1316813" cy="1058367"/>
            <a:chOff x="1252530" y="2918062"/>
            <a:chExt cx="2721772" cy="2187579"/>
          </a:xfrm>
        </p:grpSpPr>
        <p:pic>
          <p:nvPicPr>
            <p:cNvPr id="9" name="Picture 8">
              <a:extLst>
                <a:ext uri="{FF2B5EF4-FFF2-40B4-BE49-F238E27FC236}">
                  <a16:creationId xmlns:a16="http://schemas.microsoft.com/office/drawing/2014/main" id="{F5918FAE-4E2D-0014-0FA3-5B90718BCB1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52530" y="2918062"/>
              <a:ext cx="1681172" cy="1423108"/>
            </a:xfrm>
            <a:prstGeom prst="rect">
              <a:avLst/>
            </a:prstGeom>
          </p:spPr>
        </p:pic>
        <p:pic>
          <p:nvPicPr>
            <p:cNvPr id="10" name="Picture 9">
              <a:extLst>
                <a:ext uri="{FF2B5EF4-FFF2-40B4-BE49-F238E27FC236}">
                  <a16:creationId xmlns:a16="http://schemas.microsoft.com/office/drawing/2014/main" id="{7D72BDCD-0643-3B8C-2B42-42A1BD306A8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93177" y="3765491"/>
              <a:ext cx="1381125" cy="1340150"/>
            </a:xfrm>
            <a:prstGeom prst="rect">
              <a:avLst/>
            </a:prstGeom>
          </p:spPr>
        </p:pic>
      </p:grpSp>
    </p:spTree>
    <p:extLst>
      <p:ext uri="{BB962C8B-B14F-4D97-AF65-F5344CB8AC3E}">
        <p14:creationId xmlns:p14="http://schemas.microsoft.com/office/powerpoint/2010/main" val="135298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B50ACA-CE8C-9F56-D0C9-5B4544B394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0" y="6685606"/>
            <a:ext cx="12192000" cy="17239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AAABD502-E80F-E03B-B58E-827014614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7" name="מלבן 6">
            <a:extLst>
              <a:ext uri="{FF2B5EF4-FFF2-40B4-BE49-F238E27FC236}">
                <a16:creationId xmlns:a16="http://schemas.microsoft.com/office/drawing/2014/main" id="{4CA7F630-2227-44CC-EA67-E48A8FA07BF3}"/>
              </a:ext>
            </a:extLst>
          </p:cNvPr>
          <p:cNvSpPr/>
          <p:nvPr/>
        </p:nvSpPr>
        <p:spPr>
          <a:xfrm>
            <a:off x="330530" y="1747113"/>
            <a:ext cx="11530940" cy="1864497"/>
          </a:xfrm>
          <a:prstGeom prst="rect">
            <a:avLst/>
          </a:prstGeom>
          <a:solidFill>
            <a:srgbClr val="1D986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600" dirty="0">
                <a:latin typeface="Calibri Light" panose="020F0302020204030204" pitchFamily="34" charset="0"/>
                <a:cs typeface="Calibri Light" panose="020F0302020204030204" pitchFamily="34" charset="0"/>
              </a:rPr>
              <a:t>כעת הַניחו כי הכנסת חוקקה את "חוק המטרו", העוסק בבניית רכבת תחתית במרכז הארץ. </a:t>
            </a:r>
            <a:br>
              <a:rPr lang="en-US" sz="2600" dirty="0">
                <a:latin typeface="Calibri Light" panose="020F0302020204030204" pitchFamily="34" charset="0"/>
                <a:cs typeface="Calibri Light" panose="020F0302020204030204" pitchFamily="34" charset="0"/>
              </a:rPr>
            </a:br>
            <a:r>
              <a:rPr lang="he-IL" sz="2600" dirty="0">
                <a:latin typeface="Calibri Light" panose="020F0302020204030204" pitchFamily="34" charset="0"/>
                <a:cs typeface="Calibri Light" panose="020F0302020204030204" pitchFamily="34" charset="0"/>
              </a:rPr>
              <a:t>הניחו כי החוק קובע שניתן להפקיע קרקעות מבעל מקרקעין שבתחומו אמורה לעבור הרכבת. </a:t>
            </a:r>
            <a:endParaRPr lang="he-IL" sz="2600" b="1" dirty="0">
              <a:latin typeface="Calibri Light" panose="020F0302020204030204" pitchFamily="34" charset="0"/>
              <a:cs typeface="Calibri Light" panose="020F0302020204030204" pitchFamily="34" charset="0"/>
            </a:endParaRPr>
          </a:p>
        </p:txBody>
      </p:sp>
      <p:pic>
        <p:nvPicPr>
          <p:cNvPr id="3" name="Picture 2" descr="A green and black rectangle&#10;&#10;Description automatically generated">
            <a:extLst>
              <a:ext uri="{FF2B5EF4-FFF2-40B4-BE49-F238E27FC236}">
                <a16:creationId xmlns:a16="http://schemas.microsoft.com/office/drawing/2014/main" id="{06E5280C-3ACE-C807-028C-201625DCCE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pic>
        <p:nvPicPr>
          <p:cNvPr id="9" name="Picture 8">
            <a:extLst>
              <a:ext uri="{FF2B5EF4-FFF2-40B4-BE49-F238E27FC236}">
                <a16:creationId xmlns:a16="http://schemas.microsoft.com/office/drawing/2014/main" id="{1933607C-A0DE-EB6D-BFFD-3E55008C6E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4299349"/>
            <a:ext cx="6506938" cy="2554514"/>
          </a:xfrm>
          <a:prstGeom prst="rect">
            <a:avLst/>
          </a:prstGeom>
        </p:spPr>
      </p:pic>
    </p:spTree>
    <p:extLst>
      <p:ext uri="{BB962C8B-B14F-4D97-AF65-F5344CB8AC3E}">
        <p14:creationId xmlns:p14="http://schemas.microsoft.com/office/powerpoint/2010/main" val="3643471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E4A12D-5D0F-72B1-C669-10B570AA28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0" y="6685606"/>
            <a:ext cx="12192000" cy="17239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AAABD502-E80F-E03B-B58E-827014614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3" name="Picture 2" descr="A green and black rectangle&#10;&#10;Description automatically generated">
            <a:extLst>
              <a:ext uri="{FF2B5EF4-FFF2-40B4-BE49-F238E27FC236}">
                <a16:creationId xmlns:a16="http://schemas.microsoft.com/office/drawing/2014/main" id="{06E5280C-3ACE-C807-028C-201625DCCE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sp>
        <p:nvSpPr>
          <p:cNvPr id="4" name="מלבן 6">
            <a:extLst>
              <a:ext uri="{FF2B5EF4-FFF2-40B4-BE49-F238E27FC236}">
                <a16:creationId xmlns:a16="http://schemas.microsoft.com/office/drawing/2014/main" id="{931156B8-EC24-6C1F-8FCD-B8F638BD4A62}"/>
              </a:ext>
            </a:extLst>
          </p:cNvPr>
          <p:cNvSpPr/>
          <p:nvPr/>
        </p:nvSpPr>
        <p:spPr>
          <a:xfrm>
            <a:off x="330530" y="1493113"/>
            <a:ext cx="11530940" cy="1864497"/>
          </a:xfrm>
          <a:prstGeom prst="rect">
            <a:avLst/>
          </a:prstGeom>
          <a:solidFill>
            <a:srgbClr val="1D986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dirty="0">
                <a:latin typeface="Calibri Light" panose="020F0302020204030204" pitchFamily="34" charset="0"/>
                <a:cs typeface="Calibri Light" panose="020F0302020204030204" pitchFamily="34" charset="0"/>
              </a:rPr>
              <a:t>בבעלותה של שמרית חנות פיצרייה הנמצאת בתוואי הרכבת העתידית. את החנות המצליחה והוותיקה היא ירשה מהוריה. </a:t>
            </a:r>
          </a:p>
        </p:txBody>
      </p:sp>
      <p:pic>
        <p:nvPicPr>
          <p:cNvPr id="8" name="Picture 7">
            <a:extLst>
              <a:ext uri="{FF2B5EF4-FFF2-40B4-BE49-F238E27FC236}">
                <a16:creationId xmlns:a16="http://schemas.microsoft.com/office/drawing/2014/main" id="{5F54BAD6-E948-75F3-1828-9F781ED5AB8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24012" y="3763044"/>
            <a:ext cx="3343975" cy="3094956"/>
          </a:xfrm>
          <a:prstGeom prst="rect">
            <a:avLst/>
          </a:prstGeom>
        </p:spPr>
      </p:pic>
    </p:spTree>
    <p:extLst>
      <p:ext uri="{BB962C8B-B14F-4D97-AF65-F5344CB8AC3E}">
        <p14:creationId xmlns:p14="http://schemas.microsoft.com/office/powerpoint/2010/main" val="2390921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23C6ED-D382-7A33-B4F9-F8BE783B9A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0" y="6685606"/>
            <a:ext cx="12192000" cy="17239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AAABD502-E80F-E03B-B58E-827014614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3" name="Picture 2" descr="A green and black rectangle&#10;&#10;Description automatically generated">
            <a:extLst>
              <a:ext uri="{FF2B5EF4-FFF2-40B4-BE49-F238E27FC236}">
                <a16:creationId xmlns:a16="http://schemas.microsoft.com/office/drawing/2014/main" id="{06E5280C-3ACE-C807-028C-201625DCCE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sp>
        <p:nvSpPr>
          <p:cNvPr id="4" name="מלבן 6">
            <a:extLst>
              <a:ext uri="{FF2B5EF4-FFF2-40B4-BE49-F238E27FC236}">
                <a16:creationId xmlns:a16="http://schemas.microsoft.com/office/drawing/2014/main" id="{931156B8-EC24-6C1F-8FCD-B8F638BD4A62}"/>
              </a:ext>
            </a:extLst>
          </p:cNvPr>
          <p:cNvSpPr/>
          <p:nvPr/>
        </p:nvSpPr>
        <p:spPr>
          <a:xfrm>
            <a:off x="330530" y="1493113"/>
            <a:ext cx="11530940" cy="1864497"/>
          </a:xfrm>
          <a:prstGeom prst="rect">
            <a:avLst/>
          </a:prstGeom>
          <a:solidFill>
            <a:srgbClr val="1D986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dirty="0">
                <a:latin typeface="Calibri Light" panose="020F0302020204030204" pitchFamily="34" charset="0"/>
                <a:cs typeface="Calibri Light" panose="020F0302020204030204" pitchFamily="34" charset="0"/>
              </a:rPr>
              <a:t>יום אחד קיבלה שמרית הודעה שלפיה עליה לפנות את החנות עד לתחילת השנה הבאה, </a:t>
            </a:r>
            <a:br>
              <a:rPr lang="en-US" sz="2800" dirty="0">
                <a:latin typeface="Calibri Light" panose="020F0302020204030204" pitchFamily="34" charset="0"/>
                <a:cs typeface="Calibri Light" panose="020F0302020204030204" pitchFamily="34" charset="0"/>
              </a:rPr>
            </a:br>
            <a:r>
              <a:rPr lang="he-IL" sz="2800" dirty="0">
                <a:latin typeface="Calibri Light" panose="020F0302020204030204" pitchFamily="34" charset="0"/>
                <a:cs typeface="Calibri Light" panose="020F0302020204030204" pitchFamily="34" charset="0"/>
              </a:rPr>
              <a:t>שכן שטח החנות דרוש לצורך הקמת תחנה לרכבת העתידית. </a:t>
            </a:r>
            <a:br>
              <a:rPr lang="en-US" sz="2800" dirty="0">
                <a:latin typeface="Calibri Light" panose="020F0302020204030204" pitchFamily="34" charset="0"/>
                <a:cs typeface="Calibri Light" panose="020F0302020204030204" pitchFamily="34" charset="0"/>
              </a:rPr>
            </a:br>
            <a:r>
              <a:rPr lang="he-IL" sz="2800" dirty="0">
                <a:latin typeface="Calibri Light" panose="020F0302020204030204" pitchFamily="34" charset="0"/>
                <a:cs typeface="Calibri Light" panose="020F0302020204030204" pitchFamily="34" charset="0"/>
              </a:rPr>
              <a:t>בגין ההפקעה תקבל שמרית פיצוי כקבוע בחוק. </a:t>
            </a:r>
          </a:p>
        </p:txBody>
      </p:sp>
      <p:pic>
        <p:nvPicPr>
          <p:cNvPr id="8" name="Picture 7">
            <a:extLst>
              <a:ext uri="{FF2B5EF4-FFF2-40B4-BE49-F238E27FC236}">
                <a16:creationId xmlns:a16="http://schemas.microsoft.com/office/drawing/2014/main" id="{5F54BAD6-E948-75F3-1828-9F781ED5AB8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770712" y="3763044"/>
            <a:ext cx="3343975" cy="3094956"/>
          </a:xfrm>
          <a:prstGeom prst="rect">
            <a:avLst/>
          </a:prstGeom>
        </p:spPr>
      </p:pic>
      <p:pic>
        <p:nvPicPr>
          <p:cNvPr id="2" name="Picture 1">
            <a:extLst>
              <a:ext uri="{FF2B5EF4-FFF2-40B4-BE49-F238E27FC236}">
                <a16:creationId xmlns:a16="http://schemas.microsoft.com/office/drawing/2014/main" id="{808D61A0-C6C4-EDA6-8068-5DE5898561E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0" y="4299349"/>
            <a:ext cx="6506938" cy="2554514"/>
          </a:xfrm>
          <a:prstGeom prst="rect">
            <a:avLst/>
          </a:prstGeom>
        </p:spPr>
      </p:pic>
    </p:spTree>
    <p:extLst>
      <p:ext uri="{BB962C8B-B14F-4D97-AF65-F5344CB8AC3E}">
        <p14:creationId xmlns:p14="http://schemas.microsoft.com/office/powerpoint/2010/main" val="3951541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E99C4120-37CE-4B14-FA8B-22A869DA5A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32230" y="0"/>
            <a:ext cx="4759769" cy="6857999"/>
          </a:xfrm>
          <a:prstGeom prst="rect">
            <a:avLst/>
          </a:prstGeom>
        </p:spPr>
      </p:pic>
      <p:pic>
        <p:nvPicPr>
          <p:cNvPr id="9" name="Picture 8">
            <a:extLst>
              <a:ext uri="{FF2B5EF4-FFF2-40B4-BE49-F238E27FC236}">
                <a16:creationId xmlns:a16="http://schemas.microsoft.com/office/drawing/2014/main" id="{A6BC0286-88E2-D5EB-542E-408173BFAB9A}"/>
              </a:ext>
            </a:extLst>
          </p:cNvPr>
          <p:cNvPicPr>
            <a:picLocks noChangeAspect="1"/>
          </p:cNvPicPr>
          <p:nvPr/>
        </p:nvPicPr>
        <p:blipFill rotWithShape="1">
          <a:blip r:embed="rId3">
            <a:extLst>
              <a:ext uri="{28A0092B-C50C-407E-A947-70E740481C1C}">
                <a14:useLocalDpi xmlns:a14="http://schemas.microsoft.com/office/drawing/2010/main" val="0"/>
              </a:ext>
            </a:extLst>
          </a:blip>
          <a:srcRect l="9799" r="17874"/>
          <a:stretch/>
        </p:blipFill>
        <p:spPr>
          <a:xfrm>
            <a:off x="-1" y="0"/>
            <a:ext cx="7432231" cy="6858000"/>
          </a:xfrm>
          <a:prstGeom prst="rect">
            <a:avLst/>
          </a:prstGeom>
        </p:spPr>
      </p:pic>
      <p:pic>
        <p:nvPicPr>
          <p:cNvPr id="10" name="Picture 9" descr="Shape, square&#10;&#10;Description automatically generated">
            <a:extLst>
              <a:ext uri="{FF2B5EF4-FFF2-40B4-BE49-F238E27FC236}">
                <a16:creationId xmlns:a16="http://schemas.microsoft.com/office/drawing/2014/main" id="{00EB352F-E49D-952E-D3B2-31272E8B6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032" y="276587"/>
            <a:ext cx="575193" cy="575193"/>
          </a:xfrm>
          <a:prstGeom prst="rect">
            <a:avLst/>
          </a:prstGeom>
        </p:spPr>
      </p:pic>
      <p:pic>
        <p:nvPicPr>
          <p:cNvPr id="12" name="Picture 11" descr="Shape, square&#10;&#10;Description automatically generated">
            <a:extLst>
              <a:ext uri="{FF2B5EF4-FFF2-40B4-BE49-F238E27FC236}">
                <a16:creationId xmlns:a16="http://schemas.microsoft.com/office/drawing/2014/main" id="{3D1C79FC-867F-92F4-5226-48BE7BFAF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9279" y="5953888"/>
            <a:ext cx="575193" cy="575193"/>
          </a:xfrm>
          <a:prstGeom prst="rect">
            <a:avLst/>
          </a:prstGeom>
        </p:spPr>
      </p:pic>
      <p:sp>
        <p:nvSpPr>
          <p:cNvPr id="14" name="TextBox 13">
            <a:extLst>
              <a:ext uri="{FF2B5EF4-FFF2-40B4-BE49-F238E27FC236}">
                <a16:creationId xmlns:a16="http://schemas.microsoft.com/office/drawing/2014/main" id="{2B9CAF3C-AAF1-9F32-1EA8-E62CB8577AD3}"/>
              </a:ext>
            </a:extLst>
          </p:cNvPr>
          <p:cNvSpPr txBox="1"/>
          <p:nvPr/>
        </p:nvSpPr>
        <p:spPr>
          <a:xfrm>
            <a:off x="7257376" y="2921167"/>
            <a:ext cx="4843580" cy="1015663"/>
          </a:xfrm>
          <a:prstGeom prst="rect">
            <a:avLst/>
          </a:prstGeom>
          <a:noFill/>
        </p:spPr>
        <p:txBody>
          <a:bodyPr wrap="square" rtlCol="0">
            <a:spAutoFit/>
          </a:bodyPr>
          <a:lstStyle/>
          <a:p>
            <a:pPr algn="ctr"/>
            <a:r>
              <a:rPr lang="he-IL" sz="6000" b="1" dirty="0">
                <a:solidFill>
                  <a:schemeClr val="bg1"/>
                </a:solidFill>
                <a:effectLst/>
                <a:latin typeface="Calibri" panose="020F0502020204030204" pitchFamily="34" charset="0"/>
                <a:cs typeface="Calibri" panose="020F0502020204030204" pitchFamily="34" charset="0"/>
              </a:rPr>
              <a:t>דיון</a:t>
            </a:r>
            <a:r>
              <a:rPr lang="he-IL" sz="6000" b="1" dirty="0">
                <a:solidFill>
                  <a:schemeClr val="bg1"/>
                </a:solidFill>
                <a:latin typeface="Calibri" panose="020F0502020204030204" pitchFamily="34" charset="0"/>
                <a:cs typeface="Calibri" panose="020F0502020204030204" pitchFamily="34" charset="0"/>
              </a:rPr>
              <a:t> </a:t>
            </a:r>
            <a:r>
              <a:rPr lang="he-IL" sz="6000" b="1" dirty="0">
                <a:solidFill>
                  <a:schemeClr val="bg1"/>
                </a:solidFill>
                <a:effectLst/>
                <a:latin typeface="Calibri" panose="020F0502020204030204" pitchFamily="34" charset="0"/>
                <a:cs typeface="Calibri" panose="020F0502020204030204" pitchFamily="34" charset="0"/>
              </a:rPr>
              <a:t>כיתתי </a:t>
            </a:r>
          </a:p>
        </p:txBody>
      </p:sp>
      <p:pic>
        <p:nvPicPr>
          <p:cNvPr id="15" name="Picture 14">
            <a:extLst>
              <a:ext uri="{FF2B5EF4-FFF2-40B4-BE49-F238E27FC236}">
                <a16:creationId xmlns:a16="http://schemas.microsoft.com/office/drawing/2014/main" id="{D73F92C5-4801-F7C3-32AE-EB3C255AB1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Tree>
    <p:extLst>
      <p:ext uri="{BB962C8B-B14F-4D97-AF65-F5344CB8AC3E}">
        <p14:creationId xmlns:p14="http://schemas.microsoft.com/office/powerpoint/2010/main" val="3037598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64EC3BFD-68A7-0152-8E50-BAC2698A8D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56"/>
            <a:ext cx="12191999" cy="6857286"/>
          </a:xfrm>
          <a:prstGeom prst="rect">
            <a:avLst/>
          </a:prstGeom>
        </p:spPr>
      </p:pic>
      <p:pic>
        <p:nvPicPr>
          <p:cNvPr id="19" name="Picture 18">
            <a:extLst>
              <a:ext uri="{FF2B5EF4-FFF2-40B4-BE49-F238E27FC236}">
                <a16:creationId xmlns:a16="http://schemas.microsoft.com/office/drawing/2014/main" id="{80D473B5-E768-6046-997E-1BEB3C8121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grpSp>
        <p:nvGrpSpPr>
          <p:cNvPr id="21" name="Group 20">
            <a:extLst>
              <a:ext uri="{FF2B5EF4-FFF2-40B4-BE49-F238E27FC236}">
                <a16:creationId xmlns:a16="http://schemas.microsoft.com/office/drawing/2014/main" id="{80CD409D-AB12-2542-1BFC-A7B0A355DCAE}"/>
              </a:ext>
            </a:extLst>
          </p:cNvPr>
          <p:cNvGrpSpPr/>
          <p:nvPr/>
        </p:nvGrpSpPr>
        <p:grpSpPr>
          <a:xfrm>
            <a:off x="730082" y="971888"/>
            <a:ext cx="5760373" cy="5355475"/>
            <a:chOff x="708634" y="2240527"/>
            <a:chExt cx="4185388" cy="3835911"/>
          </a:xfrm>
        </p:grpSpPr>
        <p:pic>
          <p:nvPicPr>
            <p:cNvPr id="9" name="Picture 8">
              <a:extLst>
                <a:ext uri="{FF2B5EF4-FFF2-40B4-BE49-F238E27FC236}">
                  <a16:creationId xmlns:a16="http://schemas.microsoft.com/office/drawing/2014/main" id="{A6BC0286-88E2-D5EB-542E-408173BFAB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2746" y="2411419"/>
              <a:ext cx="3767493" cy="3427573"/>
            </a:xfrm>
            <a:prstGeom prst="rect">
              <a:avLst/>
            </a:prstGeom>
          </p:spPr>
        </p:pic>
        <p:pic>
          <p:nvPicPr>
            <p:cNvPr id="3" name="Picture 2" descr="Shape, square&#10;&#10;Description automatically generated">
              <a:extLst>
                <a:ext uri="{FF2B5EF4-FFF2-40B4-BE49-F238E27FC236}">
                  <a16:creationId xmlns:a16="http://schemas.microsoft.com/office/drawing/2014/main" id="{E9AFD584-D0B0-DEBD-F410-AC0CC2F46B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5798" y="2240527"/>
              <a:ext cx="428224" cy="428224"/>
            </a:xfrm>
            <a:prstGeom prst="rect">
              <a:avLst/>
            </a:prstGeom>
          </p:spPr>
        </p:pic>
        <p:pic>
          <p:nvPicPr>
            <p:cNvPr id="20" name="Picture 19" descr="Shape, square&#10;&#10;Description automatically generated">
              <a:extLst>
                <a:ext uri="{FF2B5EF4-FFF2-40B4-BE49-F238E27FC236}">
                  <a16:creationId xmlns:a16="http://schemas.microsoft.com/office/drawing/2014/main" id="{3FE5A1F9-C5BC-4213-30EF-9A2F8E9101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34" y="5648214"/>
              <a:ext cx="428224" cy="428224"/>
            </a:xfrm>
            <a:prstGeom prst="rect">
              <a:avLst/>
            </a:prstGeom>
          </p:spPr>
        </p:pic>
      </p:grpSp>
      <p:sp>
        <p:nvSpPr>
          <p:cNvPr id="5" name="תיבת טקסט 7">
            <a:extLst>
              <a:ext uri="{FF2B5EF4-FFF2-40B4-BE49-F238E27FC236}">
                <a16:creationId xmlns:a16="http://schemas.microsoft.com/office/drawing/2014/main" id="{19DFDADC-E8A6-A1A2-FA36-86A0A00C2C68}"/>
              </a:ext>
            </a:extLst>
          </p:cNvPr>
          <p:cNvSpPr txBox="1"/>
          <p:nvPr/>
        </p:nvSpPr>
        <p:spPr>
          <a:xfrm>
            <a:off x="6742840" y="1735590"/>
            <a:ext cx="4916306" cy="3034357"/>
          </a:xfrm>
          <a:prstGeom prst="rect">
            <a:avLst/>
          </a:prstGeom>
          <a:noFill/>
        </p:spPr>
        <p:txBody>
          <a:bodyPr wrap="square">
            <a:spAutoFit/>
          </a:bodyPr>
          <a:lstStyle/>
          <a:p>
            <a:pPr algn="ctr" rtl="1">
              <a:lnSpc>
                <a:spcPct val="150000"/>
              </a:lnSpc>
            </a:pPr>
            <a:r>
              <a:rPr lang="he-IL" sz="4400" b="1" dirty="0">
                <a:solidFill>
                  <a:schemeClr val="bg1"/>
                </a:solidFill>
                <a:latin typeface="Calibri" panose="020F0502020204030204" pitchFamily="34" charset="0"/>
                <a:cs typeface="Calibri" panose="020F0502020204030204" pitchFamily="34" charset="0"/>
              </a:rPr>
              <a:t>האם שמרית יכולה להתנגד להפקעה מכוח הוראת חוק היסוד? </a:t>
            </a:r>
            <a:endParaRPr kumimoji="0" lang="he-IL" sz="44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034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64EC3BFD-68A7-0152-8E50-BAC2698A8D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56"/>
            <a:ext cx="12191999" cy="6857286"/>
          </a:xfrm>
          <a:prstGeom prst="rect">
            <a:avLst/>
          </a:prstGeom>
        </p:spPr>
      </p:pic>
      <p:pic>
        <p:nvPicPr>
          <p:cNvPr id="19" name="Picture 18">
            <a:extLst>
              <a:ext uri="{FF2B5EF4-FFF2-40B4-BE49-F238E27FC236}">
                <a16:creationId xmlns:a16="http://schemas.microsoft.com/office/drawing/2014/main" id="{80D473B5-E768-6046-997E-1BEB3C8121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7" name="תיבת טקסט 7">
            <a:extLst>
              <a:ext uri="{FF2B5EF4-FFF2-40B4-BE49-F238E27FC236}">
                <a16:creationId xmlns:a16="http://schemas.microsoft.com/office/drawing/2014/main" id="{71B23AB0-82FE-549D-53A7-54B802D1B98A}"/>
              </a:ext>
            </a:extLst>
          </p:cNvPr>
          <p:cNvSpPr txBox="1"/>
          <p:nvPr/>
        </p:nvSpPr>
        <p:spPr>
          <a:xfrm>
            <a:off x="938152" y="758605"/>
            <a:ext cx="10857884" cy="3031086"/>
          </a:xfrm>
          <a:prstGeom prst="rect">
            <a:avLst/>
          </a:prstGeom>
          <a:noFill/>
        </p:spPr>
        <p:txBody>
          <a:bodyPr wrap="square">
            <a:spAutoFit/>
          </a:bodyPr>
          <a:lstStyle/>
          <a:p>
            <a:pPr algn="r" rtl="1">
              <a:lnSpc>
                <a:spcPct val="150000"/>
              </a:lnSpc>
            </a:pPr>
            <a:r>
              <a:rPr lang="he-IL" sz="2600" dirty="0">
                <a:solidFill>
                  <a:schemeClr val="bg1"/>
                </a:solidFill>
                <a:latin typeface="Calibri" panose="020F0502020204030204" pitchFamily="34" charset="0"/>
                <a:cs typeface="Calibri" panose="020F0502020204030204" pitchFamily="34" charset="0"/>
              </a:rPr>
              <a:t>שמרית יכולה לטעון כי על פי חוק היסוד, זכות הקניין שלה מוגנת, ואילו חוק המטרו, שהוא חוק רגיל, אינו יכול לפגוע בזכויותיה המוגנות בחוקה. </a:t>
            </a:r>
          </a:p>
          <a:p>
            <a:pPr algn="r" rtl="1">
              <a:lnSpc>
                <a:spcPct val="150000"/>
              </a:lnSpc>
            </a:pPr>
            <a:r>
              <a:rPr lang="he-IL" sz="2600" dirty="0">
                <a:solidFill>
                  <a:schemeClr val="bg1"/>
                </a:solidFill>
                <a:latin typeface="Calibri" panose="020F0502020204030204" pitchFamily="34" charset="0"/>
                <a:cs typeface="Calibri" panose="020F0502020204030204" pitchFamily="34" charset="0"/>
              </a:rPr>
              <a:t>אבל… </a:t>
            </a:r>
          </a:p>
          <a:p>
            <a:pPr algn="r" rtl="1">
              <a:lnSpc>
                <a:spcPct val="150000"/>
              </a:lnSpc>
            </a:pPr>
            <a:r>
              <a:rPr lang="he-IL" sz="2600" dirty="0">
                <a:solidFill>
                  <a:schemeClr val="bg1"/>
                </a:solidFill>
                <a:latin typeface="Calibri" panose="020F0502020204030204" pitchFamily="34" charset="0"/>
                <a:cs typeface="Calibri" panose="020F0502020204030204" pitchFamily="34" charset="0"/>
              </a:rPr>
              <a:t>כדי לאפשר למחוקק גמישות מסוימת, נקבע ב'חוק יסוד: כבוד האדם וחירותו' </a:t>
            </a:r>
            <a:br>
              <a:rPr lang="en-US" sz="2600" dirty="0">
                <a:solidFill>
                  <a:schemeClr val="bg1"/>
                </a:solidFill>
                <a:latin typeface="Calibri" panose="020F0502020204030204" pitchFamily="34" charset="0"/>
                <a:cs typeface="Calibri" panose="020F0502020204030204" pitchFamily="34" charset="0"/>
              </a:rPr>
            </a:br>
            <a:r>
              <a:rPr lang="he-IL" sz="2600" dirty="0">
                <a:solidFill>
                  <a:schemeClr val="bg1"/>
                </a:solidFill>
                <a:latin typeface="Calibri" panose="020F0502020204030204" pitchFamily="34" charset="0"/>
                <a:cs typeface="Calibri" panose="020F0502020204030204" pitchFamily="34" charset="0"/>
              </a:rPr>
              <a:t>סעיף 8 שכותרתו "פסקת ההגבלה". </a:t>
            </a:r>
            <a:endParaRPr lang="he-IL" sz="2600" b="1" dirty="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9761E4E-0ECB-5AAD-30C4-535949AE8B9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4507090"/>
            <a:ext cx="12191998" cy="2355288"/>
          </a:xfrm>
          <a:prstGeom prst="rect">
            <a:avLst/>
          </a:prstGeom>
        </p:spPr>
      </p:pic>
      <p:grpSp>
        <p:nvGrpSpPr>
          <p:cNvPr id="11" name="Group 10">
            <a:extLst>
              <a:ext uri="{FF2B5EF4-FFF2-40B4-BE49-F238E27FC236}">
                <a16:creationId xmlns:a16="http://schemas.microsoft.com/office/drawing/2014/main" id="{0590E921-5B3F-F92B-01B1-6DE8C0071D5C}"/>
              </a:ext>
            </a:extLst>
          </p:cNvPr>
          <p:cNvGrpSpPr/>
          <p:nvPr/>
        </p:nvGrpSpPr>
        <p:grpSpPr>
          <a:xfrm>
            <a:off x="202496" y="2549027"/>
            <a:ext cx="1893004" cy="1759944"/>
            <a:chOff x="708634" y="2240527"/>
            <a:chExt cx="4185388" cy="3835911"/>
          </a:xfrm>
        </p:grpSpPr>
        <p:pic>
          <p:nvPicPr>
            <p:cNvPr id="12" name="Picture 11">
              <a:extLst>
                <a:ext uri="{FF2B5EF4-FFF2-40B4-BE49-F238E27FC236}">
                  <a16:creationId xmlns:a16="http://schemas.microsoft.com/office/drawing/2014/main" id="{D5CA1369-9EB1-E345-4752-F652C27522B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2746" y="2411419"/>
              <a:ext cx="3767494" cy="3427573"/>
            </a:xfrm>
            <a:prstGeom prst="rect">
              <a:avLst/>
            </a:prstGeom>
          </p:spPr>
        </p:pic>
        <p:pic>
          <p:nvPicPr>
            <p:cNvPr id="13" name="Picture 12" descr="Shape, square&#10;&#10;Description automatically generated">
              <a:extLst>
                <a:ext uri="{FF2B5EF4-FFF2-40B4-BE49-F238E27FC236}">
                  <a16:creationId xmlns:a16="http://schemas.microsoft.com/office/drawing/2014/main" id="{0B542D65-592D-FE73-A090-E913EAC808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798" y="2240527"/>
              <a:ext cx="428224" cy="428224"/>
            </a:xfrm>
            <a:prstGeom prst="rect">
              <a:avLst/>
            </a:prstGeom>
          </p:spPr>
        </p:pic>
        <p:pic>
          <p:nvPicPr>
            <p:cNvPr id="14" name="Picture 13" descr="Shape, square&#10;&#10;Description automatically generated">
              <a:extLst>
                <a:ext uri="{FF2B5EF4-FFF2-40B4-BE49-F238E27FC236}">
                  <a16:creationId xmlns:a16="http://schemas.microsoft.com/office/drawing/2014/main" id="{2DB3A5F9-6254-42CC-2DAD-1CC8AF0D8E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34" y="5648214"/>
              <a:ext cx="428224" cy="428224"/>
            </a:xfrm>
            <a:prstGeom prst="rect">
              <a:avLst/>
            </a:prstGeom>
          </p:spPr>
        </p:pic>
      </p:grpSp>
      <p:grpSp>
        <p:nvGrpSpPr>
          <p:cNvPr id="15" name="Group 14">
            <a:extLst>
              <a:ext uri="{FF2B5EF4-FFF2-40B4-BE49-F238E27FC236}">
                <a16:creationId xmlns:a16="http://schemas.microsoft.com/office/drawing/2014/main" id="{A5E6BD9D-4879-0CA1-F248-F858B1BD092C}"/>
              </a:ext>
            </a:extLst>
          </p:cNvPr>
          <p:cNvGrpSpPr/>
          <p:nvPr/>
        </p:nvGrpSpPr>
        <p:grpSpPr>
          <a:xfrm flipH="1">
            <a:off x="355319" y="4761895"/>
            <a:ext cx="107115" cy="626854"/>
            <a:chOff x="723842" y="2387140"/>
            <a:chExt cx="211725" cy="1239044"/>
          </a:xfrm>
        </p:grpSpPr>
        <p:pic>
          <p:nvPicPr>
            <p:cNvPr id="17" name="Picture 16" descr="Shape, square&#10;&#10;Description automatically generated">
              <a:extLst>
                <a:ext uri="{FF2B5EF4-FFF2-40B4-BE49-F238E27FC236}">
                  <a16:creationId xmlns:a16="http://schemas.microsoft.com/office/drawing/2014/main" id="{2E030661-1476-ECA7-83A0-F920BA55741C}"/>
                </a:ext>
              </a:extLst>
            </p:cNvPr>
            <p:cNvPicPr>
              <a:picLocks noChangeAspect="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23844" y="2387140"/>
              <a:ext cx="211723" cy="211723"/>
            </a:xfrm>
            <a:prstGeom prst="rect">
              <a:avLst/>
            </a:prstGeom>
          </p:spPr>
        </p:pic>
        <p:pic>
          <p:nvPicPr>
            <p:cNvPr id="18" name="Picture 17" descr="Shape, square&#10;&#10;Description automatically generated">
              <a:extLst>
                <a:ext uri="{FF2B5EF4-FFF2-40B4-BE49-F238E27FC236}">
                  <a16:creationId xmlns:a16="http://schemas.microsoft.com/office/drawing/2014/main" id="{D69FD360-B20E-4274-59ED-40B446EC8BDF}"/>
                </a:ext>
              </a:extLst>
            </p:cNvPr>
            <p:cNvPicPr>
              <a:picLocks noChangeAspect="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23844" y="2729580"/>
              <a:ext cx="211723" cy="211723"/>
            </a:xfrm>
            <a:prstGeom prst="rect">
              <a:avLst/>
            </a:prstGeom>
          </p:spPr>
        </p:pic>
        <p:pic>
          <p:nvPicPr>
            <p:cNvPr id="22" name="Picture 21" descr="Shape, square&#10;&#10;Description automatically generated">
              <a:extLst>
                <a:ext uri="{FF2B5EF4-FFF2-40B4-BE49-F238E27FC236}">
                  <a16:creationId xmlns:a16="http://schemas.microsoft.com/office/drawing/2014/main" id="{C2AD0C10-553C-B759-65D6-4D0297C3868D}"/>
                </a:ext>
              </a:extLst>
            </p:cNvPr>
            <p:cNvPicPr>
              <a:picLocks noChangeAspect="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23843" y="3072020"/>
              <a:ext cx="211723" cy="211723"/>
            </a:xfrm>
            <a:prstGeom prst="rect">
              <a:avLst/>
            </a:prstGeom>
          </p:spPr>
        </p:pic>
        <p:pic>
          <p:nvPicPr>
            <p:cNvPr id="23" name="Picture 22" descr="Shape, square&#10;&#10;Description automatically generated">
              <a:extLst>
                <a:ext uri="{FF2B5EF4-FFF2-40B4-BE49-F238E27FC236}">
                  <a16:creationId xmlns:a16="http://schemas.microsoft.com/office/drawing/2014/main" id="{60563BA5-E6C0-7FB4-3E8F-ECFCCF4AC327}"/>
                </a:ext>
              </a:extLst>
            </p:cNvPr>
            <p:cNvPicPr>
              <a:picLocks noChangeAspect="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23842" y="3414461"/>
              <a:ext cx="211723" cy="211723"/>
            </a:xfrm>
            <a:prstGeom prst="rect">
              <a:avLst/>
            </a:prstGeom>
          </p:spPr>
        </p:pic>
      </p:grpSp>
    </p:spTree>
    <p:extLst>
      <p:ext uri="{BB962C8B-B14F-4D97-AF65-F5344CB8AC3E}">
        <p14:creationId xmlns:p14="http://schemas.microsoft.com/office/powerpoint/2010/main" val="3867967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6ECBF3-CBB7-76A2-9899-F73448F221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24" name="Picture 23">
            <a:extLst>
              <a:ext uri="{FF2B5EF4-FFF2-40B4-BE49-F238E27FC236}">
                <a16:creationId xmlns:a16="http://schemas.microsoft.com/office/drawing/2014/main" id="{A1D5531D-A6D9-F400-56FA-0FDFEC558C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8100"/>
            <a:ext cx="6410425" cy="6896100"/>
          </a:xfrm>
          <a:prstGeom prst="rect">
            <a:avLst/>
          </a:prstGeom>
        </p:spPr>
      </p:pic>
      <p:sp>
        <p:nvSpPr>
          <p:cNvPr id="25" name="TextBox 24">
            <a:extLst>
              <a:ext uri="{FF2B5EF4-FFF2-40B4-BE49-F238E27FC236}">
                <a16:creationId xmlns:a16="http://schemas.microsoft.com/office/drawing/2014/main" id="{756FA1C2-BCA4-D62E-70B8-F0913F8E85E3}"/>
              </a:ext>
            </a:extLst>
          </p:cNvPr>
          <p:cNvSpPr txBox="1"/>
          <p:nvPr/>
        </p:nvSpPr>
        <p:spPr>
          <a:xfrm>
            <a:off x="303930" y="1694681"/>
            <a:ext cx="5576170" cy="1323439"/>
          </a:xfrm>
          <a:prstGeom prst="rect">
            <a:avLst/>
          </a:prstGeom>
          <a:noFill/>
        </p:spPr>
        <p:txBody>
          <a:bodyPr wrap="square" rtlCol="0">
            <a:spAutoFit/>
          </a:bodyPr>
          <a:lstStyle/>
          <a:p>
            <a:pPr algn="ctr" rtl="1"/>
            <a:r>
              <a:rPr lang="he-IL" sz="4000" b="1" dirty="0">
                <a:solidFill>
                  <a:schemeClr val="bg1"/>
                </a:solidFill>
                <a:effectLst/>
                <a:latin typeface="Calibri Light" panose="020F0302020204030204" pitchFamily="34" charset="0"/>
                <a:cs typeface="Calibri Light" panose="020F0302020204030204" pitchFamily="34" charset="0"/>
              </a:rPr>
              <a:t>בואו ניזכר במה שלמדנו בשיעור המקוון. </a:t>
            </a:r>
          </a:p>
        </p:txBody>
      </p:sp>
      <p:pic>
        <p:nvPicPr>
          <p:cNvPr id="26" name="Picture 25">
            <a:extLst>
              <a:ext uri="{FF2B5EF4-FFF2-40B4-BE49-F238E27FC236}">
                <a16:creationId xmlns:a16="http://schemas.microsoft.com/office/drawing/2014/main" id="{95525DD2-BBAA-F917-AC7C-40B71E5E90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2" name="TextBox 1">
            <a:extLst>
              <a:ext uri="{FF2B5EF4-FFF2-40B4-BE49-F238E27FC236}">
                <a16:creationId xmlns:a16="http://schemas.microsoft.com/office/drawing/2014/main" id="{E42A8C59-FA3D-5BC5-2130-7313B0EEC855}"/>
              </a:ext>
            </a:extLst>
          </p:cNvPr>
          <p:cNvSpPr txBox="1"/>
          <p:nvPr/>
        </p:nvSpPr>
        <p:spPr>
          <a:xfrm>
            <a:off x="308512" y="3141457"/>
            <a:ext cx="5576170" cy="1015663"/>
          </a:xfrm>
          <a:prstGeom prst="rect">
            <a:avLst/>
          </a:prstGeom>
          <a:noFill/>
        </p:spPr>
        <p:txBody>
          <a:bodyPr wrap="square" rtlCol="0">
            <a:spAutoFit/>
          </a:bodyPr>
          <a:lstStyle/>
          <a:p>
            <a:pPr algn="ctr" rtl="1"/>
            <a:r>
              <a:rPr lang="he-IL" sz="6000" b="1" dirty="0">
                <a:solidFill>
                  <a:schemeClr val="bg1"/>
                </a:solidFill>
                <a:effectLst/>
                <a:latin typeface="Calibri Light" panose="020F0302020204030204" pitchFamily="34" charset="0"/>
                <a:cs typeface="Calibri Light" panose="020F0302020204030204" pitchFamily="34" charset="0"/>
              </a:rPr>
              <a:t>מהי חוקה?</a:t>
            </a:r>
          </a:p>
        </p:txBody>
      </p:sp>
      <p:pic>
        <p:nvPicPr>
          <p:cNvPr id="4" name="Picture 3" descr="A pen and paper with inkwell&#10;&#10;Description automatically generated">
            <a:extLst>
              <a:ext uri="{FF2B5EF4-FFF2-40B4-BE49-F238E27FC236}">
                <a16:creationId xmlns:a16="http://schemas.microsoft.com/office/drawing/2014/main" id="{EA40B592-77B7-B969-20DB-5C286A71BD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6792" y="1173645"/>
            <a:ext cx="6139729" cy="4472609"/>
          </a:xfrm>
          <a:prstGeom prst="rect">
            <a:avLst/>
          </a:prstGeom>
        </p:spPr>
      </p:pic>
      <p:grpSp>
        <p:nvGrpSpPr>
          <p:cNvPr id="5" name="Group 4">
            <a:extLst>
              <a:ext uri="{FF2B5EF4-FFF2-40B4-BE49-F238E27FC236}">
                <a16:creationId xmlns:a16="http://schemas.microsoft.com/office/drawing/2014/main" id="{EA9168EA-D69B-A22D-9579-134ADE2CE2CD}"/>
              </a:ext>
            </a:extLst>
          </p:cNvPr>
          <p:cNvGrpSpPr/>
          <p:nvPr/>
        </p:nvGrpSpPr>
        <p:grpSpPr>
          <a:xfrm>
            <a:off x="4528405" y="5107871"/>
            <a:ext cx="1520311" cy="1323440"/>
            <a:chOff x="-153792" y="855996"/>
            <a:chExt cx="3004109" cy="2615096"/>
          </a:xfrm>
        </p:grpSpPr>
        <p:pic>
          <p:nvPicPr>
            <p:cNvPr id="27" name="Picture 26">
              <a:extLst>
                <a:ext uri="{FF2B5EF4-FFF2-40B4-BE49-F238E27FC236}">
                  <a16:creationId xmlns:a16="http://schemas.microsoft.com/office/drawing/2014/main" id="{411F32DD-9911-9CC7-B1AE-2BA807A45F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868777" y="855996"/>
              <a:ext cx="1981540" cy="1677369"/>
            </a:xfrm>
            <a:prstGeom prst="rect">
              <a:avLst/>
            </a:prstGeom>
          </p:spPr>
        </p:pic>
        <p:pic>
          <p:nvPicPr>
            <p:cNvPr id="28" name="Picture 27">
              <a:extLst>
                <a:ext uri="{FF2B5EF4-FFF2-40B4-BE49-F238E27FC236}">
                  <a16:creationId xmlns:a16="http://schemas.microsoft.com/office/drawing/2014/main" id="{4CBC5E0A-ECFF-7927-3401-FA639E27011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153792" y="2090426"/>
              <a:ext cx="1422880" cy="1380666"/>
            </a:xfrm>
            <a:prstGeom prst="rect">
              <a:avLst/>
            </a:prstGeom>
          </p:spPr>
        </p:pic>
      </p:grpSp>
    </p:spTree>
    <p:extLst>
      <p:ext uri="{BB962C8B-B14F-4D97-AF65-F5344CB8AC3E}">
        <p14:creationId xmlns:p14="http://schemas.microsoft.com/office/powerpoint/2010/main" val="2944742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8" descr="תמונה שמכילה בניין, שמיים, בחוץ, ארכיטקטורה&#10;&#10;התיאור נוצר באופן אוטומטי">
            <a:extLst>
              <a:ext uri="{FF2B5EF4-FFF2-40B4-BE49-F238E27FC236}">
                <a16:creationId xmlns:a16="http://schemas.microsoft.com/office/drawing/2014/main" id="{6A7C8EC4-3F2A-E360-105B-7CB887019DAF}"/>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4194" y="-1290377"/>
            <a:ext cx="12220388" cy="8148377"/>
          </a:xfrm>
          <a:prstGeom prst="rect">
            <a:avLst/>
          </a:prstGeom>
        </p:spPr>
      </p:pic>
      <p:pic>
        <p:nvPicPr>
          <p:cNvPr id="24" name="Picture 23" descr="A white square with black border&#10;&#10;Description automatically generated">
            <a:extLst>
              <a:ext uri="{FF2B5EF4-FFF2-40B4-BE49-F238E27FC236}">
                <a16:creationId xmlns:a16="http://schemas.microsoft.com/office/drawing/2014/main" id="{EF437A41-87E0-B8FF-3B64-5A0504D4AD0B}"/>
              </a:ext>
            </a:extLst>
          </p:cNvPr>
          <p:cNvPicPr>
            <a:picLocks noChangeAspect="1"/>
          </p:cNvPicPr>
          <p:nvPr/>
        </p:nvPicPr>
        <p:blipFill>
          <a:blip r:embed="rId4">
            <a:alphaModFix amt="82000"/>
            <a:extLst>
              <a:ext uri="{28A0092B-C50C-407E-A947-70E740481C1C}">
                <a14:useLocalDpi xmlns:a14="http://schemas.microsoft.com/office/drawing/2010/main" val="0"/>
              </a:ext>
            </a:extLst>
          </a:blip>
          <a:stretch>
            <a:fillRect/>
          </a:stretch>
        </p:blipFill>
        <p:spPr>
          <a:xfrm>
            <a:off x="698499" y="364717"/>
            <a:ext cx="11201401" cy="5905500"/>
          </a:xfrm>
          <a:prstGeom prst="rect">
            <a:avLst/>
          </a:prstGeom>
        </p:spPr>
      </p:pic>
      <p:pic>
        <p:nvPicPr>
          <p:cNvPr id="22" name="Picture 21">
            <a:extLst>
              <a:ext uri="{FF2B5EF4-FFF2-40B4-BE49-F238E27FC236}">
                <a16:creationId xmlns:a16="http://schemas.microsoft.com/office/drawing/2014/main" id="{B8280E6A-FA67-FDA2-CF05-C767D54538F9}"/>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p:blipFill>
        <p:spPr>
          <a:xfrm rot="5400000">
            <a:off x="5842770" y="120373"/>
            <a:ext cx="856761" cy="9799100"/>
          </a:xfrm>
          <a:prstGeom prst="rect">
            <a:avLst/>
          </a:prstGeom>
        </p:spPr>
      </p:pic>
      <p:pic>
        <p:nvPicPr>
          <p:cNvPr id="21" name="Picture 20">
            <a:extLst>
              <a:ext uri="{FF2B5EF4-FFF2-40B4-BE49-F238E27FC236}">
                <a16:creationId xmlns:a16="http://schemas.microsoft.com/office/drawing/2014/main" id="{AE979761-A90A-0CB6-E996-A249A3EAF576}"/>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p:blipFill>
        <p:spPr>
          <a:xfrm rot="5400000">
            <a:off x="9424600" y="2434228"/>
            <a:ext cx="317420" cy="3174781"/>
          </a:xfrm>
          <a:prstGeom prst="rect">
            <a:avLst/>
          </a:prstGeom>
        </p:spPr>
      </p:pic>
      <p:pic>
        <p:nvPicPr>
          <p:cNvPr id="20" name="Picture 19">
            <a:extLst>
              <a:ext uri="{FF2B5EF4-FFF2-40B4-BE49-F238E27FC236}">
                <a16:creationId xmlns:a16="http://schemas.microsoft.com/office/drawing/2014/main" id="{4C399ED6-6117-6352-F163-DE3F3137FE41}"/>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p:blipFill>
        <p:spPr>
          <a:xfrm rot="5400000">
            <a:off x="7607865" y="-114878"/>
            <a:ext cx="317420" cy="6808251"/>
          </a:xfrm>
          <a:prstGeom prst="rect">
            <a:avLst/>
          </a:prstGeom>
        </p:spPr>
      </p:pic>
      <p:pic>
        <p:nvPicPr>
          <p:cNvPr id="18" name="Picture 17">
            <a:extLst>
              <a:ext uri="{FF2B5EF4-FFF2-40B4-BE49-F238E27FC236}">
                <a16:creationId xmlns:a16="http://schemas.microsoft.com/office/drawing/2014/main" id="{906720E3-5023-3B39-01C0-957E5846503A}"/>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p:blipFill>
        <p:spPr>
          <a:xfrm rot="5400000">
            <a:off x="9424600" y="961023"/>
            <a:ext cx="317420" cy="3174781"/>
          </a:xfrm>
          <a:prstGeom prst="rect">
            <a:avLst/>
          </a:prstGeom>
        </p:spPr>
      </p:pic>
      <p:sp>
        <p:nvSpPr>
          <p:cNvPr id="7" name="תיבת טקסט 7">
            <a:extLst>
              <a:ext uri="{FF2B5EF4-FFF2-40B4-BE49-F238E27FC236}">
                <a16:creationId xmlns:a16="http://schemas.microsoft.com/office/drawing/2014/main" id="{71B23AB0-82FE-549D-53A7-54B802D1B98A}"/>
              </a:ext>
            </a:extLst>
          </p:cNvPr>
          <p:cNvSpPr txBox="1"/>
          <p:nvPr/>
        </p:nvSpPr>
        <p:spPr>
          <a:xfrm>
            <a:off x="1193800" y="898117"/>
            <a:ext cx="10134871" cy="1077218"/>
          </a:xfrm>
          <a:prstGeom prst="rect">
            <a:avLst/>
          </a:prstGeom>
          <a:noFill/>
        </p:spPr>
        <p:txBody>
          <a:bodyPr wrap="square">
            <a:spAutoFit/>
          </a:bodyPr>
          <a:lstStyle/>
          <a:p>
            <a:pPr algn="r" rtl="1"/>
            <a:r>
              <a:rPr lang="he-IL" sz="3200" b="1" dirty="0">
                <a:solidFill>
                  <a:srgbClr val="002060"/>
                </a:solidFill>
                <a:latin typeface="Calibri" panose="020F0502020204030204" pitchFamily="34" charset="0"/>
                <a:cs typeface="Calibri" panose="020F0502020204030204" pitchFamily="34" charset="0"/>
              </a:rPr>
              <a:t>הסעיף מאפשר למחוקק לחוקק חוק רגיל שיש בו פגיעה בזכויות המעוגנות בחוק היסוד, אך זאת בתנאים שלהלן: </a:t>
            </a:r>
          </a:p>
        </p:txBody>
      </p:sp>
      <p:sp>
        <p:nvSpPr>
          <p:cNvPr id="6" name="תיבת טקסט 7">
            <a:extLst>
              <a:ext uri="{FF2B5EF4-FFF2-40B4-BE49-F238E27FC236}">
                <a16:creationId xmlns:a16="http://schemas.microsoft.com/office/drawing/2014/main" id="{E06A3690-2711-3C7A-5CDE-5C36F2B7B7CA}"/>
              </a:ext>
            </a:extLst>
          </p:cNvPr>
          <p:cNvSpPr txBox="1"/>
          <p:nvPr/>
        </p:nvSpPr>
        <p:spPr>
          <a:xfrm>
            <a:off x="1023130" y="2039810"/>
            <a:ext cx="10134871" cy="2204899"/>
          </a:xfrm>
          <a:prstGeom prst="rect">
            <a:avLst/>
          </a:prstGeom>
          <a:noFill/>
        </p:spPr>
        <p:txBody>
          <a:bodyPr wrap="square">
            <a:spAutoFit/>
          </a:bodyPr>
          <a:lstStyle/>
          <a:p>
            <a:pPr algn="r" rtl="1">
              <a:lnSpc>
                <a:spcPct val="200000"/>
              </a:lnSpc>
            </a:pPr>
            <a:r>
              <a:rPr lang="he-IL" sz="2400" dirty="0">
                <a:solidFill>
                  <a:srgbClr val="002060"/>
                </a:solidFill>
                <a:latin typeface="Calibri" panose="020F0502020204030204" pitchFamily="34" charset="0"/>
                <a:cs typeface="Calibri" panose="020F0502020204030204" pitchFamily="34" charset="0"/>
              </a:rPr>
              <a:t>הפגיעה תיעשה מכוח חוק. </a:t>
            </a:r>
          </a:p>
          <a:p>
            <a:pPr algn="r" rtl="1">
              <a:lnSpc>
                <a:spcPct val="200000"/>
              </a:lnSpc>
            </a:pPr>
            <a:r>
              <a:rPr lang="he-IL" sz="2400" dirty="0">
                <a:solidFill>
                  <a:srgbClr val="002060"/>
                </a:solidFill>
                <a:latin typeface="Calibri" panose="020F0502020204030204" pitchFamily="34" charset="0"/>
                <a:cs typeface="Calibri" panose="020F0502020204030204" pitchFamily="34" charset="0"/>
              </a:rPr>
              <a:t>החוק הולם את ערכיה של מדינת ישראל כיהודית ודמוקרטית. </a:t>
            </a:r>
          </a:p>
          <a:p>
            <a:pPr algn="r" rtl="1">
              <a:lnSpc>
                <a:spcPct val="200000"/>
              </a:lnSpc>
            </a:pPr>
            <a:r>
              <a:rPr lang="he-IL" sz="2400" dirty="0">
                <a:solidFill>
                  <a:srgbClr val="002060"/>
                </a:solidFill>
                <a:latin typeface="Calibri" panose="020F0502020204030204" pitchFamily="34" charset="0"/>
                <a:cs typeface="Calibri" panose="020F0502020204030204" pitchFamily="34" charset="0"/>
              </a:rPr>
              <a:t>החוק נועד לתכלית ראויה. </a:t>
            </a:r>
          </a:p>
        </p:txBody>
      </p:sp>
      <p:pic>
        <p:nvPicPr>
          <p:cNvPr id="3" name="Picture 2" descr="A picture containing text&#10;&#10;Description automatically generated">
            <a:extLst>
              <a:ext uri="{FF2B5EF4-FFF2-40B4-BE49-F238E27FC236}">
                <a16:creationId xmlns:a16="http://schemas.microsoft.com/office/drawing/2014/main" id="{A138F13C-F563-7264-FE1F-F5CFEC58BA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17" name="תיבת טקסט 7">
            <a:extLst>
              <a:ext uri="{FF2B5EF4-FFF2-40B4-BE49-F238E27FC236}">
                <a16:creationId xmlns:a16="http://schemas.microsoft.com/office/drawing/2014/main" id="{6B336762-E802-551B-A0CA-13EA91D58509}"/>
              </a:ext>
            </a:extLst>
          </p:cNvPr>
          <p:cNvSpPr txBox="1"/>
          <p:nvPr/>
        </p:nvSpPr>
        <p:spPr>
          <a:xfrm>
            <a:off x="1023130" y="4398084"/>
            <a:ext cx="10134871" cy="1143070"/>
          </a:xfrm>
          <a:prstGeom prst="rect">
            <a:avLst/>
          </a:prstGeom>
          <a:noFill/>
        </p:spPr>
        <p:txBody>
          <a:bodyPr wrap="square">
            <a:spAutoFit/>
          </a:bodyPr>
          <a:lstStyle/>
          <a:p>
            <a:pPr algn="r" rtl="1">
              <a:lnSpc>
                <a:spcPct val="150000"/>
              </a:lnSpc>
            </a:pPr>
            <a:r>
              <a:rPr lang="he-IL" sz="2400" dirty="0">
                <a:solidFill>
                  <a:srgbClr val="002060"/>
                </a:solidFill>
                <a:latin typeface="Calibri" panose="020F0502020204030204" pitchFamily="34" charset="0"/>
                <a:cs typeface="Calibri" panose="020F0502020204030204" pitchFamily="34" charset="0"/>
              </a:rPr>
              <a:t>הפגיעה מידתית, כלומר אינה מעבר לנדרש לצורך הגשמת התכלית, היא מתאימה למטרה</a:t>
            </a:r>
          </a:p>
          <a:p>
            <a:pPr algn="r" rtl="1">
              <a:lnSpc>
                <a:spcPct val="150000"/>
              </a:lnSpc>
            </a:pPr>
            <a:r>
              <a:rPr lang="he-IL" sz="2400" dirty="0">
                <a:solidFill>
                  <a:srgbClr val="002060"/>
                </a:solidFill>
                <a:latin typeface="Calibri" panose="020F0502020204030204" pitchFamily="34" charset="0"/>
                <a:cs typeface="Calibri" panose="020F0502020204030204" pitchFamily="34" charset="0"/>
              </a:rPr>
              <a:t>המבוקשת, ולא ניתן להגשים את התכלית באמצעות פגיעה קלה יותר בזכויות האדם. </a:t>
            </a:r>
          </a:p>
        </p:txBody>
      </p:sp>
    </p:spTree>
    <p:extLst>
      <p:ext uri="{BB962C8B-B14F-4D97-AF65-F5344CB8AC3E}">
        <p14:creationId xmlns:p14="http://schemas.microsoft.com/office/powerpoint/2010/main" val="2178003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10" name="Picture 9">
            <a:extLst>
              <a:ext uri="{FF2B5EF4-FFF2-40B4-BE49-F238E27FC236}">
                <a16:creationId xmlns:a16="http://schemas.microsoft.com/office/drawing/2014/main" id="{1510D892-5C90-5EF3-CA3A-6C9B286137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697071"/>
            <a:ext cx="11787008" cy="2632506"/>
          </a:xfrm>
          <a:prstGeom prst="rect">
            <a:avLst/>
          </a:prstGeom>
        </p:spPr>
      </p:pic>
      <p:sp>
        <p:nvSpPr>
          <p:cNvPr id="12" name="TextBox 11">
            <a:extLst>
              <a:ext uri="{FF2B5EF4-FFF2-40B4-BE49-F238E27FC236}">
                <a16:creationId xmlns:a16="http://schemas.microsoft.com/office/drawing/2014/main" id="{FEC6FF98-4D5B-C7BA-AA78-614170C5598E}"/>
              </a:ext>
            </a:extLst>
          </p:cNvPr>
          <p:cNvSpPr txBox="1"/>
          <p:nvPr/>
        </p:nvSpPr>
        <p:spPr>
          <a:xfrm>
            <a:off x="202496" y="1792073"/>
            <a:ext cx="11705968" cy="2232021"/>
          </a:xfrm>
          <a:prstGeom prst="rect">
            <a:avLst/>
          </a:prstGeom>
          <a:noFill/>
        </p:spPr>
        <p:txBody>
          <a:bodyPr wrap="square" rtlCol="0">
            <a:spAutoFit/>
          </a:bodyPr>
          <a:lstStyle/>
          <a:p>
            <a:pPr algn="ctr" rtl="1">
              <a:lnSpc>
                <a:spcPct val="150000"/>
              </a:lnSpc>
            </a:pPr>
            <a:r>
              <a:rPr lang="he-IL" sz="3200" dirty="0">
                <a:solidFill>
                  <a:schemeClr val="bg1"/>
                </a:solidFill>
                <a:latin typeface="Calibri Light" panose="020F0302020204030204" pitchFamily="34" charset="0"/>
                <a:cs typeface="Calibri Light" panose="020F0302020204030204" pitchFamily="34" charset="0"/>
              </a:rPr>
              <a:t>כלומר הכנסת רשאית לחוקק את חוק המטרו ומכוחו לפגוע בזכויותיה של שמרית, אך הפגיעה צריכה להיות מידתית והוגנת. אם כן, שמרית תוכל לנסות ולבטל את החוק, אם תוכיח שהפגיעה אינה עומדת בתנאי פסקת ההגבלה.</a:t>
            </a:r>
          </a:p>
        </p:txBody>
      </p:sp>
      <p:pic>
        <p:nvPicPr>
          <p:cNvPr id="4" name="Picture 3">
            <a:extLst>
              <a:ext uri="{FF2B5EF4-FFF2-40B4-BE49-F238E27FC236}">
                <a16:creationId xmlns:a16="http://schemas.microsoft.com/office/drawing/2014/main" id="{72452D69-CC22-9E8B-9F20-647349881E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0" y="6337300"/>
            <a:ext cx="12192000" cy="520700"/>
          </a:xfrm>
          <a:prstGeom prst="rect">
            <a:avLst/>
          </a:prstGeom>
        </p:spPr>
      </p:pic>
      <p:pic>
        <p:nvPicPr>
          <p:cNvPr id="3" name="Picture 2">
            <a:extLst>
              <a:ext uri="{FF2B5EF4-FFF2-40B4-BE49-F238E27FC236}">
                <a16:creationId xmlns:a16="http://schemas.microsoft.com/office/drawing/2014/main" id="{3BBCCD7B-B579-254B-74EA-05340A0B60B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919638" y="264998"/>
            <a:ext cx="988826" cy="1031587"/>
          </a:xfrm>
          <a:prstGeom prst="rect">
            <a:avLst/>
          </a:prstGeom>
        </p:spPr>
      </p:pic>
      <p:pic>
        <p:nvPicPr>
          <p:cNvPr id="6" name="Picture 5" descr="A green and black rectangle&#10;&#10;Description automatically generated">
            <a:extLst>
              <a:ext uri="{FF2B5EF4-FFF2-40B4-BE49-F238E27FC236}">
                <a16:creationId xmlns:a16="http://schemas.microsoft.com/office/drawing/2014/main" id="{440D99E8-2F23-1666-E9A5-59CC23AFDB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spTree>
    <p:extLst>
      <p:ext uri="{BB962C8B-B14F-4D97-AF65-F5344CB8AC3E}">
        <p14:creationId xmlns:p14="http://schemas.microsoft.com/office/powerpoint/2010/main" val="3928385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EDFCECE-4838-2DF9-6CAE-ADF805D5DF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6" name="Picture 5" descr="A green and black rectangle&#10;&#10;Description automatically generated">
            <a:extLst>
              <a:ext uri="{FF2B5EF4-FFF2-40B4-BE49-F238E27FC236}">
                <a16:creationId xmlns:a16="http://schemas.microsoft.com/office/drawing/2014/main" id="{8247DA3D-C36B-92D1-96D5-D1B657BB01E3}"/>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sp>
        <p:nvSpPr>
          <p:cNvPr id="8" name="TextBox 7">
            <a:extLst>
              <a:ext uri="{FF2B5EF4-FFF2-40B4-BE49-F238E27FC236}">
                <a16:creationId xmlns:a16="http://schemas.microsoft.com/office/drawing/2014/main" id="{A4AD6064-32F2-3166-53FB-B1753679820D}"/>
              </a:ext>
            </a:extLst>
          </p:cNvPr>
          <p:cNvSpPr txBox="1"/>
          <p:nvPr/>
        </p:nvSpPr>
        <p:spPr>
          <a:xfrm>
            <a:off x="873626" y="2702963"/>
            <a:ext cx="10444748" cy="3150542"/>
          </a:xfrm>
          <a:prstGeom prst="rect">
            <a:avLst/>
          </a:prstGeom>
          <a:noFill/>
        </p:spPr>
        <p:txBody>
          <a:bodyPr wrap="square" rtlCol="0">
            <a:spAutoFit/>
          </a:bodyPr>
          <a:lstStyle/>
          <a:p>
            <a:pPr algn="ctr" rtl="1">
              <a:lnSpc>
                <a:spcPct val="150000"/>
              </a:lnSpc>
            </a:pPr>
            <a:r>
              <a:rPr lang="he-IL" sz="3400" dirty="0">
                <a:latin typeface="Calibri" panose="020F0502020204030204" pitchFamily="34" charset="0"/>
                <a:cs typeface="Calibri" panose="020F0502020204030204" pitchFamily="34" charset="0"/>
              </a:rPr>
              <a:t>לא אחת נדרש בג"ץ לעסוק בהחלטות מנהליות ובחוקים שלטענת העותרים כוללים פגיעות בזכויות אדם באופן לא מידתי. </a:t>
            </a:r>
            <a:br>
              <a:rPr lang="en-US" sz="3400" dirty="0">
                <a:latin typeface="Calibri" panose="020F0502020204030204" pitchFamily="34" charset="0"/>
                <a:cs typeface="Calibri" panose="020F0502020204030204" pitchFamily="34" charset="0"/>
              </a:rPr>
            </a:br>
            <a:r>
              <a:rPr lang="he-IL" sz="3400" dirty="0">
                <a:latin typeface="Calibri" panose="020F0502020204030204" pitchFamily="34" charset="0"/>
                <a:cs typeface="Calibri" panose="020F0502020204030204" pitchFamily="34" charset="0"/>
              </a:rPr>
              <a:t>בנושא זה נעסוק בשיעור נוסף בהמשך השער הנוכחי, לאחר שנבין לעומק את תפקיד בתי המשפט. </a:t>
            </a:r>
          </a:p>
        </p:txBody>
      </p:sp>
    </p:spTree>
    <p:extLst>
      <p:ext uri="{BB962C8B-B14F-4D97-AF65-F5344CB8AC3E}">
        <p14:creationId xmlns:p14="http://schemas.microsoft.com/office/powerpoint/2010/main" val="1170729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een figure in a group of white pawns&#10;&#10;Description automatically generated">
            <a:extLst>
              <a:ext uri="{FF2B5EF4-FFF2-40B4-BE49-F238E27FC236}">
                <a16:creationId xmlns:a16="http://schemas.microsoft.com/office/drawing/2014/main" id="{50488C50-5540-CE56-8DB8-C8FA3B3D5552}"/>
              </a:ext>
            </a:extLst>
          </p:cNvPr>
          <p:cNvPicPr>
            <a:picLocks noChangeAspect="1"/>
          </p:cNvPicPr>
          <p:nvPr/>
        </p:nvPicPr>
        <p:blipFill rotWithShape="1">
          <a:blip r:embed="rId3">
            <a:extLst>
              <a:ext uri="{28A0092B-C50C-407E-A947-70E740481C1C}">
                <a14:useLocalDpi xmlns:a14="http://schemas.microsoft.com/office/drawing/2010/main" val="0"/>
              </a:ext>
            </a:extLst>
          </a:blip>
          <a:srcRect t="20565" r="15162" b="7754"/>
          <a:stretch/>
        </p:blipFill>
        <p:spPr>
          <a:xfrm flipH="1">
            <a:off x="0" y="0"/>
            <a:ext cx="12192000" cy="6858000"/>
          </a:xfrm>
          <a:prstGeom prst="rect">
            <a:avLst/>
          </a:prstGeom>
        </p:spPr>
      </p:pic>
      <p:pic>
        <p:nvPicPr>
          <p:cNvPr id="18" name="Picture 17" descr="A white square with black border&#10;&#10;Description automatically generated">
            <a:extLst>
              <a:ext uri="{FF2B5EF4-FFF2-40B4-BE49-F238E27FC236}">
                <a16:creationId xmlns:a16="http://schemas.microsoft.com/office/drawing/2014/main" id="{ACF1F64B-5E5C-F863-9B9B-11EA805AE2C0}"/>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4207797" y="69656"/>
            <a:ext cx="7743607" cy="342900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AAABD502-E80F-E03B-B58E-8270146140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14" name="TextBox 13">
            <a:extLst>
              <a:ext uri="{FF2B5EF4-FFF2-40B4-BE49-F238E27FC236}">
                <a16:creationId xmlns:a16="http://schemas.microsoft.com/office/drawing/2014/main" id="{738E6FEB-D528-739E-B9FC-DA71F859C495}"/>
              </a:ext>
            </a:extLst>
          </p:cNvPr>
          <p:cNvSpPr txBox="1"/>
          <p:nvPr/>
        </p:nvSpPr>
        <p:spPr>
          <a:xfrm>
            <a:off x="6433527" y="403280"/>
            <a:ext cx="4887547" cy="861774"/>
          </a:xfrm>
          <a:prstGeom prst="rect">
            <a:avLst/>
          </a:prstGeom>
          <a:noFill/>
        </p:spPr>
        <p:txBody>
          <a:bodyPr wrap="square" rtlCol="0">
            <a:spAutoFit/>
          </a:bodyPr>
          <a:lstStyle/>
          <a:p>
            <a:pPr algn="r"/>
            <a:r>
              <a:rPr lang="he-IL" sz="5000" b="1" dirty="0">
                <a:solidFill>
                  <a:srgbClr val="1D986C"/>
                </a:solidFill>
                <a:effectLst/>
                <a:latin typeface="Calibri" panose="020F0502020204030204" pitchFamily="34" charset="0"/>
                <a:cs typeface="Calibri" panose="020F0502020204030204" pitchFamily="34" charset="0"/>
              </a:rPr>
              <a:t>פסקת התגברות </a:t>
            </a:r>
          </a:p>
        </p:txBody>
      </p:sp>
      <p:sp>
        <p:nvSpPr>
          <p:cNvPr id="15" name="TextBox 14">
            <a:extLst>
              <a:ext uri="{FF2B5EF4-FFF2-40B4-BE49-F238E27FC236}">
                <a16:creationId xmlns:a16="http://schemas.microsoft.com/office/drawing/2014/main" id="{A6644342-6757-5AFC-F253-80713EF9A7A2}"/>
              </a:ext>
            </a:extLst>
          </p:cNvPr>
          <p:cNvSpPr txBox="1"/>
          <p:nvPr/>
        </p:nvSpPr>
        <p:spPr>
          <a:xfrm>
            <a:off x="3764478" y="1251204"/>
            <a:ext cx="7581194" cy="1697068"/>
          </a:xfrm>
          <a:prstGeom prst="rect">
            <a:avLst/>
          </a:prstGeom>
          <a:noFill/>
        </p:spPr>
        <p:txBody>
          <a:bodyPr wrap="square" rtlCol="0">
            <a:spAutoFit/>
          </a:bodyPr>
          <a:lstStyle/>
          <a:p>
            <a:pPr algn="r" rtl="1">
              <a:lnSpc>
                <a:spcPct val="150000"/>
              </a:lnSpc>
            </a:pPr>
            <a:r>
              <a:rPr lang="he-IL" sz="2400" dirty="0">
                <a:solidFill>
                  <a:srgbClr val="1D986C"/>
                </a:solidFill>
                <a:latin typeface="Calibri Light" panose="020F0302020204030204" pitchFamily="34" charset="0"/>
                <a:cs typeface="Calibri Light" panose="020F0302020204030204" pitchFamily="34" charset="0"/>
              </a:rPr>
              <a:t>דרך נוספת להתמודדות עם המתח שעלול להיות בין חוקי </a:t>
            </a:r>
            <a:br>
              <a:rPr lang="en-US" sz="2400" dirty="0">
                <a:solidFill>
                  <a:srgbClr val="1D986C"/>
                </a:solidFill>
                <a:latin typeface="Calibri Light" panose="020F0302020204030204" pitchFamily="34" charset="0"/>
                <a:cs typeface="Calibri Light" panose="020F0302020204030204" pitchFamily="34" charset="0"/>
              </a:rPr>
            </a:br>
            <a:r>
              <a:rPr lang="he-IL" sz="2400" dirty="0">
                <a:solidFill>
                  <a:srgbClr val="1D986C"/>
                </a:solidFill>
                <a:latin typeface="Calibri Light" panose="020F0302020204030204" pitchFamily="34" charset="0"/>
                <a:cs typeface="Calibri Light" panose="020F0302020204030204" pitchFamily="34" charset="0"/>
              </a:rPr>
              <a:t>יסוד לחוקים רגילים, היא באמצעות הוספת "פסקת התגברות" שמופיעה </a:t>
            </a:r>
            <a:r>
              <a:rPr lang="he-IL" sz="2400" b="1" dirty="0">
                <a:solidFill>
                  <a:srgbClr val="1D986C"/>
                </a:solidFill>
                <a:latin typeface="Calibri Light" panose="020F0302020204030204" pitchFamily="34" charset="0"/>
                <a:cs typeface="Calibri Light" panose="020F0302020204030204" pitchFamily="34" charset="0"/>
              </a:rPr>
              <a:t>ב'חוק יסוד: חופש העיסוק'. </a:t>
            </a:r>
          </a:p>
        </p:txBody>
      </p:sp>
      <p:pic>
        <p:nvPicPr>
          <p:cNvPr id="2" name="Picture 1" descr="A green and black rectangle&#10;&#10;Description automatically generated">
            <a:extLst>
              <a:ext uri="{FF2B5EF4-FFF2-40B4-BE49-F238E27FC236}">
                <a16:creationId xmlns:a16="http://schemas.microsoft.com/office/drawing/2014/main" id="{1B8E1C20-0547-2B18-FBA8-90A8DED88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pic>
        <p:nvPicPr>
          <p:cNvPr id="21" name="Picture 20" descr="A close up of a text&#10;&#10;Description automatically generated">
            <a:extLst>
              <a:ext uri="{FF2B5EF4-FFF2-40B4-BE49-F238E27FC236}">
                <a16:creationId xmlns:a16="http://schemas.microsoft.com/office/drawing/2014/main" id="{37B81925-8FBB-13CF-770B-5FCBDE6307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800" y="3832280"/>
            <a:ext cx="11074400" cy="2711487"/>
          </a:xfrm>
          <a:prstGeom prst="rect">
            <a:avLst/>
          </a:prstGeom>
        </p:spPr>
      </p:pic>
    </p:spTree>
    <p:extLst>
      <p:ext uri="{BB962C8B-B14F-4D97-AF65-F5344CB8AC3E}">
        <p14:creationId xmlns:p14="http://schemas.microsoft.com/office/powerpoint/2010/main" val="2986703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AAABD502-E80F-E03B-B58E-827014614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11" name="Picture 10">
            <a:extLst>
              <a:ext uri="{FF2B5EF4-FFF2-40B4-BE49-F238E27FC236}">
                <a16:creationId xmlns:a16="http://schemas.microsoft.com/office/drawing/2014/main" id="{772EE935-9A15-E23A-CE48-6FE6F74737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5400000">
            <a:off x="11057185" y="912421"/>
            <a:ext cx="560148" cy="565770"/>
          </a:xfrm>
          <a:prstGeom prst="rect">
            <a:avLst/>
          </a:prstGeom>
        </p:spPr>
      </p:pic>
      <p:pic>
        <p:nvPicPr>
          <p:cNvPr id="2" name="Picture 1" descr="A white square with black border&#10;&#10;Description automatically generated">
            <a:extLst>
              <a:ext uri="{FF2B5EF4-FFF2-40B4-BE49-F238E27FC236}">
                <a16:creationId xmlns:a16="http://schemas.microsoft.com/office/drawing/2014/main" id="{FC701C6C-F3D5-C7D0-C263-22C64D7F09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545" y="1025412"/>
            <a:ext cx="11317762" cy="5108688"/>
          </a:xfrm>
          <a:prstGeom prst="rect">
            <a:avLst/>
          </a:prstGeom>
        </p:spPr>
      </p:pic>
      <p:pic>
        <p:nvPicPr>
          <p:cNvPr id="20" name="Picture 19">
            <a:extLst>
              <a:ext uri="{FF2B5EF4-FFF2-40B4-BE49-F238E27FC236}">
                <a16:creationId xmlns:a16="http://schemas.microsoft.com/office/drawing/2014/main" id="{E65ED821-720F-12A1-6DE7-AF4A8D871B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5400000">
            <a:off x="629130" y="5508399"/>
            <a:ext cx="711033" cy="718170"/>
          </a:xfrm>
          <a:prstGeom prst="rect">
            <a:avLst/>
          </a:prstGeom>
        </p:spPr>
      </p:pic>
      <p:pic>
        <p:nvPicPr>
          <p:cNvPr id="21" name="Picture 20">
            <a:extLst>
              <a:ext uri="{FF2B5EF4-FFF2-40B4-BE49-F238E27FC236}">
                <a16:creationId xmlns:a16="http://schemas.microsoft.com/office/drawing/2014/main" id="{26DF44E5-5B5D-C278-0091-99D8276665E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5400000">
            <a:off x="7006207" y="-106412"/>
            <a:ext cx="431256" cy="6928478"/>
          </a:xfrm>
          <a:prstGeom prst="rect">
            <a:avLst/>
          </a:prstGeom>
        </p:spPr>
      </p:pic>
      <p:pic>
        <p:nvPicPr>
          <p:cNvPr id="8" name="Picture 7">
            <a:extLst>
              <a:ext uri="{FF2B5EF4-FFF2-40B4-BE49-F238E27FC236}">
                <a16:creationId xmlns:a16="http://schemas.microsoft.com/office/drawing/2014/main" id="{41971291-CDB5-AF18-7508-45FFC6B9130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5400000">
            <a:off x="7006207" y="1377382"/>
            <a:ext cx="431256" cy="6928478"/>
          </a:xfrm>
          <a:prstGeom prst="rect">
            <a:avLst/>
          </a:prstGeom>
        </p:spPr>
      </p:pic>
      <p:pic>
        <p:nvPicPr>
          <p:cNvPr id="7" name="Picture 6">
            <a:extLst>
              <a:ext uri="{FF2B5EF4-FFF2-40B4-BE49-F238E27FC236}">
                <a16:creationId xmlns:a16="http://schemas.microsoft.com/office/drawing/2014/main" id="{4393789F-15FB-5C48-10E9-70760E6D823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5400000">
            <a:off x="7006207" y="630188"/>
            <a:ext cx="431256" cy="6928478"/>
          </a:xfrm>
          <a:prstGeom prst="rect">
            <a:avLst/>
          </a:prstGeom>
        </p:spPr>
      </p:pic>
      <p:sp>
        <p:nvSpPr>
          <p:cNvPr id="3" name="TextBox 2">
            <a:extLst>
              <a:ext uri="{FF2B5EF4-FFF2-40B4-BE49-F238E27FC236}">
                <a16:creationId xmlns:a16="http://schemas.microsoft.com/office/drawing/2014/main" id="{7440E80E-E561-2FAC-79F0-99234C5596FB}"/>
              </a:ext>
            </a:extLst>
          </p:cNvPr>
          <p:cNvSpPr txBox="1"/>
          <p:nvPr/>
        </p:nvSpPr>
        <p:spPr>
          <a:xfrm>
            <a:off x="6166827" y="1406580"/>
            <a:ext cx="4887547" cy="861774"/>
          </a:xfrm>
          <a:prstGeom prst="rect">
            <a:avLst/>
          </a:prstGeom>
          <a:noFill/>
        </p:spPr>
        <p:txBody>
          <a:bodyPr wrap="square" rtlCol="0">
            <a:spAutoFit/>
          </a:bodyPr>
          <a:lstStyle/>
          <a:p>
            <a:pPr algn="r"/>
            <a:r>
              <a:rPr lang="he-IL" sz="5000" b="1" dirty="0">
                <a:solidFill>
                  <a:srgbClr val="2B5A49"/>
                </a:solidFill>
                <a:effectLst/>
                <a:latin typeface="Calibri" panose="020F0502020204030204" pitchFamily="34" charset="0"/>
                <a:cs typeface="Calibri" panose="020F0502020204030204" pitchFamily="34" charset="0"/>
              </a:rPr>
              <a:t>פסקת התגברות </a:t>
            </a:r>
          </a:p>
        </p:txBody>
      </p:sp>
      <p:sp>
        <p:nvSpPr>
          <p:cNvPr id="15" name="TextBox 14">
            <a:extLst>
              <a:ext uri="{FF2B5EF4-FFF2-40B4-BE49-F238E27FC236}">
                <a16:creationId xmlns:a16="http://schemas.microsoft.com/office/drawing/2014/main" id="{A6644342-6757-5AFC-F253-80713EF9A7A2}"/>
              </a:ext>
            </a:extLst>
          </p:cNvPr>
          <p:cNvSpPr txBox="1"/>
          <p:nvPr/>
        </p:nvSpPr>
        <p:spPr>
          <a:xfrm>
            <a:off x="389128" y="2857584"/>
            <a:ext cx="10220827" cy="2204899"/>
          </a:xfrm>
          <a:prstGeom prst="rect">
            <a:avLst/>
          </a:prstGeom>
          <a:noFill/>
        </p:spPr>
        <p:txBody>
          <a:bodyPr wrap="square" rtlCol="0">
            <a:spAutoFit/>
          </a:bodyPr>
          <a:lstStyle/>
          <a:p>
            <a:pPr algn="r" rtl="1">
              <a:lnSpc>
                <a:spcPct val="200000"/>
              </a:lnSpc>
            </a:pPr>
            <a:r>
              <a:rPr lang="he-IL" sz="2400" b="1" dirty="0">
                <a:latin typeface="Calibri Light" panose="020F0302020204030204" pitchFamily="34" charset="0"/>
                <a:cs typeface="Calibri Light" panose="020F0302020204030204" pitchFamily="34" charset="0"/>
              </a:rPr>
              <a:t>1. החוק נחקק ברוב של חברי הכנסת, כלומר לפחות 61. </a:t>
            </a:r>
          </a:p>
          <a:p>
            <a:pPr algn="r" rtl="1">
              <a:lnSpc>
                <a:spcPct val="200000"/>
              </a:lnSpc>
            </a:pPr>
            <a:r>
              <a:rPr lang="he-IL" sz="2400" b="1" dirty="0">
                <a:latin typeface="Calibri Light" panose="020F0302020204030204" pitchFamily="34" charset="0"/>
                <a:cs typeface="Calibri Light" panose="020F0302020204030204" pitchFamily="34" charset="0"/>
              </a:rPr>
              <a:t>2. נקבע בחוק שהוא "על אף האמור בחוק היסוד". </a:t>
            </a:r>
          </a:p>
          <a:p>
            <a:pPr algn="r" rtl="1">
              <a:lnSpc>
                <a:spcPct val="200000"/>
              </a:lnSpc>
            </a:pPr>
            <a:r>
              <a:rPr lang="he-IL" sz="2400" b="1" dirty="0">
                <a:latin typeface="Calibri Light" panose="020F0302020204030204" pitchFamily="34" charset="0"/>
                <a:cs typeface="Calibri Light" panose="020F0302020204030204" pitchFamily="34" charset="0"/>
              </a:rPr>
              <a:t>3. החוק יהיה תקף לתקופה של 4 שנים. </a:t>
            </a:r>
          </a:p>
        </p:txBody>
      </p:sp>
      <p:sp>
        <p:nvSpPr>
          <p:cNvPr id="10" name="TextBox 9">
            <a:extLst>
              <a:ext uri="{FF2B5EF4-FFF2-40B4-BE49-F238E27FC236}">
                <a16:creationId xmlns:a16="http://schemas.microsoft.com/office/drawing/2014/main" id="{21EBFF45-C6E4-9AEF-BB72-CA115CEEBBB0}"/>
              </a:ext>
            </a:extLst>
          </p:cNvPr>
          <p:cNvSpPr txBox="1"/>
          <p:nvPr/>
        </p:nvSpPr>
        <p:spPr>
          <a:xfrm>
            <a:off x="1057188" y="2237189"/>
            <a:ext cx="9935971" cy="589072"/>
          </a:xfrm>
          <a:prstGeom prst="rect">
            <a:avLst/>
          </a:prstGeom>
          <a:noFill/>
        </p:spPr>
        <p:txBody>
          <a:bodyPr wrap="square" rtlCol="0">
            <a:spAutoFit/>
          </a:bodyPr>
          <a:lstStyle/>
          <a:p>
            <a:pPr algn="r" rtl="1">
              <a:lnSpc>
                <a:spcPct val="150000"/>
              </a:lnSpc>
            </a:pPr>
            <a:r>
              <a:rPr lang="he-IL" sz="2400" dirty="0">
                <a:latin typeface="Calibri Light" panose="020F0302020204030204" pitchFamily="34" charset="0"/>
                <a:cs typeface="Calibri Light" panose="020F0302020204030204" pitchFamily="34" charset="0"/>
              </a:rPr>
              <a:t>פסקת ההתגברות מאפשרת לחוקק חוק רגיל שסותר את חוק היסוד, וזאת בשלושה תנאים:</a:t>
            </a:r>
            <a:endParaRPr lang="he-IL" sz="2400" dirty="0">
              <a:latin typeface="Calibri" panose="020F0502020204030204" pitchFamily="34" charset="0"/>
              <a:cs typeface="Calibri" panose="020F0502020204030204" pitchFamily="34" charset="0"/>
            </a:endParaRPr>
          </a:p>
        </p:txBody>
      </p:sp>
      <p:pic>
        <p:nvPicPr>
          <p:cNvPr id="5" name="Picture 4" descr="A green and black rectangle&#10;&#10;Description automatically generated">
            <a:extLst>
              <a:ext uri="{FF2B5EF4-FFF2-40B4-BE49-F238E27FC236}">
                <a16:creationId xmlns:a16="http://schemas.microsoft.com/office/drawing/2014/main" id="{2D309F5E-5820-A515-2DB0-C1DBCC074F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spTree>
    <p:extLst>
      <p:ext uri="{BB962C8B-B14F-4D97-AF65-F5344CB8AC3E}">
        <p14:creationId xmlns:p14="http://schemas.microsoft.com/office/powerpoint/2010/main" val="48896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AAABD502-E80F-E03B-B58E-827014614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3" name="Picture 2">
            <a:extLst>
              <a:ext uri="{FF2B5EF4-FFF2-40B4-BE49-F238E27FC236}">
                <a16:creationId xmlns:a16="http://schemas.microsoft.com/office/drawing/2014/main" id="{D18E7FE6-30A2-924B-57BA-F0F58E32BC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940455" y="1243134"/>
            <a:ext cx="10311090" cy="4259083"/>
          </a:xfrm>
          <a:prstGeom prst="rect">
            <a:avLst/>
          </a:prstGeom>
        </p:spPr>
      </p:pic>
      <p:sp>
        <p:nvSpPr>
          <p:cNvPr id="4" name="TextBox 3">
            <a:extLst>
              <a:ext uri="{FF2B5EF4-FFF2-40B4-BE49-F238E27FC236}">
                <a16:creationId xmlns:a16="http://schemas.microsoft.com/office/drawing/2014/main" id="{AC601AFD-8797-C75C-FDEC-CF0DB82A8DBF}"/>
              </a:ext>
            </a:extLst>
          </p:cNvPr>
          <p:cNvSpPr txBox="1"/>
          <p:nvPr/>
        </p:nvSpPr>
        <p:spPr>
          <a:xfrm>
            <a:off x="1205876" y="2033618"/>
            <a:ext cx="10045669" cy="2790764"/>
          </a:xfrm>
          <a:prstGeom prst="rect">
            <a:avLst/>
          </a:prstGeom>
          <a:noFill/>
        </p:spPr>
        <p:txBody>
          <a:bodyPr wrap="square" rtlCol="0">
            <a:spAutoFit/>
          </a:bodyPr>
          <a:lstStyle/>
          <a:p>
            <a:pPr algn="ctr" rtl="1">
              <a:lnSpc>
                <a:spcPct val="150000"/>
              </a:lnSpc>
            </a:pPr>
            <a:r>
              <a:rPr lang="he-IL" sz="3000" dirty="0">
                <a:solidFill>
                  <a:schemeClr val="bg1"/>
                </a:solidFill>
                <a:latin typeface="Calibri Light" panose="020F0302020204030204" pitchFamily="34" charset="0"/>
                <a:cs typeface="Calibri Light" panose="020F0302020204030204" pitchFamily="34" charset="0"/>
              </a:rPr>
              <a:t>אם כך ראינו שלחוקי היסוד יש מעמד מיוחד. הם נהנים </a:t>
            </a:r>
            <a:r>
              <a:rPr lang="he-IL" sz="3000" b="1" dirty="0">
                <a:solidFill>
                  <a:schemeClr val="bg1"/>
                </a:solidFill>
                <a:latin typeface="Calibri Light" panose="020F0302020204030204" pitchFamily="34" charset="0"/>
                <a:cs typeface="Calibri Light" panose="020F0302020204030204" pitchFamily="34" charset="0"/>
              </a:rPr>
              <a:t>מ"עליונות", </a:t>
            </a:r>
            <a:r>
              <a:rPr lang="he-IL" sz="3000" dirty="0">
                <a:solidFill>
                  <a:schemeClr val="bg1"/>
                </a:solidFill>
                <a:latin typeface="Calibri Light" panose="020F0302020204030204" pitchFamily="34" charset="0"/>
                <a:cs typeface="Calibri Light" panose="020F0302020204030204" pitchFamily="34" charset="0"/>
              </a:rPr>
              <a:t>כלומר עומדים מעל לחוקים הרגילים. המחוקק אינו יכול לחוקק חוק רגיל </a:t>
            </a:r>
            <a:r>
              <a:rPr lang="he-IL" sz="3000" b="1" dirty="0">
                <a:solidFill>
                  <a:schemeClr val="bg1"/>
                </a:solidFill>
                <a:latin typeface="Calibri Light" panose="020F0302020204030204" pitchFamily="34" charset="0"/>
                <a:cs typeface="Calibri Light" panose="020F0302020204030204" pitchFamily="34" charset="0"/>
              </a:rPr>
              <a:t>הסותר</a:t>
            </a:r>
            <a:r>
              <a:rPr lang="he-IL" sz="3000" dirty="0">
                <a:solidFill>
                  <a:schemeClr val="bg1"/>
                </a:solidFill>
                <a:latin typeface="Calibri Light" panose="020F0302020204030204" pitchFamily="34" charset="0"/>
                <a:cs typeface="Calibri Light" panose="020F0302020204030204" pitchFamily="34" charset="0"/>
              </a:rPr>
              <a:t> אחד מסעיפיו של חוק היסוד, אלא אם הוסמך לכך במסגרת פסקת הגבלה או בפסקת ההתגברות. </a:t>
            </a:r>
          </a:p>
        </p:txBody>
      </p:sp>
      <p:pic>
        <p:nvPicPr>
          <p:cNvPr id="2" name="Picture 1">
            <a:extLst>
              <a:ext uri="{FF2B5EF4-FFF2-40B4-BE49-F238E27FC236}">
                <a16:creationId xmlns:a16="http://schemas.microsoft.com/office/drawing/2014/main" id="{FF68ABD5-A3BC-0896-165A-904CB312C7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5400000">
            <a:off x="10978009" y="977712"/>
            <a:ext cx="547072" cy="530842"/>
          </a:xfrm>
          <a:prstGeom prst="rect">
            <a:avLst/>
          </a:prstGeom>
        </p:spPr>
      </p:pic>
      <p:pic>
        <p:nvPicPr>
          <p:cNvPr id="5" name="Picture 4">
            <a:extLst>
              <a:ext uri="{FF2B5EF4-FFF2-40B4-BE49-F238E27FC236}">
                <a16:creationId xmlns:a16="http://schemas.microsoft.com/office/drawing/2014/main" id="{CE5DC4CD-2F93-8D02-6F75-18B3FA14C9B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0" y="6337300"/>
            <a:ext cx="12192000" cy="520700"/>
          </a:xfrm>
          <a:prstGeom prst="rect">
            <a:avLst/>
          </a:prstGeom>
        </p:spPr>
      </p:pic>
      <p:pic>
        <p:nvPicPr>
          <p:cNvPr id="7" name="Picture 6" descr="A green and black rectangle&#10;&#10;Description automatically generated">
            <a:extLst>
              <a:ext uri="{FF2B5EF4-FFF2-40B4-BE49-F238E27FC236}">
                <a16:creationId xmlns:a16="http://schemas.microsoft.com/office/drawing/2014/main" id="{2C406F68-178B-4F30-6241-FE56B438BB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spTree>
    <p:extLst>
      <p:ext uri="{BB962C8B-B14F-4D97-AF65-F5344CB8AC3E}">
        <p14:creationId xmlns:p14="http://schemas.microsoft.com/office/powerpoint/2010/main" val="3531455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10" name="Picture 9">
            <a:extLst>
              <a:ext uri="{FF2B5EF4-FFF2-40B4-BE49-F238E27FC236}">
                <a16:creationId xmlns:a16="http://schemas.microsoft.com/office/drawing/2014/main" id="{1510D892-5C90-5EF3-CA3A-6C9B286137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0421" y="1282700"/>
            <a:ext cx="9651159" cy="977900"/>
          </a:xfrm>
          <a:prstGeom prst="rect">
            <a:avLst/>
          </a:prstGeom>
        </p:spPr>
      </p:pic>
      <p:sp>
        <p:nvSpPr>
          <p:cNvPr id="3" name="TextBox 2">
            <a:extLst>
              <a:ext uri="{FF2B5EF4-FFF2-40B4-BE49-F238E27FC236}">
                <a16:creationId xmlns:a16="http://schemas.microsoft.com/office/drawing/2014/main" id="{2727C715-6BB7-59D8-CB85-587365D9047A}"/>
              </a:ext>
            </a:extLst>
          </p:cNvPr>
          <p:cNvSpPr txBox="1"/>
          <p:nvPr/>
        </p:nvSpPr>
        <p:spPr>
          <a:xfrm>
            <a:off x="-63500" y="988996"/>
            <a:ext cx="12302751" cy="1230722"/>
          </a:xfrm>
          <a:prstGeom prst="rect">
            <a:avLst/>
          </a:prstGeom>
          <a:noFill/>
        </p:spPr>
        <p:txBody>
          <a:bodyPr wrap="square" rtlCol="0">
            <a:spAutoFit/>
          </a:bodyPr>
          <a:lstStyle/>
          <a:p>
            <a:pPr algn="ctr">
              <a:lnSpc>
                <a:spcPct val="150000"/>
              </a:lnSpc>
            </a:pPr>
            <a:r>
              <a:rPr lang="he-IL" sz="5500" b="1" dirty="0">
                <a:solidFill>
                  <a:schemeClr val="bg1"/>
                </a:solidFill>
                <a:effectLst/>
                <a:latin typeface="Calibri" panose="020F0502020204030204" pitchFamily="34" charset="0"/>
                <a:cs typeface="Calibri" panose="020F0502020204030204" pitchFamily="34" charset="0"/>
              </a:rPr>
              <a:t>מה בין חוק יסוד ובין חוק רגיל</a:t>
            </a:r>
          </a:p>
        </p:txBody>
      </p:sp>
      <p:pic>
        <p:nvPicPr>
          <p:cNvPr id="8" name="Picture 7">
            <a:extLst>
              <a:ext uri="{FF2B5EF4-FFF2-40B4-BE49-F238E27FC236}">
                <a16:creationId xmlns:a16="http://schemas.microsoft.com/office/drawing/2014/main" id="{66EEB4F5-2324-CDF9-3BC7-700AB43625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4964" y="6232495"/>
            <a:ext cx="452705" cy="452381"/>
          </a:xfrm>
          <a:prstGeom prst="rect">
            <a:avLst/>
          </a:prstGeom>
        </p:spPr>
      </p:pic>
      <p:pic>
        <p:nvPicPr>
          <p:cNvPr id="11" name="Picture 10">
            <a:extLst>
              <a:ext uri="{FF2B5EF4-FFF2-40B4-BE49-F238E27FC236}">
                <a16:creationId xmlns:a16="http://schemas.microsoft.com/office/drawing/2014/main" id="{B60FB9BC-4002-F2A4-1B7F-2C342CE80C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36231" y="262024"/>
            <a:ext cx="452705" cy="452381"/>
          </a:xfrm>
          <a:prstGeom prst="rect">
            <a:avLst/>
          </a:prstGeom>
        </p:spPr>
      </p:pic>
      <p:sp>
        <p:nvSpPr>
          <p:cNvPr id="25" name="TextBox 24">
            <a:extLst>
              <a:ext uri="{FF2B5EF4-FFF2-40B4-BE49-F238E27FC236}">
                <a16:creationId xmlns:a16="http://schemas.microsoft.com/office/drawing/2014/main" id="{E4573107-343C-84ED-FE3E-1879E977BDA8}"/>
              </a:ext>
            </a:extLst>
          </p:cNvPr>
          <p:cNvSpPr txBox="1"/>
          <p:nvPr/>
        </p:nvSpPr>
        <p:spPr>
          <a:xfrm>
            <a:off x="8487545" y="4472359"/>
            <a:ext cx="1952251" cy="1127232"/>
          </a:xfrm>
          <a:prstGeom prst="rect">
            <a:avLst/>
          </a:prstGeom>
          <a:noFill/>
        </p:spPr>
        <p:txBody>
          <a:bodyPr wrap="square" rtlCol="0">
            <a:spAutoFit/>
          </a:bodyPr>
          <a:lstStyle/>
          <a:p>
            <a:pPr algn="ctr">
              <a:lnSpc>
                <a:spcPct val="150000"/>
              </a:lnSpc>
            </a:pPr>
            <a:r>
              <a:rPr lang="he-IL" sz="4400" b="1" dirty="0">
                <a:solidFill>
                  <a:schemeClr val="bg1">
                    <a:lumMod val="75000"/>
                  </a:schemeClr>
                </a:solidFill>
                <a:effectLst/>
                <a:latin typeface="Calibri" panose="020F0502020204030204" pitchFamily="34" charset="0"/>
                <a:cs typeface="Calibri" panose="020F0502020204030204" pitchFamily="34" charset="0"/>
              </a:rPr>
              <a:t>צורה</a:t>
            </a:r>
            <a:r>
              <a:rPr lang="he-IL" sz="5000" b="1" dirty="0">
                <a:solidFill>
                  <a:srgbClr val="215844"/>
                </a:solidFill>
                <a:effectLst/>
                <a:latin typeface="Calibri" panose="020F0502020204030204" pitchFamily="34" charset="0"/>
                <a:cs typeface="Calibri" panose="020F0502020204030204" pitchFamily="34" charset="0"/>
              </a:rPr>
              <a:t> </a:t>
            </a:r>
          </a:p>
        </p:txBody>
      </p:sp>
      <p:grpSp>
        <p:nvGrpSpPr>
          <p:cNvPr id="12" name="!!צורה">
            <a:extLst>
              <a:ext uri="{FF2B5EF4-FFF2-40B4-BE49-F238E27FC236}">
                <a16:creationId xmlns:a16="http://schemas.microsoft.com/office/drawing/2014/main" id="{F991354A-9C34-4A68-D374-01F4E58C5D44}"/>
              </a:ext>
            </a:extLst>
          </p:cNvPr>
          <p:cNvGrpSpPr/>
          <p:nvPr/>
        </p:nvGrpSpPr>
        <p:grpSpPr>
          <a:xfrm>
            <a:off x="8678739" y="3215972"/>
            <a:ext cx="1593850" cy="1593850"/>
            <a:chOff x="8403221" y="2714322"/>
            <a:chExt cx="2120900" cy="2120900"/>
          </a:xfrm>
        </p:grpSpPr>
        <p:pic>
          <p:nvPicPr>
            <p:cNvPr id="22" name="Picture 21" descr="A white square with black border&#10;&#10;Description automatically generated">
              <a:extLst>
                <a:ext uri="{FF2B5EF4-FFF2-40B4-BE49-F238E27FC236}">
                  <a16:creationId xmlns:a16="http://schemas.microsoft.com/office/drawing/2014/main" id="{5B4EF50F-F614-BC3A-0EDC-AEBDC06A5CB4}"/>
                </a:ext>
              </a:extLst>
            </p:cNvPr>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403221" y="2714322"/>
              <a:ext cx="2120900" cy="2120900"/>
            </a:xfrm>
            <a:prstGeom prst="rect">
              <a:avLst/>
            </a:prstGeom>
          </p:spPr>
        </p:pic>
        <p:pic>
          <p:nvPicPr>
            <p:cNvPr id="29" name="Picture 28" descr="A green triangle shaped object&#10;&#10;Description automatically generated with medium confidence">
              <a:extLst>
                <a:ext uri="{FF2B5EF4-FFF2-40B4-BE49-F238E27FC236}">
                  <a16:creationId xmlns:a16="http://schemas.microsoft.com/office/drawing/2014/main" id="{87C219EB-F3AB-352A-4E6B-FDD6301C4233}"/>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38306" y="2925996"/>
              <a:ext cx="850727" cy="1697551"/>
            </a:xfrm>
            <a:prstGeom prst="rect">
              <a:avLst/>
            </a:prstGeom>
          </p:spPr>
        </p:pic>
      </p:grpSp>
      <p:sp>
        <p:nvSpPr>
          <p:cNvPr id="6" name="TextBox 5">
            <a:extLst>
              <a:ext uri="{FF2B5EF4-FFF2-40B4-BE49-F238E27FC236}">
                <a16:creationId xmlns:a16="http://schemas.microsoft.com/office/drawing/2014/main" id="{97665E60-536D-2783-3CC1-7174E91455D3}"/>
              </a:ext>
            </a:extLst>
          </p:cNvPr>
          <p:cNvSpPr txBox="1"/>
          <p:nvPr/>
        </p:nvSpPr>
        <p:spPr>
          <a:xfrm>
            <a:off x="5128513" y="4596560"/>
            <a:ext cx="1952251" cy="1003031"/>
          </a:xfrm>
          <a:prstGeom prst="rect">
            <a:avLst/>
          </a:prstGeom>
          <a:noFill/>
        </p:spPr>
        <p:txBody>
          <a:bodyPr wrap="square" rtlCol="0">
            <a:spAutoFit/>
          </a:bodyPr>
          <a:lstStyle/>
          <a:p>
            <a:pPr algn="ctr">
              <a:lnSpc>
                <a:spcPct val="150000"/>
              </a:lnSpc>
            </a:pPr>
            <a:r>
              <a:rPr lang="he-IL" sz="4400" b="1" dirty="0">
                <a:solidFill>
                  <a:schemeClr val="bg1">
                    <a:lumMod val="75000"/>
                  </a:schemeClr>
                </a:solidFill>
                <a:effectLst/>
                <a:latin typeface="Calibri" panose="020F0502020204030204" pitchFamily="34" charset="0"/>
                <a:cs typeface="Calibri" panose="020F0502020204030204" pitchFamily="34" charset="0"/>
              </a:rPr>
              <a:t>מעמד</a:t>
            </a:r>
            <a:endParaRPr lang="he-IL" sz="5000" b="1" dirty="0">
              <a:solidFill>
                <a:schemeClr val="bg1">
                  <a:lumMod val="75000"/>
                </a:schemeClr>
              </a:solidFill>
              <a:effectLst/>
              <a:latin typeface="Calibri" panose="020F0502020204030204" pitchFamily="34" charset="0"/>
              <a:cs typeface="Calibri" panose="020F0502020204030204" pitchFamily="34" charset="0"/>
            </a:endParaRPr>
          </a:p>
        </p:txBody>
      </p:sp>
      <p:grpSp>
        <p:nvGrpSpPr>
          <p:cNvPr id="13" name="!!מעמד">
            <a:extLst>
              <a:ext uri="{FF2B5EF4-FFF2-40B4-BE49-F238E27FC236}">
                <a16:creationId xmlns:a16="http://schemas.microsoft.com/office/drawing/2014/main" id="{B0E5C106-A1F2-1CD8-A6A5-F6B45FC5D1B5}"/>
              </a:ext>
            </a:extLst>
          </p:cNvPr>
          <p:cNvGrpSpPr/>
          <p:nvPr/>
        </p:nvGrpSpPr>
        <p:grpSpPr>
          <a:xfrm>
            <a:off x="5276850" y="3215972"/>
            <a:ext cx="1593850" cy="1593850"/>
            <a:chOff x="5035550" y="2714322"/>
            <a:chExt cx="2120900" cy="2120900"/>
          </a:xfrm>
        </p:grpSpPr>
        <p:pic>
          <p:nvPicPr>
            <p:cNvPr id="14" name="Picture 13" descr="A white square with black border&#10;&#10;Description automatically generated">
              <a:extLst>
                <a:ext uri="{FF2B5EF4-FFF2-40B4-BE49-F238E27FC236}">
                  <a16:creationId xmlns:a16="http://schemas.microsoft.com/office/drawing/2014/main" id="{EB1B8604-44EF-8DB6-35CB-7008215BEDA4}"/>
                </a:ext>
              </a:extLst>
            </p:cNvPr>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035550" y="2714322"/>
              <a:ext cx="2120900" cy="2120900"/>
            </a:xfrm>
            <a:prstGeom prst="rect">
              <a:avLst/>
            </a:prstGeom>
          </p:spPr>
        </p:pic>
        <p:pic>
          <p:nvPicPr>
            <p:cNvPr id="15" name="Picture 14" descr="A green and black rectangle&#10;&#10;Description automatically generated">
              <a:extLst>
                <a:ext uri="{FF2B5EF4-FFF2-40B4-BE49-F238E27FC236}">
                  <a16:creationId xmlns:a16="http://schemas.microsoft.com/office/drawing/2014/main" id="{F6CA4A41-9FEA-1BA8-6C46-DB8E7A73B0D9}"/>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76994" y="3380838"/>
              <a:ext cx="1638011" cy="850506"/>
            </a:xfrm>
            <a:prstGeom prst="rect">
              <a:avLst/>
            </a:prstGeom>
          </p:spPr>
        </p:pic>
      </p:grpSp>
      <p:sp>
        <p:nvSpPr>
          <p:cNvPr id="17" name="TextBox 16">
            <a:extLst>
              <a:ext uri="{FF2B5EF4-FFF2-40B4-BE49-F238E27FC236}">
                <a16:creationId xmlns:a16="http://schemas.microsoft.com/office/drawing/2014/main" id="{9E7F380F-903B-CA54-8223-273BD5942CF9}"/>
              </a:ext>
            </a:extLst>
          </p:cNvPr>
          <p:cNvSpPr txBox="1"/>
          <p:nvPr/>
        </p:nvSpPr>
        <p:spPr>
          <a:xfrm>
            <a:off x="1744079" y="4596560"/>
            <a:ext cx="1952251" cy="1003031"/>
          </a:xfrm>
          <a:prstGeom prst="rect">
            <a:avLst/>
          </a:prstGeom>
          <a:noFill/>
        </p:spPr>
        <p:txBody>
          <a:bodyPr wrap="square" rtlCol="0">
            <a:spAutoFit/>
          </a:bodyPr>
          <a:lstStyle/>
          <a:p>
            <a:pPr algn="ctr">
              <a:lnSpc>
                <a:spcPct val="150000"/>
              </a:lnSpc>
            </a:pPr>
            <a:r>
              <a:rPr lang="he-IL" sz="4400" b="1" dirty="0">
                <a:solidFill>
                  <a:srgbClr val="215844"/>
                </a:solidFill>
                <a:effectLst/>
                <a:latin typeface="Calibri" panose="020F0502020204030204" pitchFamily="34" charset="0"/>
                <a:cs typeface="Calibri" panose="020F0502020204030204" pitchFamily="34" charset="0"/>
              </a:rPr>
              <a:t>תוכן</a:t>
            </a:r>
            <a:endParaRPr lang="he-IL" sz="5000" b="1" dirty="0">
              <a:solidFill>
                <a:srgbClr val="215844"/>
              </a:solidFill>
              <a:effectLst/>
              <a:latin typeface="Calibri" panose="020F0502020204030204" pitchFamily="34" charset="0"/>
              <a:cs typeface="Calibri" panose="020F0502020204030204" pitchFamily="34" charset="0"/>
            </a:endParaRPr>
          </a:p>
        </p:txBody>
      </p:sp>
      <p:pic>
        <p:nvPicPr>
          <p:cNvPr id="20" name="!!תוכן" descr="Shape, rectangle&#10;&#10;Description automatically generated">
            <a:extLst>
              <a:ext uri="{FF2B5EF4-FFF2-40B4-BE49-F238E27FC236}">
                <a16:creationId xmlns:a16="http://schemas.microsoft.com/office/drawing/2014/main" id="{AA3E80ED-A7C1-9612-1E85-2B88719D48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3845" y="2727021"/>
            <a:ext cx="1952251" cy="2095501"/>
          </a:xfrm>
          <a:prstGeom prst="rect">
            <a:avLst/>
          </a:prstGeom>
        </p:spPr>
      </p:pic>
      <p:grpSp>
        <p:nvGrpSpPr>
          <p:cNvPr id="19" name="!!תוכן">
            <a:extLst>
              <a:ext uri="{FF2B5EF4-FFF2-40B4-BE49-F238E27FC236}">
                <a16:creationId xmlns:a16="http://schemas.microsoft.com/office/drawing/2014/main" id="{466C1342-BDD9-6C1E-F4FF-AA1F9F22FC69}"/>
              </a:ext>
            </a:extLst>
          </p:cNvPr>
          <p:cNvGrpSpPr/>
          <p:nvPr/>
        </p:nvGrpSpPr>
        <p:grpSpPr>
          <a:xfrm>
            <a:off x="1667879" y="2714322"/>
            <a:ext cx="2120900" cy="2120900"/>
            <a:chOff x="1667879" y="2714322"/>
            <a:chExt cx="2120900" cy="2120900"/>
          </a:xfrm>
        </p:grpSpPr>
        <p:pic>
          <p:nvPicPr>
            <p:cNvPr id="16" name="Picture 15" descr="A white square with black border&#10;&#10;Description automatically generated">
              <a:extLst>
                <a:ext uri="{FF2B5EF4-FFF2-40B4-BE49-F238E27FC236}">
                  <a16:creationId xmlns:a16="http://schemas.microsoft.com/office/drawing/2014/main" id="{AF83C832-B940-5A87-16C1-1B7188C3AB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7879" y="2714322"/>
              <a:ext cx="2120900" cy="2120900"/>
            </a:xfrm>
            <a:prstGeom prst="rect">
              <a:avLst/>
            </a:prstGeom>
          </p:spPr>
        </p:pic>
        <p:pic>
          <p:nvPicPr>
            <p:cNvPr id="18" name="Picture 17" descr="A feather on a green paper&#10;&#10;Description automatically generated">
              <a:extLst>
                <a:ext uri="{FF2B5EF4-FFF2-40B4-BE49-F238E27FC236}">
                  <a16:creationId xmlns:a16="http://schemas.microsoft.com/office/drawing/2014/main" id="{95FA8D92-21ED-6093-1A57-7A5C4BFF2E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4042" y="3045132"/>
              <a:ext cx="1638012" cy="1439927"/>
            </a:xfrm>
            <a:prstGeom prst="rect">
              <a:avLst/>
            </a:prstGeom>
          </p:spPr>
        </p:pic>
      </p:grpSp>
    </p:spTree>
    <p:extLst>
      <p:ext uri="{BB962C8B-B14F-4D97-AF65-F5344CB8AC3E}">
        <p14:creationId xmlns:p14="http://schemas.microsoft.com/office/powerpoint/2010/main" val="200656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27C715-6BB7-59D8-CB85-587365D9047A}"/>
              </a:ext>
            </a:extLst>
          </p:cNvPr>
          <p:cNvSpPr txBox="1"/>
          <p:nvPr/>
        </p:nvSpPr>
        <p:spPr>
          <a:xfrm>
            <a:off x="-63500" y="379396"/>
            <a:ext cx="12302751" cy="1127232"/>
          </a:xfrm>
          <a:prstGeom prst="rect">
            <a:avLst/>
          </a:prstGeom>
          <a:noFill/>
        </p:spPr>
        <p:txBody>
          <a:bodyPr wrap="square" rtlCol="0">
            <a:spAutoFit/>
          </a:bodyPr>
          <a:lstStyle/>
          <a:p>
            <a:pPr algn="ctr">
              <a:lnSpc>
                <a:spcPct val="150000"/>
              </a:lnSpc>
            </a:pPr>
            <a:r>
              <a:rPr lang="he-IL" sz="4400" b="1" dirty="0">
                <a:solidFill>
                  <a:srgbClr val="1D986C"/>
                </a:solidFill>
                <a:effectLst/>
                <a:latin typeface="Calibri" panose="020F0502020204030204" pitchFamily="34" charset="0"/>
                <a:cs typeface="Calibri" panose="020F0502020204030204" pitchFamily="34" charset="0"/>
              </a:rPr>
              <a:t>מה בין חוק יסוד ובין חוק רגיל: </a:t>
            </a:r>
            <a:r>
              <a:rPr lang="he-IL" sz="4400" b="1" dirty="0">
                <a:solidFill>
                  <a:srgbClr val="215844"/>
                </a:solidFill>
                <a:latin typeface="Calibri" panose="020F0502020204030204" pitchFamily="34" charset="0"/>
                <a:cs typeface="Calibri" panose="020F0502020204030204" pitchFamily="34" charset="0"/>
              </a:rPr>
              <a:t>תוכן</a:t>
            </a:r>
            <a:r>
              <a:rPr lang="he-IL" sz="5000" b="1" dirty="0">
                <a:solidFill>
                  <a:srgbClr val="215844"/>
                </a:solidFill>
                <a:effectLst/>
                <a:latin typeface="Calibri" panose="020F0502020204030204" pitchFamily="34" charset="0"/>
                <a:cs typeface="Calibri" panose="020F0502020204030204" pitchFamily="34" charset="0"/>
              </a:rPr>
              <a:t> </a:t>
            </a:r>
          </a:p>
        </p:txBody>
      </p:sp>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7" name="!!תוכן" descr="Shape, rectangle&#10;&#10;Description automatically generated">
            <a:extLst>
              <a:ext uri="{FF2B5EF4-FFF2-40B4-BE49-F238E27FC236}">
                <a16:creationId xmlns:a16="http://schemas.microsoft.com/office/drawing/2014/main" id="{FA061DCB-2F57-D0AD-9B0F-0B3735050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939" y="2241345"/>
            <a:ext cx="11809565" cy="3486355"/>
          </a:xfrm>
          <a:prstGeom prst="rect">
            <a:avLst/>
          </a:prstGeom>
        </p:spPr>
      </p:pic>
      <p:pic>
        <p:nvPicPr>
          <p:cNvPr id="9" name="Picture 8">
            <a:extLst>
              <a:ext uri="{FF2B5EF4-FFF2-40B4-BE49-F238E27FC236}">
                <a16:creationId xmlns:a16="http://schemas.microsoft.com/office/drawing/2014/main" id="{986BB6D0-1AD7-975C-F64F-F2A81021DED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9939" y="5315908"/>
            <a:ext cx="452705" cy="452381"/>
          </a:xfrm>
          <a:prstGeom prst="rect">
            <a:avLst/>
          </a:prstGeom>
        </p:spPr>
      </p:pic>
      <p:pic>
        <p:nvPicPr>
          <p:cNvPr id="13" name="Picture 12">
            <a:extLst>
              <a:ext uri="{FF2B5EF4-FFF2-40B4-BE49-F238E27FC236}">
                <a16:creationId xmlns:a16="http://schemas.microsoft.com/office/drawing/2014/main" id="{2C1C8257-7C6C-65E7-4E46-5862088D5C5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62199" y="2124556"/>
            <a:ext cx="452705" cy="452381"/>
          </a:xfrm>
          <a:prstGeom prst="rect">
            <a:avLst/>
          </a:prstGeom>
        </p:spPr>
      </p:pic>
      <p:pic>
        <p:nvPicPr>
          <p:cNvPr id="10" name="Picture 9">
            <a:extLst>
              <a:ext uri="{FF2B5EF4-FFF2-40B4-BE49-F238E27FC236}">
                <a16:creationId xmlns:a16="http://schemas.microsoft.com/office/drawing/2014/main" id="{1510D892-5C90-5EF3-CA3A-6C9B286137F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78044" y="1568629"/>
            <a:ext cx="8035912" cy="441945"/>
          </a:xfrm>
          <a:prstGeom prst="rect">
            <a:avLst/>
          </a:prstGeom>
        </p:spPr>
      </p:pic>
      <p:sp>
        <p:nvSpPr>
          <p:cNvPr id="12" name="TextBox 11">
            <a:extLst>
              <a:ext uri="{FF2B5EF4-FFF2-40B4-BE49-F238E27FC236}">
                <a16:creationId xmlns:a16="http://schemas.microsoft.com/office/drawing/2014/main" id="{FEC6FF98-4D5B-C7BA-AA78-614170C5598E}"/>
              </a:ext>
            </a:extLst>
          </p:cNvPr>
          <p:cNvSpPr txBox="1"/>
          <p:nvPr/>
        </p:nvSpPr>
        <p:spPr>
          <a:xfrm>
            <a:off x="395271" y="3267469"/>
            <a:ext cx="11401459" cy="1230593"/>
          </a:xfrm>
          <a:prstGeom prst="rect">
            <a:avLst/>
          </a:prstGeom>
          <a:noFill/>
        </p:spPr>
        <p:txBody>
          <a:bodyPr wrap="square" rtlCol="0">
            <a:spAutoFit/>
          </a:bodyPr>
          <a:lstStyle/>
          <a:p>
            <a:pPr algn="ctr" rtl="1">
              <a:lnSpc>
                <a:spcPct val="150000"/>
              </a:lnSpc>
            </a:pPr>
            <a:r>
              <a:rPr lang="he-IL" sz="2600" dirty="0">
                <a:solidFill>
                  <a:srgbClr val="2B5A49"/>
                </a:solidFill>
                <a:latin typeface="Calibri Light" panose="020F0302020204030204" pitchFamily="34" charset="0"/>
                <a:cs typeface="Calibri Light" panose="020F0302020204030204" pitchFamily="34" charset="0"/>
              </a:rPr>
              <a:t>ראינו שקיים הבדל גם ב</a:t>
            </a:r>
            <a:r>
              <a:rPr lang="he-IL" sz="2600" b="1" dirty="0">
                <a:solidFill>
                  <a:srgbClr val="2B5A49"/>
                </a:solidFill>
                <a:latin typeface="Calibri" panose="020F0502020204030204" pitchFamily="34" charset="0"/>
                <a:cs typeface="Calibri" panose="020F0502020204030204" pitchFamily="34" charset="0"/>
              </a:rPr>
              <a:t>תוכן</a:t>
            </a:r>
            <a:r>
              <a:rPr lang="he-IL" sz="2600" dirty="0">
                <a:solidFill>
                  <a:srgbClr val="2B5A49"/>
                </a:solidFill>
                <a:latin typeface="Calibri Light" panose="020F0302020204030204" pitchFamily="34" charset="0"/>
                <a:cs typeface="Calibri Light" panose="020F0302020204030204" pitchFamily="34" charset="0"/>
              </a:rPr>
              <a:t>.</a:t>
            </a:r>
          </a:p>
          <a:p>
            <a:pPr algn="ctr" rtl="1">
              <a:lnSpc>
                <a:spcPct val="150000"/>
              </a:lnSpc>
            </a:pPr>
            <a:r>
              <a:rPr lang="he-IL" sz="2600" dirty="0">
                <a:latin typeface="Calibri Light" panose="020F0302020204030204" pitchFamily="34" charset="0"/>
                <a:cs typeface="Calibri Light" panose="020F0302020204030204" pitchFamily="34" charset="0"/>
              </a:rPr>
              <a:t>לפי מה שראיתם בדף העבודה, מהו התוכן המתאים לחוקי היסוד? </a:t>
            </a:r>
          </a:p>
        </p:txBody>
      </p:sp>
      <p:pic>
        <p:nvPicPr>
          <p:cNvPr id="2" name="Picture 1" descr="A feather on a green paper&#10;&#10;Description automatically generated">
            <a:extLst>
              <a:ext uri="{FF2B5EF4-FFF2-40B4-BE49-F238E27FC236}">
                <a16:creationId xmlns:a16="http://schemas.microsoft.com/office/drawing/2014/main" id="{4F086CE5-8A53-E381-9424-FB43669FF6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644" y="1568629"/>
            <a:ext cx="1201337" cy="1056059"/>
          </a:xfrm>
          <a:prstGeom prst="rect">
            <a:avLst/>
          </a:prstGeom>
        </p:spPr>
      </p:pic>
    </p:spTree>
    <p:extLst>
      <p:ext uri="{BB962C8B-B14F-4D97-AF65-F5344CB8AC3E}">
        <p14:creationId xmlns:p14="http://schemas.microsoft.com/office/powerpoint/2010/main" val="837515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12" name="TextBox 11">
            <a:extLst>
              <a:ext uri="{FF2B5EF4-FFF2-40B4-BE49-F238E27FC236}">
                <a16:creationId xmlns:a16="http://schemas.microsoft.com/office/drawing/2014/main" id="{FEC6FF98-4D5B-C7BA-AA78-614170C5598E}"/>
              </a:ext>
            </a:extLst>
          </p:cNvPr>
          <p:cNvSpPr txBox="1"/>
          <p:nvPr/>
        </p:nvSpPr>
        <p:spPr>
          <a:xfrm>
            <a:off x="711870" y="786513"/>
            <a:ext cx="10509903" cy="1697068"/>
          </a:xfrm>
          <a:prstGeom prst="rect">
            <a:avLst/>
          </a:prstGeom>
          <a:noFill/>
        </p:spPr>
        <p:txBody>
          <a:bodyPr wrap="square" rtlCol="0">
            <a:spAutoFit/>
          </a:bodyPr>
          <a:lstStyle/>
          <a:p>
            <a:pPr algn="ctr" rtl="1">
              <a:lnSpc>
                <a:spcPct val="150000"/>
              </a:lnSpc>
            </a:pPr>
            <a:r>
              <a:rPr lang="he-IL" sz="2400" dirty="0">
                <a:solidFill>
                  <a:srgbClr val="2B5A49"/>
                </a:solidFill>
                <a:latin typeface="Calibri Light" panose="020F0302020204030204" pitchFamily="34" charset="0"/>
                <a:cs typeface="Calibri Light" panose="020F0302020204030204" pitchFamily="34" charset="0"/>
              </a:rPr>
              <a:t>בואו ניזכר רגע בשיעור המקוון ביחידה זו. אמרנו שחוקה עשויה לכלול שלושה חלקים. </a:t>
            </a:r>
          </a:p>
          <a:p>
            <a:pPr algn="ctr" rtl="1">
              <a:lnSpc>
                <a:spcPct val="150000"/>
              </a:lnSpc>
            </a:pPr>
            <a:r>
              <a:rPr lang="he-IL" sz="2400" b="1" dirty="0">
                <a:solidFill>
                  <a:srgbClr val="2B5A49"/>
                </a:solidFill>
                <a:latin typeface="Calibri Light" panose="020F0302020204030204" pitchFamily="34" charset="0"/>
                <a:cs typeface="Calibri Light" panose="020F0302020204030204" pitchFamily="34" charset="0"/>
              </a:rPr>
              <a:t>החלק שעוסק בחזון העם, החלק שעוסק בסדרי השלטון (כלומר בכללי המשחק), והחלק שעוסק בזכויות אדם. גם את חוקי היסוד שנחקקו עד עתה במדינת ישראל ניתן לחלק לאותן הקטגוריות: </a:t>
            </a:r>
          </a:p>
        </p:txBody>
      </p:sp>
      <p:pic>
        <p:nvPicPr>
          <p:cNvPr id="4" name="Picture 3">
            <a:extLst>
              <a:ext uri="{FF2B5EF4-FFF2-40B4-BE49-F238E27FC236}">
                <a16:creationId xmlns:a16="http://schemas.microsoft.com/office/drawing/2014/main" id="{72452D69-CC22-9E8B-9F20-647349881E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6337300"/>
            <a:ext cx="12192000" cy="520700"/>
          </a:xfrm>
          <a:prstGeom prst="rect">
            <a:avLst/>
          </a:prstGeom>
        </p:spPr>
      </p:pic>
      <p:pic>
        <p:nvPicPr>
          <p:cNvPr id="3" name="Picture 2">
            <a:extLst>
              <a:ext uri="{FF2B5EF4-FFF2-40B4-BE49-F238E27FC236}">
                <a16:creationId xmlns:a16="http://schemas.microsoft.com/office/drawing/2014/main" id="{3BBCCD7B-B579-254B-74EA-05340A0B60B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000678" y="172394"/>
            <a:ext cx="988826" cy="1031587"/>
          </a:xfrm>
          <a:prstGeom prst="rect">
            <a:avLst/>
          </a:prstGeom>
        </p:spPr>
      </p:pic>
      <p:pic>
        <p:nvPicPr>
          <p:cNvPr id="6" name="Picture 5" descr="A white square with black border&#10;&#10;Description automatically generated">
            <a:extLst>
              <a:ext uri="{FF2B5EF4-FFF2-40B4-BE49-F238E27FC236}">
                <a16:creationId xmlns:a16="http://schemas.microsoft.com/office/drawing/2014/main" id="{3D5F4A55-3535-DA6F-068B-E687E0CCD7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2580" y="2828882"/>
            <a:ext cx="2778620" cy="2163665"/>
          </a:xfrm>
          <a:prstGeom prst="rect">
            <a:avLst/>
          </a:prstGeom>
        </p:spPr>
      </p:pic>
      <p:pic>
        <p:nvPicPr>
          <p:cNvPr id="7" name="Picture 6" descr="A white square with black border&#10;&#10;Description automatically generated">
            <a:extLst>
              <a:ext uri="{FF2B5EF4-FFF2-40B4-BE49-F238E27FC236}">
                <a16:creationId xmlns:a16="http://schemas.microsoft.com/office/drawing/2014/main" id="{E217420A-51B0-1E56-B9AB-02638BA94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8050" y="2828882"/>
            <a:ext cx="2778620" cy="2163665"/>
          </a:xfrm>
          <a:prstGeom prst="rect">
            <a:avLst/>
          </a:prstGeom>
        </p:spPr>
      </p:pic>
      <p:pic>
        <p:nvPicPr>
          <p:cNvPr id="8" name="Picture 7" descr="A white square with black border&#10;&#10;Description automatically generated">
            <a:extLst>
              <a:ext uri="{FF2B5EF4-FFF2-40B4-BE49-F238E27FC236}">
                <a16:creationId xmlns:a16="http://schemas.microsoft.com/office/drawing/2014/main" id="{BD8D186D-35FE-F84A-1A4E-5A8BB60A48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3520" y="2828882"/>
            <a:ext cx="2778620" cy="2163665"/>
          </a:xfrm>
          <a:prstGeom prst="rect">
            <a:avLst/>
          </a:prstGeom>
        </p:spPr>
      </p:pic>
      <p:sp>
        <p:nvSpPr>
          <p:cNvPr id="11" name="TextBox 10">
            <a:extLst>
              <a:ext uri="{FF2B5EF4-FFF2-40B4-BE49-F238E27FC236}">
                <a16:creationId xmlns:a16="http://schemas.microsoft.com/office/drawing/2014/main" id="{BC612C62-DFB7-2BD5-CC60-83AE2A31029C}"/>
              </a:ext>
            </a:extLst>
          </p:cNvPr>
          <p:cNvSpPr txBox="1"/>
          <p:nvPr/>
        </p:nvSpPr>
        <p:spPr>
          <a:xfrm>
            <a:off x="8181480" y="4992546"/>
            <a:ext cx="2630584" cy="1143070"/>
          </a:xfrm>
          <a:prstGeom prst="rect">
            <a:avLst/>
          </a:prstGeom>
          <a:noFill/>
        </p:spPr>
        <p:txBody>
          <a:bodyPr wrap="square" rtlCol="0">
            <a:spAutoFit/>
          </a:bodyPr>
          <a:lstStyle/>
          <a:p>
            <a:pPr algn="ctr" rtl="1">
              <a:lnSpc>
                <a:spcPct val="150000"/>
              </a:lnSpc>
            </a:pPr>
            <a:r>
              <a:rPr lang="he-IL" sz="2400" b="1" dirty="0">
                <a:solidFill>
                  <a:srgbClr val="2B5A49"/>
                </a:solidFill>
                <a:latin typeface="Calibri Light" panose="020F0302020204030204" pitchFamily="34" charset="0"/>
                <a:cs typeface="Calibri Light" panose="020F0302020204030204" pitchFamily="34" charset="0"/>
              </a:rPr>
              <a:t>חוקי יסוד העוסקים </a:t>
            </a:r>
            <a:r>
              <a:rPr lang="he-IL" sz="2400" b="1" dirty="0">
                <a:solidFill>
                  <a:srgbClr val="2B5A49"/>
                </a:solidFill>
                <a:latin typeface="Calibri" panose="020F0502020204030204" pitchFamily="34" charset="0"/>
                <a:cs typeface="Calibri" panose="020F0502020204030204" pitchFamily="34" charset="0"/>
              </a:rPr>
              <a:t>בסדרי שלטון</a:t>
            </a:r>
            <a:endParaRPr lang="he-IL" sz="2400" b="1" dirty="0">
              <a:solidFill>
                <a:srgbClr val="2B5A49"/>
              </a:solidFill>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DA789669-6AF5-C966-3452-79994DC28863}"/>
              </a:ext>
            </a:extLst>
          </p:cNvPr>
          <p:cNvSpPr txBox="1"/>
          <p:nvPr/>
        </p:nvSpPr>
        <p:spPr>
          <a:xfrm>
            <a:off x="4908550" y="4992546"/>
            <a:ext cx="2588120" cy="1143070"/>
          </a:xfrm>
          <a:prstGeom prst="rect">
            <a:avLst/>
          </a:prstGeom>
          <a:noFill/>
        </p:spPr>
        <p:txBody>
          <a:bodyPr wrap="square" rtlCol="0">
            <a:spAutoFit/>
          </a:bodyPr>
          <a:lstStyle/>
          <a:p>
            <a:pPr algn="ctr" rtl="1">
              <a:lnSpc>
                <a:spcPct val="150000"/>
              </a:lnSpc>
            </a:pPr>
            <a:r>
              <a:rPr lang="he-IL" sz="2400" b="1" dirty="0">
                <a:solidFill>
                  <a:srgbClr val="2B5A49"/>
                </a:solidFill>
                <a:latin typeface="Calibri Light" panose="020F0302020204030204" pitchFamily="34" charset="0"/>
                <a:cs typeface="Calibri Light" panose="020F0302020204030204" pitchFamily="34" charset="0"/>
              </a:rPr>
              <a:t>חוקי יסוד העוסקים </a:t>
            </a:r>
            <a:r>
              <a:rPr lang="he-IL" sz="2400" b="1" dirty="0">
                <a:solidFill>
                  <a:srgbClr val="2B5A49"/>
                </a:solidFill>
                <a:latin typeface="Calibri" panose="020F0502020204030204" pitchFamily="34" charset="0"/>
                <a:cs typeface="Calibri" panose="020F0502020204030204" pitchFamily="34" charset="0"/>
              </a:rPr>
              <a:t>בזכויות אדם</a:t>
            </a:r>
            <a:endParaRPr lang="he-IL" sz="2400" b="1" dirty="0">
              <a:solidFill>
                <a:srgbClr val="2B5A49"/>
              </a:solidFill>
              <a:latin typeface="Calibri Light" panose="020F0302020204030204" pitchFamily="34" charset="0"/>
              <a:cs typeface="Calibri Light" panose="020F0302020204030204" pitchFamily="34" charset="0"/>
            </a:endParaRPr>
          </a:p>
        </p:txBody>
      </p:sp>
      <p:sp>
        <p:nvSpPr>
          <p:cNvPr id="14" name="TextBox 13">
            <a:extLst>
              <a:ext uri="{FF2B5EF4-FFF2-40B4-BE49-F238E27FC236}">
                <a16:creationId xmlns:a16="http://schemas.microsoft.com/office/drawing/2014/main" id="{8D382613-482A-C1A0-D7DA-B7C07309637B}"/>
              </a:ext>
            </a:extLst>
          </p:cNvPr>
          <p:cNvSpPr txBox="1"/>
          <p:nvPr/>
        </p:nvSpPr>
        <p:spPr>
          <a:xfrm>
            <a:off x="854872" y="4992546"/>
            <a:ext cx="3767928" cy="1143070"/>
          </a:xfrm>
          <a:prstGeom prst="rect">
            <a:avLst/>
          </a:prstGeom>
          <a:noFill/>
        </p:spPr>
        <p:txBody>
          <a:bodyPr wrap="square" rtlCol="0">
            <a:spAutoFit/>
          </a:bodyPr>
          <a:lstStyle/>
          <a:p>
            <a:pPr algn="ctr" rtl="1">
              <a:lnSpc>
                <a:spcPct val="150000"/>
              </a:lnSpc>
            </a:pPr>
            <a:r>
              <a:rPr lang="he-IL" sz="2400" b="1" dirty="0">
                <a:solidFill>
                  <a:srgbClr val="2B5A49"/>
                </a:solidFill>
                <a:latin typeface="Calibri Light" panose="020F0302020204030204" pitchFamily="34" charset="0"/>
                <a:cs typeface="Calibri Light" panose="020F0302020204030204" pitchFamily="34" charset="0"/>
              </a:rPr>
              <a:t>חוקי יסוד העוסקים </a:t>
            </a:r>
            <a:br>
              <a:rPr lang="en-US" sz="2400" b="1" dirty="0">
                <a:solidFill>
                  <a:srgbClr val="2B5A49"/>
                </a:solidFill>
                <a:latin typeface="Calibri Light" panose="020F0302020204030204" pitchFamily="34" charset="0"/>
                <a:cs typeface="Calibri Light" panose="020F0302020204030204" pitchFamily="34" charset="0"/>
              </a:rPr>
            </a:br>
            <a:r>
              <a:rPr lang="he-IL" sz="2400" b="1" dirty="0">
                <a:solidFill>
                  <a:srgbClr val="2B5A49"/>
                </a:solidFill>
                <a:latin typeface="Calibri" panose="020F0502020204030204" pitchFamily="34" charset="0"/>
                <a:cs typeface="Calibri" panose="020F0502020204030204" pitchFamily="34" charset="0"/>
              </a:rPr>
              <a:t>בחזון העם </a:t>
            </a:r>
            <a:r>
              <a:rPr lang="he-IL" sz="2400" b="1" dirty="0">
                <a:solidFill>
                  <a:srgbClr val="2B5A49"/>
                </a:solidFill>
                <a:latin typeface="Calibri Light" panose="020F0302020204030204" pitchFamily="34" charset="0"/>
                <a:cs typeface="Calibri Light" panose="020F0302020204030204" pitchFamily="34" charset="0"/>
              </a:rPr>
              <a:t>ביחס למדינה</a:t>
            </a:r>
          </a:p>
        </p:txBody>
      </p:sp>
      <p:pic>
        <p:nvPicPr>
          <p:cNvPr id="16" name="Picture 15" descr="A green outline of a building and handshake&#10;&#10;Description automatically generated">
            <a:extLst>
              <a:ext uri="{FF2B5EF4-FFF2-40B4-BE49-F238E27FC236}">
                <a16:creationId xmlns:a16="http://schemas.microsoft.com/office/drawing/2014/main" id="{B7E985F7-9B78-9C27-DA39-33D4D15917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1637" y="2997200"/>
            <a:ext cx="1509892" cy="1839322"/>
          </a:xfrm>
          <a:prstGeom prst="rect">
            <a:avLst/>
          </a:prstGeom>
        </p:spPr>
      </p:pic>
      <p:pic>
        <p:nvPicPr>
          <p:cNvPr id="18" name="Picture 17" descr="A group of people holding hands&#10;&#10;Description automatically generated">
            <a:extLst>
              <a:ext uri="{FF2B5EF4-FFF2-40B4-BE49-F238E27FC236}">
                <a16:creationId xmlns:a16="http://schemas.microsoft.com/office/drawing/2014/main" id="{6EB8621B-38B1-176C-3A89-512571AC71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3227" y="3061259"/>
            <a:ext cx="1928852" cy="1670659"/>
          </a:xfrm>
          <a:prstGeom prst="rect">
            <a:avLst/>
          </a:prstGeom>
        </p:spPr>
      </p:pic>
      <p:pic>
        <p:nvPicPr>
          <p:cNvPr id="20" name="Picture 19" descr="A group of people with a ribbon&#10;&#10;Description automatically generated">
            <a:extLst>
              <a:ext uri="{FF2B5EF4-FFF2-40B4-BE49-F238E27FC236}">
                <a16:creationId xmlns:a16="http://schemas.microsoft.com/office/drawing/2014/main" id="{5EEB6A08-B2B6-06DD-0243-BB4FB03363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8649" y="3051649"/>
            <a:ext cx="1736752" cy="1729692"/>
          </a:xfrm>
          <a:prstGeom prst="rect">
            <a:avLst/>
          </a:prstGeom>
        </p:spPr>
      </p:pic>
      <p:pic>
        <p:nvPicPr>
          <p:cNvPr id="9" name="Picture 8" descr="A feather on a green paper&#10;&#10;Description automatically generated">
            <a:extLst>
              <a:ext uri="{FF2B5EF4-FFF2-40B4-BE49-F238E27FC236}">
                <a16:creationId xmlns:a16="http://schemas.microsoft.com/office/drawing/2014/main" id="{64E98673-9163-5008-55F9-9F073432C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5475" y="378341"/>
            <a:ext cx="627210" cy="551361"/>
          </a:xfrm>
          <a:prstGeom prst="rect">
            <a:avLst/>
          </a:prstGeom>
        </p:spPr>
      </p:pic>
    </p:spTree>
    <p:extLst>
      <p:ext uri="{BB962C8B-B14F-4D97-AF65-F5344CB8AC3E}">
        <p14:creationId xmlns:p14="http://schemas.microsoft.com/office/powerpoint/2010/main" val="2256553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40BBFD-38A5-4BA5-3A85-9727CF47F9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8458199" cy="6858000"/>
          </a:xfrm>
          <a:prstGeom prst="rect">
            <a:avLst/>
          </a:prstGeom>
        </p:spPr>
      </p:pic>
      <p:sp>
        <p:nvSpPr>
          <p:cNvPr id="21" name="TextBox 20">
            <a:extLst>
              <a:ext uri="{FF2B5EF4-FFF2-40B4-BE49-F238E27FC236}">
                <a16:creationId xmlns:a16="http://schemas.microsoft.com/office/drawing/2014/main" id="{DC5715F2-5A6C-7E3F-E53F-6073C18EA350}"/>
              </a:ext>
            </a:extLst>
          </p:cNvPr>
          <p:cNvSpPr txBox="1"/>
          <p:nvPr/>
        </p:nvSpPr>
        <p:spPr>
          <a:xfrm>
            <a:off x="1374594" y="2786712"/>
            <a:ext cx="4992997" cy="1015663"/>
          </a:xfrm>
          <a:prstGeom prst="rect">
            <a:avLst/>
          </a:prstGeom>
          <a:noFill/>
        </p:spPr>
        <p:txBody>
          <a:bodyPr wrap="square" rtlCol="0">
            <a:spAutoFit/>
          </a:bodyPr>
          <a:lstStyle/>
          <a:p>
            <a:pPr algn="ctr"/>
            <a:r>
              <a:rPr lang="he-IL" sz="6000" b="1" dirty="0">
                <a:solidFill>
                  <a:schemeClr val="bg1"/>
                </a:solidFill>
                <a:latin typeface="Calibri" panose="020F0502020204030204" pitchFamily="34" charset="0"/>
                <a:cs typeface="Calibri" panose="020F0502020204030204" pitchFamily="34" charset="0"/>
              </a:rPr>
              <a:t>סיכום</a:t>
            </a:r>
            <a:endParaRPr lang="he-IL" sz="6000" b="1" dirty="0">
              <a:solidFill>
                <a:schemeClr val="bg1"/>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76729F4-0403-6590-3815-82AC1D68D3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7" name="Picture 6">
            <a:extLst>
              <a:ext uri="{FF2B5EF4-FFF2-40B4-BE49-F238E27FC236}">
                <a16:creationId xmlns:a16="http://schemas.microsoft.com/office/drawing/2014/main" id="{09C6DD48-8415-FCCB-18F2-355BADD018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20336" y="25804"/>
            <a:ext cx="3165230" cy="6806391"/>
          </a:xfrm>
          <a:prstGeom prst="rect">
            <a:avLst/>
          </a:prstGeom>
        </p:spPr>
      </p:pic>
      <p:pic>
        <p:nvPicPr>
          <p:cNvPr id="3" name="Picture 2">
            <a:extLst>
              <a:ext uri="{FF2B5EF4-FFF2-40B4-BE49-F238E27FC236}">
                <a16:creationId xmlns:a16="http://schemas.microsoft.com/office/drawing/2014/main" id="{0B20E6E7-DEE6-B0A7-36F5-28DC371840B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36848" y="6233220"/>
            <a:ext cx="453841" cy="450931"/>
          </a:xfrm>
          <a:prstGeom prst="rect">
            <a:avLst/>
          </a:prstGeom>
        </p:spPr>
      </p:pic>
    </p:spTree>
    <p:extLst>
      <p:ext uri="{BB962C8B-B14F-4D97-AF65-F5344CB8AC3E}">
        <p14:creationId xmlns:p14="http://schemas.microsoft.com/office/powerpoint/2010/main" val="3965579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AAABD502-E80F-E03B-B58E-827014614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8" name="Picture 7" descr="A white square with black border&#10;&#10;Description automatically generated">
            <a:extLst>
              <a:ext uri="{FF2B5EF4-FFF2-40B4-BE49-F238E27FC236}">
                <a16:creationId xmlns:a16="http://schemas.microsoft.com/office/drawing/2014/main" id="{E919C574-193A-40EF-6D7F-ADA9CF5A6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500" y="330200"/>
            <a:ext cx="8102667" cy="3098800"/>
          </a:xfrm>
          <a:prstGeom prst="rect">
            <a:avLst/>
          </a:prstGeom>
        </p:spPr>
      </p:pic>
      <p:pic>
        <p:nvPicPr>
          <p:cNvPr id="2" name="Picture 1" descr="A pen and paper with inkwell&#10;&#10;Description automatically generated">
            <a:extLst>
              <a:ext uri="{FF2B5EF4-FFF2-40B4-BE49-F238E27FC236}">
                <a16:creationId xmlns:a16="http://schemas.microsoft.com/office/drawing/2014/main" id="{3144317A-2F3D-8197-A910-FBA50F96A2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101" y="2973633"/>
            <a:ext cx="4879979" cy="3554918"/>
          </a:xfrm>
          <a:prstGeom prst="rect">
            <a:avLst/>
          </a:prstGeom>
        </p:spPr>
      </p:pic>
      <p:grpSp>
        <p:nvGrpSpPr>
          <p:cNvPr id="3" name="Group 2">
            <a:extLst>
              <a:ext uri="{FF2B5EF4-FFF2-40B4-BE49-F238E27FC236}">
                <a16:creationId xmlns:a16="http://schemas.microsoft.com/office/drawing/2014/main" id="{246C8C37-8973-5B44-5FAD-6E484014939B}"/>
              </a:ext>
            </a:extLst>
          </p:cNvPr>
          <p:cNvGrpSpPr/>
          <p:nvPr/>
        </p:nvGrpSpPr>
        <p:grpSpPr>
          <a:xfrm>
            <a:off x="3405740" y="941432"/>
            <a:ext cx="1171287" cy="1019612"/>
            <a:chOff x="-153792" y="855996"/>
            <a:chExt cx="3004109" cy="2615096"/>
          </a:xfrm>
        </p:grpSpPr>
        <p:pic>
          <p:nvPicPr>
            <p:cNvPr id="4" name="Picture 3">
              <a:extLst>
                <a:ext uri="{FF2B5EF4-FFF2-40B4-BE49-F238E27FC236}">
                  <a16:creationId xmlns:a16="http://schemas.microsoft.com/office/drawing/2014/main" id="{82B72814-A42F-9009-3E14-933FACE562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868777" y="855996"/>
              <a:ext cx="1981540" cy="1677369"/>
            </a:xfrm>
            <a:prstGeom prst="rect">
              <a:avLst/>
            </a:prstGeom>
          </p:spPr>
        </p:pic>
        <p:pic>
          <p:nvPicPr>
            <p:cNvPr id="5" name="Picture 4">
              <a:extLst>
                <a:ext uri="{FF2B5EF4-FFF2-40B4-BE49-F238E27FC236}">
                  <a16:creationId xmlns:a16="http://schemas.microsoft.com/office/drawing/2014/main" id="{F2D58382-92A2-8275-C435-A38402CB674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153792" y="2090426"/>
              <a:ext cx="1422880" cy="1380666"/>
            </a:xfrm>
            <a:prstGeom prst="rect">
              <a:avLst/>
            </a:prstGeom>
          </p:spPr>
        </p:pic>
      </p:grpSp>
      <p:sp>
        <p:nvSpPr>
          <p:cNvPr id="10" name="TextBox 9">
            <a:extLst>
              <a:ext uri="{FF2B5EF4-FFF2-40B4-BE49-F238E27FC236}">
                <a16:creationId xmlns:a16="http://schemas.microsoft.com/office/drawing/2014/main" id="{89BFCAFF-B46D-1352-4D56-F93155C3E0B9}"/>
              </a:ext>
            </a:extLst>
          </p:cNvPr>
          <p:cNvSpPr txBox="1"/>
          <p:nvPr/>
        </p:nvSpPr>
        <p:spPr>
          <a:xfrm>
            <a:off x="6319227" y="822380"/>
            <a:ext cx="4887547" cy="861774"/>
          </a:xfrm>
          <a:prstGeom prst="rect">
            <a:avLst/>
          </a:prstGeom>
          <a:noFill/>
        </p:spPr>
        <p:txBody>
          <a:bodyPr wrap="square" rtlCol="0">
            <a:spAutoFit/>
          </a:bodyPr>
          <a:lstStyle/>
          <a:p>
            <a:pPr algn="r"/>
            <a:r>
              <a:rPr lang="he-IL" sz="5000" b="1" dirty="0">
                <a:solidFill>
                  <a:srgbClr val="2B5A49"/>
                </a:solidFill>
                <a:effectLst/>
                <a:latin typeface="Calibri" panose="020F0502020204030204" pitchFamily="34" charset="0"/>
                <a:cs typeface="Calibri" panose="020F0502020204030204" pitchFamily="34" charset="0"/>
              </a:rPr>
              <a:t>מהי חוקה?</a:t>
            </a:r>
          </a:p>
        </p:txBody>
      </p:sp>
      <p:sp>
        <p:nvSpPr>
          <p:cNvPr id="11" name="TextBox 10">
            <a:extLst>
              <a:ext uri="{FF2B5EF4-FFF2-40B4-BE49-F238E27FC236}">
                <a16:creationId xmlns:a16="http://schemas.microsoft.com/office/drawing/2014/main" id="{CC2DDE79-7CF1-D76E-D324-054435F4FD62}"/>
              </a:ext>
            </a:extLst>
          </p:cNvPr>
          <p:cNvSpPr txBox="1"/>
          <p:nvPr/>
        </p:nvSpPr>
        <p:spPr>
          <a:xfrm>
            <a:off x="4660900" y="1708404"/>
            <a:ext cx="6570472" cy="1143070"/>
          </a:xfrm>
          <a:prstGeom prst="rect">
            <a:avLst/>
          </a:prstGeom>
          <a:noFill/>
        </p:spPr>
        <p:txBody>
          <a:bodyPr wrap="square" rtlCol="0">
            <a:spAutoFit/>
          </a:bodyPr>
          <a:lstStyle/>
          <a:p>
            <a:pPr algn="r" rtl="1">
              <a:lnSpc>
                <a:spcPct val="150000"/>
              </a:lnSpc>
            </a:pPr>
            <a:r>
              <a:rPr lang="he-IL" sz="2400" dirty="0">
                <a:latin typeface="Calibri Light" panose="020F0302020204030204" pitchFamily="34" charset="0"/>
                <a:cs typeface="Calibri Light" panose="020F0302020204030204" pitchFamily="34" charset="0"/>
              </a:rPr>
              <a:t>מסמך ייחודי שקובע את </a:t>
            </a:r>
            <a:r>
              <a:rPr lang="he-IL" sz="2400" b="1" dirty="0">
                <a:latin typeface="Calibri Light" panose="020F0302020204030204" pitchFamily="34" charset="0"/>
                <a:cs typeface="Calibri Light" panose="020F0302020204030204" pitchFamily="34" charset="0"/>
              </a:rPr>
              <a:t>"כללי המשחק" </a:t>
            </a:r>
            <a:r>
              <a:rPr lang="he-IL" sz="2400" dirty="0">
                <a:latin typeface="Calibri Light" panose="020F0302020204030204" pitchFamily="34" charset="0"/>
                <a:cs typeface="Calibri Light" panose="020F0302020204030204" pitchFamily="34" charset="0"/>
              </a:rPr>
              <a:t>של המדינה, מפרט את </a:t>
            </a:r>
            <a:r>
              <a:rPr lang="he-IL" sz="2400" b="1" dirty="0">
                <a:latin typeface="Calibri Light" panose="020F0302020204030204" pitchFamily="34" charset="0"/>
                <a:cs typeface="Calibri Light" panose="020F0302020204030204" pitchFamily="34" charset="0"/>
              </a:rPr>
              <a:t>סט ערכיה </a:t>
            </a:r>
            <a:r>
              <a:rPr lang="he-IL" sz="2400" dirty="0">
                <a:latin typeface="Calibri Light" panose="020F0302020204030204" pitchFamily="34" charset="0"/>
                <a:cs typeface="Calibri Light" panose="020F0302020204030204" pitchFamily="34" charset="0"/>
              </a:rPr>
              <a:t>ועוסק בחשיבות ההגנה על </a:t>
            </a:r>
            <a:r>
              <a:rPr lang="he-IL" sz="2400" b="1" dirty="0">
                <a:latin typeface="Calibri Light" panose="020F0302020204030204" pitchFamily="34" charset="0"/>
                <a:cs typeface="Calibri Light" panose="020F0302020204030204" pitchFamily="34" charset="0"/>
              </a:rPr>
              <a:t>זכויות הפרט</a:t>
            </a:r>
            <a:r>
              <a:rPr lang="he-IL" sz="2400" dirty="0">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3404334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AAABD502-E80F-E03B-B58E-827014614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8" name="Picture 7" descr="A white square with black border&#10;&#10;Description automatically generated">
            <a:extLst>
              <a:ext uri="{FF2B5EF4-FFF2-40B4-BE49-F238E27FC236}">
                <a16:creationId xmlns:a16="http://schemas.microsoft.com/office/drawing/2014/main" id="{E919C574-193A-40EF-6D7F-ADA9CF5A6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500" y="330200"/>
            <a:ext cx="8102667" cy="3098800"/>
          </a:xfrm>
          <a:prstGeom prst="rect">
            <a:avLst/>
          </a:prstGeom>
        </p:spPr>
      </p:pic>
      <p:grpSp>
        <p:nvGrpSpPr>
          <p:cNvPr id="3" name="Group 2">
            <a:extLst>
              <a:ext uri="{FF2B5EF4-FFF2-40B4-BE49-F238E27FC236}">
                <a16:creationId xmlns:a16="http://schemas.microsoft.com/office/drawing/2014/main" id="{246C8C37-8973-5B44-5FAD-6E484014939B}"/>
              </a:ext>
            </a:extLst>
          </p:cNvPr>
          <p:cNvGrpSpPr/>
          <p:nvPr/>
        </p:nvGrpSpPr>
        <p:grpSpPr>
          <a:xfrm>
            <a:off x="3405740" y="941432"/>
            <a:ext cx="1171287" cy="1019612"/>
            <a:chOff x="-153792" y="855996"/>
            <a:chExt cx="3004109" cy="2615096"/>
          </a:xfrm>
        </p:grpSpPr>
        <p:pic>
          <p:nvPicPr>
            <p:cNvPr id="4" name="Picture 3">
              <a:extLst>
                <a:ext uri="{FF2B5EF4-FFF2-40B4-BE49-F238E27FC236}">
                  <a16:creationId xmlns:a16="http://schemas.microsoft.com/office/drawing/2014/main" id="{82B72814-A42F-9009-3E14-933FACE562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68777" y="855996"/>
              <a:ext cx="1981540" cy="1677369"/>
            </a:xfrm>
            <a:prstGeom prst="rect">
              <a:avLst/>
            </a:prstGeom>
          </p:spPr>
        </p:pic>
        <p:pic>
          <p:nvPicPr>
            <p:cNvPr id="5" name="Picture 4">
              <a:extLst>
                <a:ext uri="{FF2B5EF4-FFF2-40B4-BE49-F238E27FC236}">
                  <a16:creationId xmlns:a16="http://schemas.microsoft.com/office/drawing/2014/main" id="{F2D58382-92A2-8275-C435-A38402CB67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53792" y="2090426"/>
              <a:ext cx="1422880" cy="1380666"/>
            </a:xfrm>
            <a:prstGeom prst="rect">
              <a:avLst/>
            </a:prstGeom>
          </p:spPr>
        </p:pic>
      </p:grpSp>
      <p:sp>
        <p:nvSpPr>
          <p:cNvPr id="11" name="TextBox 10">
            <a:extLst>
              <a:ext uri="{FF2B5EF4-FFF2-40B4-BE49-F238E27FC236}">
                <a16:creationId xmlns:a16="http://schemas.microsoft.com/office/drawing/2014/main" id="{CC2DDE79-7CF1-D76E-D324-054435F4FD62}"/>
              </a:ext>
            </a:extLst>
          </p:cNvPr>
          <p:cNvSpPr txBox="1"/>
          <p:nvPr/>
        </p:nvSpPr>
        <p:spPr>
          <a:xfrm>
            <a:off x="4660900" y="603504"/>
            <a:ext cx="6570472" cy="2251065"/>
          </a:xfrm>
          <a:prstGeom prst="rect">
            <a:avLst/>
          </a:prstGeom>
          <a:noFill/>
        </p:spPr>
        <p:txBody>
          <a:bodyPr wrap="square" rtlCol="0">
            <a:spAutoFit/>
          </a:bodyPr>
          <a:lstStyle/>
          <a:p>
            <a:pPr algn="r" rtl="1">
              <a:lnSpc>
                <a:spcPct val="150000"/>
              </a:lnSpc>
            </a:pPr>
            <a:r>
              <a:rPr lang="he-IL" sz="2400" dirty="0">
                <a:latin typeface="Calibri Light" panose="020F0302020204030204" pitchFamily="34" charset="0"/>
                <a:cs typeface="Calibri Light" panose="020F0302020204030204" pitchFamily="34" charset="0"/>
              </a:rPr>
              <a:t>עיקר החוקה מופנה לאופן שבו </a:t>
            </a:r>
            <a:r>
              <a:rPr lang="he-IL" sz="2400" b="1" dirty="0">
                <a:latin typeface="Calibri Light" panose="020F0302020204030204" pitchFamily="34" charset="0"/>
                <a:cs typeface="Calibri Light" panose="020F0302020204030204" pitchFamily="34" charset="0"/>
              </a:rPr>
              <a:t>תנהל המדינה את שיטת המשטר שלה</a:t>
            </a:r>
            <a:r>
              <a:rPr lang="he-IL" sz="2400" dirty="0">
                <a:latin typeface="Calibri Light" panose="020F0302020204030204" pitchFamily="34" charset="0"/>
                <a:cs typeface="Calibri Light" panose="020F0302020204030204" pitchFamily="34" charset="0"/>
              </a:rPr>
              <a:t>, למשל: כמה חברים יהיו בפרלמנט, מהו המועד שבו יתקיימו בחירות, מהו הכוח שיש לממשלה, ומהי הדרך למנות את השופטים. </a:t>
            </a:r>
          </a:p>
        </p:txBody>
      </p:sp>
      <p:pic>
        <p:nvPicPr>
          <p:cNvPr id="7" name="תמונה 6" descr="תמונה שמכילה בתוך מבנה, אולם כינוסים, כנס, רהיטים&#10;&#10;התיאור נוצר באופן אוטומטי">
            <a:extLst>
              <a:ext uri="{FF2B5EF4-FFF2-40B4-BE49-F238E27FC236}">
                <a16:creationId xmlns:a16="http://schemas.microsoft.com/office/drawing/2014/main" id="{DE313303-FCE1-6540-C809-90FF4BC47F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101" y="2524369"/>
            <a:ext cx="6005147" cy="4003431"/>
          </a:xfrm>
          <a:prstGeom prst="rect">
            <a:avLst/>
          </a:prstGeom>
        </p:spPr>
      </p:pic>
    </p:spTree>
    <p:extLst>
      <p:ext uri="{BB962C8B-B14F-4D97-AF65-F5344CB8AC3E}">
        <p14:creationId xmlns:p14="http://schemas.microsoft.com/office/powerpoint/2010/main" val="173852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AAABD502-E80F-E03B-B58E-827014614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8" name="Picture 7" descr="A white square with black border&#10;&#10;Description automatically generated">
            <a:extLst>
              <a:ext uri="{FF2B5EF4-FFF2-40B4-BE49-F238E27FC236}">
                <a16:creationId xmlns:a16="http://schemas.microsoft.com/office/drawing/2014/main" id="{E919C574-193A-40EF-6D7F-ADA9CF5A6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500" y="330200"/>
            <a:ext cx="8102667" cy="3098800"/>
          </a:xfrm>
          <a:prstGeom prst="rect">
            <a:avLst/>
          </a:prstGeom>
        </p:spPr>
      </p:pic>
      <p:grpSp>
        <p:nvGrpSpPr>
          <p:cNvPr id="3" name="Group 2">
            <a:extLst>
              <a:ext uri="{FF2B5EF4-FFF2-40B4-BE49-F238E27FC236}">
                <a16:creationId xmlns:a16="http://schemas.microsoft.com/office/drawing/2014/main" id="{246C8C37-8973-5B44-5FAD-6E484014939B}"/>
              </a:ext>
            </a:extLst>
          </p:cNvPr>
          <p:cNvGrpSpPr/>
          <p:nvPr/>
        </p:nvGrpSpPr>
        <p:grpSpPr>
          <a:xfrm>
            <a:off x="3405740" y="941432"/>
            <a:ext cx="1171287" cy="1019612"/>
            <a:chOff x="-153792" y="855996"/>
            <a:chExt cx="3004109" cy="2615096"/>
          </a:xfrm>
        </p:grpSpPr>
        <p:pic>
          <p:nvPicPr>
            <p:cNvPr id="4" name="Picture 3">
              <a:extLst>
                <a:ext uri="{FF2B5EF4-FFF2-40B4-BE49-F238E27FC236}">
                  <a16:creationId xmlns:a16="http://schemas.microsoft.com/office/drawing/2014/main" id="{82B72814-A42F-9009-3E14-933FACE562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68777" y="855996"/>
              <a:ext cx="1981540" cy="1677369"/>
            </a:xfrm>
            <a:prstGeom prst="rect">
              <a:avLst/>
            </a:prstGeom>
          </p:spPr>
        </p:pic>
        <p:pic>
          <p:nvPicPr>
            <p:cNvPr id="5" name="Picture 4">
              <a:extLst>
                <a:ext uri="{FF2B5EF4-FFF2-40B4-BE49-F238E27FC236}">
                  <a16:creationId xmlns:a16="http://schemas.microsoft.com/office/drawing/2014/main" id="{F2D58382-92A2-8275-C435-A38402CB67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53792" y="2090426"/>
              <a:ext cx="1422880" cy="1380666"/>
            </a:xfrm>
            <a:prstGeom prst="rect">
              <a:avLst/>
            </a:prstGeom>
          </p:spPr>
        </p:pic>
      </p:grpSp>
      <p:sp>
        <p:nvSpPr>
          <p:cNvPr id="11" name="TextBox 10">
            <a:extLst>
              <a:ext uri="{FF2B5EF4-FFF2-40B4-BE49-F238E27FC236}">
                <a16:creationId xmlns:a16="http://schemas.microsoft.com/office/drawing/2014/main" id="{CC2DDE79-7CF1-D76E-D324-054435F4FD62}"/>
              </a:ext>
            </a:extLst>
          </p:cNvPr>
          <p:cNvSpPr txBox="1"/>
          <p:nvPr/>
        </p:nvSpPr>
        <p:spPr>
          <a:xfrm>
            <a:off x="4946252" y="455977"/>
            <a:ext cx="6570472" cy="2805063"/>
          </a:xfrm>
          <a:prstGeom prst="rect">
            <a:avLst/>
          </a:prstGeom>
          <a:noFill/>
        </p:spPr>
        <p:txBody>
          <a:bodyPr wrap="square" rtlCol="0">
            <a:spAutoFit/>
          </a:bodyPr>
          <a:lstStyle/>
          <a:p>
            <a:pPr algn="r" rtl="1">
              <a:lnSpc>
                <a:spcPct val="150000"/>
              </a:lnSpc>
            </a:pPr>
            <a:r>
              <a:rPr lang="he-IL" sz="2400" dirty="0">
                <a:latin typeface="Calibri Light" panose="020F0302020204030204" pitchFamily="34" charset="0"/>
                <a:cs typeface="Calibri Light" panose="020F0302020204030204" pitchFamily="34" charset="0"/>
              </a:rPr>
              <a:t>במרבית המדינות הדמוקרטיות נכתבה החוקה על ידי אספה מיוחדת שהוסמכה להכין את חוקת המדינה. </a:t>
            </a:r>
            <a:br>
              <a:rPr lang="en-US" sz="2400" dirty="0">
                <a:latin typeface="Calibri Light" panose="020F0302020204030204" pitchFamily="34" charset="0"/>
                <a:cs typeface="Calibri Light" panose="020F0302020204030204" pitchFamily="34" charset="0"/>
              </a:rPr>
            </a:br>
            <a:r>
              <a:rPr lang="he-IL" sz="2400" dirty="0">
                <a:latin typeface="Calibri Light" panose="020F0302020204030204" pitchFamily="34" charset="0"/>
                <a:cs typeface="Calibri Light" panose="020F0302020204030204" pitchFamily="34" charset="0"/>
              </a:rPr>
              <a:t>זוהי </a:t>
            </a:r>
            <a:r>
              <a:rPr lang="he-IL" sz="2400" b="1" dirty="0">
                <a:latin typeface="Calibri Light" panose="020F0302020204030204" pitchFamily="34" charset="0"/>
                <a:cs typeface="Calibri Light" panose="020F0302020204030204" pitchFamily="34" charset="0"/>
              </a:rPr>
              <a:t>"האספה המכוננת". </a:t>
            </a:r>
          </a:p>
          <a:p>
            <a:pPr algn="r" rtl="1">
              <a:lnSpc>
                <a:spcPct val="150000"/>
              </a:lnSpc>
            </a:pPr>
            <a:r>
              <a:rPr lang="he-IL" sz="2400" dirty="0">
                <a:latin typeface="Calibri Light" panose="020F0302020204030204" pitchFamily="34" charset="0"/>
                <a:cs typeface="Calibri Light" panose="020F0302020204030204" pitchFamily="34" charset="0"/>
              </a:rPr>
              <a:t>תיקונים בחוקה דורשים </a:t>
            </a:r>
            <a:r>
              <a:rPr lang="he-IL" sz="2400" b="1" dirty="0">
                <a:latin typeface="Calibri Light" panose="020F0302020204030204" pitchFamily="34" charset="0"/>
                <a:cs typeface="Calibri Light" panose="020F0302020204030204" pitchFamily="34" charset="0"/>
              </a:rPr>
              <a:t>הסכמה פוליטית רחבה</a:t>
            </a:r>
            <a:r>
              <a:rPr lang="he-IL" sz="2400" dirty="0">
                <a:latin typeface="Calibri Light" panose="020F0302020204030204" pitchFamily="34" charset="0"/>
                <a:cs typeface="Calibri Light" panose="020F0302020204030204" pitchFamily="34" charset="0"/>
              </a:rPr>
              <a:t>, לפי הנוסחה הקבועה בחוקה של כל מדינה. </a:t>
            </a:r>
          </a:p>
        </p:txBody>
      </p:sp>
      <p:pic>
        <p:nvPicPr>
          <p:cNvPr id="1026" name="Picture 2" descr="undefined">
            <a:extLst>
              <a:ext uri="{FF2B5EF4-FFF2-40B4-BE49-F238E27FC236}">
                <a16:creationId xmlns:a16="http://schemas.microsoft.com/office/drawing/2014/main" id="{DB6A1DF4-CA45-D7C9-278D-6FCCD09399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834" y="3108271"/>
            <a:ext cx="5447291" cy="3509664"/>
          </a:xfrm>
          <a:prstGeom prst="rect">
            <a:avLst/>
          </a:prstGeom>
          <a:noFill/>
          <a:extLst>
            <a:ext uri="{909E8E84-426E-40DD-AFC4-6F175D3DCCD1}">
              <a14:hiddenFill xmlns:a14="http://schemas.microsoft.com/office/drawing/2010/main">
                <a:solidFill>
                  <a:srgbClr val="FFFFFF"/>
                </a:solidFill>
              </a14:hiddenFill>
            </a:ext>
          </a:extLst>
        </p:spPr>
      </p:pic>
      <p:sp>
        <p:nvSpPr>
          <p:cNvPr id="6" name="מלבן 5">
            <a:extLst>
              <a:ext uri="{FF2B5EF4-FFF2-40B4-BE49-F238E27FC236}">
                <a16:creationId xmlns:a16="http://schemas.microsoft.com/office/drawing/2014/main" id="{67090BC8-2B49-1FD5-2720-140E30443686}"/>
              </a:ext>
            </a:extLst>
          </p:cNvPr>
          <p:cNvSpPr/>
          <p:nvPr/>
        </p:nvSpPr>
        <p:spPr>
          <a:xfrm>
            <a:off x="993980" y="6218871"/>
            <a:ext cx="4586020" cy="2455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1200" dirty="0">
                <a:solidFill>
                  <a:schemeClr val="tx1"/>
                </a:solidFill>
                <a:latin typeface="Calibri" panose="020F0502020204030204" pitchFamily="34" charset="0"/>
                <a:cs typeface="Calibri" panose="020F0502020204030204" pitchFamily="34" charset="0"/>
              </a:rPr>
              <a:t>מעמד החתימה על חוקת ארצות הברית (ציור של </a:t>
            </a:r>
            <a:r>
              <a:rPr lang="he-IL" sz="1200" dirty="0" err="1">
                <a:solidFill>
                  <a:schemeClr val="tx1"/>
                </a:solidFill>
                <a:latin typeface="Calibri" panose="020F0502020204030204" pitchFamily="34" charset="0"/>
                <a:cs typeface="Calibri" panose="020F0502020204030204" pitchFamily="34" charset="0"/>
              </a:rPr>
              <a:t>האוורד</a:t>
            </a:r>
            <a:r>
              <a:rPr lang="he-IL" sz="1200" dirty="0">
                <a:solidFill>
                  <a:schemeClr val="tx1"/>
                </a:solidFill>
                <a:latin typeface="Calibri" panose="020F0502020204030204" pitchFamily="34" charset="0"/>
                <a:cs typeface="Calibri" panose="020F0502020204030204" pitchFamily="34" charset="0"/>
              </a:rPr>
              <a:t> </a:t>
            </a:r>
            <a:r>
              <a:rPr lang="he-IL" sz="1200" dirty="0" err="1">
                <a:solidFill>
                  <a:schemeClr val="tx1"/>
                </a:solidFill>
                <a:latin typeface="Calibri" panose="020F0502020204030204" pitchFamily="34" charset="0"/>
                <a:cs typeface="Calibri" panose="020F0502020204030204" pitchFamily="34" charset="0"/>
              </a:rPr>
              <a:t>צ'נדלר</a:t>
            </a:r>
            <a:r>
              <a:rPr lang="he-IL" sz="1200" dirty="0">
                <a:solidFill>
                  <a:schemeClr val="tx1"/>
                </a:solidFill>
                <a:latin typeface="Calibri" panose="020F0502020204030204" pitchFamily="34" charset="0"/>
                <a:cs typeface="Calibri" panose="020F0502020204030204" pitchFamily="34" charset="0"/>
              </a:rPr>
              <a:t> כריסטי)</a:t>
            </a:r>
          </a:p>
        </p:txBody>
      </p:sp>
    </p:spTree>
    <p:extLst>
      <p:ext uri="{BB962C8B-B14F-4D97-AF65-F5344CB8AC3E}">
        <p14:creationId xmlns:p14="http://schemas.microsoft.com/office/powerpoint/2010/main" val="4281456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5751D8-4C7C-AF69-9026-C661814E76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1800" y="0"/>
            <a:ext cx="6680200" cy="6857999"/>
          </a:xfrm>
          <a:prstGeom prst="rect">
            <a:avLst/>
          </a:prstGeom>
        </p:spPr>
      </p:pic>
      <p:sp>
        <p:nvSpPr>
          <p:cNvPr id="10" name="TextBox 9">
            <a:extLst>
              <a:ext uri="{FF2B5EF4-FFF2-40B4-BE49-F238E27FC236}">
                <a16:creationId xmlns:a16="http://schemas.microsoft.com/office/drawing/2014/main" id="{A4077596-4A7A-40D6-2D0B-D84F00456173}"/>
              </a:ext>
            </a:extLst>
          </p:cNvPr>
          <p:cNvSpPr txBox="1"/>
          <p:nvPr/>
        </p:nvSpPr>
        <p:spPr>
          <a:xfrm>
            <a:off x="-503772" y="1619326"/>
            <a:ext cx="6500610" cy="1384995"/>
          </a:xfrm>
          <a:prstGeom prst="rect">
            <a:avLst/>
          </a:prstGeom>
          <a:noFill/>
        </p:spPr>
        <p:txBody>
          <a:bodyPr wrap="square" rtlCol="0">
            <a:spAutoFit/>
          </a:bodyPr>
          <a:lstStyle/>
          <a:p>
            <a:pPr algn="ctr" rtl="1"/>
            <a:r>
              <a:rPr lang="he-IL" sz="4200" dirty="0">
                <a:solidFill>
                  <a:srgbClr val="215844"/>
                </a:solidFill>
                <a:effectLst/>
                <a:latin typeface="Calibri" panose="020F0502020204030204" pitchFamily="34" charset="0"/>
                <a:cs typeface="Calibri" panose="020F0502020204030204" pitchFamily="34" charset="0"/>
              </a:rPr>
              <a:t>ומה בנוגע לישראל?</a:t>
            </a:r>
            <a:br>
              <a:rPr lang="en-US" sz="4200" dirty="0">
                <a:solidFill>
                  <a:srgbClr val="215844"/>
                </a:solidFill>
                <a:effectLst/>
                <a:latin typeface="Calibri" panose="020F0502020204030204" pitchFamily="34" charset="0"/>
                <a:cs typeface="Calibri" panose="020F0502020204030204" pitchFamily="34" charset="0"/>
              </a:rPr>
            </a:br>
            <a:r>
              <a:rPr lang="he-IL" sz="4200" dirty="0">
                <a:solidFill>
                  <a:srgbClr val="215844"/>
                </a:solidFill>
                <a:effectLst/>
                <a:latin typeface="Calibri" panose="020F0502020204030204" pitchFamily="34" charset="0"/>
                <a:cs typeface="Calibri" panose="020F0502020204030204" pitchFamily="34" charset="0"/>
              </a:rPr>
              <a:t>האם יש לנו חוקה?</a:t>
            </a:r>
            <a:endParaRPr lang="he-IL" sz="4200" b="1" dirty="0">
              <a:solidFill>
                <a:srgbClr val="215844"/>
              </a:solidFill>
              <a:effectLst/>
              <a:latin typeface="Calibri" panose="020F0502020204030204" pitchFamily="34" charset="0"/>
              <a:cs typeface="Calibri" panose="020F0502020204030204" pitchFamily="34" charset="0"/>
            </a:endParaRPr>
          </a:p>
        </p:txBody>
      </p:sp>
      <p:pic>
        <p:nvPicPr>
          <p:cNvPr id="13" name="Picture 12" descr="A picture containing text&#10;&#10;Description automatically generated">
            <a:extLst>
              <a:ext uri="{FF2B5EF4-FFF2-40B4-BE49-F238E27FC236}">
                <a16:creationId xmlns:a16="http://schemas.microsoft.com/office/drawing/2014/main" id="{9BBD433E-2F76-9F81-7C7C-6245CC482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14" name="Picture 13">
            <a:extLst>
              <a:ext uri="{FF2B5EF4-FFF2-40B4-BE49-F238E27FC236}">
                <a16:creationId xmlns:a16="http://schemas.microsoft.com/office/drawing/2014/main" id="{41C7C918-6B02-37CD-D3A0-A4BDEC622B4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4964" y="6232495"/>
            <a:ext cx="452705" cy="452381"/>
          </a:xfrm>
          <a:prstGeom prst="rect">
            <a:avLst/>
          </a:prstGeom>
        </p:spPr>
      </p:pic>
      <p:pic>
        <p:nvPicPr>
          <p:cNvPr id="2" name="Picture 1">
            <a:extLst>
              <a:ext uri="{FF2B5EF4-FFF2-40B4-BE49-F238E27FC236}">
                <a16:creationId xmlns:a16="http://schemas.microsoft.com/office/drawing/2014/main" id="{92641EFA-378F-8EBE-F691-928ACE7840C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33156" y="5600596"/>
            <a:ext cx="1208191" cy="1022731"/>
          </a:xfrm>
          <a:prstGeom prst="rect">
            <a:avLst/>
          </a:prstGeom>
        </p:spPr>
      </p:pic>
      <p:pic>
        <p:nvPicPr>
          <p:cNvPr id="3" name="Picture 2">
            <a:extLst>
              <a:ext uri="{FF2B5EF4-FFF2-40B4-BE49-F238E27FC236}">
                <a16:creationId xmlns:a16="http://schemas.microsoft.com/office/drawing/2014/main" id="{3538DD48-9344-AF32-663F-A9F33F794D51}"/>
              </a:ext>
            </a:extLst>
          </p:cNvPr>
          <p:cNvPicPr>
            <a:picLocks noChangeAspect="1"/>
          </p:cNvPicPr>
          <p:nvPr/>
        </p:nvPicPr>
        <p:blipFill>
          <a:blip r:embed="rId7">
            <a:alphaModFix amt="85000"/>
            <a:extLst>
              <a:ext uri="{28A0092B-C50C-407E-A947-70E740481C1C}">
                <a14:useLocalDpi xmlns:a14="http://schemas.microsoft.com/office/drawing/2010/main" val="0"/>
              </a:ext>
            </a:extLst>
          </a:blip>
          <a:srcRect/>
          <a:stretch/>
        </p:blipFill>
        <p:spPr>
          <a:xfrm>
            <a:off x="6694014" y="344247"/>
            <a:ext cx="997890" cy="967737"/>
          </a:xfrm>
          <a:prstGeom prst="rect">
            <a:avLst/>
          </a:prstGeom>
        </p:spPr>
      </p:pic>
      <p:pic>
        <p:nvPicPr>
          <p:cNvPr id="4" name="Picture 3">
            <a:extLst>
              <a:ext uri="{FF2B5EF4-FFF2-40B4-BE49-F238E27FC236}">
                <a16:creationId xmlns:a16="http://schemas.microsoft.com/office/drawing/2014/main" id="{096605D4-A3F7-A95D-DD5C-F52DAFE6B57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64260" y="3168590"/>
            <a:ext cx="4722550" cy="373950"/>
          </a:xfrm>
          <a:prstGeom prst="rect">
            <a:avLst/>
          </a:prstGeom>
        </p:spPr>
      </p:pic>
      <p:pic>
        <p:nvPicPr>
          <p:cNvPr id="6" name="Picture 5">
            <a:extLst>
              <a:ext uri="{FF2B5EF4-FFF2-40B4-BE49-F238E27FC236}">
                <a16:creationId xmlns:a16="http://schemas.microsoft.com/office/drawing/2014/main" id="{76766CCA-869A-251A-6188-CF308D705A5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031823" y="564870"/>
            <a:ext cx="3775081" cy="5701340"/>
          </a:xfrm>
          <a:prstGeom prst="rect">
            <a:avLst/>
          </a:prstGeom>
        </p:spPr>
      </p:pic>
      <p:pic>
        <p:nvPicPr>
          <p:cNvPr id="8" name="Picture 7" descr="A black and brown logo&#10;&#10;Description automatically generated">
            <a:extLst>
              <a:ext uri="{FF2B5EF4-FFF2-40B4-BE49-F238E27FC236}">
                <a16:creationId xmlns:a16="http://schemas.microsoft.com/office/drawing/2014/main" id="{0BF747A3-C786-C822-4DCC-95B07EDE1C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287" y="4099866"/>
            <a:ext cx="3571195" cy="1575302"/>
          </a:xfrm>
          <a:prstGeom prst="rect">
            <a:avLst/>
          </a:prstGeom>
        </p:spPr>
      </p:pic>
      <p:sp>
        <p:nvSpPr>
          <p:cNvPr id="11" name="TextBox 10">
            <a:extLst>
              <a:ext uri="{FF2B5EF4-FFF2-40B4-BE49-F238E27FC236}">
                <a16:creationId xmlns:a16="http://schemas.microsoft.com/office/drawing/2014/main" id="{A5054744-2469-44CB-05A5-263F85102C0B}"/>
              </a:ext>
            </a:extLst>
          </p:cNvPr>
          <p:cNvSpPr txBox="1"/>
          <p:nvPr/>
        </p:nvSpPr>
        <p:spPr>
          <a:xfrm>
            <a:off x="7691442" y="1443927"/>
            <a:ext cx="2361548" cy="553998"/>
          </a:xfrm>
          <a:prstGeom prst="rect">
            <a:avLst/>
          </a:prstGeom>
          <a:noFill/>
        </p:spPr>
        <p:txBody>
          <a:bodyPr wrap="square" rtlCol="0">
            <a:spAutoFit/>
          </a:bodyPr>
          <a:lstStyle/>
          <a:p>
            <a:pPr algn="ctr" rtl="1"/>
            <a:r>
              <a:rPr lang="he-IL" sz="3000" b="1" dirty="0">
                <a:latin typeface="Calibri" panose="020F0502020204030204" pitchFamily="34" charset="0"/>
                <a:cs typeface="Calibri" panose="020F0502020204030204" pitchFamily="34" charset="0"/>
              </a:rPr>
              <a:t>חוקת ישראל?</a:t>
            </a:r>
            <a:endParaRPr lang="he-IL" sz="3000" b="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4758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105604-2A05-8FE1-6C41-D300A9B386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2530" y="2918062"/>
            <a:ext cx="1681172" cy="1423108"/>
          </a:xfrm>
          <a:prstGeom prst="rect">
            <a:avLst/>
          </a:prstGeom>
        </p:spPr>
      </p:pic>
      <p:pic>
        <p:nvPicPr>
          <p:cNvPr id="8" name="Picture 7">
            <a:extLst>
              <a:ext uri="{FF2B5EF4-FFF2-40B4-BE49-F238E27FC236}">
                <a16:creationId xmlns:a16="http://schemas.microsoft.com/office/drawing/2014/main" id="{C64C26C7-D797-7119-DDE9-E47FFE4FFF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93177" y="3765491"/>
            <a:ext cx="1381125" cy="1340150"/>
          </a:xfrm>
          <a:prstGeom prst="rect">
            <a:avLst/>
          </a:prstGeom>
        </p:spPr>
      </p:pic>
      <p:pic>
        <p:nvPicPr>
          <p:cNvPr id="9" name="Picture 8">
            <a:extLst>
              <a:ext uri="{FF2B5EF4-FFF2-40B4-BE49-F238E27FC236}">
                <a16:creationId xmlns:a16="http://schemas.microsoft.com/office/drawing/2014/main" id="{355751D8-4C7C-AF69-9026-C661814E76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6698379" cy="6857999"/>
          </a:xfrm>
          <a:prstGeom prst="rect">
            <a:avLst/>
          </a:prstGeom>
        </p:spPr>
      </p:pic>
      <p:pic>
        <p:nvPicPr>
          <p:cNvPr id="2" name="תמונה 2" descr="תמונה שמכילה לבוש, איש, אדם, בתוך מבנה&#10;&#10;התיאור נוצר באופן אוטומטי">
            <a:extLst>
              <a:ext uri="{FF2B5EF4-FFF2-40B4-BE49-F238E27FC236}">
                <a16:creationId xmlns:a16="http://schemas.microsoft.com/office/drawing/2014/main" id="{7CD9A0F3-E241-D0DE-FA3D-0288411E8B2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64160" y="1202550"/>
            <a:ext cx="6059938" cy="4255574"/>
          </a:xfrm>
          <a:prstGeom prst="rect">
            <a:avLst/>
          </a:prstGeom>
          <a:noFill/>
          <a:ln>
            <a:noFill/>
          </a:ln>
        </p:spPr>
      </p:pic>
      <p:sp>
        <p:nvSpPr>
          <p:cNvPr id="3" name="TextBox 2">
            <a:extLst>
              <a:ext uri="{FF2B5EF4-FFF2-40B4-BE49-F238E27FC236}">
                <a16:creationId xmlns:a16="http://schemas.microsoft.com/office/drawing/2014/main" id="{44333EAE-0F16-9675-C2B3-43F79A212858}"/>
              </a:ext>
            </a:extLst>
          </p:cNvPr>
          <p:cNvSpPr txBox="1"/>
          <p:nvPr/>
        </p:nvSpPr>
        <p:spPr>
          <a:xfrm>
            <a:off x="4331568" y="5503363"/>
            <a:ext cx="8488280" cy="276999"/>
          </a:xfrm>
          <a:prstGeom prst="rect">
            <a:avLst/>
          </a:prstGeom>
          <a:noFill/>
        </p:spPr>
        <p:txBody>
          <a:bodyPr wrap="square" rtlCol="0">
            <a:spAutoFit/>
          </a:bodyPr>
          <a:lstStyle/>
          <a:p>
            <a:pPr algn="ctr" rtl="1"/>
            <a:r>
              <a:rPr lang="he-IL" sz="1200" dirty="0">
                <a:effectLst/>
                <a:latin typeface="Calibri" panose="020F0502020204030204" pitchFamily="34" charset="0"/>
                <a:cs typeface="Calibri" panose="020F0502020204030204" pitchFamily="34" charset="0"/>
              </a:rPr>
              <a:t>קרדיט: אתר הכנסת - </a:t>
            </a:r>
            <a:r>
              <a:rPr lang="en-US" sz="1200" dirty="0">
                <a:solidFill>
                  <a:schemeClr val="tx1">
                    <a:lumMod val="95000"/>
                    <a:lumOff val="5000"/>
                  </a:schemeClr>
                </a:solidFill>
                <a:effectLst/>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https://main.knesset.gov.il/activity/legislation/pages/</a:t>
            </a:r>
            <a:r>
              <a:rPr lang="en-US" sz="900" dirty="0">
                <a:solidFill>
                  <a:schemeClr val="tx1">
                    <a:lumMod val="95000"/>
                    <a:lumOff val="5000"/>
                  </a:schemeClr>
                </a:solidFill>
                <a:effectLst/>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basiclawsandconstitution</a:t>
            </a:r>
            <a:r>
              <a:rPr lang="en-US" sz="1200" dirty="0">
                <a:solidFill>
                  <a:schemeClr val="tx1">
                    <a:lumMod val="95000"/>
                    <a:lumOff val="5000"/>
                  </a:schemeClr>
                </a:solidFill>
                <a:effectLst/>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.aspx</a:t>
            </a:r>
            <a:endParaRPr lang="en-IL" sz="1200" dirty="0">
              <a:solidFill>
                <a:schemeClr val="tx1">
                  <a:lumMod val="95000"/>
                  <a:lumOff val="5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24C29AA-AAB7-542C-D3A4-C2DCC7FD01C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12" name="Picture 11">
            <a:extLst>
              <a:ext uri="{FF2B5EF4-FFF2-40B4-BE49-F238E27FC236}">
                <a16:creationId xmlns:a16="http://schemas.microsoft.com/office/drawing/2014/main" id="{4ECA969C-7E54-7987-B3B7-A3CA72D4B89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453036" y="980478"/>
            <a:ext cx="1320292" cy="438899"/>
          </a:xfrm>
          <a:prstGeom prst="rect">
            <a:avLst/>
          </a:prstGeom>
        </p:spPr>
      </p:pic>
      <p:sp>
        <p:nvSpPr>
          <p:cNvPr id="10" name="TextBox 9">
            <a:extLst>
              <a:ext uri="{FF2B5EF4-FFF2-40B4-BE49-F238E27FC236}">
                <a16:creationId xmlns:a16="http://schemas.microsoft.com/office/drawing/2014/main" id="{A4077596-4A7A-40D6-2D0B-D84F00456173}"/>
              </a:ext>
            </a:extLst>
          </p:cNvPr>
          <p:cNvSpPr txBox="1"/>
          <p:nvPr/>
        </p:nvSpPr>
        <p:spPr>
          <a:xfrm>
            <a:off x="439730" y="1450676"/>
            <a:ext cx="4775200" cy="769441"/>
          </a:xfrm>
          <a:prstGeom prst="rect">
            <a:avLst/>
          </a:prstGeom>
          <a:noFill/>
        </p:spPr>
        <p:txBody>
          <a:bodyPr wrap="square" rtlCol="0">
            <a:spAutoFit/>
          </a:bodyPr>
          <a:lstStyle/>
          <a:p>
            <a:pPr algn="ctr" rtl="1"/>
            <a:r>
              <a:rPr lang="he-IL" sz="4400" b="1" dirty="0">
                <a:solidFill>
                  <a:schemeClr val="bg1"/>
                </a:solidFill>
                <a:effectLst/>
                <a:latin typeface="Calibri" panose="020F0502020204030204" pitchFamily="34" charset="0"/>
                <a:cs typeface="Calibri" panose="020F0502020204030204" pitchFamily="34" charset="0"/>
              </a:rPr>
              <a:t>פשרת הררי, זוכרים?</a:t>
            </a:r>
          </a:p>
        </p:txBody>
      </p:sp>
      <p:sp>
        <p:nvSpPr>
          <p:cNvPr id="5" name="TextBox 4">
            <a:extLst>
              <a:ext uri="{FF2B5EF4-FFF2-40B4-BE49-F238E27FC236}">
                <a16:creationId xmlns:a16="http://schemas.microsoft.com/office/drawing/2014/main" id="{40469771-AE34-F220-6193-588CE910AB3D}"/>
              </a:ext>
            </a:extLst>
          </p:cNvPr>
          <p:cNvSpPr txBox="1"/>
          <p:nvPr/>
        </p:nvSpPr>
        <p:spPr>
          <a:xfrm>
            <a:off x="246087" y="2346197"/>
            <a:ext cx="5093458" cy="3031086"/>
          </a:xfrm>
          <a:prstGeom prst="rect">
            <a:avLst/>
          </a:prstGeom>
          <a:noFill/>
        </p:spPr>
        <p:txBody>
          <a:bodyPr wrap="square" rtlCol="0">
            <a:spAutoFit/>
          </a:bodyPr>
          <a:lstStyle/>
          <a:p>
            <a:pPr algn="ctr" rtl="1">
              <a:lnSpc>
                <a:spcPct val="150000"/>
              </a:lnSpc>
            </a:pPr>
            <a:r>
              <a:rPr lang="he-IL" sz="2600" b="1" dirty="0">
                <a:solidFill>
                  <a:schemeClr val="bg1"/>
                </a:solidFill>
                <a:effectLst/>
                <a:latin typeface="Calibri" panose="020F0502020204030204" pitchFamily="34" charset="0"/>
                <a:cs typeface="Calibri" panose="020F0502020204030204" pitchFamily="34" charset="0"/>
              </a:rPr>
              <a:t>על פי נוסח הפשרה, חוקי היסוד של מדינת ישראל מהווים למעשה פרקים בחוקה העתידית. </a:t>
            </a:r>
            <a:r>
              <a:rPr lang="he-IL" sz="2600" dirty="0">
                <a:solidFill>
                  <a:schemeClr val="bg1"/>
                </a:solidFill>
                <a:effectLst/>
                <a:latin typeface="Calibri" panose="020F0502020204030204" pitchFamily="34" charset="0"/>
                <a:cs typeface="Calibri" panose="020F0502020204030204" pitchFamily="34" charset="0"/>
              </a:rPr>
              <a:t>כלומר בישראל אין חוקה מלאה, ועם זאת נכון לשנת 2023 יש 13 חוקי יסוד המהווים חוקה חלקית. </a:t>
            </a:r>
            <a:r>
              <a:rPr lang="he-IL" sz="2600" b="1" dirty="0">
                <a:solidFill>
                  <a:schemeClr val="bg1"/>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565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492D56DE807D4A85809F43D016E1B8" ma:contentTypeVersion="2" ma:contentTypeDescription="Create a new document." ma:contentTypeScope="" ma:versionID="b1bab809095cb01c36a8f8238c8d4993">
  <xsd:schema xmlns:xsd="http://www.w3.org/2001/XMLSchema" xmlns:xs="http://www.w3.org/2001/XMLSchema" xmlns:p="http://schemas.microsoft.com/office/2006/metadata/properties" xmlns:ns3="403a8d0d-ec59-4e4a-aa6b-8da36811ff4b" targetNamespace="http://schemas.microsoft.com/office/2006/metadata/properties" ma:root="true" ma:fieldsID="bdba4f67237cefe2db88642c5ebdc308" ns3:_="">
    <xsd:import namespace="403a8d0d-ec59-4e4a-aa6b-8da36811ff4b"/>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a8d0d-ec59-4e4a-aa6b-8da36811ff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2CA89A-5EA6-4683-96B8-A25B320BF669}">
  <ds:schemaRefs>
    <ds:schemaRef ds:uri="http://schemas.microsoft.com/sharepoint/v3/contenttype/forms"/>
  </ds:schemaRefs>
</ds:datastoreItem>
</file>

<file path=customXml/itemProps2.xml><?xml version="1.0" encoding="utf-8"?>
<ds:datastoreItem xmlns:ds="http://schemas.openxmlformats.org/officeDocument/2006/customXml" ds:itemID="{287858F7-3E3D-4099-AF67-5E4C2360E6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3a8d0d-ec59-4e4a-aa6b-8da36811ff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092506-2147-4A14-995F-F7DA0FADE405}">
  <ds:schemaRefs>
    <ds:schemaRef ds:uri="http://purl.org/dc/elements/1.1/"/>
    <ds:schemaRef ds:uri="403a8d0d-ec59-4e4a-aa6b-8da36811ff4b"/>
    <ds:schemaRef ds:uri="http://purl.org/dc/dcmityp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6024</TotalTime>
  <Words>1548</Words>
  <Application>Microsoft Office PowerPoint</Application>
  <PresentationFormat>מסך רחב</PresentationFormat>
  <Paragraphs>172</Paragraphs>
  <Slides>49</Slides>
  <Notes>41</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49</vt:i4>
      </vt:variant>
    </vt:vector>
  </HeadingPairs>
  <TitlesOfParts>
    <vt:vector size="56" baseType="lpstr">
      <vt:lpstr>Arial</vt:lpstr>
      <vt:lpstr>Assistant</vt:lpstr>
      <vt:lpstr>Calibri</vt:lpstr>
      <vt:lpstr>Calibri Light</vt:lpstr>
      <vt:lpstr>Papyrus</vt:lpstr>
      <vt:lpstr>Times New Roman</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Adi Tzabar</dc:creator>
  <cp:lastModifiedBy>Shahar Ezer</cp:lastModifiedBy>
  <cp:revision>74</cp:revision>
  <dcterms:created xsi:type="dcterms:W3CDTF">2022-11-23T07:47:57Z</dcterms:created>
  <dcterms:modified xsi:type="dcterms:W3CDTF">2024-04-28T13:07:07Z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0x01010000492D56DE807D4A85809F43D016E1B8</vt:lpwstr>
  </property>
</Properties>
</file>