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2" r:id="rId4"/>
    <p:sldId id="273" r:id="rId5"/>
    <p:sldId id="258" r:id="rId6"/>
    <p:sldId id="271" r:id="rId7"/>
    <p:sldId id="270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1250" autoAdjust="0"/>
  </p:normalViewPr>
  <p:slideViewPr>
    <p:cSldViewPr>
      <p:cViewPr>
        <p:scale>
          <a:sx n="68" d="100"/>
          <a:sy n="68" d="100"/>
        </p:scale>
        <p:origin x="-144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37EA9B-88E9-46E0-B491-31DD08200720}" type="datetimeFigureOut">
              <a:rPr lang="he-IL" smtClean="0"/>
              <a:pPr/>
              <a:t>ז'/תמוז/תשע"ג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35EE2F-6857-46EF-9A89-A516AF5376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6199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הערות מייצגות את הרעיו</a:t>
            </a:r>
            <a:r>
              <a:rPr lang="he-IL" baseline="0" dirty="0" smtClean="0"/>
              <a:t>ן המרכזי תחת כל עיצוב דף, מופיע בהמשך.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EE2F-6857-46EF-9A89-A516AF5376D7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ביוגרפיה</a:t>
            </a:r>
            <a:r>
              <a:rPr lang="he-IL" baseline="0" dirty="0" smtClean="0"/>
              <a:t> של רחל – יתקשר בהמשך לשיר.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EE2F-6857-46EF-9A89-A516AF5376D7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המפתח</a:t>
            </a:r>
            <a:r>
              <a:rPr lang="he-IL" baseline="0" dirty="0" smtClean="0"/>
              <a:t> המוצג בשקופית, הינו מפתח לחקר תולדות חייה של רחל מהגישה הביוגרפית </a:t>
            </a:r>
            <a:r>
              <a:rPr lang="he-IL" baseline="0" smtClean="0"/>
              <a:t>בחקר הספרות.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EE2F-6857-46EF-9A89-A516AF5376D7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EE2F-6857-46EF-9A89-A516AF5376D7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0517-24C5-492B-A314-636096DC535D}" type="datetime8">
              <a:rPr lang="he-IL" smtClean="0"/>
              <a:pPr/>
              <a:t>15 יוני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4414-FF77-4555-BE1E-58D6904AD98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914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35F1-D34B-449B-8AB0-DBC6D6C74327}" type="datetime8">
              <a:rPr lang="he-IL" smtClean="0"/>
              <a:pPr/>
              <a:t>15 יוני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4414-FF77-4555-BE1E-58D6904AD98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9260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6C17-4504-4488-9573-443A8DEFFD0F}" type="datetime8">
              <a:rPr lang="he-IL" smtClean="0"/>
              <a:pPr/>
              <a:t>15 יוני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4414-FF77-4555-BE1E-58D6904AD98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231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B482-AFAD-413E-BECE-D00F87DCFB16}" type="datetime8">
              <a:rPr lang="he-IL" smtClean="0"/>
              <a:pPr/>
              <a:t>15 יוני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4414-FF77-4555-BE1E-58D6904AD98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2987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A969-A616-4A3C-9BE2-0882838BCE08}" type="datetime8">
              <a:rPr lang="he-IL" smtClean="0"/>
              <a:pPr/>
              <a:t>15 יוני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4414-FF77-4555-BE1E-58D6904AD98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5998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AF53-77FE-4A37-B887-3F1C5FD84B43}" type="datetime8">
              <a:rPr lang="he-IL" smtClean="0"/>
              <a:pPr/>
              <a:t>15 יוני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4414-FF77-4555-BE1E-58D6904AD98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3568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B44C-217A-4B98-AD81-FFF1D929E820}" type="datetime8">
              <a:rPr lang="he-IL" smtClean="0"/>
              <a:pPr/>
              <a:t>15 יוני 13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4414-FF77-4555-BE1E-58D6904AD98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5313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49FE-A3C9-48B7-AE1F-49E9CA439695}" type="datetime8">
              <a:rPr lang="he-IL" smtClean="0"/>
              <a:pPr/>
              <a:t>15 יוני 13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4414-FF77-4555-BE1E-58D6904AD98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6124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BF37-EDF8-41C7-AA77-5BCD208D51D1}" type="datetime8">
              <a:rPr lang="he-IL" smtClean="0"/>
              <a:pPr/>
              <a:t>15 יוני 13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4414-FF77-4555-BE1E-58D6904AD98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1525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119C-D50F-4879-B9B1-049FD91D19D1}" type="datetime8">
              <a:rPr lang="he-IL" smtClean="0"/>
              <a:pPr/>
              <a:t>15 יוני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4414-FF77-4555-BE1E-58D6904AD98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6629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027C-6098-4BBB-8171-D842A64CFA63}" type="datetime8">
              <a:rPr lang="he-IL" smtClean="0"/>
              <a:pPr/>
              <a:t>15 יוני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4414-FF77-4555-BE1E-58D6904AD98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5849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BFE7-3CE3-4BAA-85E5-B9F3BF1FC847}" type="datetime8">
              <a:rPr lang="he-IL" smtClean="0"/>
              <a:pPr/>
              <a:t>15 יוני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4414-FF77-4555-BE1E-58D6904AD98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1201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e.wikipedia.org/wiki/%D7%91%D7%99%D7%95%D7%92%D7%A8%D7%A4%D7%99%D7%9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8l4bCXJ263EwM&amp;tbnid=dFub7Q3QTsGtpM:&amp;ved=0CAUQjRw&amp;url=http%3A%2F%2Fwww.liadint.com%2F121565%2F%25D7%259E%25D7%2599%25D7%259C%25D7%2595%25D7%259F-%25D7%259C%25D7%259E%25D7%2595%25D7%25A0%25D7%2597%25D7%2599-%25D7%25A1%25D7%25A4%25D7%25A8%25D7%2595%25D7%25AA&amp;ei=tay8UavDNOiL0AWr3oCADA&amp;psig=AFQjCNETiWhlFcrPQA2mNxvg6IxByeDMwA&amp;ust=137140586966693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b.cet.ac.il/pages/item.asp?item=7463&amp;source=284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ynet.co.il/articles/0,7340,L-3960254,00.html" TargetMode="External"/><Relationship Id="rId5" Type="http://schemas.openxmlformats.org/officeDocument/2006/relationships/hyperlink" Target="http://www.galim.org.il/times/history/new.php?id=3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rchives.gov.il/ArchiveGov/pirsumyginzach/HistoricalPublications/Rachel/RachelDocList.htm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2411760" y="5013176"/>
            <a:ext cx="57606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spc="50" dirty="0" smtClean="0">
                <a:ln w="285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רחל </a:t>
            </a:r>
            <a:r>
              <a:rPr lang="he-IL" sz="4800" b="1" spc="50" dirty="0" err="1" smtClean="0">
                <a:ln w="285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בלובשטיין</a:t>
            </a:r>
            <a:r>
              <a:rPr lang="he-IL" sz="4800" b="1" spc="50" dirty="0" smtClean="0">
                <a:ln w="285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-סלע</a:t>
            </a:r>
          </a:p>
          <a:p>
            <a:pPr algn="ctr"/>
            <a:r>
              <a:rPr lang="he-IL" sz="4800" b="1" cap="none" spc="50" dirty="0" smtClean="0">
                <a:ln w="285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1890-1931</a:t>
            </a:r>
            <a:endParaRPr lang="he-IL" sz="4800" b="1" cap="none" spc="50" dirty="0">
              <a:ln w="2857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6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62" y="0"/>
            <a:ext cx="917267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3680543" y="344850"/>
            <a:ext cx="5355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רחל </a:t>
            </a:r>
            <a:r>
              <a:rPr lang="he-IL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בלובשטיין</a:t>
            </a:r>
            <a:r>
              <a:rPr lang="he-I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1890-1931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43608" y="1183978"/>
            <a:ext cx="7974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 smtClean="0">
                <a:solidFill>
                  <a:srgbClr val="C00000"/>
                </a:solidFill>
              </a:rPr>
              <a:t>ילידת רוסיה למשפחה בת 11 אחים.</a:t>
            </a:r>
          </a:p>
          <a:p>
            <a:r>
              <a:rPr lang="he-IL" sz="1400" dirty="0" smtClean="0">
                <a:solidFill>
                  <a:srgbClr val="C00000"/>
                </a:solidFill>
              </a:rPr>
              <a:t>רכשה השכלה במוסדות גבוהים. </a:t>
            </a:r>
            <a:r>
              <a:rPr lang="en-US" sz="1400" dirty="0" smtClean="0">
                <a:solidFill>
                  <a:srgbClr val="C00000"/>
                </a:solidFill>
              </a:rPr>
              <a:t/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he-IL" sz="1400" dirty="0" smtClean="0">
                <a:solidFill>
                  <a:srgbClr val="C00000"/>
                </a:solidFill>
              </a:rPr>
              <a:t>בילדותה התעניינה בציור, ורק ביומנה כתבה שירים וסיפורים. </a:t>
            </a:r>
            <a:r>
              <a:rPr lang="en-US" sz="1400" dirty="0" smtClean="0">
                <a:solidFill>
                  <a:srgbClr val="C00000"/>
                </a:solidFill>
              </a:rPr>
              <a:t/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he-IL" sz="1400" dirty="0" smtClean="0">
                <a:solidFill>
                  <a:srgbClr val="C00000"/>
                </a:solidFill>
              </a:rPr>
              <a:t>בשנת 1908 הצטרפה לאחותה שושנה ללימודי אומנות בקייב. </a:t>
            </a:r>
          </a:p>
          <a:p>
            <a:r>
              <a:rPr lang="he-IL" sz="1400" dirty="0" smtClean="0">
                <a:solidFill>
                  <a:srgbClr val="C00000"/>
                </a:solidFill>
              </a:rPr>
              <a:t>במהלך סיור קצר שערכה יחד עם אחותה בארץ החליטו </a:t>
            </a:r>
          </a:p>
          <a:p>
            <a:r>
              <a:rPr lang="he-IL" sz="1400" dirty="0" smtClean="0">
                <a:solidFill>
                  <a:srgbClr val="C00000"/>
                </a:solidFill>
              </a:rPr>
              <a:t>השתיים להישאר</a:t>
            </a:r>
            <a:r>
              <a:rPr lang="he-IL" sz="1400" dirty="0">
                <a:solidFill>
                  <a:srgbClr val="C00000"/>
                </a:solidFill>
              </a:rPr>
              <a:t> </a:t>
            </a:r>
            <a:r>
              <a:rPr lang="he-IL" sz="1400" dirty="0" smtClean="0">
                <a:solidFill>
                  <a:srgbClr val="C00000"/>
                </a:solidFill>
              </a:rPr>
              <a:t>ברחובות. </a:t>
            </a:r>
            <a:r>
              <a:rPr lang="en-US" sz="1400" dirty="0" smtClean="0">
                <a:solidFill>
                  <a:srgbClr val="C00000"/>
                </a:solidFill>
              </a:rPr>
              <a:t/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he-IL" sz="1400" dirty="0" smtClean="0">
                <a:solidFill>
                  <a:srgbClr val="C00000"/>
                </a:solidFill>
              </a:rPr>
              <a:t>בשנת 1911 עבדה בעבודות חקלאיות בחיפה ולאחר מכן עברה </a:t>
            </a:r>
            <a:r>
              <a:rPr lang="en-US" sz="1400" dirty="0" smtClean="0">
                <a:solidFill>
                  <a:srgbClr val="C00000"/>
                </a:solidFill>
              </a:rPr>
              <a:t/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he-IL" sz="1400" dirty="0" smtClean="0">
                <a:solidFill>
                  <a:srgbClr val="C00000"/>
                </a:solidFill>
              </a:rPr>
              <a:t>לחוות כינרת. חוויות שהותה בכינרת ניכרות רבות בשיריה.</a:t>
            </a:r>
          </a:p>
          <a:p>
            <a:r>
              <a:rPr lang="he-IL" sz="1400" dirty="0" smtClean="0">
                <a:solidFill>
                  <a:srgbClr val="C00000"/>
                </a:solidFill>
              </a:rPr>
              <a:t>בכינרת הכירה רחל את זלמן </a:t>
            </a:r>
            <a:r>
              <a:rPr lang="he-IL" sz="1400" dirty="0" err="1" smtClean="0">
                <a:solidFill>
                  <a:srgbClr val="C00000"/>
                </a:solidFill>
              </a:rPr>
              <a:t>רובשוב</a:t>
            </a:r>
            <a:r>
              <a:rPr lang="he-IL" sz="1400" dirty="0" smtClean="0">
                <a:solidFill>
                  <a:srgbClr val="C00000"/>
                </a:solidFill>
              </a:rPr>
              <a:t>, הוא זלמן שז"ר שהפך לימים </a:t>
            </a:r>
          </a:p>
          <a:p>
            <a:r>
              <a:rPr lang="he-IL" sz="1400" dirty="0" smtClean="0">
                <a:solidFill>
                  <a:srgbClr val="C00000"/>
                </a:solidFill>
              </a:rPr>
              <a:t>לנשיא המדינה. </a:t>
            </a:r>
            <a:r>
              <a:rPr lang="en-US" sz="1400" dirty="0" smtClean="0">
                <a:solidFill>
                  <a:srgbClr val="C00000"/>
                </a:solidFill>
              </a:rPr>
              <a:t/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he-IL" sz="1400" dirty="0" smtClean="0">
                <a:solidFill>
                  <a:srgbClr val="C00000"/>
                </a:solidFill>
              </a:rPr>
              <a:t>בשנת 1913 נסעה לצרפת ללמוד אגרונומיה באוניברסיטת טולוז.</a:t>
            </a:r>
            <a:r>
              <a:rPr lang="en-US" sz="1400" dirty="0" smtClean="0">
                <a:solidFill>
                  <a:srgbClr val="C00000"/>
                </a:solidFill>
              </a:rPr>
              <a:t/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he-IL" sz="1400" dirty="0" smtClean="0">
                <a:solidFill>
                  <a:srgbClr val="C00000"/>
                </a:solidFill>
              </a:rPr>
              <a:t>שם פגשה את מיכאל ברנשטיין, לו כמעט נשאה</a:t>
            </a:r>
            <a:r>
              <a:rPr lang="en-US" sz="1400" dirty="0">
                <a:solidFill>
                  <a:srgbClr val="C00000"/>
                </a:solidFill>
              </a:rPr>
              <a:t>.</a:t>
            </a:r>
            <a:r>
              <a:rPr lang="en-US" sz="1400" dirty="0" smtClean="0">
                <a:solidFill>
                  <a:srgbClr val="C00000"/>
                </a:solidFill>
              </a:rPr>
              <a:t/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he-IL" sz="1400" dirty="0" smtClean="0">
                <a:solidFill>
                  <a:srgbClr val="C00000"/>
                </a:solidFill>
              </a:rPr>
              <a:t>בתום לימודיה חזרה רחל לבקר את משפחתה ברוסיה, </a:t>
            </a:r>
          </a:p>
          <a:p>
            <a:r>
              <a:rPr lang="he-IL" sz="1400" dirty="0" smtClean="0">
                <a:solidFill>
                  <a:srgbClr val="C00000"/>
                </a:solidFill>
              </a:rPr>
              <a:t>מצב בריאותה התדרדר והיא שבה לארץ בשנת 1919 </a:t>
            </a:r>
            <a:r>
              <a:rPr lang="en-US" sz="14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he-IL" sz="1400" dirty="0" smtClean="0">
                <a:solidFill>
                  <a:srgbClr val="C00000"/>
                </a:solidFill>
              </a:rPr>
              <a:t>עם שובה הצטרפה לקבוצת דגניה שם החמיר מצבה ממחלת השחפת </a:t>
            </a:r>
          </a:p>
          <a:p>
            <a:r>
              <a:rPr lang="he-IL" sz="1400" dirty="0" smtClean="0">
                <a:solidFill>
                  <a:srgbClr val="C00000"/>
                </a:solidFill>
              </a:rPr>
              <a:t>והביא לסילוקה מהקיבוץ.</a:t>
            </a:r>
          </a:p>
          <a:p>
            <a:r>
              <a:rPr lang="he-IL" sz="1400" dirty="0" smtClean="0">
                <a:solidFill>
                  <a:srgbClr val="C00000"/>
                </a:solidFill>
              </a:rPr>
              <a:t>בשנותיה האחרונות היא גרה בפתח תקווה ,בגדרה, בירושלים ובתל אביב . </a:t>
            </a:r>
          </a:p>
          <a:p>
            <a:r>
              <a:rPr lang="he-IL" sz="1400" dirty="0" smtClean="0">
                <a:solidFill>
                  <a:srgbClr val="C00000"/>
                </a:solidFill>
              </a:rPr>
              <a:t>בשנת 1931 הלכה לעולמה ממחלת השחפת</a:t>
            </a:r>
            <a:r>
              <a:rPr lang="en-US" sz="1400" dirty="0" smtClean="0">
                <a:solidFill>
                  <a:srgbClr val="C00000"/>
                </a:solidFill>
              </a:rPr>
              <a:t>.</a:t>
            </a:r>
            <a:endParaRPr lang="he-IL" sz="1400" dirty="0" smtClean="0">
              <a:solidFill>
                <a:srgbClr val="C00000"/>
              </a:solidFill>
            </a:endParaRPr>
          </a:p>
          <a:p>
            <a:r>
              <a:rPr lang="he-IL" dirty="0">
                <a:solidFill>
                  <a:srgbClr val="C00000"/>
                </a:solidFill>
              </a:rPr>
              <a:t> </a:t>
            </a:r>
            <a:r>
              <a:rPr lang="he-IL" dirty="0" smtClean="0">
                <a:solidFill>
                  <a:srgbClr val="C00000"/>
                </a:solidFill>
              </a:rPr>
              <a:t>                                                                  (מט"ח, 2013)</a:t>
            </a:r>
          </a:p>
        </p:txBody>
      </p:sp>
    </p:spTree>
    <p:extLst>
      <p:ext uri="{BB962C8B-B14F-4D97-AF65-F5344CB8AC3E}">
        <p14:creationId xmlns:p14="http://schemas.microsoft.com/office/powerpoint/2010/main" xmlns="" val="36617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448272" cy="293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הסבר אליפטי 2"/>
          <p:cNvSpPr/>
          <p:nvPr/>
        </p:nvSpPr>
        <p:spPr>
          <a:xfrm>
            <a:off x="3059832" y="1052736"/>
            <a:ext cx="3312368" cy="2232248"/>
          </a:xfrm>
          <a:prstGeom prst="wedgeEllipseCallout">
            <a:avLst>
              <a:gd name="adj1" fmla="val -53535"/>
              <a:gd name="adj2" fmla="val 55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 smtClean="0">
                <a:solidFill>
                  <a:schemeClr val="tx1"/>
                </a:solidFill>
              </a:rPr>
              <a:t>מהי ביוגרפיה?!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086200" y="389675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dirty="0" smtClean="0"/>
              <a:t>משמעות </a:t>
            </a:r>
            <a:r>
              <a:rPr lang="he-IL" b="1" dirty="0"/>
              <a:t>כתיבת חיים של אדם. המונח מתייחס לרוב לסוגה בספרות ובקולנוע, המתאר את תולדות חייו של אדם מסוים</a:t>
            </a:r>
            <a:r>
              <a:rPr lang="he-IL" b="1" dirty="0" smtClean="0"/>
              <a:t>.</a:t>
            </a:r>
          </a:p>
          <a:p>
            <a:endParaRPr lang="he-IL" b="1" dirty="0"/>
          </a:p>
          <a:p>
            <a:r>
              <a:rPr lang="he-IL" b="1" dirty="0" smtClean="0"/>
              <a:t>לקוח </a:t>
            </a:r>
            <a:r>
              <a:rPr lang="he-IL" b="1" dirty="0" err="1" smtClean="0"/>
              <a:t>מויקיפדיה</a:t>
            </a:r>
            <a:r>
              <a:rPr lang="he-IL" b="1" dirty="0" smtClean="0"/>
              <a:t>- </a:t>
            </a:r>
            <a:r>
              <a:rPr lang="he-IL" b="1" dirty="0" smtClean="0">
                <a:hlinkClick r:id="rId4"/>
              </a:rPr>
              <a:t>להרחבה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75129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adint.com/image/users/121565/ftp/my_files/pcture/ילד%20כותב(1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410242">
            <a:off x="5992405" y="3213731"/>
            <a:ext cx="2419313" cy="2932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4414-FF77-4555-BE1E-58D6904AD983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6768752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הדובר השירי-</a:t>
            </a:r>
          </a:p>
          <a:p>
            <a:endParaRPr lang="he-IL" b="1" dirty="0" smtClean="0"/>
          </a:p>
          <a:p>
            <a:r>
              <a:rPr lang="he-IL" b="1" dirty="0" smtClean="0"/>
              <a:t>שימו לב! אין לבלבל בין המשורר כותב השיר, לבין הדובר בשיר. </a:t>
            </a:r>
          </a:p>
          <a:p>
            <a:endParaRPr lang="he-IL" b="1" dirty="0" smtClean="0"/>
          </a:p>
          <a:p>
            <a:endParaRPr lang="he-IL" b="1" dirty="0" smtClean="0"/>
          </a:p>
          <a:p>
            <a:endParaRPr lang="he-IL" b="1" dirty="0" smtClean="0"/>
          </a:p>
          <a:p>
            <a:r>
              <a:rPr lang="he-IL" b="1" dirty="0" smtClean="0"/>
              <a:t>מיהו הדובר השירי?</a:t>
            </a:r>
          </a:p>
          <a:p>
            <a:r>
              <a:rPr lang="he-IL" b="1" dirty="0" smtClean="0"/>
              <a:t>הקול המדבר בשיר. קולו של הדובר אינו בהכרח קולו של היוצר.</a:t>
            </a:r>
          </a:p>
          <a:p>
            <a:endParaRPr lang="he-IL" b="1" dirty="0" smtClean="0"/>
          </a:p>
          <a:p>
            <a:endParaRPr lang="he-IL" b="1" dirty="0" smtClean="0"/>
          </a:p>
          <a:p>
            <a:r>
              <a:rPr lang="he-IL" b="1" dirty="0" smtClean="0"/>
              <a:t>                                                         להרחבה</a:t>
            </a:r>
            <a:r>
              <a:rPr lang="en-US" b="1" dirty="0" smtClean="0"/>
              <a:t>;</a:t>
            </a:r>
            <a:endParaRPr lang="he-IL" b="1" dirty="0" smtClean="0"/>
          </a:p>
          <a:p>
            <a:r>
              <a:rPr lang="he-IL" b="1" dirty="0" smtClean="0"/>
              <a:t> </a:t>
            </a:r>
            <a:r>
              <a:rPr lang="he-IL" b="1" dirty="0" smtClean="0"/>
              <a:t>                                                        </a:t>
            </a:r>
            <a:r>
              <a:rPr lang="he-IL" b="1" dirty="0" smtClean="0">
                <a:hlinkClick r:id="rId5"/>
              </a:rPr>
              <a:t>על הדובר השירי</a:t>
            </a:r>
            <a:endParaRPr lang="he-IL" b="1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8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4" y="0"/>
            <a:ext cx="9144000" cy="684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3271588" y="173579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>
                <a:hlinkClick r:id="rId5"/>
              </a:rPr>
              <a:t>לחיות את ההיסטוריה- סיפורן של דמויות בדרך למדינה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692696"/>
            <a:ext cx="60486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במצגת זו, נחקור כיצד סיפור חייה של רחל משתקף ביצירותיה. לצורך כך, צפו באתר הבא וקראו על סיפור חייה.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1124" y="3933056"/>
            <a:ext cx="71287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אחת הסוגיות המסקרנות בביוגרפיה של רחל שמיעטו לדבר עליהן היא גירושה מדגניה. קראו את הכתבה הבאה המסקרת את המאורע. 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2277" y="4941168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hlinkClick r:id="rId6"/>
              </a:rPr>
              <a:t>הרי את מגורשת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3536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4414-FF77-4555-BE1E-58D6904AD983}" type="slidenum">
              <a:rPr lang="he-IL" smtClean="0"/>
              <a:pPr/>
              <a:t>6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4954" y="-20678"/>
            <a:ext cx="4384085" cy="359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30" y="3573016"/>
            <a:ext cx="4788024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8794" y="476672"/>
            <a:ext cx="266429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 smtClean="0">
                <a:solidFill>
                  <a:srgbClr val="FF0000"/>
                </a:solidFill>
              </a:rPr>
              <a:t>מכתבים של רחל</a:t>
            </a:r>
          </a:p>
          <a:p>
            <a:r>
              <a:rPr lang="he-IL" b="1" dirty="0" smtClean="0">
                <a:solidFill>
                  <a:srgbClr val="FF0000"/>
                </a:solidFill>
              </a:rPr>
              <a:t>בשנת 2013 פורסמו לראשונה מכתביה האותנטיים של רחל בארכיון של מדינת ישראל. </a:t>
            </a:r>
            <a:endParaRPr lang="he-IL" b="1" dirty="0">
              <a:solidFill>
                <a:srgbClr val="FF0000"/>
              </a:solidFill>
            </a:endParaRPr>
          </a:p>
          <a:p>
            <a:r>
              <a:rPr lang="he-IL" b="1" dirty="0" smtClean="0">
                <a:solidFill>
                  <a:srgbClr val="FF0000"/>
                </a:solidFill>
              </a:rPr>
              <a:t>לצפייה במכתבים הנכם מוזמנים לבקר בלינק הבא:</a:t>
            </a:r>
          </a:p>
          <a:p>
            <a:endParaRPr lang="he-IL" b="1" dirty="0">
              <a:solidFill>
                <a:srgbClr val="FF0000"/>
              </a:solidFill>
            </a:endParaRPr>
          </a:p>
          <a:p>
            <a:r>
              <a:rPr lang="he-IL" b="1" dirty="0" smtClean="0">
                <a:solidFill>
                  <a:srgbClr val="FF0000"/>
                </a:solidFill>
                <a:hlinkClick r:id="rId5"/>
              </a:rPr>
              <a:t>ארכיון המדינה</a:t>
            </a:r>
            <a:endParaRPr lang="he-IL" b="1" dirty="0" smtClean="0">
              <a:solidFill>
                <a:srgbClr val="FF000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3601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9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4521">
            <a:off x="972995" y="626030"/>
            <a:ext cx="2160240" cy="21328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107504" y="6133946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מגיש: ליאור </a:t>
            </a:r>
            <a:r>
              <a:rPr lang="he-IL" b="1" dirty="0" err="1" smtClean="0"/>
              <a:t>וידושינסקי</a:t>
            </a:r>
            <a:endParaRPr lang="he-IL" b="1" dirty="0"/>
          </a:p>
        </p:txBody>
      </p:sp>
      <p:sp>
        <p:nvSpPr>
          <p:cNvPr id="3" name="תרשים זרימה: סרט מנוקב 2"/>
          <p:cNvSpPr/>
          <p:nvPr/>
        </p:nvSpPr>
        <p:spPr>
          <a:xfrm>
            <a:off x="4565105" y="5177527"/>
            <a:ext cx="3888432" cy="154350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המשיכו לעיין בבלוג ולגלות כיצד קורות חייה של רחל באים לידי ביטוי בשיריה. </a:t>
            </a:r>
          </a:p>
        </p:txBody>
      </p:sp>
    </p:spTree>
    <p:extLst>
      <p:ext uri="{BB962C8B-B14F-4D97-AF65-F5344CB8AC3E}">
        <p14:creationId xmlns:p14="http://schemas.microsoft.com/office/powerpoint/2010/main" xmlns="" val="27446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227</Words>
  <Application>Microsoft Office PowerPoint</Application>
  <PresentationFormat>‫הצגה על המסך (4:3)</PresentationFormat>
  <Paragraphs>51</Paragraphs>
  <Slides>7</Slides>
  <Notes>4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217_2 Class user</dc:creator>
  <cp:lastModifiedBy>user</cp:lastModifiedBy>
  <cp:revision>62</cp:revision>
  <dcterms:created xsi:type="dcterms:W3CDTF">2013-01-08T09:14:59Z</dcterms:created>
  <dcterms:modified xsi:type="dcterms:W3CDTF">2013-06-15T18:06:14Z</dcterms:modified>
</cp:coreProperties>
</file>