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311" r:id="rId3"/>
    <p:sldId id="312" r:id="rId4"/>
    <p:sldId id="278" r:id="rId5"/>
    <p:sldId id="266" r:id="rId6"/>
    <p:sldId id="284" r:id="rId7"/>
    <p:sldId id="285" r:id="rId8"/>
    <p:sldId id="292" r:id="rId9"/>
    <p:sldId id="313" r:id="rId10"/>
    <p:sldId id="314" r:id="rId11"/>
    <p:sldId id="293" r:id="rId12"/>
    <p:sldId id="317" r:id="rId13"/>
    <p:sldId id="316" r:id="rId14"/>
    <p:sldId id="315" r:id="rId15"/>
    <p:sldId id="318" r:id="rId16"/>
    <p:sldId id="319" r:id="rId17"/>
    <p:sldId id="320" r:id="rId18"/>
  </p:sldIdLst>
  <p:sldSz cx="12192000" cy="6858000"/>
  <p:notesSz cx="6858000" cy="9144000"/>
  <p:embeddedFontLst>
    <p:embeddedFont>
      <p:font typeface="BN Cloud" panose="020B0604020202020204" charset="-79"/>
      <p:regular r:id="rId20"/>
    </p:embeddedFont>
    <p:embeddedFont>
      <p:font typeface="Calibri" panose="020F0502020204030204" pitchFamily="34" charset="0"/>
      <p:regular r:id="rId21"/>
      <p:bold r:id="rId22"/>
      <p:italic r:id="rId23"/>
      <p:boldItalic r:id="rId24"/>
    </p:embeddedFont>
    <p:embeddedFont>
      <p:font typeface="Varela Round" panose="020B0604020202020204" charset="-79"/>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p:cViewPr varScale="1">
        <p:scale>
          <a:sx n="75" d="100"/>
          <a:sy n="75" d="100"/>
        </p:scale>
        <p:origin x="811" y="58"/>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0454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66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אבל מהי בעצם תרבות? בואו נבצע תרגיל קצר. טריק תרבותי שכזה...אציג לכם תיאור מילולי של תרבות מסוימת של בני אדם. בואו ננסה לגלות באילו בני אדם מדובר? לאיזו תרבות הם משתייכים? נקרא יחד...</a:t>
            </a:r>
          </a:p>
          <a:p>
            <a:pPr marL="0" lvl="0" indent="0" algn="l" rtl="0">
              <a:spcBef>
                <a:spcPts val="0"/>
              </a:spcBef>
              <a:spcAft>
                <a:spcPts val="0"/>
              </a:spcAft>
              <a:buNone/>
            </a:pPr>
            <a:r>
              <a:rPr lang="he-IL" dirty="0"/>
              <a:t>רגע </a:t>
            </a:r>
            <a:r>
              <a:rPr lang="he-IL" dirty="0" err="1"/>
              <a:t>רגע</a:t>
            </a:r>
            <a:r>
              <a:rPr lang="he-IL" dirty="0"/>
              <a:t>... המילים "שבט", "קדוש", "פפירוס" יכולות להטעות אותנו. רמז קטן – לא מדובר בשבט נידח באפריקה אלא? </a:t>
            </a:r>
          </a:p>
          <a:p>
            <a:pPr marL="0" lvl="0" indent="0" algn="l" rtl="0">
              <a:spcBef>
                <a:spcPts val="0"/>
              </a:spcBef>
              <a:spcAft>
                <a:spcPts val="0"/>
              </a:spcAft>
              <a:buNone/>
            </a:pPr>
            <a:r>
              <a:rPr lang="he-IL" dirty="0"/>
              <a:t>הבנתם את העיקרון? בואו נמשיך..</a:t>
            </a:r>
            <a:endParaRPr dirty="0"/>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37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למורה – אורך הסרטון 27 דקות. מומלץ לראות את כולו. בכל מקרה, בהעדר זמן יש להתמקד בצפייה מדקה 10 עד דקה 20.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26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72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66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אבל מהי בעצם תרבות? בואו נבצע תרגיל קצר. טריק תרבותי שכזה...אציג לכם תיאור מילולי של תרבות מסוימת של בני אדם. בואו ננסה לגלות באילו בני אדם מדובר? לאיזו תרבות הם משתייכים? נקרא יחד...</a:t>
            </a:r>
          </a:p>
          <a:p>
            <a:pPr marL="0" lvl="0" indent="0" algn="l" rtl="0">
              <a:spcBef>
                <a:spcPts val="0"/>
              </a:spcBef>
              <a:spcAft>
                <a:spcPts val="0"/>
              </a:spcAft>
              <a:buNone/>
            </a:pPr>
            <a:r>
              <a:rPr lang="he-IL" dirty="0"/>
              <a:t>רגע </a:t>
            </a:r>
            <a:r>
              <a:rPr lang="he-IL" dirty="0" err="1"/>
              <a:t>רגע</a:t>
            </a:r>
            <a:r>
              <a:rPr lang="he-IL" dirty="0"/>
              <a:t>... המילים "שבט", "קדוש", "פפירוס" יכולות להטעות אותנו. רמז קטן – לא מדובר בשבט נידח באפריקה אלא? </a:t>
            </a:r>
          </a:p>
          <a:p>
            <a:pPr marL="0" lvl="0" indent="0" algn="l" rtl="0">
              <a:spcBef>
                <a:spcPts val="0"/>
              </a:spcBef>
              <a:spcAft>
                <a:spcPts val="0"/>
              </a:spcAft>
              <a:buNone/>
            </a:pPr>
            <a:r>
              <a:rPr lang="he-IL" dirty="0"/>
              <a:t>הבנתם את העיקרון? בואו נמשיך..</a:t>
            </a:r>
            <a:endParaRPr dirty="0"/>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1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23b253401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23b253401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הפפירוסים הם שטרות הכסף, מזבחי הקירות הם כספומטים... הכסף חשוב מאוד ל"שבט" הזה – לא שבט רחוק. די דומה לנו, לא? כמובן  - בני התרבות המערבית המודרנית. רודפים אחר כסף, רבים סבורים שהכסף יביא </a:t>
            </a:r>
            <a:r>
              <a:rPr lang="he-IL" dirty="0" err="1"/>
              <a:t>איתו</a:t>
            </a:r>
            <a:r>
              <a:rPr lang="he-IL" dirty="0"/>
              <a:t> אושר וכבוד..."מזבחי קירות" – כספומטים...</a:t>
            </a:r>
          </a:p>
          <a:p>
            <a:pPr marL="0" lvl="0" indent="0" algn="l" rtl="0">
              <a:spcBef>
                <a:spcPts val="0"/>
              </a:spcBef>
              <a:spcAft>
                <a:spcPts val="0"/>
              </a:spcAft>
              <a:buNone/>
            </a:pPr>
            <a:endParaRPr dirty="0"/>
          </a:p>
        </p:txBody>
      </p:sp>
      <p:sp>
        <p:nvSpPr>
          <p:cNvPr id="180" name="Google Shape;180;g723b253401_2_1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t>5</a:t>
            </a:fld>
            <a:endParaRPr/>
          </a:p>
        </p:txBody>
      </p:sp>
    </p:spTree>
    <p:extLst>
      <p:ext uri="{BB962C8B-B14F-4D97-AF65-F5344CB8AC3E}">
        <p14:creationId xmlns:p14="http://schemas.microsoft.com/office/powerpoint/2010/main" val="30823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בואו נראה למי הכוונה כאן? צובעים את גופם – איפור... מתכות בגופם – תכשיטים...מקומות חשוכים – מועדונים...</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55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בואו נראה למי הכוונה כאן? צובעים את גופם – איפור... מתכות בגופם – תכשיטים...מקומות חשוכים – מועדונים...</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499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תרבות היא לא עניין של שבטים מרוחקים, או מקומות אקזוטיים...</a:t>
            </a:r>
          </a:p>
          <a:p>
            <a:r>
              <a:rPr lang="he-IL" dirty="0"/>
              <a:t>תרבות זה אנחנו. כולנו.</a:t>
            </a:r>
          </a:p>
          <a:p>
            <a:r>
              <a:rPr lang="he-IL" dirty="0"/>
              <a:t>כל בני האדם משויכים לתרבות או תרבויות שונות</a:t>
            </a:r>
          </a:p>
          <a:p>
            <a:r>
              <a:rPr lang="he-IL" dirty="0"/>
              <a:t>תרבות היא מכלול כל הערכים, הנורמות וההתנהגויות של קהילת בני אדם באשר היא</a:t>
            </a:r>
          </a:p>
          <a:p>
            <a:r>
              <a:rPr lang="he-IL" dirty="0"/>
              <a:t>תרבות היא כל הידע, האמונה, המנהגים של חברה מסוימת.</a:t>
            </a:r>
          </a:p>
          <a:p>
            <a:r>
              <a:rPr lang="he-IL" dirty="0"/>
              <a:t>לפעמים קשה להגדיר אותה במדויק...</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8</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522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אבל מהי בעצם תרבות? בואו נבצע תרגיל קצר. טריק תרבותי שכזה...אציג לכם תיאור מילולי של תרבות מסוימת של בני אדם. בואו ננסה לגלות באילו בני אדם מדובר? לאיזו תרבות הם משתייכים? נקרא יחד...</a:t>
            </a:r>
          </a:p>
          <a:p>
            <a:pPr marL="0" lvl="0" indent="0" algn="l" rtl="0">
              <a:spcBef>
                <a:spcPts val="0"/>
              </a:spcBef>
              <a:spcAft>
                <a:spcPts val="0"/>
              </a:spcAft>
              <a:buNone/>
            </a:pPr>
            <a:r>
              <a:rPr lang="he-IL" dirty="0"/>
              <a:t>רגע </a:t>
            </a:r>
            <a:r>
              <a:rPr lang="he-IL" dirty="0" err="1"/>
              <a:t>רגע</a:t>
            </a:r>
            <a:r>
              <a:rPr lang="he-IL" dirty="0"/>
              <a:t>... המילים "שבט", "קדוש", "פפירוס" יכולות להטעות אותנו. רמז קטן – לא מדובר בשבט נידח באפריקה אלא? </a:t>
            </a:r>
          </a:p>
          <a:p>
            <a:pPr marL="0" lvl="0" indent="0" algn="l" rtl="0">
              <a:spcBef>
                <a:spcPts val="0"/>
              </a:spcBef>
              <a:spcAft>
                <a:spcPts val="0"/>
              </a:spcAft>
              <a:buNone/>
            </a:pPr>
            <a:r>
              <a:rPr lang="he-IL" dirty="0"/>
              <a:t>הבנתם את העיקרון? בואו נמשיך..</a:t>
            </a:r>
            <a:endParaRPr dirty="0"/>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862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7U2RwMxKA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fontScale="90000"/>
          </a:bodyPr>
          <a:lstStyle/>
          <a:p>
            <a:pPr marL="0" lvl="0" indent="0" algn="ctr" rtl="1">
              <a:spcBef>
                <a:spcPts val="0"/>
              </a:spcBef>
              <a:spcAft>
                <a:spcPts val="0"/>
              </a:spcAft>
              <a:buClr>
                <a:srgbClr val="192A72"/>
              </a:buClr>
              <a:buSzPts val="6600"/>
              <a:buFont typeface="Varela Round"/>
              <a:buNone/>
            </a:pPr>
            <a:r>
              <a:rPr lang="he-IL" dirty="0"/>
              <a:t>מפגש תרבויות בארץ ישראל</a:t>
            </a:r>
            <a:br>
              <a:rPr lang="he-IL" dirty="0"/>
            </a:br>
            <a:r>
              <a:rPr lang="he-IL" sz="2700" dirty="0"/>
              <a:t>שיעור 3 – </a:t>
            </a:r>
            <a:br>
              <a:rPr lang="he-IL" sz="2700" dirty="0"/>
            </a:br>
            <a:r>
              <a:rPr lang="he-IL" sz="2700" dirty="0"/>
              <a:t>מפגש התרבויות ההיסטורי בא"י</a:t>
            </a:r>
            <a:br>
              <a:rPr lang="he-IL" sz="2700" dirty="0"/>
            </a:br>
            <a:br>
              <a:rPr lang="he-IL" sz="2700" dirty="0"/>
            </a:br>
            <a:br>
              <a:rPr lang="he-IL" sz="2700" dirty="0"/>
            </a:br>
            <a:r>
              <a:rPr lang="he-IL" sz="2700" dirty="0"/>
              <a:t>כתב וערך: טל הלוי, </a:t>
            </a:r>
            <a:r>
              <a:rPr lang="he-IL" sz="2700"/>
              <a:t>מחוז חיפה</a:t>
            </a:r>
            <a:endParaRPr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a:spLocks noGrp="1"/>
          </p:cNvSpPr>
          <p:nvPr>
            <p:ph type="pic" idx="2"/>
          </p:nvPr>
        </p:nvSpPr>
        <p:spPr>
          <a:xfrm>
            <a:off x="0" y="950191"/>
            <a:ext cx="10437635" cy="5721551"/>
          </a:xfrm>
          <a:prstGeom prst="rect">
            <a:avLst/>
          </a:prstGeom>
          <a:noFill/>
          <a:ln>
            <a:noFill/>
          </a:ln>
        </p:spPr>
        <p:txBody>
          <a:bodyPr spcFirstLastPara="1" wrap="square" lIns="91425" tIns="45700" rIns="91425" bIns="45700" anchor="t" anchorCtr="0">
            <a:noAutofit/>
          </a:bodyPr>
          <a:lstStyle/>
          <a:p>
            <a:pPr marL="0" lvl="0" indent="0" rtl="0"/>
            <a:endParaRPr lang="he-IL" dirty="0"/>
          </a:p>
          <a:p>
            <a:pPr marL="0" lvl="0" indent="0" rtl="0">
              <a:spcBef>
                <a:spcPts val="640"/>
              </a:spcBef>
              <a:spcAft>
                <a:spcPts val="0"/>
              </a:spcAft>
              <a:buNone/>
            </a:pPr>
            <a:endParaRPr dirty="0"/>
          </a:p>
        </p:txBody>
      </p:sp>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dirty="0"/>
              <a:t>חלופה ב' – כל ההיסטוריה בראשי תיבות</a:t>
            </a:r>
            <a:endParaRPr sz="4400" b="1" dirty="0"/>
          </a:p>
        </p:txBody>
      </p:sp>
      <p:sp>
        <p:nvSpPr>
          <p:cNvPr id="2" name="תיבת טקסט 1">
            <a:extLst>
              <a:ext uri="{FF2B5EF4-FFF2-40B4-BE49-F238E27FC236}">
                <a16:creationId xmlns:a16="http://schemas.microsoft.com/office/drawing/2014/main" id="{F59EEB6B-7951-4B28-8103-AB2F77948D33}"/>
              </a:ext>
            </a:extLst>
          </p:cNvPr>
          <p:cNvSpPr txBox="1"/>
          <p:nvPr/>
        </p:nvSpPr>
        <p:spPr>
          <a:xfrm>
            <a:off x="2705290" y="753768"/>
            <a:ext cx="5027054" cy="1508105"/>
          </a:xfrm>
          <a:prstGeom prst="rect">
            <a:avLst/>
          </a:prstGeom>
          <a:noFill/>
        </p:spPr>
        <p:txBody>
          <a:bodyPr wrap="square" rtlCol="1">
            <a:spAutoFit/>
          </a:bodyPr>
          <a:lstStyle/>
          <a:p>
            <a:pPr algn="r"/>
            <a:endParaRPr lang="he-IL" sz="1600" b="1" dirty="0"/>
          </a:p>
          <a:p>
            <a:pPr algn="ctr"/>
            <a:r>
              <a:rPr lang="he-IL" sz="2800" b="1" dirty="0"/>
              <a:t>א"ב </a:t>
            </a:r>
            <a:r>
              <a:rPr lang="he-IL" sz="2800" b="1" dirty="0" err="1"/>
              <a:t>בפי"ח</a:t>
            </a:r>
            <a:r>
              <a:rPr lang="he-IL" sz="2800" b="1" dirty="0"/>
              <a:t> </a:t>
            </a:r>
            <a:r>
              <a:rPr lang="he-IL" sz="2800" b="1" dirty="0" err="1"/>
              <a:t>רב"ע</a:t>
            </a:r>
            <a:r>
              <a:rPr lang="he-IL" sz="2800" b="1" dirty="0"/>
              <a:t> </a:t>
            </a:r>
            <a:r>
              <a:rPr lang="he-IL" sz="2800" b="1" dirty="0" err="1"/>
              <a:t>צמ"ת</a:t>
            </a:r>
            <a:r>
              <a:rPr lang="he-IL" sz="2800" b="1" dirty="0"/>
              <a:t> ב"י </a:t>
            </a:r>
          </a:p>
          <a:p>
            <a:pPr algn="ctr"/>
            <a:endParaRPr lang="he-IL" sz="2800" b="1" dirty="0"/>
          </a:p>
          <a:p>
            <a:pPr algn="ctr"/>
            <a:endParaRPr lang="he-IL" sz="2000" b="1" dirty="0"/>
          </a:p>
        </p:txBody>
      </p:sp>
      <p:pic>
        <p:nvPicPr>
          <p:cNvPr id="1026" name="Picture 2" descr="סרגל תקופות היסטורי בעברית">
            <a:extLst>
              <a:ext uri="{FF2B5EF4-FFF2-40B4-BE49-F238E27FC236}">
                <a16:creationId xmlns:a16="http://schemas.microsoft.com/office/drawing/2014/main" id="{9D8218D7-BAAF-44AE-9D99-B0A2ED78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689" y="1372566"/>
            <a:ext cx="2828925"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D9740095-91EE-4994-9D4E-DD170726F74A}"/>
              </a:ext>
            </a:extLst>
          </p:cNvPr>
          <p:cNvSpPr txBox="1"/>
          <p:nvPr/>
        </p:nvSpPr>
        <p:spPr>
          <a:xfrm>
            <a:off x="546755" y="1506604"/>
            <a:ext cx="8660899" cy="4401205"/>
          </a:xfrm>
          <a:prstGeom prst="rect">
            <a:avLst/>
          </a:prstGeom>
          <a:noFill/>
        </p:spPr>
        <p:txBody>
          <a:bodyPr wrap="square" rtlCol="1">
            <a:spAutoFit/>
          </a:bodyPr>
          <a:lstStyle/>
          <a:p>
            <a:pPr algn="r"/>
            <a:r>
              <a:rPr lang="he-IL" sz="2000" dirty="0">
                <a:latin typeface="BN Cloud" panose="02000000000000000000" pitchFamily="2" charset="-79"/>
                <a:cs typeface="BN Cloud" panose="02000000000000000000" pitchFamily="2" charset="-79"/>
              </a:rPr>
              <a:t>א – אבן</a:t>
            </a:r>
          </a:p>
          <a:p>
            <a:pPr algn="r"/>
            <a:r>
              <a:rPr lang="he-IL" sz="2000" dirty="0">
                <a:latin typeface="BN Cloud" panose="02000000000000000000" pitchFamily="2" charset="-79"/>
                <a:cs typeface="BN Cloud" panose="02000000000000000000" pitchFamily="2" charset="-79"/>
              </a:rPr>
              <a:t>  ב – ברונזה</a:t>
            </a:r>
          </a:p>
          <a:p>
            <a:pPr algn="r"/>
            <a:r>
              <a:rPr lang="he-IL" sz="2000" dirty="0">
                <a:latin typeface="BN Cloud" panose="02000000000000000000" pitchFamily="2" charset="-79"/>
                <a:cs typeface="BN Cloud" panose="02000000000000000000" pitchFamily="2" charset="-79"/>
              </a:rPr>
              <a:t>    ב – ברזל</a:t>
            </a:r>
          </a:p>
          <a:p>
            <a:pPr algn="r"/>
            <a:r>
              <a:rPr lang="he-IL" sz="2000" dirty="0">
                <a:latin typeface="BN Cloud" panose="02000000000000000000" pitchFamily="2" charset="-79"/>
                <a:cs typeface="BN Cloud" panose="02000000000000000000" pitchFamily="2" charset="-79"/>
              </a:rPr>
              <a:t>       פ – פרסית</a:t>
            </a:r>
          </a:p>
          <a:p>
            <a:pPr algn="r"/>
            <a:r>
              <a:rPr lang="he-IL" sz="2000" dirty="0">
                <a:latin typeface="BN Cloud" panose="02000000000000000000" pitchFamily="2" charset="-79"/>
                <a:cs typeface="BN Cloud" panose="02000000000000000000" pitchFamily="2" charset="-79"/>
              </a:rPr>
              <a:t>         י – יוונית</a:t>
            </a:r>
          </a:p>
          <a:p>
            <a:pPr algn="r"/>
            <a:r>
              <a:rPr lang="he-IL" sz="2000" dirty="0">
                <a:latin typeface="BN Cloud" panose="02000000000000000000" pitchFamily="2" charset="-79"/>
                <a:cs typeface="BN Cloud" panose="02000000000000000000" pitchFamily="2" charset="-79"/>
              </a:rPr>
              <a:t>           ח – חשמונאית</a:t>
            </a:r>
          </a:p>
          <a:p>
            <a:pPr algn="r"/>
            <a:r>
              <a:rPr lang="he-IL" sz="2000" dirty="0">
                <a:latin typeface="BN Cloud" panose="02000000000000000000" pitchFamily="2" charset="-79"/>
                <a:cs typeface="BN Cloud" panose="02000000000000000000" pitchFamily="2" charset="-79"/>
              </a:rPr>
              <a:t>                ר – רומאית</a:t>
            </a:r>
          </a:p>
          <a:p>
            <a:pPr algn="r"/>
            <a:r>
              <a:rPr lang="he-IL" sz="2000" dirty="0">
                <a:latin typeface="BN Cloud" panose="02000000000000000000" pitchFamily="2" charset="-79"/>
                <a:cs typeface="BN Cloud" panose="02000000000000000000" pitchFamily="2" charset="-79"/>
              </a:rPr>
              <a:t>                   ב – ביזנטית</a:t>
            </a:r>
          </a:p>
          <a:p>
            <a:pPr algn="r"/>
            <a:r>
              <a:rPr lang="he-IL" sz="2000" dirty="0">
                <a:latin typeface="BN Cloud" panose="02000000000000000000" pitchFamily="2" charset="-79"/>
                <a:cs typeface="BN Cloud" panose="02000000000000000000" pitchFamily="2" charset="-79"/>
              </a:rPr>
              <a:t>	                        ע – ערבית</a:t>
            </a:r>
          </a:p>
          <a:p>
            <a:pPr algn="r"/>
            <a:r>
              <a:rPr lang="he-IL" sz="2000" dirty="0">
                <a:latin typeface="BN Cloud" panose="02000000000000000000" pitchFamily="2" charset="-79"/>
                <a:cs typeface="BN Cloud" panose="02000000000000000000" pitchFamily="2" charset="-79"/>
              </a:rPr>
              <a:t>                           צ – צלבנית</a:t>
            </a:r>
          </a:p>
          <a:p>
            <a:pPr algn="r"/>
            <a:r>
              <a:rPr lang="he-IL" sz="2000" dirty="0">
                <a:latin typeface="BN Cloud" panose="02000000000000000000" pitchFamily="2" charset="-79"/>
                <a:cs typeface="BN Cloud" panose="02000000000000000000" pitchFamily="2" charset="-79"/>
              </a:rPr>
              <a:t>                                מ – </a:t>
            </a:r>
            <a:r>
              <a:rPr lang="he-IL" sz="2000" dirty="0" err="1">
                <a:latin typeface="BN Cloud" panose="02000000000000000000" pitchFamily="2" charset="-79"/>
                <a:cs typeface="BN Cloud" panose="02000000000000000000" pitchFamily="2" charset="-79"/>
              </a:rPr>
              <a:t>ממלוכית</a:t>
            </a:r>
            <a:endParaRPr lang="he-IL" sz="2000" dirty="0">
              <a:latin typeface="BN Cloud" panose="02000000000000000000" pitchFamily="2" charset="-79"/>
              <a:cs typeface="BN Cloud" panose="02000000000000000000" pitchFamily="2" charset="-79"/>
            </a:endParaRPr>
          </a:p>
          <a:p>
            <a:pPr algn="r"/>
            <a:r>
              <a:rPr lang="he-IL" sz="2000" dirty="0">
                <a:latin typeface="BN Cloud" panose="02000000000000000000" pitchFamily="2" charset="-79"/>
                <a:cs typeface="BN Cloud" panose="02000000000000000000" pitchFamily="2" charset="-79"/>
              </a:rPr>
              <a:t>                                    ת – תורכית</a:t>
            </a:r>
          </a:p>
          <a:p>
            <a:pPr algn="r"/>
            <a:r>
              <a:rPr lang="he-IL" sz="2000" dirty="0">
                <a:latin typeface="BN Cloud" panose="02000000000000000000" pitchFamily="2" charset="-79"/>
                <a:cs typeface="BN Cloud" panose="02000000000000000000" pitchFamily="2" charset="-79"/>
              </a:rPr>
              <a:t>                                         ב – בריטים</a:t>
            </a:r>
          </a:p>
          <a:p>
            <a:pPr algn="r"/>
            <a:r>
              <a:rPr lang="he-IL" sz="2000" dirty="0">
                <a:latin typeface="BN Cloud" panose="02000000000000000000" pitchFamily="2" charset="-79"/>
                <a:cs typeface="BN Cloud" panose="02000000000000000000" pitchFamily="2" charset="-79"/>
              </a:rPr>
              <a:t>                                             י - ישראל</a:t>
            </a:r>
          </a:p>
        </p:txBody>
      </p:sp>
    </p:spTree>
    <p:extLst>
      <p:ext uri="{BB962C8B-B14F-4D97-AF65-F5344CB8AC3E}">
        <p14:creationId xmlns:p14="http://schemas.microsoft.com/office/powerpoint/2010/main" val="38158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nodePh="1">
                                  <p:stCondLst>
                                    <p:cond delay="0"/>
                                  </p:stCondLst>
                                  <p:endCondLst>
                                    <p:cond evt="begin" delay="0">
                                      <p:tn val="9"/>
                                    </p:cond>
                                  </p:endCondLst>
                                  <p:childTnLst>
                                    <p:set>
                                      <p:cBhvr>
                                        <p:cTn id="10" dur="1" fill="hold">
                                          <p:stCondLst>
                                            <p:cond delay="0"/>
                                          </p:stCondLst>
                                        </p:cTn>
                                        <p:tgtEl>
                                          <p:spTgt spid="295"/>
                                        </p:tgtEl>
                                        <p:attrNameLst>
                                          <p:attrName>style.visibility</p:attrName>
                                        </p:attrNameLst>
                                      </p:cBhvr>
                                      <p:to>
                                        <p:strVal val="visible"/>
                                      </p:to>
                                    </p:set>
                                    <p:animEffect transition="in" filter="fade">
                                      <p:cBhvr>
                                        <p:cTn id="11" dur="1000"/>
                                        <p:tgtEl>
                                          <p:spTgt spid="295"/>
                                        </p:tgtEl>
                                      </p:cBhvr>
                                    </p:animEffect>
                                    <p:anim calcmode="lin" valueType="num">
                                      <p:cBhvr>
                                        <p:cTn id="12" dur="1000" fill="hold"/>
                                        <p:tgtEl>
                                          <p:spTgt spid="295"/>
                                        </p:tgtEl>
                                        <p:attrNameLst>
                                          <p:attrName>ppt_x</p:attrName>
                                        </p:attrNameLst>
                                      </p:cBhvr>
                                      <p:tavLst>
                                        <p:tav tm="0">
                                          <p:val>
                                            <p:strVal val="#ppt_x"/>
                                          </p:val>
                                        </p:tav>
                                        <p:tav tm="100000">
                                          <p:val>
                                            <p:strVal val="#ppt_x"/>
                                          </p:val>
                                        </p:tav>
                                      </p:tavLst>
                                    </p:anim>
                                    <p:anim calcmode="lin" valueType="num">
                                      <p:cBhvr>
                                        <p:cTn id="13" dur="1000" fill="hold"/>
                                        <p:tgtEl>
                                          <p:spTgt spid="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E866D4B-5715-454D-9CFA-820B5FF91BB9}"/>
              </a:ext>
            </a:extLst>
          </p:cNvPr>
          <p:cNvSpPr>
            <a:spLocks noGrp="1"/>
          </p:cNvSpPr>
          <p:nvPr>
            <p:ph type="ctrTitle"/>
          </p:nvPr>
        </p:nvSpPr>
        <p:spPr/>
        <p:txBody>
          <a:bodyPr/>
          <a:lstStyle/>
          <a:p>
            <a:r>
              <a:rPr lang="he-IL" dirty="0"/>
              <a:t>אז מה למדנו עד עתה?</a:t>
            </a:r>
          </a:p>
        </p:txBody>
      </p:sp>
      <p:sp>
        <p:nvSpPr>
          <p:cNvPr id="4" name="Google Shape;123;p3">
            <a:extLst>
              <a:ext uri="{FF2B5EF4-FFF2-40B4-BE49-F238E27FC236}">
                <a16:creationId xmlns:a16="http://schemas.microsoft.com/office/drawing/2014/main" id="{2B9ED260-1839-4FF6-9795-24B5807A0287}"/>
              </a:ext>
            </a:extLst>
          </p:cNvPr>
          <p:cNvSpPr txBox="1">
            <a:spLocks/>
          </p:cNvSpPr>
          <p:nvPr/>
        </p:nvSpPr>
        <p:spPr>
          <a:xfrm>
            <a:off x="628668" y="1197754"/>
            <a:ext cx="9960745" cy="4208016"/>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43180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L="914400" marR="0" lvl="1" indent="-406400"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L="1371600" marR="0" lvl="2" indent="-381000"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L="1828800" marR="0" lvl="3"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L="2286000" marR="0" lvl="4"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L="2743200" marR="0" lvl="5"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L="3200400" marR="0" lvl="6"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L="3657600" marR="0" lvl="7"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L="4114800" marR="0" lvl="8" indent="-355600"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pPr indent="-457200">
              <a:lnSpc>
                <a:spcPct val="120000"/>
              </a:lnSpc>
              <a:buFont typeface="Arial" panose="020B0604020202020204" pitchFamily="34" charset="0"/>
              <a:buChar char="•"/>
            </a:pPr>
            <a:r>
              <a:rPr lang="he-IL" sz="8600" dirty="0"/>
              <a:t>תרבות היא בני אדם! תרבות זה אנחנו!</a:t>
            </a:r>
          </a:p>
          <a:p>
            <a:pPr indent="-457200">
              <a:lnSpc>
                <a:spcPct val="120000"/>
              </a:lnSpc>
              <a:buFont typeface="Arial" panose="020B0604020202020204" pitchFamily="34" charset="0"/>
              <a:buChar char="•"/>
            </a:pPr>
            <a:r>
              <a:rPr lang="he-IL" sz="8600" dirty="0"/>
              <a:t>ארץ ישראל היא ארץ רב תרבותית בעלת היסטוריה של אלפי שנים, של התיישבות תרבויות אנושיות בה. היא ארץ של "פסיפס אנושי ותרבותי" </a:t>
            </a:r>
          </a:p>
          <a:p>
            <a:pPr indent="-457200">
              <a:lnSpc>
                <a:spcPct val="120000"/>
              </a:lnSpc>
              <a:buFont typeface="Arial" panose="020B0604020202020204" pitchFamily="34" charset="0"/>
              <a:buChar char="•"/>
            </a:pPr>
            <a:r>
              <a:rPr lang="he-IL" sz="8600" dirty="0"/>
              <a:t>למה בעצם? מתוך צירוף ייחודי של מפגשים – </a:t>
            </a:r>
          </a:p>
          <a:p>
            <a:pPr marL="0" indent="0">
              <a:lnSpc>
                <a:spcPct val="120000"/>
              </a:lnSpc>
            </a:pPr>
            <a:r>
              <a:rPr lang="he-IL" sz="8600" b="1" dirty="0"/>
              <a:t>               מפגש בין יבשות – אסיה , אפריקה, אירופה</a:t>
            </a:r>
          </a:p>
          <a:p>
            <a:pPr marL="0" indent="0">
              <a:lnSpc>
                <a:spcPct val="120000"/>
              </a:lnSpc>
            </a:pPr>
            <a:r>
              <a:rPr lang="he-IL" sz="8600" b="1" dirty="0"/>
              <a:t>		 מפגש בין ים ויבשה – הים התיכון וים סוף</a:t>
            </a:r>
          </a:p>
          <a:p>
            <a:pPr marL="0" indent="0">
              <a:lnSpc>
                <a:spcPct val="120000"/>
              </a:lnSpc>
            </a:pPr>
            <a:r>
              <a:rPr lang="he-IL" sz="8600" b="1" dirty="0"/>
              <a:t>			מפגש בין אקלימים</a:t>
            </a:r>
            <a:r>
              <a:rPr lang="he-IL" sz="8600" dirty="0"/>
              <a:t>  - ים תיכוני, מדברי</a:t>
            </a:r>
          </a:p>
          <a:p>
            <a:pPr marL="0" indent="0">
              <a:lnSpc>
                <a:spcPct val="120000"/>
              </a:lnSpc>
            </a:pPr>
            <a:r>
              <a:rPr lang="he-IL" sz="8600" dirty="0"/>
              <a:t>			           </a:t>
            </a:r>
            <a:r>
              <a:rPr lang="he-IL" sz="8600" b="1" dirty="0"/>
              <a:t>מפגש בין דתות – ארץ ישראל –ארץ הקודש</a:t>
            </a:r>
          </a:p>
          <a:p>
            <a:pPr indent="-457200">
              <a:lnSpc>
                <a:spcPct val="120000"/>
              </a:lnSpc>
              <a:buFont typeface="Arial" panose="020B0604020202020204" pitchFamily="34" charset="0"/>
              <a:buChar char="•"/>
            </a:pPr>
            <a:endParaRPr lang="he-IL" sz="8600" dirty="0"/>
          </a:p>
          <a:p>
            <a:pPr indent="-457200">
              <a:lnSpc>
                <a:spcPct val="120000"/>
              </a:lnSpc>
              <a:buFont typeface="Arial" panose="020B0604020202020204" pitchFamily="34" charset="0"/>
              <a:buChar char="•"/>
            </a:pPr>
            <a:r>
              <a:rPr lang="he-IL" sz="8600" dirty="0"/>
              <a:t>במכלול </a:t>
            </a:r>
            <a:r>
              <a:rPr lang="he-IL" sz="8600" dirty="0" err="1"/>
              <a:t>הנופאדם</a:t>
            </a:r>
            <a:r>
              <a:rPr lang="he-IL" sz="8600" dirty="0"/>
              <a:t> של ארץ ישראל שזורות הוכחות, פרטים, ומרכיבים תרבותיים שמקורם בהיסטוריה העשירה של הארץ. </a:t>
            </a:r>
          </a:p>
          <a:p>
            <a:pPr indent="-457200">
              <a:lnSpc>
                <a:spcPct val="120000"/>
              </a:lnSpc>
              <a:buFont typeface="Arial" panose="020B0604020202020204" pitchFamily="34" charset="0"/>
              <a:buChar char="•"/>
            </a:pPr>
            <a:r>
              <a:rPr lang="he-IL" sz="8600" dirty="0"/>
              <a:t>בואו ננחש? איפה נוכל להבחין בתרבויות העבר, היום בארץ ישראל?</a:t>
            </a:r>
          </a:p>
          <a:p>
            <a:pPr marL="0" indent="0">
              <a:lnSpc>
                <a:spcPct val="120000"/>
              </a:lnSpc>
            </a:pPr>
            <a:endParaRPr lang="he-IL" sz="8600" dirty="0"/>
          </a:p>
          <a:p>
            <a:pPr marL="800100" indent="-342900">
              <a:lnSpc>
                <a:spcPct val="200000"/>
              </a:lnSpc>
            </a:pPr>
            <a:endParaRPr lang="he-IL" dirty="0"/>
          </a:p>
        </p:txBody>
      </p:sp>
    </p:spTree>
    <p:extLst>
      <p:ext uri="{BB962C8B-B14F-4D97-AF65-F5344CB8AC3E}">
        <p14:creationId xmlns:p14="http://schemas.microsoft.com/office/powerpoint/2010/main" val="23521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6BE5CE2-59C2-4419-BDC4-102EC0023EFD}"/>
              </a:ext>
            </a:extLst>
          </p:cNvPr>
          <p:cNvSpPr>
            <a:spLocks noGrp="1"/>
          </p:cNvSpPr>
          <p:nvPr>
            <p:ph type="ctrTitle"/>
          </p:nvPr>
        </p:nvSpPr>
        <p:spPr>
          <a:xfrm>
            <a:off x="972155" y="1030610"/>
            <a:ext cx="10247689" cy="637353"/>
          </a:xfrm>
        </p:spPr>
        <p:txBody>
          <a:bodyPr/>
          <a:lstStyle/>
          <a:p>
            <a:r>
              <a:rPr lang="he-IL" dirty="0"/>
              <a:t>איפה נוכל לדעתכם, להבחין בתרבויות העבר, היום בארץ ישראל?</a:t>
            </a:r>
            <a:br>
              <a:rPr lang="he-IL" dirty="0"/>
            </a:br>
            <a:r>
              <a:rPr lang="he-IL" sz="1800" dirty="0"/>
              <a:t>רמז: </a:t>
            </a:r>
          </a:p>
        </p:txBody>
      </p:sp>
      <p:pic>
        <p:nvPicPr>
          <p:cNvPr id="5" name="תמונה 4">
            <a:extLst>
              <a:ext uri="{FF2B5EF4-FFF2-40B4-BE49-F238E27FC236}">
                <a16:creationId xmlns:a16="http://schemas.microsoft.com/office/drawing/2014/main" id="{4977F822-1F11-42E8-9F4B-F6F5FF2B8B51}"/>
              </a:ext>
            </a:extLst>
          </p:cNvPr>
          <p:cNvPicPr>
            <a:picLocks noChangeAspect="1"/>
          </p:cNvPicPr>
          <p:nvPr/>
        </p:nvPicPr>
        <p:blipFill>
          <a:blip r:embed="rId2"/>
          <a:stretch>
            <a:fillRect/>
          </a:stretch>
        </p:blipFill>
        <p:spPr>
          <a:xfrm>
            <a:off x="1109829" y="1960776"/>
            <a:ext cx="3850877" cy="4596481"/>
          </a:xfrm>
          <a:prstGeom prst="rect">
            <a:avLst/>
          </a:prstGeom>
        </p:spPr>
      </p:pic>
      <p:sp>
        <p:nvSpPr>
          <p:cNvPr id="6" name="תיבת טקסט 5">
            <a:extLst>
              <a:ext uri="{FF2B5EF4-FFF2-40B4-BE49-F238E27FC236}">
                <a16:creationId xmlns:a16="http://schemas.microsoft.com/office/drawing/2014/main" id="{DC07C185-1632-473E-AB19-0F05C0D66209}"/>
              </a:ext>
            </a:extLst>
          </p:cNvPr>
          <p:cNvSpPr txBox="1"/>
          <p:nvPr/>
        </p:nvSpPr>
        <p:spPr>
          <a:xfrm>
            <a:off x="5149242" y="1484241"/>
            <a:ext cx="5374433" cy="5693866"/>
          </a:xfrm>
          <a:prstGeom prst="rect">
            <a:avLst/>
          </a:prstGeom>
          <a:noFill/>
        </p:spPr>
        <p:txBody>
          <a:bodyPr wrap="square" rtlCol="1">
            <a:spAutoFit/>
          </a:bodyPr>
          <a:lstStyle/>
          <a:p>
            <a:pPr marL="285750" lvl="1" indent="-285750" algn="r" rtl="1">
              <a:buFont typeface="Arial" panose="020B0604020202020204" pitchFamily="34" charset="0"/>
              <a:buChar char="•"/>
            </a:pPr>
            <a:r>
              <a:rPr lang="he-IL" sz="1600" dirty="0"/>
              <a:t>ניכר בנוף:</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מבני דת עתיקים</a:t>
            </a:r>
          </a:p>
          <a:p>
            <a:pPr marL="285750" lvl="1" indent="-285750" algn="r" rtl="1">
              <a:buFont typeface="Arial" panose="020B0604020202020204" pitchFamily="34" charset="0"/>
              <a:buChar char="•"/>
            </a:pPr>
            <a:r>
              <a:rPr lang="he-IL" sz="1600" dirty="0"/>
              <a:t>שרידים ארכיאולוגיים</a:t>
            </a:r>
          </a:p>
          <a:p>
            <a:pPr marL="285750" lvl="1" indent="-285750" algn="r" rtl="1">
              <a:buFont typeface="Arial" panose="020B0604020202020204" pitchFamily="34" charset="0"/>
              <a:buChar char="•"/>
            </a:pPr>
            <a:r>
              <a:rPr lang="he-IL" sz="1600" dirty="0"/>
              <a:t>דרכים עתיקות</a:t>
            </a:r>
          </a:p>
          <a:p>
            <a:pPr marL="285750" lvl="1" indent="-285750" algn="r" rtl="1">
              <a:buFont typeface="Arial" panose="020B0604020202020204" pitchFamily="34" charset="0"/>
              <a:buChar char="•"/>
            </a:pPr>
            <a:r>
              <a:rPr lang="he-IL" sz="1600" dirty="0"/>
              <a:t>יצירות אמנות לסוגיה</a:t>
            </a:r>
          </a:p>
          <a:p>
            <a:pPr marL="285750" lvl="1" indent="-285750" algn="r" rtl="1">
              <a:buFont typeface="Arial" panose="020B0604020202020204" pitchFamily="34" charset="0"/>
              <a:buChar char="•"/>
            </a:pPr>
            <a:r>
              <a:rPr lang="he-IL" sz="1600" dirty="0"/>
              <a:t>יצירות ספרות</a:t>
            </a:r>
          </a:p>
          <a:p>
            <a:pPr marL="285750" lvl="1" indent="-285750" algn="r" rtl="1">
              <a:buFont typeface="Arial" panose="020B0604020202020204" pitchFamily="34" charset="0"/>
              <a:buChar char="•"/>
            </a:pPr>
            <a:r>
              <a:rPr lang="he-IL" sz="1600" dirty="0"/>
              <a:t>עדויות לטכנולוגיה קדומה </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ניכר בבני האדם:</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אמונות דתיות</a:t>
            </a:r>
          </a:p>
          <a:p>
            <a:pPr marL="285750" lvl="1" indent="-285750" algn="r" rtl="1">
              <a:buFont typeface="Arial" panose="020B0604020202020204" pitchFamily="34" charset="0"/>
              <a:buChar char="•"/>
            </a:pPr>
            <a:r>
              <a:rPr lang="he-IL" sz="1600" dirty="0"/>
              <a:t>מנהגים קדומים</a:t>
            </a:r>
          </a:p>
          <a:p>
            <a:pPr marL="285750" lvl="1" indent="-285750" algn="r" rtl="1">
              <a:buFont typeface="Arial" panose="020B0604020202020204" pitchFamily="34" charset="0"/>
              <a:buChar char="•"/>
            </a:pPr>
            <a:r>
              <a:rPr lang="he-IL" sz="1600" dirty="0"/>
              <a:t>שפה מדוברת</a:t>
            </a:r>
          </a:p>
          <a:p>
            <a:pPr marL="285750" lvl="1" indent="-285750" algn="r" rtl="1">
              <a:buFont typeface="Arial" panose="020B0604020202020204" pitchFamily="34" charset="0"/>
              <a:buChar char="•"/>
            </a:pPr>
            <a:r>
              <a:rPr lang="he-IL" sz="1600" dirty="0"/>
              <a:t>ניבים, פתגמים, סיפר אנושי</a:t>
            </a:r>
          </a:p>
          <a:p>
            <a:pPr marL="285750" lvl="1" indent="-285750" algn="r" rtl="1">
              <a:buFont typeface="Arial" panose="020B0604020202020204" pitchFamily="34" charset="0"/>
              <a:buChar char="•"/>
            </a:pPr>
            <a:r>
              <a:rPr lang="he-IL" sz="1600" dirty="0"/>
              <a:t>לבוש מסורתי</a:t>
            </a:r>
          </a:p>
          <a:p>
            <a:pPr marL="285750" lvl="1" indent="-285750" algn="r" rtl="1">
              <a:buFont typeface="Arial" panose="020B0604020202020204" pitchFamily="34" charset="0"/>
              <a:buChar char="•"/>
            </a:pPr>
            <a:r>
              <a:rPr lang="he-IL" sz="1600" dirty="0"/>
              <a:t>מוזיקה</a:t>
            </a:r>
          </a:p>
          <a:p>
            <a:pPr marL="285750" lvl="1" indent="-285750" algn="r" rtl="1">
              <a:buFont typeface="Arial" panose="020B0604020202020204" pitchFamily="34" charset="0"/>
              <a:buChar char="•"/>
            </a:pPr>
            <a:r>
              <a:rPr lang="he-IL" sz="1600" dirty="0"/>
              <a:t>מאכלים </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ועוד </a:t>
            </a:r>
            <a:r>
              <a:rPr lang="he-IL" sz="1600" dirty="0" err="1"/>
              <a:t>ועוד</a:t>
            </a:r>
            <a:r>
              <a:rPr lang="he-IL" sz="1600" dirty="0"/>
              <a:t>...</a:t>
            </a:r>
          </a:p>
          <a:p>
            <a:pPr marL="285750" lvl="1" indent="-285750" algn="r" rtl="1">
              <a:buFont typeface="Arial" panose="020B0604020202020204" pitchFamily="34" charset="0"/>
              <a:buChar char="•"/>
            </a:pPr>
            <a:endParaRPr lang="he-IL" dirty="0"/>
          </a:p>
          <a:p>
            <a:pPr marL="285750" indent="-285750" algn="r">
              <a:buFont typeface="Arial" panose="020B0604020202020204" pitchFamily="34" charset="0"/>
              <a:buChar char="•"/>
            </a:pPr>
            <a:endParaRPr lang="he-IL" dirty="0"/>
          </a:p>
        </p:txBody>
      </p:sp>
    </p:spTree>
    <p:extLst>
      <p:ext uri="{BB962C8B-B14F-4D97-AF65-F5344CB8AC3E}">
        <p14:creationId xmlns:p14="http://schemas.microsoft.com/office/powerpoint/2010/main" val="141689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ECC38BD-6B43-4A03-8A9D-DFAF5D7CA6FE}"/>
              </a:ext>
            </a:extLst>
          </p:cNvPr>
          <p:cNvSpPr>
            <a:spLocks noGrp="1"/>
          </p:cNvSpPr>
          <p:nvPr>
            <p:ph type="ctrTitle"/>
          </p:nvPr>
        </p:nvSpPr>
        <p:spPr/>
        <p:txBody>
          <a:bodyPr/>
          <a:lstStyle/>
          <a:p>
            <a:r>
              <a:rPr lang="he-IL" dirty="0"/>
              <a:t>ישראל – אודיסיאה אווירית</a:t>
            </a:r>
          </a:p>
        </p:txBody>
      </p:sp>
      <p:sp>
        <p:nvSpPr>
          <p:cNvPr id="5" name="תיבת טקסט 4">
            <a:extLst>
              <a:ext uri="{FF2B5EF4-FFF2-40B4-BE49-F238E27FC236}">
                <a16:creationId xmlns:a16="http://schemas.microsoft.com/office/drawing/2014/main" id="{5C5D9B9D-1F05-4C4C-A119-1674B55E5693}"/>
              </a:ext>
            </a:extLst>
          </p:cNvPr>
          <p:cNvSpPr txBox="1"/>
          <p:nvPr/>
        </p:nvSpPr>
        <p:spPr>
          <a:xfrm>
            <a:off x="1035698" y="1110343"/>
            <a:ext cx="9022702" cy="4154984"/>
          </a:xfrm>
          <a:prstGeom prst="rect">
            <a:avLst/>
          </a:prstGeom>
          <a:noFill/>
        </p:spPr>
        <p:txBody>
          <a:bodyPr wrap="square" rtlCol="1">
            <a:spAutoFit/>
          </a:bodyPr>
          <a:lstStyle/>
          <a:p>
            <a:pPr algn="r"/>
            <a:r>
              <a:rPr lang="he-IL" sz="2400" b="1" dirty="0"/>
              <a:t>בעוד מספר דקות נצא לריחוף אווירי בכל שטחה של ארץ ישראל...</a:t>
            </a:r>
          </a:p>
          <a:p>
            <a:pPr algn="r"/>
            <a:endParaRPr lang="he-IL" sz="2400" b="1" dirty="0"/>
          </a:p>
          <a:p>
            <a:pPr algn="r"/>
            <a:r>
              <a:rPr lang="he-IL" sz="2400" b="1" dirty="0">
                <a:solidFill>
                  <a:srgbClr val="FF0000"/>
                </a:solidFill>
              </a:rPr>
              <a:t>זוהי תחרות....</a:t>
            </a:r>
          </a:p>
          <a:p>
            <a:pPr algn="r"/>
            <a:r>
              <a:rPr lang="he-IL" sz="2400" b="1" dirty="0"/>
              <a:t>עליכם לגלות כמה שיותר ביטויים והוכחות לתרבויות העבר הניכרות בנוף כפי שמוצג בסרטון שלפניכם.</a:t>
            </a:r>
          </a:p>
          <a:p>
            <a:pPr algn="r"/>
            <a:r>
              <a:rPr lang="he-IL" sz="2400" b="1" dirty="0"/>
              <a:t>(למשל אם מוצג בסרט נמל עתיק, או מבנה דתי יש לנסות לזהותו ולרשום אותו במחברתכם. </a:t>
            </a:r>
          </a:p>
          <a:p>
            <a:pPr algn="r"/>
            <a:endParaRPr lang="he-IL" sz="2400" b="1" dirty="0"/>
          </a:p>
          <a:p>
            <a:pPr algn="r"/>
            <a:r>
              <a:rPr lang="he-IL" sz="2400" b="1" dirty="0"/>
              <a:t>בהצלחה</a:t>
            </a:r>
          </a:p>
          <a:p>
            <a:pPr algn="r"/>
            <a:endParaRPr lang="he-IL" sz="2400" b="1" dirty="0"/>
          </a:p>
          <a:p>
            <a:pPr algn="r"/>
            <a:r>
              <a:rPr lang="he-IL" sz="2400" b="1" dirty="0"/>
              <a:t> סרטון – ישראל – אודיסיאה אווירית…</a:t>
            </a:r>
          </a:p>
        </p:txBody>
      </p:sp>
      <p:sp>
        <p:nvSpPr>
          <p:cNvPr id="6" name="מלבן 5">
            <a:extLst>
              <a:ext uri="{FF2B5EF4-FFF2-40B4-BE49-F238E27FC236}">
                <a16:creationId xmlns:a16="http://schemas.microsoft.com/office/drawing/2014/main" id="{F86FA401-FA0F-4CAF-B135-B14BB331FF4D}"/>
              </a:ext>
            </a:extLst>
          </p:cNvPr>
          <p:cNvSpPr/>
          <p:nvPr/>
        </p:nvSpPr>
        <p:spPr>
          <a:xfrm>
            <a:off x="3213677" y="5398170"/>
            <a:ext cx="4253087" cy="307777"/>
          </a:xfrm>
          <a:prstGeom prst="rect">
            <a:avLst/>
          </a:prstGeom>
        </p:spPr>
        <p:txBody>
          <a:bodyPr wrap="none">
            <a:spAutoFit/>
          </a:bodyPr>
          <a:lstStyle/>
          <a:p>
            <a:r>
              <a:rPr lang="en-US" dirty="0">
                <a:hlinkClick r:id="rId3"/>
              </a:rPr>
              <a:t>https://www.youtube.com/watch?v=d7U2RwMxKAs</a:t>
            </a:r>
            <a:endParaRPr lang="he-IL" dirty="0"/>
          </a:p>
        </p:txBody>
      </p:sp>
    </p:spTree>
    <p:extLst>
      <p:ext uri="{BB962C8B-B14F-4D97-AF65-F5344CB8AC3E}">
        <p14:creationId xmlns:p14="http://schemas.microsoft.com/office/powerpoint/2010/main" val="265476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E7CB926-A54B-4352-9379-D6603815C2CB}"/>
              </a:ext>
            </a:extLst>
          </p:cNvPr>
          <p:cNvSpPr>
            <a:spLocks noGrp="1"/>
          </p:cNvSpPr>
          <p:nvPr>
            <p:ph type="ctrTitle"/>
          </p:nvPr>
        </p:nvSpPr>
        <p:spPr/>
        <p:txBody>
          <a:bodyPr/>
          <a:lstStyle/>
          <a:p>
            <a:r>
              <a:rPr lang="he-IL" dirty="0"/>
              <a:t>ישראל – אודיסיאה אווירית</a:t>
            </a:r>
          </a:p>
        </p:txBody>
      </p:sp>
      <p:sp>
        <p:nvSpPr>
          <p:cNvPr id="4" name="תיבת טקסט 3">
            <a:extLst>
              <a:ext uri="{FF2B5EF4-FFF2-40B4-BE49-F238E27FC236}">
                <a16:creationId xmlns:a16="http://schemas.microsoft.com/office/drawing/2014/main" id="{171897DE-D3E1-45C8-83B7-27D71F4F428F}"/>
              </a:ext>
            </a:extLst>
          </p:cNvPr>
          <p:cNvSpPr txBox="1"/>
          <p:nvPr/>
        </p:nvSpPr>
        <p:spPr>
          <a:xfrm>
            <a:off x="7262695" y="735121"/>
            <a:ext cx="3660944" cy="3785652"/>
          </a:xfrm>
          <a:prstGeom prst="rect">
            <a:avLst/>
          </a:prstGeom>
          <a:noFill/>
        </p:spPr>
        <p:txBody>
          <a:bodyPr wrap="square" rtlCol="1">
            <a:spAutoFit/>
          </a:bodyPr>
          <a:lstStyle/>
          <a:p>
            <a:r>
              <a:rPr lang="he-IL" sz="2000" dirty="0"/>
              <a:t>ומה ראינו? בואו נרכז כאן את כל ההוכחות:</a:t>
            </a:r>
          </a:p>
          <a:p>
            <a:r>
              <a:rPr lang="he-IL" sz="2000" dirty="0"/>
              <a:t>1.</a:t>
            </a:r>
          </a:p>
          <a:p>
            <a:r>
              <a:rPr lang="he-IL" sz="2000" dirty="0"/>
              <a:t>2.</a:t>
            </a:r>
          </a:p>
          <a:p>
            <a:r>
              <a:rPr lang="he-IL" sz="2000" dirty="0"/>
              <a:t>3.</a:t>
            </a:r>
          </a:p>
          <a:p>
            <a:r>
              <a:rPr lang="he-IL" sz="2000" dirty="0"/>
              <a:t>4.</a:t>
            </a:r>
          </a:p>
          <a:p>
            <a:r>
              <a:rPr lang="he-IL" sz="2000" dirty="0"/>
              <a:t>5.</a:t>
            </a:r>
          </a:p>
          <a:p>
            <a:r>
              <a:rPr lang="he-IL" sz="2000" dirty="0"/>
              <a:t>6.</a:t>
            </a:r>
          </a:p>
          <a:p>
            <a:r>
              <a:rPr lang="he-IL" sz="2000" dirty="0"/>
              <a:t>7.</a:t>
            </a:r>
          </a:p>
          <a:p>
            <a:r>
              <a:rPr lang="he-IL" sz="2000" dirty="0"/>
              <a:t>8.</a:t>
            </a:r>
          </a:p>
          <a:p>
            <a:r>
              <a:rPr lang="he-IL" sz="2000" dirty="0"/>
              <a:t>ועוד </a:t>
            </a:r>
            <a:r>
              <a:rPr lang="he-IL" sz="2000" dirty="0" err="1"/>
              <a:t>ועוד</a:t>
            </a:r>
            <a:r>
              <a:rPr lang="he-IL" sz="2000" dirty="0"/>
              <a:t>...</a:t>
            </a:r>
          </a:p>
          <a:p>
            <a:r>
              <a:rPr lang="he-IL" sz="2000" dirty="0"/>
              <a:t> </a:t>
            </a:r>
          </a:p>
        </p:txBody>
      </p:sp>
      <p:sp>
        <p:nvSpPr>
          <p:cNvPr id="5" name="תיבת טקסט 4">
            <a:extLst>
              <a:ext uri="{FF2B5EF4-FFF2-40B4-BE49-F238E27FC236}">
                <a16:creationId xmlns:a16="http://schemas.microsoft.com/office/drawing/2014/main" id="{3EC91A7C-EDFC-433A-8F2A-94C1FEE74FA9}"/>
              </a:ext>
            </a:extLst>
          </p:cNvPr>
          <p:cNvSpPr txBox="1"/>
          <p:nvPr/>
        </p:nvSpPr>
        <p:spPr>
          <a:xfrm>
            <a:off x="1455576" y="4376057"/>
            <a:ext cx="9311951" cy="2308324"/>
          </a:xfrm>
          <a:prstGeom prst="rect">
            <a:avLst/>
          </a:prstGeom>
          <a:noFill/>
        </p:spPr>
        <p:txBody>
          <a:bodyPr wrap="square" rtlCol="1">
            <a:spAutoFit/>
          </a:bodyPr>
          <a:lstStyle/>
          <a:p>
            <a:pPr algn="r"/>
            <a:r>
              <a:rPr lang="he-IL" sz="1600" dirty="0"/>
              <a:t>ולסיכום: הארץ מלאה בשרידים ארכיאולוגיים המעידים על תרבויות העבר ששלטו בו והותירו פה את חותמם. אתרים אלה מהווים אבן שואבת לתיירים ומבקרים מכל העולם, שבאים לראותם, ולחוות גם את החוויה הדתית העמוקה שארץ ישראל משרה עליהם. </a:t>
            </a:r>
          </a:p>
          <a:p>
            <a:pPr algn="r"/>
            <a:endParaRPr lang="he-IL" sz="1600" dirty="0"/>
          </a:p>
          <a:p>
            <a:pPr algn="r"/>
            <a:r>
              <a:rPr lang="he-IL" sz="1600" dirty="0"/>
              <a:t>הגיאוגרפיה והסביבה הפיזית השפיעה ומשפיעה על האדם, לאורך כל התקופות. בני האדם בעבר, ניתחו את הנוף והקימו את עריהם, בתי תפילתם, נמליהם ומבצריהם במקומות עליהם היה קל לשלוט, לעבור, להתפרנס ולמעשה לחיות. גם בהווה, </a:t>
            </a:r>
            <a:r>
              <a:rPr lang="he-IL" sz="1600" dirty="0" err="1"/>
              <a:t>סני</a:t>
            </a:r>
            <a:r>
              <a:rPr lang="he-IL" sz="1600" dirty="0"/>
              <a:t> האדם פועלים לפי אותה מורשת תרבותית. באותו מקום בו עמד פעם נמל עתיק, עומד היום נמל מודרני ו/או הנמל העתיק הפך אתר תיירותי יפהפה המפרנס בני אדם רבים. העבר הוא המפתח להבנת ההווה והעתיד. </a:t>
            </a:r>
          </a:p>
          <a:p>
            <a:pPr algn="r"/>
            <a:r>
              <a:rPr lang="he-IL" sz="1600" dirty="0"/>
              <a:t> </a:t>
            </a:r>
          </a:p>
        </p:txBody>
      </p:sp>
    </p:spTree>
    <p:extLst>
      <p:ext uri="{BB962C8B-B14F-4D97-AF65-F5344CB8AC3E}">
        <p14:creationId xmlns:p14="http://schemas.microsoft.com/office/powerpoint/2010/main" val="7798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6BE5CE2-59C2-4419-BDC4-102EC0023EFD}"/>
              </a:ext>
            </a:extLst>
          </p:cNvPr>
          <p:cNvSpPr>
            <a:spLocks noGrp="1"/>
          </p:cNvSpPr>
          <p:nvPr>
            <p:ph type="ctrTitle"/>
          </p:nvPr>
        </p:nvSpPr>
        <p:spPr>
          <a:xfrm>
            <a:off x="972155" y="1030610"/>
            <a:ext cx="10247689" cy="637353"/>
          </a:xfrm>
        </p:spPr>
        <p:txBody>
          <a:bodyPr/>
          <a:lstStyle/>
          <a:p>
            <a:r>
              <a:rPr lang="he-IL" dirty="0"/>
              <a:t>למדנו את שניכר בנוף... נכיר את בני האדם</a:t>
            </a:r>
            <a:br>
              <a:rPr lang="he-IL" dirty="0"/>
            </a:br>
            <a:endParaRPr lang="he-IL" sz="1800" dirty="0"/>
          </a:p>
        </p:txBody>
      </p:sp>
      <p:pic>
        <p:nvPicPr>
          <p:cNvPr id="5" name="תמונה 4">
            <a:extLst>
              <a:ext uri="{FF2B5EF4-FFF2-40B4-BE49-F238E27FC236}">
                <a16:creationId xmlns:a16="http://schemas.microsoft.com/office/drawing/2014/main" id="{4977F822-1F11-42E8-9F4B-F6F5FF2B8B51}"/>
              </a:ext>
            </a:extLst>
          </p:cNvPr>
          <p:cNvPicPr>
            <a:picLocks noChangeAspect="1"/>
          </p:cNvPicPr>
          <p:nvPr/>
        </p:nvPicPr>
        <p:blipFill>
          <a:blip r:embed="rId2"/>
          <a:stretch>
            <a:fillRect/>
          </a:stretch>
        </p:blipFill>
        <p:spPr>
          <a:xfrm>
            <a:off x="402818" y="1899549"/>
            <a:ext cx="3886378" cy="4638855"/>
          </a:xfrm>
          <a:prstGeom prst="rect">
            <a:avLst/>
          </a:prstGeom>
        </p:spPr>
      </p:pic>
      <p:sp>
        <p:nvSpPr>
          <p:cNvPr id="6" name="תיבת טקסט 5">
            <a:extLst>
              <a:ext uri="{FF2B5EF4-FFF2-40B4-BE49-F238E27FC236}">
                <a16:creationId xmlns:a16="http://schemas.microsoft.com/office/drawing/2014/main" id="{DC07C185-1632-473E-AB19-0F05C0D66209}"/>
              </a:ext>
            </a:extLst>
          </p:cNvPr>
          <p:cNvSpPr txBox="1"/>
          <p:nvPr/>
        </p:nvSpPr>
        <p:spPr>
          <a:xfrm>
            <a:off x="5262363" y="1667963"/>
            <a:ext cx="5374433" cy="3662541"/>
          </a:xfrm>
          <a:prstGeom prst="rect">
            <a:avLst/>
          </a:prstGeom>
          <a:noFill/>
        </p:spPr>
        <p:txBody>
          <a:bodyPr wrap="square" rtlCol="1">
            <a:spAutoFit/>
          </a:bodyPr>
          <a:lstStyle/>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ומה ניכר בבני האדם:</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אמונות דתיות</a:t>
            </a:r>
          </a:p>
          <a:p>
            <a:pPr marL="285750" lvl="1" indent="-285750" algn="r" rtl="1">
              <a:buFont typeface="Arial" panose="020B0604020202020204" pitchFamily="34" charset="0"/>
              <a:buChar char="•"/>
            </a:pPr>
            <a:r>
              <a:rPr lang="he-IL" sz="1600" dirty="0"/>
              <a:t>מנהגים קדומים</a:t>
            </a:r>
          </a:p>
          <a:p>
            <a:pPr marL="285750" lvl="1" indent="-285750" algn="r" rtl="1">
              <a:buFont typeface="Arial" panose="020B0604020202020204" pitchFamily="34" charset="0"/>
              <a:buChar char="•"/>
            </a:pPr>
            <a:r>
              <a:rPr lang="he-IL" sz="2800" b="1" dirty="0">
                <a:solidFill>
                  <a:srgbClr val="FF0000"/>
                </a:solidFill>
              </a:rPr>
              <a:t>שפה מדוברת – משימת הערכה:</a:t>
            </a:r>
          </a:p>
          <a:p>
            <a:pPr marL="285750" lvl="1" indent="-285750" algn="r" rtl="1">
              <a:buFont typeface="Arial" panose="020B0604020202020204" pitchFamily="34" charset="0"/>
              <a:buChar char="•"/>
            </a:pPr>
            <a:r>
              <a:rPr lang="he-IL" sz="1600" dirty="0"/>
              <a:t>ניבים, פתגמים, סיפר אנושי</a:t>
            </a:r>
          </a:p>
          <a:p>
            <a:pPr marL="285750" lvl="1" indent="-285750" algn="r" rtl="1">
              <a:buFont typeface="Arial" panose="020B0604020202020204" pitchFamily="34" charset="0"/>
              <a:buChar char="•"/>
            </a:pPr>
            <a:r>
              <a:rPr lang="he-IL" sz="1600" dirty="0"/>
              <a:t>לבוש מסורתי</a:t>
            </a:r>
          </a:p>
          <a:p>
            <a:pPr marL="285750" lvl="1" indent="-285750" algn="r" rtl="1">
              <a:buFont typeface="Arial" panose="020B0604020202020204" pitchFamily="34" charset="0"/>
              <a:buChar char="•"/>
            </a:pPr>
            <a:r>
              <a:rPr lang="he-IL" sz="1600" dirty="0"/>
              <a:t>מוזיקה</a:t>
            </a:r>
          </a:p>
          <a:p>
            <a:pPr marL="285750" lvl="1" indent="-285750" algn="r" rtl="1">
              <a:buFont typeface="Arial" panose="020B0604020202020204" pitchFamily="34" charset="0"/>
              <a:buChar char="•"/>
            </a:pPr>
            <a:r>
              <a:rPr lang="he-IL" sz="1600" dirty="0"/>
              <a:t>מאכלים </a:t>
            </a:r>
          </a:p>
          <a:p>
            <a:pPr marL="285750" lvl="1" indent="-285750" algn="r" rtl="1">
              <a:buFont typeface="Arial" panose="020B0604020202020204" pitchFamily="34" charset="0"/>
              <a:buChar char="•"/>
            </a:pPr>
            <a:endParaRPr lang="he-IL" sz="1600" dirty="0"/>
          </a:p>
          <a:p>
            <a:pPr marL="285750" lvl="1" indent="-285750" algn="r" rtl="1">
              <a:buFont typeface="Arial" panose="020B0604020202020204" pitchFamily="34" charset="0"/>
              <a:buChar char="•"/>
            </a:pPr>
            <a:r>
              <a:rPr lang="he-IL" sz="1600" dirty="0"/>
              <a:t>ועוד </a:t>
            </a:r>
            <a:r>
              <a:rPr lang="he-IL" sz="1600" dirty="0" err="1"/>
              <a:t>ועוד</a:t>
            </a:r>
            <a:r>
              <a:rPr lang="he-IL" sz="1600" dirty="0"/>
              <a:t>...</a:t>
            </a:r>
          </a:p>
          <a:p>
            <a:pPr marL="285750" lvl="1" indent="-285750" algn="r" rtl="1">
              <a:buFont typeface="Arial" panose="020B0604020202020204" pitchFamily="34" charset="0"/>
              <a:buChar char="•"/>
            </a:pPr>
            <a:endParaRPr lang="he-IL" dirty="0"/>
          </a:p>
          <a:p>
            <a:pPr marL="285750" indent="-285750" algn="r">
              <a:buFont typeface="Arial" panose="020B0604020202020204" pitchFamily="34" charset="0"/>
              <a:buChar char="•"/>
            </a:pPr>
            <a:endParaRPr lang="he-IL" dirty="0"/>
          </a:p>
        </p:txBody>
      </p:sp>
      <p:sp>
        <p:nvSpPr>
          <p:cNvPr id="2" name="אליפסה 1">
            <a:extLst>
              <a:ext uri="{FF2B5EF4-FFF2-40B4-BE49-F238E27FC236}">
                <a16:creationId xmlns:a16="http://schemas.microsoft.com/office/drawing/2014/main" id="{4201D9FF-6478-4C23-8B5B-327C866C4068}"/>
              </a:ext>
            </a:extLst>
          </p:cNvPr>
          <p:cNvSpPr/>
          <p:nvPr/>
        </p:nvSpPr>
        <p:spPr>
          <a:xfrm>
            <a:off x="2286000" y="1810139"/>
            <a:ext cx="690465" cy="637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7843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6A178DC6-8387-465B-8523-694D3912D77B}"/>
              </a:ext>
            </a:extLst>
          </p:cNvPr>
          <p:cNvSpPr>
            <a:spLocks noGrp="1"/>
          </p:cNvSpPr>
          <p:nvPr>
            <p:ph type="ctrTitle"/>
          </p:nvPr>
        </p:nvSpPr>
        <p:spPr/>
        <p:txBody>
          <a:bodyPr/>
          <a:lstStyle/>
          <a:p>
            <a:r>
              <a:rPr lang="he-IL" dirty="0"/>
              <a:t>מילים מתרבויות זרות בשפה העברית:</a:t>
            </a:r>
          </a:p>
        </p:txBody>
      </p:sp>
      <p:graphicFrame>
        <p:nvGraphicFramePr>
          <p:cNvPr id="4" name="טבלה 4">
            <a:extLst>
              <a:ext uri="{FF2B5EF4-FFF2-40B4-BE49-F238E27FC236}">
                <a16:creationId xmlns:a16="http://schemas.microsoft.com/office/drawing/2014/main" id="{028072D4-7B35-4288-9AD3-D4CE7B0786F2}"/>
              </a:ext>
            </a:extLst>
          </p:cNvPr>
          <p:cNvGraphicFramePr>
            <a:graphicFrameLocks noGrp="1"/>
          </p:cNvGraphicFramePr>
          <p:nvPr>
            <p:extLst>
              <p:ext uri="{D42A27DB-BD31-4B8C-83A1-F6EECF244321}">
                <p14:modId xmlns:p14="http://schemas.microsoft.com/office/powerpoint/2010/main" val="3283488800"/>
              </p:ext>
            </p:extLst>
          </p:nvPr>
        </p:nvGraphicFramePr>
        <p:xfrm>
          <a:off x="1828800" y="1819294"/>
          <a:ext cx="8236932" cy="3810000"/>
        </p:xfrm>
        <a:graphic>
          <a:graphicData uri="http://schemas.openxmlformats.org/drawingml/2006/table">
            <a:tbl>
              <a:tblPr rtl="1" firstRow="1" bandRow="1">
                <a:tableStyleId>{98C7789C-F2E9-4F33-BC0A-94C0B156B8B7}</a:tableStyleId>
              </a:tblPr>
              <a:tblGrid>
                <a:gridCol w="1372822">
                  <a:extLst>
                    <a:ext uri="{9D8B030D-6E8A-4147-A177-3AD203B41FA5}">
                      <a16:colId xmlns:a16="http://schemas.microsoft.com/office/drawing/2014/main" val="772825198"/>
                    </a:ext>
                  </a:extLst>
                </a:gridCol>
                <a:gridCol w="1372822">
                  <a:extLst>
                    <a:ext uri="{9D8B030D-6E8A-4147-A177-3AD203B41FA5}">
                      <a16:colId xmlns:a16="http://schemas.microsoft.com/office/drawing/2014/main" val="3831110160"/>
                    </a:ext>
                  </a:extLst>
                </a:gridCol>
                <a:gridCol w="1372822">
                  <a:extLst>
                    <a:ext uri="{9D8B030D-6E8A-4147-A177-3AD203B41FA5}">
                      <a16:colId xmlns:a16="http://schemas.microsoft.com/office/drawing/2014/main" val="855410438"/>
                    </a:ext>
                  </a:extLst>
                </a:gridCol>
                <a:gridCol w="1372822">
                  <a:extLst>
                    <a:ext uri="{9D8B030D-6E8A-4147-A177-3AD203B41FA5}">
                      <a16:colId xmlns:a16="http://schemas.microsoft.com/office/drawing/2014/main" val="1550495499"/>
                    </a:ext>
                  </a:extLst>
                </a:gridCol>
                <a:gridCol w="1372822">
                  <a:extLst>
                    <a:ext uri="{9D8B030D-6E8A-4147-A177-3AD203B41FA5}">
                      <a16:colId xmlns:a16="http://schemas.microsoft.com/office/drawing/2014/main" val="3274087443"/>
                    </a:ext>
                  </a:extLst>
                </a:gridCol>
                <a:gridCol w="1372822">
                  <a:extLst>
                    <a:ext uri="{9D8B030D-6E8A-4147-A177-3AD203B41FA5}">
                      <a16:colId xmlns:a16="http://schemas.microsoft.com/office/drawing/2014/main" val="3642561672"/>
                    </a:ext>
                  </a:extLst>
                </a:gridCol>
              </a:tblGrid>
              <a:tr h="422592">
                <a:tc>
                  <a:txBody>
                    <a:bodyPr/>
                    <a:lstStyle/>
                    <a:p>
                      <a:pPr algn="ctr" rtl="1"/>
                      <a:r>
                        <a:rPr lang="he-IL" dirty="0"/>
                        <a:t>השפה היוונית</a:t>
                      </a:r>
                    </a:p>
                  </a:txBody>
                  <a:tcPr/>
                </a:tc>
                <a:tc>
                  <a:txBody>
                    <a:bodyPr/>
                    <a:lstStyle/>
                    <a:p>
                      <a:pPr algn="ctr" rtl="1"/>
                      <a:r>
                        <a:rPr lang="he-IL" dirty="0"/>
                        <a:t>השפה הלטינית</a:t>
                      </a:r>
                    </a:p>
                  </a:txBody>
                  <a:tcPr/>
                </a:tc>
                <a:tc>
                  <a:txBody>
                    <a:bodyPr/>
                    <a:lstStyle/>
                    <a:p>
                      <a:pPr algn="ctr" rtl="1"/>
                      <a:r>
                        <a:rPr lang="he-IL" dirty="0"/>
                        <a:t>השפה הערבית</a:t>
                      </a:r>
                    </a:p>
                  </a:txBody>
                  <a:tcPr/>
                </a:tc>
                <a:tc>
                  <a:txBody>
                    <a:bodyPr/>
                    <a:lstStyle/>
                    <a:p>
                      <a:pPr algn="ctr" rtl="1"/>
                      <a:r>
                        <a:rPr lang="he-IL" dirty="0"/>
                        <a:t>השפה הגרמנית</a:t>
                      </a:r>
                    </a:p>
                  </a:txBody>
                  <a:tcPr/>
                </a:tc>
                <a:tc>
                  <a:txBody>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dirty="0"/>
                        <a:t>השפה התורכית</a:t>
                      </a:r>
                    </a:p>
                    <a:p>
                      <a:pPr algn="ctr" rtl="1"/>
                      <a:endParaRPr lang="he-IL" dirty="0"/>
                    </a:p>
                  </a:txBody>
                  <a:tcPr/>
                </a:tc>
                <a:tc>
                  <a:txBody>
                    <a:bodyPr/>
                    <a:lstStyle/>
                    <a:p>
                      <a:pPr algn="ctr" rtl="1"/>
                      <a:r>
                        <a:rPr lang="he-IL" dirty="0"/>
                        <a:t>השפה האנגלית</a:t>
                      </a:r>
                    </a:p>
                  </a:txBody>
                  <a:tcPr/>
                </a:tc>
                <a:extLst>
                  <a:ext uri="{0D108BD9-81ED-4DB2-BD59-A6C34878D82A}">
                    <a16:rowId xmlns:a16="http://schemas.microsoft.com/office/drawing/2014/main" val="3602371672"/>
                  </a:ext>
                </a:extLst>
              </a:tr>
              <a:tr h="422592">
                <a:tc>
                  <a:txBody>
                    <a:bodyPr/>
                    <a:lstStyle/>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647397544"/>
                  </a:ext>
                </a:extLst>
              </a:tr>
            </a:tbl>
          </a:graphicData>
        </a:graphic>
      </p:graphicFrame>
      <p:sp>
        <p:nvSpPr>
          <p:cNvPr id="6" name="תיבת טקסט 5">
            <a:extLst>
              <a:ext uri="{FF2B5EF4-FFF2-40B4-BE49-F238E27FC236}">
                <a16:creationId xmlns:a16="http://schemas.microsoft.com/office/drawing/2014/main" id="{4E7D378A-78F5-48B4-9D0A-F194BB5A3B94}"/>
              </a:ext>
            </a:extLst>
          </p:cNvPr>
          <p:cNvSpPr txBox="1"/>
          <p:nvPr/>
        </p:nvSpPr>
        <p:spPr>
          <a:xfrm>
            <a:off x="2327741" y="1013675"/>
            <a:ext cx="9060024" cy="307777"/>
          </a:xfrm>
          <a:prstGeom prst="rect">
            <a:avLst/>
          </a:prstGeom>
          <a:noFill/>
        </p:spPr>
        <p:txBody>
          <a:bodyPr wrap="square" rtlCol="1">
            <a:spAutoFit/>
          </a:bodyPr>
          <a:lstStyle/>
          <a:p>
            <a:r>
              <a:rPr lang="he-IL" dirty="0"/>
              <a:t>מצאו לפחות עשר מילים שונות מהשפות השונות (המייצגות תרבויות עבר בארץ) שנכנסו לשפה העברית:</a:t>
            </a:r>
          </a:p>
        </p:txBody>
      </p:sp>
    </p:spTree>
    <p:extLst>
      <p:ext uri="{BB962C8B-B14F-4D97-AF65-F5344CB8AC3E}">
        <p14:creationId xmlns:p14="http://schemas.microsoft.com/office/powerpoint/2010/main" val="282616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2F65616-9E80-485E-87C7-D1261D3C1F3C}"/>
              </a:ext>
            </a:extLst>
          </p:cNvPr>
          <p:cNvSpPr>
            <a:spLocks noGrp="1"/>
          </p:cNvSpPr>
          <p:nvPr>
            <p:ph type="ctrTitle"/>
          </p:nvPr>
        </p:nvSpPr>
        <p:spPr/>
        <p:txBody>
          <a:bodyPr/>
          <a:lstStyle/>
          <a:p>
            <a:r>
              <a:rPr lang="he-IL" dirty="0"/>
              <a:t>ולסיכום:</a:t>
            </a:r>
          </a:p>
        </p:txBody>
      </p:sp>
      <p:sp>
        <p:nvSpPr>
          <p:cNvPr id="4" name="תיבת טקסט 3">
            <a:extLst>
              <a:ext uri="{FF2B5EF4-FFF2-40B4-BE49-F238E27FC236}">
                <a16:creationId xmlns:a16="http://schemas.microsoft.com/office/drawing/2014/main" id="{2225BC54-EE1C-43AE-B392-8E9FD48AC3F2}"/>
              </a:ext>
            </a:extLst>
          </p:cNvPr>
          <p:cNvSpPr txBox="1"/>
          <p:nvPr/>
        </p:nvSpPr>
        <p:spPr>
          <a:xfrm>
            <a:off x="1209368" y="1101213"/>
            <a:ext cx="9311148" cy="5632311"/>
          </a:xfrm>
          <a:prstGeom prst="rect">
            <a:avLst/>
          </a:prstGeom>
          <a:noFill/>
        </p:spPr>
        <p:txBody>
          <a:bodyPr wrap="square" rtlCol="1">
            <a:spAutoFit/>
          </a:bodyPr>
          <a:lstStyle/>
          <a:p>
            <a:pPr algn="ctr"/>
            <a:r>
              <a:rPr lang="he-IL" sz="2400" dirty="0"/>
              <a:t>בסדנת מפגש התרבויות בא"י אנחנו נחשפים </a:t>
            </a:r>
          </a:p>
          <a:p>
            <a:pPr algn="ctr"/>
            <a:r>
              <a:rPr lang="he-IL" sz="2400" dirty="0"/>
              <a:t>לעושרה התרבותי של הארץ, </a:t>
            </a:r>
          </a:p>
          <a:p>
            <a:pPr algn="ctr"/>
            <a:r>
              <a:rPr lang="he-IL" sz="2400" dirty="0"/>
              <a:t>מני אז ועד היום</a:t>
            </a:r>
          </a:p>
          <a:p>
            <a:pPr algn="ctr"/>
            <a:endParaRPr lang="he-IL" sz="2400" dirty="0"/>
          </a:p>
          <a:p>
            <a:pPr algn="ctr"/>
            <a:r>
              <a:rPr lang="he-IL" sz="2400" dirty="0"/>
              <a:t>באחריותנו להכיר וללמוד את תרומתן של תרבויות העבר בא"י לתרבות שלנו היום!</a:t>
            </a:r>
          </a:p>
          <a:p>
            <a:pPr algn="ctr"/>
            <a:endParaRPr lang="he-IL" sz="2400" dirty="0"/>
          </a:p>
          <a:p>
            <a:pPr algn="ctr"/>
            <a:r>
              <a:rPr lang="he-IL" sz="2400" dirty="0"/>
              <a:t>בשיעור זה הכרנו את מופע התרבויות במכלול </a:t>
            </a:r>
            <a:r>
              <a:rPr lang="he-IL" sz="2400" dirty="0" err="1"/>
              <a:t>הנופאדם</a:t>
            </a:r>
            <a:r>
              <a:rPr lang="he-IL" sz="2400" dirty="0"/>
              <a:t> וניסינו לעמוד על השפעתן העכשווית. </a:t>
            </a:r>
          </a:p>
          <a:p>
            <a:pPr algn="ctr"/>
            <a:endParaRPr lang="he-IL" sz="2400" dirty="0"/>
          </a:p>
          <a:p>
            <a:pPr algn="ctr"/>
            <a:r>
              <a:rPr lang="he-IL" sz="2400" dirty="0"/>
              <a:t>ניסינו להבין ולהעריך את תרומת מפגש התרבויות לעושר התרבותי המאפיין את ארצנו גם היום. </a:t>
            </a:r>
          </a:p>
          <a:p>
            <a:pPr algn="ctr"/>
            <a:endParaRPr lang="he-IL" sz="2400" dirty="0"/>
          </a:p>
          <a:p>
            <a:pPr algn="ctr"/>
            <a:r>
              <a:rPr lang="he-IL" sz="2400" dirty="0"/>
              <a:t>הרצף התרבותי ההיסטורי מעצב מרכיבים משמעותיים ביותר בחיינו ובתרבותנו העכשווית. </a:t>
            </a:r>
          </a:p>
        </p:txBody>
      </p:sp>
    </p:spTree>
    <p:extLst>
      <p:ext uri="{BB962C8B-B14F-4D97-AF65-F5344CB8AC3E}">
        <p14:creationId xmlns:p14="http://schemas.microsoft.com/office/powerpoint/2010/main" val="248054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31976" y="1213885"/>
            <a:ext cx="12192000" cy="1470216"/>
          </a:xfrm>
          <a:prstGeom prst="rect">
            <a:avLst/>
          </a:prstGeom>
          <a:noFill/>
          <a:ln>
            <a:noFill/>
          </a:ln>
        </p:spPr>
        <p:txBody>
          <a:bodyPr spcFirstLastPara="1" wrap="square" lIns="91425" tIns="45700" rIns="91425" bIns="45700" anchor="ctr" anchorCtr="0">
            <a:normAutofit fontScale="90000"/>
          </a:bodyPr>
          <a:lstStyle/>
          <a:p>
            <a:pPr marL="0" lvl="0" indent="0" algn="ctr" rtl="1">
              <a:spcBef>
                <a:spcPts val="0"/>
              </a:spcBef>
              <a:spcAft>
                <a:spcPts val="0"/>
              </a:spcAft>
              <a:buClr>
                <a:srgbClr val="192A72"/>
              </a:buClr>
              <a:buSzPts val="6600"/>
              <a:buFont typeface="Varela Round"/>
              <a:buNone/>
            </a:pPr>
            <a:br>
              <a:rPr lang="he-IL" dirty="0"/>
            </a:br>
            <a:br>
              <a:rPr lang="he-IL" sz="2700" dirty="0"/>
            </a:br>
            <a:r>
              <a:rPr lang="he-IL" sz="5300" dirty="0"/>
              <a:t>מפגש התרבויות ההיסטורי בארץ ישראל</a:t>
            </a:r>
            <a:endParaRPr sz="5300" dirty="0"/>
          </a:p>
        </p:txBody>
      </p:sp>
      <p:sp>
        <p:nvSpPr>
          <p:cNvPr id="3" name="Google Shape;108;p1">
            <a:extLst>
              <a:ext uri="{FF2B5EF4-FFF2-40B4-BE49-F238E27FC236}">
                <a16:creationId xmlns:a16="http://schemas.microsoft.com/office/drawing/2014/main" id="{4770F2D7-7A46-4011-98D5-9A0284E7142C}"/>
              </a:ext>
            </a:extLst>
          </p:cNvPr>
          <p:cNvSpPr txBox="1">
            <a:spLocks/>
          </p:cNvSpPr>
          <p:nvPr/>
        </p:nvSpPr>
        <p:spPr>
          <a:xfrm>
            <a:off x="-243525" y="3429000"/>
            <a:ext cx="12192000" cy="1470216"/>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6600"/>
            </a:pPr>
            <a:br>
              <a:rPr lang="he-IL" dirty="0"/>
            </a:br>
            <a:br>
              <a:rPr lang="he-IL" sz="2700" dirty="0"/>
            </a:br>
            <a:r>
              <a:rPr lang="he-IL" sz="11200" dirty="0"/>
              <a:t>הכרת תרומתן של תרבויות היסטוריות בא"י, לתרבות הישראלית כיום.</a:t>
            </a:r>
          </a:p>
          <a:p>
            <a:pPr>
              <a:buSzPts val="6600"/>
            </a:pPr>
            <a:endParaRPr lang="he-IL" sz="8000" dirty="0"/>
          </a:p>
          <a:p>
            <a:pPr>
              <a:buSzPts val="6600"/>
            </a:pPr>
            <a:r>
              <a:rPr lang="he-IL" sz="8000" dirty="0"/>
              <a:t>יעדי השיעור:</a:t>
            </a:r>
          </a:p>
          <a:p>
            <a:pPr>
              <a:buSzPts val="6600"/>
            </a:pPr>
            <a:r>
              <a:rPr lang="he-IL" sz="8000" dirty="0"/>
              <a:t>הכרת פריטים ומרכיבים בתרבותנו שהם שרידים של השפעת תרבויות היסטוריות שחלפו בארץ ישראל</a:t>
            </a:r>
          </a:p>
          <a:p>
            <a:pPr>
              <a:buSzPts val="6600"/>
            </a:pPr>
            <a:endParaRPr lang="he-IL" sz="8000" dirty="0"/>
          </a:p>
          <a:p>
            <a:pPr>
              <a:buSzPts val="6600"/>
            </a:pPr>
            <a:r>
              <a:rPr lang="he-IL" sz="8000" dirty="0"/>
              <a:t>הרצף ההיסטורי כמעצב מרכיבים משמעותיים בתרבות העכשווית.</a:t>
            </a:r>
          </a:p>
        </p:txBody>
      </p:sp>
    </p:spTree>
    <p:extLst>
      <p:ext uri="{BB962C8B-B14F-4D97-AF65-F5344CB8AC3E}">
        <p14:creationId xmlns:p14="http://schemas.microsoft.com/office/powerpoint/2010/main" val="42323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31976" y="1213885"/>
            <a:ext cx="12192000" cy="1470216"/>
          </a:xfrm>
          <a:prstGeom prst="rect">
            <a:avLst/>
          </a:prstGeom>
          <a:noFill/>
          <a:ln>
            <a:noFill/>
          </a:ln>
        </p:spPr>
        <p:txBody>
          <a:bodyPr spcFirstLastPara="1" wrap="square" lIns="91425" tIns="45700" rIns="91425" bIns="45700" anchor="ctr" anchorCtr="0">
            <a:normAutofit fontScale="90000"/>
          </a:bodyPr>
          <a:lstStyle/>
          <a:p>
            <a:pPr marL="0" lvl="0" indent="0" algn="ctr" rtl="1">
              <a:spcBef>
                <a:spcPts val="0"/>
              </a:spcBef>
              <a:spcAft>
                <a:spcPts val="0"/>
              </a:spcAft>
              <a:buClr>
                <a:srgbClr val="192A72"/>
              </a:buClr>
              <a:buSzPts val="6600"/>
              <a:buFont typeface="Varela Round"/>
              <a:buNone/>
            </a:pPr>
            <a:br>
              <a:rPr lang="he-IL" dirty="0"/>
            </a:br>
            <a:br>
              <a:rPr lang="he-IL" sz="2700" dirty="0"/>
            </a:br>
            <a:r>
              <a:rPr lang="he-IL" sz="5300" dirty="0"/>
              <a:t>מפגש התרבויות ההיסטורי בארץ ישראל</a:t>
            </a:r>
            <a:endParaRPr sz="5300" dirty="0"/>
          </a:p>
        </p:txBody>
      </p:sp>
      <p:sp>
        <p:nvSpPr>
          <p:cNvPr id="3" name="Google Shape;108;p1">
            <a:extLst>
              <a:ext uri="{FF2B5EF4-FFF2-40B4-BE49-F238E27FC236}">
                <a16:creationId xmlns:a16="http://schemas.microsoft.com/office/drawing/2014/main" id="{4770F2D7-7A46-4011-98D5-9A0284E7142C}"/>
              </a:ext>
            </a:extLst>
          </p:cNvPr>
          <p:cNvSpPr txBox="1">
            <a:spLocks/>
          </p:cNvSpPr>
          <p:nvPr/>
        </p:nvSpPr>
        <p:spPr>
          <a:xfrm>
            <a:off x="2158739" y="3266206"/>
            <a:ext cx="7032396" cy="1470216"/>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buSzPts val="6600"/>
            </a:pPr>
            <a:br>
              <a:rPr lang="he-IL" dirty="0"/>
            </a:br>
            <a:br>
              <a:rPr lang="he-IL" sz="2700" dirty="0"/>
            </a:br>
            <a:r>
              <a:rPr lang="he-IL" sz="5100" dirty="0"/>
              <a:t>שלבי השיעור:</a:t>
            </a:r>
          </a:p>
          <a:p>
            <a:pPr algn="r">
              <a:buSzPts val="6600"/>
            </a:pPr>
            <a:endParaRPr lang="he-IL" sz="5600" dirty="0"/>
          </a:p>
          <a:p>
            <a:pPr algn="r">
              <a:buSzPts val="6600"/>
            </a:pPr>
            <a:r>
              <a:rPr lang="he-IL" sz="5600" dirty="0"/>
              <a:t>פתיחה: חלופה א - תרגיל "טריק תרבותי"</a:t>
            </a:r>
          </a:p>
          <a:p>
            <a:pPr algn="r">
              <a:buSzPts val="6600"/>
            </a:pPr>
            <a:r>
              <a:rPr lang="he-IL" sz="5600" dirty="0"/>
              <a:t>             חלופה ב – ארץ ישראל בראשי תיבות</a:t>
            </a:r>
          </a:p>
          <a:p>
            <a:pPr algn="r">
              <a:buSzPts val="6600"/>
            </a:pPr>
            <a:endParaRPr lang="he-IL" sz="5600" dirty="0"/>
          </a:p>
          <a:p>
            <a:pPr algn="r">
              <a:buSzPts val="6600"/>
            </a:pPr>
            <a:r>
              <a:rPr lang="he-IL" sz="5600" dirty="0"/>
              <a:t>גוף: חלופה -  צפייה בסרט ואיתור תרומת תרבויות עבר לתרבות העכשווית</a:t>
            </a:r>
          </a:p>
          <a:p>
            <a:pPr algn="r">
              <a:buSzPts val="6600"/>
            </a:pPr>
            <a:endParaRPr lang="he-IL" sz="5600" dirty="0"/>
          </a:p>
          <a:p>
            <a:pPr algn="r">
              <a:buSzPts val="6600"/>
            </a:pPr>
            <a:r>
              <a:rPr lang="he-IL" sz="5600" dirty="0"/>
              <a:t>       </a:t>
            </a:r>
          </a:p>
          <a:p>
            <a:pPr algn="r">
              <a:buSzPts val="6600"/>
            </a:pPr>
            <a:endParaRPr lang="he-IL" sz="5600" dirty="0"/>
          </a:p>
          <a:p>
            <a:pPr algn="r">
              <a:buSzPts val="6600"/>
            </a:pPr>
            <a:r>
              <a:rPr lang="he-IL" sz="5600" dirty="0"/>
              <a:t>סיכום והערכה – תרומתן של שפות שונות לשפה העברית המדוברת כיום. </a:t>
            </a:r>
          </a:p>
        </p:txBody>
      </p:sp>
    </p:spTree>
    <p:extLst>
      <p:ext uri="{BB962C8B-B14F-4D97-AF65-F5344CB8AC3E}">
        <p14:creationId xmlns:p14="http://schemas.microsoft.com/office/powerpoint/2010/main" val="264867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a:spLocks noGrp="1"/>
          </p:cNvSpPr>
          <p:nvPr>
            <p:ph type="pic" idx="2"/>
          </p:nvPr>
        </p:nvSpPr>
        <p:spPr>
          <a:xfrm>
            <a:off x="0" y="950191"/>
            <a:ext cx="10437635" cy="5721551"/>
          </a:xfrm>
          <a:prstGeom prst="rect">
            <a:avLst/>
          </a:prstGeom>
          <a:noFill/>
          <a:ln>
            <a:noFill/>
          </a:ln>
        </p:spPr>
        <p:txBody>
          <a:bodyPr spcFirstLastPara="1" wrap="square" lIns="91425" tIns="45700" rIns="91425" bIns="45700" anchor="t" anchorCtr="0">
            <a:noAutofit/>
          </a:bodyPr>
          <a:lstStyle/>
          <a:p>
            <a:pPr marL="0" lvl="0" indent="0" rtl="0">
              <a:lnSpc>
                <a:spcPct val="150000"/>
              </a:lnSpc>
            </a:pPr>
            <a:r>
              <a:rPr lang="he-IL" b="1" dirty="0"/>
              <a:t>"במהלך כל חייהם של בני השבט הם אוספים </a:t>
            </a:r>
          </a:p>
          <a:p>
            <a:pPr marL="0" lvl="0" indent="0" rtl="0">
              <a:lnSpc>
                <a:spcPct val="150000"/>
              </a:lnSpc>
            </a:pPr>
            <a:r>
              <a:rPr lang="he-IL" b="1" dirty="0"/>
              <a:t>פפירוסים קדושים ומאמינים שאלה יעניקו להם אושר </a:t>
            </a:r>
          </a:p>
          <a:p>
            <a:pPr marL="0" lvl="0" indent="0" rtl="0">
              <a:lnSpc>
                <a:spcPct val="150000"/>
              </a:lnSpc>
            </a:pPr>
            <a:r>
              <a:rPr lang="he-IL" b="1" dirty="0"/>
              <a:t>וכבוד בשבט. על מנת להשיג פפירוסים אלה הם מוכנים להקריב את מרבית חייהם. הם נוהגים לגשת </a:t>
            </a:r>
          </a:p>
          <a:p>
            <a:pPr marL="0" lvl="0" indent="0" rtl="0">
              <a:lnSpc>
                <a:spcPct val="150000"/>
              </a:lnSpc>
            </a:pPr>
            <a:r>
              <a:rPr lang="he-IL" b="1" dirty="0"/>
              <a:t>ל"מזבחי קירות" אשר מפוזרים בטריטוריה שלהם"...</a:t>
            </a:r>
          </a:p>
          <a:p>
            <a:pPr marL="0" lvl="0" indent="0" rtl="0"/>
            <a:endParaRPr lang="he-IL" dirty="0"/>
          </a:p>
          <a:p>
            <a:pPr marL="0" lvl="0" indent="0" algn="ctr" rtl="0"/>
            <a:r>
              <a:rPr lang="he-IL" b="1" dirty="0">
                <a:solidFill>
                  <a:srgbClr val="FF0000"/>
                </a:solidFill>
              </a:rPr>
              <a:t>למי הכוונה? </a:t>
            </a:r>
          </a:p>
          <a:p>
            <a:pPr marL="0" lvl="0" indent="0" rtl="0">
              <a:spcBef>
                <a:spcPts val="640"/>
              </a:spcBef>
              <a:spcAft>
                <a:spcPts val="0"/>
              </a:spcAft>
              <a:buNone/>
            </a:pPr>
            <a:endParaRPr dirty="0"/>
          </a:p>
        </p:txBody>
      </p:sp>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dirty="0"/>
              <a:t>חלופה א - מוכנים לטריק "תרבותי"?</a:t>
            </a:r>
            <a:endParaRPr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95"/>
                                        </p:tgtEl>
                                        <p:attrNameLst>
                                          <p:attrName>style.visibility</p:attrName>
                                        </p:attrNameLst>
                                      </p:cBhvr>
                                      <p:to>
                                        <p:strVal val="visible"/>
                                      </p:to>
                                    </p:set>
                                    <p:animEffect transition="in" filter="fade">
                                      <p:cBhvr>
                                        <p:cTn id="11" dur="1000"/>
                                        <p:tgtEl>
                                          <p:spTgt spid="295"/>
                                        </p:tgtEl>
                                      </p:cBhvr>
                                    </p:animEffect>
                                    <p:anim calcmode="lin" valueType="num">
                                      <p:cBhvr>
                                        <p:cTn id="12" dur="1000" fill="hold"/>
                                        <p:tgtEl>
                                          <p:spTgt spid="295"/>
                                        </p:tgtEl>
                                        <p:attrNameLst>
                                          <p:attrName>ppt_x</p:attrName>
                                        </p:attrNameLst>
                                      </p:cBhvr>
                                      <p:tavLst>
                                        <p:tav tm="0">
                                          <p:val>
                                            <p:strVal val="#ppt_x"/>
                                          </p:val>
                                        </p:tav>
                                        <p:tav tm="100000">
                                          <p:val>
                                            <p:strVal val="#ppt_x"/>
                                          </p:val>
                                        </p:tav>
                                      </p:tavLst>
                                    </p:anim>
                                    <p:anim calcmode="lin" valueType="num">
                                      <p:cBhvr>
                                        <p:cTn id="13" dur="1000" fill="hold"/>
                                        <p:tgtEl>
                                          <p:spTgt spid="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4" name="תמונה 3">
            <a:extLst>
              <a:ext uri="{FF2B5EF4-FFF2-40B4-BE49-F238E27FC236}">
                <a16:creationId xmlns:a16="http://schemas.microsoft.com/office/drawing/2014/main" id="{5D3A2B90-B268-4AFA-8F4C-B6475737D1E5}"/>
              </a:ext>
            </a:extLst>
          </p:cNvPr>
          <p:cNvPicPr>
            <a:picLocks noChangeAspect="1"/>
          </p:cNvPicPr>
          <p:nvPr/>
        </p:nvPicPr>
        <p:blipFill>
          <a:blip r:embed="rId3"/>
          <a:stretch>
            <a:fillRect/>
          </a:stretch>
        </p:blipFill>
        <p:spPr>
          <a:xfrm>
            <a:off x="135782" y="2309239"/>
            <a:ext cx="6488754" cy="4335667"/>
          </a:xfrm>
          <a:prstGeom prst="rect">
            <a:avLst/>
          </a:prstGeom>
        </p:spPr>
      </p:pic>
      <p:sp>
        <p:nvSpPr>
          <p:cNvPr id="3" name="כותרת 2">
            <a:extLst>
              <a:ext uri="{FF2B5EF4-FFF2-40B4-BE49-F238E27FC236}">
                <a16:creationId xmlns:a16="http://schemas.microsoft.com/office/drawing/2014/main" id="{7823FFDB-5CE4-43B5-9929-A7EB15B0AAD7}"/>
              </a:ext>
            </a:extLst>
          </p:cNvPr>
          <p:cNvSpPr>
            <a:spLocks noGrp="1"/>
          </p:cNvSpPr>
          <p:nvPr>
            <p:ph type="title"/>
          </p:nvPr>
        </p:nvSpPr>
        <p:spPr/>
        <p:txBody>
          <a:bodyPr/>
          <a:lstStyle/>
          <a:p>
            <a:r>
              <a:rPr lang="he-IL" dirty="0"/>
              <a:t>בני התרבות המערבית המודרנית</a:t>
            </a:r>
          </a:p>
        </p:txBody>
      </p:sp>
      <p:sp>
        <p:nvSpPr>
          <p:cNvPr id="5" name="מציין מיקום טקסט 4">
            <a:extLst>
              <a:ext uri="{FF2B5EF4-FFF2-40B4-BE49-F238E27FC236}">
                <a16:creationId xmlns:a16="http://schemas.microsoft.com/office/drawing/2014/main" id="{6CE8771B-0690-456E-A6ED-131E315F5700}"/>
              </a:ext>
            </a:extLst>
          </p:cNvPr>
          <p:cNvSpPr>
            <a:spLocks noGrp="1"/>
          </p:cNvSpPr>
          <p:nvPr>
            <p:ph type="body" idx="1"/>
          </p:nvPr>
        </p:nvSpPr>
        <p:spPr/>
        <p:txBody>
          <a:bodyPr/>
          <a:lstStyle/>
          <a:p>
            <a:endParaRPr lang="he-IL" dirty="0"/>
          </a:p>
        </p:txBody>
      </p:sp>
      <p:pic>
        <p:nvPicPr>
          <p:cNvPr id="2" name="תמונה 1">
            <a:extLst>
              <a:ext uri="{FF2B5EF4-FFF2-40B4-BE49-F238E27FC236}">
                <a16:creationId xmlns:a16="http://schemas.microsoft.com/office/drawing/2014/main" id="{8F011DEE-DE34-4535-A001-23E23E3ADCBF}"/>
              </a:ext>
            </a:extLst>
          </p:cNvPr>
          <p:cNvPicPr>
            <a:picLocks noChangeAspect="1"/>
          </p:cNvPicPr>
          <p:nvPr/>
        </p:nvPicPr>
        <p:blipFill>
          <a:blip r:embed="rId4"/>
          <a:stretch>
            <a:fillRect/>
          </a:stretch>
        </p:blipFill>
        <p:spPr>
          <a:xfrm>
            <a:off x="4705389" y="1071512"/>
            <a:ext cx="6488754" cy="4152516"/>
          </a:xfrm>
          <a:prstGeom prst="rect">
            <a:avLst/>
          </a:prstGeom>
        </p:spPr>
      </p:pic>
      <p:sp>
        <p:nvSpPr>
          <p:cNvPr id="7" name="מציין מיקום טקסט 6">
            <a:extLst>
              <a:ext uri="{FF2B5EF4-FFF2-40B4-BE49-F238E27FC236}">
                <a16:creationId xmlns:a16="http://schemas.microsoft.com/office/drawing/2014/main" id="{F85E7423-2BE6-49BC-9623-6C33D6933988}"/>
              </a:ext>
            </a:extLst>
          </p:cNvPr>
          <p:cNvSpPr>
            <a:spLocks noGrp="1"/>
          </p:cNvSpPr>
          <p:nvPr>
            <p:ph type="body" idx="2"/>
          </p:nvPr>
        </p:nvSpPr>
        <p:spPr>
          <a:xfrm>
            <a:off x="2080018" y="2705483"/>
            <a:ext cx="8031963" cy="4152517"/>
          </a:xfrm>
        </p:spPr>
        <p:txBody>
          <a:bodyPr/>
          <a:lstStyle/>
          <a:p>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136985E-F069-451B-8D0B-4F072C04A99E}"/>
              </a:ext>
            </a:extLst>
          </p:cNvPr>
          <p:cNvSpPr>
            <a:spLocks noGrp="1"/>
          </p:cNvSpPr>
          <p:nvPr>
            <p:ph type="ctrTitle"/>
          </p:nvPr>
        </p:nvSpPr>
        <p:spPr>
          <a:xfrm>
            <a:off x="392271" y="2078415"/>
            <a:ext cx="10247689" cy="637353"/>
          </a:xfrm>
        </p:spPr>
        <p:txBody>
          <a:bodyPr/>
          <a:lstStyle/>
          <a:p>
            <a:pPr>
              <a:lnSpc>
                <a:spcPct val="150000"/>
              </a:lnSpc>
            </a:pPr>
            <a:br>
              <a:rPr lang="he-IL" sz="3200" dirty="0"/>
            </a:br>
            <a:br>
              <a:rPr lang="he-IL" sz="3200" dirty="0"/>
            </a:br>
            <a:br>
              <a:rPr lang="he-IL" sz="3200" dirty="0"/>
            </a:br>
            <a:r>
              <a:rPr lang="he-IL" sz="3200" dirty="0"/>
              <a:t>"ביום הקדוש הם נוהגים לבצע פולחן גוף בו הם מורחים את עצמם בתמיסות וצובעים </a:t>
            </a:r>
            <a:r>
              <a:rPr lang="he-IL" sz="3200"/>
              <a:t>את עצמם. </a:t>
            </a:r>
            <a:r>
              <a:rPr lang="he-IL" sz="3200" dirty="0"/>
              <a:t>הם משחילים מתכות בחלקים מגופם ומתכנסים במקומות חשוכים, הומים וצפופים נשים וגברים כאחד. כך הם נעים שעות רבות לצלילים אופייניים לשבט"</a:t>
            </a:r>
            <a:br>
              <a:rPr lang="he-IL" sz="3200" dirty="0"/>
            </a:br>
            <a:br>
              <a:rPr lang="he-IL" sz="3200" dirty="0"/>
            </a:br>
            <a:r>
              <a:rPr lang="he-IL" sz="3200" dirty="0">
                <a:solidFill>
                  <a:srgbClr val="FF0000"/>
                </a:solidFill>
              </a:rPr>
              <a:t>למי הכוונה? </a:t>
            </a:r>
          </a:p>
        </p:txBody>
      </p:sp>
    </p:spTree>
    <p:extLst>
      <p:ext uri="{BB962C8B-B14F-4D97-AF65-F5344CB8AC3E}">
        <p14:creationId xmlns:p14="http://schemas.microsoft.com/office/powerpoint/2010/main" val="337017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F528939-FE1F-4545-A060-C7C3D308A0C6}"/>
              </a:ext>
            </a:extLst>
          </p:cNvPr>
          <p:cNvSpPr>
            <a:spLocks noGrp="1"/>
          </p:cNvSpPr>
          <p:nvPr>
            <p:ph type="ctrTitle"/>
          </p:nvPr>
        </p:nvSpPr>
        <p:spPr/>
        <p:txBody>
          <a:bodyPr/>
          <a:lstStyle/>
          <a:p>
            <a:r>
              <a:rPr lang="he-IL" dirty="0"/>
              <a:t>תרבות בני הנוער והצעירים</a:t>
            </a:r>
          </a:p>
        </p:txBody>
      </p:sp>
      <p:pic>
        <p:nvPicPr>
          <p:cNvPr id="5" name="תמונה 4">
            <a:extLst>
              <a:ext uri="{FF2B5EF4-FFF2-40B4-BE49-F238E27FC236}">
                <a16:creationId xmlns:a16="http://schemas.microsoft.com/office/drawing/2014/main" id="{52F588F0-F32E-47C8-A42C-CBED4BA4124A}"/>
              </a:ext>
            </a:extLst>
          </p:cNvPr>
          <p:cNvPicPr>
            <a:picLocks noChangeAspect="1"/>
          </p:cNvPicPr>
          <p:nvPr/>
        </p:nvPicPr>
        <p:blipFill>
          <a:blip r:embed="rId3"/>
          <a:stretch>
            <a:fillRect/>
          </a:stretch>
        </p:blipFill>
        <p:spPr>
          <a:xfrm>
            <a:off x="0" y="1723228"/>
            <a:ext cx="5925195" cy="5134772"/>
          </a:xfrm>
          <a:prstGeom prst="rect">
            <a:avLst/>
          </a:prstGeom>
        </p:spPr>
      </p:pic>
      <p:pic>
        <p:nvPicPr>
          <p:cNvPr id="4" name="תמונה 3">
            <a:extLst>
              <a:ext uri="{FF2B5EF4-FFF2-40B4-BE49-F238E27FC236}">
                <a16:creationId xmlns:a16="http://schemas.microsoft.com/office/drawing/2014/main" id="{6F838744-FBDE-46C3-86BC-432D2AAC8CBD}"/>
              </a:ext>
            </a:extLst>
          </p:cNvPr>
          <p:cNvPicPr>
            <a:picLocks noChangeAspect="1"/>
          </p:cNvPicPr>
          <p:nvPr/>
        </p:nvPicPr>
        <p:blipFill>
          <a:blip r:embed="rId4"/>
          <a:stretch>
            <a:fillRect/>
          </a:stretch>
        </p:blipFill>
        <p:spPr>
          <a:xfrm>
            <a:off x="3741324" y="905729"/>
            <a:ext cx="6232858" cy="4650024"/>
          </a:xfrm>
          <a:prstGeom prst="rect">
            <a:avLst/>
          </a:prstGeom>
        </p:spPr>
      </p:pic>
    </p:spTree>
    <p:extLst>
      <p:ext uri="{BB962C8B-B14F-4D97-AF65-F5344CB8AC3E}">
        <p14:creationId xmlns:p14="http://schemas.microsoft.com/office/powerpoint/2010/main" val="212568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DEBFFC0-7B76-4A46-8EEF-B3CA26ED6342}"/>
              </a:ext>
            </a:extLst>
          </p:cNvPr>
          <p:cNvSpPr>
            <a:spLocks noGrp="1"/>
          </p:cNvSpPr>
          <p:nvPr>
            <p:ph type="ctrTitle"/>
          </p:nvPr>
        </p:nvSpPr>
        <p:spPr>
          <a:xfrm>
            <a:off x="1477431" y="172098"/>
            <a:ext cx="10247689" cy="637353"/>
          </a:xfrm>
        </p:spPr>
        <p:txBody>
          <a:bodyPr/>
          <a:lstStyle/>
          <a:p>
            <a:r>
              <a:rPr lang="he-IL" dirty="0"/>
              <a:t>תרבות זה כולנו!</a:t>
            </a:r>
          </a:p>
        </p:txBody>
      </p:sp>
      <p:sp>
        <p:nvSpPr>
          <p:cNvPr id="8" name="Google Shape;295;p9">
            <a:extLst>
              <a:ext uri="{FF2B5EF4-FFF2-40B4-BE49-F238E27FC236}">
                <a16:creationId xmlns:a16="http://schemas.microsoft.com/office/drawing/2014/main" id="{8D0C1B62-BF00-48B8-9F0D-43887D9B00CC}"/>
              </a:ext>
            </a:extLst>
          </p:cNvPr>
          <p:cNvSpPr>
            <a:spLocks noGrp="1"/>
          </p:cNvSpPr>
          <p:nvPr>
            <p:ph type="pic" idx="2"/>
          </p:nvPr>
        </p:nvSpPr>
        <p:spPr>
          <a:xfrm>
            <a:off x="-173670" y="809450"/>
            <a:ext cx="9922680" cy="5373235"/>
          </a:xfrm>
          <a:prstGeom prst="rect">
            <a:avLst/>
          </a:prstGeom>
          <a:noFill/>
          <a:ln>
            <a:noFill/>
          </a:ln>
        </p:spPr>
        <p:txBody>
          <a:bodyPr spcFirstLastPara="1" wrap="square" lIns="91425" tIns="45700" rIns="91425" bIns="45700" anchor="t" anchorCtr="0">
            <a:noAutofit/>
          </a:bodyPr>
          <a:lstStyle/>
          <a:p>
            <a:pPr lvl="0" indent="-457200">
              <a:buFont typeface="Arial" panose="020B0604020202020204" pitchFamily="34" charset="0"/>
              <a:buChar char="•"/>
            </a:pPr>
            <a:r>
              <a:rPr lang="he-IL" b="1" dirty="0"/>
              <a:t>תרבות היא לא עניין של שבטים מרוחקים, או מקומות אקזוטיים</a:t>
            </a:r>
          </a:p>
          <a:p>
            <a:pPr lvl="0" indent="-457200">
              <a:buFont typeface="Arial" panose="020B0604020202020204" pitchFamily="34" charset="0"/>
              <a:buChar char="•"/>
            </a:pPr>
            <a:r>
              <a:rPr lang="he-IL" b="1" dirty="0"/>
              <a:t>תרבות זה אנחנו. כולנו!</a:t>
            </a:r>
          </a:p>
          <a:p>
            <a:pPr lvl="0" indent="-457200">
              <a:buFont typeface="Arial" panose="020B0604020202020204" pitchFamily="34" charset="0"/>
              <a:buChar char="•"/>
            </a:pPr>
            <a:r>
              <a:rPr lang="he-IL" b="1" dirty="0"/>
              <a:t>כל בני האדם משויכים לתרבות או תרבויות שונות</a:t>
            </a:r>
          </a:p>
          <a:p>
            <a:pPr lvl="0" indent="-457200">
              <a:buFont typeface="Arial" panose="020B0604020202020204" pitchFamily="34" charset="0"/>
              <a:buChar char="•"/>
            </a:pPr>
            <a:r>
              <a:rPr lang="he-IL" b="1" dirty="0"/>
              <a:t>תרבות היא מכלול כל הערכים, הנורמות וההתנהגויות של קהילת בני אדם – כולל כל הידע, האמונה, המנהגים של חברה מסוימת.</a:t>
            </a:r>
          </a:p>
          <a:p>
            <a:pPr lvl="0" indent="-457200">
              <a:buFont typeface="Arial" panose="020B0604020202020204" pitchFamily="34" charset="0"/>
              <a:buChar char="•"/>
            </a:pPr>
            <a:r>
              <a:rPr lang="he-IL" b="1" dirty="0"/>
              <a:t>וזה ברור שזה לא התחיל היום – זה עניין היסטורי!</a:t>
            </a:r>
          </a:p>
          <a:p>
            <a:pPr lvl="0" indent="-457200">
              <a:buFont typeface="Arial" panose="020B0604020202020204" pitchFamily="34" charset="0"/>
              <a:buChar char="•"/>
            </a:pPr>
            <a:r>
              <a:rPr lang="he-IL" b="1" dirty="0"/>
              <a:t>מהי התרבות הישראלית שלנו היום?</a:t>
            </a:r>
          </a:p>
          <a:p>
            <a:pPr lvl="0" indent="-457200">
              <a:buFont typeface="Arial" panose="020B0604020202020204" pitchFamily="34" charset="0"/>
              <a:buChar char="•"/>
            </a:pPr>
            <a:endParaRPr lang="he-IL" dirty="0"/>
          </a:p>
          <a:p>
            <a:pPr marL="0" lvl="0" indent="0"/>
            <a:endParaRPr lang="he-IL" dirty="0"/>
          </a:p>
          <a:p>
            <a:pPr marL="0" lvl="0" indent="0">
              <a:spcBef>
                <a:spcPts val="640"/>
              </a:spcBef>
              <a:spcAft>
                <a:spcPts val="0"/>
              </a:spcAft>
              <a:buNone/>
            </a:pPr>
            <a:endParaRPr dirty="0"/>
          </a:p>
        </p:txBody>
      </p:sp>
    </p:spTree>
    <p:extLst>
      <p:ext uri="{BB962C8B-B14F-4D97-AF65-F5344CB8AC3E}">
        <p14:creationId xmlns:p14="http://schemas.microsoft.com/office/powerpoint/2010/main" val="32249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9"/>
          <p:cNvSpPr>
            <a:spLocks noGrp="1"/>
          </p:cNvSpPr>
          <p:nvPr>
            <p:ph type="pic" idx="2"/>
          </p:nvPr>
        </p:nvSpPr>
        <p:spPr>
          <a:xfrm>
            <a:off x="0" y="950191"/>
            <a:ext cx="10437635" cy="5721551"/>
          </a:xfrm>
          <a:prstGeom prst="rect">
            <a:avLst/>
          </a:prstGeom>
          <a:noFill/>
          <a:ln>
            <a:noFill/>
          </a:ln>
        </p:spPr>
        <p:txBody>
          <a:bodyPr spcFirstLastPara="1" wrap="square" lIns="91425" tIns="45700" rIns="91425" bIns="45700" anchor="t" anchorCtr="0">
            <a:noAutofit/>
          </a:bodyPr>
          <a:lstStyle/>
          <a:p>
            <a:pPr marL="0" lvl="0" indent="0" rtl="0"/>
            <a:endParaRPr lang="he-IL" dirty="0"/>
          </a:p>
          <a:p>
            <a:pPr marL="0" lvl="0" indent="0" rtl="0">
              <a:spcBef>
                <a:spcPts val="640"/>
              </a:spcBef>
              <a:spcAft>
                <a:spcPts val="0"/>
              </a:spcAft>
              <a:buNone/>
            </a:pPr>
            <a:endParaRPr dirty="0"/>
          </a:p>
        </p:txBody>
      </p:sp>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dirty="0"/>
              <a:t>חלופה ב' – כל ההיסטוריה בראשי תיבות</a:t>
            </a:r>
            <a:endParaRPr sz="4400" b="1" dirty="0"/>
          </a:p>
        </p:txBody>
      </p:sp>
      <p:sp>
        <p:nvSpPr>
          <p:cNvPr id="2" name="תיבת טקסט 1">
            <a:extLst>
              <a:ext uri="{FF2B5EF4-FFF2-40B4-BE49-F238E27FC236}">
                <a16:creationId xmlns:a16="http://schemas.microsoft.com/office/drawing/2014/main" id="{F59EEB6B-7951-4B28-8103-AB2F77948D33}"/>
              </a:ext>
            </a:extLst>
          </p:cNvPr>
          <p:cNvSpPr txBox="1"/>
          <p:nvPr/>
        </p:nvSpPr>
        <p:spPr>
          <a:xfrm>
            <a:off x="308517" y="1008291"/>
            <a:ext cx="8892044" cy="3477875"/>
          </a:xfrm>
          <a:prstGeom prst="rect">
            <a:avLst/>
          </a:prstGeom>
          <a:noFill/>
        </p:spPr>
        <p:txBody>
          <a:bodyPr wrap="square" rtlCol="1">
            <a:spAutoFit/>
          </a:bodyPr>
          <a:lstStyle/>
          <a:p>
            <a:pPr algn="r"/>
            <a:r>
              <a:rPr lang="he-IL" sz="1600" b="1" dirty="0"/>
              <a:t>פתיחה קצרה: </a:t>
            </a:r>
          </a:p>
          <a:p>
            <a:pPr algn="r"/>
            <a:endParaRPr lang="he-IL" sz="1600" b="1" dirty="0"/>
          </a:p>
          <a:p>
            <a:pPr algn="r"/>
            <a:r>
              <a:rPr lang="he-IL" sz="1600" b="1" dirty="0"/>
              <a:t>ציר הזמן הוא אחד הדברים המתסכלים והמפחידים כל תלמיד של היסטוריה, ובעיקר היסטוריה של ארץ ישראל. בואו נלמד פטנט פשוט שיעזור לנו לקדד במוחנו חומר רב, בקלות רבה ובמספר דקות פשוטות נשלוט בסדר הזמנים והתקופות הכרונולוגיות של הארץ שלנו. אנחנו עומדים ללמוד אסטרטגיית למידה שתסייע לנו גם במקצועות אחרים.</a:t>
            </a:r>
          </a:p>
          <a:p>
            <a:pPr algn="r"/>
            <a:endParaRPr lang="he-IL" sz="1600" b="1" dirty="0"/>
          </a:p>
          <a:p>
            <a:pPr algn="r"/>
            <a:r>
              <a:rPr lang="he-IL" sz="1600" b="1" dirty="0"/>
              <a:t>רשמו לפניכם את המשפט הבא – אל תחפשו הגיון או משמעות...</a:t>
            </a:r>
            <a:endParaRPr lang="en-US" sz="1600" b="1" dirty="0"/>
          </a:p>
          <a:p>
            <a:pPr algn="r"/>
            <a:endParaRPr lang="he-IL" sz="1600" b="1" dirty="0"/>
          </a:p>
          <a:p>
            <a:pPr algn="ctr"/>
            <a:r>
              <a:rPr lang="he-IL" sz="2800" b="1" dirty="0"/>
              <a:t>א"ב </a:t>
            </a:r>
            <a:r>
              <a:rPr lang="he-IL" sz="2800" b="1" dirty="0" err="1"/>
              <a:t>בפי"ח</a:t>
            </a:r>
            <a:r>
              <a:rPr lang="he-IL" sz="2800" b="1" dirty="0"/>
              <a:t> </a:t>
            </a:r>
            <a:r>
              <a:rPr lang="he-IL" sz="2800" b="1" dirty="0" err="1"/>
              <a:t>רב"ע</a:t>
            </a:r>
            <a:r>
              <a:rPr lang="he-IL" sz="2800" b="1" dirty="0"/>
              <a:t> </a:t>
            </a:r>
            <a:r>
              <a:rPr lang="he-IL" sz="2800" b="1" dirty="0" err="1"/>
              <a:t>צמ"ת</a:t>
            </a:r>
            <a:r>
              <a:rPr lang="he-IL" sz="2800" b="1" dirty="0"/>
              <a:t> ב"י </a:t>
            </a:r>
          </a:p>
          <a:p>
            <a:pPr algn="ctr"/>
            <a:endParaRPr lang="he-IL" sz="2800" b="1" dirty="0"/>
          </a:p>
          <a:p>
            <a:pPr algn="ctr"/>
            <a:r>
              <a:rPr lang="he-IL" sz="2000" b="1" dirty="0"/>
              <a:t>כל אות מייצגת באופן </a:t>
            </a:r>
            <a:r>
              <a:rPr lang="he-IL" sz="2000" b="1" dirty="0" err="1"/>
              <a:t>סכמטי</a:t>
            </a:r>
            <a:r>
              <a:rPr lang="he-IL" sz="2000" b="1" dirty="0"/>
              <a:t>, תקופה היסטורית של א"י  - תקופה תרבותית אחרת...</a:t>
            </a:r>
          </a:p>
        </p:txBody>
      </p:sp>
      <p:pic>
        <p:nvPicPr>
          <p:cNvPr id="1026" name="Picture 2" descr="סרגל תקופות היסטורי בעברית">
            <a:extLst>
              <a:ext uri="{FF2B5EF4-FFF2-40B4-BE49-F238E27FC236}">
                <a16:creationId xmlns:a16="http://schemas.microsoft.com/office/drawing/2014/main" id="{9D8218D7-BAAF-44AE-9D99-B0A2ED78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689" y="1372566"/>
            <a:ext cx="28289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nodePh="1">
                                  <p:stCondLst>
                                    <p:cond delay="0"/>
                                  </p:stCondLst>
                                  <p:endCondLst>
                                    <p:cond evt="begin" delay="0">
                                      <p:tn val="9"/>
                                    </p:cond>
                                  </p:endCondLst>
                                  <p:childTnLst>
                                    <p:set>
                                      <p:cBhvr>
                                        <p:cTn id="10" dur="1" fill="hold">
                                          <p:stCondLst>
                                            <p:cond delay="0"/>
                                          </p:stCondLst>
                                        </p:cTn>
                                        <p:tgtEl>
                                          <p:spTgt spid="295"/>
                                        </p:tgtEl>
                                        <p:attrNameLst>
                                          <p:attrName>style.visibility</p:attrName>
                                        </p:attrNameLst>
                                      </p:cBhvr>
                                      <p:to>
                                        <p:strVal val="visible"/>
                                      </p:to>
                                    </p:set>
                                    <p:animEffect transition="in" filter="fade">
                                      <p:cBhvr>
                                        <p:cTn id="11" dur="1000"/>
                                        <p:tgtEl>
                                          <p:spTgt spid="295"/>
                                        </p:tgtEl>
                                      </p:cBhvr>
                                    </p:animEffect>
                                    <p:anim calcmode="lin" valueType="num">
                                      <p:cBhvr>
                                        <p:cTn id="12" dur="1000" fill="hold"/>
                                        <p:tgtEl>
                                          <p:spTgt spid="295"/>
                                        </p:tgtEl>
                                        <p:attrNameLst>
                                          <p:attrName>ppt_x</p:attrName>
                                        </p:attrNameLst>
                                      </p:cBhvr>
                                      <p:tavLst>
                                        <p:tav tm="0">
                                          <p:val>
                                            <p:strVal val="#ppt_x"/>
                                          </p:val>
                                        </p:tav>
                                        <p:tav tm="100000">
                                          <p:val>
                                            <p:strVal val="#ppt_x"/>
                                          </p:val>
                                        </p:tav>
                                      </p:tavLst>
                                    </p:anim>
                                    <p:anim calcmode="lin" valueType="num">
                                      <p:cBhvr>
                                        <p:cTn id="13" dur="1000" fill="hold"/>
                                        <p:tgtEl>
                                          <p:spTgt spid="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p:bldLst>
  </p:timing>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1176</Words>
  <Application>Microsoft Office PowerPoint</Application>
  <PresentationFormat>מסך רחב</PresentationFormat>
  <Paragraphs>194</Paragraphs>
  <Slides>17</Slides>
  <Notes>11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17</vt:i4>
      </vt:variant>
    </vt:vector>
  </HeadingPairs>
  <TitlesOfParts>
    <vt:vector size="22" baseType="lpstr">
      <vt:lpstr>Arial</vt:lpstr>
      <vt:lpstr>BN Cloud</vt:lpstr>
      <vt:lpstr>Varela Round</vt:lpstr>
      <vt:lpstr>Calibri</vt:lpstr>
      <vt:lpstr>ערכת נושא Office</vt:lpstr>
      <vt:lpstr>מפגש תרבויות בארץ ישראל שיעור 3 –  מפגש התרבויות ההיסטורי בא"י   כתב וערך: טל הלוי, מחוז חיפה</vt:lpstr>
      <vt:lpstr>  מפגש התרבויות ההיסטורי בארץ ישראל</vt:lpstr>
      <vt:lpstr>  מפגש התרבויות ההיסטורי בארץ ישראל</vt:lpstr>
      <vt:lpstr>חלופה א - מוכנים לטריק "תרבותי"?</vt:lpstr>
      <vt:lpstr>בני התרבות המערבית המודרנית</vt:lpstr>
      <vt:lpstr>   "ביום הקדוש הם נוהגים לבצע פולחן גוף בו הם מורחים את עצמם בתמיסות וצובעים את עצמם. הם משחילים מתכות בחלקים מגופם ומתכנסים במקומות חשוכים, הומים וצפופים נשים וגברים כאחד. כך הם נעים שעות רבות לצלילים אופייניים לשבט"  למי הכוונה? </vt:lpstr>
      <vt:lpstr>תרבות בני הנוער והצעירים</vt:lpstr>
      <vt:lpstr>תרבות זה כולנו!</vt:lpstr>
      <vt:lpstr>חלופה ב' – כל ההיסטוריה בראשי תיבות</vt:lpstr>
      <vt:lpstr>חלופה ב' – כל ההיסטוריה בראשי תיבות</vt:lpstr>
      <vt:lpstr>אז מה למדנו עד עתה?</vt:lpstr>
      <vt:lpstr>איפה נוכל לדעתכם, להבחין בתרבויות העבר, היום בארץ ישראל? רמז: </vt:lpstr>
      <vt:lpstr>ישראל – אודיסיאה אווירית</vt:lpstr>
      <vt:lpstr>ישראל – אודיסיאה אווירית</vt:lpstr>
      <vt:lpstr>למדנו את שניכר בנוף... נכיר את בני האדם </vt:lpstr>
      <vt:lpstr>מילים מתרבויות זרות בשפה העברית:</vt:lpstr>
      <vt:lpstr>ולסיכום: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oritshnit@gmail.com</cp:lastModifiedBy>
  <cp:revision>143</cp:revision>
  <dcterms:created xsi:type="dcterms:W3CDTF">2020-03-15T19:13:03Z</dcterms:created>
  <dcterms:modified xsi:type="dcterms:W3CDTF">2020-06-22T06:00:51Z</dcterms:modified>
</cp:coreProperties>
</file>