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570" r:id="rId5"/>
    <p:sldId id="304" r:id="rId6"/>
    <p:sldId id="509" r:id="rId7"/>
    <p:sldId id="535" r:id="rId8"/>
    <p:sldId id="592" r:id="rId9"/>
    <p:sldId id="578" r:id="rId10"/>
    <p:sldId id="515" r:id="rId11"/>
    <p:sldId id="275" r:id="rId12"/>
    <p:sldId id="441" r:id="rId13"/>
    <p:sldId id="579" r:id="rId14"/>
    <p:sldId id="580" r:id="rId15"/>
    <p:sldId id="588" r:id="rId16"/>
    <p:sldId id="589" r:id="rId17"/>
    <p:sldId id="590" r:id="rId18"/>
    <p:sldId id="584" r:id="rId19"/>
    <p:sldId id="585" r:id="rId20"/>
    <p:sldId id="554" r:id="rId21"/>
    <p:sldId id="596" r:id="rId22"/>
    <p:sldId id="445" r:id="rId23"/>
    <p:sldId id="527" r:id="rId24"/>
    <p:sldId id="274" r:id="rId25"/>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8A0935-C861-5FBE-3C9B-1751A916CE1D}" name="Adi Tzabar" initials="AT" userId="S::adi.tzabar@lnet.co.il::00e8934b-9f6a-4acc-933a-ae4651199214" providerId="AD"/>
  <p188:author id="{83656186-BF6C-C62D-757D-B938E8D5244F}" name="Shahar Ezer" initials="SE" userId="S::shahare@lnet.co.il::44daab7d-8fe6-4564-967d-dc0e92625008" providerId="AD"/>
  <p188:author id="{B248C7B9-1DF3-6785-16A4-4CDA7AAF5B90}" name="Leshem Damri" initials="LD" userId="S::b0787029@mail.sapir.ac.il::948732aa-7293-4d37-8f81-8d4e72b98e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2F2F2"/>
    <a:srgbClr val="DE5F36"/>
    <a:srgbClr val="FF3300"/>
    <a:srgbClr val="820000"/>
    <a:srgbClr val="E9A28B"/>
    <a:srgbClr val="651C05"/>
    <a:srgbClr val="FFFFFF"/>
    <a:srgbClr val="F7C5C5"/>
    <a:srgbClr val="FF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0F8A5-857C-4E56-B0A3-E66C415E8921}" v="1" dt="2024-06-18T07:52:55.236"/>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סגנון ביניים 1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942" autoAdjust="0"/>
  </p:normalViewPr>
  <p:slideViewPr>
    <p:cSldViewPr snapToGrid="0">
      <p:cViewPr varScale="1">
        <p:scale>
          <a:sx n="80" d="100"/>
          <a:sy n="80" d="100"/>
        </p:scale>
        <p:origin x="1794"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r buchnik" userId="244HjTX3gbYuhgDW5LcWBr0D5H9fpxUt8OoFt/gJmcM=" providerId="None" clId="Web-{4970F8A5-857C-4E56-B0A3-E66C415E8921}"/>
    <pc:docChg chg="addSld">
      <pc:chgData name="ester buchnik" userId="244HjTX3gbYuhgDW5LcWBr0D5H9fpxUt8OoFt/gJmcM=" providerId="None" clId="Web-{4970F8A5-857C-4E56-B0A3-E66C415E8921}" dt="2024-06-18T07:52:55.236" v="0"/>
      <pc:docMkLst>
        <pc:docMk/>
      </pc:docMkLst>
      <pc:sldChg chg="new">
        <pc:chgData name="ester buchnik" userId="244HjTX3gbYuhgDW5LcWBr0D5H9fpxUt8OoFt/gJmcM=" providerId="None" clId="Web-{4970F8A5-857C-4E56-B0A3-E66C415E8921}" dt="2024-06-18T07:52:55.236" v="0"/>
        <pc:sldMkLst>
          <pc:docMk/>
          <pc:sldMk cId="2278876150" sldId="5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720D592-689C-4C56-BA95-C6AC515321A7}" type="datetimeFigureOut">
              <a:rPr lang="he-IL" smtClean="0"/>
              <a:t>י"ג/סיון/תשפ"ד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7F2FA53-CC7D-4995-87E6-A3E4FC0D0D9D}" type="slidenum">
              <a:rPr lang="he-IL" smtClean="0"/>
              <a:t>‹#›</a:t>
            </a:fld>
            <a:endParaRPr lang="he-IL"/>
          </a:p>
        </p:txBody>
      </p:sp>
    </p:spTree>
    <p:extLst>
      <p:ext uri="{BB962C8B-B14F-4D97-AF65-F5344CB8AC3E}">
        <p14:creationId xmlns:p14="http://schemas.microsoft.com/office/powerpoint/2010/main" val="28601817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a:t>
            </a:fld>
            <a:endParaRPr lang="he-IL"/>
          </a:p>
        </p:txBody>
      </p:sp>
    </p:spTree>
    <p:extLst>
      <p:ext uri="{BB962C8B-B14F-4D97-AF65-F5344CB8AC3E}">
        <p14:creationId xmlns:p14="http://schemas.microsoft.com/office/powerpoint/2010/main" val="384574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11</a:t>
            </a:fld>
            <a:endParaRPr lang="he-IL"/>
          </a:p>
        </p:txBody>
      </p:sp>
    </p:spTree>
    <p:extLst>
      <p:ext uri="{BB962C8B-B14F-4D97-AF65-F5344CB8AC3E}">
        <p14:creationId xmlns:p14="http://schemas.microsoft.com/office/powerpoint/2010/main" val="418630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12</a:t>
            </a:fld>
            <a:endParaRPr lang="he-IL"/>
          </a:p>
        </p:txBody>
      </p:sp>
    </p:spTree>
    <p:extLst>
      <p:ext uri="{BB962C8B-B14F-4D97-AF65-F5344CB8AC3E}">
        <p14:creationId xmlns:p14="http://schemas.microsoft.com/office/powerpoint/2010/main" val="1885770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13</a:t>
            </a:fld>
            <a:endParaRPr lang="he-IL"/>
          </a:p>
        </p:txBody>
      </p:sp>
    </p:spTree>
    <p:extLst>
      <p:ext uri="{BB962C8B-B14F-4D97-AF65-F5344CB8AC3E}">
        <p14:creationId xmlns:p14="http://schemas.microsoft.com/office/powerpoint/2010/main" val="2757894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200" dirty="0">
                <a:solidFill>
                  <a:srgbClr val="820000"/>
                </a:solidFill>
                <a:effectLst/>
                <a:latin typeface="Calibri" panose="020F0502020204030204" pitchFamily="34" charset="0"/>
                <a:cs typeface="Calibri" panose="020F0502020204030204" pitchFamily="34" charset="0"/>
              </a:rPr>
              <a:t>מאפיינים דמוקרטים שיש להם בסיס הלכתי: עֶקרון הכרעת הרוב ("אחר רבים להטות"), וזכויות אדם כמו שוויון והזכות לחיות בכבוד. </a:t>
            </a:r>
            <a:br>
              <a:rPr lang="en-US" sz="1200" dirty="0">
                <a:solidFill>
                  <a:srgbClr val="820000"/>
                </a:solidFill>
                <a:effectLst/>
                <a:latin typeface="Calibri" panose="020F0502020204030204" pitchFamily="34" charset="0"/>
                <a:cs typeface="Calibri" panose="020F0502020204030204" pitchFamily="34" charset="0"/>
              </a:rPr>
            </a:br>
            <a:r>
              <a:rPr lang="he-IL" sz="1200" dirty="0">
                <a:solidFill>
                  <a:srgbClr val="820000"/>
                </a:solidFill>
                <a:effectLst/>
                <a:latin typeface="Calibri" panose="020F0502020204030204" pitchFamily="34" charset="0"/>
                <a:cs typeface="Calibri" panose="020F0502020204030204" pitchFamily="34" charset="0"/>
              </a:rPr>
              <a:t>מאפיינים אלו נגזרים מהכלל הדתי שלפיו כל אדם נברא בצלם אלוהים.</a:t>
            </a: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14</a:t>
            </a:fld>
            <a:endParaRPr lang="he-IL"/>
          </a:p>
        </p:txBody>
      </p:sp>
    </p:spTree>
    <p:extLst>
      <p:ext uri="{BB962C8B-B14F-4D97-AF65-F5344CB8AC3E}">
        <p14:creationId xmlns:p14="http://schemas.microsoft.com/office/powerpoint/2010/main" val="418599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15</a:t>
            </a:fld>
            <a:endParaRPr lang="he-IL"/>
          </a:p>
        </p:txBody>
      </p:sp>
    </p:spTree>
    <p:extLst>
      <p:ext uri="{BB962C8B-B14F-4D97-AF65-F5344CB8AC3E}">
        <p14:creationId xmlns:p14="http://schemas.microsoft.com/office/powerpoint/2010/main" val="160489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16</a:t>
            </a:fld>
            <a:endParaRPr lang="he-IL"/>
          </a:p>
        </p:txBody>
      </p:sp>
    </p:spTree>
    <p:extLst>
      <p:ext uri="{BB962C8B-B14F-4D97-AF65-F5344CB8AC3E}">
        <p14:creationId xmlns:p14="http://schemas.microsoft.com/office/powerpoint/2010/main" val="301286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17</a:t>
            </a:fld>
            <a:endParaRPr lang="he-IL"/>
          </a:p>
        </p:txBody>
      </p:sp>
    </p:spTree>
    <p:extLst>
      <p:ext uri="{BB962C8B-B14F-4D97-AF65-F5344CB8AC3E}">
        <p14:creationId xmlns:p14="http://schemas.microsoft.com/office/powerpoint/2010/main" val="2447774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18</a:t>
            </a:fld>
            <a:endParaRPr lang="he-IL"/>
          </a:p>
        </p:txBody>
      </p:sp>
    </p:spTree>
    <p:extLst>
      <p:ext uri="{BB962C8B-B14F-4D97-AF65-F5344CB8AC3E}">
        <p14:creationId xmlns:p14="http://schemas.microsoft.com/office/powerpoint/2010/main" val="107796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19</a:t>
            </a:fld>
            <a:endParaRPr lang="he-IL"/>
          </a:p>
        </p:txBody>
      </p:sp>
    </p:spTree>
    <p:extLst>
      <p:ext uri="{BB962C8B-B14F-4D97-AF65-F5344CB8AC3E}">
        <p14:creationId xmlns:p14="http://schemas.microsoft.com/office/powerpoint/2010/main" val="606823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20</a:t>
            </a:fld>
            <a:endParaRPr lang="he-IL"/>
          </a:p>
        </p:txBody>
      </p:sp>
    </p:spTree>
    <p:extLst>
      <p:ext uri="{BB962C8B-B14F-4D97-AF65-F5344CB8AC3E}">
        <p14:creationId xmlns:p14="http://schemas.microsoft.com/office/powerpoint/2010/main" val="370328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a:t>
            </a:fld>
            <a:endParaRPr lang="he-IL"/>
          </a:p>
        </p:txBody>
      </p:sp>
    </p:spTree>
    <p:extLst>
      <p:ext uri="{BB962C8B-B14F-4D97-AF65-F5344CB8AC3E}">
        <p14:creationId xmlns:p14="http://schemas.microsoft.com/office/powerpoint/2010/main" val="3873657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21</a:t>
            </a:fld>
            <a:endParaRPr lang="he-IL"/>
          </a:p>
        </p:txBody>
      </p:sp>
    </p:spTree>
    <p:extLst>
      <p:ext uri="{BB962C8B-B14F-4D97-AF65-F5344CB8AC3E}">
        <p14:creationId xmlns:p14="http://schemas.microsoft.com/office/powerpoint/2010/main" val="353117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a:t>
            </a:fld>
            <a:endParaRPr lang="he-IL"/>
          </a:p>
        </p:txBody>
      </p:sp>
    </p:spTree>
    <p:extLst>
      <p:ext uri="{BB962C8B-B14F-4D97-AF65-F5344CB8AC3E}">
        <p14:creationId xmlns:p14="http://schemas.microsoft.com/office/powerpoint/2010/main" val="44189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5</a:t>
            </a:fld>
            <a:endParaRPr lang="he-IL"/>
          </a:p>
        </p:txBody>
      </p:sp>
    </p:spTree>
    <p:extLst>
      <p:ext uri="{BB962C8B-B14F-4D97-AF65-F5344CB8AC3E}">
        <p14:creationId xmlns:p14="http://schemas.microsoft.com/office/powerpoint/2010/main" val="250677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6</a:t>
            </a:fld>
            <a:endParaRPr lang="he-IL"/>
          </a:p>
        </p:txBody>
      </p:sp>
    </p:spTree>
    <p:extLst>
      <p:ext uri="{BB962C8B-B14F-4D97-AF65-F5344CB8AC3E}">
        <p14:creationId xmlns:p14="http://schemas.microsoft.com/office/powerpoint/2010/main" val="384431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7</a:t>
            </a:fld>
            <a:endParaRPr lang="he-IL"/>
          </a:p>
        </p:txBody>
      </p:sp>
    </p:spTree>
    <p:extLst>
      <p:ext uri="{BB962C8B-B14F-4D97-AF65-F5344CB8AC3E}">
        <p14:creationId xmlns:p14="http://schemas.microsoft.com/office/powerpoint/2010/main" val="160489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8</a:t>
            </a:fld>
            <a:endParaRPr lang="he-IL"/>
          </a:p>
        </p:txBody>
      </p:sp>
    </p:spTree>
    <p:extLst>
      <p:ext uri="{BB962C8B-B14F-4D97-AF65-F5344CB8AC3E}">
        <p14:creationId xmlns:p14="http://schemas.microsoft.com/office/powerpoint/2010/main" val="301286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9</a:t>
            </a:fld>
            <a:endParaRPr lang="he-IL"/>
          </a:p>
        </p:txBody>
      </p:sp>
    </p:spTree>
    <p:extLst>
      <p:ext uri="{BB962C8B-B14F-4D97-AF65-F5344CB8AC3E}">
        <p14:creationId xmlns:p14="http://schemas.microsoft.com/office/powerpoint/2010/main" val="93721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10</a:t>
            </a:fld>
            <a:endParaRPr lang="he-IL"/>
          </a:p>
        </p:txBody>
      </p:sp>
    </p:spTree>
    <p:extLst>
      <p:ext uri="{BB962C8B-B14F-4D97-AF65-F5344CB8AC3E}">
        <p14:creationId xmlns:p14="http://schemas.microsoft.com/office/powerpoint/2010/main" val="2104808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19/06/2024</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19/06/2024</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sv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9.png"/><Relationship Id="rId12"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sv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41.png"/><Relationship Id="rId12" Type="http://schemas.openxmlformats.org/officeDocument/2006/relationships/image" Target="../media/image32.svg"/><Relationship Id="rId2" Type="http://schemas.openxmlformats.org/officeDocument/2006/relationships/notesSlide" Target="../notesSlides/notesSlide13.xml"/><Relationship Id="rId16" Type="http://schemas.openxmlformats.org/officeDocument/2006/relationships/image" Target="../media/image36.sv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5.png"/><Relationship Id="rId10" Type="http://schemas.openxmlformats.org/officeDocument/2006/relationships/image" Target="../media/image44.svg"/><Relationship Id="rId4" Type="http://schemas.openxmlformats.org/officeDocument/2006/relationships/image" Target="../media/image6.png"/><Relationship Id="rId9" Type="http://schemas.openxmlformats.org/officeDocument/2006/relationships/image" Target="../media/image43.png"/><Relationship Id="rId1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jpeg"/><Relationship Id="rId7"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descr="תמונה שמכילה לבוש, אדם, איש, בחוץ&#10;&#10;התיאור נוצר באופן אוטומטי">
            <a:extLst>
              <a:ext uri="{FF2B5EF4-FFF2-40B4-BE49-F238E27FC236}">
                <a16:creationId xmlns:a16="http://schemas.microsoft.com/office/drawing/2014/main" id="{2CD41530-B399-C933-8CDA-8FB3BDD4C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גרפיקה 12">
            <a:extLst>
              <a:ext uri="{FF2B5EF4-FFF2-40B4-BE49-F238E27FC236}">
                <a16:creationId xmlns:a16="http://schemas.microsoft.com/office/drawing/2014/main" id="{1D03D6BB-53E4-8DC3-466E-0BD9CC562F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pic>
        <p:nvPicPr>
          <p:cNvPr id="9" name="Picture 14">
            <a:extLst>
              <a:ext uri="{FF2B5EF4-FFF2-40B4-BE49-F238E27FC236}">
                <a16:creationId xmlns:a16="http://schemas.microsoft.com/office/drawing/2014/main" id="{7A8BE1E9-1C86-7293-0CA8-747DF3AD7C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0" name="תמונה 9">
            <a:extLst>
              <a:ext uri="{FF2B5EF4-FFF2-40B4-BE49-F238E27FC236}">
                <a16:creationId xmlns:a16="http://schemas.microsoft.com/office/drawing/2014/main" id="{EA0AE50D-0BFF-95A1-1E78-EE9FA46C681F}"/>
              </a:ext>
            </a:extLst>
          </p:cNvPr>
          <p:cNvPicPr>
            <a:picLocks noChangeAspect="1"/>
          </p:cNvPicPr>
          <p:nvPr/>
        </p:nvPicPr>
        <p:blipFill>
          <a:blip r:embed="rId6">
            <a:extLst>
              <a:ext uri="{28A0092B-C50C-407E-A947-70E740481C1C}">
                <a14:useLocalDpi xmlns:a14="http://schemas.microsoft.com/office/drawing/2010/main" val="0"/>
              </a:ext>
            </a:extLst>
          </a:blip>
          <a:srcRect t="2408" b="2408"/>
          <a:stretch/>
        </p:blipFill>
        <p:spPr>
          <a:xfrm>
            <a:off x="202496" y="5592659"/>
            <a:ext cx="1152579" cy="1158240"/>
          </a:xfrm>
          <a:prstGeom prst="rect">
            <a:avLst/>
          </a:prstGeom>
        </p:spPr>
      </p:pic>
    </p:spTree>
    <p:extLst>
      <p:ext uri="{BB962C8B-B14F-4D97-AF65-F5344CB8AC3E}">
        <p14:creationId xmlns:p14="http://schemas.microsoft.com/office/powerpoint/2010/main" val="100253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לבוש, איש, הנעלה, אדם&#10;&#10;התיאור נוצר באופן אוטומטי">
            <a:extLst>
              <a:ext uri="{FF2B5EF4-FFF2-40B4-BE49-F238E27FC236}">
                <a16:creationId xmlns:a16="http://schemas.microsoft.com/office/drawing/2014/main" id="{E25D3027-9E30-BB56-FA40-745CC6AAFA0B}"/>
              </a:ext>
            </a:extLst>
          </p:cNvPr>
          <p:cNvPicPr>
            <a:picLocks noChangeAspect="1"/>
          </p:cNvPicPr>
          <p:nvPr/>
        </p:nvPicPr>
        <p:blipFill rotWithShape="1">
          <a:blip r:embed="rId3">
            <a:extLst>
              <a:ext uri="{28A0092B-C50C-407E-A947-70E740481C1C}">
                <a14:useLocalDpi xmlns:a14="http://schemas.microsoft.com/office/drawing/2010/main" val="0"/>
              </a:ext>
            </a:extLst>
          </a:blip>
          <a:srcRect t="11775"/>
          <a:stretch/>
        </p:blipFill>
        <p:spPr>
          <a:xfrm>
            <a:off x="0" y="0"/>
            <a:ext cx="12192000" cy="7169810"/>
          </a:xfrm>
          <a:prstGeom prst="rect">
            <a:avLst/>
          </a:prstGeom>
        </p:spPr>
      </p:pic>
      <p:sp>
        <p:nvSpPr>
          <p:cNvPr id="8" name="Picture 5">
            <a:extLst>
              <a:ext uri="{FF2B5EF4-FFF2-40B4-BE49-F238E27FC236}">
                <a16:creationId xmlns:a16="http://schemas.microsoft.com/office/drawing/2014/main" id="{69EC0458-B713-798E-B5B9-4AA8517B9E34}"/>
              </a:ext>
            </a:extLst>
          </p:cNvPr>
          <p:cNvSpPr/>
          <p:nvPr/>
        </p:nvSpPr>
        <p:spPr>
          <a:xfrm>
            <a:off x="0" y="4550735"/>
            <a:ext cx="12192000" cy="2307265"/>
          </a:xfrm>
          <a:prstGeom prst="rect">
            <a:avLst/>
          </a:prstGeom>
          <a:solidFill>
            <a:srgbClr val="DE5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11" name="TextBox 4">
            <a:extLst>
              <a:ext uri="{FF2B5EF4-FFF2-40B4-BE49-F238E27FC236}">
                <a16:creationId xmlns:a16="http://schemas.microsoft.com/office/drawing/2014/main" id="{2AB24D0D-3E12-CF52-90BC-B4FC67AD1D60}"/>
              </a:ext>
            </a:extLst>
          </p:cNvPr>
          <p:cNvSpPr txBox="1"/>
          <p:nvPr/>
        </p:nvSpPr>
        <p:spPr>
          <a:xfrm>
            <a:off x="452305" y="4733138"/>
            <a:ext cx="11574210" cy="1493358"/>
          </a:xfrm>
          <a:prstGeom prst="rect">
            <a:avLst/>
          </a:prstGeom>
          <a:noFill/>
        </p:spPr>
        <p:txBody>
          <a:bodyPr wrap="square" rtlCol="0">
            <a:spAutoFit/>
          </a:bodyPr>
          <a:lstStyle/>
          <a:p>
            <a:pPr algn="ctr" rtl="1">
              <a:lnSpc>
                <a:spcPct val="150000"/>
              </a:lnSpc>
            </a:pPr>
            <a:r>
              <a:rPr lang="he-IL" sz="3200" dirty="0">
                <a:solidFill>
                  <a:schemeClr val="bg1"/>
                </a:solidFill>
                <a:effectLst/>
                <a:latin typeface="+mj-lt"/>
                <a:cs typeface="Calibri" panose="020F0502020204030204" pitchFamily="34" charset="0"/>
              </a:rPr>
              <a:t>אפשר לראות כי בבואנו לדון בחלום הדתי ובמקומה של הדת במרחב הציבורי יש דעות שונות. </a:t>
            </a:r>
            <a:r>
              <a:rPr lang="he-IL" sz="3200" b="1" dirty="0">
                <a:solidFill>
                  <a:schemeClr val="bg1"/>
                </a:solidFill>
                <a:effectLst/>
                <a:latin typeface="+mj-lt"/>
                <a:cs typeface="Calibri" panose="020F0502020204030204" pitchFamily="34" charset="0"/>
              </a:rPr>
              <a:t>בואו נכיר את הדעות השונות ברצף החלום הדתי.</a:t>
            </a:r>
          </a:p>
        </p:txBody>
      </p:sp>
      <p:pic>
        <p:nvPicPr>
          <p:cNvPr id="2" name="Picture 9" descr="Shape, square&#10;&#10;Description automatically generated">
            <a:extLst>
              <a:ext uri="{FF2B5EF4-FFF2-40B4-BE49-F238E27FC236}">
                <a16:creationId xmlns:a16="http://schemas.microsoft.com/office/drawing/2014/main" id="{DD77942F-7C6D-E210-2B2C-197278215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512" y="6069147"/>
            <a:ext cx="575193" cy="575193"/>
          </a:xfrm>
          <a:prstGeom prst="rect">
            <a:avLst/>
          </a:prstGeom>
        </p:spPr>
      </p:pic>
      <p:pic>
        <p:nvPicPr>
          <p:cNvPr id="3" name="גרפיקה 12">
            <a:extLst>
              <a:ext uri="{FF2B5EF4-FFF2-40B4-BE49-F238E27FC236}">
                <a16:creationId xmlns:a16="http://schemas.microsoft.com/office/drawing/2014/main" id="{EF16354F-6906-4D74-53E0-0182776842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spTree>
    <p:extLst>
      <p:ext uri="{BB962C8B-B14F-4D97-AF65-F5344CB8AC3E}">
        <p14:creationId xmlns:p14="http://schemas.microsoft.com/office/powerpoint/2010/main" val="306409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תמונה 11" descr="תמונה שמכילה גרפיקה, גופן, עיצוב גרפי, צילום מסך&#10;&#10;התיאור נוצר באופן אוטומטי">
            <a:extLst>
              <a:ext uri="{FF2B5EF4-FFF2-40B4-BE49-F238E27FC236}">
                <a16:creationId xmlns:a16="http://schemas.microsoft.com/office/drawing/2014/main" id="{72499923-D57E-3CD8-9D13-A63B58EE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23" name="Picture 10" descr="A picture containing text&#10;&#10;Description automatically generated">
            <a:extLst>
              <a:ext uri="{FF2B5EF4-FFF2-40B4-BE49-F238E27FC236}">
                <a16:creationId xmlns:a16="http://schemas.microsoft.com/office/drawing/2014/main" id="{0766C1DA-55E8-F13B-F4C8-762A1BB75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96" y="324794"/>
            <a:ext cx="627210" cy="891118"/>
          </a:xfrm>
          <a:prstGeom prst="rect">
            <a:avLst/>
          </a:prstGeom>
        </p:spPr>
      </p:pic>
      <p:grpSp>
        <p:nvGrpSpPr>
          <p:cNvPr id="87" name="קבוצה 86">
            <a:extLst>
              <a:ext uri="{FF2B5EF4-FFF2-40B4-BE49-F238E27FC236}">
                <a16:creationId xmlns:a16="http://schemas.microsoft.com/office/drawing/2014/main" id="{D3AF2533-7022-798A-A701-35F01469EEF7}"/>
              </a:ext>
            </a:extLst>
          </p:cNvPr>
          <p:cNvGrpSpPr/>
          <p:nvPr/>
        </p:nvGrpSpPr>
        <p:grpSpPr>
          <a:xfrm>
            <a:off x="531762" y="3324473"/>
            <a:ext cx="11128476" cy="2748129"/>
            <a:chOff x="826285" y="3565002"/>
            <a:chExt cx="11128476" cy="2748129"/>
          </a:xfrm>
        </p:grpSpPr>
        <p:grpSp>
          <p:nvGrpSpPr>
            <p:cNvPr id="84" name="קבוצה 83">
              <a:extLst>
                <a:ext uri="{FF2B5EF4-FFF2-40B4-BE49-F238E27FC236}">
                  <a16:creationId xmlns:a16="http://schemas.microsoft.com/office/drawing/2014/main" id="{330E5443-9E42-ACE7-2BB6-145BDDA79F45}"/>
                </a:ext>
              </a:extLst>
            </p:cNvPr>
            <p:cNvGrpSpPr/>
            <p:nvPr/>
          </p:nvGrpSpPr>
          <p:grpSpPr>
            <a:xfrm>
              <a:off x="8303065" y="3565003"/>
              <a:ext cx="3651696" cy="2748128"/>
              <a:chOff x="8303065" y="3565003"/>
              <a:chExt cx="3651696" cy="2748128"/>
            </a:xfrm>
          </p:grpSpPr>
          <p:sp>
            <p:nvSpPr>
              <p:cNvPr id="71" name="מלבן 70">
                <a:extLst>
                  <a:ext uri="{FF2B5EF4-FFF2-40B4-BE49-F238E27FC236}">
                    <a16:creationId xmlns:a16="http://schemas.microsoft.com/office/drawing/2014/main" id="{1D45DBBE-F9A9-157A-D0F2-2AC40D2D53A2}"/>
                  </a:ext>
                </a:extLst>
              </p:cNvPr>
              <p:cNvSpPr/>
              <p:nvPr/>
            </p:nvSpPr>
            <p:spPr>
              <a:xfrm>
                <a:off x="8389759" y="3565003"/>
                <a:ext cx="3565002" cy="26621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מלבן 71">
                <a:extLst>
                  <a:ext uri="{FF2B5EF4-FFF2-40B4-BE49-F238E27FC236}">
                    <a16:creationId xmlns:a16="http://schemas.microsoft.com/office/drawing/2014/main" id="{64DF060A-51FB-9E0F-E66A-53DAD4FB801D}"/>
                  </a:ext>
                </a:extLst>
              </p:cNvPr>
              <p:cNvSpPr/>
              <p:nvPr/>
            </p:nvSpPr>
            <p:spPr>
              <a:xfrm>
                <a:off x="8303065" y="3650954"/>
                <a:ext cx="3565002" cy="26621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6" name="תיבת טקסט 75">
                <a:extLst>
                  <a:ext uri="{FF2B5EF4-FFF2-40B4-BE49-F238E27FC236}">
                    <a16:creationId xmlns:a16="http://schemas.microsoft.com/office/drawing/2014/main" id="{5E90C346-E1A4-FEDD-7401-B9D582DF19F0}"/>
                  </a:ext>
                </a:extLst>
              </p:cNvPr>
              <p:cNvSpPr txBox="1"/>
              <p:nvPr/>
            </p:nvSpPr>
            <p:spPr>
              <a:xfrm>
                <a:off x="8707799" y="4381876"/>
                <a:ext cx="2841827" cy="1200329"/>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מדינה יהודית ודמוקרטית שמקור הסמכות בה הוא ציבור האזרחים. </a:t>
                </a:r>
              </a:p>
            </p:txBody>
          </p:sp>
        </p:grpSp>
        <p:grpSp>
          <p:nvGrpSpPr>
            <p:cNvPr id="85" name="קבוצה 84">
              <a:extLst>
                <a:ext uri="{FF2B5EF4-FFF2-40B4-BE49-F238E27FC236}">
                  <a16:creationId xmlns:a16="http://schemas.microsoft.com/office/drawing/2014/main" id="{A91A7266-7937-C0E8-82EA-EDEFCFE9BFAB}"/>
                </a:ext>
              </a:extLst>
            </p:cNvPr>
            <p:cNvGrpSpPr/>
            <p:nvPr/>
          </p:nvGrpSpPr>
          <p:grpSpPr>
            <a:xfrm>
              <a:off x="4564675" y="3565003"/>
              <a:ext cx="3651696" cy="2748127"/>
              <a:chOff x="4564675" y="3565003"/>
              <a:chExt cx="3651696" cy="2748127"/>
            </a:xfrm>
          </p:grpSpPr>
          <p:sp>
            <p:nvSpPr>
              <p:cNvPr id="77" name="מלבן 76">
                <a:extLst>
                  <a:ext uri="{FF2B5EF4-FFF2-40B4-BE49-F238E27FC236}">
                    <a16:creationId xmlns:a16="http://schemas.microsoft.com/office/drawing/2014/main" id="{26FF58A8-1E82-994D-AF2A-7F94DEB23C6F}"/>
                  </a:ext>
                </a:extLst>
              </p:cNvPr>
              <p:cNvSpPr/>
              <p:nvPr/>
            </p:nvSpPr>
            <p:spPr>
              <a:xfrm>
                <a:off x="4651369" y="3565003"/>
                <a:ext cx="3565002" cy="26621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מלבן 77">
                <a:extLst>
                  <a:ext uri="{FF2B5EF4-FFF2-40B4-BE49-F238E27FC236}">
                    <a16:creationId xmlns:a16="http://schemas.microsoft.com/office/drawing/2014/main" id="{E179063D-FE45-0FD9-EEBC-C1B51CC2B87D}"/>
                  </a:ext>
                </a:extLst>
              </p:cNvPr>
              <p:cNvSpPr/>
              <p:nvPr/>
            </p:nvSpPr>
            <p:spPr>
              <a:xfrm>
                <a:off x="4564675" y="3650953"/>
                <a:ext cx="3565002" cy="26621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תיבת טקסט 78">
                <a:extLst>
                  <a:ext uri="{FF2B5EF4-FFF2-40B4-BE49-F238E27FC236}">
                    <a16:creationId xmlns:a16="http://schemas.microsoft.com/office/drawing/2014/main" id="{1FC1E685-7E97-B9CF-01A9-3F21313D105D}"/>
                  </a:ext>
                </a:extLst>
              </p:cNvPr>
              <p:cNvSpPr txBox="1"/>
              <p:nvPr/>
            </p:nvSpPr>
            <p:spPr>
              <a:xfrm>
                <a:off x="4723839" y="3876007"/>
                <a:ext cx="3246673" cy="2308324"/>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היסוד היהודי נשמר מבחינה לאומית, אולם יש הפרדה מוחלטת בין דת למדינה. במקרה זה המדינה אינה מתערבת בענייני דת, ונמנעת מחקיקה דתית.</a:t>
                </a:r>
              </a:p>
            </p:txBody>
          </p:sp>
        </p:grpSp>
        <p:grpSp>
          <p:nvGrpSpPr>
            <p:cNvPr id="86" name="קבוצה 85">
              <a:extLst>
                <a:ext uri="{FF2B5EF4-FFF2-40B4-BE49-F238E27FC236}">
                  <a16:creationId xmlns:a16="http://schemas.microsoft.com/office/drawing/2014/main" id="{48865C79-9067-C642-5D75-076CF72C3794}"/>
                </a:ext>
              </a:extLst>
            </p:cNvPr>
            <p:cNvGrpSpPr/>
            <p:nvPr/>
          </p:nvGrpSpPr>
          <p:grpSpPr>
            <a:xfrm>
              <a:off x="826285" y="3565002"/>
              <a:ext cx="3651696" cy="2748128"/>
              <a:chOff x="826285" y="3565002"/>
              <a:chExt cx="3651696" cy="2748128"/>
            </a:xfrm>
          </p:grpSpPr>
          <p:sp>
            <p:nvSpPr>
              <p:cNvPr id="80" name="מלבן 79">
                <a:extLst>
                  <a:ext uri="{FF2B5EF4-FFF2-40B4-BE49-F238E27FC236}">
                    <a16:creationId xmlns:a16="http://schemas.microsoft.com/office/drawing/2014/main" id="{B2F2C94A-B017-2102-1CEA-7FABD25F1CEB}"/>
                  </a:ext>
                </a:extLst>
              </p:cNvPr>
              <p:cNvSpPr/>
              <p:nvPr/>
            </p:nvSpPr>
            <p:spPr>
              <a:xfrm>
                <a:off x="912979" y="3565002"/>
                <a:ext cx="3565002" cy="26621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מלבן 80">
                <a:extLst>
                  <a:ext uri="{FF2B5EF4-FFF2-40B4-BE49-F238E27FC236}">
                    <a16:creationId xmlns:a16="http://schemas.microsoft.com/office/drawing/2014/main" id="{271ED5C4-DA87-2A71-DCFC-3C5F847041ED}"/>
                  </a:ext>
                </a:extLst>
              </p:cNvPr>
              <p:cNvSpPr/>
              <p:nvPr/>
            </p:nvSpPr>
            <p:spPr>
              <a:xfrm>
                <a:off x="826285" y="3650953"/>
                <a:ext cx="3565002" cy="26621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תיבת טקסט 81">
                <a:extLst>
                  <a:ext uri="{FF2B5EF4-FFF2-40B4-BE49-F238E27FC236}">
                    <a16:creationId xmlns:a16="http://schemas.microsoft.com/office/drawing/2014/main" id="{39B48886-5943-D01C-A3BA-E8D20A108D88}"/>
                  </a:ext>
                </a:extLst>
              </p:cNvPr>
              <p:cNvSpPr txBox="1"/>
              <p:nvPr/>
            </p:nvSpPr>
            <p:spPr>
              <a:xfrm>
                <a:off x="1211542" y="4111260"/>
                <a:ext cx="2963095" cy="1569660"/>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יש אפשרות לקיום פולחן דתי במרחב הפרטי, על פי הכרעה אישית, ללא התערבות המדינה. </a:t>
                </a:r>
              </a:p>
            </p:txBody>
          </p:sp>
        </p:grpSp>
      </p:grpSp>
      <p:grpSp>
        <p:nvGrpSpPr>
          <p:cNvPr id="7" name="קבוצה 6">
            <a:extLst>
              <a:ext uri="{FF2B5EF4-FFF2-40B4-BE49-F238E27FC236}">
                <a16:creationId xmlns:a16="http://schemas.microsoft.com/office/drawing/2014/main" id="{65E58358-0CB0-2A2C-E2F5-E469E7F8EC6D}"/>
              </a:ext>
            </a:extLst>
          </p:cNvPr>
          <p:cNvGrpSpPr/>
          <p:nvPr/>
        </p:nvGrpSpPr>
        <p:grpSpPr>
          <a:xfrm>
            <a:off x="3160003" y="567181"/>
            <a:ext cx="5985804" cy="770911"/>
            <a:chOff x="3160003" y="567181"/>
            <a:chExt cx="5985804" cy="770911"/>
          </a:xfrm>
        </p:grpSpPr>
        <p:pic>
          <p:nvPicPr>
            <p:cNvPr id="33" name="תמונה 32">
              <a:extLst>
                <a:ext uri="{FF2B5EF4-FFF2-40B4-BE49-F238E27FC236}">
                  <a16:creationId xmlns:a16="http://schemas.microsoft.com/office/drawing/2014/main" id="{3A7D9E74-FFD4-436A-3607-8850F9CFD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332" y="1039036"/>
              <a:ext cx="5121335" cy="299056"/>
            </a:xfrm>
            <a:prstGeom prst="rect">
              <a:avLst/>
            </a:prstGeom>
          </p:spPr>
        </p:pic>
        <p:pic>
          <p:nvPicPr>
            <p:cNvPr id="4" name="תמונה 3" descr="תמונה שמכילה גרפיקה, גופן, לוגו, סמל&#10;&#10;התיאור נוצר באופן אוטומטי">
              <a:extLst>
                <a:ext uri="{FF2B5EF4-FFF2-40B4-BE49-F238E27FC236}">
                  <a16:creationId xmlns:a16="http://schemas.microsoft.com/office/drawing/2014/main" id="{55C0F55F-24DB-F107-31AE-F919E3EB3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003" y="567181"/>
              <a:ext cx="1016934" cy="642857"/>
            </a:xfrm>
            <a:prstGeom prst="rect">
              <a:avLst/>
            </a:prstGeom>
          </p:spPr>
        </p:pic>
        <p:pic>
          <p:nvPicPr>
            <p:cNvPr id="6" name="תמונה 5" descr="תמונה שמכילה גופן, גרפיקה, לוגו, עיצוב גרפי&#10;&#10;התיאור נוצר באופן אוטומטי">
              <a:extLst>
                <a:ext uri="{FF2B5EF4-FFF2-40B4-BE49-F238E27FC236}">
                  <a16:creationId xmlns:a16="http://schemas.microsoft.com/office/drawing/2014/main" id="{8EA0C577-ADD2-365E-00E5-B8426780B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5154" y="567181"/>
              <a:ext cx="1310653" cy="642857"/>
            </a:xfrm>
            <a:prstGeom prst="rect">
              <a:avLst/>
            </a:prstGeom>
          </p:spPr>
        </p:pic>
      </p:grpSp>
      <p:pic>
        <p:nvPicPr>
          <p:cNvPr id="8" name="תמונה 7" descr="תמונה שמכילה גופן, טקסט, גרפיקה, צילום מסך&#10;&#10;התיאור נוצר באופן אוטומטי">
            <a:extLst>
              <a:ext uri="{FF2B5EF4-FFF2-40B4-BE49-F238E27FC236}">
                <a16:creationId xmlns:a16="http://schemas.microsoft.com/office/drawing/2014/main" id="{F642E174-68AC-3F74-B72F-B2DDE69860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5332" y="1777114"/>
            <a:ext cx="5425429" cy="1140836"/>
          </a:xfrm>
          <a:prstGeom prst="rect">
            <a:avLst/>
          </a:prstGeom>
        </p:spPr>
      </p:pic>
      <p:pic>
        <p:nvPicPr>
          <p:cNvPr id="9" name="גרפיקה 8" descr="תג 3 עם מילוי מלא">
            <a:extLst>
              <a:ext uri="{FF2B5EF4-FFF2-40B4-BE49-F238E27FC236}">
                <a16:creationId xmlns:a16="http://schemas.microsoft.com/office/drawing/2014/main" id="{6E70FFE2-1B5F-4536-AC26-8D687E6187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9725" y="3401502"/>
            <a:ext cx="388800" cy="388800"/>
          </a:xfrm>
          <a:prstGeom prst="rect">
            <a:avLst/>
          </a:prstGeom>
        </p:spPr>
      </p:pic>
      <p:pic>
        <p:nvPicPr>
          <p:cNvPr id="10" name="גרפיקה 9" descr="תג עם מילוי מלא">
            <a:extLst>
              <a:ext uri="{FF2B5EF4-FFF2-40B4-BE49-F238E27FC236}">
                <a16:creationId xmlns:a16="http://schemas.microsoft.com/office/drawing/2014/main" id="{CED1D625-FBF3-8FDB-81D0-A8F4417EC8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32330" y="3401502"/>
            <a:ext cx="388800" cy="388800"/>
          </a:xfrm>
          <a:prstGeom prst="rect">
            <a:avLst/>
          </a:prstGeom>
        </p:spPr>
      </p:pic>
      <p:pic>
        <p:nvPicPr>
          <p:cNvPr id="11" name="גרפיקה 10" descr="תג 1 עם מילוי מלא">
            <a:extLst>
              <a:ext uri="{FF2B5EF4-FFF2-40B4-BE49-F238E27FC236}">
                <a16:creationId xmlns:a16="http://schemas.microsoft.com/office/drawing/2014/main" id="{D7DBDC9F-7A59-A694-3084-B73D835D76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6964" y="3401509"/>
            <a:ext cx="388787" cy="388787"/>
          </a:xfrm>
          <a:prstGeom prst="rect">
            <a:avLst/>
          </a:prstGeom>
        </p:spPr>
      </p:pic>
    </p:spTree>
    <p:extLst>
      <p:ext uri="{BB962C8B-B14F-4D97-AF65-F5344CB8AC3E}">
        <p14:creationId xmlns:p14="http://schemas.microsoft.com/office/powerpoint/2010/main" val="1443834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תמונה 11" descr="תמונה שמכילה גרפיקה, גופן, עיצוב גרפי, צילום מסך&#10;&#10;התיאור נוצר באופן אוטומטי">
            <a:extLst>
              <a:ext uri="{FF2B5EF4-FFF2-40B4-BE49-F238E27FC236}">
                <a16:creationId xmlns:a16="http://schemas.microsoft.com/office/drawing/2014/main" id="{72499923-D57E-3CD8-9D13-A63B58EE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23" name="Picture 10" descr="A picture containing text&#10;&#10;Description automatically generated">
            <a:extLst>
              <a:ext uri="{FF2B5EF4-FFF2-40B4-BE49-F238E27FC236}">
                <a16:creationId xmlns:a16="http://schemas.microsoft.com/office/drawing/2014/main" id="{0766C1DA-55E8-F13B-F4C8-762A1BB75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96" y="324794"/>
            <a:ext cx="627210" cy="891118"/>
          </a:xfrm>
          <a:prstGeom prst="rect">
            <a:avLst/>
          </a:prstGeom>
        </p:spPr>
      </p:pic>
      <p:grpSp>
        <p:nvGrpSpPr>
          <p:cNvPr id="87" name="קבוצה 86">
            <a:extLst>
              <a:ext uri="{FF2B5EF4-FFF2-40B4-BE49-F238E27FC236}">
                <a16:creationId xmlns:a16="http://schemas.microsoft.com/office/drawing/2014/main" id="{D3AF2533-7022-798A-A701-35F01469EEF7}"/>
              </a:ext>
            </a:extLst>
          </p:cNvPr>
          <p:cNvGrpSpPr/>
          <p:nvPr/>
        </p:nvGrpSpPr>
        <p:grpSpPr>
          <a:xfrm>
            <a:off x="531760" y="3236586"/>
            <a:ext cx="11128476" cy="2748129"/>
            <a:chOff x="826285" y="3565002"/>
            <a:chExt cx="11128476" cy="2748129"/>
          </a:xfrm>
        </p:grpSpPr>
        <p:grpSp>
          <p:nvGrpSpPr>
            <p:cNvPr id="84" name="קבוצה 83">
              <a:extLst>
                <a:ext uri="{FF2B5EF4-FFF2-40B4-BE49-F238E27FC236}">
                  <a16:creationId xmlns:a16="http://schemas.microsoft.com/office/drawing/2014/main" id="{330E5443-9E42-ACE7-2BB6-145BDDA79F45}"/>
                </a:ext>
              </a:extLst>
            </p:cNvPr>
            <p:cNvGrpSpPr/>
            <p:nvPr/>
          </p:nvGrpSpPr>
          <p:grpSpPr>
            <a:xfrm>
              <a:off x="8303065" y="3565003"/>
              <a:ext cx="3651696" cy="2748128"/>
              <a:chOff x="8303065" y="3565003"/>
              <a:chExt cx="3651696" cy="2748128"/>
            </a:xfrm>
          </p:grpSpPr>
          <p:sp>
            <p:nvSpPr>
              <p:cNvPr id="71" name="מלבן 70">
                <a:extLst>
                  <a:ext uri="{FF2B5EF4-FFF2-40B4-BE49-F238E27FC236}">
                    <a16:creationId xmlns:a16="http://schemas.microsoft.com/office/drawing/2014/main" id="{1D45DBBE-F9A9-157A-D0F2-2AC40D2D53A2}"/>
                  </a:ext>
                </a:extLst>
              </p:cNvPr>
              <p:cNvSpPr/>
              <p:nvPr/>
            </p:nvSpPr>
            <p:spPr>
              <a:xfrm>
                <a:off x="8389759" y="3565003"/>
                <a:ext cx="3565002" cy="26621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מלבן 71">
                <a:extLst>
                  <a:ext uri="{FF2B5EF4-FFF2-40B4-BE49-F238E27FC236}">
                    <a16:creationId xmlns:a16="http://schemas.microsoft.com/office/drawing/2014/main" id="{64DF060A-51FB-9E0F-E66A-53DAD4FB801D}"/>
                  </a:ext>
                </a:extLst>
              </p:cNvPr>
              <p:cNvSpPr/>
              <p:nvPr/>
            </p:nvSpPr>
            <p:spPr>
              <a:xfrm>
                <a:off x="8303065" y="3650954"/>
                <a:ext cx="3565002" cy="26621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6" name="תיבת טקסט 75">
                <a:extLst>
                  <a:ext uri="{FF2B5EF4-FFF2-40B4-BE49-F238E27FC236}">
                    <a16:creationId xmlns:a16="http://schemas.microsoft.com/office/drawing/2014/main" id="{5E90C346-E1A4-FEDD-7401-B9D582DF19F0}"/>
                  </a:ext>
                </a:extLst>
              </p:cNvPr>
              <p:cNvSpPr txBox="1"/>
              <p:nvPr/>
            </p:nvSpPr>
            <p:spPr>
              <a:xfrm>
                <a:off x="8623515" y="4295925"/>
                <a:ext cx="3031435" cy="1200329"/>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מדינה יהודית ודמוקרטית שמקור הסמכות בה הוא ציבור האזרחים.</a:t>
                </a:r>
              </a:p>
            </p:txBody>
          </p:sp>
        </p:grpSp>
        <p:grpSp>
          <p:nvGrpSpPr>
            <p:cNvPr id="85" name="קבוצה 84">
              <a:extLst>
                <a:ext uri="{FF2B5EF4-FFF2-40B4-BE49-F238E27FC236}">
                  <a16:creationId xmlns:a16="http://schemas.microsoft.com/office/drawing/2014/main" id="{A91A7266-7937-C0E8-82EA-EDEFCFE9BFAB}"/>
                </a:ext>
              </a:extLst>
            </p:cNvPr>
            <p:cNvGrpSpPr/>
            <p:nvPr/>
          </p:nvGrpSpPr>
          <p:grpSpPr>
            <a:xfrm>
              <a:off x="4564675" y="3565003"/>
              <a:ext cx="3651696" cy="2748127"/>
              <a:chOff x="4564675" y="3565003"/>
              <a:chExt cx="3651696" cy="2748127"/>
            </a:xfrm>
          </p:grpSpPr>
          <p:sp>
            <p:nvSpPr>
              <p:cNvPr id="77" name="מלבן 76">
                <a:extLst>
                  <a:ext uri="{FF2B5EF4-FFF2-40B4-BE49-F238E27FC236}">
                    <a16:creationId xmlns:a16="http://schemas.microsoft.com/office/drawing/2014/main" id="{26FF58A8-1E82-994D-AF2A-7F94DEB23C6F}"/>
                  </a:ext>
                </a:extLst>
              </p:cNvPr>
              <p:cNvSpPr/>
              <p:nvPr/>
            </p:nvSpPr>
            <p:spPr>
              <a:xfrm>
                <a:off x="4651369" y="3565003"/>
                <a:ext cx="3565002" cy="26621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מלבן 77">
                <a:extLst>
                  <a:ext uri="{FF2B5EF4-FFF2-40B4-BE49-F238E27FC236}">
                    <a16:creationId xmlns:a16="http://schemas.microsoft.com/office/drawing/2014/main" id="{E179063D-FE45-0FD9-EEBC-C1B51CC2B87D}"/>
                  </a:ext>
                </a:extLst>
              </p:cNvPr>
              <p:cNvSpPr/>
              <p:nvPr/>
            </p:nvSpPr>
            <p:spPr>
              <a:xfrm>
                <a:off x="4564675" y="3650953"/>
                <a:ext cx="3565002" cy="26621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תיבת טקסט 78">
                <a:extLst>
                  <a:ext uri="{FF2B5EF4-FFF2-40B4-BE49-F238E27FC236}">
                    <a16:creationId xmlns:a16="http://schemas.microsoft.com/office/drawing/2014/main" id="{1FC1E685-7E97-B9CF-01A9-3F21313D105D}"/>
                  </a:ext>
                </a:extLst>
              </p:cNvPr>
              <p:cNvSpPr txBox="1"/>
              <p:nvPr/>
            </p:nvSpPr>
            <p:spPr>
              <a:xfrm>
                <a:off x="4711737" y="4293257"/>
                <a:ext cx="3245858" cy="1200329"/>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מושם דגש על היותה של המדינה יהודית במובן התרבותי והלאומי</a:t>
                </a:r>
                <a:r>
                  <a:rPr lang="he-IL" sz="2400" dirty="0">
                    <a:solidFill>
                      <a:srgbClr val="820000"/>
                    </a:solidFill>
                    <a:latin typeface="Calibri" panose="020F0502020204030204" pitchFamily="34" charset="0"/>
                    <a:cs typeface="Calibri" panose="020F0502020204030204" pitchFamily="34" charset="0"/>
                  </a:rPr>
                  <a:t>.</a:t>
                </a:r>
                <a:endParaRPr lang="he-IL" sz="2400" dirty="0">
                  <a:solidFill>
                    <a:srgbClr val="820000"/>
                  </a:solidFill>
                  <a:effectLst/>
                  <a:latin typeface="Calibri" panose="020F0502020204030204" pitchFamily="34" charset="0"/>
                  <a:cs typeface="Calibri" panose="020F0502020204030204" pitchFamily="34" charset="0"/>
                </a:endParaRPr>
              </a:p>
            </p:txBody>
          </p:sp>
        </p:grpSp>
        <p:grpSp>
          <p:nvGrpSpPr>
            <p:cNvPr id="86" name="קבוצה 85">
              <a:extLst>
                <a:ext uri="{FF2B5EF4-FFF2-40B4-BE49-F238E27FC236}">
                  <a16:creationId xmlns:a16="http://schemas.microsoft.com/office/drawing/2014/main" id="{48865C79-9067-C642-5D75-076CF72C3794}"/>
                </a:ext>
              </a:extLst>
            </p:cNvPr>
            <p:cNvGrpSpPr/>
            <p:nvPr/>
          </p:nvGrpSpPr>
          <p:grpSpPr>
            <a:xfrm>
              <a:off x="826285" y="3565002"/>
              <a:ext cx="3651696" cy="2748128"/>
              <a:chOff x="826285" y="3565002"/>
              <a:chExt cx="3651696" cy="2748128"/>
            </a:xfrm>
          </p:grpSpPr>
          <p:sp>
            <p:nvSpPr>
              <p:cNvPr id="80" name="מלבן 79">
                <a:extLst>
                  <a:ext uri="{FF2B5EF4-FFF2-40B4-BE49-F238E27FC236}">
                    <a16:creationId xmlns:a16="http://schemas.microsoft.com/office/drawing/2014/main" id="{B2F2C94A-B017-2102-1CEA-7FABD25F1CEB}"/>
                  </a:ext>
                </a:extLst>
              </p:cNvPr>
              <p:cNvSpPr/>
              <p:nvPr/>
            </p:nvSpPr>
            <p:spPr>
              <a:xfrm>
                <a:off x="912979" y="3565002"/>
                <a:ext cx="3565002" cy="26621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מלבן 80">
                <a:extLst>
                  <a:ext uri="{FF2B5EF4-FFF2-40B4-BE49-F238E27FC236}">
                    <a16:creationId xmlns:a16="http://schemas.microsoft.com/office/drawing/2014/main" id="{271ED5C4-DA87-2A71-DCFC-3C5F847041ED}"/>
                  </a:ext>
                </a:extLst>
              </p:cNvPr>
              <p:cNvSpPr/>
              <p:nvPr/>
            </p:nvSpPr>
            <p:spPr>
              <a:xfrm>
                <a:off x="826285" y="3650953"/>
                <a:ext cx="3565002" cy="26621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תיבת טקסט 81">
                <a:extLst>
                  <a:ext uri="{FF2B5EF4-FFF2-40B4-BE49-F238E27FC236}">
                    <a16:creationId xmlns:a16="http://schemas.microsoft.com/office/drawing/2014/main" id="{39B48886-5943-D01C-A3BA-E8D20A108D88}"/>
                  </a:ext>
                </a:extLst>
              </p:cNvPr>
              <p:cNvSpPr txBox="1"/>
              <p:nvPr/>
            </p:nvSpPr>
            <p:spPr>
              <a:xfrm>
                <a:off x="943777" y="3923925"/>
                <a:ext cx="3330018" cy="1938992"/>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מתקיימת במדינה זיקה למורשת היהודית ולמסורות היהודיות השונות – זיקה הבאה לידי ביטוי בחקיקה, אך ללא מחויבות להלכה. </a:t>
                </a:r>
              </a:p>
            </p:txBody>
          </p:sp>
        </p:grpSp>
      </p:grpSp>
      <p:grpSp>
        <p:nvGrpSpPr>
          <p:cNvPr id="19" name="קבוצה 18">
            <a:extLst>
              <a:ext uri="{FF2B5EF4-FFF2-40B4-BE49-F238E27FC236}">
                <a16:creationId xmlns:a16="http://schemas.microsoft.com/office/drawing/2014/main" id="{E40EAC5D-CCA6-7FFC-F0CB-C52386052D75}"/>
              </a:ext>
            </a:extLst>
          </p:cNvPr>
          <p:cNvGrpSpPr/>
          <p:nvPr/>
        </p:nvGrpSpPr>
        <p:grpSpPr>
          <a:xfrm>
            <a:off x="3160003" y="567181"/>
            <a:ext cx="5985804" cy="808170"/>
            <a:chOff x="3160003" y="567181"/>
            <a:chExt cx="5985804" cy="808170"/>
          </a:xfrm>
        </p:grpSpPr>
        <p:grpSp>
          <p:nvGrpSpPr>
            <p:cNvPr id="11" name="קבוצה 10">
              <a:extLst>
                <a:ext uri="{FF2B5EF4-FFF2-40B4-BE49-F238E27FC236}">
                  <a16:creationId xmlns:a16="http://schemas.microsoft.com/office/drawing/2014/main" id="{36B6AB6C-940B-A9F5-6188-5399B023B99D}"/>
                </a:ext>
              </a:extLst>
            </p:cNvPr>
            <p:cNvGrpSpPr/>
            <p:nvPr/>
          </p:nvGrpSpPr>
          <p:grpSpPr>
            <a:xfrm>
              <a:off x="3160003" y="567181"/>
              <a:ext cx="5985804" cy="642857"/>
              <a:chOff x="3160003" y="567181"/>
              <a:chExt cx="5985804" cy="642857"/>
            </a:xfrm>
          </p:grpSpPr>
          <p:pic>
            <p:nvPicPr>
              <p:cNvPr id="14" name="תמונה 13" descr="תמונה שמכילה גרפיקה, גופן, לוגו, סמל&#10;&#10;התיאור נוצר באופן אוטומטי">
                <a:extLst>
                  <a:ext uri="{FF2B5EF4-FFF2-40B4-BE49-F238E27FC236}">
                    <a16:creationId xmlns:a16="http://schemas.microsoft.com/office/drawing/2014/main" id="{BA904827-EF4F-3B05-D7EB-0AA6A0DC7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003" y="567181"/>
                <a:ext cx="1016934" cy="642857"/>
              </a:xfrm>
              <a:prstGeom prst="rect">
                <a:avLst/>
              </a:prstGeom>
            </p:spPr>
          </p:pic>
          <p:pic>
            <p:nvPicPr>
              <p:cNvPr id="15" name="תמונה 14" descr="תמונה שמכילה גופן, גרפיקה, לוגו, עיצוב גרפי&#10;&#10;התיאור נוצר באופן אוטומטי">
                <a:extLst>
                  <a:ext uri="{FF2B5EF4-FFF2-40B4-BE49-F238E27FC236}">
                    <a16:creationId xmlns:a16="http://schemas.microsoft.com/office/drawing/2014/main" id="{FEB5C146-BE3F-3A98-A63B-19F1C4107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54" y="567181"/>
                <a:ext cx="1310653" cy="642857"/>
              </a:xfrm>
              <a:prstGeom prst="rect">
                <a:avLst/>
              </a:prstGeom>
            </p:spPr>
          </p:pic>
        </p:grpSp>
        <p:pic>
          <p:nvPicPr>
            <p:cNvPr id="18" name="תמונה 17">
              <a:extLst>
                <a:ext uri="{FF2B5EF4-FFF2-40B4-BE49-F238E27FC236}">
                  <a16:creationId xmlns:a16="http://schemas.microsoft.com/office/drawing/2014/main" id="{A70D8691-A0CA-91E2-9A44-73CE2D5C1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3906" y="1076551"/>
              <a:ext cx="5116955" cy="298800"/>
            </a:xfrm>
            <a:prstGeom prst="rect">
              <a:avLst/>
            </a:prstGeom>
          </p:spPr>
        </p:pic>
      </p:grpSp>
      <p:pic>
        <p:nvPicPr>
          <p:cNvPr id="4" name="תמונה 3" descr="תמונה שמכילה גופן, גרפיקה, עיצוב גרפי, צילום מסך&#10;&#10;התיאור נוצר באופן אוטומטי">
            <a:extLst>
              <a:ext uri="{FF2B5EF4-FFF2-40B4-BE49-F238E27FC236}">
                <a16:creationId xmlns:a16="http://schemas.microsoft.com/office/drawing/2014/main" id="{398DC294-A0D4-F42E-AB90-0483ABEC26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3906" y="1796104"/>
            <a:ext cx="5257934" cy="774339"/>
          </a:xfrm>
          <a:prstGeom prst="rect">
            <a:avLst/>
          </a:prstGeom>
        </p:spPr>
      </p:pic>
      <p:pic>
        <p:nvPicPr>
          <p:cNvPr id="5" name="גרפיקה 4" descr="תג 3 עם מילוי מלא">
            <a:extLst>
              <a:ext uri="{FF2B5EF4-FFF2-40B4-BE49-F238E27FC236}">
                <a16:creationId xmlns:a16="http://schemas.microsoft.com/office/drawing/2014/main" id="{D40EE552-5522-45E3-86C6-95512CE52F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9725" y="3317280"/>
            <a:ext cx="388800" cy="388800"/>
          </a:xfrm>
          <a:prstGeom prst="rect">
            <a:avLst/>
          </a:prstGeom>
        </p:spPr>
      </p:pic>
      <p:pic>
        <p:nvPicPr>
          <p:cNvPr id="6" name="גרפיקה 5" descr="תג עם מילוי מלא">
            <a:extLst>
              <a:ext uri="{FF2B5EF4-FFF2-40B4-BE49-F238E27FC236}">
                <a16:creationId xmlns:a16="http://schemas.microsoft.com/office/drawing/2014/main" id="{542315C5-9C3D-AB3C-DA72-CB7E4E27ED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32330" y="3317280"/>
            <a:ext cx="388800" cy="388800"/>
          </a:xfrm>
          <a:prstGeom prst="rect">
            <a:avLst/>
          </a:prstGeom>
        </p:spPr>
      </p:pic>
      <p:pic>
        <p:nvPicPr>
          <p:cNvPr id="7" name="גרפיקה 6" descr="תג 1 עם מילוי מלא">
            <a:extLst>
              <a:ext uri="{FF2B5EF4-FFF2-40B4-BE49-F238E27FC236}">
                <a16:creationId xmlns:a16="http://schemas.microsoft.com/office/drawing/2014/main" id="{F0FDEA52-4C8A-5BAD-D13C-77EB083DC5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6964" y="3317287"/>
            <a:ext cx="388787" cy="388787"/>
          </a:xfrm>
          <a:prstGeom prst="rect">
            <a:avLst/>
          </a:prstGeom>
        </p:spPr>
      </p:pic>
    </p:spTree>
    <p:extLst>
      <p:ext uri="{BB962C8B-B14F-4D97-AF65-F5344CB8AC3E}">
        <p14:creationId xmlns:p14="http://schemas.microsoft.com/office/powerpoint/2010/main" val="2070654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תמונה 11" descr="תמונה שמכילה גרפיקה, גופן, עיצוב גרפי, צילום מסך&#10;&#10;התיאור נוצר באופן אוטומטי">
            <a:extLst>
              <a:ext uri="{FF2B5EF4-FFF2-40B4-BE49-F238E27FC236}">
                <a16:creationId xmlns:a16="http://schemas.microsoft.com/office/drawing/2014/main" id="{72499923-D57E-3CD8-9D13-A63B58EE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23" name="Picture 10" descr="A picture containing text&#10;&#10;Description automatically generated">
            <a:extLst>
              <a:ext uri="{FF2B5EF4-FFF2-40B4-BE49-F238E27FC236}">
                <a16:creationId xmlns:a16="http://schemas.microsoft.com/office/drawing/2014/main" id="{0766C1DA-55E8-F13B-F4C8-762A1BB75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96" y="324794"/>
            <a:ext cx="627210" cy="891118"/>
          </a:xfrm>
          <a:prstGeom prst="rect">
            <a:avLst/>
          </a:prstGeom>
        </p:spPr>
      </p:pic>
      <p:grpSp>
        <p:nvGrpSpPr>
          <p:cNvPr id="19" name="קבוצה 18">
            <a:extLst>
              <a:ext uri="{FF2B5EF4-FFF2-40B4-BE49-F238E27FC236}">
                <a16:creationId xmlns:a16="http://schemas.microsoft.com/office/drawing/2014/main" id="{444DB9EE-3E83-988A-1C93-EB75A082F284}"/>
              </a:ext>
            </a:extLst>
          </p:cNvPr>
          <p:cNvGrpSpPr/>
          <p:nvPr/>
        </p:nvGrpSpPr>
        <p:grpSpPr>
          <a:xfrm>
            <a:off x="8368559" y="3001978"/>
            <a:ext cx="3338166" cy="3658717"/>
            <a:chOff x="8013569" y="2665439"/>
            <a:chExt cx="3666989" cy="1550164"/>
          </a:xfrm>
        </p:grpSpPr>
        <p:sp>
          <p:nvSpPr>
            <p:cNvPr id="71" name="מלבן 70">
              <a:extLst>
                <a:ext uri="{FF2B5EF4-FFF2-40B4-BE49-F238E27FC236}">
                  <a16:creationId xmlns:a16="http://schemas.microsoft.com/office/drawing/2014/main" id="{1D45DBBE-F9A9-157A-D0F2-2AC40D2D53A2}"/>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מלבן 71">
              <a:extLst>
                <a:ext uri="{FF2B5EF4-FFF2-40B4-BE49-F238E27FC236}">
                  <a16:creationId xmlns:a16="http://schemas.microsoft.com/office/drawing/2014/main" id="{64DF060A-51FB-9E0F-E66A-53DAD4FB801D}"/>
                </a:ext>
              </a:extLst>
            </p:cNvPr>
            <p:cNvSpPr/>
            <p:nvPr/>
          </p:nvSpPr>
          <p:spPr>
            <a:xfrm>
              <a:off x="8013569" y="2700865"/>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6" name="תיבת טקסט 75">
              <a:extLst>
                <a:ext uri="{FF2B5EF4-FFF2-40B4-BE49-F238E27FC236}">
                  <a16:creationId xmlns:a16="http://schemas.microsoft.com/office/drawing/2014/main" id="{5E90C346-E1A4-FEDD-7401-B9D582DF19F0}"/>
                </a:ext>
              </a:extLst>
            </p:cNvPr>
            <p:cNvSpPr txBox="1"/>
            <p:nvPr/>
          </p:nvSpPr>
          <p:spPr>
            <a:xfrm>
              <a:off x="8164568" y="3125709"/>
              <a:ext cx="3284382" cy="665050"/>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מדינה יהודית ודמוקרטית שמקור הסמכות בה הוא ציבור האזרחים. </a:t>
              </a:r>
            </a:p>
          </p:txBody>
        </p:sp>
      </p:grpSp>
      <p:grpSp>
        <p:nvGrpSpPr>
          <p:cNvPr id="29" name="קבוצה 28">
            <a:extLst>
              <a:ext uri="{FF2B5EF4-FFF2-40B4-BE49-F238E27FC236}">
                <a16:creationId xmlns:a16="http://schemas.microsoft.com/office/drawing/2014/main" id="{6184C01F-EA50-C09D-4914-C5538B4105E0}"/>
              </a:ext>
            </a:extLst>
          </p:cNvPr>
          <p:cNvGrpSpPr/>
          <p:nvPr/>
        </p:nvGrpSpPr>
        <p:grpSpPr>
          <a:xfrm>
            <a:off x="4568410" y="3001978"/>
            <a:ext cx="3604349" cy="3658717"/>
            <a:chOff x="7999987" y="2665439"/>
            <a:chExt cx="3680571" cy="1550164"/>
          </a:xfrm>
        </p:grpSpPr>
        <p:sp>
          <p:nvSpPr>
            <p:cNvPr id="30" name="מלבן 29">
              <a:extLst>
                <a:ext uri="{FF2B5EF4-FFF2-40B4-BE49-F238E27FC236}">
                  <a16:creationId xmlns:a16="http://schemas.microsoft.com/office/drawing/2014/main" id="{96037E89-DA84-E69D-647E-D09507CA36AE}"/>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מלבן 30">
              <a:extLst>
                <a:ext uri="{FF2B5EF4-FFF2-40B4-BE49-F238E27FC236}">
                  <a16:creationId xmlns:a16="http://schemas.microsoft.com/office/drawing/2014/main" id="{DA6EBE6F-E93B-89E0-9A64-49D47C4F7FEB}"/>
                </a:ext>
              </a:extLst>
            </p:cNvPr>
            <p:cNvSpPr/>
            <p:nvPr/>
          </p:nvSpPr>
          <p:spPr>
            <a:xfrm>
              <a:off x="8013569" y="2700865"/>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2" name="תיבת טקסט 31">
              <a:extLst>
                <a:ext uri="{FF2B5EF4-FFF2-40B4-BE49-F238E27FC236}">
                  <a16:creationId xmlns:a16="http://schemas.microsoft.com/office/drawing/2014/main" id="{F60E20EF-8298-1D77-B6AC-C5B7AD7AFCAF}"/>
                </a:ext>
              </a:extLst>
            </p:cNvPr>
            <p:cNvSpPr txBox="1"/>
            <p:nvPr/>
          </p:nvSpPr>
          <p:spPr>
            <a:xfrm>
              <a:off x="7999987" y="2969226"/>
              <a:ext cx="3565001" cy="978015"/>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למדינה ערך דתי, לכן עליה לשאוף לשלב מרכיבים הלכתיים בחקיקה ובמרחב הציבורי משיקולים דתיים.</a:t>
              </a:r>
            </a:p>
          </p:txBody>
        </p:sp>
      </p:grpSp>
      <p:grpSp>
        <p:nvGrpSpPr>
          <p:cNvPr id="18" name="קבוצה 17">
            <a:extLst>
              <a:ext uri="{FF2B5EF4-FFF2-40B4-BE49-F238E27FC236}">
                <a16:creationId xmlns:a16="http://schemas.microsoft.com/office/drawing/2014/main" id="{0410EC47-CC38-60C3-18D9-594A86FF031B}"/>
              </a:ext>
            </a:extLst>
          </p:cNvPr>
          <p:cNvGrpSpPr/>
          <p:nvPr/>
        </p:nvGrpSpPr>
        <p:grpSpPr>
          <a:xfrm>
            <a:off x="695773" y="3041253"/>
            <a:ext cx="3730586" cy="3658717"/>
            <a:chOff x="7990697" y="2665439"/>
            <a:chExt cx="3689861" cy="1550164"/>
          </a:xfrm>
        </p:grpSpPr>
        <p:sp>
          <p:nvSpPr>
            <p:cNvPr id="21" name="מלבן 20">
              <a:extLst>
                <a:ext uri="{FF2B5EF4-FFF2-40B4-BE49-F238E27FC236}">
                  <a16:creationId xmlns:a16="http://schemas.microsoft.com/office/drawing/2014/main" id="{FD81E1BE-FB0B-F125-71AA-99CF1FAD3086}"/>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5CDB074-B79B-2995-DA59-633D32C5715D}"/>
                </a:ext>
              </a:extLst>
            </p:cNvPr>
            <p:cNvSpPr/>
            <p:nvPr/>
          </p:nvSpPr>
          <p:spPr>
            <a:xfrm>
              <a:off x="8023650" y="2700865"/>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5" name="תיבת טקסט 24">
              <a:extLst>
                <a:ext uri="{FF2B5EF4-FFF2-40B4-BE49-F238E27FC236}">
                  <a16:creationId xmlns:a16="http://schemas.microsoft.com/office/drawing/2014/main" id="{5B1835F5-D2F3-4B1F-591A-03BC9058FFFF}"/>
                </a:ext>
              </a:extLst>
            </p:cNvPr>
            <p:cNvSpPr txBox="1"/>
            <p:nvPr/>
          </p:nvSpPr>
          <p:spPr>
            <a:xfrm>
              <a:off x="7990697" y="2890985"/>
              <a:ext cx="3630909" cy="1134498"/>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יהדותה של המדינה תתבטא בחיזוק/שימור האופי היהודי דתי/הלכתי בעיקר במרחב הציבורי ובתחום המעמד האישי (שבת, כשרות, נישואין, גיור) ובשילוב המשפט העברי בחקיקה ובפסיקה.</a:t>
              </a:r>
            </a:p>
          </p:txBody>
        </p:sp>
      </p:grpSp>
      <p:grpSp>
        <p:nvGrpSpPr>
          <p:cNvPr id="41" name="קבוצה 40">
            <a:extLst>
              <a:ext uri="{FF2B5EF4-FFF2-40B4-BE49-F238E27FC236}">
                <a16:creationId xmlns:a16="http://schemas.microsoft.com/office/drawing/2014/main" id="{C0B91389-04C5-C4DE-9113-066D64E5A151}"/>
              </a:ext>
            </a:extLst>
          </p:cNvPr>
          <p:cNvGrpSpPr/>
          <p:nvPr/>
        </p:nvGrpSpPr>
        <p:grpSpPr>
          <a:xfrm>
            <a:off x="3160003" y="567181"/>
            <a:ext cx="5985804" cy="768346"/>
            <a:chOff x="3160003" y="567181"/>
            <a:chExt cx="5985804" cy="768346"/>
          </a:xfrm>
        </p:grpSpPr>
        <p:pic>
          <p:nvPicPr>
            <p:cNvPr id="14" name="תמונה 13" descr="תמונה שמכילה גרפיקה, גופן, לוגו, סמל&#10;&#10;התיאור נוצר באופן אוטומטי">
              <a:extLst>
                <a:ext uri="{FF2B5EF4-FFF2-40B4-BE49-F238E27FC236}">
                  <a16:creationId xmlns:a16="http://schemas.microsoft.com/office/drawing/2014/main" id="{29BACBFF-F3A1-709C-C4E7-A7FFDCB02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003" y="567181"/>
              <a:ext cx="1016934" cy="642857"/>
            </a:xfrm>
            <a:prstGeom prst="rect">
              <a:avLst/>
            </a:prstGeom>
          </p:spPr>
        </p:pic>
        <p:pic>
          <p:nvPicPr>
            <p:cNvPr id="15" name="תמונה 14" descr="תמונה שמכילה גופן, גרפיקה, לוגו, עיצוב גרפי&#10;&#10;התיאור נוצר באופן אוטומטי">
              <a:extLst>
                <a:ext uri="{FF2B5EF4-FFF2-40B4-BE49-F238E27FC236}">
                  <a16:creationId xmlns:a16="http://schemas.microsoft.com/office/drawing/2014/main" id="{48C209D2-8296-8062-E518-FDCE775EC2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54" y="567181"/>
              <a:ext cx="1310653" cy="642857"/>
            </a:xfrm>
            <a:prstGeom prst="rect">
              <a:avLst/>
            </a:prstGeom>
          </p:spPr>
        </p:pic>
        <p:pic>
          <p:nvPicPr>
            <p:cNvPr id="28" name="תמונה 27">
              <a:extLst>
                <a:ext uri="{FF2B5EF4-FFF2-40B4-BE49-F238E27FC236}">
                  <a16:creationId xmlns:a16="http://schemas.microsoft.com/office/drawing/2014/main" id="{9E115F60-40EE-4E86-6A87-8BB110EC2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757" y="1036727"/>
              <a:ext cx="5116955" cy="298800"/>
            </a:xfrm>
            <a:prstGeom prst="rect">
              <a:avLst/>
            </a:prstGeom>
          </p:spPr>
        </p:pic>
      </p:grpSp>
      <p:pic>
        <p:nvPicPr>
          <p:cNvPr id="3" name="תמונה 2" descr="תמונה שמכילה גופן, טקסט, גרפיקה, צילום מסך&#10;&#10;התיאור נוצר באופן אוטומטי">
            <a:extLst>
              <a:ext uri="{FF2B5EF4-FFF2-40B4-BE49-F238E27FC236}">
                <a16:creationId xmlns:a16="http://schemas.microsoft.com/office/drawing/2014/main" id="{A7CC240F-C301-50C7-AD2C-30825FDA5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8470" y="1621220"/>
            <a:ext cx="4700089" cy="1097136"/>
          </a:xfrm>
          <a:prstGeom prst="rect">
            <a:avLst/>
          </a:prstGeom>
        </p:spPr>
      </p:pic>
      <p:pic>
        <p:nvPicPr>
          <p:cNvPr id="4" name="גרפיקה 3" descr="תג 3 עם מילוי מלא">
            <a:extLst>
              <a:ext uri="{FF2B5EF4-FFF2-40B4-BE49-F238E27FC236}">
                <a16:creationId xmlns:a16="http://schemas.microsoft.com/office/drawing/2014/main" id="{6206E939-22F0-788A-2FA3-7CA214CAAE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04269" y="3124773"/>
            <a:ext cx="388800" cy="388800"/>
          </a:xfrm>
          <a:prstGeom prst="rect">
            <a:avLst/>
          </a:prstGeom>
        </p:spPr>
      </p:pic>
      <p:pic>
        <p:nvPicPr>
          <p:cNvPr id="5" name="גרפיקה 4" descr="תג עם מילוי מלא">
            <a:extLst>
              <a:ext uri="{FF2B5EF4-FFF2-40B4-BE49-F238E27FC236}">
                <a16:creationId xmlns:a16="http://schemas.microsoft.com/office/drawing/2014/main" id="{B5DDD90E-764B-59EF-26E2-DDEEACEA8E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64682" y="3124773"/>
            <a:ext cx="388800" cy="388800"/>
          </a:xfrm>
          <a:prstGeom prst="rect">
            <a:avLst/>
          </a:prstGeom>
        </p:spPr>
      </p:pic>
      <p:pic>
        <p:nvPicPr>
          <p:cNvPr id="6" name="גרפיקה 5" descr="תג 1 עם מילוי מלא">
            <a:extLst>
              <a:ext uri="{FF2B5EF4-FFF2-40B4-BE49-F238E27FC236}">
                <a16:creationId xmlns:a16="http://schemas.microsoft.com/office/drawing/2014/main" id="{3B81C978-7FE7-99DF-3B0B-AD81052219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25096" y="3124780"/>
            <a:ext cx="388787" cy="388787"/>
          </a:xfrm>
          <a:prstGeom prst="rect">
            <a:avLst/>
          </a:prstGeom>
        </p:spPr>
      </p:pic>
    </p:spTree>
    <p:extLst>
      <p:ext uri="{BB962C8B-B14F-4D97-AF65-F5344CB8AC3E}">
        <p14:creationId xmlns:p14="http://schemas.microsoft.com/office/powerpoint/2010/main" val="172238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תמונה 11" descr="תמונה שמכילה גרפיקה, גופן, עיצוב גרפי, צילום מסך&#10;&#10;התיאור נוצר באופן אוטומטי">
            <a:extLst>
              <a:ext uri="{FF2B5EF4-FFF2-40B4-BE49-F238E27FC236}">
                <a16:creationId xmlns:a16="http://schemas.microsoft.com/office/drawing/2014/main" id="{72499923-D57E-3CD8-9D13-A63B58EE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23" name="Picture 10" descr="A picture containing text&#10;&#10;Description automatically generated">
            <a:extLst>
              <a:ext uri="{FF2B5EF4-FFF2-40B4-BE49-F238E27FC236}">
                <a16:creationId xmlns:a16="http://schemas.microsoft.com/office/drawing/2014/main" id="{0766C1DA-55E8-F13B-F4C8-762A1BB75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96" y="324794"/>
            <a:ext cx="627210" cy="891118"/>
          </a:xfrm>
          <a:prstGeom prst="rect">
            <a:avLst/>
          </a:prstGeom>
        </p:spPr>
      </p:pic>
      <p:pic>
        <p:nvPicPr>
          <p:cNvPr id="24" name="תמונה 23" descr="תמונה שמכילה גרפיקה, גופן, לוגו, סמל&#10;&#10;התיאור נוצר באופן אוטומטי">
            <a:extLst>
              <a:ext uri="{FF2B5EF4-FFF2-40B4-BE49-F238E27FC236}">
                <a16:creationId xmlns:a16="http://schemas.microsoft.com/office/drawing/2014/main" id="{266B4970-1260-399D-82BA-DC5FE6083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003" y="567181"/>
            <a:ext cx="1016934" cy="642857"/>
          </a:xfrm>
          <a:prstGeom prst="rect">
            <a:avLst/>
          </a:prstGeom>
        </p:spPr>
      </p:pic>
      <p:pic>
        <p:nvPicPr>
          <p:cNvPr id="26" name="תמונה 25" descr="תמונה שמכילה גופן, גרפיקה, לוגו, עיצוב גרפי&#10;&#10;התיאור נוצר באופן אוטומטי">
            <a:extLst>
              <a:ext uri="{FF2B5EF4-FFF2-40B4-BE49-F238E27FC236}">
                <a16:creationId xmlns:a16="http://schemas.microsoft.com/office/drawing/2014/main" id="{27E3AA14-B865-EBD2-5F64-281B967F3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54" y="567181"/>
            <a:ext cx="1310653" cy="642857"/>
          </a:xfrm>
          <a:prstGeom prst="rect">
            <a:avLst/>
          </a:prstGeom>
        </p:spPr>
      </p:pic>
      <p:pic>
        <p:nvPicPr>
          <p:cNvPr id="25" name="תמונה 24">
            <a:extLst>
              <a:ext uri="{FF2B5EF4-FFF2-40B4-BE49-F238E27FC236}">
                <a16:creationId xmlns:a16="http://schemas.microsoft.com/office/drawing/2014/main" id="{F2A666F8-8521-4ECE-93CF-1D81A1B5F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9712" y="1084003"/>
            <a:ext cx="5116955" cy="298800"/>
          </a:xfrm>
          <a:prstGeom prst="rect">
            <a:avLst/>
          </a:prstGeom>
        </p:spPr>
      </p:pic>
      <p:grpSp>
        <p:nvGrpSpPr>
          <p:cNvPr id="31" name="קבוצה 30">
            <a:extLst>
              <a:ext uri="{FF2B5EF4-FFF2-40B4-BE49-F238E27FC236}">
                <a16:creationId xmlns:a16="http://schemas.microsoft.com/office/drawing/2014/main" id="{D64F7CFA-2F34-0C33-F539-71150A790A78}"/>
              </a:ext>
            </a:extLst>
          </p:cNvPr>
          <p:cNvGrpSpPr/>
          <p:nvPr/>
        </p:nvGrpSpPr>
        <p:grpSpPr>
          <a:xfrm>
            <a:off x="9051491" y="2527362"/>
            <a:ext cx="2745177" cy="3658717"/>
            <a:chOff x="8013570" y="2665439"/>
            <a:chExt cx="3666988" cy="1550164"/>
          </a:xfrm>
        </p:grpSpPr>
        <p:sp>
          <p:nvSpPr>
            <p:cNvPr id="32" name="מלבן 31">
              <a:extLst>
                <a:ext uri="{FF2B5EF4-FFF2-40B4-BE49-F238E27FC236}">
                  <a16:creationId xmlns:a16="http://schemas.microsoft.com/office/drawing/2014/main" id="{4CB14078-BC40-34AC-2DF0-E170D49603EF}"/>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מלבן 32">
              <a:extLst>
                <a:ext uri="{FF2B5EF4-FFF2-40B4-BE49-F238E27FC236}">
                  <a16:creationId xmlns:a16="http://schemas.microsoft.com/office/drawing/2014/main" id="{B1D3CE49-FC2E-9C41-2A98-F15AC538FEFB}"/>
                </a:ext>
              </a:extLst>
            </p:cNvPr>
            <p:cNvSpPr/>
            <p:nvPr/>
          </p:nvSpPr>
          <p:spPr>
            <a:xfrm>
              <a:off x="8013570" y="2700865"/>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4" name="תיבת טקסט 33">
              <a:extLst>
                <a:ext uri="{FF2B5EF4-FFF2-40B4-BE49-F238E27FC236}">
                  <a16:creationId xmlns:a16="http://schemas.microsoft.com/office/drawing/2014/main" id="{3D73FE76-1694-19FB-7ABA-78915727F835}"/>
                </a:ext>
              </a:extLst>
            </p:cNvPr>
            <p:cNvSpPr txBox="1"/>
            <p:nvPr/>
          </p:nvSpPr>
          <p:spPr>
            <a:xfrm>
              <a:off x="8164568" y="3203950"/>
              <a:ext cx="3284382" cy="508568"/>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מדינה יהודית שמקור הסמכות בה הוא ההלכה.</a:t>
              </a:r>
            </a:p>
          </p:txBody>
        </p:sp>
      </p:grpSp>
      <p:grpSp>
        <p:nvGrpSpPr>
          <p:cNvPr id="35" name="קבוצה 34">
            <a:extLst>
              <a:ext uri="{FF2B5EF4-FFF2-40B4-BE49-F238E27FC236}">
                <a16:creationId xmlns:a16="http://schemas.microsoft.com/office/drawing/2014/main" id="{DA4D15D0-BA08-7EBD-B9DF-F83FC84DB004}"/>
              </a:ext>
            </a:extLst>
          </p:cNvPr>
          <p:cNvGrpSpPr/>
          <p:nvPr/>
        </p:nvGrpSpPr>
        <p:grpSpPr>
          <a:xfrm>
            <a:off x="6170460" y="2527363"/>
            <a:ext cx="2745177" cy="3653298"/>
            <a:chOff x="8013570" y="2665439"/>
            <a:chExt cx="3666988" cy="1547868"/>
          </a:xfrm>
        </p:grpSpPr>
        <p:sp>
          <p:nvSpPr>
            <p:cNvPr id="36" name="מלבן 35">
              <a:extLst>
                <a:ext uri="{FF2B5EF4-FFF2-40B4-BE49-F238E27FC236}">
                  <a16:creationId xmlns:a16="http://schemas.microsoft.com/office/drawing/2014/main" id="{D4AD0DD8-9B0D-B71F-65A7-9F48CEBEF4F7}"/>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מלבן 36">
              <a:extLst>
                <a:ext uri="{FF2B5EF4-FFF2-40B4-BE49-F238E27FC236}">
                  <a16:creationId xmlns:a16="http://schemas.microsoft.com/office/drawing/2014/main" id="{22935E23-8C8F-34B6-1309-62CC3CD3391B}"/>
                </a:ext>
              </a:extLst>
            </p:cNvPr>
            <p:cNvSpPr/>
            <p:nvPr/>
          </p:nvSpPr>
          <p:spPr>
            <a:xfrm>
              <a:off x="8013570" y="2698569"/>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8" name="תיבת טקסט 37">
              <a:extLst>
                <a:ext uri="{FF2B5EF4-FFF2-40B4-BE49-F238E27FC236}">
                  <a16:creationId xmlns:a16="http://schemas.microsoft.com/office/drawing/2014/main" id="{CC2FBE1A-BB64-99E7-715A-30A41F866EA2}"/>
                </a:ext>
              </a:extLst>
            </p:cNvPr>
            <p:cNvSpPr txBox="1"/>
            <p:nvPr/>
          </p:nvSpPr>
          <p:spPr>
            <a:xfrm>
              <a:off x="8153880" y="2991528"/>
              <a:ext cx="3284382" cy="978015"/>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ייתכן שתהיה אפשרות לחירות מסוימת במרחב הפרטי, אולם במרחב הציבורי יישמרו כללי ההלכה על פי חוק. </a:t>
              </a:r>
            </a:p>
          </p:txBody>
        </p:sp>
      </p:grpSp>
      <p:grpSp>
        <p:nvGrpSpPr>
          <p:cNvPr id="39" name="קבוצה 38">
            <a:extLst>
              <a:ext uri="{FF2B5EF4-FFF2-40B4-BE49-F238E27FC236}">
                <a16:creationId xmlns:a16="http://schemas.microsoft.com/office/drawing/2014/main" id="{3EC7C1F2-8F86-C3B4-DB45-2D17CA8EC681}"/>
              </a:ext>
            </a:extLst>
          </p:cNvPr>
          <p:cNvGrpSpPr/>
          <p:nvPr/>
        </p:nvGrpSpPr>
        <p:grpSpPr>
          <a:xfrm>
            <a:off x="418564" y="2527359"/>
            <a:ext cx="2745177" cy="3658716"/>
            <a:chOff x="8013570" y="2665439"/>
            <a:chExt cx="3666988" cy="1550164"/>
          </a:xfrm>
        </p:grpSpPr>
        <p:sp>
          <p:nvSpPr>
            <p:cNvPr id="40" name="מלבן 39">
              <a:extLst>
                <a:ext uri="{FF2B5EF4-FFF2-40B4-BE49-F238E27FC236}">
                  <a16:creationId xmlns:a16="http://schemas.microsoft.com/office/drawing/2014/main" id="{62D2BB20-8A24-87DC-33D7-4981A6BC0727}"/>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מלבן 40">
              <a:extLst>
                <a:ext uri="{FF2B5EF4-FFF2-40B4-BE49-F238E27FC236}">
                  <a16:creationId xmlns:a16="http://schemas.microsoft.com/office/drawing/2014/main" id="{61653612-781F-D938-99AD-D25D6D8ACFA1}"/>
                </a:ext>
              </a:extLst>
            </p:cNvPr>
            <p:cNvSpPr/>
            <p:nvPr/>
          </p:nvSpPr>
          <p:spPr>
            <a:xfrm>
              <a:off x="8013570" y="2700865"/>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2" name="תיבת טקסט 41">
              <a:extLst>
                <a:ext uri="{FF2B5EF4-FFF2-40B4-BE49-F238E27FC236}">
                  <a16:creationId xmlns:a16="http://schemas.microsoft.com/office/drawing/2014/main" id="{9FD85B19-DB6F-7BF4-6D4F-3AE73982EAB4}"/>
                </a:ext>
              </a:extLst>
            </p:cNvPr>
            <p:cNvSpPr txBox="1"/>
            <p:nvPr/>
          </p:nvSpPr>
          <p:spPr>
            <a:xfrm>
              <a:off x="8013571" y="2969226"/>
              <a:ext cx="3565002" cy="978016"/>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המדינה לא תוגדר כמדינה דמוקרטית, ועם זאת ייתכן שיהיו לה מאפיינים דמוקרטיים שיש להם בסיס הלכתי.</a:t>
              </a:r>
            </a:p>
          </p:txBody>
        </p:sp>
      </p:grpSp>
      <p:grpSp>
        <p:nvGrpSpPr>
          <p:cNvPr id="43" name="קבוצה 42">
            <a:extLst>
              <a:ext uri="{FF2B5EF4-FFF2-40B4-BE49-F238E27FC236}">
                <a16:creationId xmlns:a16="http://schemas.microsoft.com/office/drawing/2014/main" id="{46EA777B-3547-1CDB-00D2-B37842A761D3}"/>
              </a:ext>
            </a:extLst>
          </p:cNvPr>
          <p:cNvGrpSpPr/>
          <p:nvPr/>
        </p:nvGrpSpPr>
        <p:grpSpPr>
          <a:xfrm>
            <a:off x="3240089" y="2520024"/>
            <a:ext cx="2794516" cy="3658717"/>
            <a:chOff x="7947663" y="2665439"/>
            <a:chExt cx="3732895" cy="1550164"/>
          </a:xfrm>
        </p:grpSpPr>
        <p:sp>
          <p:nvSpPr>
            <p:cNvPr id="44" name="מלבן 43">
              <a:extLst>
                <a:ext uri="{FF2B5EF4-FFF2-40B4-BE49-F238E27FC236}">
                  <a16:creationId xmlns:a16="http://schemas.microsoft.com/office/drawing/2014/main" id="{FD2B86B5-AC64-9F3F-7CB6-1D448951127E}"/>
                </a:ext>
              </a:extLst>
            </p:cNvPr>
            <p:cNvSpPr/>
            <p:nvPr/>
          </p:nvSpPr>
          <p:spPr>
            <a:xfrm>
              <a:off x="8115556" y="2665439"/>
              <a:ext cx="3565002" cy="151473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מלבן 44">
              <a:extLst>
                <a:ext uri="{FF2B5EF4-FFF2-40B4-BE49-F238E27FC236}">
                  <a16:creationId xmlns:a16="http://schemas.microsoft.com/office/drawing/2014/main" id="{AA99421C-6E63-F653-6428-89D87E9EF364}"/>
                </a:ext>
              </a:extLst>
            </p:cNvPr>
            <p:cNvSpPr/>
            <p:nvPr/>
          </p:nvSpPr>
          <p:spPr>
            <a:xfrm>
              <a:off x="7980616" y="2700865"/>
              <a:ext cx="3565002" cy="15147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6" name="תיבת טקסט 45">
              <a:extLst>
                <a:ext uri="{FF2B5EF4-FFF2-40B4-BE49-F238E27FC236}">
                  <a16:creationId xmlns:a16="http://schemas.microsoft.com/office/drawing/2014/main" id="{59E4E7FC-00E7-C1F5-3439-68F33EE0283E}"/>
                </a:ext>
              </a:extLst>
            </p:cNvPr>
            <p:cNvSpPr txBox="1"/>
            <p:nvPr/>
          </p:nvSpPr>
          <p:spPr>
            <a:xfrm>
              <a:off x="7947663" y="3282191"/>
              <a:ext cx="3630909" cy="352086"/>
            </a:xfrm>
            <a:prstGeom prst="rect">
              <a:avLst/>
            </a:prstGeom>
            <a:noFill/>
          </p:spPr>
          <p:txBody>
            <a:bodyPr wrap="square">
              <a:spAutoFit/>
            </a:bodyPr>
            <a:lstStyle/>
            <a:p>
              <a:pPr algn="ctr" rtl="1"/>
              <a:r>
                <a:rPr lang="he-IL" sz="2400" dirty="0">
                  <a:solidFill>
                    <a:srgbClr val="820000"/>
                  </a:solidFill>
                  <a:effectLst/>
                  <a:latin typeface="Calibri" panose="020F0502020204030204" pitchFamily="34" charset="0"/>
                  <a:cs typeface="Calibri" panose="020F0502020204030204" pitchFamily="34" charset="0"/>
                </a:rPr>
                <a:t>חוקי המדינה נקבעים על פי חוקי התורה</a:t>
              </a:r>
            </a:p>
          </p:txBody>
        </p:sp>
      </p:grpSp>
      <p:pic>
        <p:nvPicPr>
          <p:cNvPr id="5" name="תמונה 4" descr="תמונה שמכילה גופן, טקסט, גרפיקה, טיפוגרפיה&#10;&#10;התיאור נוצר באופן אוטומטי">
            <a:extLst>
              <a:ext uri="{FF2B5EF4-FFF2-40B4-BE49-F238E27FC236}">
                <a16:creationId xmlns:a16="http://schemas.microsoft.com/office/drawing/2014/main" id="{E1286203-D4B2-95F9-7D57-F346272088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1710" y="1547929"/>
            <a:ext cx="2205790" cy="703392"/>
          </a:xfrm>
          <a:prstGeom prst="rect">
            <a:avLst/>
          </a:prstGeom>
        </p:spPr>
      </p:pic>
      <p:pic>
        <p:nvPicPr>
          <p:cNvPr id="7" name="גרפיקה 6" descr="תג 4 עם מילוי מלא">
            <a:extLst>
              <a:ext uri="{FF2B5EF4-FFF2-40B4-BE49-F238E27FC236}">
                <a16:creationId xmlns:a16="http://schemas.microsoft.com/office/drawing/2014/main" id="{74FA164F-D13A-627D-A199-78271093CC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6475" y="2637237"/>
            <a:ext cx="388800" cy="388800"/>
          </a:xfrm>
          <a:prstGeom prst="rect">
            <a:avLst/>
          </a:prstGeom>
        </p:spPr>
      </p:pic>
      <p:pic>
        <p:nvPicPr>
          <p:cNvPr id="9" name="גרפיקה 8" descr="תג 3 עם מילוי מלא">
            <a:extLst>
              <a:ext uri="{FF2B5EF4-FFF2-40B4-BE49-F238E27FC236}">
                <a16:creationId xmlns:a16="http://schemas.microsoft.com/office/drawing/2014/main" id="{95DAAB6C-F1A0-93F6-4AF2-A4709D405E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29148" y="2637237"/>
            <a:ext cx="388800" cy="388800"/>
          </a:xfrm>
          <a:prstGeom prst="rect">
            <a:avLst/>
          </a:prstGeom>
        </p:spPr>
      </p:pic>
      <p:pic>
        <p:nvPicPr>
          <p:cNvPr id="11" name="גרפיקה 10" descr="תג עם מילוי מלא">
            <a:extLst>
              <a:ext uri="{FF2B5EF4-FFF2-40B4-BE49-F238E27FC236}">
                <a16:creationId xmlns:a16="http://schemas.microsoft.com/office/drawing/2014/main" id="{06A6E9C8-28A9-F9B4-ED35-5644A814016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81821" y="2637237"/>
            <a:ext cx="388800" cy="388800"/>
          </a:xfrm>
          <a:prstGeom prst="rect">
            <a:avLst/>
          </a:prstGeom>
        </p:spPr>
      </p:pic>
      <p:pic>
        <p:nvPicPr>
          <p:cNvPr id="14" name="גרפיקה 13" descr="תג 1 עם מילוי מלא">
            <a:extLst>
              <a:ext uri="{FF2B5EF4-FFF2-40B4-BE49-F238E27FC236}">
                <a16:creationId xmlns:a16="http://schemas.microsoft.com/office/drawing/2014/main" id="{AB9F33D6-71E1-4835-EF4A-980257E54C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34495" y="2637244"/>
            <a:ext cx="388787" cy="388787"/>
          </a:xfrm>
          <a:prstGeom prst="rect">
            <a:avLst/>
          </a:prstGeom>
        </p:spPr>
      </p:pic>
    </p:spTree>
    <p:extLst>
      <p:ext uri="{BB962C8B-B14F-4D97-AF65-F5344CB8AC3E}">
        <p14:creationId xmlns:p14="http://schemas.microsoft.com/office/powerpoint/2010/main" val="1974518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דם, בחוץ, לבוש, פני אדם&#10;&#10;התיאור נוצר באופן אוטומטי">
            <a:extLst>
              <a:ext uri="{FF2B5EF4-FFF2-40B4-BE49-F238E27FC236}">
                <a16:creationId xmlns:a16="http://schemas.microsoft.com/office/drawing/2014/main" id="{D55522A8-E0A8-A9BE-16D2-5BDDCB6C10B8}"/>
              </a:ext>
            </a:extLst>
          </p:cNvPr>
          <p:cNvPicPr>
            <a:picLocks noChangeAspect="1"/>
          </p:cNvPicPr>
          <p:nvPr/>
        </p:nvPicPr>
        <p:blipFill rotWithShape="1">
          <a:blip r:embed="rId3">
            <a:extLst>
              <a:ext uri="{28A0092B-C50C-407E-A947-70E740481C1C}">
                <a14:useLocalDpi xmlns:a14="http://schemas.microsoft.com/office/drawing/2010/main" val="0"/>
              </a:ext>
            </a:extLst>
          </a:blip>
          <a:srcRect l="15928" r="13076"/>
          <a:stretch/>
        </p:blipFill>
        <p:spPr>
          <a:xfrm>
            <a:off x="0" y="-1"/>
            <a:ext cx="7327152" cy="6858000"/>
          </a:xfrm>
          <a:prstGeom prst="rect">
            <a:avLst/>
          </a:prstGeom>
        </p:spPr>
      </p:pic>
      <p:sp>
        <p:nvSpPr>
          <p:cNvPr id="7" name="מלבן 6">
            <a:extLst>
              <a:ext uri="{FF2B5EF4-FFF2-40B4-BE49-F238E27FC236}">
                <a16:creationId xmlns:a16="http://schemas.microsoft.com/office/drawing/2014/main" id="{B9AD1619-C711-F9A8-4D42-3EF8898EAE7C}"/>
              </a:ext>
            </a:extLst>
          </p:cNvPr>
          <p:cNvSpPr/>
          <p:nvPr/>
        </p:nvSpPr>
        <p:spPr>
          <a:xfrm>
            <a:off x="7228575" y="0"/>
            <a:ext cx="4963425"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98" y="276587"/>
            <a:ext cx="575193" cy="575193"/>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279" y="5953888"/>
            <a:ext cx="575193" cy="575193"/>
          </a:xfrm>
          <a:prstGeom prst="rect">
            <a:avLst/>
          </a:prstGeom>
        </p:spPr>
      </p:pic>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sp>
        <p:nvSpPr>
          <p:cNvPr id="4" name="תיבת טקסט 3">
            <a:extLst>
              <a:ext uri="{FF2B5EF4-FFF2-40B4-BE49-F238E27FC236}">
                <a16:creationId xmlns:a16="http://schemas.microsoft.com/office/drawing/2014/main" id="{34B9B703-5A2B-2BB5-A82C-6956294EE731}"/>
              </a:ext>
            </a:extLst>
          </p:cNvPr>
          <p:cNvSpPr txBox="1"/>
          <p:nvPr/>
        </p:nvSpPr>
        <p:spPr>
          <a:xfrm>
            <a:off x="7535698" y="2543845"/>
            <a:ext cx="4517111" cy="1015663"/>
          </a:xfrm>
          <a:prstGeom prst="rect">
            <a:avLst/>
          </a:prstGeom>
          <a:noFill/>
        </p:spPr>
        <p:txBody>
          <a:bodyPr wrap="square">
            <a:spAutoFit/>
          </a:bodyPr>
          <a:lstStyle/>
          <a:p>
            <a:pPr algn="ctr" rtl="1"/>
            <a:r>
              <a:rPr lang="he-IL" sz="6000" b="1" dirty="0">
                <a:solidFill>
                  <a:schemeClr val="bg1"/>
                </a:solidFill>
                <a:effectLst/>
                <a:ea typeface="Calibri" panose="020F0502020204030204" pitchFamily="34" charset="0"/>
                <a:cs typeface="Calibri" panose="020F0502020204030204" pitchFamily="34" charset="0"/>
              </a:rPr>
              <a:t>דיון כיתתי</a:t>
            </a:r>
            <a:endParaRPr lang="he-IL" sz="60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789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D204CC2-764E-AABE-F375-43C91AD271EA}"/>
              </a:ext>
            </a:extLst>
          </p:cNvPr>
          <p:cNvSpPr>
            <a:spLocks noGrp="1" noRot="1" noMove="1" noResize="1" noEditPoints="1" noAdjustHandles="1" noChangeArrowheads="1" noChangeShapeType="1"/>
          </p:cNvSpPr>
          <p:nvPr/>
        </p:nvSpPr>
        <p:spPr>
          <a:xfrm>
            <a:off x="1" y="0"/>
            <a:ext cx="12192000"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 name="גרפיקה 12">
            <a:extLst>
              <a:ext uri="{FF2B5EF4-FFF2-40B4-BE49-F238E27FC236}">
                <a16:creationId xmlns:a16="http://schemas.microsoft.com/office/drawing/2014/main" id="{D3E5D04D-136D-62E0-8E10-758214C159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2151" y="263631"/>
            <a:ext cx="1662190" cy="354322"/>
          </a:xfrm>
          <a:prstGeom prst="rect">
            <a:avLst/>
          </a:prstGeom>
        </p:spPr>
      </p:pic>
      <p:grpSp>
        <p:nvGrpSpPr>
          <p:cNvPr id="9" name="קבוצה 8">
            <a:extLst>
              <a:ext uri="{FF2B5EF4-FFF2-40B4-BE49-F238E27FC236}">
                <a16:creationId xmlns:a16="http://schemas.microsoft.com/office/drawing/2014/main" id="{393E60B3-5398-2402-B06C-0EF6898F98BF}"/>
              </a:ext>
            </a:extLst>
          </p:cNvPr>
          <p:cNvGrpSpPr/>
          <p:nvPr/>
        </p:nvGrpSpPr>
        <p:grpSpPr>
          <a:xfrm>
            <a:off x="458877" y="4450992"/>
            <a:ext cx="2693685" cy="2120361"/>
            <a:chOff x="458877" y="3302000"/>
            <a:chExt cx="3997308" cy="3146521"/>
          </a:xfrm>
        </p:grpSpPr>
        <p:grpSp>
          <p:nvGrpSpPr>
            <p:cNvPr id="7" name="קבוצה 6">
              <a:extLst>
                <a:ext uri="{FF2B5EF4-FFF2-40B4-BE49-F238E27FC236}">
                  <a16:creationId xmlns:a16="http://schemas.microsoft.com/office/drawing/2014/main" id="{AA56FD7C-38EC-4338-2B9E-390364C7AF61}"/>
                </a:ext>
              </a:extLst>
            </p:cNvPr>
            <p:cNvGrpSpPr/>
            <p:nvPr/>
          </p:nvGrpSpPr>
          <p:grpSpPr>
            <a:xfrm>
              <a:off x="633075" y="3302000"/>
              <a:ext cx="3823110" cy="2989109"/>
              <a:chOff x="683101" y="2398386"/>
              <a:chExt cx="4921026" cy="3847517"/>
            </a:xfrm>
          </p:grpSpPr>
          <p:pic>
            <p:nvPicPr>
              <p:cNvPr id="5" name="תמונה 4" descr="תמונה שמכילה אדם, בחוץ, לבוש, פני אדם&#10;&#10;התיאור נוצר באופן אוטומטי">
                <a:extLst>
                  <a:ext uri="{FF2B5EF4-FFF2-40B4-BE49-F238E27FC236}">
                    <a16:creationId xmlns:a16="http://schemas.microsoft.com/office/drawing/2014/main" id="{2786B25D-03A9-722F-4D19-A81B5274FF97}"/>
                  </a:ext>
                </a:extLst>
              </p:cNvPr>
              <p:cNvPicPr>
                <a:picLocks noChangeAspect="1"/>
              </p:cNvPicPr>
              <p:nvPr/>
            </p:nvPicPr>
            <p:blipFill rotWithShape="1">
              <a:blip r:embed="rId6">
                <a:extLst>
                  <a:ext uri="{28A0092B-C50C-407E-A947-70E740481C1C}">
                    <a14:useLocalDpi xmlns:a14="http://schemas.microsoft.com/office/drawing/2010/main" val="0"/>
                  </a:ext>
                </a:extLst>
              </a:blip>
              <a:srcRect l="14373"/>
              <a:stretch/>
            </p:blipFill>
            <p:spPr>
              <a:xfrm>
                <a:off x="683101" y="2601004"/>
                <a:ext cx="4696802" cy="3644899"/>
              </a:xfrm>
              <a:prstGeom prst="rect">
                <a:avLst/>
              </a:prstGeom>
            </p:spPr>
          </p:pic>
          <p:pic>
            <p:nvPicPr>
              <p:cNvPr id="6" name="Picture 22" descr="Shape, square&#10;&#10;Description automatically generated">
                <a:extLst>
                  <a:ext uri="{FF2B5EF4-FFF2-40B4-BE49-F238E27FC236}">
                    <a16:creationId xmlns:a16="http://schemas.microsoft.com/office/drawing/2014/main" id="{E9AFD584-D0B0-DEBD-F410-AC0CC2F46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5678" y="2398386"/>
                <a:ext cx="448449" cy="454912"/>
              </a:xfrm>
              <a:prstGeom prst="rect">
                <a:avLst/>
              </a:prstGeom>
            </p:spPr>
          </p:pic>
        </p:grpSp>
        <p:pic>
          <p:nvPicPr>
            <p:cNvPr id="8" name="Picture 23" descr="Shape, square&#10;&#10;Description automatically generated">
              <a:extLst>
                <a:ext uri="{FF2B5EF4-FFF2-40B4-BE49-F238E27FC236}">
                  <a16:creationId xmlns:a16="http://schemas.microsoft.com/office/drawing/2014/main" id="{3FE5A1F9-C5BC-4213-30EF-9A2F8E910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877" y="6095103"/>
              <a:ext cx="348397" cy="353418"/>
            </a:xfrm>
            <a:prstGeom prst="rect">
              <a:avLst/>
            </a:prstGeom>
          </p:spPr>
        </p:pic>
      </p:grpSp>
      <p:sp>
        <p:nvSpPr>
          <p:cNvPr id="4" name="TextBox 5">
            <a:extLst>
              <a:ext uri="{FF2B5EF4-FFF2-40B4-BE49-F238E27FC236}">
                <a16:creationId xmlns:a16="http://schemas.microsoft.com/office/drawing/2014/main" id="{FAE3D6B3-A1B8-5C52-19E4-D3F9EB854DAC}"/>
              </a:ext>
            </a:extLst>
          </p:cNvPr>
          <p:cNvSpPr txBox="1"/>
          <p:nvPr/>
        </p:nvSpPr>
        <p:spPr>
          <a:xfrm>
            <a:off x="0" y="1321390"/>
            <a:ext cx="12010030" cy="3631250"/>
          </a:xfrm>
          <a:prstGeom prst="rect">
            <a:avLst/>
          </a:prstGeom>
          <a:noFill/>
        </p:spPr>
        <p:txBody>
          <a:bodyPr wrap="square" rtlCol="0">
            <a:spAutoFit/>
          </a:bodyPr>
          <a:lstStyle/>
          <a:p>
            <a:pPr algn="r" rtl="1">
              <a:lnSpc>
                <a:spcPct val="150000"/>
              </a:lnSpc>
            </a:pPr>
            <a:r>
              <a:rPr lang="he-IL" sz="2600" dirty="0">
                <a:solidFill>
                  <a:schemeClr val="bg1"/>
                </a:solidFill>
                <a:effectLst/>
                <a:latin typeface="Calibri Light" panose="020F0302020204030204" pitchFamily="34" charset="0"/>
                <a:cs typeface="Calibri Light" panose="020F0302020204030204" pitchFamily="34" charset="0"/>
              </a:rPr>
              <a:t>בחרו שתי סוגיות העוסקות בנושאי דת ומדינה.</a:t>
            </a:r>
          </a:p>
          <a:p>
            <a:pPr algn="r" rtl="1">
              <a:lnSpc>
                <a:spcPct val="150000"/>
              </a:lnSpc>
            </a:pPr>
            <a:r>
              <a:rPr lang="he-IL" sz="2600" dirty="0">
                <a:solidFill>
                  <a:schemeClr val="bg1"/>
                </a:solidFill>
                <a:effectLst/>
                <a:latin typeface="Calibri Light" panose="020F0302020204030204" pitchFamily="34" charset="0"/>
                <a:cs typeface="Calibri Light" panose="020F0302020204030204" pitchFamily="34" charset="0"/>
              </a:rPr>
              <a:t>1. כתבו בכל אחת מן הסוגיות מה הפתרון שהיו מציגים נציגי כל אחת מארבע הדעות בחלום הדתי. </a:t>
            </a:r>
          </a:p>
          <a:p>
            <a:pPr algn="r" rtl="1">
              <a:lnSpc>
                <a:spcPct val="150000"/>
              </a:lnSpc>
            </a:pPr>
            <a:r>
              <a:rPr lang="he-IL" sz="2600" dirty="0">
                <a:solidFill>
                  <a:schemeClr val="bg1"/>
                </a:solidFill>
                <a:effectLst/>
                <a:latin typeface="Calibri Light" panose="020F0302020204030204" pitchFamily="34" charset="0"/>
                <a:cs typeface="Calibri Light" panose="020F0302020204030204" pitchFamily="34" charset="0"/>
              </a:rPr>
              <a:t>2. בנוגע לכל סוגיה – איזה מהפתרונות (מהחלום הדתי) משקף ביותר את עמדתכם האישית?</a:t>
            </a:r>
          </a:p>
          <a:p>
            <a:pPr algn="r" rtl="1">
              <a:lnSpc>
                <a:spcPct val="150000"/>
              </a:lnSpc>
            </a:pPr>
            <a:r>
              <a:rPr lang="he-IL" sz="2600" dirty="0">
                <a:solidFill>
                  <a:schemeClr val="bg1"/>
                </a:solidFill>
                <a:effectLst/>
                <a:latin typeface="Calibri Light" panose="020F0302020204030204" pitchFamily="34" charset="0"/>
                <a:cs typeface="Calibri Light" panose="020F0302020204030204" pitchFamily="34" charset="0"/>
              </a:rPr>
              <a:t>3. האם אתם יכולים להבין את מי שמעדיף אחרת מכם? מה יכולות להיות הסיבות להעדפה זו? </a:t>
            </a:r>
          </a:p>
          <a:p>
            <a:pPr algn="r" rtl="1">
              <a:lnSpc>
                <a:spcPct val="150000"/>
              </a:lnSpc>
            </a:pPr>
            <a:r>
              <a:rPr lang="he-IL" sz="2600" dirty="0">
                <a:solidFill>
                  <a:schemeClr val="bg1"/>
                </a:solidFill>
                <a:effectLst/>
                <a:latin typeface="Calibri Light" panose="020F0302020204030204" pitchFamily="34" charset="0"/>
                <a:cs typeface="Calibri Light" panose="020F0302020204030204" pitchFamily="34" charset="0"/>
              </a:rPr>
              <a:t>4. האם תוכלו להציע עמדת ביניים מוסכמת או עמדה יצירתית שתשלב בין גישות שונות ויהיו נוחות לכלל האוכלוסיות?</a:t>
            </a:r>
          </a:p>
        </p:txBody>
      </p:sp>
      <p:sp>
        <p:nvSpPr>
          <p:cNvPr id="21" name="תיבת טקסט 20">
            <a:extLst>
              <a:ext uri="{FF2B5EF4-FFF2-40B4-BE49-F238E27FC236}">
                <a16:creationId xmlns:a16="http://schemas.microsoft.com/office/drawing/2014/main" id="{F7F41750-3EDF-AFFD-ABEA-02568F234E76}"/>
              </a:ext>
            </a:extLst>
          </p:cNvPr>
          <p:cNvSpPr txBox="1"/>
          <p:nvPr/>
        </p:nvSpPr>
        <p:spPr>
          <a:xfrm>
            <a:off x="4563802" y="440792"/>
            <a:ext cx="3064396"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white"/>
                </a:solidFill>
                <a:effectLst/>
                <a:uLnTx/>
                <a:uFillTx/>
                <a:latin typeface="Aileron UltraLight" panose="00000300000000000000" pitchFamily="50" charset="0"/>
                <a:ea typeface="+mn-ea"/>
                <a:cs typeface="Calibri" panose="020F0502020204030204" pitchFamily="34" charset="0"/>
              </a:rPr>
              <a:t>עבודה בזוגות:</a:t>
            </a:r>
          </a:p>
        </p:txBody>
      </p:sp>
    </p:spTree>
    <p:extLst>
      <p:ext uri="{BB962C8B-B14F-4D97-AF65-F5344CB8AC3E}">
        <p14:creationId xmlns:p14="http://schemas.microsoft.com/office/powerpoint/2010/main" val="137701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צילום מסך, אומנות קליפיפם, גרפיקה, עיצוב&#10;&#10;התיאור נוצר באופן אוטומטי">
            <a:extLst>
              <a:ext uri="{FF2B5EF4-FFF2-40B4-BE49-F238E27FC236}">
                <a16:creationId xmlns:a16="http://schemas.microsoft.com/office/drawing/2014/main" id="{8488C313-5647-3E56-0C5F-0169F0DBC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5" y="352210"/>
            <a:ext cx="11876527" cy="5551416"/>
          </a:xfrm>
          <a:prstGeom prst="rect">
            <a:avLst/>
          </a:prstGeom>
        </p:spPr>
      </p:pic>
      <p:sp>
        <p:nvSpPr>
          <p:cNvPr id="6" name="מלבן 5">
            <a:extLst>
              <a:ext uri="{FF2B5EF4-FFF2-40B4-BE49-F238E27FC236}">
                <a16:creationId xmlns:a16="http://schemas.microsoft.com/office/drawing/2014/main" id="{F4B5AC8E-9C62-5A9C-2D1C-B94ED4ED1D24}"/>
              </a:ext>
            </a:extLst>
          </p:cNvPr>
          <p:cNvSpPr/>
          <p:nvPr/>
        </p:nvSpPr>
        <p:spPr>
          <a:xfrm>
            <a:off x="1" y="6405295"/>
            <a:ext cx="12193706" cy="45270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1" name="TextBox 1">
            <a:extLst>
              <a:ext uri="{FF2B5EF4-FFF2-40B4-BE49-F238E27FC236}">
                <a16:creationId xmlns:a16="http://schemas.microsoft.com/office/drawing/2014/main" id="{0C1FE16F-58D2-B4F6-A9A6-6F1C4506D622}"/>
              </a:ext>
            </a:extLst>
          </p:cNvPr>
          <p:cNvSpPr txBox="1"/>
          <p:nvPr/>
        </p:nvSpPr>
        <p:spPr>
          <a:xfrm>
            <a:off x="4862180" y="1800697"/>
            <a:ext cx="3471248" cy="892552"/>
          </a:xfrm>
          <a:prstGeom prst="rect">
            <a:avLst/>
          </a:prstGeom>
          <a:noFill/>
        </p:spPr>
        <p:txBody>
          <a:bodyPr wrap="square" rtlCol="0">
            <a:spAutoFit/>
          </a:bodyPr>
          <a:lstStyle/>
          <a:p>
            <a:pPr algn="ctr" rtl="1"/>
            <a:r>
              <a:rPr lang="he-IL" sz="5200" b="1" dirty="0">
                <a:solidFill>
                  <a:srgbClr val="C6382F"/>
                </a:solidFill>
                <a:latin typeface="Calibri" panose="020F0502020204030204" pitchFamily="34" charset="0"/>
                <a:cs typeface="Calibri" panose="020F0502020204030204" pitchFamily="34" charset="0"/>
              </a:rPr>
              <a:t>הצגת תוצרים</a:t>
            </a:r>
          </a:p>
        </p:txBody>
      </p:sp>
      <p:pic>
        <p:nvPicPr>
          <p:cNvPr id="2" name="Picture 10" descr="A picture containing text&#10;&#10;Description automatically generated">
            <a:extLst>
              <a:ext uri="{FF2B5EF4-FFF2-40B4-BE49-F238E27FC236}">
                <a16:creationId xmlns:a16="http://schemas.microsoft.com/office/drawing/2014/main" id="{2D91A099-5D9B-BC31-9C9A-5E4D385DD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0D6FD757-1144-3BB4-C44F-8AAC2273B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Tree>
    <p:extLst>
      <p:ext uri="{BB962C8B-B14F-4D97-AF65-F5344CB8AC3E}">
        <p14:creationId xmlns:p14="http://schemas.microsoft.com/office/powerpoint/2010/main" val="1398444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descr="תמונה שמכילה תפוז, אדום, אפרסק&#10;&#10;התיאור נוצר באופן אוטומטי">
            <a:extLst>
              <a:ext uri="{FF2B5EF4-FFF2-40B4-BE49-F238E27FC236}">
                <a16:creationId xmlns:a16="http://schemas.microsoft.com/office/drawing/2014/main" id="{A9216D17-4713-7D80-37C3-D3A512863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836" y="0"/>
            <a:ext cx="6701164" cy="6858000"/>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3" name="TextBox 2">
            <a:extLst>
              <a:ext uri="{FF2B5EF4-FFF2-40B4-BE49-F238E27FC236}">
                <a16:creationId xmlns:a16="http://schemas.microsoft.com/office/drawing/2014/main" id="{4F19121A-CEC1-3DDA-0E11-A7C15F1998E3}"/>
              </a:ext>
            </a:extLst>
          </p:cNvPr>
          <p:cNvSpPr txBox="1"/>
          <p:nvPr/>
        </p:nvSpPr>
        <p:spPr>
          <a:xfrm>
            <a:off x="3307915" y="4002013"/>
            <a:ext cx="5576170" cy="1323439"/>
          </a:xfrm>
          <a:prstGeom prst="rect">
            <a:avLst/>
          </a:prstGeom>
          <a:noFill/>
        </p:spPr>
        <p:txBody>
          <a:bodyPr wrap="square" rtlCol="0">
            <a:spAutoFit/>
          </a:bodyPr>
          <a:lstStyle/>
          <a:p>
            <a:pPr algn="ctr" rtl="1"/>
            <a:r>
              <a:rPr lang="he-IL" sz="8000" b="1" dirty="0">
                <a:solidFill>
                  <a:schemeClr val="bg1">
                    <a:alpha val="0"/>
                  </a:schemeClr>
                </a:solidFill>
                <a:effectLst/>
                <a:latin typeface="Calibri Light" panose="020F0302020204030204" pitchFamily="34" charset="0"/>
                <a:cs typeface="Calibri Light" panose="020F0302020204030204" pitchFamily="34" charset="0"/>
              </a:rPr>
              <a:t>בואו נצא לדרך. </a:t>
            </a:r>
          </a:p>
        </p:txBody>
      </p:sp>
      <p:pic>
        <p:nvPicPr>
          <p:cNvPr id="2" name="גרפיקה 12">
            <a:extLst>
              <a:ext uri="{FF2B5EF4-FFF2-40B4-BE49-F238E27FC236}">
                <a16:creationId xmlns:a16="http://schemas.microsoft.com/office/drawing/2014/main" id="{8EFC795A-95CF-A3FE-7502-D63E3E62E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2151" y="263631"/>
            <a:ext cx="1662190" cy="354322"/>
          </a:xfrm>
          <a:prstGeom prst="rect">
            <a:avLst/>
          </a:prstGeom>
        </p:spPr>
      </p:pic>
      <p:pic>
        <p:nvPicPr>
          <p:cNvPr id="9" name="Picture 5" descr="Shape, square&#10;&#10;Description automatically generated">
            <a:extLst>
              <a:ext uri="{FF2B5EF4-FFF2-40B4-BE49-F238E27FC236}">
                <a16:creationId xmlns:a16="http://schemas.microsoft.com/office/drawing/2014/main" id="{16181EA0-2DCD-988D-2EDE-70FFAD267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23" y="5422077"/>
            <a:ext cx="458481" cy="458481"/>
          </a:xfrm>
          <a:prstGeom prst="rect">
            <a:avLst/>
          </a:prstGeom>
        </p:spPr>
      </p:pic>
      <p:pic>
        <p:nvPicPr>
          <p:cNvPr id="34" name="תמונה 33" descr="תמונה שמכילה צילום מסך&#10;&#10;התיאור נוצר באופן אוטומטי">
            <a:extLst>
              <a:ext uri="{FF2B5EF4-FFF2-40B4-BE49-F238E27FC236}">
                <a16:creationId xmlns:a16="http://schemas.microsoft.com/office/drawing/2014/main" id="{11D7D570-44F6-03FB-6E37-B94D3B9C9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644" y="1268008"/>
            <a:ext cx="4478779" cy="657900"/>
          </a:xfrm>
          <a:prstGeom prst="rect">
            <a:avLst/>
          </a:prstGeom>
        </p:spPr>
      </p:pic>
      <p:pic>
        <p:nvPicPr>
          <p:cNvPr id="37" name="Picture 11">
            <a:extLst>
              <a:ext uri="{FF2B5EF4-FFF2-40B4-BE49-F238E27FC236}">
                <a16:creationId xmlns:a16="http://schemas.microsoft.com/office/drawing/2014/main" id="{56F68B8B-2591-A0EA-F879-231B140AD3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4415" y="5880558"/>
            <a:ext cx="575193" cy="650945"/>
          </a:xfrm>
          <a:prstGeom prst="rect">
            <a:avLst/>
          </a:prstGeom>
        </p:spPr>
      </p:pic>
      <p:pic>
        <p:nvPicPr>
          <p:cNvPr id="41" name="תמונה 40" descr="תמונה שמכילה צילום מסך, תפוז, מלבן&#10;&#10;התיאור נוצר באופן אוטומטי">
            <a:extLst>
              <a:ext uri="{FF2B5EF4-FFF2-40B4-BE49-F238E27FC236}">
                <a16:creationId xmlns:a16="http://schemas.microsoft.com/office/drawing/2014/main" id="{399AF0E1-E1A7-5136-3867-84866BBE94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9153" y="2716257"/>
            <a:ext cx="1803372" cy="1526550"/>
          </a:xfrm>
          <a:prstGeom prst="rect">
            <a:avLst/>
          </a:prstGeom>
        </p:spPr>
      </p:pic>
      <p:pic>
        <p:nvPicPr>
          <p:cNvPr id="42" name="תמונה 41" descr="תמונה שמכילה צילום מסך, מלבן&#10;&#10;התיאור נוצר באופן אוטומטי">
            <a:extLst>
              <a:ext uri="{FF2B5EF4-FFF2-40B4-BE49-F238E27FC236}">
                <a16:creationId xmlns:a16="http://schemas.microsoft.com/office/drawing/2014/main" id="{91079958-43E5-CD6F-4830-C19415A724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0881" y="3734181"/>
            <a:ext cx="1642879" cy="1591271"/>
          </a:xfrm>
          <a:prstGeom prst="rect">
            <a:avLst/>
          </a:prstGeom>
        </p:spPr>
      </p:pic>
      <p:sp>
        <p:nvSpPr>
          <p:cNvPr id="43" name="TextBox 5">
            <a:extLst>
              <a:ext uri="{FF2B5EF4-FFF2-40B4-BE49-F238E27FC236}">
                <a16:creationId xmlns:a16="http://schemas.microsoft.com/office/drawing/2014/main" id="{2B9CAF3C-AAF1-9F32-1EA8-E62CB8577AD3}"/>
              </a:ext>
            </a:extLst>
          </p:cNvPr>
          <p:cNvSpPr txBox="1"/>
          <p:nvPr/>
        </p:nvSpPr>
        <p:spPr>
          <a:xfrm>
            <a:off x="5500933" y="751872"/>
            <a:ext cx="6691068" cy="5842497"/>
          </a:xfrm>
          <a:prstGeom prst="rect">
            <a:avLst/>
          </a:prstGeom>
          <a:noFill/>
        </p:spPr>
        <p:txBody>
          <a:bodyPr wrap="square" rtlCol="0">
            <a:spAutoFit/>
          </a:bodyPr>
          <a:lstStyle/>
          <a:p>
            <a:pPr algn="ctr">
              <a:lnSpc>
                <a:spcPct val="150000"/>
              </a:lnSpc>
            </a:pPr>
            <a:r>
              <a:rPr lang="he-I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מרתק להיווכח שלא תמיד יש חפיפה בין מידת ההקפדה הדתית של אדם ובין עמדתו ביחס לאופייה הרצוי של המדינה בנושאים אלה! יש, לדוגמה, מי שמקפידים מאוד על אורח חיים דתי, ותומכים בהפרדת דת ומדינה, ולעומתם כאלה שאינם שומרים מצוות בחייהם הפרטיים, ועם זאת, משיקולים </a:t>
            </a:r>
            <a:r>
              <a:rPr lang="he-IL" sz="2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תרבותיים־לאומיים</a:t>
            </a:r>
            <a:r>
              <a:rPr lang="he-I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תומכים בשילוב המורשת ואף ההלכה היהודית בחקיקה.</a:t>
            </a:r>
          </a:p>
          <a:p>
            <a:pPr algn="ctr">
              <a:lnSpc>
                <a:spcPct val="150000"/>
              </a:lnSpc>
            </a:pPr>
            <a:endParaRPr lang="he-I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10" descr="A picture containing text&#10;&#10;Description automatically generated">
            <a:extLst>
              <a:ext uri="{FF2B5EF4-FFF2-40B4-BE49-F238E27FC236}">
                <a16:creationId xmlns:a16="http://schemas.microsoft.com/office/drawing/2014/main" id="{354ADD0A-0661-3E4F-93E6-627CF2D488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Tree>
    <p:extLst>
      <p:ext uri="{BB962C8B-B14F-4D97-AF65-F5344CB8AC3E}">
        <p14:creationId xmlns:p14="http://schemas.microsoft.com/office/powerpoint/2010/main" val="348118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F08F26DA-5C5E-7531-1AE7-B285E17FF48E}"/>
              </a:ext>
            </a:extLst>
          </p:cNvPr>
          <p:cNvSpPr/>
          <p:nvPr/>
        </p:nvSpPr>
        <p:spPr>
          <a:xfrm>
            <a:off x="3730542" y="-29356"/>
            <a:ext cx="8461458" cy="6887355"/>
          </a:xfrm>
          <a:prstGeom prst="rect">
            <a:avLst/>
          </a:prstGeom>
          <a:solidFill>
            <a:srgbClr val="82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5" name="תמונה 4" descr="תמונה שמכילה מפה, שרטוט, אומנות, טקסט&#10;&#10;התיאור נוצר באופן אוטומטי">
            <a:extLst>
              <a:ext uri="{FF2B5EF4-FFF2-40B4-BE49-F238E27FC236}">
                <a16:creationId xmlns:a16="http://schemas.microsoft.com/office/drawing/2014/main" id="{A6D296BC-EFB9-A1B3-C0D1-292505ED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762" y="140690"/>
            <a:ext cx="3034155" cy="6576620"/>
          </a:xfrm>
          <a:prstGeom prst="rect">
            <a:avLst/>
          </a:prstGeom>
        </p:spPr>
      </p:pic>
      <p:sp>
        <p:nvSpPr>
          <p:cNvPr id="6" name="מלבן 5">
            <a:extLst>
              <a:ext uri="{FF2B5EF4-FFF2-40B4-BE49-F238E27FC236}">
                <a16:creationId xmlns:a16="http://schemas.microsoft.com/office/drawing/2014/main" id="{72C3897C-C4A3-039F-B9A1-EB36AE3E1533}"/>
              </a:ext>
            </a:extLst>
          </p:cNvPr>
          <p:cNvSpPr/>
          <p:nvPr/>
        </p:nvSpPr>
        <p:spPr>
          <a:xfrm>
            <a:off x="202496" y="6180141"/>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7" name="TextBox 6">
            <a:extLst>
              <a:ext uri="{FF2B5EF4-FFF2-40B4-BE49-F238E27FC236}">
                <a16:creationId xmlns:a16="http://schemas.microsoft.com/office/drawing/2014/main" id="{0CE21F0F-D72F-5FCF-FFDA-363BC89F7F56}"/>
              </a:ext>
            </a:extLst>
          </p:cNvPr>
          <p:cNvSpPr txBox="1"/>
          <p:nvPr/>
        </p:nvSpPr>
        <p:spPr>
          <a:xfrm>
            <a:off x="7516779" y="917185"/>
            <a:ext cx="4412884" cy="1015663"/>
          </a:xfrm>
          <a:prstGeom prst="rect">
            <a:avLst/>
          </a:prstGeom>
          <a:noFill/>
        </p:spPr>
        <p:txBody>
          <a:bodyPr wrap="square" rtlCol="0">
            <a:spAutoFit/>
          </a:bodyPr>
          <a:lstStyle/>
          <a:p>
            <a:pPr algn="ctr"/>
            <a:r>
              <a:rPr lang="he-IL" sz="6000" b="1" dirty="0">
                <a:solidFill>
                  <a:schemeClr val="bg1"/>
                </a:solidFill>
                <a:effectLst/>
                <a:latin typeface="Calibri" panose="020F0502020204030204" pitchFamily="34" charset="0"/>
                <a:cs typeface="Calibri" panose="020F0502020204030204" pitchFamily="34" charset="0"/>
              </a:rPr>
              <a:t>אז מה למדנו?</a:t>
            </a:r>
          </a:p>
        </p:txBody>
      </p:sp>
      <p:sp>
        <p:nvSpPr>
          <p:cNvPr id="13" name="תיבת טקסט 7">
            <a:extLst>
              <a:ext uri="{FF2B5EF4-FFF2-40B4-BE49-F238E27FC236}">
                <a16:creationId xmlns:a16="http://schemas.microsoft.com/office/drawing/2014/main" id="{4C9929F7-C164-6C68-D6DD-800C7DF2D766}"/>
              </a:ext>
            </a:extLst>
          </p:cNvPr>
          <p:cNvSpPr txBox="1"/>
          <p:nvPr/>
        </p:nvSpPr>
        <p:spPr>
          <a:xfrm>
            <a:off x="4647475" y="1863392"/>
            <a:ext cx="7069538" cy="2232021"/>
          </a:xfrm>
          <a:prstGeom prst="rect">
            <a:avLst/>
          </a:prstGeom>
          <a:noFill/>
        </p:spPr>
        <p:txBody>
          <a:bodyPr wrap="square">
            <a:spAutoFit/>
          </a:bodyPr>
          <a:lstStyle/>
          <a:p>
            <a:pPr algn="r" rtl="1">
              <a:lnSpc>
                <a:spcPct val="150000"/>
              </a:lnSpc>
            </a:pPr>
            <a:r>
              <a:rPr lang="he-IL" sz="3200" dirty="0">
                <a:solidFill>
                  <a:schemeClr val="bg1"/>
                </a:solidFill>
                <a:latin typeface="Calibri" panose="020F0502020204030204" pitchFamily="34" charset="0"/>
                <a:cs typeface="Calibri" panose="020F0502020204030204" pitchFamily="34" charset="0"/>
              </a:rPr>
              <a:t>לסיכום, במדינת ישראל קיימות העדפות שונות ביחס לנוכחותה של הדת במרחב הציבורי, השפעתה על חקיקה והמוסדות במדינה. </a:t>
            </a:r>
          </a:p>
        </p:txBody>
      </p:sp>
      <p:pic>
        <p:nvPicPr>
          <p:cNvPr id="2" name="גרפיקה 12">
            <a:extLst>
              <a:ext uri="{FF2B5EF4-FFF2-40B4-BE49-F238E27FC236}">
                <a16:creationId xmlns:a16="http://schemas.microsoft.com/office/drawing/2014/main" id="{8369D218-DA58-FD46-8CF8-0827C4BC8B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2151" y="263631"/>
            <a:ext cx="1662190" cy="354322"/>
          </a:xfrm>
          <a:prstGeom prst="rect">
            <a:avLst/>
          </a:prstGeom>
        </p:spPr>
      </p:pic>
    </p:spTree>
    <p:extLst>
      <p:ext uri="{BB962C8B-B14F-4D97-AF65-F5344CB8AC3E}">
        <p14:creationId xmlns:p14="http://schemas.microsoft.com/office/powerpoint/2010/main" val="852293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5" name="Picture 14" hidden="1">
            <a:extLst>
              <a:ext uri="{FF2B5EF4-FFF2-40B4-BE49-F238E27FC236}">
                <a16:creationId xmlns:a16="http://schemas.microsoft.com/office/drawing/2014/main" id="{7D093CE1-A4D0-0257-7F3F-C6B81CDC6B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117" y="1063512"/>
            <a:ext cx="10931765" cy="3892518"/>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A3CEA238-26CB-F0A7-81CB-C899C5F1F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5" name="Picture 5">
            <a:extLst>
              <a:ext uri="{FF2B5EF4-FFF2-40B4-BE49-F238E27FC236}">
                <a16:creationId xmlns:a16="http://schemas.microsoft.com/office/drawing/2014/main" id="{306FEA5E-E8BF-5B1D-5CE4-3A9C914C1808}"/>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nvGrpSpPr>
          <p:cNvPr id="9" name="קבוצה 8">
            <a:extLst>
              <a:ext uri="{FF2B5EF4-FFF2-40B4-BE49-F238E27FC236}">
                <a16:creationId xmlns:a16="http://schemas.microsoft.com/office/drawing/2014/main" id="{20479E5D-DFC6-1202-2027-6F958EB26134}"/>
              </a:ext>
            </a:extLst>
          </p:cNvPr>
          <p:cNvGrpSpPr/>
          <p:nvPr/>
        </p:nvGrpSpPr>
        <p:grpSpPr>
          <a:xfrm>
            <a:off x="6452921" y="4749976"/>
            <a:ext cx="1866915" cy="804833"/>
            <a:chOff x="6816531" y="4789266"/>
            <a:chExt cx="1866915" cy="804833"/>
          </a:xfrm>
        </p:grpSpPr>
        <p:sp>
          <p:nvSpPr>
            <p:cNvPr id="7" name="מלבן 6">
              <a:extLst>
                <a:ext uri="{FF2B5EF4-FFF2-40B4-BE49-F238E27FC236}">
                  <a16:creationId xmlns:a16="http://schemas.microsoft.com/office/drawing/2014/main" id="{CFF46663-363F-1A15-2E3E-A5922474EADB}"/>
                </a:ext>
              </a:extLst>
            </p:cNvPr>
            <p:cNvSpPr/>
            <p:nvPr/>
          </p:nvSpPr>
          <p:spPr>
            <a:xfrm>
              <a:off x="6816531" y="4789266"/>
              <a:ext cx="1866915" cy="804833"/>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13">
              <a:extLst>
                <a:ext uri="{FF2B5EF4-FFF2-40B4-BE49-F238E27FC236}">
                  <a16:creationId xmlns:a16="http://schemas.microsoft.com/office/drawing/2014/main" id="{6AB8F926-9978-89B3-B8C2-66353138C3F0}"/>
                </a:ext>
              </a:extLst>
            </p:cNvPr>
            <p:cNvSpPr txBox="1"/>
            <p:nvPr/>
          </p:nvSpPr>
          <p:spPr>
            <a:xfrm>
              <a:off x="6836360" y="4868516"/>
              <a:ext cx="1847086" cy="646331"/>
            </a:xfrm>
            <a:prstGeom prst="rect">
              <a:avLst/>
            </a:prstGeom>
            <a:noFill/>
          </p:spPr>
          <p:txBody>
            <a:bodyPr wrap="square" rtlCol="1">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1200" dirty="0">
                  <a:solidFill>
                    <a:schemeClr val="bg1"/>
                  </a:solidFill>
                  <a:latin typeface="Assistant" pitchFamily="2" charset="-79"/>
                  <a:cs typeface="Assistant" pitchFamily="2" charset="-79"/>
                </a:rPr>
                <a:t>שיעור פרונטלי </a:t>
              </a:r>
            </a:p>
            <a:p>
              <a:pPr algn="ctr"/>
              <a:r>
                <a:rPr lang="he-IL" sz="1200" b="1" dirty="0">
                  <a:solidFill>
                    <a:schemeClr val="bg1"/>
                  </a:solidFill>
                  <a:latin typeface="Assistant" pitchFamily="2" charset="-79"/>
                  <a:cs typeface="Assistant" pitchFamily="2" charset="-79"/>
                </a:rPr>
                <a:t>החלום הלאומי</a:t>
              </a:r>
            </a:p>
            <a:p>
              <a:pPr algn="ctr"/>
              <a:r>
                <a:rPr lang="he-IL" sz="1200" b="1" dirty="0">
                  <a:solidFill>
                    <a:schemeClr val="bg1"/>
                  </a:solidFill>
                  <a:latin typeface="Assistant" pitchFamily="2" charset="-79"/>
                  <a:cs typeface="Assistant" pitchFamily="2" charset="-79"/>
                </a:rPr>
                <a:t> במדינת ישראל</a:t>
              </a:r>
            </a:p>
          </p:txBody>
        </p:sp>
      </p:grpSp>
      <p:pic>
        <p:nvPicPr>
          <p:cNvPr id="8" name="גרפיקה 7" descr="תוו ^ כלפי מטה עם מילוי מלא">
            <a:extLst>
              <a:ext uri="{FF2B5EF4-FFF2-40B4-BE49-F238E27FC236}">
                <a16:creationId xmlns:a16="http://schemas.microsoft.com/office/drawing/2014/main" id="{0F21892A-3DFC-BBFC-DC55-6025FC7B9F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907774" y="4975546"/>
            <a:ext cx="353695" cy="353695"/>
          </a:xfrm>
          <a:prstGeom prst="rect">
            <a:avLst/>
          </a:prstGeom>
        </p:spPr>
      </p:pic>
      <p:grpSp>
        <p:nvGrpSpPr>
          <p:cNvPr id="10" name="קבוצה 9">
            <a:extLst>
              <a:ext uri="{FF2B5EF4-FFF2-40B4-BE49-F238E27FC236}">
                <a16:creationId xmlns:a16="http://schemas.microsoft.com/office/drawing/2014/main" id="{AED23E36-0CA2-7BFC-7346-F13A9CE46504}"/>
              </a:ext>
            </a:extLst>
          </p:cNvPr>
          <p:cNvGrpSpPr/>
          <p:nvPr/>
        </p:nvGrpSpPr>
        <p:grpSpPr>
          <a:xfrm>
            <a:off x="3831738" y="4749976"/>
            <a:ext cx="1866915" cy="804833"/>
            <a:chOff x="6816531" y="4789266"/>
            <a:chExt cx="1866915" cy="804833"/>
          </a:xfrm>
        </p:grpSpPr>
        <p:sp>
          <p:nvSpPr>
            <p:cNvPr id="12" name="מלבן 11">
              <a:extLst>
                <a:ext uri="{FF2B5EF4-FFF2-40B4-BE49-F238E27FC236}">
                  <a16:creationId xmlns:a16="http://schemas.microsoft.com/office/drawing/2014/main" id="{D9C3E301-30CA-79CF-B253-0B1217BDD1F5}"/>
                </a:ext>
              </a:extLst>
            </p:cNvPr>
            <p:cNvSpPr/>
            <p:nvPr/>
          </p:nvSpPr>
          <p:spPr>
            <a:xfrm>
              <a:off x="6816531" y="4789266"/>
              <a:ext cx="1866915" cy="804833"/>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תיבת טקסט 13">
              <a:extLst>
                <a:ext uri="{FF2B5EF4-FFF2-40B4-BE49-F238E27FC236}">
                  <a16:creationId xmlns:a16="http://schemas.microsoft.com/office/drawing/2014/main" id="{90409ACE-9F7A-3925-3A13-FD0F98AAB47A}"/>
                </a:ext>
              </a:extLst>
            </p:cNvPr>
            <p:cNvSpPr txBox="1"/>
            <p:nvPr/>
          </p:nvSpPr>
          <p:spPr>
            <a:xfrm>
              <a:off x="6816531" y="4868516"/>
              <a:ext cx="1866915" cy="646331"/>
            </a:xfrm>
            <a:prstGeom prst="rect">
              <a:avLst/>
            </a:prstGeom>
            <a:noFill/>
          </p:spPr>
          <p:txBody>
            <a:bodyPr wrap="square" rtlCol="1">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1200" dirty="0">
                  <a:solidFill>
                    <a:schemeClr val="bg1"/>
                  </a:solidFill>
                  <a:latin typeface="Assistant" pitchFamily="2" charset="-79"/>
                  <a:cs typeface="Assistant" pitchFamily="2" charset="-79"/>
                </a:rPr>
                <a:t>שיעור פרונטלי </a:t>
              </a:r>
            </a:p>
            <a:p>
              <a:pPr algn="ctr"/>
              <a:r>
                <a:rPr lang="he-IL" sz="1200" b="1" dirty="0">
                  <a:solidFill>
                    <a:schemeClr val="bg1"/>
                  </a:solidFill>
                  <a:latin typeface="Assistant" pitchFamily="2" charset="-79"/>
                  <a:cs typeface="Assistant" pitchFamily="2" charset="-79"/>
                </a:rPr>
                <a:t>החלום הדתי</a:t>
              </a:r>
              <a:br>
                <a:rPr lang="he-IL" sz="1200" b="1" dirty="0">
                  <a:solidFill>
                    <a:schemeClr val="bg1"/>
                  </a:solidFill>
                  <a:latin typeface="Assistant" pitchFamily="2" charset="-79"/>
                  <a:cs typeface="Assistant" pitchFamily="2" charset="-79"/>
                </a:rPr>
              </a:br>
              <a:r>
                <a:rPr lang="he-IL" sz="1200" b="1" dirty="0">
                  <a:solidFill>
                    <a:schemeClr val="bg1"/>
                  </a:solidFill>
                  <a:latin typeface="Assistant" pitchFamily="2" charset="-79"/>
                  <a:cs typeface="Assistant" pitchFamily="2" charset="-79"/>
                </a:rPr>
                <a:t> במדינת ישראל</a:t>
              </a:r>
            </a:p>
          </p:txBody>
        </p:sp>
      </p:grpSp>
      <p:grpSp>
        <p:nvGrpSpPr>
          <p:cNvPr id="2" name="קבוצה 1">
            <a:extLst>
              <a:ext uri="{FF2B5EF4-FFF2-40B4-BE49-F238E27FC236}">
                <a16:creationId xmlns:a16="http://schemas.microsoft.com/office/drawing/2014/main" id="{033EAEEE-192C-1CCA-3ED0-F6184C8FF801}"/>
              </a:ext>
            </a:extLst>
          </p:cNvPr>
          <p:cNvGrpSpPr/>
          <p:nvPr/>
        </p:nvGrpSpPr>
        <p:grpSpPr>
          <a:xfrm>
            <a:off x="-5096608" y="1375454"/>
            <a:ext cx="4784681" cy="2126525"/>
            <a:chOff x="1335475" y="1375454"/>
            <a:chExt cx="4784681" cy="2126525"/>
          </a:xfrm>
        </p:grpSpPr>
        <p:pic>
          <p:nvPicPr>
            <p:cNvPr id="6" name="Picture 5">
              <a:extLst>
                <a:ext uri="{FF2B5EF4-FFF2-40B4-BE49-F238E27FC236}">
                  <a16:creationId xmlns:a16="http://schemas.microsoft.com/office/drawing/2014/main" id="{3B904C1B-8E4B-39E4-FFA3-B1210AB321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35475" y="1375454"/>
              <a:ext cx="4784681" cy="2126525"/>
            </a:xfrm>
            <a:prstGeom prst="rect">
              <a:avLst/>
            </a:prstGeom>
          </p:spPr>
        </p:pic>
        <p:sp>
          <p:nvSpPr>
            <p:cNvPr id="14" name="TextBox 11">
              <a:extLst>
                <a:ext uri="{FF2B5EF4-FFF2-40B4-BE49-F238E27FC236}">
                  <a16:creationId xmlns:a16="http://schemas.microsoft.com/office/drawing/2014/main" id="{B1ECD7B3-BFDD-46B7-8B65-306F54CCA9C1}"/>
                </a:ext>
              </a:extLst>
            </p:cNvPr>
            <p:cNvSpPr txBox="1"/>
            <p:nvPr/>
          </p:nvSpPr>
          <p:spPr>
            <a:xfrm>
              <a:off x="1683116" y="1962974"/>
              <a:ext cx="4412884"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מבוא לפסיפס החלומות</a:t>
              </a:r>
              <a:endParaRPr lang="en-IL" sz="3200" b="1" dirty="0">
                <a:solidFill>
                  <a:srgbClr val="16308B"/>
                </a:solidFill>
                <a:latin typeface="Calibri" panose="020F0502020204030204" pitchFamily="34" charset="0"/>
                <a:cs typeface="Calibri" panose="020F0502020204030204" pitchFamily="34" charset="0"/>
              </a:endParaRPr>
            </a:p>
          </p:txBody>
        </p:sp>
        <p:sp>
          <p:nvSpPr>
            <p:cNvPr id="16" name="TextBox 12">
              <a:extLst>
                <a:ext uri="{FF2B5EF4-FFF2-40B4-BE49-F238E27FC236}">
                  <a16:creationId xmlns:a16="http://schemas.microsoft.com/office/drawing/2014/main" id="{53DBAB27-E181-C348-B36D-B660254A5973}"/>
                </a:ext>
              </a:extLst>
            </p:cNvPr>
            <p:cNvSpPr txBox="1"/>
            <p:nvPr/>
          </p:nvSpPr>
          <p:spPr>
            <a:xfrm>
              <a:off x="2384608" y="2430714"/>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grpSp>
      <p:pic>
        <p:nvPicPr>
          <p:cNvPr id="17" name="Picture 8">
            <a:extLst>
              <a:ext uri="{FF2B5EF4-FFF2-40B4-BE49-F238E27FC236}">
                <a16:creationId xmlns:a16="http://schemas.microsoft.com/office/drawing/2014/main" id="{773A7DA3-7BF8-C6A0-6B33-96E387DB8D6F}"/>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r="28947"/>
          <a:stretch/>
        </p:blipFill>
        <p:spPr>
          <a:xfrm>
            <a:off x="12394633" y="0"/>
            <a:ext cx="9253311" cy="6858000"/>
          </a:xfrm>
          <a:prstGeom prst="rect">
            <a:avLst/>
          </a:prstGeom>
        </p:spPr>
      </p:pic>
      <p:pic>
        <p:nvPicPr>
          <p:cNvPr id="18" name="תמונה 17">
            <a:extLst>
              <a:ext uri="{FF2B5EF4-FFF2-40B4-BE49-F238E27FC236}">
                <a16:creationId xmlns:a16="http://schemas.microsoft.com/office/drawing/2014/main" id="{91E7CA5F-E775-ADC0-C4A8-0E1F49233226}"/>
              </a:ext>
            </a:extLst>
          </p:cNvPr>
          <p:cNvPicPr>
            <a:picLocks noChangeAspect="1"/>
          </p:cNvPicPr>
          <p:nvPr/>
        </p:nvPicPr>
        <p:blipFill>
          <a:blip r:embed="rId10">
            <a:extLst>
              <a:ext uri="{28A0092B-C50C-407E-A947-70E740481C1C}">
                <a14:useLocalDpi xmlns:a14="http://schemas.microsoft.com/office/drawing/2010/main" val="0"/>
              </a:ext>
            </a:extLst>
          </a:blip>
          <a:srcRect t="2408" b="2408"/>
          <a:stretch/>
        </p:blipFill>
        <p:spPr>
          <a:xfrm>
            <a:off x="-1583275" y="5592659"/>
            <a:ext cx="1152579" cy="1158240"/>
          </a:xfrm>
          <a:prstGeom prst="rect">
            <a:avLst/>
          </a:prstGeom>
        </p:spPr>
      </p:pic>
      <p:pic>
        <p:nvPicPr>
          <p:cNvPr id="20" name="תמונה 19" descr="תמונה שמכילה גופן, טקסט&#10;&#10;התיאור נוצר באופן אוטומטי">
            <a:extLst>
              <a:ext uri="{FF2B5EF4-FFF2-40B4-BE49-F238E27FC236}">
                <a16:creationId xmlns:a16="http://schemas.microsoft.com/office/drawing/2014/main" id="{E7EA3E4E-4078-F131-B314-9FF63F24A9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565" y="1303191"/>
            <a:ext cx="11279421" cy="3881860"/>
          </a:xfrm>
          <a:prstGeom prst="rect">
            <a:avLst/>
          </a:prstGeom>
        </p:spPr>
      </p:pic>
    </p:spTree>
    <p:extLst>
      <p:ext uri="{BB962C8B-B14F-4D97-AF65-F5344CB8AC3E}">
        <p14:creationId xmlns:p14="http://schemas.microsoft.com/office/powerpoint/2010/main" val="174690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תמונה 14">
            <a:extLst>
              <a:ext uri="{FF2B5EF4-FFF2-40B4-BE49-F238E27FC236}">
                <a16:creationId xmlns:a16="http://schemas.microsoft.com/office/drawing/2014/main" id="{74054154-BF2D-7BD4-8536-AD507638E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0" descr="A picture containing text&#10;&#10;Description automatically generated">
            <a:extLst>
              <a:ext uri="{FF2B5EF4-FFF2-40B4-BE49-F238E27FC236}">
                <a16:creationId xmlns:a16="http://schemas.microsoft.com/office/drawing/2014/main" id="{2620FD91-6B56-FAA1-6437-B8F7CE04B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39B05CFD-16E3-CB25-14EB-7DA85EB71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grpSp>
        <p:nvGrpSpPr>
          <p:cNvPr id="7" name="קבוצה 6">
            <a:extLst>
              <a:ext uri="{FF2B5EF4-FFF2-40B4-BE49-F238E27FC236}">
                <a16:creationId xmlns:a16="http://schemas.microsoft.com/office/drawing/2014/main" id="{979B3380-AB31-036E-089C-5C4A653330D1}"/>
              </a:ext>
            </a:extLst>
          </p:cNvPr>
          <p:cNvGrpSpPr/>
          <p:nvPr/>
        </p:nvGrpSpPr>
        <p:grpSpPr>
          <a:xfrm>
            <a:off x="498628" y="2972260"/>
            <a:ext cx="10853658" cy="2422550"/>
            <a:chOff x="687154" y="2972260"/>
            <a:chExt cx="10853658" cy="2422550"/>
          </a:xfrm>
        </p:grpSpPr>
        <p:pic>
          <p:nvPicPr>
            <p:cNvPr id="12" name="תמונה 7" descr="A white square with black border&#10;&#10;Description automatically generated">
              <a:extLst>
                <a:ext uri="{FF2B5EF4-FFF2-40B4-BE49-F238E27FC236}">
                  <a16:creationId xmlns:a16="http://schemas.microsoft.com/office/drawing/2014/main" id="{61DFF0CF-14E5-1106-F12F-D6EC4E246A87}"/>
                </a:ext>
              </a:extLst>
            </p:cNvPr>
            <p:cNvPicPr>
              <a:picLocks noChangeAspect="1"/>
            </p:cNvPicPr>
            <p:nvPr/>
          </p:nvPicPr>
          <p:blipFill>
            <a:blip r:embed="rId6">
              <a:alphaModFix amt="82000"/>
              <a:extLst>
                <a:ext uri="{28A0092B-C50C-407E-A947-70E740481C1C}">
                  <a14:useLocalDpi xmlns:a14="http://schemas.microsoft.com/office/drawing/2010/main" val="0"/>
                </a:ext>
              </a:extLst>
            </a:blip>
            <a:stretch>
              <a:fillRect/>
            </a:stretch>
          </p:blipFill>
          <p:spPr>
            <a:xfrm>
              <a:off x="687154" y="2972260"/>
              <a:ext cx="10853658" cy="2422550"/>
            </a:xfrm>
            <a:prstGeom prst="rect">
              <a:avLst/>
            </a:prstGeom>
            <a:effectLst>
              <a:outerShdw blurRad="194253" dist="50800" dir="5400000" sx="97696" sy="97696" algn="ctr" rotWithShape="0">
                <a:srgbClr val="000000">
                  <a:alpha val="0"/>
                </a:srgbClr>
              </a:outerShdw>
            </a:effectLst>
          </p:spPr>
        </p:pic>
        <p:sp>
          <p:nvSpPr>
            <p:cNvPr id="17" name="TextBox 5">
              <a:extLst>
                <a:ext uri="{FF2B5EF4-FFF2-40B4-BE49-F238E27FC236}">
                  <a16:creationId xmlns:a16="http://schemas.microsoft.com/office/drawing/2014/main" id="{A8CEDE0C-A5B6-C8EE-0229-C20E31C05CF7}"/>
                </a:ext>
              </a:extLst>
            </p:cNvPr>
            <p:cNvSpPr txBox="1"/>
            <p:nvPr/>
          </p:nvSpPr>
          <p:spPr>
            <a:xfrm>
              <a:off x="1160983" y="2972260"/>
              <a:ext cx="9906000" cy="2232021"/>
            </a:xfrm>
            <a:prstGeom prst="rect">
              <a:avLst/>
            </a:prstGeom>
            <a:noFill/>
          </p:spPr>
          <p:txBody>
            <a:bodyPr wrap="square" rtlCol="0">
              <a:spAutoFit/>
            </a:bodyPr>
            <a:lstStyle/>
            <a:p>
              <a:pPr algn="ctr">
                <a:lnSpc>
                  <a:spcPct val="150000"/>
                </a:lnSpc>
              </a:pPr>
              <a:r>
                <a:rPr lang="he-IL" sz="3200" b="1" dirty="0">
                  <a:solidFill>
                    <a:srgbClr val="DE5F36"/>
                  </a:solidFill>
                  <a:effectLst/>
                  <a:latin typeface="Calibri Light" panose="020F0302020204030204" pitchFamily="34" charset="0"/>
                  <a:ea typeface="Calibri" panose="020F0502020204030204" pitchFamily="34" charset="0"/>
                  <a:cs typeface="Calibri Light" panose="020F0302020204030204" pitchFamily="34" charset="0"/>
                </a:rPr>
                <a:t>מצד אחד יש הסבורים כי על המרחב הציבורי במדינת ישראל לכלול מאפיינים דתיים מסוימים. מצד אחר יש המתנגדים לכך וטוענים כי במדינת ישראל צריך לאפשר חופש מדת במרחב הציבורי.</a:t>
              </a:r>
            </a:p>
          </p:txBody>
        </p:sp>
      </p:grpSp>
      <p:sp>
        <p:nvSpPr>
          <p:cNvPr id="16" name="מלבן 15">
            <a:extLst>
              <a:ext uri="{FF2B5EF4-FFF2-40B4-BE49-F238E27FC236}">
                <a16:creationId xmlns:a16="http://schemas.microsoft.com/office/drawing/2014/main" id="{B2C119B9-6B44-1D68-C9C5-4F20AC4624A7}"/>
              </a:ext>
            </a:extLst>
          </p:cNvPr>
          <p:cNvSpPr/>
          <p:nvPr/>
        </p:nvSpPr>
        <p:spPr>
          <a:xfrm>
            <a:off x="202496" y="6180141"/>
            <a:ext cx="452705" cy="452705"/>
          </a:xfrm>
          <a:prstGeom prst="rect">
            <a:avLst/>
          </a:prstGeom>
          <a:solidFill>
            <a:srgbClr val="DE5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12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E5F70A4-50BC-E7EE-7CC9-200E53726946}"/>
              </a:ext>
            </a:extLst>
          </p:cNvPr>
          <p:cNvSpPr/>
          <p:nvPr/>
        </p:nvSpPr>
        <p:spPr>
          <a:xfrm>
            <a:off x="0" y="0"/>
            <a:ext cx="8458200" cy="6858000"/>
          </a:xfrm>
          <a:prstGeom prst="rect">
            <a:avLst/>
          </a:prstGeom>
          <a:solidFill>
            <a:srgbClr val="82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6" name="תמונה 5" descr="תמונה שמכילה גרפיקה, גופן, עיצוב גרפי, צילום מסך&#10;&#10;התיאור נוצר באופן אוטומטי">
            <a:extLst>
              <a:ext uri="{FF2B5EF4-FFF2-40B4-BE49-F238E27FC236}">
                <a16:creationId xmlns:a16="http://schemas.microsoft.com/office/drawing/2014/main" id="{1D0812E0-827B-456A-F7F0-221850D82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9" name="תמונה 8" descr="תמונה שמכילה מפה, שרטוט, אומנות, טקסט&#10;&#10;התיאור נוצר באופן אוטומטי">
            <a:extLst>
              <a:ext uri="{FF2B5EF4-FFF2-40B4-BE49-F238E27FC236}">
                <a16:creationId xmlns:a16="http://schemas.microsoft.com/office/drawing/2014/main" id="{0097E5A5-5618-7914-7A4E-F3399EC24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298" y="281380"/>
            <a:ext cx="3034155" cy="6576620"/>
          </a:xfrm>
          <a:prstGeom prst="rect">
            <a:avLst/>
          </a:prstGeom>
        </p:spPr>
      </p:pic>
      <p:sp>
        <p:nvSpPr>
          <p:cNvPr id="10" name="מלבן 9">
            <a:extLst>
              <a:ext uri="{FF2B5EF4-FFF2-40B4-BE49-F238E27FC236}">
                <a16:creationId xmlns:a16="http://schemas.microsoft.com/office/drawing/2014/main" id="{69A1DB91-DC9A-A69B-DB75-B4EA965A1344}"/>
              </a:ext>
            </a:extLst>
          </p:cNvPr>
          <p:cNvSpPr/>
          <p:nvPr/>
        </p:nvSpPr>
        <p:spPr>
          <a:xfrm>
            <a:off x="11432471" y="615439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0" y="2530442"/>
            <a:ext cx="4318000" cy="1015663"/>
          </a:xfrm>
          <a:prstGeom prst="rect">
            <a:avLst/>
          </a:prstGeom>
          <a:noFill/>
        </p:spPr>
        <p:txBody>
          <a:bodyPr wrap="square" rtlCol="0">
            <a:spAutoFit/>
          </a:bodyPr>
          <a:lstStyle/>
          <a:p>
            <a:pPr algn="ctr"/>
            <a:r>
              <a:rPr lang="he-IL" sz="6000" b="1" dirty="0">
                <a:solidFill>
                  <a:srgbClr val="AD1A11"/>
                </a:solidFill>
                <a:effectLst/>
                <a:latin typeface="Calibri" panose="020F0502020204030204" pitchFamily="34" charset="0"/>
                <a:cs typeface="Calibri" panose="020F0502020204030204" pitchFamily="34" charset="0"/>
              </a:rPr>
              <a:t>מה </a:t>
            </a:r>
            <a:r>
              <a:rPr lang="he-IL" sz="6000" b="1" dirty="0">
                <a:solidFill>
                  <a:srgbClr val="AD1A11"/>
                </a:solidFill>
                <a:latin typeface="Calibri" panose="020F0502020204030204" pitchFamily="34" charset="0"/>
                <a:cs typeface="Calibri" panose="020F0502020204030204" pitchFamily="34" charset="0"/>
              </a:rPr>
              <a:t>נלמד?</a:t>
            </a:r>
            <a:endParaRPr lang="he-IL" sz="6000" b="1" dirty="0">
              <a:solidFill>
                <a:srgbClr val="AD1A11"/>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68ADB93-DB15-3FC3-536C-12AF5117AC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תמונה 7" descr="תמונה שמכילה בחוץ, לבוש, שמיים, הליכה&#10;&#10;התיאור נוצר באופן אוטומטי">
            <a:extLst>
              <a:ext uri="{FF2B5EF4-FFF2-40B4-BE49-F238E27FC236}">
                <a16:creationId xmlns:a16="http://schemas.microsoft.com/office/drawing/2014/main" id="{E48B2DC2-FC7C-59EB-9116-80FDE4D418BC}"/>
              </a:ext>
            </a:extLst>
          </p:cNvPr>
          <p:cNvPicPr>
            <a:picLocks noChangeAspect="1"/>
          </p:cNvPicPr>
          <p:nvPr/>
        </p:nvPicPr>
        <p:blipFill rotWithShape="1">
          <a:blip r:embed="rId5">
            <a:extLst>
              <a:ext uri="{28A0092B-C50C-407E-A947-70E740481C1C}">
                <a14:useLocalDpi xmlns:a14="http://schemas.microsoft.com/office/drawing/2010/main" val="0"/>
              </a:ext>
            </a:extLst>
          </a:blip>
          <a:srcRect l="23445"/>
          <a:stretch/>
        </p:blipFill>
        <p:spPr>
          <a:xfrm>
            <a:off x="4318000" y="0"/>
            <a:ext cx="7874000" cy="6858000"/>
          </a:xfrm>
          <a:prstGeom prst="rect">
            <a:avLst/>
          </a:prstGeom>
        </p:spPr>
      </p:pic>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Tree>
    <p:extLst>
      <p:ext uri="{BB962C8B-B14F-4D97-AF65-F5344CB8AC3E}">
        <p14:creationId xmlns:p14="http://schemas.microsoft.com/office/powerpoint/2010/main" val="350327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descr="תמונה שמכילה תפוז, אדום, אפרסק&#10;&#10;התיאור נוצר באופן אוטומטי">
            <a:extLst>
              <a:ext uri="{FF2B5EF4-FFF2-40B4-BE49-F238E27FC236}">
                <a16:creationId xmlns:a16="http://schemas.microsoft.com/office/drawing/2014/main" id="{A9216D17-4713-7D80-37C3-D3A512863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836" y="0"/>
            <a:ext cx="6701164" cy="6858000"/>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3" name="TextBox 2">
            <a:extLst>
              <a:ext uri="{FF2B5EF4-FFF2-40B4-BE49-F238E27FC236}">
                <a16:creationId xmlns:a16="http://schemas.microsoft.com/office/drawing/2014/main" id="{4F19121A-CEC1-3DDA-0E11-A7C15F1998E3}"/>
              </a:ext>
            </a:extLst>
          </p:cNvPr>
          <p:cNvSpPr txBox="1"/>
          <p:nvPr/>
        </p:nvSpPr>
        <p:spPr>
          <a:xfrm>
            <a:off x="3307915" y="4002013"/>
            <a:ext cx="5576170" cy="1323439"/>
          </a:xfrm>
          <a:prstGeom prst="rect">
            <a:avLst/>
          </a:prstGeom>
          <a:noFill/>
        </p:spPr>
        <p:txBody>
          <a:bodyPr wrap="square" rtlCol="0">
            <a:spAutoFit/>
          </a:bodyPr>
          <a:lstStyle/>
          <a:p>
            <a:pPr algn="ctr" rtl="1"/>
            <a:r>
              <a:rPr lang="he-IL" sz="8000" b="1" dirty="0">
                <a:solidFill>
                  <a:schemeClr val="bg1">
                    <a:alpha val="0"/>
                  </a:schemeClr>
                </a:solidFill>
                <a:effectLst/>
                <a:latin typeface="Calibri Light" panose="020F0302020204030204" pitchFamily="34" charset="0"/>
                <a:cs typeface="Calibri Light" panose="020F0302020204030204" pitchFamily="34" charset="0"/>
              </a:rPr>
              <a:t>בואו נצא לדרך. </a:t>
            </a:r>
          </a:p>
        </p:txBody>
      </p:sp>
      <p:pic>
        <p:nvPicPr>
          <p:cNvPr id="2" name="גרפיקה 12">
            <a:extLst>
              <a:ext uri="{FF2B5EF4-FFF2-40B4-BE49-F238E27FC236}">
                <a16:creationId xmlns:a16="http://schemas.microsoft.com/office/drawing/2014/main" id="{8EFC795A-95CF-A3FE-7502-D63E3E62E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2151" y="263631"/>
            <a:ext cx="1662190" cy="354322"/>
          </a:xfrm>
          <a:prstGeom prst="rect">
            <a:avLst/>
          </a:prstGeom>
        </p:spPr>
      </p:pic>
      <p:pic>
        <p:nvPicPr>
          <p:cNvPr id="9" name="Picture 5" descr="Shape, square&#10;&#10;Description automatically generated">
            <a:extLst>
              <a:ext uri="{FF2B5EF4-FFF2-40B4-BE49-F238E27FC236}">
                <a16:creationId xmlns:a16="http://schemas.microsoft.com/office/drawing/2014/main" id="{16181EA0-2DCD-988D-2EDE-70FFAD267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23" y="5422077"/>
            <a:ext cx="458481" cy="458481"/>
          </a:xfrm>
          <a:prstGeom prst="rect">
            <a:avLst/>
          </a:prstGeom>
        </p:spPr>
      </p:pic>
      <p:pic>
        <p:nvPicPr>
          <p:cNvPr id="34" name="תמונה 33" descr="תמונה שמכילה צילום מסך&#10;&#10;התיאור נוצר באופן אוטומטי">
            <a:extLst>
              <a:ext uri="{FF2B5EF4-FFF2-40B4-BE49-F238E27FC236}">
                <a16:creationId xmlns:a16="http://schemas.microsoft.com/office/drawing/2014/main" id="{11D7D570-44F6-03FB-6E37-B94D3B9C9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644" y="1268008"/>
            <a:ext cx="4478779" cy="657900"/>
          </a:xfrm>
          <a:prstGeom prst="rect">
            <a:avLst/>
          </a:prstGeom>
        </p:spPr>
      </p:pic>
      <p:pic>
        <p:nvPicPr>
          <p:cNvPr id="37" name="Picture 11">
            <a:extLst>
              <a:ext uri="{FF2B5EF4-FFF2-40B4-BE49-F238E27FC236}">
                <a16:creationId xmlns:a16="http://schemas.microsoft.com/office/drawing/2014/main" id="{56F68B8B-2591-A0EA-F879-231B140AD3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4415" y="5880558"/>
            <a:ext cx="575193" cy="650945"/>
          </a:xfrm>
          <a:prstGeom prst="rect">
            <a:avLst/>
          </a:prstGeom>
        </p:spPr>
      </p:pic>
      <p:pic>
        <p:nvPicPr>
          <p:cNvPr id="41" name="תמונה 40" descr="תמונה שמכילה צילום מסך, תפוז, מלבן&#10;&#10;התיאור נוצר באופן אוטומטי">
            <a:extLst>
              <a:ext uri="{FF2B5EF4-FFF2-40B4-BE49-F238E27FC236}">
                <a16:creationId xmlns:a16="http://schemas.microsoft.com/office/drawing/2014/main" id="{399AF0E1-E1A7-5136-3867-84866BBE94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9153" y="2716257"/>
            <a:ext cx="1803372" cy="1526550"/>
          </a:xfrm>
          <a:prstGeom prst="rect">
            <a:avLst/>
          </a:prstGeom>
        </p:spPr>
      </p:pic>
      <p:pic>
        <p:nvPicPr>
          <p:cNvPr id="42" name="תמונה 41" descr="תמונה שמכילה צילום מסך, מלבן&#10;&#10;התיאור נוצר באופן אוטומטי">
            <a:extLst>
              <a:ext uri="{FF2B5EF4-FFF2-40B4-BE49-F238E27FC236}">
                <a16:creationId xmlns:a16="http://schemas.microsoft.com/office/drawing/2014/main" id="{91079958-43E5-CD6F-4830-C19415A724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0881" y="3734181"/>
            <a:ext cx="1642879" cy="1591271"/>
          </a:xfrm>
          <a:prstGeom prst="rect">
            <a:avLst/>
          </a:prstGeom>
        </p:spPr>
      </p:pic>
      <p:sp>
        <p:nvSpPr>
          <p:cNvPr id="43" name="TextBox 5">
            <a:extLst>
              <a:ext uri="{FF2B5EF4-FFF2-40B4-BE49-F238E27FC236}">
                <a16:creationId xmlns:a16="http://schemas.microsoft.com/office/drawing/2014/main" id="{2B9CAF3C-AAF1-9F32-1EA8-E62CB8577AD3}"/>
              </a:ext>
            </a:extLst>
          </p:cNvPr>
          <p:cNvSpPr txBox="1"/>
          <p:nvPr/>
        </p:nvSpPr>
        <p:spPr>
          <a:xfrm>
            <a:off x="5552999" y="1268008"/>
            <a:ext cx="6576838" cy="3709349"/>
          </a:xfrm>
          <a:prstGeom prst="rect">
            <a:avLst/>
          </a:prstGeom>
          <a:noFill/>
        </p:spPr>
        <p:txBody>
          <a:bodyPr wrap="square" rtlCol="0">
            <a:spAutoFit/>
          </a:bodyPr>
          <a:lstStyle/>
          <a:p>
            <a:pPr algn="ctr">
              <a:lnSpc>
                <a:spcPct val="150000"/>
              </a:lnSpc>
            </a:pPr>
            <a:r>
              <a:rPr lang="he-IL"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מדינת ישראל היא מדינה יהודית ודמוקרטית. ויכוח נרחב סביב אופייה היהודי של המדינה מתקיים כל העת בחיי היומיום בישראל. </a:t>
            </a:r>
          </a:p>
          <a:p>
            <a:pPr algn="ctr">
              <a:lnSpc>
                <a:spcPct val="150000"/>
              </a:lnSpc>
            </a:pPr>
            <a:r>
              <a:rPr lang="he-IL"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אילו מאפיינים של מדינת ישראל כמדינה יהודית הכרנו ביחידה 4?</a:t>
            </a:r>
          </a:p>
        </p:txBody>
      </p:sp>
      <p:pic>
        <p:nvPicPr>
          <p:cNvPr id="4" name="Picture 10" descr="A picture containing text&#10;&#10;Description automatically generated">
            <a:extLst>
              <a:ext uri="{FF2B5EF4-FFF2-40B4-BE49-F238E27FC236}">
                <a16:creationId xmlns:a16="http://schemas.microsoft.com/office/drawing/2014/main" id="{354ADD0A-0661-3E4F-93E6-627CF2D488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Tree>
    <p:extLst>
      <p:ext uri="{BB962C8B-B14F-4D97-AF65-F5344CB8AC3E}">
        <p14:creationId xmlns:p14="http://schemas.microsoft.com/office/powerpoint/2010/main" val="2740524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קבוצה 38">
            <a:extLst>
              <a:ext uri="{FF2B5EF4-FFF2-40B4-BE49-F238E27FC236}">
                <a16:creationId xmlns:a16="http://schemas.microsoft.com/office/drawing/2014/main" id="{4CB6EDB5-AC8D-AC2B-53DE-11BA6DE5446D}"/>
              </a:ext>
            </a:extLst>
          </p:cNvPr>
          <p:cNvGrpSpPr/>
          <p:nvPr/>
        </p:nvGrpSpPr>
        <p:grpSpPr>
          <a:xfrm>
            <a:off x="4139122" y="1"/>
            <a:ext cx="8071414" cy="2490218"/>
            <a:chOff x="1658787" y="286247"/>
            <a:chExt cx="8024117" cy="1921269"/>
          </a:xfrm>
        </p:grpSpPr>
        <p:sp>
          <p:nvSpPr>
            <p:cNvPr id="18" name="מלבן 17">
              <a:extLst>
                <a:ext uri="{FF2B5EF4-FFF2-40B4-BE49-F238E27FC236}">
                  <a16:creationId xmlns:a16="http://schemas.microsoft.com/office/drawing/2014/main" id="{A9872509-84EA-5B72-722C-792524593328}"/>
                </a:ext>
              </a:extLst>
            </p:cNvPr>
            <p:cNvSpPr/>
            <p:nvPr/>
          </p:nvSpPr>
          <p:spPr>
            <a:xfrm>
              <a:off x="1658787" y="286247"/>
              <a:ext cx="8024117" cy="1921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3600" dirty="0"/>
            </a:p>
          </p:txBody>
        </p:sp>
        <p:sp>
          <p:nvSpPr>
            <p:cNvPr id="24" name="TextBox 33">
              <a:extLst>
                <a:ext uri="{FF2B5EF4-FFF2-40B4-BE49-F238E27FC236}">
                  <a16:creationId xmlns:a16="http://schemas.microsoft.com/office/drawing/2014/main" id="{E9B7DF82-B4FB-2B36-ACF7-57F3B2615F3F}"/>
                </a:ext>
              </a:extLst>
            </p:cNvPr>
            <p:cNvSpPr txBox="1"/>
            <p:nvPr/>
          </p:nvSpPr>
          <p:spPr>
            <a:xfrm>
              <a:off x="2026394" y="923716"/>
              <a:ext cx="7288904" cy="532509"/>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חקיקה דתית כגון חוק שעות עבודה ומנוחה</a:t>
              </a:r>
            </a:p>
          </p:txBody>
        </p:sp>
      </p:grpSp>
      <p:pic>
        <p:nvPicPr>
          <p:cNvPr id="9" name="תמונה 8" descr="תמונה שמכילה צילום מסך&#10;&#10;התיאור נוצר באופן אוטומטי">
            <a:extLst>
              <a:ext uri="{FF2B5EF4-FFF2-40B4-BE49-F238E27FC236}">
                <a16:creationId xmlns:a16="http://schemas.microsoft.com/office/drawing/2014/main" id="{5DB82A18-A8AA-56B1-08D7-BEB6DE0F8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67" y="2321689"/>
            <a:ext cx="5165396" cy="22990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0708129-7EBD-2BE7-C1B0-C0B44BADD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 name="גרפיקה 12">
            <a:extLst>
              <a:ext uri="{FF2B5EF4-FFF2-40B4-BE49-F238E27FC236}">
                <a16:creationId xmlns:a16="http://schemas.microsoft.com/office/drawing/2014/main" id="{0959EE2C-FF04-034B-3DB7-0D0E3393B0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2151" y="263631"/>
            <a:ext cx="1662190" cy="354322"/>
          </a:xfrm>
          <a:prstGeom prst="rect">
            <a:avLst/>
          </a:prstGeom>
        </p:spPr>
      </p:pic>
      <p:sp>
        <p:nvSpPr>
          <p:cNvPr id="17" name="מלבן 16">
            <a:extLst>
              <a:ext uri="{FF2B5EF4-FFF2-40B4-BE49-F238E27FC236}">
                <a16:creationId xmlns:a16="http://schemas.microsoft.com/office/drawing/2014/main" id="{79E51E3B-8D3C-C139-8981-26021D63EA8A}"/>
              </a:ext>
            </a:extLst>
          </p:cNvPr>
          <p:cNvSpPr/>
          <p:nvPr/>
        </p:nvSpPr>
        <p:spPr>
          <a:xfrm>
            <a:off x="0" y="4611944"/>
            <a:ext cx="6141574" cy="22714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3600"/>
          </a:p>
        </p:txBody>
      </p:sp>
      <p:sp>
        <p:nvSpPr>
          <p:cNvPr id="34" name="TextBox 33">
            <a:extLst>
              <a:ext uri="{FF2B5EF4-FFF2-40B4-BE49-F238E27FC236}">
                <a16:creationId xmlns:a16="http://schemas.microsoft.com/office/drawing/2014/main" id="{D5F61D74-8EEB-D7F3-E7DF-771823FA8479}"/>
              </a:ext>
            </a:extLst>
          </p:cNvPr>
          <p:cNvSpPr txBox="1"/>
          <p:nvPr/>
        </p:nvSpPr>
        <p:spPr>
          <a:xfrm>
            <a:off x="1635995" y="5566562"/>
            <a:ext cx="2778437" cy="646331"/>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השפה העברית</a:t>
            </a:r>
          </a:p>
        </p:txBody>
      </p:sp>
      <p:pic>
        <p:nvPicPr>
          <p:cNvPr id="3" name="תמונה 2" descr="תמונה שמכילה צילום מסך, מלבן&#10;&#10;התיאור נוצר באופן אוטומטי">
            <a:extLst>
              <a:ext uri="{FF2B5EF4-FFF2-40B4-BE49-F238E27FC236}">
                <a16:creationId xmlns:a16="http://schemas.microsoft.com/office/drawing/2014/main" id="{BA666948-68F6-CB6E-5ECC-32F8E42EE1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3760" y="2331936"/>
            <a:ext cx="2821135" cy="2280007"/>
          </a:xfrm>
          <a:prstGeom prst="rect">
            <a:avLst/>
          </a:prstGeom>
        </p:spPr>
      </p:pic>
      <p:sp>
        <p:nvSpPr>
          <p:cNvPr id="6" name="TextBox 33">
            <a:extLst>
              <a:ext uri="{FF2B5EF4-FFF2-40B4-BE49-F238E27FC236}">
                <a16:creationId xmlns:a16="http://schemas.microsoft.com/office/drawing/2014/main" id="{D682C398-9141-2127-2A30-5BF2A026AFCF}"/>
              </a:ext>
            </a:extLst>
          </p:cNvPr>
          <p:cNvSpPr txBox="1"/>
          <p:nvPr/>
        </p:nvSpPr>
        <p:spPr>
          <a:xfrm>
            <a:off x="7986129" y="3105834"/>
            <a:ext cx="3422737" cy="646331"/>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לוח השנה העברי</a:t>
            </a:r>
          </a:p>
        </p:txBody>
      </p:sp>
      <p:pic>
        <p:nvPicPr>
          <p:cNvPr id="12" name="Picture 11">
            <a:extLst>
              <a:ext uri="{FF2B5EF4-FFF2-40B4-BE49-F238E27FC236}">
                <a16:creationId xmlns:a16="http://schemas.microsoft.com/office/drawing/2014/main" id="{EC3BB6E0-B6B6-11D5-20BD-0AB2081A8DB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50427" y="4607655"/>
            <a:ext cx="6265036" cy="2336223"/>
          </a:xfrm>
          <a:prstGeom prst="rect">
            <a:avLst/>
          </a:prstGeom>
        </p:spPr>
      </p:pic>
      <p:sp>
        <p:nvSpPr>
          <p:cNvPr id="14" name="TextBox 33">
            <a:extLst>
              <a:ext uri="{FF2B5EF4-FFF2-40B4-BE49-F238E27FC236}">
                <a16:creationId xmlns:a16="http://schemas.microsoft.com/office/drawing/2014/main" id="{C30358DE-0A82-CF04-8C60-41078D6A4CFF}"/>
              </a:ext>
            </a:extLst>
          </p:cNvPr>
          <p:cNvSpPr txBox="1"/>
          <p:nvPr/>
        </p:nvSpPr>
        <p:spPr>
          <a:xfrm>
            <a:off x="6272269" y="5297200"/>
            <a:ext cx="5697888" cy="1200329"/>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חוק יסוד: ישראל מדינת הלאום של העם היהודי</a:t>
            </a:r>
            <a:r>
              <a:rPr lang="en-US" sz="3600" dirty="0">
                <a:solidFill>
                  <a:schemeClr val="bg1"/>
                </a:solidFill>
                <a:effectLst/>
                <a:latin typeface="Calibri" panose="020F0502020204030204" pitchFamily="34" charset="0"/>
                <a:cs typeface="Calibri" panose="020F0502020204030204" pitchFamily="34" charset="0"/>
              </a:rPr>
              <a:t>  </a:t>
            </a:r>
            <a:endParaRPr lang="he-IL" sz="3600" dirty="0">
              <a:solidFill>
                <a:schemeClr val="bg1"/>
              </a:solidFill>
              <a:effectLst/>
              <a:latin typeface="Calibri" panose="020F0502020204030204" pitchFamily="34" charset="0"/>
              <a:cs typeface="Calibri" panose="020F0502020204030204" pitchFamily="34" charset="0"/>
            </a:endParaRPr>
          </a:p>
        </p:txBody>
      </p:sp>
      <p:grpSp>
        <p:nvGrpSpPr>
          <p:cNvPr id="38" name="קבוצה 37">
            <a:extLst>
              <a:ext uri="{FF2B5EF4-FFF2-40B4-BE49-F238E27FC236}">
                <a16:creationId xmlns:a16="http://schemas.microsoft.com/office/drawing/2014/main" id="{22D17BA8-E2D9-3E44-8778-F4E0D953D29A}"/>
              </a:ext>
            </a:extLst>
          </p:cNvPr>
          <p:cNvGrpSpPr/>
          <p:nvPr/>
        </p:nvGrpSpPr>
        <p:grpSpPr>
          <a:xfrm>
            <a:off x="-177065" y="-4290"/>
            <a:ext cx="4324981" cy="2400614"/>
            <a:chOff x="6758972" y="5044340"/>
            <a:chExt cx="2752709" cy="1313800"/>
          </a:xfrm>
        </p:grpSpPr>
        <p:pic>
          <p:nvPicPr>
            <p:cNvPr id="16" name="תמונה 15" descr="תמונה שמכילה צילום מסך, מלבן&#10;&#10;התיאור נוצר באופן אוטומטי">
              <a:extLst>
                <a:ext uri="{FF2B5EF4-FFF2-40B4-BE49-F238E27FC236}">
                  <a16:creationId xmlns:a16="http://schemas.microsoft.com/office/drawing/2014/main" id="{56FAD886-9080-F4D8-9FDA-B01F834D7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8972" y="5044340"/>
              <a:ext cx="2752709" cy="1313800"/>
            </a:xfrm>
            <a:prstGeom prst="rect">
              <a:avLst/>
            </a:prstGeom>
          </p:spPr>
        </p:pic>
        <p:sp>
          <p:nvSpPr>
            <p:cNvPr id="23" name="TextBox 33">
              <a:extLst>
                <a:ext uri="{FF2B5EF4-FFF2-40B4-BE49-F238E27FC236}">
                  <a16:creationId xmlns:a16="http://schemas.microsoft.com/office/drawing/2014/main" id="{0C4B2786-90CE-3F2F-7718-BF729B7A8794}"/>
                </a:ext>
              </a:extLst>
            </p:cNvPr>
            <p:cNvSpPr txBox="1"/>
            <p:nvPr/>
          </p:nvSpPr>
          <p:spPr>
            <a:xfrm>
              <a:off x="7340243" y="5492671"/>
              <a:ext cx="1859280" cy="354147"/>
            </a:xfrm>
            <a:prstGeom prst="rect">
              <a:avLst/>
            </a:prstGeom>
            <a:noFill/>
          </p:spPr>
          <p:txBody>
            <a:bodyPr wrap="square" rtlCol="0">
              <a:spAutoFit/>
            </a:bodyPr>
            <a:lstStyle/>
            <a:p>
              <a:pPr algn="ctr"/>
              <a:endParaRPr lang="he-IL" sz="3600" b="1" dirty="0">
                <a:solidFill>
                  <a:schemeClr val="bg1"/>
                </a:solidFill>
                <a:effectLst/>
                <a:latin typeface="Calibri" panose="020F0502020204030204" pitchFamily="34" charset="0"/>
                <a:cs typeface="Calibri" panose="020F0502020204030204" pitchFamily="34" charset="0"/>
              </a:endParaRPr>
            </a:p>
          </p:txBody>
        </p:sp>
      </p:grpSp>
      <p:sp>
        <p:nvSpPr>
          <p:cNvPr id="26" name="TextBox 33">
            <a:extLst>
              <a:ext uri="{FF2B5EF4-FFF2-40B4-BE49-F238E27FC236}">
                <a16:creationId xmlns:a16="http://schemas.microsoft.com/office/drawing/2014/main" id="{8AFEDB7E-2209-F265-B3D4-380E04C1AADF}"/>
              </a:ext>
            </a:extLst>
          </p:cNvPr>
          <p:cNvSpPr txBox="1"/>
          <p:nvPr/>
        </p:nvSpPr>
        <p:spPr>
          <a:xfrm>
            <a:off x="4676172" y="2871774"/>
            <a:ext cx="2473895" cy="1200329"/>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הסדר הסטטוס קוו</a:t>
            </a:r>
          </a:p>
        </p:txBody>
      </p:sp>
      <p:pic>
        <p:nvPicPr>
          <p:cNvPr id="32" name="Picture 11">
            <a:extLst>
              <a:ext uri="{FF2B5EF4-FFF2-40B4-BE49-F238E27FC236}">
                <a16:creationId xmlns:a16="http://schemas.microsoft.com/office/drawing/2014/main" id="{27F374EE-5EFA-9A4F-68A0-B266AA8CFC6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745767" y="5624954"/>
            <a:ext cx="575193" cy="650945"/>
          </a:xfrm>
          <a:prstGeom prst="rect">
            <a:avLst/>
          </a:prstGeom>
        </p:spPr>
      </p:pic>
      <p:sp>
        <p:nvSpPr>
          <p:cNvPr id="33" name="מלבן 32">
            <a:extLst>
              <a:ext uri="{FF2B5EF4-FFF2-40B4-BE49-F238E27FC236}">
                <a16:creationId xmlns:a16="http://schemas.microsoft.com/office/drawing/2014/main" id="{44EF4418-8808-BD72-8EDE-9C06A667E298}"/>
              </a:ext>
            </a:extLst>
          </p:cNvPr>
          <p:cNvSpPr/>
          <p:nvPr/>
        </p:nvSpPr>
        <p:spPr>
          <a:xfrm>
            <a:off x="-2443021" y="5405483"/>
            <a:ext cx="598979" cy="54494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3ACED683-D8CE-9E3B-E228-EFF7D3AD8D05}"/>
              </a:ext>
            </a:extLst>
          </p:cNvPr>
          <p:cNvSpPr txBox="1"/>
          <p:nvPr/>
        </p:nvSpPr>
        <p:spPr>
          <a:xfrm>
            <a:off x="1433211" y="809901"/>
            <a:ext cx="1310833" cy="646331"/>
          </a:xfrm>
          <a:prstGeom prst="rect">
            <a:avLst/>
          </a:prstGeom>
          <a:noFill/>
        </p:spPr>
        <p:txBody>
          <a:bodyPr wrap="square">
            <a:spAutoFit/>
          </a:bodyPr>
          <a:lstStyle/>
          <a:p>
            <a:pPr algn="r"/>
            <a:r>
              <a:rPr kumimoji="0" lang="he-IL" sz="36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סמלים</a:t>
            </a:r>
            <a:endParaRPr lang="he-IL" dirty="0"/>
          </a:p>
        </p:txBody>
      </p:sp>
      <p:pic>
        <p:nvPicPr>
          <p:cNvPr id="13" name="Picture 14">
            <a:extLst>
              <a:ext uri="{FF2B5EF4-FFF2-40B4-BE49-F238E27FC236}">
                <a16:creationId xmlns:a16="http://schemas.microsoft.com/office/drawing/2014/main" id="{88598EF4-1E6B-9550-1C78-C65A8A2F3B4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40" name="קבוצה 39">
            <a:extLst>
              <a:ext uri="{FF2B5EF4-FFF2-40B4-BE49-F238E27FC236}">
                <a16:creationId xmlns:a16="http://schemas.microsoft.com/office/drawing/2014/main" id="{18D44339-36FF-F751-70D4-4EE22ED5080C}"/>
              </a:ext>
            </a:extLst>
          </p:cNvPr>
          <p:cNvGrpSpPr/>
          <p:nvPr/>
        </p:nvGrpSpPr>
        <p:grpSpPr>
          <a:xfrm>
            <a:off x="-12237" y="2345018"/>
            <a:ext cx="4514789" cy="2271429"/>
            <a:chOff x="3334281" y="695979"/>
            <a:chExt cx="4167975" cy="1921269"/>
          </a:xfrm>
        </p:grpSpPr>
        <p:pic>
          <p:nvPicPr>
            <p:cNvPr id="15" name="תמונה 14" descr="תמונה שמכילה צילום מסך, תפוז, מלבן&#10;&#10;התיאור נוצר באופן אוטומטי">
              <a:extLst>
                <a:ext uri="{FF2B5EF4-FFF2-40B4-BE49-F238E27FC236}">
                  <a16:creationId xmlns:a16="http://schemas.microsoft.com/office/drawing/2014/main" id="{4CD8A411-A0EF-8BB8-3973-32AB398591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4281" y="695979"/>
              <a:ext cx="4167975" cy="1921269"/>
            </a:xfrm>
            <a:prstGeom prst="rect">
              <a:avLst/>
            </a:prstGeom>
          </p:spPr>
        </p:pic>
        <p:sp>
          <p:nvSpPr>
            <p:cNvPr id="11" name="TextBox 33">
              <a:extLst>
                <a:ext uri="{FF2B5EF4-FFF2-40B4-BE49-F238E27FC236}">
                  <a16:creationId xmlns:a16="http://schemas.microsoft.com/office/drawing/2014/main" id="{404C4AE5-EF1D-75CB-2E1B-A4111539A10E}"/>
                </a:ext>
              </a:extLst>
            </p:cNvPr>
            <p:cNvSpPr txBox="1"/>
            <p:nvPr/>
          </p:nvSpPr>
          <p:spPr>
            <a:xfrm>
              <a:off x="3914889" y="1313933"/>
              <a:ext cx="2822526" cy="546694"/>
            </a:xfrm>
            <a:prstGeom prst="rect">
              <a:avLst/>
            </a:prstGeom>
            <a:noFill/>
          </p:spPr>
          <p:txBody>
            <a:bodyPr wrap="square" rtlCol="0">
              <a:spAutoFit/>
            </a:bodyPr>
            <a:lstStyle/>
            <a:p>
              <a:pPr algn="ctr"/>
              <a:r>
                <a:rPr lang="he-IL" sz="3600" dirty="0">
                  <a:solidFill>
                    <a:schemeClr val="bg1"/>
                  </a:solidFill>
                  <a:effectLst/>
                  <a:latin typeface="Calibri" panose="020F0502020204030204" pitchFamily="34" charset="0"/>
                  <a:cs typeface="Calibri" panose="020F0502020204030204" pitchFamily="34" charset="0"/>
                </a:rPr>
                <a:t>חוק השבות</a:t>
              </a:r>
            </a:p>
          </p:txBody>
        </p:sp>
      </p:grpSp>
    </p:spTree>
    <p:extLst>
      <p:ext uri="{BB962C8B-B14F-4D97-AF65-F5344CB8AC3E}">
        <p14:creationId xmlns:p14="http://schemas.microsoft.com/office/powerpoint/2010/main" val="545619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תפוז, אפרסק, טשטוש&#10;&#10;התיאור נוצר באופן אוטומטי">
            <a:extLst>
              <a:ext uri="{FF2B5EF4-FFF2-40B4-BE49-F238E27FC236}">
                <a16:creationId xmlns:a16="http://schemas.microsoft.com/office/drawing/2014/main" id="{6202A7E2-34EE-77C9-970F-86812119B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
            <a:ext cx="12192000" cy="6857287"/>
          </a:xfrm>
          <a:prstGeom prst="rect">
            <a:avLst/>
          </a:prstGeom>
        </p:spPr>
      </p:pic>
      <p:pic>
        <p:nvPicPr>
          <p:cNvPr id="34" name="תמונה 33" descr="תמונה שמכילה צילום מסך&#10;&#10;התיאור נוצר באופן אוטומטי">
            <a:extLst>
              <a:ext uri="{FF2B5EF4-FFF2-40B4-BE49-F238E27FC236}">
                <a16:creationId xmlns:a16="http://schemas.microsoft.com/office/drawing/2014/main" id="{11D7D570-44F6-03FB-6E37-B94D3B9C9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44" y="5631994"/>
            <a:ext cx="1910687" cy="729010"/>
          </a:xfrm>
          <a:prstGeom prst="rect">
            <a:avLst/>
          </a:prstGeom>
        </p:spPr>
      </p:pic>
      <p:sp>
        <p:nvSpPr>
          <p:cNvPr id="43" name="TextBox 5">
            <a:extLst>
              <a:ext uri="{FF2B5EF4-FFF2-40B4-BE49-F238E27FC236}">
                <a16:creationId xmlns:a16="http://schemas.microsoft.com/office/drawing/2014/main" id="{2B9CAF3C-AAF1-9F32-1EA8-E62CB8577AD3}"/>
              </a:ext>
            </a:extLst>
          </p:cNvPr>
          <p:cNvSpPr txBox="1"/>
          <p:nvPr/>
        </p:nvSpPr>
        <p:spPr>
          <a:xfrm>
            <a:off x="494275" y="1226006"/>
            <a:ext cx="11190527" cy="3709349"/>
          </a:xfrm>
          <a:prstGeom prst="rect">
            <a:avLst/>
          </a:prstGeom>
          <a:noFill/>
        </p:spPr>
        <p:txBody>
          <a:bodyPr wrap="square" rtlCol="0">
            <a:spAutoFit/>
          </a:bodyPr>
          <a:lstStyle/>
          <a:p>
            <a:pPr algn="ctr">
              <a:lnSpc>
                <a:spcPct val="150000"/>
              </a:lnSpc>
            </a:pPr>
            <a:r>
              <a:rPr lang="he-IL"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זהות דתית היא מרכיב בהגדרה עצמית ופרטית של אדם. </a:t>
            </a:r>
            <a:r>
              <a:rPr lang="he-IL"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הזהות הדתית מתבטאת ביחס של אדם לדת ובאופן שבו הדת ממלאת תפקיד בחייו. </a:t>
            </a:r>
          </a:p>
          <a:p>
            <a:pPr algn="ctr">
              <a:lnSpc>
                <a:spcPct val="150000"/>
              </a:lnSpc>
            </a:pPr>
            <a:r>
              <a:rPr lang="he-IL"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מאחר שזכותו של כל אדם להיות בעל זהות עצמית ולהחזיק בדעותיו הפרטיות, אין מחלוקת על חירותו של הפרט להיות אדם מאמין ולקיים מצוות. </a:t>
            </a:r>
          </a:p>
          <a:p>
            <a:pPr algn="ctr">
              <a:lnSpc>
                <a:spcPct val="150000"/>
              </a:lnSpc>
            </a:pPr>
            <a:r>
              <a:rPr lang="he-IL"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המחלוקת היא סביב מקומה של הדת במרחב הציבורי במדינה. </a:t>
            </a:r>
          </a:p>
        </p:txBody>
      </p:sp>
      <p:pic>
        <p:nvPicPr>
          <p:cNvPr id="3" name="גרפיקה 12">
            <a:extLst>
              <a:ext uri="{FF2B5EF4-FFF2-40B4-BE49-F238E27FC236}">
                <a16:creationId xmlns:a16="http://schemas.microsoft.com/office/drawing/2014/main" id="{AD70D282-47EF-6059-7D61-EFAEBFC3BD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2151" y="263631"/>
            <a:ext cx="1662190" cy="354322"/>
          </a:xfrm>
          <a:prstGeom prst="rect">
            <a:avLst/>
          </a:prstGeom>
        </p:spPr>
      </p:pic>
      <p:pic>
        <p:nvPicPr>
          <p:cNvPr id="4" name="Picture 14">
            <a:extLst>
              <a:ext uri="{FF2B5EF4-FFF2-40B4-BE49-F238E27FC236}">
                <a16:creationId xmlns:a16="http://schemas.microsoft.com/office/drawing/2014/main" id="{E7288504-C21A-83AC-2BF9-C5AAB3EC827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7" name="Picture 9" descr="Shape, square&#10;&#10;Description automatically generated">
            <a:extLst>
              <a:ext uri="{FF2B5EF4-FFF2-40B4-BE49-F238E27FC236}">
                <a16:creationId xmlns:a16="http://schemas.microsoft.com/office/drawing/2014/main" id="{447D3C73-BF0E-2686-F000-2F79CEFA0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512" y="6069147"/>
            <a:ext cx="575193" cy="575193"/>
          </a:xfrm>
          <a:prstGeom prst="rect">
            <a:avLst/>
          </a:prstGeom>
        </p:spPr>
      </p:pic>
    </p:spTree>
    <p:extLst>
      <p:ext uri="{BB962C8B-B14F-4D97-AF65-F5344CB8AC3E}">
        <p14:creationId xmlns:p14="http://schemas.microsoft.com/office/powerpoint/2010/main" val="258241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דם, בחוץ, לבוש, פני אדם&#10;&#10;התיאור נוצר באופן אוטומטי">
            <a:extLst>
              <a:ext uri="{FF2B5EF4-FFF2-40B4-BE49-F238E27FC236}">
                <a16:creationId xmlns:a16="http://schemas.microsoft.com/office/drawing/2014/main" id="{D55522A8-E0A8-A9BE-16D2-5BDDCB6C10B8}"/>
              </a:ext>
            </a:extLst>
          </p:cNvPr>
          <p:cNvPicPr>
            <a:picLocks noChangeAspect="1"/>
          </p:cNvPicPr>
          <p:nvPr/>
        </p:nvPicPr>
        <p:blipFill rotWithShape="1">
          <a:blip r:embed="rId3">
            <a:extLst>
              <a:ext uri="{28A0092B-C50C-407E-A947-70E740481C1C}">
                <a14:useLocalDpi xmlns:a14="http://schemas.microsoft.com/office/drawing/2010/main" val="0"/>
              </a:ext>
            </a:extLst>
          </a:blip>
          <a:srcRect l="15928" r="13076"/>
          <a:stretch/>
        </p:blipFill>
        <p:spPr>
          <a:xfrm>
            <a:off x="0" y="-1"/>
            <a:ext cx="7327152" cy="6858000"/>
          </a:xfrm>
          <a:prstGeom prst="rect">
            <a:avLst/>
          </a:prstGeom>
        </p:spPr>
      </p:pic>
      <p:sp>
        <p:nvSpPr>
          <p:cNvPr id="7" name="מלבן 6">
            <a:extLst>
              <a:ext uri="{FF2B5EF4-FFF2-40B4-BE49-F238E27FC236}">
                <a16:creationId xmlns:a16="http://schemas.microsoft.com/office/drawing/2014/main" id="{B9AD1619-C711-F9A8-4D42-3EF8898EAE7C}"/>
              </a:ext>
            </a:extLst>
          </p:cNvPr>
          <p:cNvSpPr/>
          <p:nvPr/>
        </p:nvSpPr>
        <p:spPr>
          <a:xfrm>
            <a:off x="7228575" y="0"/>
            <a:ext cx="4963425"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98" y="276587"/>
            <a:ext cx="575193" cy="575193"/>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279" y="5953888"/>
            <a:ext cx="575193" cy="575193"/>
          </a:xfrm>
          <a:prstGeom prst="rect">
            <a:avLst/>
          </a:prstGeom>
        </p:spPr>
      </p:pic>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sp>
        <p:nvSpPr>
          <p:cNvPr id="4" name="תיבת טקסט 3">
            <a:extLst>
              <a:ext uri="{FF2B5EF4-FFF2-40B4-BE49-F238E27FC236}">
                <a16:creationId xmlns:a16="http://schemas.microsoft.com/office/drawing/2014/main" id="{34B9B703-5A2B-2BB5-A82C-6956294EE731}"/>
              </a:ext>
            </a:extLst>
          </p:cNvPr>
          <p:cNvSpPr txBox="1"/>
          <p:nvPr/>
        </p:nvSpPr>
        <p:spPr>
          <a:xfrm>
            <a:off x="7535698" y="2543845"/>
            <a:ext cx="4517111" cy="1015663"/>
          </a:xfrm>
          <a:prstGeom prst="rect">
            <a:avLst/>
          </a:prstGeom>
          <a:noFill/>
        </p:spPr>
        <p:txBody>
          <a:bodyPr wrap="square">
            <a:spAutoFit/>
          </a:bodyPr>
          <a:lstStyle/>
          <a:p>
            <a:pPr algn="ctr" rtl="1"/>
            <a:r>
              <a:rPr lang="he-IL" sz="6000" b="1" dirty="0">
                <a:solidFill>
                  <a:schemeClr val="bg1"/>
                </a:solidFill>
                <a:effectLst/>
                <a:ea typeface="Calibri" panose="020F0502020204030204" pitchFamily="34" charset="0"/>
                <a:cs typeface="Calibri" panose="020F0502020204030204" pitchFamily="34" charset="0"/>
              </a:rPr>
              <a:t>דיון כיתתי</a:t>
            </a:r>
            <a:endParaRPr lang="he-IL" sz="60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568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D204CC2-764E-AABE-F375-43C91AD271EA}"/>
              </a:ext>
            </a:extLst>
          </p:cNvPr>
          <p:cNvSpPr/>
          <p:nvPr/>
        </p:nvSpPr>
        <p:spPr>
          <a:xfrm>
            <a:off x="1" y="0"/>
            <a:ext cx="12192000"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 name="גרפיקה 12">
            <a:extLst>
              <a:ext uri="{FF2B5EF4-FFF2-40B4-BE49-F238E27FC236}">
                <a16:creationId xmlns:a16="http://schemas.microsoft.com/office/drawing/2014/main" id="{D3E5D04D-136D-62E0-8E10-758214C159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2151" y="263631"/>
            <a:ext cx="1662190" cy="354322"/>
          </a:xfrm>
          <a:prstGeom prst="rect">
            <a:avLst/>
          </a:prstGeom>
        </p:spPr>
      </p:pic>
      <p:grpSp>
        <p:nvGrpSpPr>
          <p:cNvPr id="9" name="קבוצה 8">
            <a:extLst>
              <a:ext uri="{FF2B5EF4-FFF2-40B4-BE49-F238E27FC236}">
                <a16:creationId xmlns:a16="http://schemas.microsoft.com/office/drawing/2014/main" id="{393E60B3-5398-2402-B06C-0EF6898F98BF}"/>
              </a:ext>
            </a:extLst>
          </p:cNvPr>
          <p:cNvGrpSpPr/>
          <p:nvPr/>
        </p:nvGrpSpPr>
        <p:grpSpPr>
          <a:xfrm>
            <a:off x="458877" y="3302000"/>
            <a:ext cx="3997308" cy="3146521"/>
            <a:chOff x="458877" y="3302000"/>
            <a:chExt cx="3997308" cy="3146521"/>
          </a:xfrm>
        </p:grpSpPr>
        <p:grpSp>
          <p:nvGrpSpPr>
            <p:cNvPr id="7" name="קבוצה 6">
              <a:extLst>
                <a:ext uri="{FF2B5EF4-FFF2-40B4-BE49-F238E27FC236}">
                  <a16:creationId xmlns:a16="http://schemas.microsoft.com/office/drawing/2014/main" id="{AA56FD7C-38EC-4338-2B9E-390364C7AF61}"/>
                </a:ext>
              </a:extLst>
            </p:cNvPr>
            <p:cNvGrpSpPr/>
            <p:nvPr/>
          </p:nvGrpSpPr>
          <p:grpSpPr>
            <a:xfrm>
              <a:off x="633075" y="3302000"/>
              <a:ext cx="3823110" cy="2989109"/>
              <a:chOff x="683101" y="2398386"/>
              <a:chExt cx="4921026" cy="3847517"/>
            </a:xfrm>
          </p:grpSpPr>
          <p:pic>
            <p:nvPicPr>
              <p:cNvPr id="5" name="תמונה 4" descr="תמונה שמכילה אדם, בחוץ, לבוש, פני אדם&#10;&#10;התיאור נוצר באופן אוטומטי">
                <a:extLst>
                  <a:ext uri="{FF2B5EF4-FFF2-40B4-BE49-F238E27FC236}">
                    <a16:creationId xmlns:a16="http://schemas.microsoft.com/office/drawing/2014/main" id="{2786B25D-03A9-722F-4D19-A81B5274FF97}"/>
                  </a:ext>
                </a:extLst>
              </p:cNvPr>
              <p:cNvPicPr>
                <a:picLocks noChangeAspect="1"/>
              </p:cNvPicPr>
              <p:nvPr/>
            </p:nvPicPr>
            <p:blipFill rotWithShape="1">
              <a:blip r:embed="rId6">
                <a:extLst>
                  <a:ext uri="{28A0092B-C50C-407E-A947-70E740481C1C}">
                    <a14:useLocalDpi xmlns:a14="http://schemas.microsoft.com/office/drawing/2010/main" val="0"/>
                  </a:ext>
                </a:extLst>
              </a:blip>
              <a:srcRect l="14373"/>
              <a:stretch/>
            </p:blipFill>
            <p:spPr>
              <a:xfrm>
                <a:off x="683101" y="2601004"/>
                <a:ext cx="4696802" cy="3644899"/>
              </a:xfrm>
              <a:prstGeom prst="rect">
                <a:avLst/>
              </a:prstGeom>
            </p:spPr>
          </p:pic>
          <p:pic>
            <p:nvPicPr>
              <p:cNvPr id="6" name="Picture 22" descr="Shape, square&#10;&#10;Description automatically generated">
                <a:extLst>
                  <a:ext uri="{FF2B5EF4-FFF2-40B4-BE49-F238E27FC236}">
                    <a16:creationId xmlns:a16="http://schemas.microsoft.com/office/drawing/2014/main" id="{E9AFD584-D0B0-DEBD-F410-AC0CC2F46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5678" y="2398386"/>
                <a:ext cx="448449" cy="454912"/>
              </a:xfrm>
              <a:prstGeom prst="rect">
                <a:avLst/>
              </a:prstGeom>
            </p:spPr>
          </p:pic>
        </p:grpSp>
        <p:pic>
          <p:nvPicPr>
            <p:cNvPr id="8" name="Picture 23" descr="Shape, square&#10;&#10;Description automatically generated">
              <a:extLst>
                <a:ext uri="{FF2B5EF4-FFF2-40B4-BE49-F238E27FC236}">
                  <a16:creationId xmlns:a16="http://schemas.microsoft.com/office/drawing/2014/main" id="{3FE5A1F9-C5BC-4213-30EF-9A2F8E910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877" y="6095103"/>
              <a:ext cx="348397" cy="353418"/>
            </a:xfrm>
            <a:prstGeom prst="rect">
              <a:avLst/>
            </a:prstGeom>
          </p:spPr>
        </p:pic>
      </p:grpSp>
      <p:sp>
        <p:nvSpPr>
          <p:cNvPr id="4" name="TextBox 5">
            <a:extLst>
              <a:ext uri="{FF2B5EF4-FFF2-40B4-BE49-F238E27FC236}">
                <a16:creationId xmlns:a16="http://schemas.microsoft.com/office/drawing/2014/main" id="{FAE3D6B3-A1B8-5C52-19E4-D3F9EB854DAC}"/>
              </a:ext>
            </a:extLst>
          </p:cNvPr>
          <p:cNvSpPr txBox="1"/>
          <p:nvPr/>
        </p:nvSpPr>
        <p:spPr>
          <a:xfrm>
            <a:off x="1003903" y="1158029"/>
            <a:ext cx="10896241" cy="1964512"/>
          </a:xfrm>
          <a:prstGeom prst="rect">
            <a:avLst/>
          </a:prstGeom>
          <a:noFill/>
        </p:spPr>
        <p:txBody>
          <a:bodyPr wrap="square" rtlCol="0">
            <a:spAutoFit/>
          </a:bodyPr>
          <a:lstStyle/>
          <a:p>
            <a:pPr algn="r" rtl="1">
              <a:lnSpc>
                <a:spcPct val="150000"/>
              </a:lnSpc>
            </a:pPr>
            <a:r>
              <a:rPr lang="he-IL" sz="2800" b="1" dirty="0">
                <a:solidFill>
                  <a:schemeClr val="bg1"/>
                </a:solidFill>
                <a:effectLst/>
                <a:latin typeface="Calibri Light" panose="020F0302020204030204" pitchFamily="34" charset="0"/>
                <a:cs typeface="Calibri Light" panose="020F0302020204030204" pitchFamily="34" charset="0"/>
              </a:rPr>
              <a:t>1. הביאו דוגמאות לעניינים שנויים במחלוקת בנושא הדת במרחב הציבורי. </a:t>
            </a:r>
          </a:p>
          <a:p>
            <a:pPr algn="r" rtl="1">
              <a:lnSpc>
                <a:spcPct val="150000"/>
              </a:lnSpc>
            </a:pPr>
            <a:r>
              <a:rPr lang="he-IL" sz="2800" b="1" dirty="0">
                <a:solidFill>
                  <a:schemeClr val="bg1"/>
                </a:solidFill>
                <a:effectLst/>
                <a:latin typeface="Calibri Light" panose="020F0302020204030204" pitchFamily="34" charset="0"/>
                <a:cs typeface="Calibri Light" panose="020F0302020204030204" pitchFamily="34" charset="0"/>
              </a:rPr>
              <a:t>2. נסו להציע פתרונות למחלוקות אלה.</a:t>
            </a:r>
          </a:p>
          <a:p>
            <a:pPr algn="r" rtl="1">
              <a:lnSpc>
                <a:spcPct val="150000"/>
              </a:lnSpc>
            </a:pPr>
            <a:r>
              <a:rPr lang="he-IL" sz="2800" b="1" dirty="0">
                <a:solidFill>
                  <a:schemeClr val="bg1"/>
                </a:solidFill>
                <a:effectLst/>
                <a:latin typeface="Calibri Light" panose="020F0302020204030204" pitchFamily="34" charset="0"/>
                <a:cs typeface="Calibri Light" panose="020F0302020204030204" pitchFamily="34" charset="0"/>
              </a:rPr>
              <a:t>3. האם בפתרונות שהִצעתם ניתן מענה לאוכלוסיות מגוונות בעלות השקפות שונות?</a:t>
            </a:r>
          </a:p>
        </p:txBody>
      </p:sp>
    </p:spTree>
    <p:extLst>
      <p:ext uri="{BB962C8B-B14F-4D97-AF65-F5344CB8AC3E}">
        <p14:creationId xmlns:p14="http://schemas.microsoft.com/office/powerpoint/2010/main" val="241034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בתוך מבנה&#10;&#10;התיאור נוצר באופן אוטומטי ברמת מהימנות בינונית">
            <a:extLst>
              <a:ext uri="{FF2B5EF4-FFF2-40B4-BE49-F238E27FC236}">
                <a16:creationId xmlns:a16="http://schemas.microsoft.com/office/drawing/2014/main" id="{AB6CE4A9-403C-5403-B952-B6FFC0E25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 y="1096624"/>
            <a:ext cx="5546892" cy="3697928"/>
          </a:xfrm>
          <a:prstGeom prst="rect">
            <a:avLst/>
          </a:prstGeom>
          <a:effectLst>
            <a:reflection blurRad="6350" stA="50000" endA="300" endPos="55000" dir="5400000" sy="-100000" algn="bl" rotWithShape="0"/>
          </a:effectLst>
        </p:spPr>
      </p:pic>
      <p:sp>
        <p:nvSpPr>
          <p:cNvPr id="8" name="Picture 5">
            <a:extLst>
              <a:ext uri="{FF2B5EF4-FFF2-40B4-BE49-F238E27FC236}">
                <a16:creationId xmlns:a16="http://schemas.microsoft.com/office/drawing/2014/main" id="{69EC0458-B713-798E-B5B9-4AA8517B9E34}"/>
              </a:ext>
            </a:extLst>
          </p:cNvPr>
          <p:cNvSpPr>
            <a:spLocks noGrp="1" noRot="1" noMove="1" noResize="1" noEditPoints="1" noAdjustHandles="1" noChangeArrowheads="1" noChangeShapeType="1"/>
          </p:cNvSpPr>
          <p:nvPr/>
        </p:nvSpPr>
        <p:spPr>
          <a:xfrm>
            <a:off x="5233843" y="1"/>
            <a:ext cx="6958157" cy="6858000"/>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he-IL" sz="3200" b="1" dirty="0">
              <a:solidFill>
                <a:schemeClr val="bg1"/>
              </a:solidFill>
              <a:latin typeface="Calibri Light" panose="020F0302020204030204" pitchFamily="34" charset="0"/>
              <a:cs typeface="Calibri Light" panose="020F0302020204030204" pitchFamily="34" charset="0"/>
            </a:endParaRPr>
          </a:p>
        </p:txBody>
      </p:sp>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תמונה 2" descr="תמונה שמכילה צילום מסך&#10;&#10;התיאור נוצר באופן אוטומטי">
            <a:extLst>
              <a:ext uri="{FF2B5EF4-FFF2-40B4-BE49-F238E27FC236}">
                <a16:creationId xmlns:a16="http://schemas.microsoft.com/office/drawing/2014/main" id="{0B9C3387-C308-6F5F-2EEA-D2AF3D3F3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 y="6319776"/>
            <a:ext cx="2553766" cy="538223"/>
          </a:xfrm>
          <a:prstGeom prst="rect">
            <a:avLst/>
          </a:prstGeom>
        </p:spPr>
      </p:pic>
      <p:pic>
        <p:nvPicPr>
          <p:cNvPr id="9" name="גרפיקה 12">
            <a:extLst>
              <a:ext uri="{FF2B5EF4-FFF2-40B4-BE49-F238E27FC236}">
                <a16:creationId xmlns:a16="http://schemas.microsoft.com/office/drawing/2014/main" id="{1F9D8D31-B853-F529-1E9E-9202DD842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CFC77513-B349-4E75-B495-E514AF8D5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6" name="תיבת טקסט 15">
            <a:extLst>
              <a:ext uri="{FF2B5EF4-FFF2-40B4-BE49-F238E27FC236}">
                <a16:creationId xmlns:a16="http://schemas.microsoft.com/office/drawing/2014/main" id="{515FA315-7CD5-113B-A002-4160355E51B1}"/>
              </a:ext>
            </a:extLst>
          </p:cNvPr>
          <p:cNvSpPr txBox="1"/>
          <p:nvPr/>
        </p:nvSpPr>
        <p:spPr>
          <a:xfrm>
            <a:off x="5539556" y="780883"/>
            <a:ext cx="6453526" cy="5186676"/>
          </a:xfrm>
          <a:prstGeom prst="rect">
            <a:avLst/>
          </a:prstGeom>
          <a:noFill/>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מידת ההקפדה על המסורת ועל המנהגים הדתיים או לחלופין אי ההקפדה עליהם מאפשרת לנו להבחין בין דתיים, מסורתיים וחילונים בכל אחת מהדתות.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עם זאת, לעיתים ייתכן שהגדרת הזהות הדתית העצמית תהיה פרטית וגמישה, ולא תיכנס בהכרח לקטגוריות מובחנות וברורות. </a:t>
            </a:r>
          </a:p>
        </p:txBody>
      </p:sp>
      <p:pic>
        <p:nvPicPr>
          <p:cNvPr id="6" name="Picture 11">
            <a:extLst>
              <a:ext uri="{FF2B5EF4-FFF2-40B4-BE49-F238E27FC236}">
                <a16:creationId xmlns:a16="http://schemas.microsoft.com/office/drawing/2014/main" id="{5545E928-BFEB-5210-EEC9-F87789F9F4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31703" y="1409909"/>
            <a:ext cx="939845" cy="1063622"/>
          </a:xfrm>
          <a:prstGeom prst="rect">
            <a:avLst/>
          </a:prstGeom>
        </p:spPr>
      </p:pic>
      <p:sp>
        <p:nvSpPr>
          <p:cNvPr id="11" name="מלבן 10">
            <a:extLst>
              <a:ext uri="{FF2B5EF4-FFF2-40B4-BE49-F238E27FC236}">
                <a16:creationId xmlns:a16="http://schemas.microsoft.com/office/drawing/2014/main" id="{33DFE07A-8CA8-8D66-5660-65FFF8DCEB2A}"/>
              </a:ext>
            </a:extLst>
          </p:cNvPr>
          <p:cNvSpPr/>
          <p:nvPr/>
        </p:nvSpPr>
        <p:spPr>
          <a:xfrm>
            <a:off x="-46388" y="4341846"/>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742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A89A-5EA6-4683-96B8-A25B320BF6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15269</TotalTime>
  <Words>725</Words>
  <Application>Microsoft Office PowerPoint</Application>
  <PresentationFormat>מסך רחב</PresentationFormat>
  <Paragraphs>76</Paragraphs>
  <Slides>21</Slides>
  <Notes>20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21</vt:i4>
      </vt:variant>
    </vt:vector>
  </HeadingPairs>
  <TitlesOfParts>
    <vt:vector size="27" baseType="lpstr">
      <vt:lpstr>Aileron UltraLight</vt:lpstr>
      <vt:lpstr>Arial</vt:lpstr>
      <vt:lpstr>Assistant</vt:lpstr>
      <vt:lpstr>Calibri</vt:lpstr>
      <vt:lpstr>Calibri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Shahar Ezer</cp:lastModifiedBy>
  <cp:revision>208</cp:revision>
  <dcterms:created xsi:type="dcterms:W3CDTF">2022-11-23T07:47:57Z</dcterms:created>
  <dcterms:modified xsi:type="dcterms:W3CDTF">2024-06-19T16:14:36Z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