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sldIdLst>
    <p:sldId id="570" r:id="rId5"/>
    <p:sldId id="304" r:id="rId6"/>
    <p:sldId id="509" r:id="rId7"/>
    <p:sldId id="535" r:id="rId8"/>
    <p:sldId id="284" r:id="rId9"/>
    <p:sldId id="566" r:id="rId10"/>
    <p:sldId id="565" r:id="rId11"/>
    <p:sldId id="567" r:id="rId12"/>
    <p:sldId id="529" r:id="rId13"/>
    <p:sldId id="536" r:id="rId14"/>
    <p:sldId id="568" r:id="rId15"/>
    <p:sldId id="537" r:id="rId16"/>
    <p:sldId id="538" r:id="rId17"/>
    <p:sldId id="527" r:id="rId18"/>
    <p:sldId id="569" r:id="rId19"/>
    <p:sldId id="580" r:id="rId20"/>
    <p:sldId id="577" r:id="rId21"/>
    <p:sldId id="581" r:id="rId22"/>
    <p:sldId id="582" r:id="rId23"/>
    <p:sldId id="583" r:id="rId24"/>
    <p:sldId id="578" r:id="rId25"/>
    <p:sldId id="574" r:id="rId26"/>
    <p:sldId id="575" r:id="rId27"/>
    <p:sldId id="576" r:id="rId28"/>
    <p:sldId id="274" r:id="rId29"/>
  </p:sldIdLst>
  <p:sldSz cx="12192000" cy="6858000"/>
  <p:notesSz cx="6858000" cy="9144000"/>
  <p:defaultText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48A0935-C861-5FBE-3C9B-1751A916CE1D}" name="Adi Tzabar" initials="AT" userId="S::adi.tzabar@lnet.co.il::00e8934b-9f6a-4acc-933a-ae4651199214" providerId="AD"/>
  <p188:author id="{83656186-BF6C-C62D-757D-B938E8D5244F}" name="Shahar Ezer" initials="SE" userId="S::shahare@lnet.co.il::44daab7d-8fe6-4564-967d-dc0e92625008" providerId="AD"/>
  <p188:author id="{B248C7B9-1DF3-6785-16A4-4CDA7AAF5B90}" name="Leshem Damri" initials="LD" userId="S::b0787029@mail.sapir.ac.il::948732aa-7293-4d37-8f81-8d4e72b98e7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1C05"/>
    <a:srgbClr val="C6382F"/>
    <a:srgbClr val="E26F4A"/>
    <a:srgbClr val="6E2914"/>
    <a:srgbClr val="DE5F36"/>
    <a:srgbClr val="820000"/>
    <a:srgbClr val="C00000"/>
    <a:srgbClr val="AD1A11"/>
    <a:srgbClr val="3B3B3B"/>
    <a:srgbClr val="2158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סגנון ביניים 1 - הדגשה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07" autoAdjust="0"/>
    <p:restoredTop sz="95033" autoAdjust="0"/>
  </p:normalViewPr>
  <p:slideViewPr>
    <p:cSldViewPr snapToGrid="0">
      <p:cViewPr varScale="1">
        <p:scale>
          <a:sx n="64" d="100"/>
          <a:sy n="64" d="100"/>
        </p:scale>
        <p:origin x="616" y="4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8/10/relationships/authors" Target="author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5720D592-689C-4C56-BA95-C6AC515321A7}" type="datetimeFigureOut">
              <a:rPr lang="he-IL" smtClean="0"/>
              <a:t>י"ז/סיון/תשפ"ד</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67F2FA53-CC7D-4995-87E6-A3E4FC0D0D9D}" type="slidenum">
              <a:rPr lang="he-IL" smtClean="0"/>
              <a:t>‹#›</a:t>
            </a:fld>
            <a:endParaRPr lang="he-IL"/>
          </a:p>
        </p:txBody>
      </p:sp>
    </p:spTree>
    <p:extLst>
      <p:ext uri="{BB962C8B-B14F-4D97-AF65-F5344CB8AC3E}">
        <p14:creationId xmlns:p14="http://schemas.microsoft.com/office/powerpoint/2010/main" val="286018176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2</a:t>
            </a:fld>
            <a:endParaRPr lang="he-IL"/>
          </a:p>
        </p:txBody>
      </p:sp>
    </p:spTree>
    <p:extLst>
      <p:ext uri="{BB962C8B-B14F-4D97-AF65-F5344CB8AC3E}">
        <p14:creationId xmlns:p14="http://schemas.microsoft.com/office/powerpoint/2010/main" val="3845749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07000"/>
              </a:lnSpc>
              <a:spcBef>
                <a:spcPts val="1000"/>
              </a:spcBef>
              <a:spcAft>
                <a:spcPts val="1000"/>
              </a:spcAft>
            </a:pPr>
            <a:endParaRPr lang="en-US" sz="1800" dirty="0">
              <a:effectLst/>
              <a:latin typeface="Arial" panose="020B0604020202020204" pitchFamily="34" charset="0"/>
              <a:ea typeface="Arial" panose="020B0604020202020204" pitchFamily="34" charset="0"/>
            </a:endParaRPr>
          </a:p>
        </p:txBody>
      </p:sp>
      <p:sp>
        <p:nvSpPr>
          <p:cNvPr id="4" name="מציין מיקום של מספר שקופית 3"/>
          <p:cNvSpPr>
            <a:spLocks noGrp="1"/>
          </p:cNvSpPr>
          <p:nvPr>
            <p:ph type="sldNum" sz="quarter" idx="5"/>
          </p:nvPr>
        </p:nvSpPr>
        <p:spPr/>
        <p:txBody>
          <a:bodyPr/>
          <a:lstStyle/>
          <a:p>
            <a:fld id="{67F2FA53-CC7D-4995-87E6-A3E4FC0D0D9D}" type="slidenum">
              <a:rPr lang="he-IL" smtClean="0"/>
              <a:t>18</a:t>
            </a:fld>
            <a:endParaRPr lang="he-IL"/>
          </a:p>
        </p:txBody>
      </p:sp>
    </p:spTree>
    <p:extLst>
      <p:ext uri="{BB962C8B-B14F-4D97-AF65-F5344CB8AC3E}">
        <p14:creationId xmlns:p14="http://schemas.microsoft.com/office/powerpoint/2010/main" val="1286841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07000"/>
              </a:lnSpc>
              <a:spcBef>
                <a:spcPts val="1000"/>
              </a:spcBef>
              <a:spcAft>
                <a:spcPts val="1000"/>
              </a:spcAft>
            </a:pPr>
            <a:endParaRPr lang="en-US" sz="1800" dirty="0">
              <a:effectLst/>
              <a:latin typeface="Arial" panose="020B0604020202020204" pitchFamily="34" charset="0"/>
              <a:ea typeface="Arial" panose="020B0604020202020204" pitchFamily="34" charset="0"/>
            </a:endParaRPr>
          </a:p>
        </p:txBody>
      </p:sp>
      <p:sp>
        <p:nvSpPr>
          <p:cNvPr id="4" name="מציין מיקום של מספר שקופית 3"/>
          <p:cNvSpPr>
            <a:spLocks noGrp="1"/>
          </p:cNvSpPr>
          <p:nvPr>
            <p:ph type="sldNum" sz="quarter" idx="5"/>
          </p:nvPr>
        </p:nvSpPr>
        <p:spPr/>
        <p:txBody>
          <a:bodyPr/>
          <a:lstStyle/>
          <a:p>
            <a:fld id="{67F2FA53-CC7D-4995-87E6-A3E4FC0D0D9D}" type="slidenum">
              <a:rPr lang="he-IL" smtClean="0"/>
              <a:t>19</a:t>
            </a:fld>
            <a:endParaRPr lang="he-IL"/>
          </a:p>
        </p:txBody>
      </p:sp>
    </p:spTree>
    <p:extLst>
      <p:ext uri="{BB962C8B-B14F-4D97-AF65-F5344CB8AC3E}">
        <p14:creationId xmlns:p14="http://schemas.microsoft.com/office/powerpoint/2010/main" val="4192293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07000"/>
              </a:lnSpc>
              <a:spcBef>
                <a:spcPts val="1000"/>
              </a:spcBef>
              <a:spcAft>
                <a:spcPts val="1000"/>
              </a:spcAft>
            </a:pPr>
            <a:endParaRPr lang="en-US" sz="1800" dirty="0">
              <a:effectLst/>
              <a:latin typeface="Arial" panose="020B0604020202020204" pitchFamily="34" charset="0"/>
              <a:ea typeface="Arial" panose="020B0604020202020204" pitchFamily="34" charset="0"/>
            </a:endParaRPr>
          </a:p>
        </p:txBody>
      </p:sp>
      <p:sp>
        <p:nvSpPr>
          <p:cNvPr id="4" name="מציין מיקום של מספר שקופית 3"/>
          <p:cNvSpPr>
            <a:spLocks noGrp="1"/>
          </p:cNvSpPr>
          <p:nvPr>
            <p:ph type="sldNum" sz="quarter" idx="5"/>
          </p:nvPr>
        </p:nvSpPr>
        <p:spPr/>
        <p:txBody>
          <a:bodyPr/>
          <a:lstStyle/>
          <a:p>
            <a:fld id="{67F2FA53-CC7D-4995-87E6-A3E4FC0D0D9D}" type="slidenum">
              <a:rPr lang="he-IL" smtClean="0"/>
              <a:t>20</a:t>
            </a:fld>
            <a:endParaRPr lang="he-IL"/>
          </a:p>
        </p:txBody>
      </p:sp>
    </p:spTree>
    <p:extLst>
      <p:ext uri="{BB962C8B-B14F-4D97-AF65-F5344CB8AC3E}">
        <p14:creationId xmlns:p14="http://schemas.microsoft.com/office/powerpoint/2010/main" val="4283391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67F2FA53-CC7D-4995-87E6-A3E4FC0D0D9D}" type="slidenum">
              <a:rPr lang="he-IL" smtClean="0"/>
              <a:t>21</a:t>
            </a:fld>
            <a:endParaRPr lang="he-IL"/>
          </a:p>
        </p:txBody>
      </p:sp>
    </p:spTree>
    <p:extLst>
      <p:ext uri="{BB962C8B-B14F-4D97-AF65-F5344CB8AC3E}">
        <p14:creationId xmlns:p14="http://schemas.microsoft.com/office/powerpoint/2010/main" val="1275330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67F2FA53-CC7D-4995-87E6-A3E4FC0D0D9D}" type="slidenum">
              <a:rPr lang="he-IL" smtClean="0"/>
              <a:t>23</a:t>
            </a:fld>
            <a:endParaRPr lang="he-IL"/>
          </a:p>
        </p:txBody>
      </p:sp>
    </p:spTree>
    <p:extLst>
      <p:ext uri="{BB962C8B-B14F-4D97-AF65-F5344CB8AC3E}">
        <p14:creationId xmlns:p14="http://schemas.microsoft.com/office/powerpoint/2010/main" val="1604895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50000"/>
              </a:lnSpc>
              <a:spcAft>
                <a:spcPts val="800"/>
              </a:spcAft>
            </a:pPr>
            <a:endParaRPr lang="en-IL"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מציין מיקום של מספר שקופית 3"/>
          <p:cNvSpPr>
            <a:spLocks noGrp="1"/>
          </p:cNvSpPr>
          <p:nvPr>
            <p:ph type="sldNum" sz="quarter" idx="5"/>
          </p:nvPr>
        </p:nvSpPr>
        <p:spPr/>
        <p:txBody>
          <a:bodyPr/>
          <a:lstStyle/>
          <a:p>
            <a:fld id="{67F2FA53-CC7D-4995-87E6-A3E4FC0D0D9D}" type="slidenum">
              <a:rPr lang="he-IL" smtClean="0"/>
              <a:t>25</a:t>
            </a:fld>
            <a:endParaRPr lang="he-IL"/>
          </a:p>
        </p:txBody>
      </p:sp>
    </p:spTree>
    <p:extLst>
      <p:ext uri="{BB962C8B-B14F-4D97-AF65-F5344CB8AC3E}">
        <p14:creationId xmlns:p14="http://schemas.microsoft.com/office/powerpoint/2010/main" val="3531178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07000"/>
              </a:lnSpc>
              <a:spcBef>
                <a:spcPts val="1000"/>
              </a:spcBef>
              <a:spcAft>
                <a:spcPts val="1000"/>
              </a:spcAft>
            </a:pPr>
            <a:endParaRPr lang="en-US" sz="1800" dirty="0">
              <a:effectLst/>
              <a:latin typeface="Arial" panose="020B0604020202020204" pitchFamily="34" charset="0"/>
              <a:ea typeface="Arial" panose="020B0604020202020204" pitchFamily="34" charset="0"/>
            </a:endParaRPr>
          </a:p>
        </p:txBody>
      </p:sp>
      <p:sp>
        <p:nvSpPr>
          <p:cNvPr id="4" name="מציין מיקום של מספר שקופית 3"/>
          <p:cNvSpPr>
            <a:spLocks noGrp="1"/>
          </p:cNvSpPr>
          <p:nvPr>
            <p:ph type="sldNum" sz="quarter" idx="5"/>
          </p:nvPr>
        </p:nvSpPr>
        <p:spPr/>
        <p:txBody>
          <a:bodyPr/>
          <a:lstStyle/>
          <a:p>
            <a:fld id="{67F2FA53-CC7D-4995-87E6-A3E4FC0D0D9D}" type="slidenum">
              <a:rPr lang="he-IL" smtClean="0"/>
              <a:t>3</a:t>
            </a:fld>
            <a:endParaRPr lang="he-IL"/>
          </a:p>
        </p:txBody>
      </p:sp>
    </p:spTree>
    <p:extLst>
      <p:ext uri="{BB962C8B-B14F-4D97-AF65-F5344CB8AC3E}">
        <p14:creationId xmlns:p14="http://schemas.microsoft.com/office/powerpoint/2010/main" val="3873657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4</a:t>
            </a:fld>
            <a:endParaRPr lang="he-IL"/>
          </a:p>
        </p:txBody>
      </p:sp>
    </p:spTree>
    <p:extLst>
      <p:ext uri="{BB962C8B-B14F-4D97-AF65-F5344CB8AC3E}">
        <p14:creationId xmlns:p14="http://schemas.microsoft.com/office/powerpoint/2010/main" val="441890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67F2FA53-CC7D-4995-87E6-A3E4FC0D0D9D}" type="slidenum">
              <a:rPr lang="he-IL" smtClean="0"/>
              <a:t>5</a:t>
            </a:fld>
            <a:endParaRPr lang="he-IL"/>
          </a:p>
        </p:txBody>
      </p:sp>
    </p:spTree>
    <p:extLst>
      <p:ext uri="{BB962C8B-B14F-4D97-AF65-F5344CB8AC3E}">
        <p14:creationId xmlns:p14="http://schemas.microsoft.com/office/powerpoint/2010/main" val="1248392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67F2FA53-CC7D-4995-87E6-A3E4FC0D0D9D}" type="slidenum">
              <a:rPr lang="he-IL" smtClean="0"/>
              <a:t>12</a:t>
            </a:fld>
            <a:endParaRPr lang="he-IL"/>
          </a:p>
        </p:txBody>
      </p:sp>
    </p:spTree>
    <p:extLst>
      <p:ext uri="{BB962C8B-B14F-4D97-AF65-F5344CB8AC3E}">
        <p14:creationId xmlns:p14="http://schemas.microsoft.com/office/powerpoint/2010/main" val="2563219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67F2FA53-CC7D-4995-87E6-A3E4FC0D0D9D}" type="slidenum">
              <a:rPr lang="he-IL" smtClean="0"/>
              <a:t>13</a:t>
            </a:fld>
            <a:endParaRPr lang="he-IL"/>
          </a:p>
        </p:txBody>
      </p:sp>
    </p:spTree>
    <p:extLst>
      <p:ext uri="{BB962C8B-B14F-4D97-AF65-F5344CB8AC3E}">
        <p14:creationId xmlns:p14="http://schemas.microsoft.com/office/powerpoint/2010/main" val="321961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14</a:t>
            </a:fld>
            <a:endParaRPr lang="he-IL"/>
          </a:p>
        </p:txBody>
      </p:sp>
    </p:spTree>
    <p:extLst>
      <p:ext uri="{BB962C8B-B14F-4D97-AF65-F5344CB8AC3E}">
        <p14:creationId xmlns:p14="http://schemas.microsoft.com/office/powerpoint/2010/main" val="3703289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67F2FA53-CC7D-4995-87E6-A3E4FC0D0D9D}" type="slidenum">
              <a:rPr lang="he-IL" smtClean="0"/>
              <a:t>15</a:t>
            </a:fld>
            <a:endParaRPr lang="he-IL"/>
          </a:p>
        </p:txBody>
      </p:sp>
    </p:spTree>
    <p:extLst>
      <p:ext uri="{BB962C8B-B14F-4D97-AF65-F5344CB8AC3E}">
        <p14:creationId xmlns:p14="http://schemas.microsoft.com/office/powerpoint/2010/main" val="2045499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07000"/>
              </a:lnSpc>
              <a:spcBef>
                <a:spcPts val="1000"/>
              </a:spcBef>
              <a:spcAft>
                <a:spcPts val="1000"/>
              </a:spcAft>
            </a:pPr>
            <a:endParaRPr lang="en-US" sz="1800" dirty="0">
              <a:effectLst/>
              <a:latin typeface="Arial" panose="020B0604020202020204" pitchFamily="34" charset="0"/>
              <a:ea typeface="Arial" panose="020B0604020202020204" pitchFamily="34" charset="0"/>
            </a:endParaRPr>
          </a:p>
        </p:txBody>
      </p:sp>
      <p:sp>
        <p:nvSpPr>
          <p:cNvPr id="4" name="מציין מיקום של מספר שקופית 3"/>
          <p:cNvSpPr>
            <a:spLocks noGrp="1"/>
          </p:cNvSpPr>
          <p:nvPr>
            <p:ph type="sldNum" sz="quarter" idx="5"/>
          </p:nvPr>
        </p:nvSpPr>
        <p:spPr/>
        <p:txBody>
          <a:bodyPr/>
          <a:lstStyle/>
          <a:p>
            <a:fld id="{67F2FA53-CC7D-4995-87E6-A3E4FC0D0D9D}" type="slidenum">
              <a:rPr lang="he-IL" smtClean="0"/>
              <a:t>17</a:t>
            </a:fld>
            <a:endParaRPr lang="he-IL"/>
          </a:p>
        </p:txBody>
      </p:sp>
    </p:spTree>
    <p:extLst>
      <p:ext uri="{BB962C8B-B14F-4D97-AF65-F5344CB8AC3E}">
        <p14:creationId xmlns:p14="http://schemas.microsoft.com/office/powerpoint/2010/main" val="1540010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4574E-32EC-6ACC-EB68-FB7C58DC55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L"/>
          </a:p>
        </p:txBody>
      </p:sp>
      <p:sp>
        <p:nvSpPr>
          <p:cNvPr id="3" name="Subtitle 2">
            <a:extLst>
              <a:ext uri="{FF2B5EF4-FFF2-40B4-BE49-F238E27FC236}">
                <a16:creationId xmlns:a16="http://schemas.microsoft.com/office/drawing/2014/main" id="{07BB6523-163E-1CBA-1586-A817A0E2C1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L"/>
          </a:p>
        </p:txBody>
      </p:sp>
      <p:sp>
        <p:nvSpPr>
          <p:cNvPr id="4" name="Date Placeholder 3">
            <a:extLst>
              <a:ext uri="{FF2B5EF4-FFF2-40B4-BE49-F238E27FC236}">
                <a16:creationId xmlns:a16="http://schemas.microsoft.com/office/drawing/2014/main" id="{6EFCBCB6-E501-4A82-D921-042346491AF6}"/>
              </a:ext>
            </a:extLst>
          </p:cNvPr>
          <p:cNvSpPr>
            <a:spLocks noGrp="1"/>
          </p:cNvSpPr>
          <p:nvPr>
            <p:ph type="dt" sz="half" idx="10"/>
          </p:nvPr>
        </p:nvSpPr>
        <p:spPr/>
        <p:txBody>
          <a:bodyPr/>
          <a:lstStyle/>
          <a:p>
            <a:fld id="{5D254225-3F03-4420-B971-81E9095DE63A}" type="datetimeFigureOut">
              <a:rPr lang="en-IL" smtClean="0"/>
              <a:t>23/06/2024</a:t>
            </a:fld>
            <a:endParaRPr lang="en-IL"/>
          </a:p>
        </p:txBody>
      </p:sp>
      <p:sp>
        <p:nvSpPr>
          <p:cNvPr id="5" name="Footer Placeholder 4">
            <a:extLst>
              <a:ext uri="{FF2B5EF4-FFF2-40B4-BE49-F238E27FC236}">
                <a16:creationId xmlns:a16="http://schemas.microsoft.com/office/drawing/2014/main" id="{B44D5206-9BCC-1704-572F-66B75ED77CD0}"/>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12C5A75F-62A2-B4A0-C4A1-0812D9B7F485}"/>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14450144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54584-D29D-7110-A37D-1C396702564F}"/>
              </a:ext>
            </a:extLst>
          </p:cNvPr>
          <p:cNvSpPr>
            <a:spLocks noGrp="1"/>
          </p:cNvSpPr>
          <p:nvPr>
            <p:ph type="title"/>
          </p:nvPr>
        </p:nvSpPr>
        <p:spPr/>
        <p:txBody>
          <a:bodyPr/>
          <a:lstStyle/>
          <a:p>
            <a:r>
              <a:rPr lang="en-US"/>
              <a:t>Click to edit Master title style</a:t>
            </a:r>
            <a:endParaRPr lang="en-IL"/>
          </a:p>
        </p:txBody>
      </p:sp>
      <p:sp>
        <p:nvSpPr>
          <p:cNvPr id="3" name="Vertical Text Placeholder 2">
            <a:extLst>
              <a:ext uri="{FF2B5EF4-FFF2-40B4-BE49-F238E27FC236}">
                <a16:creationId xmlns:a16="http://schemas.microsoft.com/office/drawing/2014/main" id="{595AE9C1-DB0F-03E6-B037-F0D7C5EF3B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C024F16E-49F2-0731-F869-9D0D3BE37F67}"/>
              </a:ext>
            </a:extLst>
          </p:cNvPr>
          <p:cNvSpPr>
            <a:spLocks noGrp="1"/>
          </p:cNvSpPr>
          <p:nvPr>
            <p:ph type="dt" sz="half" idx="10"/>
          </p:nvPr>
        </p:nvSpPr>
        <p:spPr/>
        <p:txBody>
          <a:bodyPr/>
          <a:lstStyle/>
          <a:p>
            <a:fld id="{5D254225-3F03-4420-B971-81E9095DE63A}" type="datetimeFigureOut">
              <a:rPr lang="en-IL" smtClean="0"/>
              <a:t>23/06/2024</a:t>
            </a:fld>
            <a:endParaRPr lang="en-IL"/>
          </a:p>
        </p:txBody>
      </p:sp>
      <p:sp>
        <p:nvSpPr>
          <p:cNvPr id="5" name="Footer Placeholder 4">
            <a:extLst>
              <a:ext uri="{FF2B5EF4-FFF2-40B4-BE49-F238E27FC236}">
                <a16:creationId xmlns:a16="http://schemas.microsoft.com/office/drawing/2014/main" id="{E4914FB1-E080-5418-534E-05A506281CED}"/>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F9D51C33-BF9B-0211-35F2-C656A409A51F}"/>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3684427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9FB8FA-0F71-4319-AE74-4ED68A53C89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L"/>
          </a:p>
        </p:txBody>
      </p:sp>
      <p:sp>
        <p:nvSpPr>
          <p:cNvPr id="3" name="Vertical Text Placeholder 2">
            <a:extLst>
              <a:ext uri="{FF2B5EF4-FFF2-40B4-BE49-F238E27FC236}">
                <a16:creationId xmlns:a16="http://schemas.microsoft.com/office/drawing/2014/main" id="{3AB3BED8-D35F-18E1-1646-CC81A210DD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0D59C222-7675-23C5-C129-FF3D3EDC0618}"/>
              </a:ext>
            </a:extLst>
          </p:cNvPr>
          <p:cNvSpPr>
            <a:spLocks noGrp="1"/>
          </p:cNvSpPr>
          <p:nvPr>
            <p:ph type="dt" sz="half" idx="10"/>
          </p:nvPr>
        </p:nvSpPr>
        <p:spPr/>
        <p:txBody>
          <a:bodyPr/>
          <a:lstStyle/>
          <a:p>
            <a:fld id="{5D254225-3F03-4420-B971-81E9095DE63A}" type="datetimeFigureOut">
              <a:rPr lang="en-IL" smtClean="0"/>
              <a:t>23/06/2024</a:t>
            </a:fld>
            <a:endParaRPr lang="en-IL"/>
          </a:p>
        </p:txBody>
      </p:sp>
      <p:sp>
        <p:nvSpPr>
          <p:cNvPr id="5" name="Footer Placeholder 4">
            <a:extLst>
              <a:ext uri="{FF2B5EF4-FFF2-40B4-BE49-F238E27FC236}">
                <a16:creationId xmlns:a16="http://schemas.microsoft.com/office/drawing/2014/main" id="{8D4C80EC-CB33-B2BB-5CDD-43E8238B883C}"/>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164E09AB-09B3-1464-A2C1-EF2D490E4F95}"/>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2841547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A8A93-8CD8-E752-CAB2-36200CDA2E2A}"/>
              </a:ext>
            </a:extLst>
          </p:cNvPr>
          <p:cNvSpPr>
            <a:spLocks noGrp="1"/>
          </p:cNvSpPr>
          <p:nvPr>
            <p:ph type="title"/>
          </p:nvPr>
        </p:nvSpPr>
        <p:spPr/>
        <p:txBody>
          <a:bodyPr/>
          <a:lstStyle/>
          <a:p>
            <a:r>
              <a:rPr lang="en-US"/>
              <a:t>Click to edit Master title style</a:t>
            </a:r>
            <a:endParaRPr lang="en-IL"/>
          </a:p>
        </p:txBody>
      </p:sp>
      <p:sp>
        <p:nvSpPr>
          <p:cNvPr id="3" name="Content Placeholder 2">
            <a:extLst>
              <a:ext uri="{FF2B5EF4-FFF2-40B4-BE49-F238E27FC236}">
                <a16:creationId xmlns:a16="http://schemas.microsoft.com/office/drawing/2014/main" id="{CE7500A4-D131-FFCC-08CB-D2BC6056BC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C39CF27B-43CF-CA2C-121C-6C3993E3A973}"/>
              </a:ext>
            </a:extLst>
          </p:cNvPr>
          <p:cNvSpPr>
            <a:spLocks noGrp="1"/>
          </p:cNvSpPr>
          <p:nvPr>
            <p:ph type="dt" sz="half" idx="10"/>
          </p:nvPr>
        </p:nvSpPr>
        <p:spPr/>
        <p:txBody>
          <a:bodyPr/>
          <a:lstStyle/>
          <a:p>
            <a:fld id="{5D254225-3F03-4420-B971-81E9095DE63A}" type="datetimeFigureOut">
              <a:rPr lang="en-IL" smtClean="0"/>
              <a:t>23/06/2024</a:t>
            </a:fld>
            <a:endParaRPr lang="en-IL"/>
          </a:p>
        </p:txBody>
      </p:sp>
      <p:sp>
        <p:nvSpPr>
          <p:cNvPr id="5" name="Footer Placeholder 4">
            <a:extLst>
              <a:ext uri="{FF2B5EF4-FFF2-40B4-BE49-F238E27FC236}">
                <a16:creationId xmlns:a16="http://schemas.microsoft.com/office/drawing/2014/main" id="{81E4CE5F-E20F-A81C-85C5-F3C6396F2DBD}"/>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EC9CC6ED-9F4C-A1F7-0FDB-B1B88B3B1AE0}"/>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204808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7F253-0782-E709-B66F-7469BE4647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L"/>
          </a:p>
        </p:txBody>
      </p:sp>
      <p:sp>
        <p:nvSpPr>
          <p:cNvPr id="3" name="Text Placeholder 2">
            <a:extLst>
              <a:ext uri="{FF2B5EF4-FFF2-40B4-BE49-F238E27FC236}">
                <a16:creationId xmlns:a16="http://schemas.microsoft.com/office/drawing/2014/main" id="{BAA1131F-BCC7-E105-4567-C90E5275D7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81525D-C426-01F6-0474-471111AD2FA9}"/>
              </a:ext>
            </a:extLst>
          </p:cNvPr>
          <p:cNvSpPr>
            <a:spLocks noGrp="1"/>
          </p:cNvSpPr>
          <p:nvPr>
            <p:ph type="dt" sz="half" idx="10"/>
          </p:nvPr>
        </p:nvSpPr>
        <p:spPr/>
        <p:txBody>
          <a:bodyPr/>
          <a:lstStyle/>
          <a:p>
            <a:fld id="{5D254225-3F03-4420-B971-81E9095DE63A}" type="datetimeFigureOut">
              <a:rPr lang="en-IL" smtClean="0"/>
              <a:t>23/06/2024</a:t>
            </a:fld>
            <a:endParaRPr lang="en-IL"/>
          </a:p>
        </p:txBody>
      </p:sp>
      <p:sp>
        <p:nvSpPr>
          <p:cNvPr id="5" name="Footer Placeholder 4">
            <a:extLst>
              <a:ext uri="{FF2B5EF4-FFF2-40B4-BE49-F238E27FC236}">
                <a16:creationId xmlns:a16="http://schemas.microsoft.com/office/drawing/2014/main" id="{47F6DCA7-5634-BA0E-C3B4-E2D070A89EF6}"/>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D8710865-3FD1-BD6A-D63D-782CFF4FF1BC}"/>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3307088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8A839-0E3B-A7E8-9AE3-8321D09D75E8}"/>
              </a:ext>
            </a:extLst>
          </p:cNvPr>
          <p:cNvSpPr>
            <a:spLocks noGrp="1"/>
          </p:cNvSpPr>
          <p:nvPr>
            <p:ph type="title"/>
          </p:nvPr>
        </p:nvSpPr>
        <p:spPr/>
        <p:txBody>
          <a:bodyPr/>
          <a:lstStyle/>
          <a:p>
            <a:r>
              <a:rPr lang="en-US"/>
              <a:t>Click to edit Master title style</a:t>
            </a:r>
            <a:endParaRPr lang="en-IL"/>
          </a:p>
        </p:txBody>
      </p:sp>
      <p:sp>
        <p:nvSpPr>
          <p:cNvPr id="3" name="Content Placeholder 2">
            <a:extLst>
              <a:ext uri="{FF2B5EF4-FFF2-40B4-BE49-F238E27FC236}">
                <a16:creationId xmlns:a16="http://schemas.microsoft.com/office/drawing/2014/main" id="{C3A44AB5-0679-1033-A79C-59953D2983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Content Placeholder 3">
            <a:extLst>
              <a:ext uri="{FF2B5EF4-FFF2-40B4-BE49-F238E27FC236}">
                <a16:creationId xmlns:a16="http://schemas.microsoft.com/office/drawing/2014/main" id="{DAACB098-0871-7283-6C30-C98D142E99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5" name="Date Placeholder 4">
            <a:extLst>
              <a:ext uri="{FF2B5EF4-FFF2-40B4-BE49-F238E27FC236}">
                <a16:creationId xmlns:a16="http://schemas.microsoft.com/office/drawing/2014/main" id="{F2AE78C8-6EB2-E3CF-8F1F-88FC6CEAC976}"/>
              </a:ext>
            </a:extLst>
          </p:cNvPr>
          <p:cNvSpPr>
            <a:spLocks noGrp="1"/>
          </p:cNvSpPr>
          <p:nvPr>
            <p:ph type="dt" sz="half" idx="10"/>
          </p:nvPr>
        </p:nvSpPr>
        <p:spPr/>
        <p:txBody>
          <a:bodyPr/>
          <a:lstStyle/>
          <a:p>
            <a:fld id="{5D254225-3F03-4420-B971-81E9095DE63A}" type="datetimeFigureOut">
              <a:rPr lang="en-IL" smtClean="0"/>
              <a:t>23/06/2024</a:t>
            </a:fld>
            <a:endParaRPr lang="en-IL"/>
          </a:p>
        </p:txBody>
      </p:sp>
      <p:sp>
        <p:nvSpPr>
          <p:cNvPr id="6" name="Footer Placeholder 5">
            <a:extLst>
              <a:ext uri="{FF2B5EF4-FFF2-40B4-BE49-F238E27FC236}">
                <a16:creationId xmlns:a16="http://schemas.microsoft.com/office/drawing/2014/main" id="{E49A360A-9A27-0308-AE70-92CB8C1501A9}"/>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7F4291C5-339F-29D5-7691-9DBB97684B2B}"/>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2555580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50241-3034-96AB-F48B-5B679441DF59}"/>
              </a:ext>
            </a:extLst>
          </p:cNvPr>
          <p:cNvSpPr>
            <a:spLocks noGrp="1"/>
          </p:cNvSpPr>
          <p:nvPr>
            <p:ph type="title"/>
          </p:nvPr>
        </p:nvSpPr>
        <p:spPr>
          <a:xfrm>
            <a:off x="839788" y="365125"/>
            <a:ext cx="10515600" cy="1325563"/>
          </a:xfrm>
        </p:spPr>
        <p:txBody>
          <a:bodyPr/>
          <a:lstStyle/>
          <a:p>
            <a:r>
              <a:rPr lang="en-US"/>
              <a:t>Click to edit Master title style</a:t>
            </a:r>
            <a:endParaRPr lang="en-IL"/>
          </a:p>
        </p:txBody>
      </p:sp>
      <p:sp>
        <p:nvSpPr>
          <p:cNvPr id="3" name="Text Placeholder 2">
            <a:extLst>
              <a:ext uri="{FF2B5EF4-FFF2-40B4-BE49-F238E27FC236}">
                <a16:creationId xmlns:a16="http://schemas.microsoft.com/office/drawing/2014/main" id="{90732949-681E-9D8B-1870-DD4C7D6129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B1F7DF-BDCF-9B52-FE31-A4A56E6ADA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5" name="Text Placeholder 4">
            <a:extLst>
              <a:ext uri="{FF2B5EF4-FFF2-40B4-BE49-F238E27FC236}">
                <a16:creationId xmlns:a16="http://schemas.microsoft.com/office/drawing/2014/main" id="{38D4CAF3-2213-2C1E-EFB9-1DE345EDE9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37BD89-D515-F697-16A3-3D2BADCAD9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7" name="Date Placeholder 6">
            <a:extLst>
              <a:ext uri="{FF2B5EF4-FFF2-40B4-BE49-F238E27FC236}">
                <a16:creationId xmlns:a16="http://schemas.microsoft.com/office/drawing/2014/main" id="{1625D6F0-4BC2-678B-3F7B-553DFDDDABB9}"/>
              </a:ext>
            </a:extLst>
          </p:cNvPr>
          <p:cNvSpPr>
            <a:spLocks noGrp="1"/>
          </p:cNvSpPr>
          <p:nvPr>
            <p:ph type="dt" sz="half" idx="10"/>
          </p:nvPr>
        </p:nvSpPr>
        <p:spPr/>
        <p:txBody>
          <a:bodyPr/>
          <a:lstStyle/>
          <a:p>
            <a:fld id="{5D254225-3F03-4420-B971-81E9095DE63A}" type="datetimeFigureOut">
              <a:rPr lang="en-IL" smtClean="0"/>
              <a:t>23/06/2024</a:t>
            </a:fld>
            <a:endParaRPr lang="en-IL"/>
          </a:p>
        </p:txBody>
      </p:sp>
      <p:sp>
        <p:nvSpPr>
          <p:cNvPr id="8" name="Footer Placeholder 7">
            <a:extLst>
              <a:ext uri="{FF2B5EF4-FFF2-40B4-BE49-F238E27FC236}">
                <a16:creationId xmlns:a16="http://schemas.microsoft.com/office/drawing/2014/main" id="{6F3F99D2-0C3B-F423-2764-9C178DC1E29F}"/>
              </a:ext>
            </a:extLst>
          </p:cNvPr>
          <p:cNvSpPr>
            <a:spLocks noGrp="1"/>
          </p:cNvSpPr>
          <p:nvPr>
            <p:ph type="ftr" sz="quarter" idx="11"/>
          </p:nvPr>
        </p:nvSpPr>
        <p:spPr/>
        <p:txBody>
          <a:bodyPr/>
          <a:lstStyle/>
          <a:p>
            <a:endParaRPr lang="en-IL"/>
          </a:p>
        </p:txBody>
      </p:sp>
      <p:sp>
        <p:nvSpPr>
          <p:cNvPr id="9" name="Slide Number Placeholder 8">
            <a:extLst>
              <a:ext uri="{FF2B5EF4-FFF2-40B4-BE49-F238E27FC236}">
                <a16:creationId xmlns:a16="http://schemas.microsoft.com/office/drawing/2014/main" id="{696BBA1E-4B6D-29A7-0EC3-4295EE4402F4}"/>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2191103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D319B-3D06-F7D5-59F4-BB6A0C4B62AF}"/>
              </a:ext>
            </a:extLst>
          </p:cNvPr>
          <p:cNvSpPr>
            <a:spLocks noGrp="1"/>
          </p:cNvSpPr>
          <p:nvPr>
            <p:ph type="title"/>
          </p:nvPr>
        </p:nvSpPr>
        <p:spPr/>
        <p:txBody>
          <a:bodyPr/>
          <a:lstStyle/>
          <a:p>
            <a:r>
              <a:rPr lang="en-US"/>
              <a:t>Click to edit Master title style</a:t>
            </a:r>
            <a:endParaRPr lang="en-IL"/>
          </a:p>
        </p:txBody>
      </p:sp>
      <p:sp>
        <p:nvSpPr>
          <p:cNvPr id="3" name="Date Placeholder 2">
            <a:extLst>
              <a:ext uri="{FF2B5EF4-FFF2-40B4-BE49-F238E27FC236}">
                <a16:creationId xmlns:a16="http://schemas.microsoft.com/office/drawing/2014/main" id="{A28E32DB-D077-E6CF-3571-058CCA3092B6}"/>
              </a:ext>
            </a:extLst>
          </p:cNvPr>
          <p:cNvSpPr>
            <a:spLocks noGrp="1"/>
          </p:cNvSpPr>
          <p:nvPr>
            <p:ph type="dt" sz="half" idx="10"/>
          </p:nvPr>
        </p:nvSpPr>
        <p:spPr/>
        <p:txBody>
          <a:bodyPr/>
          <a:lstStyle/>
          <a:p>
            <a:fld id="{5D254225-3F03-4420-B971-81E9095DE63A}" type="datetimeFigureOut">
              <a:rPr lang="en-IL" smtClean="0"/>
              <a:t>23/06/2024</a:t>
            </a:fld>
            <a:endParaRPr lang="en-IL"/>
          </a:p>
        </p:txBody>
      </p:sp>
      <p:sp>
        <p:nvSpPr>
          <p:cNvPr id="4" name="Footer Placeholder 3">
            <a:extLst>
              <a:ext uri="{FF2B5EF4-FFF2-40B4-BE49-F238E27FC236}">
                <a16:creationId xmlns:a16="http://schemas.microsoft.com/office/drawing/2014/main" id="{8DEC2B12-65AE-7A51-27C8-4A2BE5390848}"/>
              </a:ext>
            </a:extLst>
          </p:cNvPr>
          <p:cNvSpPr>
            <a:spLocks noGrp="1"/>
          </p:cNvSpPr>
          <p:nvPr>
            <p:ph type="ftr" sz="quarter" idx="11"/>
          </p:nvPr>
        </p:nvSpPr>
        <p:spPr/>
        <p:txBody>
          <a:bodyPr/>
          <a:lstStyle/>
          <a:p>
            <a:endParaRPr lang="en-IL"/>
          </a:p>
        </p:txBody>
      </p:sp>
      <p:sp>
        <p:nvSpPr>
          <p:cNvPr id="5" name="Slide Number Placeholder 4">
            <a:extLst>
              <a:ext uri="{FF2B5EF4-FFF2-40B4-BE49-F238E27FC236}">
                <a16:creationId xmlns:a16="http://schemas.microsoft.com/office/drawing/2014/main" id="{7F4CFF00-48B1-050B-1267-A6774AC09139}"/>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3341654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650032-2560-E467-89ED-4024613A6E42}"/>
              </a:ext>
            </a:extLst>
          </p:cNvPr>
          <p:cNvSpPr>
            <a:spLocks noGrp="1"/>
          </p:cNvSpPr>
          <p:nvPr>
            <p:ph type="dt" sz="half" idx="10"/>
          </p:nvPr>
        </p:nvSpPr>
        <p:spPr/>
        <p:txBody>
          <a:bodyPr/>
          <a:lstStyle/>
          <a:p>
            <a:fld id="{5D254225-3F03-4420-B971-81E9095DE63A}" type="datetimeFigureOut">
              <a:rPr lang="en-IL" smtClean="0"/>
              <a:t>23/06/2024</a:t>
            </a:fld>
            <a:endParaRPr lang="en-IL"/>
          </a:p>
        </p:txBody>
      </p:sp>
      <p:sp>
        <p:nvSpPr>
          <p:cNvPr id="3" name="Footer Placeholder 2">
            <a:extLst>
              <a:ext uri="{FF2B5EF4-FFF2-40B4-BE49-F238E27FC236}">
                <a16:creationId xmlns:a16="http://schemas.microsoft.com/office/drawing/2014/main" id="{433B266F-DFB9-0C57-E555-80820D058B6A}"/>
              </a:ext>
            </a:extLst>
          </p:cNvPr>
          <p:cNvSpPr>
            <a:spLocks noGrp="1"/>
          </p:cNvSpPr>
          <p:nvPr>
            <p:ph type="ftr" sz="quarter" idx="11"/>
          </p:nvPr>
        </p:nvSpPr>
        <p:spPr/>
        <p:txBody>
          <a:bodyPr/>
          <a:lstStyle/>
          <a:p>
            <a:endParaRPr lang="en-IL"/>
          </a:p>
        </p:txBody>
      </p:sp>
      <p:sp>
        <p:nvSpPr>
          <p:cNvPr id="4" name="Slide Number Placeholder 3">
            <a:extLst>
              <a:ext uri="{FF2B5EF4-FFF2-40B4-BE49-F238E27FC236}">
                <a16:creationId xmlns:a16="http://schemas.microsoft.com/office/drawing/2014/main" id="{DB70B4CF-4266-3CEF-68DC-111F55ADEA9C}"/>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2756308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2BC5C-5579-9106-298B-C03CF42006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L"/>
          </a:p>
        </p:txBody>
      </p:sp>
      <p:sp>
        <p:nvSpPr>
          <p:cNvPr id="3" name="Content Placeholder 2">
            <a:extLst>
              <a:ext uri="{FF2B5EF4-FFF2-40B4-BE49-F238E27FC236}">
                <a16:creationId xmlns:a16="http://schemas.microsoft.com/office/drawing/2014/main" id="{19EE568E-D249-B197-9EA7-E09E2E820E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Text Placeholder 3">
            <a:extLst>
              <a:ext uri="{FF2B5EF4-FFF2-40B4-BE49-F238E27FC236}">
                <a16:creationId xmlns:a16="http://schemas.microsoft.com/office/drawing/2014/main" id="{C1DCE150-9058-5940-67A9-D299723B71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B829B6-43BD-251F-A4FB-B04D0CE053F8}"/>
              </a:ext>
            </a:extLst>
          </p:cNvPr>
          <p:cNvSpPr>
            <a:spLocks noGrp="1"/>
          </p:cNvSpPr>
          <p:nvPr>
            <p:ph type="dt" sz="half" idx="10"/>
          </p:nvPr>
        </p:nvSpPr>
        <p:spPr/>
        <p:txBody>
          <a:bodyPr/>
          <a:lstStyle/>
          <a:p>
            <a:fld id="{5D254225-3F03-4420-B971-81E9095DE63A}" type="datetimeFigureOut">
              <a:rPr lang="en-IL" smtClean="0"/>
              <a:t>23/06/2024</a:t>
            </a:fld>
            <a:endParaRPr lang="en-IL"/>
          </a:p>
        </p:txBody>
      </p:sp>
      <p:sp>
        <p:nvSpPr>
          <p:cNvPr id="6" name="Footer Placeholder 5">
            <a:extLst>
              <a:ext uri="{FF2B5EF4-FFF2-40B4-BE49-F238E27FC236}">
                <a16:creationId xmlns:a16="http://schemas.microsoft.com/office/drawing/2014/main" id="{D47F7722-6BD9-9F81-7CBD-ACFAC97831FD}"/>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A0545AB7-12B5-82F9-A7F8-F5A094BA17C9}"/>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3607038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56F64-3722-9CC6-B44C-58768265F2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L"/>
          </a:p>
        </p:txBody>
      </p:sp>
      <p:sp>
        <p:nvSpPr>
          <p:cNvPr id="3" name="Picture Placeholder 2">
            <a:extLst>
              <a:ext uri="{FF2B5EF4-FFF2-40B4-BE49-F238E27FC236}">
                <a16:creationId xmlns:a16="http://schemas.microsoft.com/office/drawing/2014/main" id="{13C86ECF-9BC2-D1A9-ABE8-8CE551930E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L"/>
          </a:p>
        </p:txBody>
      </p:sp>
      <p:sp>
        <p:nvSpPr>
          <p:cNvPr id="4" name="Text Placeholder 3">
            <a:extLst>
              <a:ext uri="{FF2B5EF4-FFF2-40B4-BE49-F238E27FC236}">
                <a16:creationId xmlns:a16="http://schemas.microsoft.com/office/drawing/2014/main" id="{1092EB2B-1635-C71B-FE0D-A5A6108580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EFBAE6-F30A-8A89-7324-0C64DB371F01}"/>
              </a:ext>
            </a:extLst>
          </p:cNvPr>
          <p:cNvSpPr>
            <a:spLocks noGrp="1"/>
          </p:cNvSpPr>
          <p:nvPr>
            <p:ph type="dt" sz="half" idx="10"/>
          </p:nvPr>
        </p:nvSpPr>
        <p:spPr/>
        <p:txBody>
          <a:bodyPr/>
          <a:lstStyle/>
          <a:p>
            <a:fld id="{5D254225-3F03-4420-B971-81E9095DE63A}" type="datetimeFigureOut">
              <a:rPr lang="en-IL" smtClean="0"/>
              <a:t>23/06/2024</a:t>
            </a:fld>
            <a:endParaRPr lang="en-IL"/>
          </a:p>
        </p:txBody>
      </p:sp>
      <p:sp>
        <p:nvSpPr>
          <p:cNvPr id="6" name="Footer Placeholder 5">
            <a:extLst>
              <a:ext uri="{FF2B5EF4-FFF2-40B4-BE49-F238E27FC236}">
                <a16:creationId xmlns:a16="http://schemas.microsoft.com/office/drawing/2014/main" id="{659C5F4C-6EF3-D70B-9CCC-F81F254FBAB0}"/>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41E84926-6A2C-4AD2-415F-1ECC5FF2C8ED}"/>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1993738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036561-9CE0-5399-52AB-B0171B76EC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L"/>
          </a:p>
        </p:txBody>
      </p:sp>
      <p:sp>
        <p:nvSpPr>
          <p:cNvPr id="3" name="Text Placeholder 2">
            <a:extLst>
              <a:ext uri="{FF2B5EF4-FFF2-40B4-BE49-F238E27FC236}">
                <a16:creationId xmlns:a16="http://schemas.microsoft.com/office/drawing/2014/main" id="{8768ABAA-88EA-5DE0-5404-CEE025E84F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EE1CA598-EF39-59EC-8001-F46CF0CEA4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254225-3F03-4420-B971-81E9095DE63A}" type="datetimeFigureOut">
              <a:rPr lang="en-IL" smtClean="0"/>
              <a:t>23/06/2024</a:t>
            </a:fld>
            <a:endParaRPr lang="en-IL"/>
          </a:p>
        </p:txBody>
      </p:sp>
      <p:sp>
        <p:nvSpPr>
          <p:cNvPr id="5" name="Footer Placeholder 4">
            <a:extLst>
              <a:ext uri="{FF2B5EF4-FFF2-40B4-BE49-F238E27FC236}">
                <a16:creationId xmlns:a16="http://schemas.microsoft.com/office/drawing/2014/main" id="{A52936CC-E6D3-D988-D233-F502B50CE3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L"/>
          </a:p>
        </p:txBody>
      </p:sp>
      <p:sp>
        <p:nvSpPr>
          <p:cNvPr id="6" name="Slide Number Placeholder 5">
            <a:extLst>
              <a:ext uri="{FF2B5EF4-FFF2-40B4-BE49-F238E27FC236}">
                <a16:creationId xmlns:a16="http://schemas.microsoft.com/office/drawing/2014/main" id="{E3F477FC-AFA9-E0CF-DED8-C0FE76CFCF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56C86C-51E9-4B7F-84A6-DEA124E27E8C}" type="slidenum">
              <a:rPr lang="en-IL" smtClean="0"/>
              <a:t>‹#›</a:t>
            </a:fld>
            <a:endParaRPr lang="en-IL"/>
          </a:p>
        </p:txBody>
      </p:sp>
    </p:spTree>
    <p:extLst>
      <p:ext uri="{BB962C8B-B14F-4D97-AF65-F5344CB8AC3E}">
        <p14:creationId xmlns:p14="http://schemas.microsoft.com/office/powerpoint/2010/main" val="38014971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5.png"/><Relationship Id="rId7" Type="http://schemas.openxmlformats.org/officeDocument/2006/relationships/image" Target="../media/image3.sv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5.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4.svg"/><Relationship Id="rId5" Type="http://schemas.openxmlformats.org/officeDocument/2006/relationships/image" Target="../media/image35.png"/><Relationship Id="rId10" Type="http://schemas.openxmlformats.org/officeDocument/2006/relationships/image" Target="../media/image43.png"/><Relationship Id="rId4" Type="http://schemas.openxmlformats.org/officeDocument/2006/relationships/image" Target="../media/image8.pn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image" Target="../media/image6.png"/><Relationship Id="rId7" Type="http://schemas.openxmlformats.org/officeDocument/2006/relationships/image" Target="../media/image46.svg"/><Relationship Id="rId12" Type="http://schemas.openxmlformats.org/officeDocument/2006/relationships/image" Target="../media/image50.png"/><Relationship Id="rId17" Type="http://schemas.openxmlformats.org/officeDocument/2006/relationships/image" Target="../media/image55.svg"/><Relationship Id="rId2" Type="http://schemas.openxmlformats.org/officeDocument/2006/relationships/notesSlide" Target="../notesSlides/notesSlide8.xml"/><Relationship Id="rId16"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image" Target="../media/image49.svg"/><Relationship Id="rId5" Type="http://schemas.openxmlformats.org/officeDocument/2006/relationships/image" Target="../media/image22.png"/><Relationship Id="rId1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image" Target="../media/image8.png"/><Relationship Id="rId9" Type="http://schemas.openxmlformats.org/officeDocument/2006/relationships/image" Target="../media/image36.png"/><Relationship Id="rId14" Type="http://schemas.openxmlformats.org/officeDocument/2006/relationships/image" Target="../media/image52.sv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6.png"/><Relationship Id="rId7"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35.png"/><Relationship Id="rId10" Type="http://schemas.openxmlformats.org/officeDocument/2006/relationships/image" Target="../media/image47.png"/><Relationship Id="rId4" Type="http://schemas.openxmlformats.org/officeDocument/2006/relationships/image" Target="../media/image8.png"/><Relationship Id="rId9" Type="http://schemas.openxmlformats.org/officeDocument/2006/relationships/image" Target="../media/image46.svg"/></Relationships>
</file>

<file path=ppt/slides/_rels/slide18.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6.pn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8.png"/><Relationship Id="rId9"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6.png"/><Relationship Id="rId7"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8.png"/><Relationship Id="rId9"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5.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6.png"/><Relationship Id="rId7"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8.png"/><Relationship Id="rId9"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3.sv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3.sv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62.png"/><Relationship Id="rId7" Type="http://schemas.openxmlformats.org/officeDocument/2006/relationships/image" Target="../media/image3.sv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hyperlink" Target="mailto:https://main.knesset.gov.il/Activity/Legislation/Documents/yesod4.pdf" TargetMode="External"/><Relationship Id="rId9"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5.jp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png"/><Relationship Id="rId7" Type="http://schemas.openxmlformats.org/officeDocument/2006/relationships/image" Target="../media/image17.png"/><Relationship Id="rId12"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svg"/><Relationship Id="rId11" Type="http://schemas.openxmlformats.org/officeDocument/2006/relationships/image" Target="../media/image21.png"/><Relationship Id="rId5" Type="http://schemas.openxmlformats.org/officeDocument/2006/relationships/image" Target="../media/image2.png"/><Relationship Id="rId10" Type="http://schemas.openxmlformats.org/officeDocument/2006/relationships/image" Target="../media/image20.png"/><Relationship Id="rId4" Type="http://schemas.openxmlformats.org/officeDocument/2006/relationships/image" Target="../media/image4.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6.xml"/><Relationship Id="rId3" Type="http://schemas.openxmlformats.org/officeDocument/2006/relationships/image" Target="../media/image22.png"/><Relationship Id="rId7" Type="http://schemas.openxmlformats.org/officeDocument/2006/relationships/image" Target="../media/image17.png"/><Relationship Id="rId12" Type="http://schemas.openxmlformats.org/officeDocument/2006/relationships/image" Target="../media/image25.png"/><Relationship Id="rId2" Type="http://schemas.openxmlformats.org/officeDocument/2006/relationships/notesSlide" Target="../notesSlides/notesSlide4.xml"/><Relationship Id="rId16"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slide" Target="slide7.xml"/><Relationship Id="rId5" Type="http://schemas.openxmlformats.org/officeDocument/2006/relationships/image" Target="../media/image3.svg"/><Relationship Id="rId15" Type="http://schemas.openxmlformats.org/officeDocument/2006/relationships/slide" Target="slide8.xml"/><Relationship Id="rId10" Type="http://schemas.openxmlformats.org/officeDocument/2006/relationships/image" Target="../media/image24.png"/><Relationship Id="rId4" Type="http://schemas.openxmlformats.org/officeDocument/2006/relationships/image" Target="../media/image2.png"/><Relationship Id="rId9" Type="http://schemas.openxmlformats.org/officeDocument/2006/relationships/image" Target="../media/image23.png"/><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2.png"/><Relationship Id="rId7" Type="http://schemas.openxmlformats.org/officeDocument/2006/relationships/image" Target="../media/image23.png"/><Relationship Id="rId12" Type="http://schemas.openxmlformats.org/officeDocument/2006/relationships/image" Target="../media/image30.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slide" Target="slide9.xml"/><Relationship Id="rId11" Type="http://schemas.openxmlformats.org/officeDocument/2006/relationships/slide" Target="slide5.xml"/><Relationship Id="rId5" Type="http://schemas.openxmlformats.org/officeDocument/2006/relationships/image" Target="../media/image4.png"/><Relationship Id="rId10" Type="http://schemas.openxmlformats.org/officeDocument/2006/relationships/image" Target="../media/image29.svg"/><Relationship Id="rId4" Type="http://schemas.openxmlformats.org/officeDocument/2006/relationships/image" Target="../media/image3.sv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2.png"/><Relationship Id="rId7" Type="http://schemas.openxmlformats.org/officeDocument/2006/relationships/image" Target="../media/image23.png"/><Relationship Id="rId12" Type="http://schemas.openxmlformats.org/officeDocument/2006/relationships/image" Target="../media/image31.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slide" Target="slide9.xml"/><Relationship Id="rId11" Type="http://schemas.openxmlformats.org/officeDocument/2006/relationships/slide" Target="slide5.xml"/><Relationship Id="rId5" Type="http://schemas.openxmlformats.org/officeDocument/2006/relationships/image" Target="../media/image4.png"/><Relationship Id="rId10" Type="http://schemas.openxmlformats.org/officeDocument/2006/relationships/image" Target="../media/image29.svg"/><Relationship Id="rId4" Type="http://schemas.openxmlformats.org/officeDocument/2006/relationships/image" Target="../media/image3.sv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2.png"/><Relationship Id="rId7" Type="http://schemas.openxmlformats.org/officeDocument/2006/relationships/image" Target="../media/image23.pn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slide" Target="slide9.xml"/><Relationship Id="rId11" Type="http://schemas.openxmlformats.org/officeDocument/2006/relationships/slide" Target="slide5.xml"/><Relationship Id="rId5" Type="http://schemas.openxmlformats.org/officeDocument/2006/relationships/image" Target="../media/image4.png"/><Relationship Id="rId10" Type="http://schemas.openxmlformats.org/officeDocument/2006/relationships/image" Target="../media/image29.svg"/><Relationship Id="rId4" Type="http://schemas.openxmlformats.org/officeDocument/2006/relationships/image" Target="../media/image3.sv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2.png"/><Relationship Id="rId7" Type="http://schemas.openxmlformats.org/officeDocument/2006/relationships/image" Target="../media/image23.png"/><Relationship Id="rId12"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slide" Target="slide9.xml"/><Relationship Id="rId11" Type="http://schemas.openxmlformats.org/officeDocument/2006/relationships/slide" Target="slide5.xml"/><Relationship Id="rId5" Type="http://schemas.openxmlformats.org/officeDocument/2006/relationships/image" Target="../media/image4.png"/><Relationship Id="rId10" Type="http://schemas.openxmlformats.org/officeDocument/2006/relationships/image" Target="../media/image29.svg"/><Relationship Id="rId4" Type="http://schemas.openxmlformats.org/officeDocument/2006/relationships/image" Target="../media/image3.sv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תמונה 9" descr="תמונה שמכילה ענן, שמיים, טקסט, דגל&#10;&#10;התיאור נוצר באופן אוטומטי">
            <a:extLst>
              <a:ext uri="{FF2B5EF4-FFF2-40B4-BE49-F238E27FC236}">
                <a16:creationId xmlns:a16="http://schemas.microsoft.com/office/drawing/2014/main" id="{7C325E54-3C5A-1C17-3053-6ACEAAF862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0"/>
          </a:xfrm>
          <a:prstGeom prst="rect">
            <a:avLst/>
          </a:prstGeom>
        </p:spPr>
      </p:pic>
      <p:pic>
        <p:nvPicPr>
          <p:cNvPr id="5" name="גרפיקה 12">
            <a:extLst>
              <a:ext uri="{FF2B5EF4-FFF2-40B4-BE49-F238E27FC236}">
                <a16:creationId xmlns:a16="http://schemas.microsoft.com/office/drawing/2014/main" id="{B0E5352D-BB2F-E069-BB85-B444E959B0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42151" y="263631"/>
            <a:ext cx="1662190" cy="354322"/>
          </a:xfrm>
          <a:prstGeom prst="rect">
            <a:avLst/>
          </a:prstGeom>
        </p:spPr>
      </p:pic>
      <p:pic>
        <p:nvPicPr>
          <p:cNvPr id="7" name="Picture 14">
            <a:extLst>
              <a:ext uri="{FF2B5EF4-FFF2-40B4-BE49-F238E27FC236}">
                <a16:creationId xmlns:a16="http://schemas.microsoft.com/office/drawing/2014/main" id="{2C4BA5D0-83F1-4254-420F-4DBD7821450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pic>
        <p:nvPicPr>
          <p:cNvPr id="11" name="תמונה 10">
            <a:extLst>
              <a:ext uri="{FF2B5EF4-FFF2-40B4-BE49-F238E27FC236}">
                <a16:creationId xmlns:a16="http://schemas.microsoft.com/office/drawing/2014/main" id="{EA0AE50D-0BFF-95A1-1E78-EE9FA46C681F}"/>
              </a:ext>
            </a:extLst>
          </p:cNvPr>
          <p:cNvPicPr>
            <a:picLocks noChangeAspect="1"/>
          </p:cNvPicPr>
          <p:nvPr/>
        </p:nvPicPr>
        <p:blipFill>
          <a:blip r:embed="rId6">
            <a:extLst>
              <a:ext uri="{28A0092B-C50C-407E-A947-70E740481C1C}">
                <a14:useLocalDpi xmlns:a14="http://schemas.microsoft.com/office/drawing/2010/main" val="0"/>
              </a:ext>
            </a:extLst>
          </a:blip>
          <a:srcRect t="2408" b="2408"/>
          <a:stretch/>
        </p:blipFill>
        <p:spPr>
          <a:xfrm>
            <a:off x="202496" y="5592659"/>
            <a:ext cx="1152579" cy="1158240"/>
          </a:xfrm>
          <a:prstGeom prst="rect">
            <a:avLst/>
          </a:prstGeom>
        </p:spPr>
      </p:pic>
    </p:spTree>
    <p:extLst>
      <p:ext uri="{BB962C8B-B14F-4D97-AF65-F5344CB8AC3E}">
        <p14:creationId xmlns:p14="http://schemas.microsoft.com/office/powerpoint/2010/main" val="1002535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1A02DD60-B009-6650-1703-C8928A16DBFA}"/>
              </a:ext>
            </a:extLst>
          </p:cNvPr>
          <p:cNvPicPr>
            <a:picLocks noChangeAspect="1"/>
          </p:cNvPicPr>
          <p:nvPr/>
        </p:nvPicPr>
        <p:blipFill>
          <a:blip r:embed="rId2">
            <a:extLst>
              <a:ext uri="{28A0092B-C50C-407E-A947-70E740481C1C}">
                <a14:useLocalDpi xmlns:a14="http://schemas.microsoft.com/office/drawing/2010/main" val="0"/>
              </a:ext>
            </a:extLst>
          </a:blip>
          <a:srcRect t="7773" b="7773"/>
          <a:stretch/>
        </p:blipFill>
        <p:spPr>
          <a:xfrm>
            <a:off x="0" y="0"/>
            <a:ext cx="12192000" cy="6858000"/>
          </a:xfrm>
          <a:prstGeom prst="rect">
            <a:avLst/>
          </a:prstGeom>
        </p:spPr>
      </p:pic>
      <p:grpSp>
        <p:nvGrpSpPr>
          <p:cNvPr id="16" name="קבוצה 15">
            <a:extLst>
              <a:ext uri="{FF2B5EF4-FFF2-40B4-BE49-F238E27FC236}">
                <a16:creationId xmlns:a16="http://schemas.microsoft.com/office/drawing/2014/main" id="{CF21B9D4-1F40-8876-230A-43C752FF51E5}"/>
              </a:ext>
            </a:extLst>
          </p:cNvPr>
          <p:cNvGrpSpPr/>
          <p:nvPr/>
        </p:nvGrpSpPr>
        <p:grpSpPr>
          <a:xfrm>
            <a:off x="245077" y="2014705"/>
            <a:ext cx="11701845" cy="2244391"/>
            <a:chOff x="202496" y="1467210"/>
            <a:chExt cx="11701845" cy="4488782"/>
          </a:xfrm>
        </p:grpSpPr>
        <p:pic>
          <p:nvPicPr>
            <p:cNvPr id="13" name="Picture 11" descr="A white square with black border&#10;&#10;Description automatically generated">
              <a:extLst>
                <a:ext uri="{FF2B5EF4-FFF2-40B4-BE49-F238E27FC236}">
                  <a16:creationId xmlns:a16="http://schemas.microsoft.com/office/drawing/2014/main" id="{DABC2E26-2DA3-6876-BECF-EC82A00B70F7}"/>
                </a:ext>
              </a:extLst>
            </p:cNvPr>
            <p:cNvPicPr>
              <a:picLocks noChangeAspect="1"/>
            </p:cNvPicPr>
            <p:nvPr/>
          </p:nvPicPr>
          <p:blipFill>
            <a:blip r:embed="rId3">
              <a:alphaModFix amt="82000"/>
              <a:extLst>
                <a:ext uri="{28A0092B-C50C-407E-A947-70E740481C1C}">
                  <a14:useLocalDpi xmlns:a14="http://schemas.microsoft.com/office/drawing/2010/main" val="0"/>
                </a:ext>
              </a:extLst>
            </a:blip>
            <a:stretch>
              <a:fillRect/>
            </a:stretch>
          </p:blipFill>
          <p:spPr>
            <a:xfrm>
              <a:off x="202496" y="1467210"/>
              <a:ext cx="11701845" cy="4488782"/>
            </a:xfrm>
            <a:prstGeom prst="rect">
              <a:avLst/>
            </a:prstGeom>
          </p:spPr>
        </p:pic>
        <p:sp>
          <p:nvSpPr>
            <p:cNvPr id="14" name="TextBox 15">
              <a:extLst>
                <a:ext uri="{FF2B5EF4-FFF2-40B4-BE49-F238E27FC236}">
                  <a16:creationId xmlns:a16="http://schemas.microsoft.com/office/drawing/2014/main" id="{10DF4F6E-864F-BF31-437B-73FF702E31EA}"/>
                </a:ext>
              </a:extLst>
            </p:cNvPr>
            <p:cNvSpPr txBox="1"/>
            <p:nvPr/>
          </p:nvSpPr>
          <p:spPr>
            <a:xfrm>
              <a:off x="1130553" y="2135462"/>
              <a:ext cx="9845729" cy="3152274"/>
            </a:xfrm>
            <a:prstGeom prst="rect">
              <a:avLst/>
            </a:prstGeom>
            <a:noFill/>
          </p:spPr>
          <p:txBody>
            <a:bodyPr wrap="square" rtlCol="0">
              <a:spAutoFit/>
            </a:bodyPr>
            <a:lstStyle/>
            <a:p>
              <a:pPr algn="ctr">
                <a:lnSpc>
                  <a:spcPct val="150000"/>
                </a:lnSpc>
              </a:pPr>
              <a:r>
                <a:rPr lang="he-IL" sz="3200" b="1" dirty="0">
                  <a:solidFill>
                    <a:srgbClr val="C00000"/>
                  </a:solidFill>
                  <a:latin typeface="Calibri Light" panose="020F0302020204030204" pitchFamily="34" charset="0"/>
                  <a:cs typeface="Calibri Light" panose="020F0302020204030204" pitchFamily="34" charset="0"/>
                </a:rPr>
                <a:t>מדינת ישראל מוגדרת כ –</a:t>
              </a:r>
            </a:p>
            <a:p>
              <a:pPr algn="ctr">
                <a:lnSpc>
                  <a:spcPct val="150000"/>
                </a:lnSpc>
              </a:pPr>
              <a:r>
                <a:rPr lang="he-IL" sz="3600" b="1" dirty="0">
                  <a:solidFill>
                    <a:srgbClr val="C00000"/>
                  </a:solidFill>
                  <a:latin typeface="+mj-lt"/>
                  <a:ea typeface="Calibri" panose="020F0502020204030204" pitchFamily="34" charset="0"/>
                  <a:cs typeface="Calibri" panose="020F0502020204030204" pitchFamily="34" charset="0"/>
                </a:rPr>
                <a:t>מדינת לאום אתנית־תרבותית ודמוקרטית </a:t>
              </a:r>
            </a:p>
          </p:txBody>
        </p:sp>
      </p:grpSp>
      <p:pic>
        <p:nvPicPr>
          <p:cNvPr id="7" name="Picture 5" descr="Shape, square&#10;&#10;Description automatically generated">
            <a:extLst>
              <a:ext uri="{FF2B5EF4-FFF2-40B4-BE49-F238E27FC236}">
                <a16:creationId xmlns:a16="http://schemas.microsoft.com/office/drawing/2014/main" id="{4D2CD11B-569C-874D-851F-0FA274B9C8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109" y="6044560"/>
            <a:ext cx="458481" cy="458481"/>
          </a:xfrm>
          <a:prstGeom prst="rect">
            <a:avLst/>
          </a:prstGeom>
        </p:spPr>
      </p:pic>
      <p:pic>
        <p:nvPicPr>
          <p:cNvPr id="8" name="Picture 25">
            <a:extLst>
              <a:ext uri="{FF2B5EF4-FFF2-40B4-BE49-F238E27FC236}">
                <a16:creationId xmlns:a16="http://schemas.microsoft.com/office/drawing/2014/main" id="{00A1FE5C-9C12-9DDB-6166-665A038EBA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pic>
        <p:nvPicPr>
          <p:cNvPr id="9" name="גרפיקה 12">
            <a:extLst>
              <a:ext uri="{FF2B5EF4-FFF2-40B4-BE49-F238E27FC236}">
                <a16:creationId xmlns:a16="http://schemas.microsoft.com/office/drawing/2014/main" id="{EFC674AC-0283-6C91-3A2F-37CC3F75F45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42151" y="263631"/>
            <a:ext cx="1662190" cy="354322"/>
          </a:xfrm>
          <a:prstGeom prst="rect">
            <a:avLst/>
          </a:prstGeom>
        </p:spPr>
      </p:pic>
      <p:pic>
        <p:nvPicPr>
          <p:cNvPr id="11" name="תמונה 10" descr="תמונה שמכילה תפוז, צילום מסך, עיצוב&#10;&#10;התיאור נוצר באופן אוטומטי">
            <a:extLst>
              <a:ext uri="{FF2B5EF4-FFF2-40B4-BE49-F238E27FC236}">
                <a16:creationId xmlns:a16="http://schemas.microsoft.com/office/drawing/2014/main" id="{5E437084-DB29-78C6-99C0-DC200A48A0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4769" y="5710432"/>
            <a:ext cx="557930" cy="595341"/>
          </a:xfrm>
          <a:prstGeom prst="rect">
            <a:avLst/>
          </a:prstGeom>
        </p:spPr>
      </p:pic>
    </p:spTree>
    <p:extLst>
      <p:ext uri="{BB962C8B-B14F-4D97-AF65-F5344CB8AC3E}">
        <p14:creationId xmlns:p14="http://schemas.microsoft.com/office/powerpoint/2010/main" val="6335252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5" name="טבלה 4">
            <a:extLst>
              <a:ext uri="{FF2B5EF4-FFF2-40B4-BE49-F238E27FC236}">
                <a16:creationId xmlns:a16="http://schemas.microsoft.com/office/drawing/2014/main" id="{67DE1084-EBBD-977A-4FB6-781033D97BA6}"/>
              </a:ext>
            </a:extLst>
          </p:cNvPr>
          <p:cNvGraphicFramePr>
            <a:graphicFrameLocks noGrp="1"/>
          </p:cNvGraphicFramePr>
          <p:nvPr>
            <p:extLst>
              <p:ext uri="{D42A27DB-BD31-4B8C-83A1-F6EECF244321}">
                <p14:modId xmlns:p14="http://schemas.microsoft.com/office/powerpoint/2010/main" val="1397973424"/>
              </p:ext>
            </p:extLst>
          </p:nvPr>
        </p:nvGraphicFramePr>
        <p:xfrm>
          <a:off x="468309" y="1454176"/>
          <a:ext cx="11342468" cy="4631586"/>
        </p:xfrm>
        <a:graphic>
          <a:graphicData uri="http://schemas.openxmlformats.org/drawingml/2006/table">
            <a:tbl>
              <a:tblPr rtl="1" firstRow="1" bandRow="1">
                <a:tableStyleId>{9DCAF9ED-07DC-4A11-8D7F-57B35C25682E}</a:tableStyleId>
              </a:tblPr>
              <a:tblGrid>
                <a:gridCol w="2886687">
                  <a:extLst>
                    <a:ext uri="{9D8B030D-6E8A-4147-A177-3AD203B41FA5}">
                      <a16:colId xmlns:a16="http://schemas.microsoft.com/office/drawing/2014/main" val="2414720323"/>
                    </a:ext>
                  </a:extLst>
                </a:gridCol>
                <a:gridCol w="8455781">
                  <a:extLst>
                    <a:ext uri="{9D8B030D-6E8A-4147-A177-3AD203B41FA5}">
                      <a16:colId xmlns:a16="http://schemas.microsoft.com/office/drawing/2014/main" val="2896326739"/>
                    </a:ext>
                  </a:extLst>
                </a:gridCol>
              </a:tblGrid>
              <a:tr h="5870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schemeClr val="bg1"/>
                          </a:solidFill>
                          <a:effectLst/>
                          <a:uLnTx/>
                          <a:uFillTx/>
                          <a:latin typeface="+mn-lt"/>
                          <a:ea typeface="Calibri Light" panose="020F0302020204030204" pitchFamily="34" charset="0"/>
                          <a:cs typeface="Calibri Light" panose="020F0302020204030204" pitchFamily="34" charset="0"/>
                        </a:rPr>
                        <a:t>הגדרת המדינה</a:t>
                      </a:r>
                      <a:endParaRPr kumimoji="0" lang="he-IL" sz="1800" b="1" i="0" u="none" strike="noStrike" kern="1200" cap="none" spc="0" normalizeH="0" baseline="0" noProof="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51C0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prstClr val="white"/>
                          </a:solidFill>
                          <a:effectLst/>
                          <a:uLnTx/>
                          <a:uFillTx/>
                          <a:latin typeface="+mn-lt"/>
                          <a:ea typeface="Calibri Light" panose="020F0302020204030204" pitchFamily="34" charset="0"/>
                          <a:cs typeface="Calibri Light" panose="020F0302020204030204" pitchFamily="34" charset="0"/>
                        </a:rPr>
                        <a:t>המאפיין הישראלי</a:t>
                      </a:r>
                      <a:endParaRPr kumimoji="0" lang="he-IL" sz="1800" b="1" i="0" u="none" strike="noStrike" kern="1200" cap="none" spc="0" normalizeH="0" baseline="0" noProof="0" dirty="0">
                        <a:ln>
                          <a:noFill/>
                        </a:ln>
                        <a:solidFill>
                          <a:prstClr val="white"/>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51C05"/>
                    </a:solidFill>
                  </a:tcPr>
                </a:tc>
                <a:extLst>
                  <a:ext uri="{0D108BD9-81ED-4DB2-BD59-A6C34878D82A}">
                    <a16:rowId xmlns:a16="http://schemas.microsoft.com/office/drawing/2014/main" val="2855871377"/>
                  </a:ext>
                </a:extLst>
              </a:tr>
              <a:tr h="1509523">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he-IL" sz="2400" b="1" i="0" u="none" strike="noStrike" kern="1200" cap="none" spc="0" normalizeH="0" baseline="0" noProof="0" dirty="0">
                          <a:ln>
                            <a:noFill/>
                          </a:ln>
                          <a:solidFill>
                            <a:srgbClr val="651C05"/>
                          </a:solidFill>
                          <a:effectLst/>
                          <a:uLnTx/>
                          <a:uFillTx/>
                          <a:latin typeface="+mn-lt"/>
                          <a:ea typeface="Calibri Light" panose="020F0302020204030204" pitchFamily="34" charset="0"/>
                          <a:cs typeface="Calibri Light" panose="020F0302020204030204" pitchFamily="34" charset="0"/>
                        </a:rPr>
                        <a:t>מדינת הלאום </a:t>
                      </a:r>
                      <a:endParaRPr kumimoji="0" lang="he-IL" sz="1800" b="1" i="0" u="none" strike="noStrike" kern="1200" cap="none" spc="0" normalizeH="0" baseline="0" noProof="0" dirty="0">
                        <a:ln>
                          <a:noFill/>
                        </a:ln>
                        <a:solidFill>
                          <a:srgbClr val="651C05"/>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he-IL" sz="1800" b="1" i="0" u="none" strike="noStrike" kern="1200" cap="none" spc="0" normalizeH="0" baseline="0" noProof="0" dirty="0">
                          <a:ln>
                            <a:noFill/>
                          </a:ln>
                          <a:solidFill>
                            <a:schemeClr val="tx1"/>
                          </a:solidFill>
                          <a:effectLst/>
                          <a:uLnTx/>
                          <a:uFillTx/>
                          <a:latin typeface="Calibri Light" panose="020F0302020204030204" pitchFamily="34" charset="0"/>
                          <a:ea typeface="Calibri Light" panose="020F0302020204030204" pitchFamily="34" charset="0"/>
                          <a:cs typeface="Calibri Light" panose="020F0302020204030204" pitchFamily="34" charset="0"/>
                        </a:rPr>
                        <a:t>ישראל היא מדינת הלאום של העם היהודי.</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he-IL" sz="1800" b="1" i="0" u="none" strike="noStrike" kern="1200" cap="none" spc="0" normalizeH="0" baseline="0" noProof="0" dirty="0">
                          <a:ln>
                            <a:noFill/>
                          </a:ln>
                          <a:solidFill>
                            <a:schemeClr val="tx1"/>
                          </a:solidFill>
                          <a:effectLst/>
                          <a:uLnTx/>
                          <a:uFillTx/>
                          <a:latin typeface="Calibri Light" panose="020F0302020204030204" pitchFamily="34" charset="0"/>
                          <a:ea typeface="Calibri Light" panose="020F0302020204030204" pitchFamily="34" charset="0"/>
                          <a:cs typeface="Calibri Light" panose="020F0302020204030204" pitchFamily="34" charset="0"/>
                        </a:rPr>
                        <a:t>במדינה מתגוררים מיעוטים שונים, ובמרכזם המיעוט הערבי, שהוא כעשרים אחוזים מהאוכלוסייה.</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1910739"/>
                  </a:ext>
                </a:extLst>
              </a:tr>
              <a:tr h="1509523">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he-IL" sz="2400" b="1" i="0" u="none" strike="noStrike" kern="1200" cap="none" spc="0" normalizeH="0" baseline="0" noProof="0" dirty="0">
                          <a:ln>
                            <a:noFill/>
                          </a:ln>
                          <a:solidFill>
                            <a:srgbClr val="651C05"/>
                          </a:solidFill>
                          <a:effectLst/>
                          <a:uLnTx/>
                          <a:uFillTx/>
                          <a:latin typeface="Calibri Light" panose="020F0302020204030204" pitchFamily="34" charset="0"/>
                          <a:ea typeface="Calibri Light" panose="020F0302020204030204" pitchFamily="34" charset="0"/>
                          <a:cs typeface="Calibri Light" panose="020F0302020204030204" pitchFamily="34" charset="0"/>
                        </a:rPr>
                        <a:t>אתנית-תרבותית</a:t>
                      </a:r>
                      <a:endParaRPr kumimoji="0" lang="he-IL" sz="1800" b="1" i="0" u="none" strike="noStrike" kern="1200" cap="none" spc="0" normalizeH="0" baseline="0" noProof="0" dirty="0">
                        <a:ln>
                          <a:noFill/>
                        </a:ln>
                        <a:solidFill>
                          <a:srgbClr val="651C05"/>
                        </a:solidFill>
                        <a:effectLst/>
                        <a:uLnTx/>
                        <a:uFillTx/>
                        <a:latin typeface="+mn-lt"/>
                        <a:ea typeface="+mn-ea"/>
                        <a:cs typeface="+mn-cs"/>
                      </a:endParaRPr>
                    </a:p>
                    <a:p>
                      <a:pPr rtl="1">
                        <a:lnSpc>
                          <a:spcPct val="150000"/>
                        </a:lnSpc>
                      </a:pPr>
                      <a:endParaRPr lang="he-IL" b="1" dirty="0">
                        <a:solidFill>
                          <a:srgbClr val="651C0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he-IL" sz="1800" b="1" i="0" u="none" strike="noStrike" kern="1200" cap="none" spc="0" normalizeH="0" baseline="0" noProof="0" dirty="0">
                          <a:ln>
                            <a:noFill/>
                          </a:ln>
                          <a:solidFill>
                            <a:schemeClr val="tx1"/>
                          </a:solidFill>
                          <a:effectLst/>
                          <a:uLnTx/>
                          <a:uFillTx/>
                          <a:latin typeface="Calibri Light" panose="020F0302020204030204" pitchFamily="34" charset="0"/>
                          <a:ea typeface="Calibri Light" panose="020F0302020204030204" pitchFamily="34" charset="0"/>
                          <a:cs typeface="Calibri Light" panose="020F0302020204030204" pitchFamily="34" charset="0"/>
                        </a:rPr>
                        <a:t>מדינת ישראל מוגדרת כמדינה יהודית, וקבוצת הלאום הדומיננטית בה היא העם היהודי. יהדותה של המדינה מתבטאת בחוקים כגון חוק השבות, בסמלים, במוסדות ועוד, כפי שלמדנו ביחידה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23735024"/>
                  </a:ext>
                </a:extLst>
              </a:tr>
              <a:tr h="1025520">
                <a:tc>
                  <a:txBody>
                    <a:bodyPr/>
                    <a:lstStyle/>
                    <a:p>
                      <a:pPr algn="ctr" rtl="1">
                        <a:lnSpc>
                          <a:spcPct val="150000"/>
                        </a:lnSpc>
                      </a:pPr>
                      <a:r>
                        <a:rPr kumimoji="0" lang="he-IL" sz="2400" b="1" i="0" u="none" strike="noStrike" kern="1200" cap="none" spc="0" normalizeH="0" baseline="0" noProof="0" dirty="0">
                          <a:ln>
                            <a:noFill/>
                          </a:ln>
                          <a:solidFill>
                            <a:srgbClr val="651C05"/>
                          </a:solidFill>
                          <a:effectLst/>
                          <a:uLnTx/>
                          <a:uFillTx/>
                          <a:latin typeface="Calibri Light" panose="020F0302020204030204" pitchFamily="34" charset="0"/>
                          <a:ea typeface="Calibri Light" panose="020F0302020204030204" pitchFamily="34" charset="0"/>
                          <a:cs typeface="Calibri Light" panose="020F0302020204030204" pitchFamily="34" charset="0"/>
                        </a:rPr>
                        <a:t>דמוקרטית</a:t>
                      </a:r>
                      <a:endParaRPr lang="he-IL" b="1" dirty="0">
                        <a:solidFill>
                          <a:srgbClr val="651C0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1">
                        <a:lnSpc>
                          <a:spcPct val="150000"/>
                        </a:lnSpc>
                      </a:pPr>
                      <a:r>
                        <a:rPr kumimoji="0" lang="he-IL" sz="1800" b="1" i="0" u="none" strike="noStrike" kern="1200" cap="none" spc="0" normalizeH="0" baseline="0" noProof="0" dirty="0">
                          <a:ln>
                            <a:noFill/>
                          </a:ln>
                          <a:solidFill>
                            <a:schemeClr val="tx1"/>
                          </a:solidFill>
                          <a:effectLst/>
                          <a:uLnTx/>
                          <a:uFillTx/>
                          <a:latin typeface="Calibri Light" panose="020F0302020204030204" pitchFamily="34" charset="0"/>
                          <a:ea typeface="Calibri Light" panose="020F0302020204030204" pitchFamily="34" charset="0"/>
                          <a:cs typeface="Calibri Light" panose="020F0302020204030204" pitchFamily="34" charset="0"/>
                        </a:rPr>
                        <a:t> שיטת המשטר הישראלית היא דמוקרטית והיא מחויבת לערכי הדמוקרטיה שנלמדו ביחידה 5.</a:t>
                      </a:r>
                      <a:endParaRPr lang="he-IL" sz="1800" b="1"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5234253"/>
                  </a:ext>
                </a:extLst>
              </a:tr>
            </a:tbl>
          </a:graphicData>
        </a:graphic>
      </p:graphicFrame>
      <p:sp>
        <p:nvSpPr>
          <p:cNvPr id="21" name="TextBox 4">
            <a:extLst>
              <a:ext uri="{FF2B5EF4-FFF2-40B4-BE49-F238E27FC236}">
                <a16:creationId xmlns:a16="http://schemas.microsoft.com/office/drawing/2014/main" id="{E6D364E4-3AE8-2E3B-4413-120C61DDF293}"/>
              </a:ext>
            </a:extLst>
          </p:cNvPr>
          <p:cNvSpPr txBox="1"/>
          <p:nvPr/>
        </p:nvSpPr>
        <p:spPr>
          <a:xfrm>
            <a:off x="2362870" y="749477"/>
            <a:ext cx="9447906" cy="584775"/>
          </a:xfrm>
          <a:prstGeom prst="rect">
            <a:avLst/>
          </a:prstGeom>
          <a:noFill/>
        </p:spPr>
        <p:txBody>
          <a:bodyPr wrap="square" rtlCol="0">
            <a:spAutoFit/>
          </a:bodyPr>
          <a:lstStyle/>
          <a:p>
            <a:pPr algn="r"/>
            <a:r>
              <a:rPr lang="he-IL" sz="3200" b="1" dirty="0">
                <a:solidFill>
                  <a:srgbClr val="651C05"/>
                </a:solidFill>
                <a:effectLst/>
                <a:latin typeface="Calibri" panose="020F0502020204030204" pitchFamily="34" charset="0"/>
                <a:cs typeface="Calibri" panose="020F0502020204030204" pitchFamily="34" charset="0"/>
              </a:rPr>
              <a:t>בואו נסביר את ההגדרה ונעיין בה לעומק:</a:t>
            </a:r>
          </a:p>
        </p:txBody>
      </p:sp>
      <p:pic>
        <p:nvPicPr>
          <p:cNvPr id="27" name="תמונה 26" descr="תמונה שמכילה צילום מסך, תפוז&#10;&#10;התיאור נוצר באופן אוטומטי">
            <a:extLst>
              <a:ext uri="{FF2B5EF4-FFF2-40B4-BE49-F238E27FC236}">
                <a16:creationId xmlns:a16="http://schemas.microsoft.com/office/drawing/2014/main" id="{1DB25733-65E8-FC99-12B6-6366BDC8EE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76426"/>
            <a:ext cx="12192000" cy="381574"/>
          </a:xfrm>
          <a:prstGeom prst="rect">
            <a:avLst/>
          </a:prstGeom>
        </p:spPr>
      </p:pic>
      <p:pic>
        <p:nvPicPr>
          <p:cNvPr id="32" name="תמונה 31" descr="תמונה שמכילה תפוז, צילום מסך, מלבן&#10;&#10;התיאור נוצר באופן אוטומטי">
            <a:extLst>
              <a:ext uri="{FF2B5EF4-FFF2-40B4-BE49-F238E27FC236}">
                <a16:creationId xmlns:a16="http://schemas.microsoft.com/office/drawing/2014/main" id="{6F9D34A8-1F0D-2815-018B-1F7FA74AD8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1019" y="4888701"/>
            <a:ext cx="624033" cy="818099"/>
          </a:xfrm>
          <a:prstGeom prst="rect">
            <a:avLst/>
          </a:prstGeom>
        </p:spPr>
      </p:pic>
      <p:pic>
        <p:nvPicPr>
          <p:cNvPr id="33" name="Picture 10" descr="A picture containing text&#10;&#10;Description automatically generated">
            <a:extLst>
              <a:ext uri="{FF2B5EF4-FFF2-40B4-BE49-F238E27FC236}">
                <a16:creationId xmlns:a16="http://schemas.microsoft.com/office/drawing/2014/main" id="{266F4212-D719-C683-25C8-2D13CEF7EB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34" name="תמונה 33" descr="תמונה שמכילה גרפיקה, גופן, עיצוב גרפי, צילום מסך&#10;&#10;התיאור נוצר באופן אוטומטי">
            <a:extLst>
              <a:ext uri="{FF2B5EF4-FFF2-40B4-BE49-F238E27FC236}">
                <a16:creationId xmlns:a16="http://schemas.microsoft.com/office/drawing/2014/main" id="{EA945B4E-257F-3313-DC85-313E7588D0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5566" y="250905"/>
            <a:ext cx="1869195" cy="367048"/>
          </a:xfrm>
          <a:prstGeom prst="rect">
            <a:avLst/>
          </a:prstGeom>
        </p:spPr>
      </p:pic>
    </p:spTree>
    <p:extLst>
      <p:ext uri="{BB962C8B-B14F-4D97-AF65-F5344CB8AC3E}">
        <p14:creationId xmlns:p14="http://schemas.microsoft.com/office/powerpoint/2010/main" val="116207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descr="תמונה שמכילה בחוץ, גלגל אופניים, גלגל, שמיים&#10;&#10;התיאור נוצר באופן אוטומטי">
            <a:extLst>
              <a:ext uri="{FF2B5EF4-FFF2-40B4-BE49-F238E27FC236}">
                <a16:creationId xmlns:a16="http://schemas.microsoft.com/office/drawing/2014/main" id="{3EB03A0C-6AE2-E462-3090-7E0178BD21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118"/>
            <a:ext cx="12192000" cy="8112722"/>
          </a:xfrm>
          <a:prstGeom prst="rect">
            <a:avLst/>
          </a:prstGeom>
        </p:spPr>
      </p:pic>
      <p:pic>
        <p:nvPicPr>
          <p:cNvPr id="6" name="Picture 5" descr="Shape, square&#10;&#10;Description automatically generated">
            <a:extLst>
              <a:ext uri="{FF2B5EF4-FFF2-40B4-BE49-F238E27FC236}">
                <a16:creationId xmlns:a16="http://schemas.microsoft.com/office/drawing/2014/main" id="{6F03E882-6794-F3A8-0420-99B359B1C9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859" y="6090542"/>
            <a:ext cx="458481" cy="458481"/>
          </a:xfrm>
          <a:prstGeom prst="rect">
            <a:avLst/>
          </a:prstGeom>
        </p:spPr>
      </p:pic>
      <p:pic>
        <p:nvPicPr>
          <p:cNvPr id="2" name="Picture 11" descr="A white square with black border&#10;&#10;Description automatically generated">
            <a:extLst>
              <a:ext uri="{FF2B5EF4-FFF2-40B4-BE49-F238E27FC236}">
                <a16:creationId xmlns:a16="http://schemas.microsoft.com/office/drawing/2014/main" id="{968C3530-1DF4-E05B-4915-F4675EF7EF0F}"/>
              </a:ext>
            </a:extLst>
          </p:cNvPr>
          <p:cNvPicPr>
            <a:picLocks noChangeAspect="1"/>
          </p:cNvPicPr>
          <p:nvPr/>
        </p:nvPicPr>
        <p:blipFill>
          <a:blip r:embed="rId5">
            <a:alphaModFix amt="82000"/>
            <a:extLst>
              <a:ext uri="{28A0092B-C50C-407E-A947-70E740481C1C}">
                <a14:useLocalDpi xmlns:a14="http://schemas.microsoft.com/office/drawing/2010/main" val="0"/>
              </a:ext>
            </a:extLst>
          </a:blip>
          <a:stretch>
            <a:fillRect/>
          </a:stretch>
        </p:blipFill>
        <p:spPr>
          <a:xfrm>
            <a:off x="2142566" y="1395335"/>
            <a:ext cx="7906869" cy="3133122"/>
          </a:xfrm>
          <a:prstGeom prst="rect">
            <a:avLst/>
          </a:prstGeom>
        </p:spPr>
      </p:pic>
      <p:sp>
        <p:nvSpPr>
          <p:cNvPr id="16" name="TextBox 15">
            <a:extLst>
              <a:ext uri="{FF2B5EF4-FFF2-40B4-BE49-F238E27FC236}">
                <a16:creationId xmlns:a16="http://schemas.microsoft.com/office/drawing/2014/main" id="{1E736D82-4829-8A86-8014-61728D7D343A}"/>
              </a:ext>
            </a:extLst>
          </p:cNvPr>
          <p:cNvSpPr txBox="1"/>
          <p:nvPr/>
        </p:nvSpPr>
        <p:spPr>
          <a:xfrm>
            <a:off x="3345093" y="3028747"/>
            <a:ext cx="5501814" cy="1015663"/>
          </a:xfrm>
          <a:prstGeom prst="rect">
            <a:avLst/>
          </a:prstGeom>
          <a:noFill/>
        </p:spPr>
        <p:txBody>
          <a:bodyPr wrap="square" rtlCol="0">
            <a:spAutoFit/>
          </a:bodyPr>
          <a:lstStyle/>
          <a:p>
            <a:pPr algn="ctr" rtl="1"/>
            <a:r>
              <a:rPr lang="he-IL" sz="6000" b="1" dirty="0">
                <a:solidFill>
                  <a:srgbClr val="C00000"/>
                </a:solidFill>
                <a:latin typeface="Calibri" panose="020F0502020204030204" pitchFamily="34" charset="0"/>
                <a:cs typeface="Calibri" panose="020F0502020204030204" pitchFamily="34" charset="0"/>
              </a:rPr>
              <a:t>חשבו לרגע...</a:t>
            </a:r>
            <a:endParaRPr lang="he-IL" sz="6000" b="1" dirty="0">
              <a:solidFill>
                <a:srgbClr val="C00000"/>
              </a:solidFill>
              <a:effectLst/>
              <a:latin typeface="Calibri" panose="020F0502020204030204" pitchFamily="34" charset="0"/>
              <a:cs typeface="Calibri" panose="020F0502020204030204" pitchFamily="34" charset="0"/>
            </a:endParaRPr>
          </a:p>
        </p:txBody>
      </p:sp>
      <p:pic>
        <p:nvPicPr>
          <p:cNvPr id="8" name="Picture 10" descr="A picture containing text&#10;&#10;Description automatically generated">
            <a:extLst>
              <a:ext uri="{FF2B5EF4-FFF2-40B4-BE49-F238E27FC236}">
                <a16:creationId xmlns:a16="http://schemas.microsoft.com/office/drawing/2014/main" id="{9B3563CB-1B72-25CD-9118-EC783B43AA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9" name="תמונה 8" descr="תמונה שמכילה גרפיקה, גופן, עיצוב גרפי, צילום מסך&#10;&#10;התיאור נוצר באופן אוטומטי">
            <a:extLst>
              <a:ext uri="{FF2B5EF4-FFF2-40B4-BE49-F238E27FC236}">
                <a16:creationId xmlns:a16="http://schemas.microsoft.com/office/drawing/2014/main" id="{B165A0A2-F8E8-99C9-D2A0-F8B9D470BD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85566" y="250905"/>
            <a:ext cx="1869195" cy="367048"/>
          </a:xfrm>
          <a:prstGeom prst="rect">
            <a:avLst/>
          </a:prstGeom>
        </p:spPr>
      </p:pic>
      <p:sp>
        <p:nvSpPr>
          <p:cNvPr id="10" name="תיבת טקסט 9">
            <a:extLst>
              <a:ext uri="{FF2B5EF4-FFF2-40B4-BE49-F238E27FC236}">
                <a16:creationId xmlns:a16="http://schemas.microsoft.com/office/drawing/2014/main" id="{1EE344FC-E747-9A63-966B-FA2CD261AFE0}"/>
              </a:ext>
            </a:extLst>
          </p:cNvPr>
          <p:cNvSpPr txBox="1"/>
          <p:nvPr/>
        </p:nvSpPr>
        <p:spPr>
          <a:xfrm>
            <a:off x="3048000" y="1535389"/>
            <a:ext cx="6096000" cy="1493358"/>
          </a:xfrm>
          <a:prstGeom prst="rect">
            <a:avLst/>
          </a:prstGeom>
          <a:noFill/>
        </p:spPr>
        <p:txBody>
          <a:bodyPr wrap="square">
            <a:spAutoFit/>
          </a:bodyPr>
          <a:lstStyle/>
          <a:p>
            <a:pPr algn="ctr">
              <a:lnSpc>
                <a:spcPct val="150000"/>
              </a:lnSpc>
            </a:pPr>
            <a:r>
              <a:rPr lang="he-IL" sz="3200" b="1" dirty="0">
                <a:solidFill>
                  <a:srgbClr val="C6382F"/>
                </a:solidFill>
                <a:latin typeface="Calibri Light" panose="020F0302020204030204" pitchFamily="34" charset="0"/>
                <a:cs typeface="Calibri Light" panose="020F0302020204030204" pitchFamily="34" charset="0"/>
              </a:rPr>
              <a:t>עמדות לגבי אופייה הרצוי של מדינת ישראל- החלום הלאומי</a:t>
            </a:r>
          </a:p>
        </p:txBody>
      </p:sp>
    </p:spTree>
    <p:extLst>
      <p:ext uri="{BB962C8B-B14F-4D97-AF65-F5344CB8AC3E}">
        <p14:creationId xmlns:p14="http://schemas.microsoft.com/office/powerpoint/2010/main" val="2520844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descr="תמונה שמכילה בחוץ, גלגל אופניים, גלגל, שמיים&#10;&#10;התיאור נוצר באופן אוטומטי">
            <a:extLst>
              <a:ext uri="{FF2B5EF4-FFF2-40B4-BE49-F238E27FC236}">
                <a16:creationId xmlns:a16="http://schemas.microsoft.com/office/drawing/2014/main" id="{3EB03A0C-6AE2-E462-3090-7E0178BD2193}"/>
              </a:ext>
            </a:extLst>
          </p:cNvPr>
          <p:cNvPicPr>
            <a:picLocks noGrp="1" noRot="1" noChangeAspect="1" noMove="1" noResize="1" noEditPoints="1" noAdjustHandles="1" noChangeArrowheads="1" noChangeShapeType="1" noCrop="1"/>
          </p:cNvPicPr>
          <p:nvPr/>
        </p:nvPicPr>
        <p:blipFill>
          <a:blip r:embed="rId3">
            <a:alphaModFix amt="20000"/>
            <a:extLst>
              <a:ext uri="{28A0092B-C50C-407E-A947-70E740481C1C}">
                <a14:useLocalDpi xmlns:a14="http://schemas.microsoft.com/office/drawing/2010/main" val="0"/>
              </a:ext>
            </a:extLst>
          </a:blip>
          <a:stretch>
            <a:fillRect/>
          </a:stretch>
        </p:blipFill>
        <p:spPr>
          <a:xfrm>
            <a:off x="0" y="-322118"/>
            <a:ext cx="12192000" cy="8112722"/>
          </a:xfrm>
          <a:prstGeom prst="rect">
            <a:avLst/>
          </a:prstGeom>
        </p:spPr>
      </p:pic>
      <p:pic>
        <p:nvPicPr>
          <p:cNvPr id="6" name="Picture 5" descr="Shape, square&#10;&#10;Description automatically generated">
            <a:extLst>
              <a:ext uri="{FF2B5EF4-FFF2-40B4-BE49-F238E27FC236}">
                <a16:creationId xmlns:a16="http://schemas.microsoft.com/office/drawing/2014/main" id="{6F03E882-6794-F3A8-0420-99B359B1C9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859" y="6090542"/>
            <a:ext cx="458481" cy="458481"/>
          </a:xfrm>
          <a:prstGeom prst="rect">
            <a:avLst/>
          </a:prstGeom>
        </p:spPr>
      </p:pic>
      <p:pic>
        <p:nvPicPr>
          <p:cNvPr id="8" name="Picture 10" descr="A picture containing text&#10;&#10;Description automatically generated">
            <a:extLst>
              <a:ext uri="{FF2B5EF4-FFF2-40B4-BE49-F238E27FC236}">
                <a16:creationId xmlns:a16="http://schemas.microsoft.com/office/drawing/2014/main" id="{9B3563CB-1B72-25CD-9118-EC783B43AA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9" name="תמונה 8" descr="תמונה שמכילה גרפיקה, גופן, עיצוב גרפי, צילום מסך&#10;&#10;התיאור נוצר באופן אוטומטי">
            <a:extLst>
              <a:ext uri="{FF2B5EF4-FFF2-40B4-BE49-F238E27FC236}">
                <a16:creationId xmlns:a16="http://schemas.microsoft.com/office/drawing/2014/main" id="{B165A0A2-F8E8-99C9-D2A0-F8B9D470BD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85566" y="250905"/>
            <a:ext cx="1869195" cy="367048"/>
          </a:xfrm>
          <a:prstGeom prst="rect">
            <a:avLst/>
          </a:prstGeom>
        </p:spPr>
      </p:pic>
      <p:pic>
        <p:nvPicPr>
          <p:cNvPr id="3" name="Picture 11" descr="A white square with black border&#10;&#10;Description automatically generated">
            <a:extLst>
              <a:ext uri="{FF2B5EF4-FFF2-40B4-BE49-F238E27FC236}">
                <a16:creationId xmlns:a16="http://schemas.microsoft.com/office/drawing/2014/main" id="{D994E72C-84EA-ECA9-26CC-D8F67E56EC78}"/>
              </a:ext>
            </a:extLst>
          </p:cNvPr>
          <p:cNvPicPr>
            <a:picLocks noChangeAspect="1"/>
          </p:cNvPicPr>
          <p:nvPr/>
        </p:nvPicPr>
        <p:blipFill>
          <a:blip r:embed="rId7">
            <a:alphaModFix amt="82000"/>
            <a:extLst>
              <a:ext uri="{28A0092B-C50C-407E-A947-70E740481C1C}">
                <a14:useLocalDpi xmlns:a14="http://schemas.microsoft.com/office/drawing/2010/main" val="0"/>
              </a:ext>
            </a:extLst>
          </a:blip>
          <a:stretch>
            <a:fillRect/>
          </a:stretch>
        </p:blipFill>
        <p:spPr>
          <a:xfrm>
            <a:off x="1285009" y="1847850"/>
            <a:ext cx="9601200" cy="3162300"/>
          </a:xfrm>
          <a:prstGeom prst="rect">
            <a:avLst/>
          </a:prstGeom>
        </p:spPr>
      </p:pic>
      <p:sp>
        <p:nvSpPr>
          <p:cNvPr id="16" name="TextBox 15">
            <a:extLst>
              <a:ext uri="{FF2B5EF4-FFF2-40B4-BE49-F238E27FC236}">
                <a16:creationId xmlns:a16="http://schemas.microsoft.com/office/drawing/2014/main" id="{1E736D82-4829-8A86-8014-61728D7D343A}"/>
              </a:ext>
            </a:extLst>
          </p:cNvPr>
          <p:cNvSpPr txBox="1"/>
          <p:nvPr/>
        </p:nvSpPr>
        <p:spPr>
          <a:xfrm>
            <a:off x="1968916" y="2682321"/>
            <a:ext cx="8254168" cy="1493358"/>
          </a:xfrm>
          <a:prstGeom prst="rect">
            <a:avLst/>
          </a:prstGeom>
          <a:noFill/>
        </p:spPr>
        <p:txBody>
          <a:bodyPr wrap="square" rtlCol="0">
            <a:spAutoFit/>
          </a:bodyPr>
          <a:lstStyle/>
          <a:p>
            <a:pPr algn="ctr">
              <a:lnSpc>
                <a:spcPct val="150000"/>
              </a:lnSpc>
            </a:pPr>
            <a:r>
              <a:rPr lang="he-IL" sz="3200" b="1">
                <a:solidFill>
                  <a:srgbClr val="C00000"/>
                </a:solidFill>
                <a:latin typeface="Calibri Light" panose="020F0302020204030204" pitchFamily="34" charset="0"/>
                <a:cs typeface="Calibri Light" panose="020F0302020204030204" pitchFamily="34" charset="0"/>
              </a:rPr>
              <a:t>אם </a:t>
            </a:r>
            <a:r>
              <a:rPr lang="he-IL" sz="3200" b="1" dirty="0">
                <a:solidFill>
                  <a:srgbClr val="C00000"/>
                </a:solidFill>
                <a:latin typeface="Calibri Light" panose="020F0302020204030204" pitchFamily="34" charset="0"/>
                <a:cs typeface="Calibri Light" panose="020F0302020204030204" pitchFamily="34" charset="0"/>
              </a:rPr>
              <a:t>אופייה של המדינה נקבע וכך גם המבנה המשטרי שלה, אז על אֵילו חלומות ועֲמָדות מדובר בעצם?</a:t>
            </a:r>
          </a:p>
        </p:txBody>
      </p:sp>
    </p:spTree>
    <p:extLst>
      <p:ext uri="{BB962C8B-B14F-4D97-AF65-F5344CB8AC3E}">
        <p14:creationId xmlns:p14="http://schemas.microsoft.com/office/powerpoint/2010/main" val="1364162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10" descr="A picture containing text&#10;&#10;Description automatically generated">
            <a:extLst>
              <a:ext uri="{FF2B5EF4-FFF2-40B4-BE49-F238E27FC236}">
                <a16:creationId xmlns:a16="http://schemas.microsoft.com/office/drawing/2014/main" id="{2620FD91-6B56-FAA1-6437-B8F7CE04BB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5" name="תמונה 4" descr="תמונה שמכילה גרפיקה, גופן, עיצוב גרפי, צילום מסך&#10;&#10;התיאור נוצר באופן אוטומטי">
            <a:extLst>
              <a:ext uri="{FF2B5EF4-FFF2-40B4-BE49-F238E27FC236}">
                <a16:creationId xmlns:a16="http://schemas.microsoft.com/office/drawing/2014/main" id="{39B05CFD-16E3-CB25-14EB-7DA85EB71E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5566" y="250905"/>
            <a:ext cx="1869195" cy="367048"/>
          </a:xfrm>
          <a:prstGeom prst="rect">
            <a:avLst/>
          </a:prstGeom>
        </p:spPr>
      </p:pic>
      <p:pic>
        <p:nvPicPr>
          <p:cNvPr id="14" name="תמונה 7" descr="A white square with black border&#10;&#10;Description automatically generated">
            <a:extLst>
              <a:ext uri="{FF2B5EF4-FFF2-40B4-BE49-F238E27FC236}">
                <a16:creationId xmlns:a16="http://schemas.microsoft.com/office/drawing/2014/main" id="{8578F38F-1F4D-DA8C-F697-7A378C56246B}"/>
              </a:ext>
            </a:extLst>
          </p:cNvPr>
          <p:cNvPicPr>
            <a:picLocks noChangeAspect="1"/>
          </p:cNvPicPr>
          <p:nvPr/>
        </p:nvPicPr>
        <p:blipFill>
          <a:blip r:embed="rId5">
            <a:alphaModFix amt="82000"/>
            <a:extLst>
              <a:ext uri="{28A0092B-C50C-407E-A947-70E740481C1C}">
                <a14:useLocalDpi xmlns:a14="http://schemas.microsoft.com/office/drawing/2010/main" val="0"/>
              </a:ext>
            </a:extLst>
          </a:blip>
          <a:stretch>
            <a:fillRect/>
          </a:stretch>
        </p:blipFill>
        <p:spPr>
          <a:xfrm>
            <a:off x="-116114" y="1505642"/>
            <a:ext cx="12583885" cy="4329092"/>
          </a:xfrm>
          <a:prstGeom prst="rect">
            <a:avLst/>
          </a:prstGeom>
          <a:effectLst>
            <a:outerShdw blurRad="194253" dist="50800" dir="5400000" sx="97696" sy="97696" algn="ctr" rotWithShape="0">
              <a:srgbClr val="000000">
                <a:alpha val="0"/>
              </a:srgbClr>
            </a:outerShdw>
          </a:effectLst>
        </p:spPr>
      </p:pic>
      <p:sp>
        <p:nvSpPr>
          <p:cNvPr id="15" name="מלבן 14">
            <a:extLst>
              <a:ext uri="{FF2B5EF4-FFF2-40B4-BE49-F238E27FC236}">
                <a16:creationId xmlns:a16="http://schemas.microsoft.com/office/drawing/2014/main" id="{57997A3E-BA43-C805-FEE3-1D11210B9ECA}"/>
              </a:ext>
            </a:extLst>
          </p:cNvPr>
          <p:cNvSpPr/>
          <p:nvPr/>
        </p:nvSpPr>
        <p:spPr>
          <a:xfrm>
            <a:off x="7283414" y="862676"/>
            <a:ext cx="4671346" cy="944597"/>
          </a:xfrm>
          <a:prstGeom prst="rect">
            <a:avLst/>
          </a:prstGeom>
          <a:solidFill>
            <a:srgbClr val="AD1A1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endParaRPr lang="he-IL"/>
          </a:p>
        </p:txBody>
      </p:sp>
      <p:sp>
        <p:nvSpPr>
          <p:cNvPr id="16" name="TextBox 4">
            <a:extLst>
              <a:ext uri="{FF2B5EF4-FFF2-40B4-BE49-F238E27FC236}">
                <a16:creationId xmlns:a16="http://schemas.microsoft.com/office/drawing/2014/main" id="{601A5F4A-8E25-ED16-E131-1C0D0777D407}"/>
              </a:ext>
            </a:extLst>
          </p:cNvPr>
          <p:cNvSpPr txBox="1"/>
          <p:nvPr/>
        </p:nvSpPr>
        <p:spPr>
          <a:xfrm>
            <a:off x="7986100" y="1002996"/>
            <a:ext cx="3796475" cy="733375"/>
          </a:xfrm>
          <a:prstGeom prst="rect">
            <a:avLst/>
          </a:prstGeom>
          <a:noFill/>
        </p:spPr>
        <p:txBody>
          <a:bodyPr vert="horz" lIns="91440" tIns="45720" rIns="91440" bIns="45720" rtlCol="0" anchor="t">
            <a:normAutofit/>
          </a:bodyPr>
          <a:lstStyle/>
          <a:p>
            <a:pPr algn="r">
              <a:lnSpc>
                <a:spcPct val="90000"/>
              </a:lnSpc>
              <a:spcBef>
                <a:spcPct val="0"/>
              </a:spcBef>
              <a:spcAft>
                <a:spcPts val="600"/>
              </a:spcAft>
            </a:pPr>
            <a:r>
              <a:rPr lang="he-IL" sz="3600" b="1" kern="1200" dirty="0">
                <a:solidFill>
                  <a:schemeClr val="bg1"/>
                </a:solidFill>
                <a:effectLst/>
                <a:latin typeface="Calibri" panose="020F0502020204030204" pitchFamily="34" charset="0"/>
                <a:ea typeface="+mj-ea"/>
                <a:cs typeface="Calibri" panose="020F0502020204030204" pitchFamily="34" charset="0"/>
              </a:rPr>
              <a:t>אנחנו מסבירים</a:t>
            </a:r>
          </a:p>
        </p:txBody>
      </p:sp>
      <p:sp>
        <p:nvSpPr>
          <p:cNvPr id="17" name="TextBox 5">
            <a:extLst>
              <a:ext uri="{FF2B5EF4-FFF2-40B4-BE49-F238E27FC236}">
                <a16:creationId xmlns:a16="http://schemas.microsoft.com/office/drawing/2014/main" id="{A8CEDE0C-A5B6-C8EE-0229-C20E31C05CF7}"/>
              </a:ext>
            </a:extLst>
          </p:cNvPr>
          <p:cNvSpPr txBox="1"/>
          <p:nvPr/>
        </p:nvSpPr>
        <p:spPr>
          <a:xfrm>
            <a:off x="543783" y="1721444"/>
            <a:ext cx="11410977" cy="4231415"/>
          </a:xfrm>
          <a:prstGeom prst="rect">
            <a:avLst/>
          </a:prstGeom>
          <a:noFill/>
        </p:spPr>
        <p:txBody>
          <a:bodyPr wrap="square" rtlCol="0">
            <a:spAutoFit/>
          </a:bodyPr>
          <a:lstStyle/>
          <a:p>
            <a:pPr algn="just" rtl="1">
              <a:lnSpc>
                <a:spcPct val="150000"/>
              </a:lnSpc>
            </a:pPr>
            <a:r>
              <a:rPr lang="he-IL" sz="2600" dirty="0">
                <a:effectLst/>
                <a:latin typeface="Calibri" panose="020F0502020204030204" pitchFamily="34" charset="0"/>
                <a:ea typeface="Calibri" panose="020F0502020204030204" pitchFamily="34" charset="0"/>
                <a:cs typeface="Calibri" panose="020F0502020204030204" pitchFamily="34" charset="0"/>
              </a:rPr>
              <a:t>ישראל הוקמה כמדינת לאום אתנית־תרבותית (יהודית ודמוקרטית). תפיסה זו של המדינה באה לידי ביטוי בהכרזת העצמאות והיא מעוגנת בכמה מחוקי היסוד. </a:t>
            </a:r>
          </a:p>
          <a:p>
            <a:pPr algn="just" rtl="1">
              <a:lnSpc>
                <a:spcPct val="150000"/>
              </a:lnSpc>
            </a:pPr>
            <a:r>
              <a:rPr lang="he-IL" sz="2600" dirty="0">
                <a:effectLst/>
                <a:latin typeface="Calibri" panose="020F0502020204030204" pitchFamily="34" charset="0"/>
                <a:ea typeface="Calibri" panose="020F0502020204030204" pitchFamily="34" charset="0"/>
                <a:cs typeface="Calibri" panose="020F0502020204030204" pitchFamily="34" charset="0"/>
              </a:rPr>
              <a:t>תפיסה זו משותפת למרבית הציבור הישראלי, המבקש לשלב בין שני ערכי היסוד של המדינה – יהודית ודמוקרטית.</a:t>
            </a:r>
            <a:r>
              <a:rPr lang="he-IL" sz="2600" dirty="0">
                <a:latin typeface="Calibri" panose="020F0502020204030204" pitchFamily="34" charset="0"/>
                <a:ea typeface="Calibri" panose="020F0502020204030204" pitchFamily="34" charset="0"/>
                <a:cs typeface="Calibri" panose="020F0502020204030204" pitchFamily="34" charset="0"/>
              </a:rPr>
              <a:t> </a:t>
            </a:r>
            <a:r>
              <a:rPr lang="he-IL" sz="2600" dirty="0">
                <a:effectLst/>
                <a:latin typeface="Calibri" panose="020F0502020204030204" pitchFamily="34" charset="0"/>
                <a:ea typeface="Calibri" panose="020F0502020204030204" pitchFamily="34" charset="0"/>
                <a:cs typeface="Calibri" panose="020F0502020204030204" pitchFamily="34" charset="0"/>
              </a:rPr>
              <a:t>עם זאת, יש מיעוט אזרחי המבקש לראות באופן שונה את אופיה הלאומי של המדינה. </a:t>
            </a:r>
          </a:p>
          <a:p>
            <a:pPr algn="just" rtl="1">
              <a:lnSpc>
                <a:spcPct val="150000"/>
              </a:lnSpc>
            </a:pPr>
            <a:r>
              <a:rPr lang="he-IL" sz="2600" dirty="0">
                <a:effectLst/>
                <a:latin typeface="Calibri" panose="020F0502020204030204" pitchFamily="34" charset="0"/>
                <a:ea typeface="Calibri" panose="020F0502020204030204" pitchFamily="34" charset="0"/>
                <a:cs typeface="Calibri" panose="020F0502020204030204" pitchFamily="34" charset="0"/>
              </a:rPr>
              <a:t>ההבדלים בין החלומות השונים באים לידי ביטוי בשני הקשרים מרכזיים: </a:t>
            </a:r>
          </a:p>
          <a:p>
            <a:pPr algn="just" rtl="1">
              <a:lnSpc>
                <a:spcPct val="150000"/>
              </a:lnSpc>
            </a:pPr>
            <a:endParaRPr lang="he-IL" sz="26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31" name="Picture 11" descr="A white square with black border&#10;&#10;Description automatically generated">
            <a:extLst>
              <a:ext uri="{FF2B5EF4-FFF2-40B4-BE49-F238E27FC236}">
                <a16:creationId xmlns:a16="http://schemas.microsoft.com/office/drawing/2014/main" id="{C32FDBE5-3A60-1943-55E2-0A7BC4887005}"/>
              </a:ext>
            </a:extLst>
          </p:cNvPr>
          <p:cNvPicPr>
            <a:picLocks noChangeAspect="1"/>
          </p:cNvPicPr>
          <p:nvPr/>
        </p:nvPicPr>
        <p:blipFill>
          <a:blip r:embed="rId6">
            <a:alphaModFix/>
            <a:duotone>
              <a:prstClr val="black"/>
              <a:srgbClr val="C00000">
                <a:tint val="45000"/>
                <a:satMod val="400000"/>
              </a:srgbClr>
            </a:duotone>
            <a:extLst>
              <a:ext uri="{BEBA8EAE-BF5A-486C-A8C5-ECC9F3942E4B}">
                <a14:imgProps xmlns:a14="http://schemas.microsoft.com/office/drawing/2010/main">
                  <a14:imgLayer r:embed="rId7">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876932" y="5602232"/>
            <a:ext cx="4502074" cy="1018594"/>
          </a:xfrm>
          <a:prstGeom prst="rect">
            <a:avLst/>
          </a:prstGeom>
        </p:spPr>
      </p:pic>
      <p:grpSp>
        <p:nvGrpSpPr>
          <p:cNvPr id="9" name="קבוצה 8">
            <a:extLst>
              <a:ext uri="{FF2B5EF4-FFF2-40B4-BE49-F238E27FC236}">
                <a16:creationId xmlns:a16="http://schemas.microsoft.com/office/drawing/2014/main" id="{FDD44DED-06A3-9118-1D8D-57DB6A5F453C}"/>
              </a:ext>
            </a:extLst>
          </p:cNvPr>
          <p:cNvGrpSpPr/>
          <p:nvPr/>
        </p:nvGrpSpPr>
        <p:grpSpPr>
          <a:xfrm>
            <a:off x="1876932" y="5443562"/>
            <a:ext cx="4109461" cy="1018594"/>
            <a:chOff x="1789846" y="4768471"/>
            <a:chExt cx="4109461" cy="1018594"/>
          </a:xfrm>
          <a:solidFill>
            <a:srgbClr val="C6382F"/>
          </a:solidFill>
        </p:grpSpPr>
        <p:sp>
          <p:nvSpPr>
            <p:cNvPr id="3" name="מלבן 2">
              <a:extLst>
                <a:ext uri="{FF2B5EF4-FFF2-40B4-BE49-F238E27FC236}">
                  <a16:creationId xmlns:a16="http://schemas.microsoft.com/office/drawing/2014/main" id="{825846C5-AD1A-B802-01D5-2695A362D5BF}"/>
                </a:ext>
              </a:extLst>
            </p:cNvPr>
            <p:cNvSpPr/>
            <p:nvPr/>
          </p:nvSpPr>
          <p:spPr>
            <a:xfrm>
              <a:off x="1789846" y="4768471"/>
              <a:ext cx="4109461" cy="101859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תמונה 6" descr="תמונה שמכילה טקסט, גופן, גרפיקה, עיצוב גרפי&#10;&#10;התיאור נוצר באופן אוטומטי">
              <a:extLst>
                <a:ext uri="{FF2B5EF4-FFF2-40B4-BE49-F238E27FC236}">
                  <a16:creationId xmlns:a16="http://schemas.microsoft.com/office/drawing/2014/main" id="{E789EDB1-6224-3CC0-115C-2EF61F877C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64896" y="4834977"/>
              <a:ext cx="2959360" cy="952087"/>
            </a:xfrm>
            <a:prstGeom prst="rect">
              <a:avLst/>
            </a:prstGeom>
            <a:grpFill/>
          </p:spPr>
        </p:pic>
      </p:grpSp>
      <p:grpSp>
        <p:nvGrpSpPr>
          <p:cNvPr id="6" name="קבוצה 5">
            <a:extLst>
              <a:ext uri="{FF2B5EF4-FFF2-40B4-BE49-F238E27FC236}">
                <a16:creationId xmlns:a16="http://schemas.microsoft.com/office/drawing/2014/main" id="{5A4C9C48-7498-7DD1-70E5-4A705EC0252A}"/>
              </a:ext>
            </a:extLst>
          </p:cNvPr>
          <p:cNvGrpSpPr/>
          <p:nvPr/>
        </p:nvGrpSpPr>
        <p:grpSpPr>
          <a:xfrm>
            <a:off x="6647171" y="5443562"/>
            <a:ext cx="4109461" cy="1018594"/>
            <a:chOff x="6500310" y="4768471"/>
            <a:chExt cx="4109461" cy="1018594"/>
          </a:xfrm>
        </p:grpSpPr>
        <p:sp>
          <p:nvSpPr>
            <p:cNvPr id="4" name="מלבן 3">
              <a:extLst>
                <a:ext uri="{FF2B5EF4-FFF2-40B4-BE49-F238E27FC236}">
                  <a16:creationId xmlns:a16="http://schemas.microsoft.com/office/drawing/2014/main" id="{634947AC-D591-4F01-33E1-CE3AACDF0F0F}"/>
                </a:ext>
              </a:extLst>
            </p:cNvPr>
            <p:cNvSpPr/>
            <p:nvPr/>
          </p:nvSpPr>
          <p:spPr>
            <a:xfrm>
              <a:off x="6500310" y="4768471"/>
              <a:ext cx="4109461" cy="1018594"/>
            </a:xfrm>
            <a:prstGeom prst="rect">
              <a:avLst/>
            </a:prstGeom>
            <a:solidFill>
              <a:srgbClr val="C638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תמונה 9" descr="תמונה שמכילה גופן, טקסט, גרפיקה, עיצוב גרפי&#10;&#10;התיאור נוצר באופן אוטומטי">
              <a:extLst>
                <a:ext uri="{FF2B5EF4-FFF2-40B4-BE49-F238E27FC236}">
                  <a16:creationId xmlns:a16="http://schemas.microsoft.com/office/drawing/2014/main" id="{C5C83BB7-DDD4-D730-DAE5-4299EDD379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08457" y="4999849"/>
              <a:ext cx="3893165" cy="642857"/>
            </a:xfrm>
            <a:prstGeom prst="rect">
              <a:avLst/>
            </a:prstGeom>
          </p:spPr>
        </p:pic>
      </p:grpSp>
      <p:pic>
        <p:nvPicPr>
          <p:cNvPr id="13" name="גרפיקה 12" descr="סימן קריאה עם מילוי מלא">
            <a:extLst>
              <a:ext uri="{FF2B5EF4-FFF2-40B4-BE49-F238E27FC236}">
                <a16:creationId xmlns:a16="http://schemas.microsoft.com/office/drawing/2014/main" id="{237B602C-6C52-BC47-B94F-2B8F8413D8A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900000">
            <a:off x="8098496" y="172096"/>
            <a:ext cx="1605434" cy="1605434"/>
          </a:xfrm>
          <a:prstGeom prst="rect">
            <a:avLst/>
          </a:prstGeom>
        </p:spPr>
      </p:pic>
    </p:spTree>
    <p:extLst>
      <p:ext uri="{BB962C8B-B14F-4D97-AF65-F5344CB8AC3E}">
        <p14:creationId xmlns:p14="http://schemas.microsoft.com/office/powerpoint/2010/main" val="125112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10" descr="A picture containing text&#10;&#10;Description automatically generated">
            <a:extLst>
              <a:ext uri="{FF2B5EF4-FFF2-40B4-BE49-F238E27FC236}">
                <a16:creationId xmlns:a16="http://schemas.microsoft.com/office/drawing/2014/main" id="{CB6B196E-9ABF-D770-0F91-4412B7DD92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9" name="תמונה 8" descr="תמונה שמכילה גרפיקה, גופן, עיצוב גרפי, צילום מסך&#10;&#10;התיאור נוצר באופן אוטומטי">
            <a:extLst>
              <a:ext uri="{FF2B5EF4-FFF2-40B4-BE49-F238E27FC236}">
                <a16:creationId xmlns:a16="http://schemas.microsoft.com/office/drawing/2014/main" id="{93384A96-C9D8-1D57-075E-DF11E88EE9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5566" y="250905"/>
            <a:ext cx="1869195" cy="367048"/>
          </a:xfrm>
          <a:prstGeom prst="rect">
            <a:avLst/>
          </a:prstGeom>
        </p:spPr>
      </p:pic>
      <p:sp>
        <p:nvSpPr>
          <p:cNvPr id="3" name="תיבת טקסט 2">
            <a:extLst>
              <a:ext uri="{FF2B5EF4-FFF2-40B4-BE49-F238E27FC236}">
                <a16:creationId xmlns:a16="http://schemas.microsoft.com/office/drawing/2014/main" id="{62FF3B9E-0FC6-7355-3229-2EE0EF997457}"/>
              </a:ext>
            </a:extLst>
          </p:cNvPr>
          <p:cNvSpPr txBox="1"/>
          <p:nvPr/>
        </p:nvSpPr>
        <p:spPr>
          <a:xfrm>
            <a:off x="958850" y="635176"/>
            <a:ext cx="10274299" cy="920252"/>
          </a:xfrm>
          <a:prstGeom prst="rect">
            <a:avLst/>
          </a:prstGeom>
          <a:noFill/>
        </p:spPr>
        <p:txBody>
          <a:bodyPr wrap="square">
            <a:spAutoFit/>
          </a:bodyPr>
          <a:lstStyle/>
          <a:p>
            <a:pPr algn="ctr">
              <a:lnSpc>
                <a:spcPct val="150000"/>
              </a:lnSpc>
            </a:pPr>
            <a:r>
              <a:rPr lang="he-IL" sz="4000" b="1" dirty="0">
                <a:latin typeface="Calibri Light" panose="020F0302020204030204" pitchFamily="34" charset="0"/>
                <a:cs typeface="Calibri Light" panose="020F0302020204030204" pitchFamily="34" charset="0"/>
              </a:rPr>
              <a:t>החלומות כלפי אופייה של מדינת ישראל בהיבט הלאומי</a:t>
            </a:r>
          </a:p>
        </p:txBody>
      </p:sp>
      <p:sp>
        <p:nvSpPr>
          <p:cNvPr id="47" name="מלבן 46">
            <a:extLst>
              <a:ext uri="{FF2B5EF4-FFF2-40B4-BE49-F238E27FC236}">
                <a16:creationId xmlns:a16="http://schemas.microsoft.com/office/drawing/2014/main" id="{160E4DD6-C9F2-6EFD-1099-48897ADB9A7C}"/>
              </a:ext>
            </a:extLst>
          </p:cNvPr>
          <p:cNvSpPr/>
          <p:nvPr/>
        </p:nvSpPr>
        <p:spPr>
          <a:xfrm>
            <a:off x="202496" y="6232170"/>
            <a:ext cx="452705" cy="452705"/>
          </a:xfrm>
          <a:prstGeom prst="rect">
            <a:avLst/>
          </a:prstGeom>
          <a:solidFill>
            <a:srgbClr val="AD1A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קבוצה 26">
            <a:extLst>
              <a:ext uri="{FF2B5EF4-FFF2-40B4-BE49-F238E27FC236}">
                <a16:creationId xmlns:a16="http://schemas.microsoft.com/office/drawing/2014/main" id="{CFE7C641-0E0F-9AB9-19BF-CD5168608B2D}"/>
              </a:ext>
            </a:extLst>
          </p:cNvPr>
          <p:cNvGrpSpPr/>
          <p:nvPr/>
        </p:nvGrpSpPr>
        <p:grpSpPr>
          <a:xfrm>
            <a:off x="1182635" y="1780420"/>
            <a:ext cx="10015082" cy="920252"/>
            <a:chOff x="1182635" y="1780420"/>
            <a:chExt cx="10015082" cy="920252"/>
          </a:xfrm>
        </p:grpSpPr>
        <p:pic>
          <p:nvPicPr>
            <p:cNvPr id="10" name="תמונה 9" descr="תמונה שמכילה אדום, תפוז, אדום סגול&#10;&#10;התיאור נוצר באופן אוטומטי">
              <a:extLst>
                <a:ext uri="{FF2B5EF4-FFF2-40B4-BE49-F238E27FC236}">
                  <a16:creationId xmlns:a16="http://schemas.microsoft.com/office/drawing/2014/main" id="{81E308CB-1B12-FBF4-8301-83EB7D6F2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2635" y="1780420"/>
              <a:ext cx="10015082" cy="920252"/>
            </a:xfrm>
            <a:prstGeom prst="rect">
              <a:avLst/>
            </a:prstGeom>
            <a:ln w="76200">
              <a:solidFill>
                <a:schemeClr val="bg1"/>
              </a:solidFill>
            </a:ln>
          </p:spPr>
        </p:pic>
        <p:pic>
          <p:nvPicPr>
            <p:cNvPr id="42" name="גרפיקה 41" descr="תג 1 עם מילוי מלא">
              <a:extLst>
                <a:ext uri="{FF2B5EF4-FFF2-40B4-BE49-F238E27FC236}">
                  <a16:creationId xmlns:a16="http://schemas.microsoft.com/office/drawing/2014/main" id="{6A38361C-1977-0497-2B2F-067B9A2671F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466290" y="1986739"/>
              <a:ext cx="507614" cy="507614"/>
            </a:xfrm>
            <a:prstGeom prst="rect">
              <a:avLst/>
            </a:prstGeom>
          </p:spPr>
        </p:pic>
        <p:pic>
          <p:nvPicPr>
            <p:cNvPr id="17" name="תמונה 16">
              <a:extLst>
                <a:ext uri="{FF2B5EF4-FFF2-40B4-BE49-F238E27FC236}">
                  <a16:creationId xmlns:a16="http://schemas.microsoft.com/office/drawing/2014/main" id="{2EFC7A78-2ABC-B8E9-BB55-96780F7E07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95895" y="2065368"/>
              <a:ext cx="8362950" cy="342623"/>
            </a:xfrm>
            <a:prstGeom prst="rect">
              <a:avLst/>
            </a:prstGeom>
          </p:spPr>
        </p:pic>
      </p:grpSp>
      <p:grpSp>
        <p:nvGrpSpPr>
          <p:cNvPr id="28" name="קבוצה 27">
            <a:extLst>
              <a:ext uri="{FF2B5EF4-FFF2-40B4-BE49-F238E27FC236}">
                <a16:creationId xmlns:a16="http://schemas.microsoft.com/office/drawing/2014/main" id="{23F6377D-65C6-D821-6CB2-2302BABDFC61}"/>
              </a:ext>
            </a:extLst>
          </p:cNvPr>
          <p:cNvGrpSpPr/>
          <p:nvPr/>
        </p:nvGrpSpPr>
        <p:grpSpPr>
          <a:xfrm>
            <a:off x="1182635" y="3042201"/>
            <a:ext cx="10015082" cy="773597"/>
            <a:chOff x="1182635" y="3042201"/>
            <a:chExt cx="10015082" cy="773597"/>
          </a:xfrm>
        </p:grpSpPr>
        <p:grpSp>
          <p:nvGrpSpPr>
            <p:cNvPr id="46" name="קבוצה 45">
              <a:extLst>
                <a:ext uri="{FF2B5EF4-FFF2-40B4-BE49-F238E27FC236}">
                  <a16:creationId xmlns:a16="http://schemas.microsoft.com/office/drawing/2014/main" id="{E42E80ED-3451-6487-B2C0-B419291A9F37}"/>
                </a:ext>
              </a:extLst>
            </p:cNvPr>
            <p:cNvGrpSpPr/>
            <p:nvPr/>
          </p:nvGrpSpPr>
          <p:grpSpPr>
            <a:xfrm>
              <a:off x="1182635" y="3042201"/>
              <a:ext cx="10015082" cy="773597"/>
              <a:chOff x="-4177488" y="2021023"/>
              <a:chExt cx="10015082" cy="773597"/>
            </a:xfrm>
          </p:grpSpPr>
          <p:pic>
            <p:nvPicPr>
              <p:cNvPr id="30" name="תמונה 29" descr="תמונה שמכילה תפוז, צילום מסך, עיצוב&#10;&#10;התיאור נוצר באופן אוטומטי">
                <a:extLst>
                  <a:ext uri="{FF2B5EF4-FFF2-40B4-BE49-F238E27FC236}">
                    <a16:creationId xmlns:a16="http://schemas.microsoft.com/office/drawing/2014/main" id="{4FD2C3DB-EFBA-5FF3-0680-71E48CBAAC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77488" y="2021023"/>
                <a:ext cx="10015082" cy="773597"/>
              </a:xfrm>
              <a:prstGeom prst="rect">
                <a:avLst/>
              </a:prstGeom>
              <a:ln w="76200">
                <a:solidFill>
                  <a:schemeClr val="bg1"/>
                </a:solidFill>
              </a:ln>
            </p:spPr>
          </p:pic>
          <p:pic>
            <p:nvPicPr>
              <p:cNvPr id="40" name="גרפיקה 39" descr="תג עם מילוי מלא">
                <a:extLst>
                  <a:ext uri="{FF2B5EF4-FFF2-40B4-BE49-F238E27FC236}">
                    <a16:creationId xmlns:a16="http://schemas.microsoft.com/office/drawing/2014/main" id="{54FCBB4D-B6E5-1779-25CE-915F3C29560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06167" y="2144982"/>
                <a:ext cx="507600" cy="507600"/>
              </a:xfrm>
              <a:prstGeom prst="rect">
                <a:avLst/>
              </a:prstGeom>
            </p:spPr>
          </p:pic>
        </p:grpSp>
        <p:pic>
          <p:nvPicPr>
            <p:cNvPr id="20" name="תמונה 19">
              <a:extLst>
                <a:ext uri="{FF2B5EF4-FFF2-40B4-BE49-F238E27FC236}">
                  <a16:creationId xmlns:a16="http://schemas.microsoft.com/office/drawing/2014/main" id="{15FAB14E-610F-327F-FDDE-84E8A8E02C7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56503" y="3257999"/>
              <a:ext cx="8502342" cy="342000"/>
            </a:xfrm>
            <a:prstGeom prst="rect">
              <a:avLst/>
            </a:prstGeom>
          </p:spPr>
        </p:pic>
      </p:grpSp>
      <p:grpSp>
        <p:nvGrpSpPr>
          <p:cNvPr id="31" name="קבוצה 30">
            <a:extLst>
              <a:ext uri="{FF2B5EF4-FFF2-40B4-BE49-F238E27FC236}">
                <a16:creationId xmlns:a16="http://schemas.microsoft.com/office/drawing/2014/main" id="{CF04BC8A-65DA-B9EA-B234-3CB9797FD3E1}"/>
              </a:ext>
            </a:extLst>
          </p:cNvPr>
          <p:cNvGrpSpPr/>
          <p:nvPr/>
        </p:nvGrpSpPr>
        <p:grpSpPr>
          <a:xfrm>
            <a:off x="1195335" y="4148087"/>
            <a:ext cx="10015082" cy="773597"/>
            <a:chOff x="1195335" y="4148087"/>
            <a:chExt cx="10015082" cy="773597"/>
          </a:xfrm>
        </p:grpSpPr>
        <p:pic>
          <p:nvPicPr>
            <p:cNvPr id="7" name="תמונה 6" descr="תמונה שמכילה תפוז, צילום מסך, עיצוב&#10;&#10;התיאור נוצר באופן אוטומטי">
              <a:extLst>
                <a:ext uri="{FF2B5EF4-FFF2-40B4-BE49-F238E27FC236}">
                  <a16:creationId xmlns:a16="http://schemas.microsoft.com/office/drawing/2014/main" id="{FD76F896-F919-D66A-D60D-BAACB06CC3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95335" y="4148087"/>
              <a:ext cx="10015082" cy="773597"/>
            </a:xfrm>
            <a:prstGeom prst="rect">
              <a:avLst/>
            </a:prstGeom>
            <a:ln w="76200">
              <a:solidFill>
                <a:schemeClr val="bg1"/>
              </a:solidFill>
            </a:ln>
          </p:spPr>
        </p:pic>
        <p:pic>
          <p:nvPicPr>
            <p:cNvPr id="14" name="גרפיקה 13" descr="תג 3 עם מילוי מלא">
              <a:extLst>
                <a:ext uri="{FF2B5EF4-FFF2-40B4-BE49-F238E27FC236}">
                  <a16:creationId xmlns:a16="http://schemas.microsoft.com/office/drawing/2014/main" id="{71DB3179-9EDC-DE21-F305-BD399C13C13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466290" y="4301503"/>
              <a:ext cx="507600" cy="507600"/>
            </a:xfrm>
            <a:prstGeom prst="rect">
              <a:avLst/>
            </a:prstGeom>
          </p:spPr>
        </p:pic>
        <p:pic>
          <p:nvPicPr>
            <p:cNvPr id="23" name="תמונה 22">
              <a:extLst>
                <a:ext uri="{FF2B5EF4-FFF2-40B4-BE49-F238E27FC236}">
                  <a16:creationId xmlns:a16="http://schemas.microsoft.com/office/drawing/2014/main" id="{EEA4125C-8130-691D-55F1-94ECBA2F6A5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422959" y="4412306"/>
              <a:ext cx="7935886" cy="342000"/>
            </a:xfrm>
            <a:prstGeom prst="rect">
              <a:avLst/>
            </a:prstGeom>
          </p:spPr>
        </p:pic>
      </p:grpSp>
      <p:grpSp>
        <p:nvGrpSpPr>
          <p:cNvPr id="33" name="קבוצה 32">
            <a:extLst>
              <a:ext uri="{FF2B5EF4-FFF2-40B4-BE49-F238E27FC236}">
                <a16:creationId xmlns:a16="http://schemas.microsoft.com/office/drawing/2014/main" id="{496E3A64-C68D-70D7-FAD2-40BC3A5B288B}"/>
              </a:ext>
            </a:extLst>
          </p:cNvPr>
          <p:cNvGrpSpPr/>
          <p:nvPr/>
        </p:nvGrpSpPr>
        <p:grpSpPr>
          <a:xfrm>
            <a:off x="1195335" y="5244733"/>
            <a:ext cx="10015082" cy="773597"/>
            <a:chOff x="1195335" y="5244733"/>
            <a:chExt cx="10015082" cy="773597"/>
          </a:xfrm>
        </p:grpSpPr>
        <p:pic>
          <p:nvPicPr>
            <p:cNvPr id="12" name="תמונה 11" descr="תמונה שמכילה תפוז, צילום מסך, עיצוב&#10;&#10;התיאור נוצר באופן אוטומטי">
              <a:extLst>
                <a:ext uri="{FF2B5EF4-FFF2-40B4-BE49-F238E27FC236}">
                  <a16:creationId xmlns:a16="http://schemas.microsoft.com/office/drawing/2014/main" id="{4443AE30-9231-2F7E-5A31-C95ABDED6B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95335" y="5244733"/>
              <a:ext cx="10015082" cy="773597"/>
            </a:xfrm>
            <a:prstGeom prst="rect">
              <a:avLst/>
            </a:prstGeom>
            <a:ln w="76200">
              <a:solidFill>
                <a:schemeClr val="bg1"/>
              </a:solidFill>
            </a:ln>
          </p:spPr>
        </p:pic>
        <p:pic>
          <p:nvPicPr>
            <p:cNvPr id="15" name="גרפיקה 14" descr="תג 4 עם מילוי מלא">
              <a:extLst>
                <a:ext uri="{FF2B5EF4-FFF2-40B4-BE49-F238E27FC236}">
                  <a16:creationId xmlns:a16="http://schemas.microsoft.com/office/drawing/2014/main" id="{B257E6FB-E207-8BE4-D8D2-F7C635348CB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466290" y="5377731"/>
              <a:ext cx="507600" cy="507600"/>
            </a:xfrm>
            <a:prstGeom prst="rect">
              <a:avLst/>
            </a:prstGeom>
          </p:spPr>
        </p:pic>
        <p:pic>
          <p:nvPicPr>
            <p:cNvPr id="26" name="תמונה 25">
              <a:extLst>
                <a:ext uri="{FF2B5EF4-FFF2-40B4-BE49-F238E27FC236}">
                  <a16:creationId xmlns:a16="http://schemas.microsoft.com/office/drawing/2014/main" id="{52843C0C-0782-3A21-DA84-7A9B75B3397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04381" y="5460531"/>
              <a:ext cx="8954464" cy="342000"/>
            </a:xfrm>
            <a:prstGeom prst="rect">
              <a:avLst/>
            </a:prstGeom>
          </p:spPr>
        </p:pic>
      </p:grpSp>
    </p:spTree>
    <p:extLst>
      <p:ext uri="{BB962C8B-B14F-4D97-AF65-F5344CB8AC3E}">
        <p14:creationId xmlns:p14="http://schemas.microsoft.com/office/powerpoint/2010/main" val="1378139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descr="תמונה שמכילה טקסט, צילום מסך, גופן&#10;&#10;התיאור נוצר באופן אוטומטי">
            <a:extLst>
              <a:ext uri="{FF2B5EF4-FFF2-40B4-BE49-F238E27FC236}">
                <a16:creationId xmlns:a16="http://schemas.microsoft.com/office/drawing/2014/main" id="{E2BCE8B5-B1B4-FDDC-4087-E304623E43B1}"/>
              </a:ext>
            </a:extLst>
          </p:cNvPr>
          <p:cNvPicPr>
            <a:picLocks noChangeAspect="1"/>
          </p:cNvPicPr>
          <p:nvPr/>
        </p:nvPicPr>
        <p:blipFill>
          <a:blip r:embed="rId2">
            <a:alphaModFix amt="85000"/>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11" descr="A white square with black border&#10;&#10;Description automatically generated">
            <a:extLst>
              <a:ext uri="{FF2B5EF4-FFF2-40B4-BE49-F238E27FC236}">
                <a16:creationId xmlns:a16="http://schemas.microsoft.com/office/drawing/2014/main" id="{7248E219-6D8B-8B2C-352F-B4F91213E806}"/>
              </a:ext>
            </a:extLst>
          </p:cNvPr>
          <p:cNvPicPr>
            <a:picLocks noChangeAspect="1"/>
          </p:cNvPicPr>
          <p:nvPr/>
        </p:nvPicPr>
        <p:blipFill>
          <a:blip r:embed="rId4">
            <a:alphaModFix amt="82000"/>
            <a:extLst>
              <a:ext uri="{28A0092B-C50C-407E-A947-70E740481C1C}">
                <a14:useLocalDpi xmlns:a14="http://schemas.microsoft.com/office/drawing/2010/main" val="0"/>
              </a:ext>
            </a:extLst>
          </a:blip>
          <a:stretch>
            <a:fillRect/>
          </a:stretch>
        </p:blipFill>
        <p:spPr>
          <a:xfrm>
            <a:off x="444501" y="1395335"/>
            <a:ext cx="11747499" cy="3742722"/>
          </a:xfrm>
          <a:prstGeom prst="rect">
            <a:avLst/>
          </a:prstGeom>
        </p:spPr>
      </p:pic>
      <p:sp>
        <p:nvSpPr>
          <p:cNvPr id="10" name="תיבת טקסט 9">
            <a:extLst>
              <a:ext uri="{FF2B5EF4-FFF2-40B4-BE49-F238E27FC236}">
                <a16:creationId xmlns:a16="http://schemas.microsoft.com/office/drawing/2014/main" id="{0A6E9BBC-1E3A-D6A0-68CF-CB2BC60F3115}"/>
              </a:ext>
            </a:extLst>
          </p:cNvPr>
          <p:cNvSpPr txBox="1"/>
          <p:nvPr/>
        </p:nvSpPr>
        <p:spPr>
          <a:xfrm>
            <a:off x="838200" y="1955579"/>
            <a:ext cx="10909299" cy="2499467"/>
          </a:xfrm>
          <a:prstGeom prst="rect">
            <a:avLst/>
          </a:prstGeom>
          <a:noFill/>
        </p:spPr>
        <p:txBody>
          <a:bodyPr wrap="square">
            <a:spAutoFit/>
          </a:bodyPr>
          <a:lstStyle/>
          <a:p>
            <a:pPr algn="ctr">
              <a:lnSpc>
                <a:spcPct val="150000"/>
              </a:lnSpc>
            </a:pPr>
            <a:r>
              <a:rPr lang="he-IL" sz="3600" b="1" dirty="0">
                <a:solidFill>
                  <a:srgbClr val="651C05"/>
                </a:solidFill>
                <a:latin typeface="Calibri Light" panose="020F0302020204030204" pitchFamily="34" charset="0"/>
                <a:cs typeface="Calibri Light" panose="020F0302020204030204" pitchFamily="34" charset="0"/>
              </a:rPr>
              <a:t>כדי להבין כל חלום, בואו נצא למסע במרחב הציבורי של מדינת ישראל כיום, וכן ננסה לדמיין כיצד תיראה המדינה במרחב הציבורי, </a:t>
            </a:r>
          </a:p>
          <a:p>
            <a:pPr algn="ctr">
              <a:lnSpc>
                <a:spcPct val="150000"/>
              </a:lnSpc>
            </a:pPr>
            <a:r>
              <a:rPr lang="he-IL" sz="3600" b="1" dirty="0">
                <a:solidFill>
                  <a:srgbClr val="651C05"/>
                </a:solidFill>
                <a:latin typeface="Calibri Light" panose="020F0302020204030204" pitchFamily="34" charset="0"/>
                <a:cs typeface="Calibri Light" panose="020F0302020204030204" pitchFamily="34" charset="0"/>
              </a:rPr>
              <a:t>אִילו היו מתממשים חלומות אחרים… </a:t>
            </a:r>
          </a:p>
        </p:txBody>
      </p:sp>
    </p:spTree>
    <p:extLst>
      <p:ext uri="{BB962C8B-B14F-4D97-AF65-F5344CB8AC3E}">
        <p14:creationId xmlns:p14="http://schemas.microsoft.com/office/powerpoint/2010/main" val="26824824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24"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text&#10;&#10;Description automatically generated">
            <a:extLst>
              <a:ext uri="{FF2B5EF4-FFF2-40B4-BE49-F238E27FC236}">
                <a16:creationId xmlns:a16="http://schemas.microsoft.com/office/drawing/2014/main" id="{3B895FFB-70B8-B7EC-38FE-EF2A51461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sp>
        <p:nvSpPr>
          <p:cNvPr id="2" name="מלבן 1">
            <a:extLst>
              <a:ext uri="{FF2B5EF4-FFF2-40B4-BE49-F238E27FC236}">
                <a16:creationId xmlns:a16="http://schemas.microsoft.com/office/drawing/2014/main" id="{408B8256-AB5D-6AF8-C739-106FD19F2924}"/>
              </a:ext>
            </a:extLst>
          </p:cNvPr>
          <p:cNvSpPr/>
          <p:nvPr/>
        </p:nvSpPr>
        <p:spPr>
          <a:xfrm>
            <a:off x="202496" y="6232170"/>
            <a:ext cx="452705" cy="452705"/>
          </a:xfrm>
          <a:prstGeom prst="rect">
            <a:avLst/>
          </a:prstGeom>
          <a:solidFill>
            <a:srgbClr val="AD1A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9" name="תמונה 8" descr="תמונה שמכילה גרפיקה, גופן, עיצוב גרפי, צילום מסך&#10;&#10;התיאור נוצר באופן אוטומטי">
            <a:extLst>
              <a:ext uri="{FF2B5EF4-FFF2-40B4-BE49-F238E27FC236}">
                <a16:creationId xmlns:a16="http://schemas.microsoft.com/office/drawing/2014/main" id="{AFF31F13-3ACD-2BF9-33EC-0C5593D3F6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5566" y="250905"/>
            <a:ext cx="1869195" cy="367048"/>
          </a:xfrm>
          <a:prstGeom prst="rect">
            <a:avLst/>
          </a:prstGeom>
        </p:spPr>
      </p:pic>
      <p:pic>
        <p:nvPicPr>
          <p:cNvPr id="4" name="תמונה 3" descr="A white square with black border&#10;&#10;Description automatically generated">
            <a:extLst>
              <a:ext uri="{FF2B5EF4-FFF2-40B4-BE49-F238E27FC236}">
                <a16:creationId xmlns:a16="http://schemas.microsoft.com/office/drawing/2014/main" id="{3D8F4E92-CB74-7675-B93B-672C89079702}"/>
              </a:ext>
            </a:extLst>
          </p:cNvPr>
          <p:cNvPicPr>
            <a:picLocks noChangeAspect="1"/>
          </p:cNvPicPr>
          <p:nvPr/>
        </p:nvPicPr>
        <p:blipFill>
          <a:blip r:embed="rId5">
            <a:alphaModFix amt="82000"/>
            <a:extLst>
              <a:ext uri="{28A0092B-C50C-407E-A947-70E740481C1C}">
                <a14:useLocalDpi xmlns:a14="http://schemas.microsoft.com/office/drawing/2010/main" val="0"/>
              </a:ext>
            </a:extLst>
          </a:blip>
          <a:stretch>
            <a:fillRect/>
          </a:stretch>
        </p:blipFill>
        <p:spPr>
          <a:xfrm>
            <a:off x="311610" y="2030219"/>
            <a:ext cx="12079838" cy="4399610"/>
          </a:xfrm>
          <a:prstGeom prst="rect">
            <a:avLst/>
          </a:prstGeom>
          <a:effectLst>
            <a:outerShdw blurRad="194253" dist="50800" dir="5400000" sx="97696" sy="97696" algn="ctr" rotWithShape="0">
              <a:srgbClr val="000000">
                <a:alpha val="0"/>
              </a:srgbClr>
            </a:outerShdw>
          </a:effectLst>
        </p:spPr>
      </p:pic>
      <p:sp>
        <p:nvSpPr>
          <p:cNvPr id="5" name="תיבת טקסט 4">
            <a:extLst>
              <a:ext uri="{FF2B5EF4-FFF2-40B4-BE49-F238E27FC236}">
                <a16:creationId xmlns:a16="http://schemas.microsoft.com/office/drawing/2014/main" id="{4A53E63A-DF54-15BE-11FE-28EEE2D2014B}"/>
              </a:ext>
            </a:extLst>
          </p:cNvPr>
          <p:cNvSpPr txBox="1"/>
          <p:nvPr/>
        </p:nvSpPr>
        <p:spPr>
          <a:xfrm>
            <a:off x="1378856" y="2289203"/>
            <a:ext cx="10357975" cy="3913059"/>
          </a:xfrm>
          <a:prstGeom prst="rect">
            <a:avLst/>
          </a:prstGeom>
          <a:noFill/>
        </p:spPr>
        <p:txBody>
          <a:bodyPr wrap="square">
            <a:spAutoFit/>
          </a:bodyPr>
          <a:lstStyle/>
          <a:p>
            <a:pPr marL="342900" indent="-342900" algn="r" rtl="1">
              <a:lnSpc>
                <a:spcPct val="150000"/>
              </a:lnSpc>
              <a:buFont typeface="Arial" panose="020B0604020202020204" pitchFamily="34" charset="0"/>
              <a:buChar char="•"/>
            </a:pPr>
            <a:r>
              <a:rPr lang="he-IL" sz="2400" dirty="0">
                <a:solidFill>
                  <a:srgbClr val="6E2914"/>
                </a:solidFill>
                <a:latin typeface="+mj-lt"/>
                <a:cs typeface="Calibri Light" panose="020F0302020204030204" pitchFamily="34" charset="0"/>
              </a:rPr>
              <a:t>מבטאת את זכותו של העם היהודי להגדרה עצמית לאומית. </a:t>
            </a:r>
          </a:p>
          <a:p>
            <a:pPr marL="342900" indent="-342900" algn="r" rtl="1">
              <a:lnSpc>
                <a:spcPct val="150000"/>
              </a:lnSpc>
              <a:buFont typeface="Arial" panose="020B0604020202020204" pitchFamily="34" charset="0"/>
              <a:buChar char="•"/>
            </a:pPr>
            <a:r>
              <a:rPr lang="he-IL" sz="2400" dirty="0">
                <a:solidFill>
                  <a:srgbClr val="6E2914"/>
                </a:solidFill>
                <a:latin typeface="+mj-lt"/>
                <a:cs typeface="Calibri Light" panose="020F0302020204030204" pitchFamily="34" charset="0"/>
              </a:rPr>
              <a:t>מזוהה עם כלל העם היהודי בארץ ובתפוצות.</a:t>
            </a:r>
          </a:p>
          <a:p>
            <a:pPr marL="342900" indent="-342900" algn="r" rtl="1">
              <a:lnSpc>
                <a:spcPct val="150000"/>
              </a:lnSpc>
              <a:buFont typeface="Arial" panose="020B0604020202020204" pitchFamily="34" charset="0"/>
              <a:buChar char="•"/>
            </a:pPr>
            <a:r>
              <a:rPr lang="he-IL" sz="2400" dirty="0">
                <a:solidFill>
                  <a:srgbClr val="6E2914"/>
                </a:solidFill>
                <a:latin typeface="+mj-lt"/>
                <a:cs typeface="Calibri Light" panose="020F0302020204030204" pitchFamily="34" charset="0"/>
              </a:rPr>
              <a:t>מביאה לידי ביטוי את יהדותה של המדינה במאפיינים כגון חוקים, סמלים ומוסדות, למשל בחוק השבות  המעניק לכל יהודי את הזכות לעלות לארץ.</a:t>
            </a:r>
          </a:p>
          <a:p>
            <a:pPr marL="342900" indent="-342900" algn="r" rtl="1">
              <a:lnSpc>
                <a:spcPct val="150000"/>
              </a:lnSpc>
              <a:buFont typeface="Arial" panose="020B0604020202020204" pitchFamily="34" charset="0"/>
              <a:buChar char="•"/>
            </a:pPr>
            <a:r>
              <a:rPr lang="he-IL" sz="2400" dirty="0">
                <a:solidFill>
                  <a:srgbClr val="6E2914"/>
                </a:solidFill>
                <a:latin typeface="+mj-lt"/>
                <a:cs typeface="Calibri Light" panose="020F0302020204030204" pitchFamily="34" charset="0"/>
              </a:rPr>
              <a:t>מחויבת לערכי הדמוקרטיה ולזכויות אדם ואזרח. </a:t>
            </a:r>
          </a:p>
          <a:p>
            <a:pPr marL="342900" indent="-342900" algn="r" rtl="1">
              <a:lnSpc>
                <a:spcPct val="150000"/>
              </a:lnSpc>
              <a:buFont typeface="Arial" panose="020B0604020202020204" pitchFamily="34" charset="0"/>
              <a:buChar char="•"/>
            </a:pPr>
            <a:r>
              <a:rPr lang="he-IL" sz="2400" dirty="0">
                <a:solidFill>
                  <a:srgbClr val="6E2914"/>
                </a:solidFill>
                <a:latin typeface="+mj-lt"/>
                <a:cs typeface="Calibri Light" panose="020F0302020204030204" pitchFamily="34" charset="0"/>
              </a:rPr>
              <a:t>מחויבת לשוויון לכלל אזרחיה.</a:t>
            </a:r>
          </a:p>
          <a:p>
            <a:pPr marL="342900" indent="-342900" algn="r" rtl="1">
              <a:lnSpc>
                <a:spcPct val="150000"/>
              </a:lnSpc>
              <a:buFont typeface="Arial" panose="020B0604020202020204" pitchFamily="34" charset="0"/>
              <a:buChar char="•"/>
            </a:pPr>
            <a:r>
              <a:rPr lang="he-IL" sz="2400" dirty="0">
                <a:solidFill>
                  <a:srgbClr val="6E2914"/>
                </a:solidFill>
                <a:latin typeface="+mj-lt"/>
                <a:cs typeface="Calibri Light" panose="020F0302020204030204" pitchFamily="34" charset="0"/>
              </a:rPr>
              <a:t>מכירה בזכויות קבוצתיות תרבותיות מסוימות, כמתחייב במגילת העצמאות.</a:t>
            </a:r>
          </a:p>
        </p:txBody>
      </p:sp>
      <p:grpSp>
        <p:nvGrpSpPr>
          <p:cNvPr id="6" name="קבוצה 5">
            <a:extLst>
              <a:ext uri="{FF2B5EF4-FFF2-40B4-BE49-F238E27FC236}">
                <a16:creationId xmlns:a16="http://schemas.microsoft.com/office/drawing/2014/main" id="{360981A6-C753-3D84-7283-8CA9A6F57A9C}"/>
              </a:ext>
            </a:extLst>
          </p:cNvPr>
          <p:cNvGrpSpPr/>
          <p:nvPr/>
        </p:nvGrpSpPr>
        <p:grpSpPr>
          <a:xfrm>
            <a:off x="3861759" y="-1680573"/>
            <a:ext cx="4290681" cy="1330927"/>
            <a:chOff x="6479505" y="2021022"/>
            <a:chExt cx="4290681" cy="1330927"/>
          </a:xfrm>
        </p:grpSpPr>
        <p:pic>
          <p:nvPicPr>
            <p:cNvPr id="10" name="תמונה 9" descr="תמונה שמכילה אדום, תפוז, אדום סגול&#10;&#10;התיאור נוצר באופן אוטומטי">
              <a:extLst>
                <a:ext uri="{FF2B5EF4-FFF2-40B4-BE49-F238E27FC236}">
                  <a16:creationId xmlns:a16="http://schemas.microsoft.com/office/drawing/2014/main" id="{2CFB70A4-180C-3D9B-E726-5A5CC74032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9505" y="2021022"/>
              <a:ext cx="4290681" cy="1330927"/>
            </a:xfrm>
            <a:prstGeom prst="rect">
              <a:avLst/>
            </a:prstGeom>
            <a:ln w="76200">
              <a:solidFill>
                <a:schemeClr val="bg1"/>
              </a:solidFill>
            </a:ln>
          </p:spPr>
        </p:pic>
        <p:pic>
          <p:nvPicPr>
            <p:cNvPr id="12" name="תמונה 11" descr="תמונה שמכילה טקסט, גופן, גרפיקה, עיצוב גרפי&#10;&#10;התיאור נוצר באופן אוטומטי">
              <a:extLst>
                <a:ext uri="{FF2B5EF4-FFF2-40B4-BE49-F238E27FC236}">
                  <a16:creationId xmlns:a16="http://schemas.microsoft.com/office/drawing/2014/main" id="{729A1384-521B-4EF4-4F6E-299FD48930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65016" y="2217579"/>
              <a:ext cx="2719659" cy="937813"/>
            </a:xfrm>
            <a:prstGeom prst="rect">
              <a:avLst/>
            </a:prstGeom>
          </p:spPr>
        </p:pic>
        <p:pic>
          <p:nvPicPr>
            <p:cNvPr id="13" name="גרפיקה 12" descr="תג 1 עם מילוי מלא">
              <a:extLst>
                <a:ext uri="{FF2B5EF4-FFF2-40B4-BE49-F238E27FC236}">
                  <a16:creationId xmlns:a16="http://schemas.microsoft.com/office/drawing/2014/main" id="{D3F6E800-277C-76E5-2660-6C35B9EB6C1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221714" y="2070547"/>
              <a:ext cx="507614" cy="507614"/>
            </a:xfrm>
            <a:prstGeom prst="rect">
              <a:avLst/>
            </a:prstGeom>
          </p:spPr>
        </p:pic>
      </p:grpSp>
      <p:grpSp>
        <p:nvGrpSpPr>
          <p:cNvPr id="3" name="קבוצה 2">
            <a:extLst>
              <a:ext uri="{FF2B5EF4-FFF2-40B4-BE49-F238E27FC236}">
                <a16:creationId xmlns:a16="http://schemas.microsoft.com/office/drawing/2014/main" id="{57F67A0C-8BD6-4EAF-1A15-BADE470A4833}"/>
              </a:ext>
            </a:extLst>
          </p:cNvPr>
          <p:cNvGrpSpPr/>
          <p:nvPr/>
        </p:nvGrpSpPr>
        <p:grpSpPr>
          <a:xfrm>
            <a:off x="1343988" y="1023890"/>
            <a:ext cx="10015082" cy="920252"/>
            <a:chOff x="1182635" y="1780420"/>
            <a:chExt cx="10015082" cy="920252"/>
          </a:xfrm>
        </p:grpSpPr>
        <p:pic>
          <p:nvPicPr>
            <p:cNvPr id="7" name="תמונה 6" descr="תמונה שמכילה אדום, תפוז, אדום סגול&#10;&#10;התיאור נוצר באופן אוטומטי">
              <a:extLst>
                <a:ext uri="{FF2B5EF4-FFF2-40B4-BE49-F238E27FC236}">
                  <a16:creationId xmlns:a16="http://schemas.microsoft.com/office/drawing/2014/main" id="{B36001CC-FDB4-EC8C-9FFB-726B2C7C30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2635" y="1780420"/>
              <a:ext cx="10015082" cy="920252"/>
            </a:xfrm>
            <a:prstGeom prst="rect">
              <a:avLst/>
            </a:prstGeom>
            <a:ln w="76200">
              <a:solidFill>
                <a:schemeClr val="bg1"/>
              </a:solidFill>
            </a:ln>
          </p:spPr>
        </p:pic>
        <p:pic>
          <p:nvPicPr>
            <p:cNvPr id="8" name="גרפיקה 7" descr="תג 1 עם מילוי מלא">
              <a:extLst>
                <a:ext uri="{FF2B5EF4-FFF2-40B4-BE49-F238E27FC236}">
                  <a16:creationId xmlns:a16="http://schemas.microsoft.com/office/drawing/2014/main" id="{C5D5ECCF-6B1B-5E8A-C6C2-10B5EAC9B9B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466290" y="1986739"/>
              <a:ext cx="507614" cy="507614"/>
            </a:xfrm>
            <a:prstGeom prst="rect">
              <a:avLst/>
            </a:prstGeom>
          </p:spPr>
        </p:pic>
        <p:pic>
          <p:nvPicPr>
            <p:cNvPr id="14" name="תמונה 13">
              <a:extLst>
                <a:ext uri="{FF2B5EF4-FFF2-40B4-BE49-F238E27FC236}">
                  <a16:creationId xmlns:a16="http://schemas.microsoft.com/office/drawing/2014/main" id="{3ABA9496-3EC6-8999-7AD3-059142C5F61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95895" y="2065368"/>
              <a:ext cx="8362950" cy="342623"/>
            </a:xfrm>
            <a:prstGeom prst="rect">
              <a:avLst/>
            </a:prstGeom>
          </p:spPr>
        </p:pic>
      </p:grpSp>
    </p:spTree>
    <p:extLst>
      <p:ext uri="{BB962C8B-B14F-4D97-AF65-F5344CB8AC3E}">
        <p14:creationId xmlns:p14="http://schemas.microsoft.com/office/powerpoint/2010/main" val="1593788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24"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text&#10;&#10;Description automatically generated">
            <a:extLst>
              <a:ext uri="{FF2B5EF4-FFF2-40B4-BE49-F238E27FC236}">
                <a16:creationId xmlns:a16="http://schemas.microsoft.com/office/drawing/2014/main" id="{3B895FFB-70B8-B7EC-38FE-EF2A51461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sp>
        <p:nvSpPr>
          <p:cNvPr id="2" name="מלבן 1">
            <a:extLst>
              <a:ext uri="{FF2B5EF4-FFF2-40B4-BE49-F238E27FC236}">
                <a16:creationId xmlns:a16="http://schemas.microsoft.com/office/drawing/2014/main" id="{408B8256-AB5D-6AF8-C739-106FD19F2924}"/>
              </a:ext>
            </a:extLst>
          </p:cNvPr>
          <p:cNvSpPr/>
          <p:nvPr/>
        </p:nvSpPr>
        <p:spPr>
          <a:xfrm>
            <a:off x="202496" y="6232170"/>
            <a:ext cx="452705" cy="452705"/>
          </a:xfrm>
          <a:prstGeom prst="rect">
            <a:avLst/>
          </a:prstGeom>
          <a:solidFill>
            <a:srgbClr val="AD1A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9" name="תמונה 8" descr="תמונה שמכילה גרפיקה, גופן, עיצוב גרפי, צילום מסך&#10;&#10;התיאור נוצר באופן אוטומטי">
            <a:extLst>
              <a:ext uri="{FF2B5EF4-FFF2-40B4-BE49-F238E27FC236}">
                <a16:creationId xmlns:a16="http://schemas.microsoft.com/office/drawing/2014/main" id="{AFF31F13-3ACD-2BF9-33EC-0C5593D3F6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5566" y="250905"/>
            <a:ext cx="1869195" cy="367048"/>
          </a:xfrm>
          <a:prstGeom prst="rect">
            <a:avLst/>
          </a:prstGeom>
        </p:spPr>
      </p:pic>
      <p:pic>
        <p:nvPicPr>
          <p:cNvPr id="4" name="תמונה 3" descr="A white square with black border&#10;&#10;Description automatically generated">
            <a:extLst>
              <a:ext uri="{FF2B5EF4-FFF2-40B4-BE49-F238E27FC236}">
                <a16:creationId xmlns:a16="http://schemas.microsoft.com/office/drawing/2014/main" id="{3D8F4E92-CB74-7675-B93B-672C89079702}"/>
              </a:ext>
            </a:extLst>
          </p:cNvPr>
          <p:cNvPicPr>
            <a:picLocks noChangeAspect="1"/>
          </p:cNvPicPr>
          <p:nvPr/>
        </p:nvPicPr>
        <p:blipFill>
          <a:blip r:embed="rId5">
            <a:alphaModFix amt="82000"/>
            <a:extLst>
              <a:ext uri="{28A0092B-C50C-407E-A947-70E740481C1C}">
                <a14:useLocalDpi xmlns:a14="http://schemas.microsoft.com/office/drawing/2010/main" val="0"/>
              </a:ext>
            </a:extLst>
          </a:blip>
          <a:stretch>
            <a:fillRect/>
          </a:stretch>
        </p:blipFill>
        <p:spPr>
          <a:xfrm>
            <a:off x="311610" y="2030219"/>
            <a:ext cx="12079838" cy="4399610"/>
          </a:xfrm>
          <a:prstGeom prst="rect">
            <a:avLst/>
          </a:prstGeom>
          <a:effectLst>
            <a:outerShdw blurRad="194253" dist="50800" dir="5400000" sx="97696" sy="97696" algn="ctr" rotWithShape="0">
              <a:srgbClr val="000000">
                <a:alpha val="0"/>
              </a:srgbClr>
            </a:outerShdw>
          </a:effectLst>
        </p:spPr>
      </p:pic>
      <p:sp>
        <p:nvSpPr>
          <p:cNvPr id="5" name="תיבת טקסט 4">
            <a:extLst>
              <a:ext uri="{FF2B5EF4-FFF2-40B4-BE49-F238E27FC236}">
                <a16:creationId xmlns:a16="http://schemas.microsoft.com/office/drawing/2014/main" id="{4A53E63A-DF54-15BE-11FE-28EEE2D2014B}"/>
              </a:ext>
            </a:extLst>
          </p:cNvPr>
          <p:cNvSpPr txBox="1"/>
          <p:nvPr/>
        </p:nvSpPr>
        <p:spPr>
          <a:xfrm>
            <a:off x="655202" y="2289203"/>
            <a:ext cx="11081630" cy="3913059"/>
          </a:xfrm>
          <a:prstGeom prst="rect">
            <a:avLst/>
          </a:prstGeom>
          <a:noFill/>
        </p:spPr>
        <p:txBody>
          <a:bodyPr wrap="square">
            <a:spAutoFit/>
          </a:bodyPr>
          <a:lstStyle/>
          <a:p>
            <a:pPr algn="just" rtl="1">
              <a:lnSpc>
                <a:spcPct val="150000"/>
              </a:lnSpc>
            </a:pPr>
            <a:r>
              <a:rPr lang="he-IL" sz="2400" dirty="0">
                <a:solidFill>
                  <a:srgbClr val="6E2914"/>
                </a:solidFill>
                <a:latin typeface="+mj-lt"/>
                <a:cs typeface="Calibri Light" panose="020F0302020204030204" pitchFamily="34" charset="0"/>
              </a:rPr>
              <a:t>לפי חלום זה, המדינה תהיה בעלת לאומיות </a:t>
            </a:r>
            <a:r>
              <a:rPr lang="he-IL" sz="2400" dirty="0" err="1">
                <a:solidFill>
                  <a:srgbClr val="6E2914"/>
                </a:solidFill>
                <a:latin typeface="+mj-lt"/>
                <a:cs typeface="Calibri Light" panose="020F0302020204030204" pitchFamily="34" charset="0"/>
              </a:rPr>
              <a:t>פוליטית־אזרחית</a:t>
            </a:r>
            <a:r>
              <a:rPr lang="he-IL" sz="2400" dirty="0">
                <a:solidFill>
                  <a:srgbClr val="6E2914"/>
                </a:solidFill>
                <a:latin typeface="+mj-lt"/>
                <a:cs typeface="Calibri Light" panose="020F0302020204030204" pitchFamily="34" charset="0"/>
              </a:rPr>
              <a:t> ולא תזוהה עם לאום אתני כלשהו.</a:t>
            </a:r>
          </a:p>
          <a:p>
            <a:pPr algn="just" rtl="1">
              <a:lnSpc>
                <a:spcPct val="150000"/>
              </a:lnSpc>
            </a:pPr>
            <a:r>
              <a:rPr lang="he-IL" sz="2400" dirty="0">
                <a:solidFill>
                  <a:srgbClr val="6E2914"/>
                </a:solidFill>
                <a:latin typeface="+mj-lt"/>
                <a:cs typeface="Calibri Light" panose="020F0302020204030204" pitchFamily="34" charset="0"/>
              </a:rPr>
              <a:t>שפת המדינה במרחב הציבורי לא תהיה בהכרח עברית או ערבית. גם הסמלים, המועדים והחוקים</a:t>
            </a:r>
          </a:p>
          <a:p>
            <a:pPr algn="just" rtl="1">
              <a:lnSpc>
                <a:spcPct val="150000"/>
              </a:lnSpc>
            </a:pPr>
            <a:r>
              <a:rPr lang="he-IL" sz="2400" dirty="0">
                <a:solidFill>
                  <a:srgbClr val="6E2914"/>
                </a:solidFill>
                <a:latin typeface="+mj-lt"/>
                <a:cs typeface="Calibri Light" panose="020F0302020204030204" pitchFamily="34" charset="0"/>
              </a:rPr>
              <a:t>לא יבטאו את הלאום של אחת הקבוצות, אלא יביעו משהו משותף לכלל האזרחים.</a:t>
            </a:r>
          </a:p>
          <a:p>
            <a:pPr algn="just" rtl="1">
              <a:lnSpc>
                <a:spcPct val="150000"/>
              </a:lnSpc>
            </a:pPr>
            <a:r>
              <a:rPr lang="he-IL" sz="2400" dirty="0">
                <a:solidFill>
                  <a:srgbClr val="6E2914"/>
                </a:solidFill>
                <a:latin typeface="+mj-lt"/>
                <a:cs typeface="Calibri Light" panose="020F0302020204030204" pitchFamily="34" charset="0"/>
              </a:rPr>
              <a:t>המדינה -</a:t>
            </a:r>
          </a:p>
          <a:p>
            <a:pPr marL="342900" indent="-342900" algn="just" rtl="1">
              <a:lnSpc>
                <a:spcPct val="150000"/>
              </a:lnSpc>
              <a:buFont typeface="Arial" panose="020B0604020202020204" pitchFamily="34" charset="0"/>
              <a:buChar char="•"/>
            </a:pPr>
            <a:r>
              <a:rPr lang="he-IL" sz="2400" dirty="0">
                <a:solidFill>
                  <a:srgbClr val="6E2914"/>
                </a:solidFill>
                <a:latin typeface="+mj-lt"/>
                <a:cs typeface="Calibri Light" panose="020F0302020204030204" pitchFamily="34" charset="0"/>
              </a:rPr>
              <a:t>תגדיר את זהותה הלאומית על בסיס האזרחות הישראלית.</a:t>
            </a:r>
          </a:p>
          <a:p>
            <a:pPr marL="342900" indent="-342900" algn="just" rtl="1">
              <a:lnSpc>
                <a:spcPct val="150000"/>
              </a:lnSpc>
              <a:buFont typeface="Arial" panose="020B0604020202020204" pitchFamily="34" charset="0"/>
              <a:buChar char="•"/>
            </a:pPr>
            <a:r>
              <a:rPr lang="he-IL" sz="2400" dirty="0">
                <a:solidFill>
                  <a:srgbClr val="6E2914"/>
                </a:solidFill>
                <a:latin typeface="+mj-lt"/>
                <a:cs typeface="Calibri Light" panose="020F0302020204030204" pitchFamily="34" charset="0"/>
              </a:rPr>
              <a:t>תהיה מחויבת לערכי הדמוקרטיה ולזכויות אדם ואזרח. </a:t>
            </a:r>
          </a:p>
          <a:p>
            <a:pPr marL="342900" indent="-342900" algn="just" rtl="1">
              <a:lnSpc>
                <a:spcPct val="150000"/>
              </a:lnSpc>
              <a:buFont typeface="Arial" panose="020B0604020202020204" pitchFamily="34" charset="0"/>
              <a:buChar char="•"/>
            </a:pPr>
            <a:r>
              <a:rPr lang="he-IL" sz="2400" dirty="0">
                <a:solidFill>
                  <a:srgbClr val="6E2914"/>
                </a:solidFill>
                <a:latin typeface="+mj-lt"/>
                <a:cs typeface="Calibri Light" panose="020F0302020204030204" pitchFamily="34" charset="0"/>
              </a:rPr>
              <a:t>תהיה מחויבת לשוויון לכלל אזרחיה.</a:t>
            </a:r>
          </a:p>
        </p:txBody>
      </p:sp>
      <p:grpSp>
        <p:nvGrpSpPr>
          <p:cNvPr id="6" name="קבוצה 5">
            <a:extLst>
              <a:ext uri="{FF2B5EF4-FFF2-40B4-BE49-F238E27FC236}">
                <a16:creationId xmlns:a16="http://schemas.microsoft.com/office/drawing/2014/main" id="{D8E445B5-0BAC-280F-69E0-2128F9D2CD16}"/>
              </a:ext>
            </a:extLst>
          </p:cNvPr>
          <p:cNvGrpSpPr/>
          <p:nvPr/>
        </p:nvGrpSpPr>
        <p:grpSpPr>
          <a:xfrm>
            <a:off x="1188476" y="1063512"/>
            <a:ext cx="10015082" cy="773597"/>
            <a:chOff x="1182635" y="3042201"/>
            <a:chExt cx="10015082" cy="773597"/>
          </a:xfrm>
        </p:grpSpPr>
        <p:grpSp>
          <p:nvGrpSpPr>
            <p:cNvPr id="10" name="קבוצה 9">
              <a:extLst>
                <a:ext uri="{FF2B5EF4-FFF2-40B4-BE49-F238E27FC236}">
                  <a16:creationId xmlns:a16="http://schemas.microsoft.com/office/drawing/2014/main" id="{8D0EF135-3E67-C119-E238-2AE80DD93D0F}"/>
                </a:ext>
              </a:extLst>
            </p:cNvPr>
            <p:cNvGrpSpPr/>
            <p:nvPr/>
          </p:nvGrpSpPr>
          <p:grpSpPr>
            <a:xfrm>
              <a:off x="1182635" y="3042201"/>
              <a:ext cx="10015082" cy="773597"/>
              <a:chOff x="-4177488" y="2021023"/>
              <a:chExt cx="10015082" cy="773597"/>
            </a:xfrm>
          </p:grpSpPr>
          <p:pic>
            <p:nvPicPr>
              <p:cNvPr id="13" name="תמונה 12" descr="תמונה שמכילה תפוז, צילום מסך, עיצוב&#10;&#10;התיאור נוצר באופן אוטומטי">
                <a:extLst>
                  <a:ext uri="{FF2B5EF4-FFF2-40B4-BE49-F238E27FC236}">
                    <a16:creationId xmlns:a16="http://schemas.microsoft.com/office/drawing/2014/main" id="{651149D4-A8EF-36A9-9162-690EAE6ED3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7488" y="2021023"/>
                <a:ext cx="10015082" cy="773597"/>
              </a:xfrm>
              <a:prstGeom prst="rect">
                <a:avLst/>
              </a:prstGeom>
              <a:ln w="76200">
                <a:solidFill>
                  <a:schemeClr val="bg1"/>
                </a:solidFill>
              </a:ln>
            </p:spPr>
          </p:pic>
          <p:pic>
            <p:nvPicPr>
              <p:cNvPr id="15" name="גרפיקה 14" descr="תג עם מילוי מלא">
                <a:extLst>
                  <a:ext uri="{FF2B5EF4-FFF2-40B4-BE49-F238E27FC236}">
                    <a16:creationId xmlns:a16="http://schemas.microsoft.com/office/drawing/2014/main" id="{046FD179-444C-3023-DE01-4297A9A5C61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06167" y="2144982"/>
                <a:ext cx="507600" cy="507600"/>
              </a:xfrm>
              <a:prstGeom prst="rect">
                <a:avLst/>
              </a:prstGeom>
            </p:spPr>
          </p:pic>
        </p:grpSp>
        <p:pic>
          <p:nvPicPr>
            <p:cNvPr id="12" name="תמונה 11">
              <a:extLst>
                <a:ext uri="{FF2B5EF4-FFF2-40B4-BE49-F238E27FC236}">
                  <a16:creationId xmlns:a16="http://schemas.microsoft.com/office/drawing/2014/main" id="{017ACB7B-6E3E-2153-D41C-B1F0D1004DE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56503" y="3257999"/>
              <a:ext cx="8502342" cy="342000"/>
            </a:xfrm>
            <a:prstGeom prst="rect">
              <a:avLst/>
            </a:prstGeom>
          </p:spPr>
        </p:pic>
      </p:grpSp>
    </p:spTree>
    <p:extLst>
      <p:ext uri="{BB962C8B-B14F-4D97-AF65-F5344CB8AC3E}">
        <p14:creationId xmlns:p14="http://schemas.microsoft.com/office/powerpoint/2010/main" val="22375214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24"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text&#10;&#10;Description automatically generated">
            <a:extLst>
              <a:ext uri="{FF2B5EF4-FFF2-40B4-BE49-F238E27FC236}">
                <a16:creationId xmlns:a16="http://schemas.microsoft.com/office/drawing/2014/main" id="{3B895FFB-70B8-B7EC-38FE-EF2A51461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sp>
        <p:nvSpPr>
          <p:cNvPr id="2" name="מלבן 1">
            <a:extLst>
              <a:ext uri="{FF2B5EF4-FFF2-40B4-BE49-F238E27FC236}">
                <a16:creationId xmlns:a16="http://schemas.microsoft.com/office/drawing/2014/main" id="{408B8256-AB5D-6AF8-C739-106FD19F2924}"/>
              </a:ext>
            </a:extLst>
          </p:cNvPr>
          <p:cNvSpPr/>
          <p:nvPr/>
        </p:nvSpPr>
        <p:spPr>
          <a:xfrm>
            <a:off x="202496" y="6232170"/>
            <a:ext cx="452705" cy="452705"/>
          </a:xfrm>
          <a:prstGeom prst="rect">
            <a:avLst/>
          </a:prstGeom>
          <a:solidFill>
            <a:srgbClr val="AD1A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9" name="תמונה 8" descr="תמונה שמכילה גרפיקה, גופן, עיצוב גרפי, צילום מסך&#10;&#10;התיאור נוצר באופן אוטומטי">
            <a:extLst>
              <a:ext uri="{FF2B5EF4-FFF2-40B4-BE49-F238E27FC236}">
                <a16:creationId xmlns:a16="http://schemas.microsoft.com/office/drawing/2014/main" id="{AFF31F13-3ACD-2BF9-33EC-0C5593D3F6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5566" y="250905"/>
            <a:ext cx="1869195" cy="367048"/>
          </a:xfrm>
          <a:prstGeom prst="rect">
            <a:avLst/>
          </a:prstGeom>
        </p:spPr>
      </p:pic>
      <p:pic>
        <p:nvPicPr>
          <p:cNvPr id="4" name="תמונה 3" descr="A white square with black border&#10;&#10;Description automatically generated">
            <a:extLst>
              <a:ext uri="{FF2B5EF4-FFF2-40B4-BE49-F238E27FC236}">
                <a16:creationId xmlns:a16="http://schemas.microsoft.com/office/drawing/2014/main" id="{3D8F4E92-CB74-7675-B93B-672C89079702}"/>
              </a:ext>
            </a:extLst>
          </p:cNvPr>
          <p:cNvPicPr>
            <a:picLocks noChangeAspect="1"/>
          </p:cNvPicPr>
          <p:nvPr/>
        </p:nvPicPr>
        <p:blipFill>
          <a:blip r:embed="rId5">
            <a:alphaModFix amt="82000"/>
            <a:extLst>
              <a:ext uri="{28A0092B-C50C-407E-A947-70E740481C1C}">
                <a14:useLocalDpi xmlns:a14="http://schemas.microsoft.com/office/drawing/2010/main" val="0"/>
              </a:ext>
            </a:extLst>
          </a:blip>
          <a:stretch>
            <a:fillRect/>
          </a:stretch>
        </p:blipFill>
        <p:spPr>
          <a:xfrm>
            <a:off x="311610" y="2030219"/>
            <a:ext cx="12079838" cy="4399610"/>
          </a:xfrm>
          <a:prstGeom prst="rect">
            <a:avLst/>
          </a:prstGeom>
          <a:effectLst>
            <a:outerShdw blurRad="194253" dist="50800" dir="5400000" sx="97696" sy="97696" algn="ctr" rotWithShape="0">
              <a:srgbClr val="000000">
                <a:alpha val="0"/>
              </a:srgbClr>
            </a:outerShdw>
          </a:effectLst>
        </p:spPr>
      </p:pic>
      <p:sp>
        <p:nvSpPr>
          <p:cNvPr id="5" name="תיבת טקסט 4">
            <a:extLst>
              <a:ext uri="{FF2B5EF4-FFF2-40B4-BE49-F238E27FC236}">
                <a16:creationId xmlns:a16="http://schemas.microsoft.com/office/drawing/2014/main" id="{4A53E63A-DF54-15BE-11FE-28EEE2D2014B}"/>
              </a:ext>
            </a:extLst>
          </p:cNvPr>
          <p:cNvSpPr txBox="1"/>
          <p:nvPr/>
        </p:nvSpPr>
        <p:spPr>
          <a:xfrm>
            <a:off x="957944" y="2289203"/>
            <a:ext cx="10778888" cy="2805063"/>
          </a:xfrm>
          <a:prstGeom prst="rect">
            <a:avLst/>
          </a:prstGeom>
          <a:noFill/>
        </p:spPr>
        <p:txBody>
          <a:bodyPr wrap="square">
            <a:spAutoFit/>
          </a:bodyPr>
          <a:lstStyle/>
          <a:p>
            <a:pPr algn="just" rtl="1">
              <a:lnSpc>
                <a:spcPct val="150000"/>
              </a:lnSpc>
            </a:pPr>
            <a:r>
              <a:rPr lang="he-IL" sz="2400" dirty="0">
                <a:solidFill>
                  <a:srgbClr val="6E2914"/>
                </a:solidFill>
                <a:latin typeface="+mj-lt"/>
                <a:cs typeface="Calibri Light" panose="020F0302020204030204" pitchFamily="34" charset="0"/>
              </a:rPr>
              <a:t>בחלום זה מזוהה המדינה עם לאום </a:t>
            </a:r>
            <a:r>
              <a:rPr lang="he-IL" sz="2400" dirty="0" err="1">
                <a:solidFill>
                  <a:srgbClr val="6E2914"/>
                </a:solidFill>
                <a:latin typeface="+mj-lt"/>
                <a:cs typeface="Calibri Light" panose="020F0302020204030204" pitchFamily="34" charset="0"/>
              </a:rPr>
              <a:t>אתני־תרבותי</a:t>
            </a:r>
            <a:r>
              <a:rPr lang="he-IL" sz="2400" dirty="0">
                <a:solidFill>
                  <a:srgbClr val="6E2914"/>
                </a:solidFill>
                <a:latin typeface="+mj-lt"/>
                <a:cs typeface="Calibri Light" panose="020F0302020204030204" pitchFamily="34" charset="0"/>
              </a:rPr>
              <a:t> אחד בלבד, ומבטאת את זכותו הבלעדית של העם היהודי להגדרה עצמית לאומית במדינת ישראל. </a:t>
            </a:r>
          </a:p>
          <a:p>
            <a:pPr algn="just" rtl="1">
              <a:lnSpc>
                <a:spcPct val="150000"/>
              </a:lnSpc>
            </a:pPr>
            <a:r>
              <a:rPr lang="he-IL" sz="2400" dirty="0">
                <a:solidFill>
                  <a:srgbClr val="6E2914"/>
                </a:solidFill>
                <a:latin typeface="+mj-lt"/>
                <a:cs typeface="Calibri Light" panose="020F0302020204030204" pitchFamily="34" charset="0"/>
              </a:rPr>
              <a:t>על פי עמדה זו, במקרה של התנגשות או מתח בין היסוד היהודי ליסוד הדמוקרטי, הראשון יגבר בהכרח, ועקב זאת מדינת ישראל לא תהיה מחויבת לשוויון זכויות מלא בין כל אזרחיה, ללא הבדלי השתייכות לאומית.</a:t>
            </a:r>
          </a:p>
        </p:txBody>
      </p:sp>
      <p:grpSp>
        <p:nvGrpSpPr>
          <p:cNvPr id="6" name="קבוצה 5">
            <a:extLst>
              <a:ext uri="{FF2B5EF4-FFF2-40B4-BE49-F238E27FC236}">
                <a16:creationId xmlns:a16="http://schemas.microsoft.com/office/drawing/2014/main" id="{19E340AE-62C2-AE72-EAE6-48A103408974}"/>
              </a:ext>
            </a:extLst>
          </p:cNvPr>
          <p:cNvGrpSpPr/>
          <p:nvPr/>
        </p:nvGrpSpPr>
        <p:grpSpPr>
          <a:xfrm>
            <a:off x="1208035" y="1127130"/>
            <a:ext cx="10015082" cy="773597"/>
            <a:chOff x="1195335" y="4148087"/>
            <a:chExt cx="10015082" cy="773597"/>
          </a:xfrm>
        </p:grpSpPr>
        <p:pic>
          <p:nvPicPr>
            <p:cNvPr id="10" name="תמונה 9" descr="תמונה שמכילה תפוז, צילום מסך, עיצוב&#10;&#10;התיאור נוצר באופן אוטומטי">
              <a:extLst>
                <a:ext uri="{FF2B5EF4-FFF2-40B4-BE49-F238E27FC236}">
                  <a16:creationId xmlns:a16="http://schemas.microsoft.com/office/drawing/2014/main" id="{ED469630-F90A-E224-4877-A1F8F71F5C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5335" y="4148087"/>
              <a:ext cx="10015082" cy="773597"/>
            </a:xfrm>
            <a:prstGeom prst="rect">
              <a:avLst/>
            </a:prstGeom>
            <a:ln w="76200">
              <a:solidFill>
                <a:schemeClr val="bg1"/>
              </a:solidFill>
            </a:ln>
          </p:spPr>
        </p:pic>
        <p:pic>
          <p:nvPicPr>
            <p:cNvPr id="12" name="גרפיקה 11" descr="תג 3 עם מילוי מלא">
              <a:extLst>
                <a:ext uri="{FF2B5EF4-FFF2-40B4-BE49-F238E27FC236}">
                  <a16:creationId xmlns:a16="http://schemas.microsoft.com/office/drawing/2014/main" id="{C311CEDE-996A-C7E7-F1D1-7702C94EDB8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466290" y="4301503"/>
              <a:ext cx="507600" cy="507600"/>
            </a:xfrm>
            <a:prstGeom prst="rect">
              <a:avLst/>
            </a:prstGeom>
          </p:spPr>
        </p:pic>
        <p:pic>
          <p:nvPicPr>
            <p:cNvPr id="13" name="תמונה 12">
              <a:extLst>
                <a:ext uri="{FF2B5EF4-FFF2-40B4-BE49-F238E27FC236}">
                  <a16:creationId xmlns:a16="http://schemas.microsoft.com/office/drawing/2014/main" id="{EC42361E-E5D3-513F-C834-384D643B6E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22959" y="4412306"/>
              <a:ext cx="7935886" cy="342000"/>
            </a:xfrm>
            <a:prstGeom prst="rect">
              <a:avLst/>
            </a:prstGeom>
          </p:spPr>
        </p:pic>
      </p:grpSp>
    </p:spTree>
    <p:extLst>
      <p:ext uri="{BB962C8B-B14F-4D97-AF65-F5344CB8AC3E}">
        <p14:creationId xmlns:p14="http://schemas.microsoft.com/office/powerpoint/2010/main" val="21782607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3B895FFB-70B8-B7EC-38FE-EF2A51461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15" name="Picture 14" hidden="1">
            <a:extLst>
              <a:ext uri="{FF2B5EF4-FFF2-40B4-BE49-F238E27FC236}">
                <a16:creationId xmlns:a16="http://schemas.microsoft.com/office/drawing/2014/main" id="{7D093CE1-A4D0-0257-7F3F-C6B81CDC6B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0117" y="1063512"/>
            <a:ext cx="10931765" cy="3892518"/>
          </a:xfrm>
          <a:prstGeom prst="rect">
            <a:avLst/>
          </a:prstGeom>
        </p:spPr>
      </p:pic>
      <p:pic>
        <p:nvPicPr>
          <p:cNvPr id="4" name="תמונה 3" descr="תמונה שמכילה גרפיקה, גופן, עיצוב גרפי, צילום מסך&#10;&#10;התיאור נוצר באופן אוטומטי">
            <a:extLst>
              <a:ext uri="{FF2B5EF4-FFF2-40B4-BE49-F238E27FC236}">
                <a16:creationId xmlns:a16="http://schemas.microsoft.com/office/drawing/2014/main" id="{A3CEA238-26CB-F0A7-81CB-C899C5F1FF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5566" y="250905"/>
            <a:ext cx="1869195" cy="367048"/>
          </a:xfrm>
          <a:prstGeom prst="rect">
            <a:avLst/>
          </a:prstGeom>
        </p:spPr>
      </p:pic>
      <p:sp>
        <p:nvSpPr>
          <p:cNvPr id="5" name="Picture 5">
            <a:extLst>
              <a:ext uri="{FF2B5EF4-FFF2-40B4-BE49-F238E27FC236}">
                <a16:creationId xmlns:a16="http://schemas.microsoft.com/office/drawing/2014/main" id="{306FEA5E-E8BF-5B1D-5CE4-3A9C914C1808}"/>
              </a:ext>
            </a:extLst>
          </p:cNvPr>
          <p:cNvSpPr/>
          <p:nvPr/>
        </p:nvSpPr>
        <p:spPr>
          <a:xfrm>
            <a:off x="202496" y="6232170"/>
            <a:ext cx="452705" cy="452705"/>
          </a:xfrm>
          <a:prstGeom prst="rect">
            <a:avLst/>
          </a:prstGeom>
          <a:solidFill>
            <a:srgbClr val="AD1A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grpSp>
        <p:nvGrpSpPr>
          <p:cNvPr id="9" name="קבוצה 8">
            <a:extLst>
              <a:ext uri="{FF2B5EF4-FFF2-40B4-BE49-F238E27FC236}">
                <a16:creationId xmlns:a16="http://schemas.microsoft.com/office/drawing/2014/main" id="{20479E5D-DFC6-1202-2027-6F958EB26134}"/>
              </a:ext>
            </a:extLst>
          </p:cNvPr>
          <p:cNvGrpSpPr/>
          <p:nvPr/>
        </p:nvGrpSpPr>
        <p:grpSpPr>
          <a:xfrm>
            <a:off x="6452921" y="4749976"/>
            <a:ext cx="1866915" cy="804833"/>
            <a:chOff x="6816531" y="4789266"/>
            <a:chExt cx="1866915" cy="804833"/>
          </a:xfrm>
        </p:grpSpPr>
        <p:sp>
          <p:nvSpPr>
            <p:cNvPr id="7" name="מלבן 6">
              <a:extLst>
                <a:ext uri="{FF2B5EF4-FFF2-40B4-BE49-F238E27FC236}">
                  <a16:creationId xmlns:a16="http://schemas.microsoft.com/office/drawing/2014/main" id="{CFF46663-363F-1A15-2E3E-A5922474EADB}"/>
                </a:ext>
              </a:extLst>
            </p:cNvPr>
            <p:cNvSpPr/>
            <p:nvPr/>
          </p:nvSpPr>
          <p:spPr>
            <a:xfrm>
              <a:off x="6816531" y="4789266"/>
              <a:ext cx="1866915" cy="804833"/>
            </a:xfrm>
            <a:prstGeom prst="rect">
              <a:avLst/>
            </a:prstGeom>
            <a:solidFill>
              <a:srgbClr val="AD1A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תיבת טקסט 13">
              <a:extLst>
                <a:ext uri="{FF2B5EF4-FFF2-40B4-BE49-F238E27FC236}">
                  <a16:creationId xmlns:a16="http://schemas.microsoft.com/office/drawing/2014/main" id="{6AB8F926-9978-89B3-B8C2-66353138C3F0}"/>
                </a:ext>
              </a:extLst>
            </p:cNvPr>
            <p:cNvSpPr txBox="1"/>
            <p:nvPr/>
          </p:nvSpPr>
          <p:spPr>
            <a:xfrm>
              <a:off x="6836360" y="4868516"/>
              <a:ext cx="1847086" cy="646331"/>
            </a:xfrm>
            <a:prstGeom prst="rect">
              <a:avLst/>
            </a:prstGeom>
            <a:noFill/>
          </p:spPr>
          <p:txBody>
            <a:bodyPr wrap="square" rtlCol="1">
              <a:spAutoFit/>
            </a:bodyPr>
            <a:lst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he-IL" sz="1200" dirty="0">
                  <a:solidFill>
                    <a:schemeClr val="bg1"/>
                  </a:solidFill>
                  <a:latin typeface="Assistant" pitchFamily="2" charset="-79"/>
                  <a:cs typeface="Assistant" pitchFamily="2" charset="-79"/>
                </a:rPr>
                <a:t>שיעור פרונטלי </a:t>
              </a:r>
            </a:p>
            <a:p>
              <a:pPr algn="ctr"/>
              <a:r>
                <a:rPr lang="he-IL" sz="1200" b="1" dirty="0">
                  <a:solidFill>
                    <a:schemeClr val="bg1"/>
                  </a:solidFill>
                  <a:latin typeface="Assistant" pitchFamily="2" charset="-79"/>
                  <a:cs typeface="Assistant" pitchFamily="2" charset="-79"/>
                </a:rPr>
                <a:t>החלום הלאומי</a:t>
              </a:r>
            </a:p>
            <a:p>
              <a:pPr algn="ctr"/>
              <a:r>
                <a:rPr lang="he-IL" sz="1200" b="1" dirty="0">
                  <a:solidFill>
                    <a:schemeClr val="bg1"/>
                  </a:solidFill>
                  <a:latin typeface="Assistant" pitchFamily="2" charset="-79"/>
                  <a:cs typeface="Assistant" pitchFamily="2" charset="-79"/>
                </a:rPr>
                <a:t> במדינת ישראל</a:t>
              </a:r>
            </a:p>
          </p:txBody>
        </p:sp>
      </p:grpSp>
      <p:pic>
        <p:nvPicPr>
          <p:cNvPr id="8" name="גרפיקה 7" descr="תוו ^ כלפי מטה עם מילוי מלא">
            <a:extLst>
              <a:ext uri="{FF2B5EF4-FFF2-40B4-BE49-F238E27FC236}">
                <a16:creationId xmlns:a16="http://schemas.microsoft.com/office/drawing/2014/main" id="{0F21892A-3DFC-BBFC-DC55-6025FC7B9FC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400000">
            <a:off x="5907774" y="4975546"/>
            <a:ext cx="353695" cy="353695"/>
          </a:xfrm>
          <a:prstGeom prst="rect">
            <a:avLst/>
          </a:prstGeom>
        </p:spPr>
      </p:pic>
      <p:grpSp>
        <p:nvGrpSpPr>
          <p:cNvPr id="10" name="קבוצה 9">
            <a:extLst>
              <a:ext uri="{FF2B5EF4-FFF2-40B4-BE49-F238E27FC236}">
                <a16:creationId xmlns:a16="http://schemas.microsoft.com/office/drawing/2014/main" id="{AED23E36-0CA2-7BFC-7346-F13A9CE46504}"/>
              </a:ext>
            </a:extLst>
          </p:cNvPr>
          <p:cNvGrpSpPr/>
          <p:nvPr/>
        </p:nvGrpSpPr>
        <p:grpSpPr>
          <a:xfrm>
            <a:off x="3831738" y="4749976"/>
            <a:ext cx="1866915" cy="804833"/>
            <a:chOff x="6816531" y="4789266"/>
            <a:chExt cx="1866915" cy="804833"/>
          </a:xfrm>
        </p:grpSpPr>
        <p:sp>
          <p:nvSpPr>
            <p:cNvPr id="12" name="מלבן 11">
              <a:extLst>
                <a:ext uri="{FF2B5EF4-FFF2-40B4-BE49-F238E27FC236}">
                  <a16:creationId xmlns:a16="http://schemas.microsoft.com/office/drawing/2014/main" id="{D9C3E301-30CA-79CF-B253-0B1217BDD1F5}"/>
                </a:ext>
              </a:extLst>
            </p:cNvPr>
            <p:cNvSpPr/>
            <p:nvPr/>
          </p:nvSpPr>
          <p:spPr>
            <a:xfrm>
              <a:off x="6816531" y="4789266"/>
              <a:ext cx="1866915" cy="804833"/>
            </a:xfrm>
            <a:prstGeom prst="rect">
              <a:avLst/>
            </a:prstGeom>
            <a:solidFill>
              <a:srgbClr val="AD1A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תיבת טקסט 13">
              <a:extLst>
                <a:ext uri="{FF2B5EF4-FFF2-40B4-BE49-F238E27FC236}">
                  <a16:creationId xmlns:a16="http://schemas.microsoft.com/office/drawing/2014/main" id="{90409ACE-9F7A-3925-3A13-FD0F98AAB47A}"/>
                </a:ext>
              </a:extLst>
            </p:cNvPr>
            <p:cNvSpPr txBox="1"/>
            <p:nvPr/>
          </p:nvSpPr>
          <p:spPr>
            <a:xfrm>
              <a:off x="6816531" y="4868516"/>
              <a:ext cx="1866915" cy="646331"/>
            </a:xfrm>
            <a:prstGeom prst="rect">
              <a:avLst/>
            </a:prstGeom>
            <a:noFill/>
          </p:spPr>
          <p:txBody>
            <a:bodyPr wrap="square" rtlCol="1">
              <a:spAutoFit/>
            </a:bodyPr>
            <a:lst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he-IL" sz="1200" dirty="0">
                  <a:solidFill>
                    <a:schemeClr val="bg1"/>
                  </a:solidFill>
                  <a:latin typeface="Assistant" pitchFamily="2" charset="-79"/>
                  <a:cs typeface="Assistant" pitchFamily="2" charset="-79"/>
                </a:rPr>
                <a:t>שיעור פרונטלי </a:t>
              </a:r>
            </a:p>
            <a:p>
              <a:pPr algn="ctr"/>
              <a:r>
                <a:rPr lang="he-IL" sz="1200" b="1" dirty="0">
                  <a:solidFill>
                    <a:schemeClr val="bg1"/>
                  </a:solidFill>
                  <a:latin typeface="Assistant" pitchFamily="2" charset="-79"/>
                  <a:cs typeface="Assistant" pitchFamily="2" charset="-79"/>
                </a:rPr>
                <a:t>החלום הדתי</a:t>
              </a:r>
              <a:br>
                <a:rPr lang="he-IL" sz="1200" b="1" dirty="0">
                  <a:solidFill>
                    <a:schemeClr val="bg1"/>
                  </a:solidFill>
                  <a:latin typeface="Assistant" pitchFamily="2" charset="-79"/>
                  <a:cs typeface="Assistant" pitchFamily="2" charset="-79"/>
                </a:rPr>
              </a:br>
              <a:r>
                <a:rPr lang="he-IL" sz="1200" b="1" dirty="0">
                  <a:solidFill>
                    <a:schemeClr val="bg1"/>
                  </a:solidFill>
                  <a:latin typeface="Assistant" pitchFamily="2" charset="-79"/>
                  <a:cs typeface="Assistant" pitchFamily="2" charset="-79"/>
                </a:rPr>
                <a:t> במדינת ישראל</a:t>
              </a:r>
            </a:p>
          </p:txBody>
        </p:sp>
      </p:grpSp>
      <p:grpSp>
        <p:nvGrpSpPr>
          <p:cNvPr id="2" name="קבוצה 1">
            <a:extLst>
              <a:ext uri="{FF2B5EF4-FFF2-40B4-BE49-F238E27FC236}">
                <a16:creationId xmlns:a16="http://schemas.microsoft.com/office/drawing/2014/main" id="{033EAEEE-192C-1CCA-3ED0-F6184C8FF801}"/>
              </a:ext>
            </a:extLst>
          </p:cNvPr>
          <p:cNvGrpSpPr/>
          <p:nvPr/>
        </p:nvGrpSpPr>
        <p:grpSpPr>
          <a:xfrm>
            <a:off x="-5096608" y="1375454"/>
            <a:ext cx="4784681" cy="2126525"/>
            <a:chOff x="1335475" y="1375454"/>
            <a:chExt cx="4784681" cy="2126525"/>
          </a:xfrm>
        </p:grpSpPr>
        <p:pic>
          <p:nvPicPr>
            <p:cNvPr id="6" name="Picture 5">
              <a:extLst>
                <a:ext uri="{FF2B5EF4-FFF2-40B4-BE49-F238E27FC236}">
                  <a16:creationId xmlns:a16="http://schemas.microsoft.com/office/drawing/2014/main" id="{3B904C1B-8E4B-39E4-FFA3-B1210AB3218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335475" y="1375454"/>
              <a:ext cx="4784681" cy="2126525"/>
            </a:xfrm>
            <a:prstGeom prst="rect">
              <a:avLst/>
            </a:prstGeom>
          </p:spPr>
        </p:pic>
        <p:sp>
          <p:nvSpPr>
            <p:cNvPr id="14" name="TextBox 11">
              <a:extLst>
                <a:ext uri="{FF2B5EF4-FFF2-40B4-BE49-F238E27FC236}">
                  <a16:creationId xmlns:a16="http://schemas.microsoft.com/office/drawing/2014/main" id="{B1ECD7B3-BFDD-46B7-8B65-306F54CCA9C1}"/>
                </a:ext>
              </a:extLst>
            </p:cNvPr>
            <p:cNvSpPr txBox="1"/>
            <p:nvPr/>
          </p:nvSpPr>
          <p:spPr>
            <a:xfrm>
              <a:off x="1683116" y="1962974"/>
              <a:ext cx="4412884" cy="584775"/>
            </a:xfrm>
            <a:prstGeom prst="rect">
              <a:avLst/>
            </a:prstGeom>
            <a:noFill/>
          </p:spPr>
          <p:txBody>
            <a:bodyPr wrap="square" rtlCol="0">
              <a:spAutoFit/>
            </a:bodyPr>
            <a:lstStyle/>
            <a:p>
              <a:pPr algn="ctr"/>
              <a:r>
                <a:rPr lang="he-IL" sz="3200" b="1" dirty="0">
                  <a:effectLst/>
                  <a:latin typeface="Calibri" panose="020F0502020204030204" pitchFamily="34" charset="0"/>
                  <a:cs typeface="Calibri" panose="020F0502020204030204" pitchFamily="34" charset="0"/>
                </a:rPr>
                <a:t>מבוא לפסיפס החלומות</a:t>
              </a:r>
              <a:endParaRPr lang="en-IL" sz="3200" b="1" dirty="0">
                <a:solidFill>
                  <a:srgbClr val="16308B"/>
                </a:solidFill>
                <a:latin typeface="Calibri" panose="020F0502020204030204" pitchFamily="34" charset="0"/>
                <a:cs typeface="Calibri" panose="020F0502020204030204" pitchFamily="34" charset="0"/>
              </a:endParaRPr>
            </a:p>
          </p:txBody>
        </p:sp>
        <p:sp>
          <p:nvSpPr>
            <p:cNvPr id="16" name="TextBox 12">
              <a:extLst>
                <a:ext uri="{FF2B5EF4-FFF2-40B4-BE49-F238E27FC236}">
                  <a16:creationId xmlns:a16="http://schemas.microsoft.com/office/drawing/2014/main" id="{53DBAB27-E181-C348-B36D-B660254A5973}"/>
                </a:ext>
              </a:extLst>
            </p:cNvPr>
            <p:cNvSpPr txBox="1"/>
            <p:nvPr/>
          </p:nvSpPr>
          <p:spPr>
            <a:xfrm>
              <a:off x="2384608" y="2430714"/>
              <a:ext cx="3009901" cy="461665"/>
            </a:xfrm>
            <a:prstGeom prst="rect">
              <a:avLst/>
            </a:prstGeom>
            <a:noFill/>
          </p:spPr>
          <p:txBody>
            <a:bodyPr wrap="square" rtlCol="0">
              <a:spAutoFit/>
            </a:bodyPr>
            <a:lstStyle/>
            <a:p>
              <a:pPr algn="ctr"/>
              <a:r>
                <a:rPr lang="he-IL" sz="2400" dirty="0">
                  <a:effectLst/>
                  <a:latin typeface="Calibri" panose="020F0502020204030204" pitchFamily="34" charset="0"/>
                  <a:cs typeface="Calibri" panose="020F0502020204030204" pitchFamily="34" charset="0"/>
                </a:rPr>
                <a:t>אזרחות - ממיר בגרות</a:t>
              </a:r>
              <a:endParaRPr lang="en-IL" sz="2400" dirty="0">
                <a:solidFill>
                  <a:srgbClr val="16308B"/>
                </a:solidFill>
                <a:latin typeface="Calibri" panose="020F0502020204030204" pitchFamily="34" charset="0"/>
                <a:cs typeface="Calibri" panose="020F0502020204030204" pitchFamily="34" charset="0"/>
              </a:endParaRPr>
            </a:p>
          </p:txBody>
        </p:sp>
      </p:grpSp>
      <p:pic>
        <p:nvPicPr>
          <p:cNvPr id="17" name="Picture 8">
            <a:extLst>
              <a:ext uri="{FF2B5EF4-FFF2-40B4-BE49-F238E27FC236}">
                <a16:creationId xmlns:a16="http://schemas.microsoft.com/office/drawing/2014/main" id="{773A7DA3-7BF8-C6A0-6B33-96E387DB8D6F}"/>
              </a:ext>
            </a:extLst>
          </p:cNvPr>
          <p:cNvPicPr>
            <a:picLocks noChangeAspect="1"/>
          </p:cNvPicPr>
          <p:nvPr/>
        </p:nvPicPr>
        <p:blipFill rotWithShape="1">
          <a:blip r:embed="rId9">
            <a:grayscl/>
            <a:extLst>
              <a:ext uri="{28A0092B-C50C-407E-A947-70E740481C1C}">
                <a14:useLocalDpi xmlns:a14="http://schemas.microsoft.com/office/drawing/2010/main" val="0"/>
              </a:ext>
            </a:extLst>
          </a:blip>
          <a:srcRect r="28947"/>
          <a:stretch/>
        </p:blipFill>
        <p:spPr>
          <a:xfrm>
            <a:off x="12394633" y="0"/>
            <a:ext cx="9253311" cy="6858000"/>
          </a:xfrm>
          <a:prstGeom prst="rect">
            <a:avLst/>
          </a:prstGeom>
        </p:spPr>
      </p:pic>
      <p:pic>
        <p:nvPicPr>
          <p:cNvPr id="18" name="תמונה 17">
            <a:extLst>
              <a:ext uri="{FF2B5EF4-FFF2-40B4-BE49-F238E27FC236}">
                <a16:creationId xmlns:a16="http://schemas.microsoft.com/office/drawing/2014/main" id="{91E7CA5F-E775-ADC0-C4A8-0E1F49233226}"/>
              </a:ext>
            </a:extLst>
          </p:cNvPr>
          <p:cNvPicPr>
            <a:picLocks noChangeAspect="1"/>
          </p:cNvPicPr>
          <p:nvPr/>
        </p:nvPicPr>
        <p:blipFill>
          <a:blip r:embed="rId10">
            <a:extLst>
              <a:ext uri="{28A0092B-C50C-407E-A947-70E740481C1C}">
                <a14:useLocalDpi xmlns:a14="http://schemas.microsoft.com/office/drawing/2010/main" val="0"/>
              </a:ext>
            </a:extLst>
          </a:blip>
          <a:srcRect t="2408" b="2408"/>
          <a:stretch/>
        </p:blipFill>
        <p:spPr>
          <a:xfrm>
            <a:off x="-1583275" y="5592659"/>
            <a:ext cx="1152579" cy="1158240"/>
          </a:xfrm>
          <a:prstGeom prst="rect">
            <a:avLst/>
          </a:prstGeom>
        </p:spPr>
      </p:pic>
      <p:pic>
        <p:nvPicPr>
          <p:cNvPr id="20" name="תמונה 19" descr="תמונה שמכילה גופן, טקסט&#10;&#10;התיאור נוצר באופן אוטומטי">
            <a:extLst>
              <a:ext uri="{FF2B5EF4-FFF2-40B4-BE49-F238E27FC236}">
                <a16:creationId xmlns:a16="http://schemas.microsoft.com/office/drawing/2014/main" id="{E7EA3E4E-4078-F131-B314-9FF63F24A9C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9565" y="1303191"/>
            <a:ext cx="11279421" cy="3881860"/>
          </a:xfrm>
          <a:prstGeom prst="rect">
            <a:avLst/>
          </a:prstGeom>
        </p:spPr>
      </p:pic>
    </p:spTree>
    <p:extLst>
      <p:ext uri="{BB962C8B-B14F-4D97-AF65-F5344CB8AC3E}">
        <p14:creationId xmlns:p14="http://schemas.microsoft.com/office/powerpoint/2010/main" val="1746905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24"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text&#10;&#10;Description automatically generated">
            <a:extLst>
              <a:ext uri="{FF2B5EF4-FFF2-40B4-BE49-F238E27FC236}">
                <a16:creationId xmlns:a16="http://schemas.microsoft.com/office/drawing/2014/main" id="{3B895FFB-70B8-B7EC-38FE-EF2A51461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sp>
        <p:nvSpPr>
          <p:cNvPr id="2" name="מלבן 1">
            <a:extLst>
              <a:ext uri="{FF2B5EF4-FFF2-40B4-BE49-F238E27FC236}">
                <a16:creationId xmlns:a16="http://schemas.microsoft.com/office/drawing/2014/main" id="{408B8256-AB5D-6AF8-C739-106FD19F2924}"/>
              </a:ext>
            </a:extLst>
          </p:cNvPr>
          <p:cNvSpPr/>
          <p:nvPr/>
        </p:nvSpPr>
        <p:spPr>
          <a:xfrm>
            <a:off x="202496" y="6232170"/>
            <a:ext cx="452705" cy="452705"/>
          </a:xfrm>
          <a:prstGeom prst="rect">
            <a:avLst/>
          </a:prstGeom>
          <a:solidFill>
            <a:srgbClr val="AD1A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9" name="תמונה 8" descr="תמונה שמכילה גרפיקה, גופן, עיצוב גרפי, צילום מסך&#10;&#10;התיאור נוצר באופן אוטומטי">
            <a:extLst>
              <a:ext uri="{FF2B5EF4-FFF2-40B4-BE49-F238E27FC236}">
                <a16:creationId xmlns:a16="http://schemas.microsoft.com/office/drawing/2014/main" id="{AFF31F13-3ACD-2BF9-33EC-0C5593D3F6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5566" y="250905"/>
            <a:ext cx="1869195" cy="367048"/>
          </a:xfrm>
          <a:prstGeom prst="rect">
            <a:avLst/>
          </a:prstGeom>
        </p:spPr>
      </p:pic>
      <p:pic>
        <p:nvPicPr>
          <p:cNvPr id="4" name="תמונה 3" descr="A white square with black border&#10;&#10;Description automatically generated">
            <a:extLst>
              <a:ext uri="{FF2B5EF4-FFF2-40B4-BE49-F238E27FC236}">
                <a16:creationId xmlns:a16="http://schemas.microsoft.com/office/drawing/2014/main" id="{3D8F4E92-CB74-7675-B93B-672C89079702}"/>
              </a:ext>
            </a:extLst>
          </p:cNvPr>
          <p:cNvPicPr>
            <a:picLocks noChangeAspect="1"/>
          </p:cNvPicPr>
          <p:nvPr/>
        </p:nvPicPr>
        <p:blipFill>
          <a:blip r:embed="rId5">
            <a:alphaModFix amt="82000"/>
            <a:extLst>
              <a:ext uri="{28A0092B-C50C-407E-A947-70E740481C1C}">
                <a14:useLocalDpi xmlns:a14="http://schemas.microsoft.com/office/drawing/2010/main" val="0"/>
              </a:ext>
            </a:extLst>
          </a:blip>
          <a:stretch>
            <a:fillRect/>
          </a:stretch>
        </p:blipFill>
        <p:spPr>
          <a:xfrm>
            <a:off x="311610" y="2030219"/>
            <a:ext cx="12079838" cy="4399610"/>
          </a:xfrm>
          <a:prstGeom prst="rect">
            <a:avLst/>
          </a:prstGeom>
          <a:effectLst>
            <a:outerShdw blurRad="194253" dist="50800" dir="5400000" sx="97696" sy="97696" algn="ctr" rotWithShape="0">
              <a:srgbClr val="000000">
                <a:alpha val="0"/>
              </a:srgbClr>
            </a:outerShdw>
          </a:effectLst>
        </p:spPr>
      </p:pic>
      <p:sp>
        <p:nvSpPr>
          <p:cNvPr id="15" name="תיבת טקסט 14">
            <a:extLst>
              <a:ext uri="{FF2B5EF4-FFF2-40B4-BE49-F238E27FC236}">
                <a16:creationId xmlns:a16="http://schemas.microsoft.com/office/drawing/2014/main" id="{571DE6DC-2F1C-F1AE-FA28-A176B7016CB0}"/>
              </a:ext>
            </a:extLst>
          </p:cNvPr>
          <p:cNvSpPr txBox="1"/>
          <p:nvPr/>
        </p:nvSpPr>
        <p:spPr>
          <a:xfrm>
            <a:off x="493485" y="2263777"/>
            <a:ext cx="11239451" cy="3913059"/>
          </a:xfrm>
          <a:prstGeom prst="rect">
            <a:avLst/>
          </a:prstGeom>
          <a:noFill/>
        </p:spPr>
        <p:txBody>
          <a:bodyPr wrap="square">
            <a:spAutoFit/>
          </a:bodyPr>
          <a:lstStyle/>
          <a:p>
            <a:pPr marL="342900" indent="-342900" algn="r" rtl="1">
              <a:lnSpc>
                <a:spcPct val="150000"/>
              </a:lnSpc>
              <a:buFont typeface="Arial" panose="020B0604020202020204" pitchFamily="34" charset="0"/>
              <a:buChar char="•"/>
            </a:pPr>
            <a:r>
              <a:rPr lang="he-IL" sz="2400" dirty="0">
                <a:solidFill>
                  <a:srgbClr val="6E2914"/>
                </a:solidFill>
                <a:latin typeface="+mj-lt"/>
                <a:cs typeface="Calibri Light" panose="020F0302020204030204" pitchFamily="34" charset="0"/>
              </a:rPr>
              <a:t>על פי חלום זה, מדינת ישראל תהיה מדינתם של שני הלאומים – יהודים וערבים.</a:t>
            </a:r>
          </a:p>
          <a:p>
            <a:pPr marL="342900" indent="-342900" algn="r" rtl="1">
              <a:lnSpc>
                <a:spcPct val="150000"/>
              </a:lnSpc>
              <a:buFont typeface="Arial" panose="020B0604020202020204" pitchFamily="34" charset="0"/>
              <a:buChar char="•"/>
            </a:pPr>
            <a:r>
              <a:rPr lang="he-IL" sz="2400" dirty="0">
                <a:solidFill>
                  <a:srgbClr val="6E2914"/>
                </a:solidFill>
                <a:latin typeface="+mj-lt"/>
                <a:cs typeface="Calibri Light" panose="020F0302020204030204" pitchFamily="34" charset="0"/>
              </a:rPr>
              <a:t>המרחב הציבורי של המדינה יבטא את שני הלאומים באופן שווה – בסמלים, בשפות המדינה ובחוקי המדינה ועוד.</a:t>
            </a:r>
          </a:p>
          <a:p>
            <a:pPr marL="342900" indent="-342900" algn="r" rtl="1">
              <a:lnSpc>
                <a:spcPct val="150000"/>
              </a:lnSpc>
              <a:buFont typeface="Arial" panose="020B0604020202020204" pitchFamily="34" charset="0"/>
              <a:buChar char="•"/>
            </a:pPr>
            <a:r>
              <a:rPr lang="he-IL" sz="2400" dirty="0">
                <a:solidFill>
                  <a:srgbClr val="6E2914"/>
                </a:solidFill>
                <a:latin typeface="+mj-lt"/>
                <a:cs typeface="Calibri Light" panose="020F0302020204030204" pitchFamily="34" charset="0"/>
              </a:rPr>
              <a:t>חוקי המדינה יבטאו את הזהות הכפולה של המדינה:</a:t>
            </a:r>
            <a:br>
              <a:rPr lang="en-US" sz="2400" dirty="0">
                <a:solidFill>
                  <a:srgbClr val="6E2914"/>
                </a:solidFill>
                <a:latin typeface="+mj-lt"/>
                <a:cs typeface="Calibri Light" panose="020F0302020204030204" pitchFamily="34" charset="0"/>
              </a:rPr>
            </a:br>
            <a:r>
              <a:rPr lang="he-IL" sz="2400" dirty="0">
                <a:solidFill>
                  <a:srgbClr val="6E2914"/>
                </a:solidFill>
                <a:latin typeface="+mj-lt"/>
                <a:cs typeface="Calibri Light" panose="020F0302020204030204" pitchFamily="34" charset="0"/>
              </a:rPr>
              <a:t> היהודית והערבית. למשל, חוק השבות יחול על יהודים ועל ערבים באופן שווה.</a:t>
            </a:r>
          </a:p>
          <a:p>
            <a:pPr marL="342900" indent="-342900" algn="r" rtl="1">
              <a:lnSpc>
                <a:spcPct val="150000"/>
              </a:lnSpc>
              <a:buFont typeface="Arial" panose="020B0604020202020204" pitchFamily="34" charset="0"/>
              <a:buChar char="•"/>
            </a:pPr>
            <a:r>
              <a:rPr lang="he-IL" sz="2400" dirty="0">
                <a:solidFill>
                  <a:srgbClr val="6E2914"/>
                </a:solidFill>
                <a:latin typeface="+mj-lt"/>
                <a:cs typeface="Calibri Light" panose="020F0302020204030204" pitchFamily="34" charset="0"/>
              </a:rPr>
              <a:t>המדינה תהיה מחויבת לערכי הדמוקרטיה ולזכויות אדם ואזרח. </a:t>
            </a:r>
          </a:p>
          <a:p>
            <a:pPr marL="342900" indent="-342900" algn="r" rtl="1">
              <a:lnSpc>
                <a:spcPct val="150000"/>
              </a:lnSpc>
              <a:buFont typeface="Arial" panose="020B0604020202020204" pitchFamily="34" charset="0"/>
              <a:buChar char="•"/>
            </a:pPr>
            <a:r>
              <a:rPr lang="he-IL" sz="2400" dirty="0">
                <a:solidFill>
                  <a:srgbClr val="6E2914"/>
                </a:solidFill>
                <a:latin typeface="+mj-lt"/>
                <a:cs typeface="Calibri Light" panose="020F0302020204030204" pitchFamily="34" charset="0"/>
              </a:rPr>
              <a:t>המדינה תהיה מחויבת לשוויון לכלל אזרחיה.</a:t>
            </a:r>
          </a:p>
        </p:txBody>
      </p:sp>
      <p:grpSp>
        <p:nvGrpSpPr>
          <p:cNvPr id="5" name="קבוצה 4">
            <a:extLst>
              <a:ext uri="{FF2B5EF4-FFF2-40B4-BE49-F238E27FC236}">
                <a16:creationId xmlns:a16="http://schemas.microsoft.com/office/drawing/2014/main" id="{5706A9BA-CFDA-12B0-4D18-192254BA2C36}"/>
              </a:ext>
            </a:extLst>
          </p:cNvPr>
          <p:cNvGrpSpPr/>
          <p:nvPr/>
        </p:nvGrpSpPr>
        <p:grpSpPr>
          <a:xfrm>
            <a:off x="1240859" y="1160067"/>
            <a:ext cx="10015082" cy="773597"/>
            <a:chOff x="1195335" y="5244733"/>
            <a:chExt cx="10015082" cy="773597"/>
          </a:xfrm>
        </p:grpSpPr>
        <p:pic>
          <p:nvPicPr>
            <p:cNvPr id="6" name="תמונה 5" descr="תמונה שמכילה תפוז, צילום מסך, עיצוב&#10;&#10;התיאור נוצר באופן אוטומטי">
              <a:extLst>
                <a:ext uri="{FF2B5EF4-FFF2-40B4-BE49-F238E27FC236}">
                  <a16:creationId xmlns:a16="http://schemas.microsoft.com/office/drawing/2014/main" id="{EA381FDC-9E02-6F5E-C7DF-E226581C77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5335" y="5244733"/>
              <a:ext cx="10015082" cy="773597"/>
            </a:xfrm>
            <a:prstGeom prst="rect">
              <a:avLst/>
            </a:prstGeom>
            <a:ln w="76200">
              <a:solidFill>
                <a:schemeClr val="bg1"/>
              </a:solidFill>
            </a:ln>
          </p:spPr>
        </p:pic>
        <p:pic>
          <p:nvPicPr>
            <p:cNvPr id="10" name="גרפיקה 9" descr="תג 4 עם מילוי מלא">
              <a:extLst>
                <a:ext uri="{FF2B5EF4-FFF2-40B4-BE49-F238E27FC236}">
                  <a16:creationId xmlns:a16="http://schemas.microsoft.com/office/drawing/2014/main" id="{FE9A70D4-F1F0-0600-6B1E-2D10E28D952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466290" y="5377731"/>
              <a:ext cx="507600" cy="507600"/>
            </a:xfrm>
            <a:prstGeom prst="rect">
              <a:avLst/>
            </a:prstGeom>
          </p:spPr>
        </p:pic>
        <p:pic>
          <p:nvPicPr>
            <p:cNvPr id="12" name="תמונה 11">
              <a:extLst>
                <a:ext uri="{FF2B5EF4-FFF2-40B4-BE49-F238E27FC236}">
                  <a16:creationId xmlns:a16="http://schemas.microsoft.com/office/drawing/2014/main" id="{B0808037-B79C-0B34-25CE-E799D400EDF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04381" y="5460531"/>
              <a:ext cx="8954464" cy="342000"/>
            </a:xfrm>
            <a:prstGeom prst="rect">
              <a:avLst/>
            </a:prstGeom>
          </p:spPr>
        </p:pic>
      </p:grpSp>
    </p:spTree>
    <p:extLst>
      <p:ext uri="{BB962C8B-B14F-4D97-AF65-F5344CB8AC3E}">
        <p14:creationId xmlns:p14="http://schemas.microsoft.com/office/powerpoint/2010/main" val="39298681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descr="תמונה שמכילה יונק, בחוץ, כביש, קרקע&#10;&#10;התיאור נוצר באופן אוטומטי">
            <a:extLst>
              <a:ext uri="{FF2B5EF4-FFF2-40B4-BE49-F238E27FC236}">
                <a16:creationId xmlns:a16="http://schemas.microsoft.com/office/drawing/2014/main" id="{DB3DDEAE-1E2D-ED7B-2489-B70DCC146919}"/>
              </a:ext>
            </a:extLst>
          </p:cNvPr>
          <p:cNvPicPr>
            <a:picLocks noChangeAspect="1"/>
          </p:cNvPicPr>
          <p:nvPr/>
        </p:nvPicPr>
        <p:blipFill rotWithShape="1">
          <a:blip r:embed="rId3">
            <a:extLst>
              <a:ext uri="{28A0092B-C50C-407E-A947-70E740481C1C}">
                <a14:useLocalDpi xmlns:a14="http://schemas.microsoft.com/office/drawing/2010/main" val="0"/>
              </a:ext>
            </a:extLst>
          </a:blip>
          <a:srcRect l="6570"/>
          <a:stretch/>
        </p:blipFill>
        <p:spPr>
          <a:xfrm>
            <a:off x="-1" y="0"/>
            <a:ext cx="9611141" cy="6858000"/>
          </a:xfrm>
          <a:prstGeom prst="rect">
            <a:avLst/>
          </a:prstGeom>
        </p:spPr>
      </p:pic>
      <p:sp>
        <p:nvSpPr>
          <p:cNvPr id="7" name="מלבן 6">
            <a:extLst>
              <a:ext uri="{FF2B5EF4-FFF2-40B4-BE49-F238E27FC236}">
                <a16:creationId xmlns:a16="http://schemas.microsoft.com/office/drawing/2014/main" id="{B9AD1619-C711-F9A8-4D42-3EF8898EAE7C}"/>
              </a:ext>
            </a:extLst>
          </p:cNvPr>
          <p:cNvSpPr/>
          <p:nvPr/>
        </p:nvSpPr>
        <p:spPr>
          <a:xfrm>
            <a:off x="7228575" y="0"/>
            <a:ext cx="4963425" cy="6858000"/>
          </a:xfrm>
          <a:prstGeom prst="rect">
            <a:avLst/>
          </a:prstGeom>
          <a:solidFill>
            <a:srgbClr val="82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Shape, square&#10;&#10;Description automatically generated">
            <a:extLst>
              <a:ext uri="{FF2B5EF4-FFF2-40B4-BE49-F238E27FC236}">
                <a16:creationId xmlns:a16="http://schemas.microsoft.com/office/drawing/2014/main" id="{00EB352F-E49D-952E-D3B2-31272E8B6D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5698" y="276587"/>
            <a:ext cx="575193" cy="575193"/>
          </a:xfrm>
          <a:prstGeom prst="rect">
            <a:avLst/>
          </a:prstGeom>
        </p:spPr>
      </p:pic>
      <p:pic>
        <p:nvPicPr>
          <p:cNvPr id="12" name="Picture 11" descr="Shape, square&#10;&#10;Description automatically generated">
            <a:extLst>
              <a:ext uri="{FF2B5EF4-FFF2-40B4-BE49-F238E27FC236}">
                <a16:creationId xmlns:a16="http://schemas.microsoft.com/office/drawing/2014/main" id="{3D1C79FC-867F-92F4-5226-48BE7BFAF5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9279" y="5953888"/>
            <a:ext cx="575193" cy="575193"/>
          </a:xfrm>
          <a:prstGeom prst="rect">
            <a:avLst/>
          </a:prstGeom>
        </p:spPr>
      </p:pic>
      <p:pic>
        <p:nvPicPr>
          <p:cNvPr id="15" name="Picture 14">
            <a:extLst>
              <a:ext uri="{FF2B5EF4-FFF2-40B4-BE49-F238E27FC236}">
                <a16:creationId xmlns:a16="http://schemas.microsoft.com/office/drawing/2014/main" id="{D73F92C5-4801-F7C3-32AE-EB3C255AB1D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pic>
        <p:nvPicPr>
          <p:cNvPr id="3" name="גרפיקה 12">
            <a:extLst>
              <a:ext uri="{FF2B5EF4-FFF2-40B4-BE49-F238E27FC236}">
                <a16:creationId xmlns:a16="http://schemas.microsoft.com/office/drawing/2014/main" id="{1480D4E9-D659-79B4-AB32-3DF0D05915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42151" y="263631"/>
            <a:ext cx="1662190" cy="354322"/>
          </a:xfrm>
          <a:prstGeom prst="rect">
            <a:avLst/>
          </a:prstGeom>
        </p:spPr>
      </p:pic>
      <p:sp>
        <p:nvSpPr>
          <p:cNvPr id="4" name="תיבת טקסט 3">
            <a:extLst>
              <a:ext uri="{FF2B5EF4-FFF2-40B4-BE49-F238E27FC236}">
                <a16:creationId xmlns:a16="http://schemas.microsoft.com/office/drawing/2014/main" id="{34B9B703-5A2B-2BB5-A82C-6956294EE731}"/>
              </a:ext>
            </a:extLst>
          </p:cNvPr>
          <p:cNvSpPr txBox="1"/>
          <p:nvPr/>
        </p:nvSpPr>
        <p:spPr>
          <a:xfrm>
            <a:off x="7535698" y="2459503"/>
            <a:ext cx="4517111" cy="1938992"/>
          </a:xfrm>
          <a:prstGeom prst="rect">
            <a:avLst/>
          </a:prstGeom>
          <a:noFill/>
        </p:spPr>
        <p:txBody>
          <a:bodyPr wrap="square">
            <a:spAutoFit/>
          </a:bodyPr>
          <a:lstStyle/>
          <a:p>
            <a:pPr algn="ctr" rtl="1"/>
            <a:r>
              <a:rPr lang="he-IL" sz="6000" b="1" dirty="0">
                <a:solidFill>
                  <a:schemeClr val="bg1"/>
                </a:solidFill>
                <a:effectLst/>
                <a:ea typeface="Calibri" panose="020F0502020204030204" pitchFamily="34" charset="0"/>
                <a:cs typeface="Calibri" panose="020F0502020204030204" pitchFamily="34" charset="0"/>
              </a:rPr>
              <a:t>פעילות</a:t>
            </a:r>
          </a:p>
          <a:p>
            <a:pPr algn="ctr" rtl="1"/>
            <a:r>
              <a:rPr lang="he-IL" sz="6000" b="1" dirty="0">
                <a:solidFill>
                  <a:schemeClr val="bg1"/>
                </a:solidFill>
                <a:latin typeface="Calibri" panose="020F0502020204030204" pitchFamily="34" charset="0"/>
                <a:cs typeface="Calibri" panose="020F0502020204030204" pitchFamily="34" charset="0"/>
              </a:rPr>
              <a:t>כיתתית</a:t>
            </a:r>
            <a:endParaRPr lang="he-IL" sz="6000" b="1" dirty="0">
              <a:solidFill>
                <a:schemeClr val="bg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559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20000"/>
        </a:solidFill>
        <a:effectLst/>
      </p:bgPr>
    </p:bg>
    <p:spTree>
      <p:nvGrpSpPr>
        <p:cNvPr id="1" name=""/>
        <p:cNvGrpSpPr/>
        <p:nvPr/>
      </p:nvGrpSpPr>
      <p:grpSpPr>
        <a:xfrm>
          <a:off x="0" y="0"/>
          <a:ext cx="0" cy="0"/>
          <a:chOff x="0" y="0"/>
          <a:chExt cx="0" cy="0"/>
        </a:xfrm>
      </p:grpSpPr>
      <p:graphicFrame>
        <p:nvGraphicFramePr>
          <p:cNvPr id="5" name="טבלה 4">
            <a:extLst>
              <a:ext uri="{FF2B5EF4-FFF2-40B4-BE49-F238E27FC236}">
                <a16:creationId xmlns:a16="http://schemas.microsoft.com/office/drawing/2014/main" id="{67DE1084-EBBD-977A-4FB6-781033D97BA6}"/>
              </a:ext>
            </a:extLst>
          </p:cNvPr>
          <p:cNvGraphicFramePr>
            <a:graphicFrameLocks noGrp="1"/>
          </p:cNvGraphicFramePr>
          <p:nvPr>
            <p:extLst>
              <p:ext uri="{D42A27DB-BD31-4B8C-83A1-F6EECF244321}">
                <p14:modId xmlns:p14="http://schemas.microsoft.com/office/powerpoint/2010/main" val="3426085658"/>
              </p:ext>
            </p:extLst>
          </p:nvPr>
        </p:nvGraphicFramePr>
        <p:xfrm>
          <a:off x="719642" y="2304032"/>
          <a:ext cx="11007900" cy="4154825"/>
        </p:xfrm>
        <a:graphic>
          <a:graphicData uri="http://schemas.openxmlformats.org/drawingml/2006/table">
            <a:tbl>
              <a:tblPr rtl="1" firstRow="1" bandRow="1">
                <a:tableStyleId>{9DCAF9ED-07DC-4A11-8D7F-57B35C25682E}</a:tableStyleId>
              </a:tblPr>
              <a:tblGrid>
                <a:gridCol w="2262813">
                  <a:extLst>
                    <a:ext uri="{9D8B030D-6E8A-4147-A177-3AD203B41FA5}">
                      <a16:colId xmlns:a16="http://schemas.microsoft.com/office/drawing/2014/main" val="2414720323"/>
                    </a:ext>
                  </a:extLst>
                </a:gridCol>
                <a:gridCol w="2630280">
                  <a:extLst>
                    <a:ext uri="{9D8B030D-6E8A-4147-A177-3AD203B41FA5}">
                      <a16:colId xmlns:a16="http://schemas.microsoft.com/office/drawing/2014/main" val="3326326038"/>
                    </a:ext>
                  </a:extLst>
                </a:gridCol>
                <a:gridCol w="3291946">
                  <a:extLst>
                    <a:ext uri="{9D8B030D-6E8A-4147-A177-3AD203B41FA5}">
                      <a16:colId xmlns:a16="http://schemas.microsoft.com/office/drawing/2014/main" val="1740903934"/>
                    </a:ext>
                  </a:extLst>
                </a:gridCol>
                <a:gridCol w="2822861">
                  <a:extLst>
                    <a:ext uri="{9D8B030D-6E8A-4147-A177-3AD203B41FA5}">
                      <a16:colId xmlns:a16="http://schemas.microsoft.com/office/drawing/2014/main" val="2896326739"/>
                    </a:ext>
                  </a:extLst>
                </a:gridCol>
              </a:tblGrid>
              <a:tr h="110268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100" b="1" i="0" u="none" strike="noStrike" kern="1200" cap="none" spc="0" normalizeH="0" baseline="0" noProof="0" dirty="0">
                          <a:ln>
                            <a:noFill/>
                          </a:ln>
                          <a:solidFill>
                            <a:schemeClr val="bg1"/>
                          </a:solidFill>
                          <a:effectLst/>
                          <a:uLnTx/>
                          <a:uFillTx/>
                          <a:latin typeface="+mn-lt"/>
                          <a:ea typeface="Calibri Light" panose="020F0302020204030204" pitchFamily="34" charset="0"/>
                          <a:cs typeface="Calibri Light" panose="020F0302020204030204" pitchFamily="34" charset="0"/>
                        </a:rPr>
                        <a:t>סוג המדינה על פי החלום הלאומי </a:t>
                      </a:r>
                      <a:endParaRPr kumimoji="0" lang="he-IL" sz="1600" b="1" i="0" u="none" strike="noStrike" kern="1200" cap="none" spc="0" normalizeH="0" baseline="0" noProof="0" dirty="0">
                        <a:ln>
                          <a:noFill/>
                        </a:ln>
                        <a:solidFill>
                          <a:schemeClr val="bg1"/>
                        </a:solidFill>
                        <a:effectLst/>
                        <a:uLnTx/>
                        <a:uFillTx/>
                        <a:latin typeface="+mn-lt"/>
                        <a:ea typeface="+mn-ea"/>
                        <a:cs typeface="+mn-cs"/>
                      </a:endParaRPr>
                    </a:p>
                  </a:txBody>
                  <a:tcPr marL="81931" marR="81931" marT="40966" marB="409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100" b="1" i="0" u="none" strike="noStrike" kern="1200" cap="none" spc="0" normalizeH="0" baseline="0" noProof="0" dirty="0">
                          <a:ln>
                            <a:noFill/>
                          </a:ln>
                          <a:solidFill>
                            <a:prstClr val="white"/>
                          </a:solidFill>
                          <a:effectLst/>
                          <a:uLnTx/>
                          <a:uFillTx/>
                          <a:latin typeface="+mn-lt"/>
                          <a:ea typeface="Calibri Light" panose="020F0302020204030204" pitchFamily="34" charset="0"/>
                          <a:cs typeface="Calibri Light" panose="020F0302020204030204" pitchFamily="34" charset="0"/>
                        </a:rPr>
                        <a:t>אופי המדינה (יהודית/ערבית/דמוקרטית/גם וגם) </a:t>
                      </a:r>
                      <a:endParaRPr kumimoji="0" lang="he-IL" sz="1600" b="1" i="0" u="none" strike="noStrike" kern="1200" cap="none" spc="0" normalizeH="0" baseline="0" noProof="0" dirty="0">
                        <a:ln>
                          <a:noFill/>
                        </a:ln>
                        <a:solidFill>
                          <a:prstClr val="white"/>
                        </a:solidFill>
                        <a:effectLst/>
                        <a:uLnTx/>
                        <a:uFillTx/>
                        <a:latin typeface="+mn-lt"/>
                        <a:ea typeface="+mn-ea"/>
                        <a:cs typeface="+mn-cs"/>
                      </a:endParaRPr>
                    </a:p>
                  </a:txBody>
                  <a:tcPr marL="81931" marR="81931" marT="40966" marB="409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100" b="1" i="0" u="none" strike="noStrike" kern="1200" cap="none" spc="0" normalizeH="0" baseline="0" noProof="0" dirty="0">
                          <a:ln>
                            <a:noFill/>
                          </a:ln>
                          <a:solidFill>
                            <a:prstClr val="white"/>
                          </a:solidFill>
                          <a:effectLst/>
                          <a:uLnTx/>
                          <a:uFillTx/>
                          <a:latin typeface="+mn-lt"/>
                          <a:ea typeface="Calibri Light" panose="020F0302020204030204" pitchFamily="34" charset="0"/>
                          <a:cs typeface="Calibri Light" panose="020F0302020204030204" pitchFamily="34" charset="0"/>
                        </a:rPr>
                        <a:t>יישום המרחב הציבורי</a:t>
                      </a:r>
                      <a:br>
                        <a:rPr kumimoji="0" lang="en-US" sz="2100" b="1" i="0" u="none" strike="noStrike" kern="1200" cap="none" spc="0" normalizeH="0" baseline="0" noProof="0" dirty="0">
                          <a:ln>
                            <a:noFill/>
                          </a:ln>
                          <a:solidFill>
                            <a:prstClr val="white"/>
                          </a:solidFill>
                          <a:effectLst/>
                          <a:uLnTx/>
                          <a:uFillTx/>
                          <a:latin typeface="+mn-lt"/>
                          <a:ea typeface="Calibri Light" panose="020F0302020204030204" pitchFamily="34" charset="0"/>
                          <a:cs typeface="Calibri Light" panose="020F0302020204030204" pitchFamily="34" charset="0"/>
                        </a:rPr>
                      </a:br>
                      <a:r>
                        <a:rPr kumimoji="0" lang="he-IL" sz="2100" b="1" i="0" u="none" strike="noStrike" kern="1200" cap="none" spc="0" normalizeH="0" baseline="0" noProof="0" dirty="0">
                          <a:ln>
                            <a:noFill/>
                          </a:ln>
                          <a:solidFill>
                            <a:prstClr val="white"/>
                          </a:solidFill>
                          <a:effectLst/>
                          <a:uLnTx/>
                          <a:uFillTx/>
                          <a:latin typeface="+mn-lt"/>
                          <a:ea typeface="Calibri Light" panose="020F0302020204030204" pitchFamily="34" charset="0"/>
                          <a:cs typeface="Calibri Light" panose="020F0302020204030204" pitchFamily="34" charset="0"/>
                        </a:rPr>
                        <a:t> (מימוש בסמלים, בחקיקה, במוסדות ובשפה)</a:t>
                      </a:r>
                      <a:endParaRPr kumimoji="0" lang="he-IL" sz="1600" b="1" i="0" u="none" strike="noStrike" kern="1200" cap="none" spc="0" normalizeH="0" baseline="0" noProof="0" dirty="0">
                        <a:ln>
                          <a:noFill/>
                        </a:ln>
                        <a:solidFill>
                          <a:schemeClr val="bg1"/>
                        </a:solidFill>
                        <a:effectLst/>
                        <a:uLnTx/>
                        <a:uFillTx/>
                        <a:latin typeface="+mn-lt"/>
                        <a:ea typeface="+mn-ea"/>
                        <a:cs typeface="+mn-cs"/>
                      </a:endParaRPr>
                    </a:p>
                  </a:txBody>
                  <a:tcPr marL="81931" marR="81931" marT="40966" marB="409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100" b="1" i="0" u="none" strike="noStrike" kern="1200" cap="none" spc="0" normalizeH="0" baseline="0" noProof="0" dirty="0">
                          <a:ln>
                            <a:noFill/>
                          </a:ln>
                          <a:solidFill>
                            <a:prstClr val="white"/>
                          </a:solidFill>
                          <a:effectLst/>
                          <a:uLnTx/>
                          <a:uFillTx/>
                          <a:latin typeface="+mn-lt"/>
                          <a:ea typeface="Calibri Light" panose="020F0302020204030204" pitchFamily="34" charset="0"/>
                          <a:cs typeface="Calibri Light" panose="020F0302020204030204" pitchFamily="34" charset="0"/>
                        </a:rPr>
                        <a:t>חוקי הגירה</a:t>
                      </a:r>
                      <a:br>
                        <a:rPr kumimoji="0" lang="en-US" sz="2100" b="1" i="0" u="none" strike="noStrike" kern="1200" cap="none" spc="0" normalizeH="0" baseline="0" noProof="0" dirty="0">
                          <a:ln>
                            <a:noFill/>
                          </a:ln>
                          <a:solidFill>
                            <a:prstClr val="white"/>
                          </a:solidFill>
                          <a:effectLst/>
                          <a:uLnTx/>
                          <a:uFillTx/>
                          <a:latin typeface="+mn-lt"/>
                          <a:ea typeface="Calibri Light" panose="020F0302020204030204" pitchFamily="34" charset="0"/>
                          <a:cs typeface="Calibri Light" panose="020F0302020204030204" pitchFamily="34" charset="0"/>
                        </a:rPr>
                      </a:br>
                      <a:r>
                        <a:rPr kumimoji="0" lang="he-IL" sz="2100" b="1" i="0" u="none" strike="noStrike" kern="1200" cap="none" spc="0" normalizeH="0" baseline="0" noProof="0" dirty="0">
                          <a:ln>
                            <a:noFill/>
                          </a:ln>
                          <a:solidFill>
                            <a:prstClr val="white"/>
                          </a:solidFill>
                          <a:effectLst/>
                          <a:uLnTx/>
                          <a:uFillTx/>
                          <a:latin typeface="+mn-lt"/>
                          <a:ea typeface="Calibri Light" panose="020F0302020204030204" pitchFamily="34" charset="0"/>
                          <a:cs typeface="Calibri Light" panose="020F0302020204030204" pitchFamily="34" charset="0"/>
                        </a:rPr>
                        <a:t> (מבחן חוק השבות)</a:t>
                      </a:r>
                      <a:endParaRPr kumimoji="0" lang="he-IL" sz="1600" b="1" i="0" u="none" strike="noStrike" kern="1200" cap="none" spc="0" normalizeH="0" baseline="0" noProof="0" dirty="0">
                        <a:ln>
                          <a:noFill/>
                        </a:ln>
                        <a:solidFill>
                          <a:prstClr val="white"/>
                        </a:solidFill>
                        <a:effectLst/>
                        <a:uLnTx/>
                        <a:uFillTx/>
                        <a:latin typeface="+mn-lt"/>
                        <a:ea typeface="+mn-ea"/>
                        <a:cs typeface="+mn-cs"/>
                      </a:endParaRPr>
                    </a:p>
                  </a:txBody>
                  <a:tcPr marL="81931" marR="81931" marT="40966" marB="409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2855871377"/>
                  </a:ext>
                </a:extLst>
              </a:tr>
              <a:tr h="8988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1700" b="1" i="0" u="none" strike="noStrike" kern="1200" cap="none" spc="0" normalizeH="0" baseline="0" noProof="0" dirty="0">
                          <a:ln>
                            <a:noFill/>
                          </a:ln>
                          <a:solidFill>
                            <a:srgbClr val="6E2914"/>
                          </a:solidFill>
                          <a:effectLst/>
                          <a:uLnTx/>
                          <a:uFillTx/>
                          <a:latin typeface="+mn-lt"/>
                          <a:ea typeface="Calibri Light" panose="020F0302020204030204" pitchFamily="34" charset="0"/>
                          <a:cs typeface="Calibri Light" panose="020F0302020204030204" pitchFamily="34" charset="0"/>
                        </a:rPr>
                        <a:t>מדינת לאום יהודית, אתנית־ תרבותית, לא דמוקרטית</a:t>
                      </a:r>
                      <a:endParaRPr kumimoji="0" lang="he-IL" sz="1700" b="1" i="0" u="none" strike="noStrike" kern="1200" cap="none" spc="0" normalizeH="0" baseline="0" noProof="0" dirty="0">
                        <a:ln>
                          <a:noFill/>
                        </a:ln>
                        <a:solidFill>
                          <a:srgbClr val="6E2914"/>
                        </a:solidFill>
                        <a:effectLst/>
                        <a:uLnTx/>
                        <a:uFillTx/>
                        <a:latin typeface="+mn-lt"/>
                        <a:ea typeface="+mn-ea"/>
                        <a:cs typeface="+mn-cs"/>
                      </a:endParaRPr>
                    </a:p>
                  </a:txBody>
                  <a:tcPr marL="81931" marR="81931" marT="40966" marB="409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600" b="1" i="0" u="none" strike="noStrike" kern="1200" cap="none" spc="0" normalizeH="0" baseline="0" noProof="0" dirty="0">
                        <a:ln>
                          <a:noFill/>
                        </a:ln>
                        <a:solidFill>
                          <a:srgbClr val="C00000"/>
                        </a:solidFill>
                        <a:effectLst/>
                        <a:uLnTx/>
                        <a:uFillTx/>
                        <a:latin typeface="+mn-lt"/>
                        <a:ea typeface="+mn-ea"/>
                        <a:cs typeface="+mn-cs"/>
                      </a:endParaRPr>
                    </a:p>
                  </a:txBody>
                  <a:tcPr marL="81931" marR="81931" marT="40966" marB="409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600" b="1" i="0" u="none" strike="noStrike" kern="1200" cap="none" spc="0" normalizeH="0" baseline="0" noProof="0" dirty="0">
                        <a:ln>
                          <a:noFill/>
                        </a:ln>
                        <a:solidFill>
                          <a:srgbClr val="C00000"/>
                        </a:solidFill>
                        <a:effectLst/>
                        <a:uLnTx/>
                        <a:uFillTx/>
                        <a:latin typeface="+mn-lt"/>
                        <a:ea typeface="+mn-ea"/>
                        <a:cs typeface="+mn-cs"/>
                      </a:endParaRPr>
                    </a:p>
                  </a:txBody>
                  <a:tcPr marL="81931" marR="81931" marT="40966" marB="409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he-IL" sz="1600" b="1" i="0" u="none" strike="noStrike" kern="1200" cap="none" spc="0" normalizeH="0" baseline="0" noProof="0" dirty="0">
                        <a:ln>
                          <a:noFill/>
                        </a:ln>
                        <a:solidFill>
                          <a:srgbClr val="AD1A11"/>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a:txBody>
                  <a:tcPr marL="81931" marR="81931" marT="40966" marB="409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1910739"/>
                  </a:ext>
                </a:extLst>
              </a:tr>
              <a:tr h="8988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1700" b="1" i="0" u="none" strike="noStrike" kern="1200" cap="none" spc="0" normalizeH="0" baseline="0" noProof="0" dirty="0">
                          <a:ln>
                            <a:noFill/>
                          </a:ln>
                          <a:solidFill>
                            <a:srgbClr val="6E2914"/>
                          </a:solidFill>
                          <a:effectLst/>
                          <a:uLnTx/>
                          <a:uFillTx/>
                          <a:latin typeface="Calibri Light" panose="020F0302020204030204" pitchFamily="34" charset="0"/>
                          <a:ea typeface="Calibri Light" panose="020F0302020204030204" pitchFamily="34" charset="0"/>
                          <a:cs typeface="Calibri Light" panose="020F0302020204030204" pitchFamily="34" charset="0"/>
                        </a:rPr>
                        <a:t>מדינת לאום יהודית, אתנית־ תרבותית ודמוקרטית</a:t>
                      </a:r>
                      <a:endParaRPr lang="he-IL" sz="1700" dirty="0">
                        <a:solidFill>
                          <a:srgbClr val="6E2914"/>
                        </a:solidFill>
                      </a:endParaRPr>
                    </a:p>
                  </a:txBody>
                  <a:tcPr marL="81931" marR="81931" marT="40966" marB="409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1"/>
                      <a:endParaRPr lang="he-IL" sz="1600" dirty="0">
                        <a:solidFill>
                          <a:srgbClr val="C00000"/>
                        </a:solidFill>
                      </a:endParaRPr>
                    </a:p>
                  </a:txBody>
                  <a:tcPr marL="81931" marR="81931" marT="40966" marB="409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1"/>
                      <a:endParaRPr lang="he-IL" sz="1600" dirty="0">
                        <a:solidFill>
                          <a:srgbClr val="C00000"/>
                        </a:solidFill>
                      </a:endParaRPr>
                    </a:p>
                  </a:txBody>
                  <a:tcPr marL="81931" marR="81931" marT="40966" marB="409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he-IL" sz="1600" b="1" i="0" u="none" strike="noStrike" kern="1200" cap="none" spc="0" normalizeH="0" baseline="0" noProof="0" dirty="0">
                        <a:ln>
                          <a:noFill/>
                        </a:ln>
                        <a:solidFill>
                          <a:srgbClr val="AD1A11"/>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a:txBody>
                  <a:tcPr marL="81931" marR="81931" marT="40966" marB="409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23735024"/>
                  </a:ext>
                </a:extLst>
              </a:tr>
              <a:tr h="627175">
                <a:tc>
                  <a:txBody>
                    <a:bodyPr/>
                    <a:lstStyle/>
                    <a:p>
                      <a:pPr algn="ctr" rtl="1">
                        <a:lnSpc>
                          <a:spcPct val="100000"/>
                        </a:lnSpc>
                      </a:pPr>
                      <a:r>
                        <a:rPr kumimoji="0" lang="he-IL" sz="1700" b="1" i="0" u="none" strike="noStrike" kern="1200" cap="none" spc="0" normalizeH="0" baseline="0" noProof="0" dirty="0">
                          <a:ln>
                            <a:noFill/>
                          </a:ln>
                          <a:solidFill>
                            <a:srgbClr val="6E2914"/>
                          </a:solidFill>
                          <a:effectLst/>
                          <a:uLnTx/>
                          <a:uFillTx/>
                          <a:latin typeface="Calibri Light" panose="020F0302020204030204" pitchFamily="34" charset="0"/>
                          <a:ea typeface="Calibri Light" panose="020F0302020204030204" pitchFamily="34" charset="0"/>
                          <a:cs typeface="Calibri Light" panose="020F0302020204030204" pitchFamily="34" charset="0"/>
                        </a:rPr>
                        <a:t>מדינה </a:t>
                      </a:r>
                      <a:r>
                        <a:rPr kumimoji="0" lang="he-IL" sz="1700" b="1" i="0" u="none" strike="noStrike" kern="1200" cap="none" spc="0" normalizeH="0" baseline="0" noProof="0" dirty="0" err="1">
                          <a:ln>
                            <a:noFill/>
                          </a:ln>
                          <a:solidFill>
                            <a:srgbClr val="6E2914"/>
                          </a:solidFill>
                          <a:effectLst/>
                          <a:uLnTx/>
                          <a:uFillTx/>
                          <a:latin typeface="Calibri Light" panose="020F0302020204030204" pitchFamily="34" charset="0"/>
                          <a:ea typeface="Calibri Light" panose="020F0302020204030204" pitchFamily="34" charset="0"/>
                          <a:cs typeface="Calibri Light" panose="020F0302020204030204" pitchFamily="34" charset="0"/>
                        </a:rPr>
                        <a:t>דו־לאומית</a:t>
                      </a:r>
                      <a:r>
                        <a:rPr kumimoji="0" lang="he-IL" sz="1700" b="1" i="0" u="none" strike="noStrike" kern="1200" cap="none" spc="0" normalizeH="0" baseline="0" noProof="0" dirty="0">
                          <a:ln>
                            <a:noFill/>
                          </a:ln>
                          <a:solidFill>
                            <a:srgbClr val="6E2914"/>
                          </a:solidFill>
                          <a:effectLst/>
                          <a:uLnTx/>
                          <a:uFillTx/>
                          <a:latin typeface="Calibri Light" panose="020F0302020204030204" pitchFamily="34" charset="0"/>
                          <a:ea typeface="Calibri Light" panose="020F0302020204030204" pitchFamily="34" charset="0"/>
                          <a:cs typeface="Calibri Light" panose="020F0302020204030204" pitchFamily="34" charset="0"/>
                        </a:rPr>
                        <a:t> ודמוקרטית</a:t>
                      </a:r>
                      <a:endParaRPr lang="he-IL" sz="1700" dirty="0">
                        <a:solidFill>
                          <a:srgbClr val="6E2914"/>
                        </a:solidFill>
                      </a:endParaRPr>
                    </a:p>
                  </a:txBody>
                  <a:tcPr marL="81931" marR="81931" marT="40966" marB="409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a:lnSpc>
                          <a:spcPct val="100000"/>
                        </a:lnSpc>
                      </a:pPr>
                      <a:endParaRPr lang="he-IL" sz="1600" dirty="0">
                        <a:solidFill>
                          <a:srgbClr val="C00000"/>
                        </a:solidFill>
                      </a:endParaRPr>
                    </a:p>
                  </a:txBody>
                  <a:tcPr marL="81931" marR="81931" marT="40966" marB="409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a:lnSpc>
                          <a:spcPct val="100000"/>
                        </a:lnSpc>
                      </a:pPr>
                      <a:endParaRPr lang="he-IL" sz="1600" dirty="0">
                        <a:solidFill>
                          <a:srgbClr val="C00000"/>
                        </a:solidFill>
                      </a:endParaRPr>
                    </a:p>
                  </a:txBody>
                  <a:tcPr marL="81931" marR="81931" marT="40966" marB="409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1"/>
                      <a:r>
                        <a:rPr kumimoji="0" lang="he-IL" sz="1600" b="1" i="0" u="none" strike="noStrike" kern="1200" cap="none" spc="0" normalizeH="0" baseline="0" noProof="0" dirty="0">
                          <a:ln>
                            <a:noFill/>
                          </a:ln>
                          <a:solidFill>
                            <a:srgbClr val="AD1A11"/>
                          </a:solidFill>
                          <a:effectLst/>
                          <a:uLnTx/>
                          <a:uFillTx/>
                          <a:latin typeface="Calibri Light" panose="020F0302020204030204" pitchFamily="34" charset="0"/>
                          <a:ea typeface="Calibri Light" panose="020F0302020204030204" pitchFamily="34" charset="0"/>
                          <a:cs typeface="Calibri Light" panose="020F0302020204030204" pitchFamily="34" charset="0"/>
                        </a:rPr>
                        <a:t> </a:t>
                      </a:r>
                      <a:endParaRPr lang="he-IL" sz="1600" b="1" dirty="0">
                        <a:solidFill>
                          <a:srgbClr val="AD1A11"/>
                        </a:solidFill>
                        <a:latin typeface="Calibri Light" panose="020F0302020204030204" pitchFamily="34" charset="0"/>
                        <a:ea typeface="Calibri Light" panose="020F0302020204030204" pitchFamily="34" charset="0"/>
                        <a:cs typeface="Calibri Light" panose="020F0302020204030204" pitchFamily="34" charset="0"/>
                      </a:endParaRPr>
                    </a:p>
                  </a:txBody>
                  <a:tcPr marL="81931" marR="81931" marT="40966" marB="409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5234253"/>
                  </a:ext>
                </a:extLst>
              </a:tr>
              <a:tr h="627175">
                <a:tc>
                  <a:txBody>
                    <a:bodyPr/>
                    <a:lstStyle/>
                    <a:p>
                      <a:pPr algn="ctr" rtl="1">
                        <a:lnSpc>
                          <a:spcPct val="100000"/>
                        </a:lnSpc>
                      </a:pPr>
                      <a:r>
                        <a:rPr kumimoji="0" lang="he-IL" sz="1700" b="1" i="0" u="none" strike="noStrike" kern="1200" cap="none" spc="0" normalizeH="0" baseline="0" noProof="0" dirty="0">
                          <a:ln>
                            <a:noFill/>
                          </a:ln>
                          <a:solidFill>
                            <a:srgbClr val="6E2914"/>
                          </a:solidFill>
                          <a:effectLst/>
                          <a:uLnTx/>
                          <a:uFillTx/>
                          <a:latin typeface="Calibri Light" panose="020F0302020204030204" pitchFamily="34" charset="0"/>
                          <a:ea typeface="Calibri Light" panose="020F0302020204030204" pitchFamily="34" charset="0"/>
                          <a:cs typeface="Calibri Light" panose="020F0302020204030204" pitchFamily="34" charset="0"/>
                        </a:rPr>
                        <a:t>מדינת לאום אזרחית ודמוקרטית</a:t>
                      </a:r>
                      <a:endParaRPr lang="he-IL" sz="1700" dirty="0">
                        <a:solidFill>
                          <a:srgbClr val="6E2914"/>
                        </a:solidFill>
                      </a:endParaRPr>
                    </a:p>
                  </a:txBody>
                  <a:tcPr marL="81931" marR="81931" marT="40966" marB="409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a:lnSpc>
                          <a:spcPct val="100000"/>
                        </a:lnSpc>
                      </a:pPr>
                      <a:endParaRPr lang="he-IL" sz="1600" dirty="0">
                        <a:solidFill>
                          <a:srgbClr val="C00000"/>
                        </a:solidFill>
                      </a:endParaRPr>
                    </a:p>
                  </a:txBody>
                  <a:tcPr marL="81931" marR="81931" marT="40966" marB="409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a:lnSpc>
                          <a:spcPct val="100000"/>
                        </a:lnSpc>
                      </a:pPr>
                      <a:endParaRPr lang="he-IL" sz="1600" dirty="0">
                        <a:solidFill>
                          <a:srgbClr val="C00000"/>
                        </a:solidFill>
                      </a:endParaRPr>
                    </a:p>
                  </a:txBody>
                  <a:tcPr marL="81931" marR="81931" marT="40966" marB="409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1"/>
                      <a:endParaRPr lang="he-IL" sz="1600" b="1" dirty="0">
                        <a:solidFill>
                          <a:srgbClr val="AD1A11"/>
                        </a:solidFill>
                        <a:latin typeface="Calibri Light" panose="020F0302020204030204" pitchFamily="34" charset="0"/>
                        <a:ea typeface="Calibri Light" panose="020F0302020204030204" pitchFamily="34" charset="0"/>
                        <a:cs typeface="Calibri Light" panose="020F0302020204030204" pitchFamily="34" charset="0"/>
                      </a:endParaRPr>
                    </a:p>
                  </a:txBody>
                  <a:tcPr marL="81931" marR="81931" marT="40966" marB="409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1473789"/>
                  </a:ext>
                </a:extLst>
              </a:tr>
            </a:tbl>
          </a:graphicData>
        </a:graphic>
      </p:graphicFrame>
      <p:sp>
        <p:nvSpPr>
          <p:cNvPr id="21" name="TextBox 4">
            <a:extLst>
              <a:ext uri="{FF2B5EF4-FFF2-40B4-BE49-F238E27FC236}">
                <a16:creationId xmlns:a16="http://schemas.microsoft.com/office/drawing/2014/main" id="{E6D364E4-3AE8-2E3B-4413-120C61DDF293}"/>
              </a:ext>
            </a:extLst>
          </p:cNvPr>
          <p:cNvSpPr txBox="1"/>
          <p:nvPr/>
        </p:nvSpPr>
        <p:spPr>
          <a:xfrm>
            <a:off x="87084" y="801902"/>
            <a:ext cx="11989504" cy="1318181"/>
          </a:xfrm>
          <a:prstGeom prst="rect">
            <a:avLst/>
          </a:prstGeom>
          <a:noFill/>
        </p:spPr>
        <p:txBody>
          <a:bodyPr wrap="square" rtlCol="0">
            <a:spAutoFit/>
          </a:bodyPr>
          <a:lstStyle/>
          <a:p>
            <a:pPr marL="514350" indent="-514350" algn="r" rtl="1">
              <a:lnSpc>
                <a:spcPct val="150000"/>
              </a:lnSpc>
              <a:buAutoNum type="arabicPeriod"/>
            </a:pPr>
            <a:r>
              <a:rPr lang="he-IL" sz="2800" dirty="0">
                <a:solidFill>
                  <a:schemeClr val="bg1"/>
                </a:solidFill>
                <a:effectLst/>
                <a:latin typeface="Calibri" panose="020F0502020204030204" pitchFamily="34" charset="0"/>
                <a:cs typeface="Calibri" panose="020F0502020204030204" pitchFamily="34" charset="0"/>
              </a:rPr>
              <a:t>השלימו את הטבלה שלפניכם על פי החלומות שלמדתם.</a:t>
            </a:r>
            <a:endParaRPr lang="he-IL" sz="2800" dirty="0">
              <a:solidFill>
                <a:schemeClr val="bg1"/>
              </a:solidFill>
              <a:latin typeface="Calibri" panose="020F0502020204030204" pitchFamily="34" charset="0"/>
              <a:cs typeface="Calibri" panose="020F0502020204030204" pitchFamily="34" charset="0"/>
            </a:endParaRPr>
          </a:p>
          <a:p>
            <a:pPr marL="514350" indent="-514350" algn="r" rtl="1">
              <a:lnSpc>
                <a:spcPct val="150000"/>
              </a:lnSpc>
              <a:buFontTx/>
              <a:buAutoNum type="arabicPeriod"/>
            </a:pPr>
            <a:r>
              <a:rPr lang="he-IL" sz="2800" dirty="0">
                <a:solidFill>
                  <a:schemeClr val="bg1"/>
                </a:solidFill>
                <a:effectLst/>
                <a:latin typeface="Calibri" panose="020F0502020204030204" pitchFamily="34" charset="0"/>
                <a:cs typeface="Calibri" panose="020F0502020204030204" pitchFamily="34" charset="0"/>
              </a:rPr>
              <a:t>קיימו בזוגות דיון לגבי כל חלום: מה המשמעות של חלום זה לגבי עתידה של מדינת ישראל.</a:t>
            </a:r>
          </a:p>
        </p:txBody>
      </p:sp>
      <p:pic>
        <p:nvPicPr>
          <p:cNvPr id="2" name="Picture 14">
            <a:extLst>
              <a:ext uri="{FF2B5EF4-FFF2-40B4-BE49-F238E27FC236}">
                <a16:creationId xmlns:a16="http://schemas.microsoft.com/office/drawing/2014/main" id="{49278EA5-94DD-50FE-F678-E5DC536EC3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pic>
        <p:nvPicPr>
          <p:cNvPr id="3" name="גרפיקה 12">
            <a:extLst>
              <a:ext uri="{FF2B5EF4-FFF2-40B4-BE49-F238E27FC236}">
                <a16:creationId xmlns:a16="http://schemas.microsoft.com/office/drawing/2014/main" id="{32A61455-5986-E5A7-FF72-D5031EC971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42151" y="263631"/>
            <a:ext cx="1662190" cy="354322"/>
          </a:xfrm>
          <a:prstGeom prst="rect">
            <a:avLst/>
          </a:prstGeom>
        </p:spPr>
      </p:pic>
    </p:spTree>
    <p:extLst>
      <p:ext uri="{BB962C8B-B14F-4D97-AF65-F5344CB8AC3E}">
        <p14:creationId xmlns:p14="http://schemas.microsoft.com/office/powerpoint/2010/main" val="2464898457"/>
      </p:ext>
    </p:extLst>
  </p:cSld>
  <p:clrMapOvr>
    <a:masterClrMapping/>
  </p:clrMapOvr>
  <mc:AlternateContent xmlns:mc="http://schemas.openxmlformats.org/markup-compatibility/2006" xmlns:p14="http://schemas.microsoft.com/office/powerpoint/2010/main">
    <mc:Choice Requires="p14">
      <p:transition spd="slow" p14:dur="2000">
        <p:pull/>
      </p:transition>
    </mc:Choice>
    <mc:Fallback xmlns="">
      <p:transition spd="slow">
        <p:pull/>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descr="תמונה שמכילה אדם, בחוץ, לבוש, פני אדם&#10;&#10;התיאור נוצר באופן אוטומטי">
            <a:extLst>
              <a:ext uri="{FF2B5EF4-FFF2-40B4-BE49-F238E27FC236}">
                <a16:creationId xmlns:a16="http://schemas.microsoft.com/office/drawing/2014/main" id="{D55522A8-E0A8-A9BE-16D2-5BDDCB6C10B8}"/>
              </a:ext>
            </a:extLst>
          </p:cNvPr>
          <p:cNvPicPr>
            <a:picLocks noChangeAspect="1"/>
          </p:cNvPicPr>
          <p:nvPr/>
        </p:nvPicPr>
        <p:blipFill rotWithShape="1">
          <a:blip r:embed="rId3">
            <a:extLst>
              <a:ext uri="{28A0092B-C50C-407E-A947-70E740481C1C}">
                <a14:useLocalDpi xmlns:a14="http://schemas.microsoft.com/office/drawing/2010/main" val="0"/>
              </a:ext>
            </a:extLst>
          </a:blip>
          <a:srcRect l="15928" r="13076"/>
          <a:stretch/>
        </p:blipFill>
        <p:spPr>
          <a:xfrm>
            <a:off x="0" y="-1"/>
            <a:ext cx="7327152" cy="6858000"/>
          </a:xfrm>
          <a:prstGeom prst="rect">
            <a:avLst/>
          </a:prstGeom>
        </p:spPr>
      </p:pic>
      <p:sp>
        <p:nvSpPr>
          <p:cNvPr id="7" name="מלבן 6">
            <a:extLst>
              <a:ext uri="{FF2B5EF4-FFF2-40B4-BE49-F238E27FC236}">
                <a16:creationId xmlns:a16="http://schemas.microsoft.com/office/drawing/2014/main" id="{B9AD1619-C711-F9A8-4D42-3EF8898EAE7C}"/>
              </a:ext>
            </a:extLst>
          </p:cNvPr>
          <p:cNvSpPr/>
          <p:nvPr/>
        </p:nvSpPr>
        <p:spPr>
          <a:xfrm>
            <a:off x="7228575" y="0"/>
            <a:ext cx="4963425" cy="6858000"/>
          </a:xfrm>
          <a:prstGeom prst="rect">
            <a:avLst/>
          </a:prstGeom>
          <a:solidFill>
            <a:srgbClr val="651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Shape, square&#10;&#10;Description automatically generated">
            <a:extLst>
              <a:ext uri="{FF2B5EF4-FFF2-40B4-BE49-F238E27FC236}">
                <a16:creationId xmlns:a16="http://schemas.microsoft.com/office/drawing/2014/main" id="{00EB352F-E49D-952E-D3B2-31272E8B6D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5698" y="276587"/>
            <a:ext cx="575193" cy="575193"/>
          </a:xfrm>
          <a:prstGeom prst="rect">
            <a:avLst/>
          </a:prstGeom>
        </p:spPr>
      </p:pic>
      <p:pic>
        <p:nvPicPr>
          <p:cNvPr id="12" name="Picture 11" descr="Shape, square&#10;&#10;Description automatically generated">
            <a:extLst>
              <a:ext uri="{FF2B5EF4-FFF2-40B4-BE49-F238E27FC236}">
                <a16:creationId xmlns:a16="http://schemas.microsoft.com/office/drawing/2014/main" id="{3D1C79FC-867F-92F4-5226-48BE7BFAF5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9279" y="5953888"/>
            <a:ext cx="575193" cy="575193"/>
          </a:xfrm>
          <a:prstGeom prst="rect">
            <a:avLst/>
          </a:prstGeom>
        </p:spPr>
      </p:pic>
      <p:pic>
        <p:nvPicPr>
          <p:cNvPr id="15" name="Picture 14">
            <a:extLst>
              <a:ext uri="{FF2B5EF4-FFF2-40B4-BE49-F238E27FC236}">
                <a16:creationId xmlns:a16="http://schemas.microsoft.com/office/drawing/2014/main" id="{D73F92C5-4801-F7C3-32AE-EB3C255AB1D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pic>
        <p:nvPicPr>
          <p:cNvPr id="3" name="גרפיקה 12">
            <a:extLst>
              <a:ext uri="{FF2B5EF4-FFF2-40B4-BE49-F238E27FC236}">
                <a16:creationId xmlns:a16="http://schemas.microsoft.com/office/drawing/2014/main" id="{1480D4E9-D659-79B4-AB32-3DF0D05915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42151" y="263631"/>
            <a:ext cx="1662190" cy="354322"/>
          </a:xfrm>
          <a:prstGeom prst="rect">
            <a:avLst/>
          </a:prstGeom>
        </p:spPr>
      </p:pic>
      <p:sp>
        <p:nvSpPr>
          <p:cNvPr id="4" name="תיבת טקסט 3">
            <a:extLst>
              <a:ext uri="{FF2B5EF4-FFF2-40B4-BE49-F238E27FC236}">
                <a16:creationId xmlns:a16="http://schemas.microsoft.com/office/drawing/2014/main" id="{34B9B703-5A2B-2BB5-A82C-6956294EE731}"/>
              </a:ext>
            </a:extLst>
          </p:cNvPr>
          <p:cNvSpPr txBox="1"/>
          <p:nvPr/>
        </p:nvSpPr>
        <p:spPr>
          <a:xfrm>
            <a:off x="7535698" y="2459503"/>
            <a:ext cx="4517111" cy="1015663"/>
          </a:xfrm>
          <a:prstGeom prst="rect">
            <a:avLst/>
          </a:prstGeom>
          <a:noFill/>
        </p:spPr>
        <p:txBody>
          <a:bodyPr wrap="square">
            <a:spAutoFit/>
          </a:bodyPr>
          <a:lstStyle/>
          <a:p>
            <a:pPr algn="ctr" rtl="1"/>
            <a:r>
              <a:rPr lang="he-IL" sz="6000" b="1" dirty="0">
                <a:solidFill>
                  <a:schemeClr val="bg1"/>
                </a:solidFill>
                <a:effectLst/>
                <a:ea typeface="Calibri" panose="020F0502020204030204" pitchFamily="34" charset="0"/>
                <a:cs typeface="Calibri" panose="020F0502020204030204" pitchFamily="34" charset="0"/>
              </a:rPr>
              <a:t>דיון כיתתי</a:t>
            </a:r>
            <a:endParaRPr lang="he-IL" sz="6000" b="1" dirty="0">
              <a:solidFill>
                <a:schemeClr val="bg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853568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descr="תמונה שמכילה אדום, אדום סגול, Carmine&#10;&#10;התיאור נוצר באופן אוטומטי">
            <a:extLst>
              <a:ext uri="{FF2B5EF4-FFF2-40B4-BE49-F238E27FC236}">
                <a16:creationId xmlns:a16="http://schemas.microsoft.com/office/drawing/2014/main" id="{697920AD-7781-033B-A19B-4F85034511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תמונה 15" descr="תמונה שמכילה קו, תרשים, עיצוב&#10;&#10;התיאור נוצר באופן אוטומטי">
            <a:extLst>
              <a:ext uri="{FF2B5EF4-FFF2-40B4-BE49-F238E27FC236}">
                <a16:creationId xmlns:a16="http://schemas.microsoft.com/office/drawing/2014/main" id="{272BFF45-5FD3-947B-93C0-7181654D0D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884" y="3418900"/>
            <a:ext cx="9774391" cy="23897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4">
            <a:extLst>
              <a:ext uri="{FF2B5EF4-FFF2-40B4-BE49-F238E27FC236}">
                <a16:creationId xmlns:a16="http://schemas.microsoft.com/office/drawing/2014/main" id="{9A39DD9E-371A-DA37-A7B4-1449F3CDC296}"/>
              </a:ext>
            </a:extLst>
          </p:cNvPr>
          <p:cNvSpPr txBox="1"/>
          <p:nvPr/>
        </p:nvSpPr>
        <p:spPr>
          <a:xfrm>
            <a:off x="2967135" y="566362"/>
            <a:ext cx="8317140" cy="2610843"/>
          </a:xfrm>
          <a:prstGeom prst="rect">
            <a:avLst/>
          </a:prstGeom>
          <a:noFill/>
        </p:spPr>
        <p:txBody>
          <a:bodyPr wrap="square" rtlCol="0">
            <a:spAutoFit/>
          </a:bodyPr>
          <a:lstStyle/>
          <a:p>
            <a:pPr algn="r" rtl="1">
              <a:lnSpc>
                <a:spcPct val="150000"/>
              </a:lnSpc>
            </a:pPr>
            <a:r>
              <a:rPr lang="he-IL" sz="2800" dirty="0">
                <a:solidFill>
                  <a:schemeClr val="bg1"/>
                </a:solidFill>
                <a:effectLst/>
                <a:latin typeface="Calibri" panose="020F0502020204030204" pitchFamily="34" charset="0"/>
                <a:cs typeface="Calibri" panose="020F0502020204030204" pitchFamily="34" charset="0"/>
              </a:rPr>
              <a:t>עיינו </a:t>
            </a:r>
            <a:r>
              <a:rPr lang="he-IL" sz="2800" dirty="0">
                <a:solidFill>
                  <a:schemeClr val="bg1"/>
                </a:solidFill>
                <a:effectLst/>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בסעיף 7 א לחוק יסוד: הכנסת.</a:t>
            </a:r>
            <a:r>
              <a:rPr lang="he-IL" sz="2800" dirty="0">
                <a:solidFill>
                  <a:srgbClr val="0563C1"/>
                </a:solidFill>
                <a:effectLst/>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 </a:t>
            </a:r>
            <a:endParaRPr lang="he-IL" sz="2800" dirty="0">
              <a:solidFill>
                <a:srgbClr val="AD1A11"/>
              </a:solidFill>
              <a:effectLst/>
              <a:latin typeface="Calibri" panose="020F0502020204030204" pitchFamily="34" charset="0"/>
              <a:cs typeface="Calibri" panose="020F0502020204030204" pitchFamily="34" charset="0"/>
            </a:endParaRPr>
          </a:p>
          <a:p>
            <a:pPr algn="r" rtl="1">
              <a:lnSpc>
                <a:spcPct val="150000"/>
              </a:lnSpc>
            </a:pPr>
            <a:r>
              <a:rPr lang="he-IL" sz="2800" dirty="0">
                <a:solidFill>
                  <a:schemeClr val="bg1"/>
                </a:solidFill>
                <a:effectLst/>
                <a:latin typeface="Calibri" panose="020F0502020204030204" pitchFamily="34" charset="0"/>
                <a:cs typeface="Calibri" panose="020F0502020204030204" pitchFamily="34" charset="0"/>
              </a:rPr>
              <a:t>הסבירו לפי סעיף 7 א לחוק יסוד: האם קבוצה יכולה להתמודד לכנסת כדי לקדם כל אחד מהחלומות שלמדנו בשיעור זה? </a:t>
            </a:r>
          </a:p>
          <a:p>
            <a:pPr algn="r" rtl="1">
              <a:lnSpc>
                <a:spcPct val="150000"/>
              </a:lnSpc>
            </a:pPr>
            <a:r>
              <a:rPr lang="he-IL" sz="2800" dirty="0">
                <a:solidFill>
                  <a:schemeClr val="bg1"/>
                </a:solidFill>
                <a:effectLst/>
                <a:latin typeface="Calibri" panose="020F0502020204030204" pitchFamily="34" charset="0"/>
                <a:cs typeface="Calibri" panose="020F0502020204030204" pitchFamily="34" charset="0"/>
              </a:rPr>
              <a:t>נזכיר כי על פי סעיף 7 א </a:t>
            </a:r>
            <a:r>
              <a:rPr lang="he-IL" sz="2800" b="1" dirty="0">
                <a:solidFill>
                  <a:schemeClr val="bg1"/>
                </a:solidFill>
                <a:effectLst/>
                <a:latin typeface="Calibri" panose="020F0502020204030204" pitchFamily="34" charset="0"/>
                <a:cs typeface="Calibri" panose="020F0502020204030204" pitchFamily="34" charset="0"/>
              </a:rPr>
              <a:t>לחוק יסוד: הכנסת</a:t>
            </a:r>
            <a:r>
              <a:rPr lang="he-IL" sz="2800" dirty="0">
                <a:solidFill>
                  <a:schemeClr val="bg1"/>
                </a:solidFill>
                <a:effectLst/>
                <a:latin typeface="Calibri" panose="020F0502020204030204" pitchFamily="34" charset="0"/>
                <a:cs typeface="Calibri" panose="020F0502020204030204" pitchFamily="34" charset="0"/>
              </a:rPr>
              <a:t>, </a:t>
            </a:r>
          </a:p>
        </p:txBody>
      </p:sp>
      <p:sp>
        <p:nvSpPr>
          <p:cNvPr id="9" name="תיבת טקסט 8">
            <a:extLst>
              <a:ext uri="{FF2B5EF4-FFF2-40B4-BE49-F238E27FC236}">
                <a16:creationId xmlns:a16="http://schemas.microsoft.com/office/drawing/2014/main" id="{227B58C2-23F9-2420-BC81-9B014AF90E0C}"/>
              </a:ext>
            </a:extLst>
          </p:cNvPr>
          <p:cNvSpPr txBox="1"/>
          <p:nvPr/>
        </p:nvSpPr>
        <p:spPr>
          <a:xfrm>
            <a:off x="1639506" y="3676079"/>
            <a:ext cx="9380657" cy="1697068"/>
          </a:xfrm>
          <a:prstGeom prst="rect">
            <a:avLst/>
          </a:prstGeom>
          <a:noFill/>
        </p:spPr>
        <p:txBody>
          <a:bodyPr wrap="square">
            <a:sp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2400" b="0" i="0" u="none" strike="noStrike" kern="1200" cap="none" spc="0" normalizeH="0" baseline="0" noProof="0" dirty="0">
                <a:ln>
                  <a:noFill/>
                </a:ln>
                <a:solidFill>
                  <a:srgbClr val="AD1A11"/>
                </a:solidFill>
                <a:effectLst/>
                <a:uLnTx/>
                <a:uFillTx/>
                <a:latin typeface="Calibri" panose="020F0502020204030204" pitchFamily="34" charset="0"/>
                <a:ea typeface="+mn-ea"/>
                <a:cs typeface="Calibri" panose="020F0502020204030204" pitchFamily="34" charset="0"/>
              </a:rPr>
              <a:t>א . רשימת מועמדים לא תשתתף בבחירות לכנסת ולא יהיה אדם מועמד בבחירות לכנסת, אם יש במטרותיה או במעשיה של הרשימה או במעשיו של האדם, לפי העניין, במפורש או במשתמע, שלילת קיומה של מדינת ישראל כמדינה יהודית ודמוקרטית.</a:t>
            </a:r>
          </a:p>
        </p:txBody>
      </p:sp>
      <p:pic>
        <p:nvPicPr>
          <p:cNvPr id="7" name="Picture 14">
            <a:extLst>
              <a:ext uri="{FF2B5EF4-FFF2-40B4-BE49-F238E27FC236}">
                <a16:creationId xmlns:a16="http://schemas.microsoft.com/office/drawing/2014/main" id="{0A87AE05-27A8-8536-FB61-D071B37FB67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pic>
        <p:nvPicPr>
          <p:cNvPr id="8" name="גרפיקה 12">
            <a:extLst>
              <a:ext uri="{FF2B5EF4-FFF2-40B4-BE49-F238E27FC236}">
                <a16:creationId xmlns:a16="http://schemas.microsoft.com/office/drawing/2014/main" id="{36E7368D-9162-FA19-90F0-2F504ED033C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42151" y="263631"/>
            <a:ext cx="1662190" cy="354322"/>
          </a:xfrm>
          <a:prstGeom prst="rect">
            <a:avLst/>
          </a:prstGeom>
        </p:spPr>
      </p:pic>
      <p:grpSp>
        <p:nvGrpSpPr>
          <p:cNvPr id="3" name="קבוצה 2">
            <a:extLst>
              <a:ext uri="{FF2B5EF4-FFF2-40B4-BE49-F238E27FC236}">
                <a16:creationId xmlns:a16="http://schemas.microsoft.com/office/drawing/2014/main" id="{58FC8B2A-753A-8CBB-A456-9C26A16AB01E}"/>
              </a:ext>
            </a:extLst>
          </p:cNvPr>
          <p:cNvGrpSpPr/>
          <p:nvPr/>
        </p:nvGrpSpPr>
        <p:grpSpPr>
          <a:xfrm>
            <a:off x="202497" y="5630326"/>
            <a:ext cx="1437010" cy="1055280"/>
            <a:chOff x="458877" y="3459413"/>
            <a:chExt cx="3823110" cy="2989108"/>
          </a:xfrm>
        </p:grpSpPr>
        <p:pic>
          <p:nvPicPr>
            <p:cNvPr id="4" name="תמונה 3" descr="תמונה שמכילה אדם, בחוץ, לבוש, פני אדם&#10;&#10;התיאור נוצר באופן אוטומטי">
              <a:extLst>
                <a:ext uri="{FF2B5EF4-FFF2-40B4-BE49-F238E27FC236}">
                  <a16:creationId xmlns:a16="http://schemas.microsoft.com/office/drawing/2014/main" id="{6DE3BF0A-4E54-22D0-75CC-5A6185FBC3BD}"/>
                </a:ext>
              </a:extLst>
            </p:cNvPr>
            <p:cNvPicPr>
              <a:picLocks noChangeAspect="1"/>
            </p:cNvPicPr>
            <p:nvPr/>
          </p:nvPicPr>
          <p:blipFill rotWithShape="1">
            <a:blip r:embed="rId8">
              <a:extLst>
                <a:ext uri="{28A0092B-C50C-407E-A947-70E740481C1C}">
                  <a14:useLocalDpi xmlns:a14="http://schemas.microsoft.com/office/drawing/2010/main" val="0"/>
                </a:ext>
              </a:extLst>
            </a:blip>
            <a:srcRect l="14373"/>
            <a:stretch/>
          </p:blipFill>
          <p:spPr>
            <a:xfrm>
              <a:off x="633075" y="3459413"/>
              <a:ext cx="3648912" cy="2831695"/>
            </a:xfrm>
            <a:prstGeom prst="rect">
              <a:avLst/>
            </a:prstGeom>
          </p:spPr>
        </p:pic>
        <p:pic>
          <p:nvPicPr>
            <p:cNvPr id="10" name="Picture 23" descr="Shape, square&#10;&#10;Description automatically generated">
              <a:extLst>
                <a:ext uri="{FF2B5EF4-FFF2-40B4-BE49-F238E27FC236}">
                  <a16:creationId xmlns:a16="http://schemas.microsoft.com/office/drawing/2014/main" id="{D3203AA2-1C5D-37EB-6EAE-54200C62EB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8877" y="6095103"/>
              <a:ext cx="348397" cy="353418"/>
            </a:xfrm>
            <a:prstGeom prst="rect">
              <a:avLst/>
            </a:prstGeom>
          </p:spPr>
        </p:pic>
      </p:grpSp>
    </p:spTree>
    <p:extLst>
      <p:ext uri="{BB962C8B-B14F-4D97-AF65-F5344CB8AC3E}">
        <p14:creationId xmlns:p14="http://schemas.microsoft.com/office/powerpoint/2010/main" val="15579622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a:extLst>
              <a:ext uri="{FF2B5EF4-FFF2-40B4-BE49-F238E27FC236}">
                <a16:creationId xmlns:a16="http://schemas.microsoft.com/office/drawing/2014/main" id="{8E5F70A4-50BC-E7EE-7CC9-200E53726946}"/>
              </a:ext>
            </a:extLst>
          </p:cNvPr>
          <p:cNvSpPr/>
          <p:nvPr/>
        </p:nvSpPr>
        <p:spPr>
          <a:xfrm>
            <a:off x="0" y="0"/>
            <a:ext cx="8458200" cy="6858000"/>
          </a:xfrm>
          <a:prstGeom prst="rect">
            <a:avLst/>
          </a:prstGeom>
          <a:solidFill>
            <a:srgbClr val="82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dirty="0"/>
          </a:p>
        </p:txBody>
      </p:sp>
      <p:sp>
        <p:nvSpPr>
          <p:cNvPr id="21" name="TextBox 20">
            <a:extLst>
              <a:ext uri="{FF2B5EF4-FFF2-40B4-BE49-F238E27FC236}">
                <a16:creationId xmlns:a16="http://schemas.microsoft.com/office/drawing/2014/main" id="{DC5715F2-5A6C-7E3F-E53F-6073C18EA350}"/>
              </a:ext>
            </a:extLst>
          </p:cNvPr>
          <p:cNvSpPr txBox="1"/>
          <p:nvPr/>
        </p:nvSpPr>
        <p:spPr>
          <a:xfrm>
            <a:off x="1374594" y="2786712"/>
            <a:ext cx="4992997" cy="1015663"/>
          </a:xfrm>
          <a:prstGeom prst="rect">
            <a:avLst/>
          </a:prstGeom>
          <a:noFill/>
        </p:spPr>
        <p:txBody>
          <a:bodyPr wrap="square" rtlCol="0">
            <a:spAutoFit/>
          </a:bodyPr>
          <a:lstStyle/>
          <a:p>
            <a:pPr algn="ctr"/>
            <a:r>
              <a:rPr lang="he-IL" sz="6000" b="1" dirty="0">
                <a:solidFill>
                  <a:schemeClr val="bg1"/>
                </a:solidFill>
                <a:latin typeface="Calibri" panose="020F0502020204030204" pitchFamily="34" charset="0"/>
                <a:cs typeface="Calibri" panose="020F0502020204030204" pitchFamily="34" charset="0"/>
              </a:rPr>
              <a:t>סיכום</a:t>
            </a:r>
            <a:endParaRPr lang="he-IL" sz="6000" b="1" dirty="0">
              <a:solidFill>
                <a:schemeClr val="bg1"/>
              </a:solidFill>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76729F4-0403-6590-3815-82AC1D68D3B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pic>
        <p:nvPicPr>
          <p:cNvPr id="6" name="תמונה 5" descr="תמונה שמכילה גרפיקה, גופן, עיצוב גרפי, צילום מסך&#10;&#10;התיאור נוצר באופן אוטומטי">
            <a:extLst>
              <a:ext uri="{FF2B5EF4-FFF2-40B4-BE49-F238E27FC236}">
                <a16:creationId xmlns:a16="http://schemas.microsoft.com/office/drawing/2014/main" id="{1D0812E0-827B-456A-F7F0-221850D828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5566" y="250905"/>
            <a:ext cx="1869195" cy="367048"/>
          </a:xfrm>
          <a:prstGeom prst="rect">
            <a:avLst/>
          </a:prstGeom>
        </p:spPr>
      </p:pic>
      <p:pic>
        <p:nvPicPr>
          <p:cNvPr id="9" name="תמונה 8" descr="תמונה שמכילה מפה, שרטוט, אומנות, טקסט&#10;&#10;התיאור נוצר באופן אוטומטי">
            <a:extLst>
              <a:ext uri="{FF2B5EF4-FFF2-40B4-BE49-F238E27FC236}">
                <a16:creationId xmlns:a16="http://schemas.microsoft.com/office/drawing/2014/main" id="{0097E5A5-5618-7914-7A4E-F3399EC243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5298" y="281380"/>
            <a:ext cx="3034155" cy="6576620"/>
          </a:xfrm>
          <a:prstGeom prst="rect">
            <a:avLst/>
          </a:prstGeom>
        </p:spPr>
      </p:pic>
      <p:sp>
        <p:nvSpPr>
          <p:cNvPr id="10" name="מלבן 9">
            <a:extLst>
              <a:ext uri="{FF2B5EF4-FFF2-40B4-BE49-F238E27FC236}">
                <a16:creationId xmlns:a16="http://schemas.microsoft.com/office/drawing/2014/main" id="{69A1DB91-DC9A-A69B-DB75-B4EA965A1344}"/>
              </a:ext>
            </a:extLst>
          </p:cNvPr>
          <p:cNvSpPr/>
          <p:nvPr/>
        </p:nvSpPr>
        <p:spPr>
          <a:xfrm>
            <a:off x="11432471" y="6154390"/>
            <a:ext cx="452705" cy="452705"/>
          </a:xfrm>
          <a:prstGeom prst="rect">
            <a:avLst/>
          </a:prstGeom>
          <a:solidFill>
            <a:srgbClr val="AD1A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55797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3B895FFB-70B8-B7EC-38FE-EF2A51461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sp>
        <p:nvSpPr>
          <p:cNvPr id="5" name="TextBox 4">
            <a:extLst>
              <a:ext uri="{FF2B5EF4-FFF2-40B4-BE49-F238E27FC236}">
                <a16:creationId xmlns:a16="http://schemas.microsoft.com/office/drawing/2014/main" id="{095841BC-998F-51C9-9337-29B0DE8102C2}"/>
              </a:ext>
            </a:extLst>
          </p:cNvPr>
          <p:cNvSpPr txBox="1"/>
          <p:nvPr/>
        </p:nvSpPr>
        <p:spPr>
          <a:xfrm>
            <a:off x="0" y="2530442"/>
            <a:ext cx="4318000" cy="1015663"/>
          </a:xfrm>
          <a:prstGeom prst="rect">
            <a:avLst/>
          </a:prstGeom>
          <a:noFill/>
        </p:spPr>
        <p:txBody>
          <a:bodyPr wrap="square" rtlCol="0">
            <a:spAutoFit/>
          </a:bodyPr>
          <a:lstStyle/>
          <a:p>
            <a:pPr algn="ctr"/>
            <a:r>
              <a:rPr lang="he-IL" sz="6000" b="1" dirty="0">
                <a:solidFill>
                  <a:srgbClr val="AD1A11"/>
                </a:solidFill>
                <a:effectLst/>
                <a:latin typeface="Calibri" panose="020F0502020204030204" pitchFamily="34" charset="0"/>
                <a:cs typeface="Calibri" panose="020F0502020204030204" pitchFamily="34" charset="0"/>
              </a:rPr>
              <a:t>מה </a:t>
            </a:r>
            <a:r>
              <a:rPr lang="he-IL" sz="6000" b="1" dirty="0">
                <a:solidFill>
                  <a:srgbClr val="AD1A11"/>
                </a:solidFill>
                <a:latin typeface="Calibri" panose="020F0502020204030204" pitchFamily="34" charset="0"/>
                <a:cs typeface="Calibri" panose="020F0502020204030204" pitchFamily="34" charset="0"/>
              </a:rPr>
              <a:t>נלמד?</a:t>
            </a:r>
            <a:endParaRPr lang="he-IL" sz="6000" b="1" dirty="0">
              <a:solidFill>
                <a:srgbClr val="AD1A11"/>
              </a:solidFill>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968ADB93-DB15-3FC3-536C-12AF5117ACD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535663" y="173849"/>
            <a:ext cx="453841" cy="450931"/>
          </a:xfrm>
          <a:prstGeom prst="rect">
            <a:avLst/>
          </a:prstGeom>
        </p:spPr>
      </p:pic>
      <p:sp>
        <p:nvSpPr>
          <p:cNvPr id="2" name="מלבן 1">
            <a:extLst>
              <a:ext uri="{FF2B5EF4-FFF2-40B4-BE49-F238E27FC236}">
                <a16:creationId xmlns:a16="http://schemas.microsoft.com/office/drawing/2014/main" id="{408B8256-AB5D-6AF8-C739-106FD19F2924}"/>
              </a:ext>
            </a:extLst>
          </p:cNvPr>
          <p:cNvSpPr/>
          <p:nvPr/>
        </p:nvSpPr>
        <p:spPr>
          <a:xfrm>
            <a:off x="202496" y="6232170"/>
            <a:ext cx="452705" cy="452705"/>
          </a:xfrm>
          <a:prstGeom prst="rect">
            <a:avLst/>
          </a:prstGeom>
          <a:solidFill>
            <a:srgbClr val="AD1A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תמונה 7" descr="תמונה שמכילה בחוץ, לבוש, שמיים, הליכה&#10;&#10;התיאור נוצר באופן אוטומטי">
            <a:extLst>
              <a:ext uri="{FF2B5EF4-FFF2-40B4-BE49-F238E27FC236}">
                <a16:creationId xmlns:a16="http://schemas.microsoft.com/office/drawing/2014/main" id="{E48B2DC2-FC7C-59EB-9116-80FDE4D418BC}"/>
              </a:ext>
            </a:extLst>
          </p:cNvPr>
          <p:cNvPicPr>
            <a:picLocks noChangeAspect="1"/>
          </p:cNvPicPr>
          <p:nvPr/>
        </p:nvPicPr>
        <p:blipFill rotWithShape="1">
          <a:blip r:embed="rId5">
            <a:extLst>
              <a:ext uri="{28A0092B-C50C-407E-A947-70E740481C1C}">
                <a14:useLocalDpi xmlns:a14="http://schemas.microsoft.com/office/drawing/2010/main" val="0"/>
              </a:ext>
            </a:extLst>
          </a:blip>
          <a:srcRect l="23445"/>
          <a:stretch/>
        </p:blipFill>
        <p:spPr>
          <a:xfrm>
            <a:off x="4318000" y="0"/>
            <a:ext cx="7874000" cy="6858000"/>
          </a:xfrm>
          <a:prstGeom prst="rect">
            <a:avLst/>
          </a:prstGeom>
        </p:spPr>
      </p:pic>
      <p:pic>
        <p:nvPicPr>
          <p:cNvPr id="9" name="תמונה 8" descr="תמונה שמכילה גרפיקה, גופן, עיצוב גרפי, צילום מסך&#10;&#10;התיאור נוצר באופן אוטומטי">
            <a:extLst>
              <a:ext uri="{FF2B5EF4-FFF2-40B4-BE49-F238E27FC236}">
                <a16:creationId xmlns:a16="http://schemas.microsoft.com/office/drawing/2014/main" id="{AFF31F13-3ACD-2BF9-33EC-0C5593D3F6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85566" y="250905"/>
            <a:ext cx="1869195" cy="367048"/>
          </a:xfrm>
          <a:prstGeom prst="rect">
            <a:avLst/>
          </a:prstGeom>
        </p:spPr>
      </p:pic>
    </p:spTree>
    <p:extLst>
      <p:ext uri="{BB962C8B-B14F-4D97-AF65-F5344CB8AC3E}">
        <p14:creationId xmlns:p14="http://schemas.microsoft.com/office/powerpoint/2010/main" val="35032721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תמונה 12" descr="תמונה שמכילה תפוז, אדום, אפרסק&#10;&#10;התיאור נוצר באופן אוטומטי">
            <a:extLst>
              <a:ext uri="{FF2B5EF4-FFF2-40B4-BE49-F238E27FC236}">
                <a16:creationId xmlns:a16="http://schemas.microsoft.com/office/drawing/2014/main" id="{A9216D17-4713-7D80-37C3-D3A5128632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0836" y="0"/>
            <a:ext cx="6701164" cy="6858000"/>
          </a:xfrm>
          <a:prstGeom prst="rect">
            <a:avLst/>
          </a:prstGeom>
        </p:spPr>
      </p:pic>
      <p:pic>
        <p:nvPicPr>
          <p:cNvPr id="18" name="Picture 17">
            <a:extLst>
              <a:ext uri="{FF2B5EF4-FFF2-40B4-BE49-F238E27FC236}">
                <a16:creationId xmlns:a16="http://schemas.microsoft.com/office/drawing/2014/main" id="{496ECBF3-CBB7-76A2-9899-F73448F221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sp>
        <p:nvSpPr>
          <p:cNvPr id="3" name="TextBox 2">
            <a:extLst>
              <a:ext uri="{FF2B5EF4-FFF2-40B4-BE49-F238E27FC236}">
                <a16:creationId xmlns:a16="http://schemas.microsoft.com/office/drawing/2014/main" id="{4F19121A-CEC1-3DDA-0E11-A7C15F1998E3}"/>
              </a:ext>
            </a:extLst>
          </p:cNvPr>
          <p:cNvSpPr txBox="1"/>
          <p:nvPr/>
        </p:nvSpPr>
        <p:spPr>
          <a:xfrm>
            <a:off x="3307915" y="4002013"/>
            <a:ext cx="5576170" cy="1323439"/>
          </a:xfrm>
          <a:prstGeom prst="rect">
            <a:avLst/>
          </a:prstGeom>
          <a:noFill/>
        </p:spPr>
        <p:txBody>
          <a:bodyPr wrap="square" rtlCol="0">
            <a:spAutoFit/>
          </a:bodyPr>
          <a:lstStyle/>
          <a:p>
            <a:pPr algn="ctr" rtl="1"/>
            <a:r>
              <a:rPr lang="he-IL" sz="8000" b="1" dirty="0">
                <a:solidFill>
                  <a:schemeClr val="bg1">
                    <a:alpha val="0"/>
                  </a:schemeClr>
                </a:solidFill>
                <a:effectLst/>
                <a:latin typeface="Calibri Light" panose="020F0302020204030204" pitchFamily="34" charset="0"/>
                <a:cs typeface="Calibri Light" panose="020F0302020204030204" pitchFamily="34" charset="0"/>
              </a:rPr>
              <a:t>בואו נצא לדרך. </a:t>
            </a:r>
          </a:p>
        </p:txBody>
      </p:sp>
      <p:pic>
        <p:nvPicPr>
          <p:cNvPr id="2" name="גרפיקה 12">
            <a:extLst>
              <a:ext uri="{FF2B5EF4-FFF2-40B4-BE49-F238E27FC236}">
                <a16:creationId xmlns:a16="http://schemas.microsoft.com/office/drawing/2014/main" id="{8EFC795A-95CF-A3FE-7502-D63E3E62E4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42151" y="263631"/>
            <a:ext cx="1662190" cy="354322"/>
          </a:xfrm>
          <a:prstGeom prst="rect">
            <a:avLst/>
          </a:prstGeom>
        </p:spPr>
      </p:pic>
      <p:pic>
        <p:nvPicPr>
          <p:cNvPr id="9" name="Picture 5" descr="Shape, square&#10;&#10;Description automatically generated">
            <a:extLst>
              <a:ext uri="{FF2B5EF4-FFF2-40B4-BE49-F238E27FC236}">
                <a16:creationId xmlns:a16="http://schemas.microsoft.com/office/drawing/2014/main" id="{16181EA0-2DCD-988D-2EDE-70FFAD267C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5323" y="5422077"/>
            <a:ext cx="458481" cy="458481"/>
          </a:xfrm>
          <a:prstGeom prst="rect">
            <a:avLst/>
          </a:prstGeom>
        </p:spPr>
      </p:pic>
      <p:pic>
        <p:nvPicPr>
          <p:cNvPr id="34" name="תמונה 33" descr="תמונה שמכילה צילום מסך&#10;&#10;התיאור נוצר באופן אוטומטי">
            <a:extLst>
              <a:ext uri="{FF2B5EF4-FFF2-40B4-BE49-F238E27FC236}">
                <a16:creationId xmlns:a16="http://schemas.microsoft.com/office/drawing/2014/main" id="{11D7D570-44F6-03FB-6E37-B94D3B9C9C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8644" y="1268008"/>
            <a:ext cx="4478779" cy="657900"/>
          </a:xfrm>
          <a:prstGeom prst="rect">
            <a:avLst/>
          </a:prstGeom>
        </p:spPr>
      </p:pic>
      <p:pic>
        <p:nvPicPr>
          <p:cNvPr id="37" name="Picture 11">
            <a:extLst>
              <a:ext uri="{FF2B5EF4-FFF2-40B4-BE49-F238E27FC236}">
                <a16:creationId xmlns:a16="http://schemas.microsoft.com/office/drawing/2014/main" id="{56F68B8B-2591-A0EA-F879-231B140AD3F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44415" y="5880558"/>
            <a:ext cx="575193" cy="650945"/>
          </a:xfrm>
          <a:prstGeom prst="rect">
            <a:avLst/>
          </a:prstGeom>
        </p:spPr>
      </p:pic>
      <p:pic>
        <p:nvPicPr>
          <p:cNvPr id="41" name="תמונה 40" descr="תמונה שמכילה צילום מסך, תפוז, מלבן&#10;&#10;התיאור נוצר באופן אוטומטי">
            <a:extLst>
              <a:ext uri="{FF2B5EF4-FFF2-40B4-BE49-F238E27FC236}">
                <a16:creationId xmlns:a16="http://schemas.microsoft.com/office/drawing/2014/main" id="{399AF0E1-E1A7-5136-3867-84866BBE94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89153" y="2716257"/>
            <a:ext cx="1803372" cy="1526550"/>
          </a:xfrm>
          <a:prstGeom prst="rect">
            <a:avLst/>
          </a:prstGeom>
        </p:spPr>
      </p:pic>
      <p:pic>
        <p:nvPicPr>
          <p:cNvPr id="42" name="תמונה 41" descr="תמונה שמכילה צילום מסך, מלבן&#10;&#10;התיאור נוצר באופן אוטומטי">
            <a:extLst>
              <a:ext uri="{FF2B5EF4-FFF2-40B4-BE49-F238E27FC236}">
                <a16:creationId xmlns:a16="http://schemas.microsoft.com/office/drawing/2014/main" id="{91079958-43E5-CD6F-4830-C19415A7248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30881" y="3734181"/>
            <a:ext cx="1642879" cy="1591271"/>
          </a:xfrm>
          <a:prstGeom prst="rect">
            <a:avLst/>
          </a:prstGeom>
        </p:spPr>
      </p:pic>
      <p:sp>
        <p:nvSpPr>
          <p:cNvPr id="43" name="TextBox 5">
            <a:extLst>
              <a:ext uri="{FF2B5EF4-FFF2-40B4-BE49-F238E27FC236}">
                <a16:creationId xmlns:a16="http://schemas.microsoft.com/office/drawing/2014/main" id="{2B9CAF3C-AAF1-9F32-1EA8-E62CB8577AD3}"/>
              </a:ext>
            </a:extLst>
          </p:cNvPr>
          <p:cNvSpPr txBox="1"/>
          <p:nvPr/>
        </p:nvSpPr>
        <p:spPr>
          <a:xfrm>
            <a:off x="5662479" y="1478391"/>
            <a:ext cx="6396268" cy="3709349"/>
          </a:xfrm>
          <a:prstGeom prst="rect">
            <a:avLst/>
          </a:prstGeom>
          <a:noFill/>
        </p:spPr>
        <p:txBody>
          <a:bodyPr wrap="square" rtlCol="0">
            <a:spAutoFit/>
          </a:bodyPr>
          <a:lstStyle/>
          <a:p>
            <a:pPr algn="ctr">
              <a:lnSpc>
                <a:spcPct val="150000"/>
              </a:lnSpc>
            </a:pPr>
            <a:r>
              <a:rPr lang="he-IL" sz="32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החלום הלאומי של מדינת ישראל</a:t>
            </a:r>
          </a:p>
          <a:p>
            <a:pPr algn="ctr">
              <a:lnSpc>
                <a:spcPct val="150000"/>
              </a:lnSpc>
            </a:pPr>
            <a:r>
              <a:rPr lang="he-IL" sz="3200" dirty="0">
                <a:solidFill>
                  <a:schemeClr val="bg1"/>
                </a:solidFill>
                <a:effectLst/>
                <a:latin typeface="Calibri Light" panose="020F0302020204030204" pitchFamily="34" charset="0"/>
                <a:cs typeface="Calibri Light" panose="020F0302020204030204" pitchFamily="34" charset="0"/>
              </a:rPr>
              <a:t> בשער הקודם למדנו על היותה של מדינת ישראל מדינה יהודית ודמוקרטית, שחיים בה זה לצד זה רוב יהודי וקבוצת מיעוט ערבית. </a:t>
            </a:r>
          </a:p>
          <a:p>
            <a:pPr algn="ctr">
              <a:lnSpc>
                <a:spcPct val="150000"/>
              </a:lnSpc>
            </a:pPr>
            <a:r>
              <a:rPr lang="he-IL" sz="3200" dirty="0">
                <a:solidFill>
                  <a:schemeClr val="bg1"/>
                </a:solidFill>
                <a:effectLst/>
                <a:latin typeface="Calibri Light" panose="020F0302020204030204" pitchFamily="34" charset="0"/>
                <a:cs typeface="Calibri Light" panose="020F0302020204030204" pitchFamily="34" charset="0"/>
              </a:rPr>
              <a:t>בואו ניזכר לרגע במונחים שלמדנו…</a:t>
            </a:r>
            <a:endParaRPr lang="he-IL" sz="3200" b="1" dirty="0">
              <a:solidFill>
                <a:schemeClr val="bg1"/>
              </a:solidFill>
              <a:effectLst/>
              <a:latin typeface="Calibri Light" panose="020F0302020204030204" pitchFamily="34" charset="0"/>
              <a:cs typeface="Calibri Light" panose="020F0302020204030204" pitchFamily="34" charset="0"/>
            </a:endParaRPr>
          </a:p>
        </p:txBody>
      </p:sp>
      <p:pic>
        <p:nvPicPr>
          <p:cNvPr id="4" name="Picture 10" descr="A picture containing text&#10;&#10;Description automatically generated">
            <a:extLst>
              <a:ext uri="{FF2B5EF4-FFF2-40B4-BE49-F238E27FC236}">
                <a16:creationId xmlns:a16="http://schemas.microsoft.com/office/drawing/2014/main" id="{354ADD0A-0661-3E4F-93E6-627CF2D4889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spTree>
    <p:extLst>
      <p:ext uri="{BB962C8B-B14F-4D97-AF65-F5344CB8AC3E}">
        <p14:creationId xmlns:p14="http://schemas.microsoft.com/office/powerpoint/2010/main" val="27405243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תמונה 9" descr="תמונה שמכילה אדום, תפוז, אדום סגול&#10;&#10;התיאור נוצר באופן אוטומטי">
            <a:extLst>
              <a:ext uri="{FF2B5EF4-FFF2-40B4-BE49-F238E27FC236}">
                <a16:creationId xmlns:a16="http://schemas.microsoft.com/office/drawing/2014/main" id="{81E308CB-1B12-FBF4-8301-83EB7D6F26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13"/>
            <a:ext cx="12198847" cy="6861138"/>
          </a:xfrm>
          <a:prstGeom prst="rect">
            <a:avLst/>
          </a:prstGeom>
        </p:spPr>
      </p:pic>
      <p:pic>
        <p:nvPicPr>
          <p:cNvPr id="3" name="גרפיקה 12">
            <a:extLst>
              <a:ext uri="{FF2B5EF4-FFF2-40B4-BE49-F238E27FC236}">
                <a16:creationId xmlns:a16="http://schemas.microsoft.com/office/drawing/2014/main" id="{1480D4E9-D659-79B4-AB32-3DF0D05915E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2151" y="263631"/>
            <a:ext cx="1662190" cy="354322"/>
          </a:xfrm>
          <a:prstGeom prst="rect">
            <a:avLst/>
          </a:prstGeom>
        </p:spPr>
      </p:pic>
      <p:sp>
        <p:nvSpPr>
          <p:cNvPr id="6" name="TextBox 5">
            <a:extLst>
              <a:ext uri="{FF2B5EF4-FFF2-40B4-BE49-F238E27FC236}">
                <a16:creationId xmlns:a16="http://schemas.microsoft.com/office/drawing/2014/main" id="{2B9CAF3C-AAF1-9F32-1EA8-E62CB8577AD3}"/>
              </a:ext>
            </a:extLst>
          </p:cNvPr>
          <p:cNvSpPr txBox="1">
            <a:spLocks/>
          </p:cNvSpPr>
          <p:nvPr/>
        </p:nvSpPr>
        <p:spPr>
          <a:xfrm>
            <a:off x="2480557" y="985818"/>
            <a:ext cx="7230885" cy="646331"/>
          </a:xfrm>
          <a:prstGeom prst="rect">
            <a:avLst/>
          </a:prstGeom>
          <a:noFill/>
        </p:spPr>
        <p:txBody>
          <a:bodyPr wrap="square" rtlCol="0">
            <a:spAutoFit/>
          </a:bodyPr>
          <a:lstStyle/>
          <a:p>
            <a:pPr algn="ctr"/>
            <a:r>
              <a:rPr lang="he-IL" sz="3600" b="1" dirty="0">
                <a:solidFill>
                  <a:schemeClr val="bg1"/>
                </a:solidFill>
                <a:effectLst/>
                <a:latin typeface="Calibri" panose="020F0502020204030204" pitchFamily="34" charset="0"/>
                <a:cs typeface="Calibri" panose="020F0502020204030204" pitchFamily="34" charset="0"/>
              </a:rPr>
              <a:t>למדנו שיש כמה סוגים של מדינות לאום: </a:t>
            </a:r>
          </a:p>
        </p:txBody>
      </p:sp>
      <p:pic>
        <p:nvPicPr>
          <p:cNvPr id="37" name="Picture 14">
            <a:extLst>
              <a:ext uri="{FF2B5EF4-FFF2-40B4-BE49-F238E27FC236}">
                <a16:creationId xmlns:a16="http://schemas.microsoft.com/office/drawing/2014/main" id="{85AB7F97-4335-E4F0-336D-4A4A8D96821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pic>
        <p:nvPicPr>
          <p:cNvPr id="2" name="Picture 9" descr="Shape, square&#10;&#10;Description automatically generated">
            <a:extLst>
              <a:ext uri="{FF2B5EF4-FFF2-40B4-BE49-F238E27FC236}">
                <a16:creationId xmlns:a16="http://schemas.microsoft.com/office/drawing/2014/main" id="{268BDAE0-5275-BDA6-7697-A9014103B9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7246" y="5914362"/>
            <a:ext cx="575193" cy="575193"/>
          </a:xfrm>
          <a:prstGeom prst="rect">
            <a:avLst/>
          </a:prstGeom>
        </p:spPr>
      </p:pic>
      <p:grpSp>
        <p:nvGrpSpPr>
          <p:cNvPr id="29" name="קבוצה 28">
            <a:extLst>
              <a:ext uri="{FF2B5EF4-FFF2-40B4-BE49-F238E27FC236}">
                <a16:creationId xmlns:a16="http://schemas.microsoft.com/office/drawing/2014/main" id="{82D01FFE-06FD-5331-3BB4-141D40C4CDDD}"/>
              </a:ext>
            </a:extLst>
          </p:cNvPr>
          <p:cNvGrpSpPr/>
          <p:nvPr/>
        </p:nvGrpSpPr>
        <p:grpSpPr>
          <a:xfrm>
            <a:off x="6435567" y="2122425"/>
            <a:ext cx="4086393" cy="1690669"/>
            <a:chOff x="6296420" y="2201937"/>
            <a:chExt cx="4086393" cy="1690669"/>
          </a:xfrm>
        </p:grpSpPr>
        <p:pic>
          <p:nvPicPr>
            <p:cNvPr id="5" name="Picture 27" descr="A white square with black border&#10;&#10;Description automatically generated">
              <a:hlinkClick r:id="rId8" action="ppaction://hlinksldjump"/>
              <a:extLst>
                <a:ext uri="{FF2B5EF4-FFF2-40B4-BE49-F238E27FC236}">
                  <a16:creationId xmlns:a16="http://schemas.microsoft.com/office/drawing/2014/main" id="{9852F120-41A4-CA7C-DB22-404CCA59E7A4}"/>
                </a:ext>
              </a:extLst>
            </p:cNvPr>
            <p:cNvPicPr>
              <a:picLocks noChangeAspect="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372113" y="2201937"/>
              <a:ext cx="3935009" cy="16906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תמונה 14" descr="תמונה שמכילה שחור, חשיכה&#10;&#10;התיאור נוצר באופן אוטומטי">
              <a:hlinkClick r:id="rId8" action="ppaction://hlinksldjump"/>
              <a:extLst>
                <a:ext uri="{FF2B5EF4-FFF2-40B4-BE49-F238E27FC236}">
                  <a16:creationId xmlns:a16="http://schemas.microsoft.com/office/drawing/2014/main" id="{1838816C-D79E-8D46-E44F-0D52F16C108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96420" y="2494513"/>
              <a:ext cx="4086393" cy="1105516"/>
            </a:xfrm>
            <a:prstGeom prst="rect">
              <a:avLst/>
            </a:prstGeom>
          </p:spPr>
        </p:pic>
      </p:grpSp>
      <p:grpSp>
        <p:nvGrpSpPr>
          <p:cNvPr id="25" name="קבוצה 24">
            <a:extLst>
              <a:ext uri="{FF2B5EF4-FFF2-40B4-BE49-F238E27FC236}">
                <a16:creationId xmlns:a16="http://schemas.microsoft.com/office/drawing/2014/main" id="{E1D6C2F2-F080-2483-5851-72D4588A89B0}"/>
              </a:ext>
            </a:extLst>
          </p:cNvPr>
          <p:cNvGrpSpPr/>
          <p:nvPr/>
        </p:nvGrpSpPr>
        <p:grpSpPr>
          <a:xfrm>
            <a:off x="6435566" y="4143478"/>
            <a:ext cx="4086395" cy="1690669"/>
            <a:chOff x="1809184" y="4223693"/>
            <a:chExt cx="4086395" cy="1690669"/>
          </a:xfrm>
        </p:grpSpPr>
        <p:pic>
          <p:nvPicPr>
            <p:cNvPr id="12" name="Picture 27" descr="A white square with black border&#10;&#10;Description automatically generated">
              <a:hlinkClick r:id="rId11" action="ppaction://hlinksldjump"/>
              <a:extLst>
                <a:ext uri="{FF2B5EF4-FFF2-40B4-BE49-F238E27FC236}">
                  <a16:creationId xmlns:a16="http://schemas.microsoft.com/office/drawing/2014/main" id="{2FDDA5B3-9D3E-22ED-EBAC-0ED1F7EF3E3E}"/>
                </a:ext>
              </a:extLst>
            </p:cNvPr>
            <p:cNvPicPr>
              <a:picLocks noChangeAspect="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884878" y="4223693"/>
              <a:ext cx="3935009" cy="16906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תמונה 16" descr="תמונה שמכילה שחור, חשיכה&#10;&#10;התיאור נוצר באופן אוטומטי">
              <a:hlinkClick r:id="rId11" action="ppaction://hlinksldjump"/>
              <a:extLst>
                <a:ext uri="{FF2B5EF4-FFF2-40B4-BE49-F238E27FC236}">
                  <a16:creationId xmlns:a16="http://schemas.microsoft.com/office/drawing/2014/main" id="{2AB15A86-3E2D-01F4-5793-EF808425223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09184" y="4710114"/>
              <a:ext cx="4086395" cy="704174"/>
            </a:xfrm>
            <a:prstGeom prst="rect">
              <a:avLst/>
            </a:prstGeom>
          </p:spPr>
        </p:pic>
      </p:grpSp>
      <p:grpSp>
        <p:nvGrpSpPr>
          <p:cNvPr id="24" name="קבוצה 23">
            <a:extLst>
              <a:ext uri="{FF2B5EF4-FFF2-40B4-BE49-F238E27FC236}">
                <a16:creationId xmlns:a16="http://schemas.microsoft.com/office/drawing/2014/main" id="{09A496B6-5384-D733-1071-C69AA9E6CC53}"/>
              </a:ext>
            </a:extLst>
          </p:cNvPr>
          <p:cNvGrpSpPr/>
          <p:nvPr/>
        </p:nvGrpSpPr>
        <p:grpSpPr>
          <a:xfrm>
            <a:off x="1884946" y="4143478"/>
            <a:ext cx="4137473" cy="1690669"/>
            <a:chOff x="1825049" y="2201938"/>
            <a:chExt cx="4137473" cy="1690669"/>
          </a:xfrm>
        </p:grpSpPr>
        <p:pic>
          <p:nvPicPr>
            <p:cNvPr id="7" name="Picture 27" descr="A white square with black border&#10;&#10;Description automatically generated">
              <a:hlinkClick r:id="rId13" action="ppaction://hlinksldjump"/>
              <a:extLst>
                <a:ext uri="{FF2B5EF4-FFF2-40B4-BE49-F238E27FC236}">
                  <a16:creationId xmlns:a16="http://schemas.microsoft.com/office/drawing/2014/main" id="{38AF5BE5-6493-86F5-B258-C6D6F45DE03D}"/>
                </a:ext>
              </a:extLst>
            </p:cNvPr>
            <p:cNvPicPr>
              <a:picLocks noChangeAspect="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926282" y="2201938"/>
              <a:ext cx="3935009" cy="16906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תמונה 18" descr="תמונה שמכילה שחור, חשיכה&#10;&#10;התיאור נוצר באופן אוטומטי">
              <a:hlinkClick r:id="rId13" action="ppaction://hlinksldjump"/>
              <a:extLst>
                <a:ext uri="{FF2B5EF4-FFF2-40B4-BE49-F238E27FC236}">
                  <a16:creationId xmlns:a16="http://schemas.microsoft.com/office/drawing/2014/main" id="{D6C054B6-2B1F-8529-1A45-1AE5DFE18DD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825049" y="2494513"/>
              <a:ext cx="4137473" cy="1105516"/>
            </a:xfrm>
            <a:prstGeom prst="rect">
              <a:avLst/>
            </a:prstGeom>
          </p:spPr>
        </p:pic>
      </p:grpSp>
      <p:grpSp>
        <p:nvGrpSpPr>
          <p:cNvPr id="8" name="קבוצה 7">
            <a:extLst>
              <a:ext uri="{FF2B5EF4-FFF2-40B4-BE49-F238E27FC236}">
                <a16:creationId xmlns:a16="http://schemas.microsoft.com/office/drawing/2014/main" id="{B8E4A635-4B8F-1C7F-6879-A211B1113AFF}"/>
              </a:ext>
            </a:extLst>
          </p:cNvPr>
          <p:cNvGrpSpPr/>
          <p:nvPr/>
        </p:nvGrpSpPr>
        <p:grpSpPr>
          <a:xfrm>
            <a:off x="1910485" y="2122425"/>
            <a:ext cx="4086395" cy="1690669"/>
            <a:chOff x="6256443" y="4223694"/>
            <a:chExt cx="4086395" cy="1690669"/>
          </a:xfrm>
        </p:grpSpPr>
        <p:pic>
          <p:nvPicPr>
            <p:cNvPr id="4" name="Picture 27" descr="A white square with black border&#10;&#10;Description automatically generated">
              <a:hlinkClick r:id="rId15" action="ppaction://hlinksldjump"/>
              <a:extLst>
                <a:ext uri="{FF2B5EF4-FFF2-40B4-BE49-F238E27FC236}">
                  <a16:creationId xmlns:a16="http://schemas.microsoft.com/office/drawing/2014/main" id="{EF49D8A7-047F-D1DC-063C-6F389C51A5F9}"/>
                </a:ext>
              </a:extLst>
            </p:cNvPr>
            <p:cNvPicPr>
              <a:picLocks noChangeAspect="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372113" y="4223694"/>
              <a:ext cx="3935009" cy="16906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תמונה 22" descr="תמונה שמכילה שחור, חשיכה&#10;&#10;התיאור נוצר באופן אוטומטי">
              <a:hlinkClick r:id="rId15" action="ppaction://hlinksldjump"/>
              <a:extLst>
                <a:ext uri="{FF2B5EF4-FFF2-40B4-BE49-F238E27FC236}">
                  <a16:creationId xmlns:a16="http://schemas.microsoft.com/office/drawing/2014/main" id="{CA33821F-6A3B-D129-C061-BA8BDA5D7D6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256443" y="4716940"/>
              <a:ext cx="4086395" cy="704174"/>
            </a:xfrm>
            <a:prstGeom prst="rect">
              <a:avLst/>
            </a:prstGeom>
          </p:spPr>
        </p:pic>
      </p:grpSp>
    </p:spTree>
    <p:extLst>
      <p:ext uri="{BB962C8B-B14F-4D97-AF65-F5344CB8AC3E}">
        <p14:creationId xmlns:p14="http://schemas.microsoft.com/office/powerpoint/2010/main" val="30375984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 name="תמונה 18" descr="תמונה שמכילה אדום, תפוז, אדום סגול&#10;&#10;התיאור נוצר באופן אוטומטי">
            <a:extLst>
              <a:ext uri="{FF2B5EF4-FFF2-40B4-BE49-F238E27FC236}">
                <a16:creationId xmlns:a16="http://schemas.microsoft.com/office/drawing/2014/main" id="{D40D0A11-9831-8A11-6F1B-A8BE2887A9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3"/>
            <a:ext cx="12198847" cy="6861138"/>
          </a:xfrm>
          <a:prstGeom prst="rect">
            <a:avLst/>
          </a:prstGeom>
        </p:spPr>
      </p:pic>
      <p:pic>
        <p:nvPicPr>
          <p:cNvPr id="20" name="גרפיקה 12">
            <a:extLst>
              <a:ext uri="{FF2B5EF4-FFF2-40B4-BE49-F238E27FC236}">
                <a16:creationId xmlns:a16="http://schemas.microsoft.com/office/drawing/2014/main" id="{FBA622C1-4BB3-9ED5-1894-44877AA437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42151" y="263631"/>
            <a:ext cx="1662190" cy="354322"/>
          </a:xfrm>
          <a:prstGeom prst="rect">
            <a:avLst/>
          </a:prstGeom>
        </p:spPr>
      </p:pic>
      <p:sp>
        <p:nvSpPr>
          <p:cNvPr id="21" name="TextBox 5">
            <a:extLst>
              <a:ext uri="{FF2B5EF4-FFF2-40B4-BE49-F238E27FC236}">
                <a16:creationId xmlns:a16="http://schemas.microsoft.com/office/drawing/2014/main" id="{04B75827-1FBA-950A-5F60-DB03710C1B4F}"/>
              </a:ext>
            </a:extLst>
          </p:cNvPr>
          <p:cNvSpPr txBox="1">
            <a:spLocks/>
          </p:cNvSpPr>
          <p:nvPr/>
        </p:nvSpPr>
        <p:spPr>
          <a:xfrm>
            <a:off x="3034833" y="1155019"/>
            <a:ext cx="6122334" cy="553998"/>
          </a:xfrm>
          <a:prstGeom prst="rect">
            <a:avLst/>
          </a:prstGeom>
          <a:noFill/>
        </p:spPr>
        <p:txBody>
          <a:bodyPr wrap="square" rtlCol="0">
            <a:spAutoFit/>
          </a:bodyPr>
          <a:lstStyle/>
          <a:p>
            <a:pPr algn="ctr"/>
            <a:r>
              <a:rPr lang="he-IL" sz="3000" b="1" dirty="0">
                <a:solidFill>
                  <a:schemeClr val="bg1"/>
                </a:solidFill>
                <a:effectLst/>
                <a:latin typeface="Calibri" panose="020F0502020204030204" pitchFamily="34" charset="0"/>
                <a:cs typeface="Calibri" panose="020F0502020204030204" pitchFamily="34" charset="0"/>
              </a:rPr>
              <a:t>למדנו שיש כמה סוגים של מדינות לאום: </a:t>
            </a:r>
          </a:p>
        </p:txBody>
      </p:sp>
      <p:pic>
        <p:nvPicPr>
          <p:cNvPr id="25" name="Picture 14">
            <a:extLst>
              <a:ext uri="{FF2B5EF4-FFF2-40B4-BE49-F238E27FC236}">
                <a16:creationId xmlns:a16="http://schemas.microsoft.com/office/drawing/2014/main" id="{4C4A453E-1732-F16E-CDB2-8373872941F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grpSp>
        <p:nvGrpSpPr>
          <p:cNvPr id="26" name="קבוצה 25">
            <a:extLst>
              <a:ext uri="{FF2B5EF4-FFF2-40B4-BE49-F238E27FC236}">
                <a16:creationId xmlns:a16="http://schemas.microsoft.com/office/drawing/2014/main" id="{435C5B9C-C3BB-30A4-D374-3E6C2EC775B8}"/>
              </a:ext>
            </a:extLst>
          </p:cNvPr>
          <p:cNvGrpSpPr>
            <a:grpSpLocks/>
          </p:cNvGrpSpPr>
          <p:nvPr/>
        </p:nvGrpSpPr>
        <p:grpSpPr>
          <a:xfrm>
            <a:off x="6372113" y="4223694"/>
            <a:ext cx="3935009" cy="1690669"/>
            <a:chOff x="9050023" y="2937608"/>
            <a:chExt cx="2792474" cy="1690669"/>
          </a:xfrm>
        </p:grpSpPr>
        <p:pic>
          <p:nvPicPr>
            <p:cNvPr id="27" name="Picture 27" descr="A white square with black border&#10;&#10;Description automatically generated">
              <a:hlinkClick r:id="rId6" action="ppaction://hlinksldjump"/>
              <a:extLst>
                <a:ext uri="{FF2B5EF4-FFF2-40B4-BE49-F238E27FC236}">
                  <a16:creationId xmlns:a16="http://schemas.microsoft.com/office/drawing/2014/main" id="{1F2C8FD3-4AFD-5B15-5642-66BA6090470B}"/>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050023" y="2937608"/>
              <a:ext cx="2792474" cy="16906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8" name="TextBox 5">
              <a:hlinkClick r:id="rId8" action="ppaction://hlinksldjump"/>
              <a:extLst>
                <a:ext uri="{FF2B5EF4-FFF2-40B4-BE49-F238E27FC236}">
                  <a16:creationId xmlns:a16="http://schemas.microsoft.com/office/drawing/2014/main" id="{56FE04E4-D37C-5E12-212B-1604A7FFB8CD}"/>
                </a:ext>
              </a:extLst>
            </p:cNvPr>
            <p:cNvSpPr txBox="1">
              <a:spLocks/>
            </p:cNvSpPr>
            <p:nvPr/>
          </p:nvSpPr>
          <p:spPr>
            <a:xfrm>
              <a:off x="9351363" y="3446633"/>
              <a:ext cx="2202196" cy="707886"/>
            </a:xfrm>
            <a:prstGeom prst="rect">
              <a:avLst/>
            </a:prstGeom>
            <a:noFill/>
          </p:spPr>
          <p:txBody>
            <a:bodyPr wrap="square" rtlCol="0">
              <a:spAutoFit/>
            </a:bodyPr>
            <a:lstStyle/>
            <a:p>
              <a:pPr algn="ctr" rtl="1"/>
              <a:r>
                <a:rPr lang="he-IL" sz="2000" b="1" dirty="0">
                  <a:effectLst/>
                  <a:latin typeface="Alef" panose="00000500000000000000" pitchFamily="2" charset="-79"/>
                  <a:cs typeface="Alef" panose="00000500000000000000" pitchFamily="2" charset="-79"/>
                </a:rPr>
                <a:t>מדינת לאום אתנית־תרבותית</a:t>
              </a:r>
            </a:p>
          </p:txBody>
        </p:sp>
      </p:grpSp>
      <p:grpSp>
        <p:nvGrpSpPr>
          <p:cNvPr id="29" name="קבוצה 28">
            <a:extLst>
              <a:ext uri="{FF2B5EF4-FFF2-40B4-BE49-F238E27FC236}">
                <a16:creationId xmlns:a16="http://schemas.microsoft.com/office/drawing/2014/main" id="{E6964C16-C615-3AA9-03F5-A920F442A244}"/>
              </a:ext>
            </a:extLst>
          </p:cNvPr>
          <p:cNvGrpSpPr>
            <a:grpSpLocks/>
          </p:cNvGrpSpPr>
          <p:nvPr/>
        </p:nvGrpSpPr>
        <p:grpSpPr>
          <a:xfrm>
            <a:off x="1884878" y="4223693"/>
            <a:ext cx="3935009" cy="1690669"/>
            <a:chOff x="6269951" y="2938349"/>
            <a:chExt cx="2792474" cy="1690669"/>
          </a:xfrm>
        </p:grpSpPr>
        <p:pic>
          <p:nvPicPr>
            <p:cNvPr id="30" name="Picture 27" descr="A white square with black border&#10;&#10;Description automatically generated">
              <a:hlinkClick r:id="rId6" action="ppaction://hlinksldjump"/>
              <a:extLst>
                <a:ext uri="{FF2B5EF4-FFF2-40B4-BE49-F238E27FC236}">
                  <a16:creationId xmlns:a16="http://schemas.microsoft.com/office/drawing/2014/main" id="{6A3D552A-7B91-B637-E46A-6075EBE393D6}"/>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269951" y="2938349"/>
              <a:ext cx="2792474" cy="16906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1" name="TextBox 5">
              <a:hlinkClick r:id="rId8" action="ppaction://hlinksldjump"/>
              <a:extLst>
                <a:ext uri="{FF2B5EF4-FFF2-40B4-BE49-F238E27FC236}">
                  <a16:creationId xmlns:a16="http://schemas.microsoft.com/office/drawing/2014/main" id="{E3CF189D-6647-F517-BEA6-1D54600CBABB}"/>
                </a:ext>
              </a:extLst>
            </p:cNvPr>
            <p:cNvSpPr txBox="1">
              <a:spLocks/>
            </p:cNvSpPr>
            <p:nvPr/>
          </p:nvSpPr>
          <p:spPr>
            <a:xfrm>
              <a:off x="6566812" y="3600521"/>
              <a:ext cx="2202196" cy="400110"/>
            </a:xfrm>
            <a:prstGeom prst="rect">
              <a:avLst/>
            </a:prstGeom>
            <a:noFill/>
          </p:spPr>
          <p:txBody>
            <a:bodyPr wrap="square" rtlCol="0">
              <a:spAutoFit/>
            </a:bodyPr>
            <a:lstStyle/>
            <a:p>
              <a:pPr algn="ctr" rtl="1"/>
              <a:r>
                <a:rPr lang="he-IL" sz="2000" b="1" dirty="0">
                  <a:effectLst/>
                  <a:latin typeface="Alef" panose="00000500000000000000" pitchFamily="2" charset="-79"/>
                  <a:cs typeface="Alef" panose="00000500000000000000" pitchFamily="2" charset="-79"/>
                </a:rPr>
                <a:t>מדינה דו-לאומית</a:t>
              </a:r>
            </a:p>
          </p:txBody>
        </p:sp>
      </p:grpSp>
      <p:grpSp>
        <p:nvGrpSpPr>
          <p:cNvPr id="32" name="קבוצה 31">
            <a:extLst>
              <a:ext uri="{FF2B5EF4-FFF2-40B4-BE49-F238E27FC236}">
                <a16:creationId xmlns:a16="http://schemas.microsoft.com/office/drawing/2014/main" id="{FD0688D5-F5F1-4D56-1C01-D3DCD39DCA1D}"/>
              </a:ext>
            </a:extLst>
          </p:cNvPr>
          <p:cNvGrpSpPr>
            <a:grpSpLocks/>
          </p:cNvGrpSpPr>
          <p:nvPr/>
        </p:nvGrpSpPr>
        <p:grpSpPr>
          <a:xfrm>
            <a:off x="6372113" y="2201937"/>
            <a:ext cx="3935009" cy="1690669"/>
            <a:chOff x="3486434" y="2938349"/>
            <a:chExt cx="2792474" cy="1690669"/>
          </a:xfrm>
        </p:grpSpPr>
        <p:pic>
          <p:nvPicPr>
            <p:cNvPr id="33" name="Picture 27" descr="A white square with black border&#10;&#10;Description automatically generated">
              <a:hlinkClick r:id="rId6" action="ppaction://hlinksldjump"/>
              <a:extLst>
                <a:ext uri="{FF2B5EF4-FFF2-40B4-BE49-F238E27FC236}">
                  <a16:creationId xmlns:a16="http://schemas.microsoft.com/office/drawing/2014/main" id="{2C4B8EAB-AB92-3488-F3BB-652F7E790BFA}"/>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486434" y="2938349"/>
              <a:ext cx="2792474" cy="16906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4" name="TextBox 5">
              <a:hlinkClick r:id="rId8" action="ppaction://hlinksldjump"/>
              <a:extLst>
                <a:ext uri="{FF2B5EF4-FFF2-40B4-BE49-F238E27FC236}">
                  <a16:creationId xmlns:a16="http://schemas.microsoft.com/office/drawing/2014/main" id="{DE7E407E-BE1D-E786-F853-F614B76D374F}"/>
                </a:ext>
              </a:extLst>
            </p:cNvPr>
            <p:cNvSpPr txBox="1">
              <a:spLocks/>
            </p:cNvSpPr>
            <p:nvPr/>
          </p:nvSpPr>
          <p:spPr>
            <a:xfrm>
              <a:off x="3783296" y="3600521"/>
              <a:ext cx="2202196" cy="400110"/>
            </a:xfrm>
            <a:prstGeom prst="rect">
              <a:avLst/>
            </a:prstGeom>
            <a:noFill/>
          </p:spPr>
          <p:txBody>
            <a:bodyPr wrap="square" rtlCol="0">
              <a:spAutoFit/>
            </a:bodyPr>
            <a:lstStyle/>
            <a:p>
              <a:pPr algn="ctr" rtl="1"/>
              <a:r>
                <a:rPr lang="he-IL" sz="2000" b="1" dirty="0">
                  <a:effectLst/>
                  <a:latin typeface="Alef" panose="00000500000000000000" pitchFamily="2" charset="-79"/>
                  <a:cs typeface="Alef" panose="00000500000000000000" pitchFamily="2" charset="-79"/>
                </a:rPr>
                <a:t>מדינת רב-לאומית </a:t>
              </a:r>
            </a:p>
          </p:txBody>
        </p:sp>
      </p:grpSp>
      <p:grpSp>
        <p:nvGrpSpPr>
          <p:cNvPr id="35" name="קבוצה 34">
            <a:extLst>
              <a:ext uri="{FF2B5EF4-FFF2-40B4-BE49-F238E27FC236}">
                <a16:creationId xmlns:a16="http://schemas.microsoft.com/office/drawing/2014/main" id="{68183411-B4F3-B061-8DCC-7742B309E435}"/>
              </a:ext>
            </a:extLst>
          </p:cNvPr>
          <p:cNvGrpSpPr>
            <a:grpSpLocks/>
          </p:cNvGrpSpPr>
          <p:nvPr/>
        </p:nvGrpSpPr>
        <p:grpSpPr>
          <a:xfrm>
            <a:off x="1926282" y="2201938"/>
            <a:ext cx="3935009" cy="1690669"/>
            <a:chOff x="702918" y="2938349"/>
            <a:chExt cx="2792474" cy="1690669"/>
          </a:xfrm>
        </p:grpSpPr>
        <p:pic>
          <p:nvPicPr>
            <p:cNvPr id="36" name="Picture 27" descr="A white square with black border&#10;&#10;Description automatically generated">
              <a:hlinkClick r:id="rId6" action="ppaction://hlinksldjump"/>
              <a:extLst>
                <a:ext uri="{FF2B5EF4-FFF2-40B4-BE49-F238E27FC236}">
                  <a16:creationId xmlns:a16="http://schemas.microsoft.com/office/drawing/2014/main" id="{34BB5EF7-EB30-47C5-F7D9-967C16C7316C}"/>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02918" y="2938349"/>
              <a:ext cx="2792474" cy="16906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7" name="TextBox 5">
              <a:hlinkClick r:id="rId8" action="ppaction://hlinksldjump"/>
              <a:extLst>
                <a:ext uri="{FF2B5EF4-FFF2-40B4-BE49-F238E27FC236}">
                  <a16:creationId xmlns:a16="http://schemas.microsoft.com/office/drawing/2014/main" id="{9C98F609-660F-50B4-54B4-77CF8960F0B3}"/>
                </a:ext>
              </a:extLst>
            </p:cNvPr>
            <p:cNvSpPr txBox="1">
              <a:spLocks/>
            </p:cNvSpPr>
            <p:nvPr/>
          </p:nvSpPr>
          <p:spPr>
            <a:xfrm>
              <a:off x="980227" y="3446633"/>
              <a:ext cx="2228898" cy="707886"/>
            </a:xfrm>
            <a:prstGeom prst="rect">
              <a:avLst/>
            </a:prstGeom>
            <a:noFill/>
          </p:spPr>
          <p:txBody>
            <a:bodyPr wrap="square" rtlCol="0">
              <a:spAutoFit/>
            </a:bodyPr>
            <a:lstStyle/>
            <a:p>
              <a:pPr algn="ctr" rtl="1"/>
              <a:r>
                <a:rPr lang="he-IL" sz="2000" b="1" dirty="0">
                  <a:effectLst/>
                  <a:latin typeface="Alef" panose="00000500000000000000" pitchFamily="2" charset="-79"/>
                  <a:cs typeface="Alef" panose="00000500000000000000" pitchFamily="2" charset="-79"/>
                </a:rPr>
                <a:t>מדינת לאום אזרחית (פוליטית)</a:t>
              </a:r>
            </a:p>
          </p:txBody>
        </p:sp>
      </p:grpSp>
      <p:sp>
        <p:nvSpPr>
          <p:cNvPr id="3" name="מלבן 2">
            <a:extLst>
              <a:ext uri="{FF2B5EF4-FFF2-40B4-BE49-F238E27FC236}">
                <a16:creationId xmlns:a16="http://schemas.microsoft.com/office/drawing/2014/main" id="{0771257C-36A3-C50F-8437-BF96E4A5B0D7}"/>
              </a:ext>
            </a:extLst>
          </p:cNvPr>
          <p:cNvSpPr/>
          <p:nvPr/>
        </p:nvSpPr>
        <p:spPr>
          <a:xfrm>
            <a:off x="0" y="-10892"/>
            <a:ext cx="12192000" cy="6858000"/>
          </a:xfrm>
          <a:prstGeom prst="rect">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שיורית" descr="A white square with black border&#10;&#10;Description automatically generated">
            <a:extLst>
              <a:ext uri="{FF2B5EF4-FFF2-40B4-BE49-F238E27FC236}">
                <a16:creationId xmlns:a16="http://schemas.microsoft.com/office/drawing/2014/main" id="{35B8B7CC-50A0-B489-32B8-526E7983C2CE}"/>
              </a:ext>
            </a:extLst>
          </p:cNvPr>
          <p:cNvPicPr>
            <a:picLocks noChangeAspect="1"/>
          </p:cNvPicPr>
          <p:nvPr/>
        </p:nvPicPr>
        <p:blipFill>
          <a:blip r:embed="rId7">
            <a:alphaModFix/>
            <a:extLst>
              <a:ext uri="{28A0092B-C50C-407E-A947-70E740481C1C}">
                <a14:useLocalDpi xmlns:a14="http://schemas.microsoft.com/office/drawing/2010/main" val="0"/>
              </a:ext>
            </a:extLst>
          </a:blip>
          <a:stretch>
            <a:fillRect/>
          </a:stretch>
        </p:blipFill>
        <p:spPr>
          <a:xfrm>
            <a:off x="8559" y="771695"/>
            <a:ext cx="12192000" cy="3765581"/>
          </a:xfrm>
          <a:prstGeom prst="rect">
            <a:avLst/>
          </a:prstGeom>
        </p:spPr>
      </p:pic>
      <p:pic>
        <p:nvPicPr>
          <p:cNvPr id="2" name="!!שיורית" descr="A white square with black border&#10;&#10;Description automatically generated">
            <a:extLst>
              <a:ext uri="{FF2B5EF4-FFF2-40B4-BE49-F238E27FC236}">
                <a16:creationId xmlns:a16="http://schemas.microsoft.com/office/drawing/2014/main" id="{0292FC73-CE0F-9376-E590-F119A7DB6D15}"/>
              </a:ext>
            </a:extLst>
          </p:cNvPr>
          <p:cNvPicPr>
            <a:picLocks noChangeAspect="1"/>
          </p:cNvPicPr>
          <p:nvPr/>
        </p:nvPicPr>
        <p:blipFill>
          <a:blip r:embed="rId7">
            <a:alphaModFix/>
            <a:extLst>
              <a:ext uri="{28A0092B-C50C-407E-A947-70E740481C1C}">
                <a14:useLocalDpi xmlns:a14="http://schemas.microsoft.com/office/drawing/2010/main" val="0"/>
              </a:ext>
            </a:extLst>
          </a:blip>
          <a:stretch>
            <a:fillRect/>
          </a:stretch>
        </p:blipFill>
        <p:spPr>
          <a:xfrm>
            <a:off x="8559" y="771695"/>
            <a:ext cx="12192000" cy="5329849"/>
          </a:xfrm>
          <a:prstGeom prst="rect">
            <a:avLst/>
          </a:prstGeom>
        </p:spPr>
      </p:pic>
      <p:sp>
        <p:nvSpPr>
          <p:cNvPr id="9" name="TextBox 28">
            <a:extLst>
              <a:ext uri="{FF2B5EF4-FFF2-40B4-BE49-F238E27FC236}">
                <a16:creationId xmlns:a16="http://schemas.microsoft.com/office/drawing/2014/main" id="{724EC357-6F4C-9056-E6D6-3B1B5759CEDB}"/>
              </a:ext>
            </a:extLst>
          </p:cNvPr>
          <p:cNvSpPr txBox="1"/>
          <p:nvPr/>
        </p:nvSpPr>
        <p:spPr>
          <a:xfrm>
            <a:off x="1048037" y="1917018"/>
            <a:ext cx="10113045" cy="1143070"/>
          </a:xfrm>
          <a:prstGeom prst="rect">
            <a:avLst/>
          </a:prstGeom>
          <a:noFill/>
        </p:spPr>
        <p:txBody>
          <a:bodyPr wrap="square" rtlCol="0">
            <a:spAutoFit/>
          </a:bodyPr>
          <a:lstStyle/>
          <a:p>
            <a:pPr algn="r" rtl="1">
              <a:lnSpc>
                <a:spcPct val="150000"/>
              </a:lnSpc>
            </a:pPr>
            <a:r>
              <a:rPr lang="he-IL" sz="2400" dirty="0">
                <a:solidFill>
                  <a:srgbClr val="6E2914"/>
                </a:solidFill>
                <a:effectLst/>
                <a:latin typeface="Calibri" panose="020F0502020204030204" pitchFamily="34" charset="0"/>
                <a:ea typeface="Calibri Light" panose="020F0302020204030204" pitchFamily="34" charset="0"/>
                <a:cs typeface="Calibri" panose="020F0502020204030204" pitchFamily="34" charset="0"/>
              </a:rPr>
              <a:t>מדינה שמגדירה את השייכות הלאומית על בסיס האזרחות בלבד, ללא קשר למוצא, לרקע, לדת, </a:t>
            </a:r>
            <a:r>
              <a:rPr lang="he-IL" sz="2400" dirty="0" err="1">
                <a:solidFill>
                  <a:srgbClr val="6E2914"/>
                </a:solidFill>
                <a:effectLst/>
                <a:latin typeface="Calibri" panose="020F0502020204030204" pitchFamily="34" charset="0"/>
                <a:ea typeface="Calibri Light" panose="020F0302020204030204" pitchFamily="34" charset="0"/>
                <a:cs typeface="Calibri" panose="020F0502020204030204" pitchFamily="34" charset="0"/>
              </a:rPr>
              <a:t>וכו</a:t>
            </a:r>
            <a:r>
              <a:rPr lang="he-IL" sz="2400" dirty="0">
                <a:solidFill>
                  <a:srgbClr val="6E2914"/>
                </a:solidFill>
                <a:effectLst/>
                <a:latin typeface="Calibri" panose="020F0502020204030204" pitchFamily="34" charset="0"/>
                <a:ea typeface="Calibri Light" panose="020F0302020204030204" pitchFamily="34" charset="0"/>
                <a:cs typeface="Calibri" panose="020F0502020204030204" pitchFamily="34" charset="0"/>
              </a:rPr>
              <a:t>'. כל עוד רוצים לחיות יחד במדינה אחת תחת אותה מערכת ערכים וחוקים.</a:t>
            </a:r>
          </a:p>
        </p:txBody>
      </p:sp>
      <p:grpSp>
        <p:nvGrpSpPr>
          <p:cNvPr id="38" name="קבוצה 37">
            <a:extLst>
              <a:ext uri="{FF2B5EF4-FFF2-40B4-BE49-F238E27FC236}">
                <a16:creationId xmlns:a16="http://schemas.microsoft.com/office/drawing/2014/main" id="{1019230A-0EA4-893D-ED33-9952930D95BD}"/>
              </a:ext>
            </a:extLst>
          </p:cNvPr>
          <p:cNvGrpSpPr/>
          <p:nvPr/>
        </p:nvGrpSpPr>
        <p:grpSpPr>
          <a:xfrm>
            <a:off x="11230645" y="756456"/>
            <a:ext cx="971626" cy="698437"/>
            <a:chOff x="15720160" y="-176825"/>
            <a:chExt cx="971626" cy="698437"/>
          </a:xfrm>
        </p:grpSpPr>
        <p:grpSp>
          <p:nvGrpSpPr>
            <p:cNvPr id="22" name="Group 39">
              <a:extLst>
                <a:ext uri="{FF2B5EF4-FFF2-40B4-BE49-F238E27FC236}">
                  <a16:creationId xmlns:a16="http://schemas.microsoft.com/office/drawing/2014/main" id="{5C1C2F5B-ABED-265B-7C1D-5172C79F95E0}"/>
                </a:ext>
              </a:extLst>
            </p:cNvPr>
            <p:cNvGrpSpPr/>
            <p:nvPr/>
          </p:nvGrpSpPr>
          <p:grpSpPr>
            <a:xfrm>
              <a:off x="15920648" y="-98651"/>
              <a:ext cx="567939" cy="567939"/>
              <a:chOff x="10960667" y="2111831"/>
              <a:chExt cx="567939" cy="567939"/>
            </a:xfrm>
          </p:grpSpPr>
          <p:sp>
            <p:nvSpPr>
              <p:cNvPr id="23" name="אליפסה 9">
                <a:extLst>
                  <a:ext uri="{FF2B5EF4-FFF2-40B4-BE49-F238E27FC236}">
                    <a16:creationId xmlns:a16="http://schemas.microsoft.com/office/drawing/2014/main" id="{E49E574A-4386-6053-00EB-8D3267329518}"/>
                  </a:ext>
                </a:extLst>
              </p:cNvPr>
              <p:cNvSpPr/>
              <p:nvPr/>
            </p:nvSpPr>
            <p:spPr>
              <a:xfrm>
                <a:off x="10960667" y="2111831"/>
                <a:ext cx="567939" cy="567939"/>
              </a:xfrm>
              <a:prstGeom prst="ellipse">
                <a:avLst/>
              </a:prstGeom>
              <a:solidFill>
                <a:srgbClr val="F6F6F6"/>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4" name="גרפיקה 11" descr="סגור עם מילוי מלא">
                <a:extLst>
                  <a:ext uri="{FF2B5EF4-FFF2-40B4-BE49-F238E27FC236}">
                    <a16:creationId xmlns:a16="http://schemas.microsoft.com/office/drawing/2014/main" id="{6953A11C-D163-9902-633E-FDA4E678D39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106794" y="2272357"/>
                <a:ext cx="268659" cy="268659"/>
              </a:xfrm>
              <a:prstGeom prst="rect">
                <a:avLst/>
              </a:prstGeom>
            </p:spPr>
          </p:pic>
        </p:grpSp>
        <p:sp>
          <p:nvSpPr>
            <p:cNvPr id="4" name="מלבן 3">
              <a:hlinkClick r:id="rId11" action="ppaction://hlinksldjump"/>
              <a:extLst>
                <a:ext uri="{FF2B5EF4-FFF2-40B4-BE49-F238E27FC236}">
                  <a16:creationId xmlns:a16="http://schemas.microsoft.com/office/drawing/2014/main" id="{A65B1041-FC36-AC6C-DD6E-7D1370508107}"/>
                </a:ext>
              </a:extLst>
            </p:cNvPr>
            <p:cNvSpPr/>
            <p:nvPr/>
          </p:nvSpPr>
          <p:spPr>
            <a:xfrm>
              <a:off x="15720160" y="-176825"/>
              <a:ext cx="971626" cy="6984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תמונה 5">
            <a:extLst>
              <a:ext uri="{FF2B5EF4-FFF2-40B4-BE49-F238E27FC236}">
                <a16:creationId xmlns:a16="http://schemas.microsoft.com/office/drawing/2014/main" id="{4A30C7A2-43EA-D1EB-24FD-F087CB021F2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11371" y="1256907"/>
            <a:ext cx="6184729" cy="748153"/>
          </a:xfrm>
          <a:prstGeom prst="rect">
            <a:avLst/>
          </a:prstGeom>
        </p:spPr>
      </p:pic>
    </p:spTree>
    <p:extLst>
      <p:ext uri="{BB962C8B-B14F-4D97-AF65-F5344CB8AC3E}">
        <p14:creationId xmlns:p14="http://schemas.microsoft.com/office/powerpoint/2010/main" val="17292838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 name="תמונה 18" descr="תמונה שמכילה אדום, תפוז, אדום סגול&#10;&#10;התיאור נוצר באופן אוטומטי">
            <a:extLst>
              <a:ext uri="{FF2B5EF4-FFF2-40B4-BE49-F238E27FC236}">
                <a16:creationId xmlns:a16="http://schemas.microsoft.com/office/drawing/2014/main" id="{D40D0A11-9831-8A11-6F1B-A8BE2887A9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3"/>
            <a:ext cx="12198847" cy="6861138"/>
          </a:xfrm>
          <a:prstGeom prst="rect">
            <a:avLst/>
          </a:prstGeom>
        </p:spPr>
      </p:pic>
      <p:pic>
        <p:nvPicPr>
          <p:cNvPr id="20" name="גרפיקה 12">
            <a:extLst>
              <a:ext uri="{FF2B5EF4-FFF2-40B4-BE49-F238E27FC236}">
                <a16:creationId xmlns:a16="http://schemas.microsoft.com/office/drawing/2014/main" id="{FBA622C1-4BB3-9ED5-1894-44877AA437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42151" y="263631"/>
            <a:ext cx="1662190" cy="354322"/>
          </a:xfrm>
          <a:prstGeom prst="rect">
            <a:avLst/>
          </a:prstGeom>
        </p:spPr>
      </p:pic>
      <p:sp>
        <p:nvSpPr>
          <p:cNvPr id="21" name="TextBox 5">
            <a:extLst>
              <a:ext uri="{FF2B5EF4-FFF2-40B4-BE49-F238E27FC236}">
                <a16:creationId xmlns:a16="http://schemas.microsoft.com/office/drawing/2014/main" id="{04B75827-1FBA-950A-5F60-DB03710C1B4F}"/>
              </a:ext>
            </a:extLst>
          </p:cNvPr>
          <p:cNvSpPr txBox="1">
            <a:spLocks/>
          </p:cNvSpPr>
          <p:nvPr/>
        </p:nvSpPr>
        <p:spPr>
          <a:xfrm>
            <a:off x="3034833" y="1155019"/>
            <a:ext cx="6122334" cy="553998"/>
          </a:xfrm>
          <a:prstGeom prst="rect">
            <a:avLst/>
          </a:prstGeom>
          <a:noFill/>
        </p:spPr>
        <p:txBody>
          <a:bodyPr wrap="square" rtlCol="0">
            <a:spAutoFit/>
          </a:bodyPr>
          <a:lstStyle/>
          <a:p>
            <a:pPr algn="ctr"/>
            <a:r>
              <a:rPr lang="he-IL" sz="3000" b="1" dirty="0">
                <a:solidFill>
                  <a:schemeClr val="bg1"/>
                </a:solidFill>
                <a:effectLst/>
                <a:latin typeface="Calibri" panose="020F0502020204030204" pitchFamily="34" charset="0"/>
                <a:cs typeface="Calibri" panose="020F0502020204030204" pitchFamily="34" charset="0"/>
              </a:rPr>
              <a:t>למדנו שיש כמה סוגים של מדינות לאום: </a:t>
            </a:r>
          </a:p>
        </p:txBody>
      </p:sp>
      <p:pic>
        <p:nvPicPr>
          <p:cNvPr id="25" name="Picture 14">
            <a:extLst>
              <a:ext uri="{FF2B5EF4-FFF2-40B4-BE49-F238E27FC236}">
                <a16:creationId xmlns:a16="http://schemas.microsoft.com/office/drawing/2014/main" id="{4C4A453E-1732-F16E-CDB2-8373872941F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grpSp>
        <p:nvGrpSpPr>
          <p:cNvPr id="26" name="קבוצה 25">
            <a:extLst>
              <a:ext uri="{FF2B5EF4-FFF2-40B4-BE49-F238E27FC236}">
                <a16:creationId xmlns:a16="http://schemas.microsoft.com/office/drawing/2014/main" id="{435C5B9C-C3BB-30A4-D374-3E6C2EC775B8}"/>
              </a:ext>
            </a:extLst>
          </p:cNvPr>
          <p:cNvGrpSpPr>
            <a:grpSpLocks/>
          </p:cNvGrpSpPr>
          <p:nvPr/>
        </p:nvGrpSpPr>
        <p:grpSpPr>
          <a:xfrm>
            <a:off x="6372113" y="4223694"/>
            <a:ext cx="3935009" cy="1690669"/>
            <a:chOff x="9050023" y="2937608"/>
            <a:chExt cx="2792474" cy="1690669"/>
          </a:xfrm>
        </p:grpSpPr>
        <p:pic>
          <p:nvPicPr>
            <p:cNvPr id="27" name="Picture 27" descr="A white square with black border&#10;&#10;Description automatically generated">
              <a:hlinkClick r:id="rId6" action="ppaction://hlinksldjump"/>
              <a:extLst>
                <a:ext uri="{FF2B5EF4-FFF2-40B4-BE49-F238E27FC236}">
                  <a16:creationId xmlns:a16="http://schemas.microsoft.com/office/drawing/2014/main" id="{1F2C8FD3-4AFD-5B15-5642-66BA6090470B}"/>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050023" y="2937608"/>
              <a:ext cx="2792474" cy="16906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8" name="TextBox 5">
              <a:hlinkClick r:id="rId8" action="ppaction://hlinksldjump"/>
              <a:extLst>
                <a:ext uri="{FF2B5EF4-FFF2-40B4-BE49-F238E27FC236}">
                  <a16:creationId xmlns:a16="http://schemas.microsoft.com/office/drawing/2014/main" id="{56FE04E4-D37C-5E12-212B-1604A7FFB8CD}"/>
                </a:ext>
              </a:extLst>
            </p:cNvPr>
            <p:cNvSpPr txBox="1">
              <a:spLocks/>
            </p:cNvSpPr>
            <p:nvPr/>
          </p:nvSpPr>
          <p:spPr>
            <a:xfrm>
              <a:off x="9351363" y="3446633"/>
              <a:ext cx="2202196" cy="707886"/>
            </a:xfrm>
            <a:prstGeom prst="rect">
              <a:avLst/>
            </a:prstGeom>
            <a:noFill/>
          </p:spPr>
          <p:txBody>
            <a:bodyPr wrap="square" rtlCol="0">
              <a:spAutoFit/>
            </a:bodyPr>
            <a:lstStyle/>
            <a:p>
              <a:pPr algn="ctr" rtl="1"/>
              <a:r>
                <a:rPr lang="he-IL" sz="2000" b="1" dirty="0">
                  <a:effectLst/>
                  <a:latin typeface="Alef" panose="00000500000000000000" pitchFamily="2" charset="-79"/>
                  <a:cs typeface="Alef" panose="00000500000000000000" pitchFamily="2" charset="-79"/>
                </a:rPr>
                <a:t>מדינת לאום אתנית־תרבותית</a:t>
              </a:r>
            </a:p>
          </p:txBody>
        </p:sp>
      </p:grpSp>
      <p:grpSp>
        <p:nvGrpSpPr>
          <p:cNvPr id="29" name="קבוצה 28">
            <a:extLst>
              <a:ext uri="{FF2B5EF4-FFF2-40B4-BE49-F238E27FC236}">
                <a16:creationId xmlns:a16="http://schemas.microsoft.com/office/drawing/2014/main" id="{E6964C16-C615-3AA9-03F5-A920F442A244}"/>
              </a:ext>
            </a:extLst>
          </p:cNvPr>
          <p:cNvGrpSpPr>
            <a:grpSpLocks/>
          </p:cNvGrpSpPr>
          <p:nvPr/>
        </p:nvGrpSpPr>
        <p:grpSpPr>
          <a:xfrm>
            <a:off x="1884878" y="4223693"/>
            <a:ext cx="3935009" cy="1690669"/>
            <a:chOff x="6269951" y="2938349"/>
            <a:chExt cx="2792474" cy="1690669"/>
          </a:xfrm>
        </p:grpSpPr>
        <p:pic>
          <p:nvPicPr>
            <p:cNvPr id="30" name="Picture 27" descr="A white square with black border&#10;&#10;Description automatically generated">
              <a:hlinkClick r:id="rId6" action="ppaction://hlinksldjump"/>
              <a:extLst>
                <a:ext uri="{FF2B5EF4-FFF2-40B4-BE49-F238E27FC236}">
                  <a16:creationId xmlns:a16="http://schemas.microsoft.com/office/drawing/2014/main" id="{6A3D552A-7B91-B637-E46A-6075EBE393D6}"/>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269951" y="2938349"/>
              <a:ext cx="2792474" cy="16906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1" name="TextBox 5">
              <a:hlinkClick r:id="rId8" action="ppaction://hlinksldjump"/>
              <a:extLst>
                <a:ext uri="{FF2B5EF4-FFF2-40B4-BE49-F238E27FC236}">
                  <a16:creationId xmlns:a16="http://schemas.microsoft.com/office/drawing/2014/main" id="{E3CF189D-6647-F517-BEA6-1D54600CBABB}"/>
                </a:ext>
              </a:extLst>
            </p:cNvPr>
            <p:cNvSpPr txBox="1">
              <a:spLocks/>
            </p:cNvSpPr>
            <p:nvPr/>
          </p:nvSpPr>
          <p:spPr>
            <a:xfrm>
              <a:off x="6566812" y="3600521"/>
              <a:ext cx="2202196" cy="400110"/>
            </a:xfrm>
            <a:prstGeom prst="rect">
              <a:avLst/>
            </a:prstGeom>
            <a:noFill/>
          </p:spPr>
          <p:txBody>
            <a:bodyPr wrap="square" rtlCol="0">
              <a:spAutoFit/>
            </a:bodyPr>
            <a:lstStyle/>
            <a:p>
              <a:pPr algn="ctr" rtl="1"/>
              <a:r>
                <a:rPr lang="he-IL" sz="2000" b="1" dirty="0">
                  <a:effectLst/>
                  <a:latin typeface="Alef" panose="00000500000000000000" pitchFamily="2" charset="-79"/>
                  <a:cs typeface="Alef" panose="00000500000000000000" pitchFamily="2" charset="-79"/>
                </a:rPr>
                <a:t>מדינה דו-לאומית</a:t>
              </a:r>
            </a:p>
          </p:txBody>
        </p:sp>
      </p:grpSp>
      <p:grpSp>
        <p:nvGrpSpPr>
          <p:cNvPr id="32" name="קבוצה 31">
            <a:extLst>
              <a:ext uri="{FF2B5EF4-FFF2-40B4-BE49-F238E27FC236}">
                <a16:creationId xmlns:a16="http://schemas.microsoft.com/office/drawing/2014/main" id="{FD0688D5-F5F1-4D56-1C01-D3DCD39DCA1D}"/>
              </a:ext>
            </a:extLst>
          </p:cNvPr>
          <p:cNvGrpSpPr>
            <a:grpSpLocks/>
          </p:cNvGrpSpPr>
          <p:nvPr/>
        </p:nvGrpSpPr>
        <p:grpSpPr>
          <a:xfrm>
            <a:off x="6372113" y="2201937"/>
            <a:ext cx="3935009" cy="1690669"/>
            <a:chOff x="3486434" y="2938349"/>
            <a:chExt cx="2792474" cy="1690669"/>
          </a:xfrm>
        </p:grpSpPr>
        <p:pic>
          <p:nvPicPr>
            <p:cNvPr id="33" name="Picture 27" descr="A white square with black border&#10;&#10;Description automatically generated">
              <a:hlinkClick r:id="rId6" action="ppaction://hlinksldjump"/>
              <a:extLst>
                <a:ext uri="{FF2B5EF4-FFF2-40B4-BE49-F238E27FC236}">
                  <a16:creationId xmlns:a16="http://schemas.microsoft.com/office/drawing/2014/main" id="{2C4B8EAB-AB92-3488-F3BB-652F7E790BFA}"/>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486434" y="2938349"/>
              <a:ext cx="2792474" cy="16906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4" name="TextBox 5">
              <a:hlinkClick r:id="rId8" action="ppaction://hlinksldjump"/>
              <a:extLst>
                <a:ext uri="{FF2B5EF4-FFF2-40B4-BE49-F238E27FC236}">
                  <a16:creationId xmlns:a16="http://schemas.microsoft.com/office/drawing/2014/main" id="{DE7E407E-BE1D-E786-F853-F614B76D374F}"/>
                </a:ext>
              </a:extLst>
            </p:cNvPr>
            <p:cNvSpPr txBox="1">
              <a:spLocks/>
            </p:cNvSpPr>
            <p:nvPr/>
          </p:nvSpPr>
          <p:spPr>
            <a:xfrm>
              <a:off x="3783296" y="3600521"/>
              <a:ext cx="2202196" cy="400110"/>
            </a:xfrm>
            <a:prstGeom prst="rect">
              <a:avLst/>
            </a:prstGeom>
            <a:noFill/>
          </p:spPr>
          <p:txBody>
            <a:bodyPr wrap="square" rtlCol="0">
              <a:spAutoFit/>
            </a:bodyPr>
            <a:lstStyle/>
            <a:p>
              <a:pPr algn="ctr" rtl="1"/>
              <a:r>
                <a:rPr lang="he-IL" sz="2000" b="1" dirty="0">
                  <a:effectLst/>
                  <a:latin typeface="Alef" panose="00000500000000000000" pitchFamily="2" charset="-79"/>
                  <a:cs typeface="Alef" panose="00000500000000000000" pitchFamily="2" charset="-79"/>
                </a:rPr>
                <a:t>מדינת רב-לאומית </a:t>
              </a:r>
            </a:p>
          </p:txBody>
        </p:sp>
      </p:grpSp>
      <p:grpSp>
        <p:nvGrpSpPr>
          <p:cNvPr id="35" name="קבוצה 34">
            <a:extLst>
              <a:ext uri="{FF2B5EF4-FFF2-40B4-BE49-F238E27FC236}">
                <a16:creationId xmlns:a16="http://schemas.microsoft.com/office/drawing/2014/main" id="{68183411-B4F3-B061-8DCC-7742B309E435}"/>
              </a:ext>
            </a:extLst>
          </p:cNvPr>
          <p:cNvGrpSpPr>
            <a:grpSpLocks/>
          </p:cNvGrpSpPr>
          <p:nvPr/>
        </p:nvGrpSpPr>
        <p:grpSpPr>
          <a:xfrm>
            <a:off x="1926282" y="2201938"/>
            <a:ext cx="3935009" cy="1690669"/>
            <a:chOff x="702918" y="2938349"/>
            <a:chExt cx="2792474" cy="1690669"/>
          </a:xfrm>
        </p:grpSpPr>
        <p:pic>
          <p:nvPicPr>
            <p:cNvPr id="36" name="Picture 27" descr="A white square with black border&#10;&#10;Description automatically generated">
              <a:hlinkClick r:id="rId6" action="ppaction://hlinksldjump"/>
              <a:extLst>
                <a:ext uri="{FF2B5EF4-FFF2-40B4-BE49-F238E27FC236}">
                  <a16:creationId xmlns:a16="http://schemas.microsoft.com/office/drawing/2014/main" id="{34BB5EF7-EB30-47C5-F7D9-967C16C7316C}"/>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02918" y="2938349"/>
              <a:ext cx="2792474" cy="16906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7" name="TextBox 5">
              <a:hlinkClick r:id="rId8" action="ppaction://hlinksldjump"/>
              <a:extLst>
                <a:ext uri="{FF2B5EF4-FFF2-40B4-BE49-F238E27FC236}">
                  <a16:creationId xmlns:a16="http://schemas.microsoft.com/office/drawing/2014/main" id="{9C98F609-660F-50B4-54B4-77CF8960F0B3}"/>
                </a:ext>
              </a:extLst>
            </p:cNvPr>
            <p:cNvSpPr txBox="1">
              <a:spLocks/>
            </p:cNvSpPr>
            <p:nvPr/>
          </p:nvSpPr>
          <p:spPr>
            <a:xfrm>
              <a:off x="980227" y="3446633"/>
              <a:ext cx="2228898" cy="707886"/>
            </a:xfrm>
            <a:prstGeom prst="rect">
              <a:avLst/>
            </a:prstGeom>
            <a:noFill/>
          </p:spPr>
          <p:txBody>
            <a:bodyPr wrap="square" rtlCol="0">
              <a:spAutoFit/>
            </a:bodyPr>
            <a:lstStyle/>
            <a:p>
              <a:pPr algn="ctr" rtl="1"/>
              <a:r>
                <a:rPr lang="he-IL" sz="2000" b="1" dirty="0">
                  <a:effectLst/>
                  <a:latin typeface="Alef" panose="00000500000000000000" pitchFamily="2" charset="-79"/>
                  <a:cs typeface="Alef" panose="00000500000000000000" pitchFamily="2" charset="-79"/>
                </a:rPr>
                <a:t>מדינת לאום אזרחית (פוליטית)</a:t>
              </a:r>
            </a:p>
          </p:txBody>
        </p:sp>
      </p:grpSp>
      <p:sp>
        <p:nvSpPr>
          <p:cNvPr id="3" name="מלבן 2">
            <a:extLst>
              <a:ext uri="{FF2B5EF4-FFF2-40B4-BE49-F238E27FC236}">
                <a16:creationId xmlns:a16="http://schemas.microsoft.com/office/drawing/2014/main" id="{0771257C-36A3-C50F-8437-BF96E4A5B0D7}"/>
              </a:ext>
            </a:extLst>
          </p:cNvPr>
          <p:cNvSpPr/>
          <p:nvPr/>
        </p:nvSpPr>
        <p:spPr>
          <a:xfrm>
            <a:off x="0" y="-10892"/>
            <a:ext cx="12192000" cy="6858000"/>
          </a:xfrm>
          <a:prstGeom prst="rect">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שיורית" descr="A white square with black border&#10;&#10;Description automatically generated">
            <a:extLst>
              <a:ext uri="{FF2B5EF4-FFF2-40B4-BE49-F238E27FC236}">
                <a16:creationId xmlns:a16="http://schemas.microsoft.com/office/drawing/2014/main" id="{35B8B7CC-50A0-B489-32B8-526E7983C2CE}"/>
              </a:ext>
            </a:extLst>
          </p:cNvPr>
          <p:cNvPicPr>
            <a:picLocks noChangeAspect="1"/>
          </p:cNvPicPr>
          <p:nvPr/>
        </p:nvPicPr>
        <p:blipFill>
          <a:blip r:embed="rId7">
            <a:alphaModFix/>
            <a:extLst>
              <a:ext uri="{28A0092B-C50C-407E-A947-70E740481C1C}">
                <a14:useLocalDpi xmlns:a14="http://schemas.microsoft.com/office/drawing/2010/main" val="0"/>
              </a:ext>
            </a:extLst>
          </a:blip>
          <a:stretch>
            <a:fillRect/>
          </a:stretch>
        </p:blipFill>
        <p:spPr>
          <a:xfrm>
            <a:off x="8559" y="771696"/>
            <a:ext cx="12192000" cy="4668910"/>
          </a:xfrm>
          <a:prstGeom prst="rect">
            <a:avLst/>
          </a:prstGeom>
        </p:spPr>
      </p:pic>
      <p:pic>
        <p:nvPicPr>
          <p:cNvPr id="6" name="!!שיורית" descr="A white square with black border&#10;&#10;Description automatically generated">
            <a:extLst>
              <a:ext uri="{FF2B5EF4-FFF2-40B4-BE49-F238E27FC236}">
                <a16:creationId xmlns:a16="http://schemas.microsoft.com/office/drawing/2014/main" id="{142AB49C-98D5-FE16-B39B-ED0CA8F466FE}"/>
              </a:ext>
            </a:extLst>
          </p:cNvPr>
          <p:cNvPicPr>
            <a:picLocks noChangeAspect="1"/>
          </p:cNvPicPr>
          <p:nvPr/>
        </p:nvPicPr>
        <p:blipFill>
          <a:blip r:embed="rId7">
            <a:alphaModFix/>
            <a:extLst>
              <a:ext uri="{28A0092B-C50C-407E-A947-70E740481C1C}">
                <a14:useLocalDpi xmlns:a14="http://schemas.microsoft.com/office/drawing/2010/main" val="0"/>
              </a:ext>
            </a:extLst>
          </a:blip>
          <a:stretch>
            <a:fillRect/>
          </a:stretch>
        </p:blipFill>
        <p:spPr>
          <a:xfrm>
            <a:off x="8559" y="771695"/>
            <a:ext cx="12192000" cy="5329849"/>
          </a:xfrm>
          <a:prstGeom prst="rect">
            <a:avLst/>
          </a:prstGeom>
        </p:spPr>
      </p:pic>
      <p:sp>
        <p:nvSpPr>
          <p:cNvPr id="9" name="TextBox 28">
            <a:extLst>
              <a:ext uri="{FF2B5EF4-FFF2-40B4-BE49-F238E27FC236}">
                <a16:creationId xmlns:a16="http://schemas.microsoft.com/office/drawing/2014/main" id="{724EC357-6F4C-9056-E6D6-3B1B5759CEDB}"/>
              </a:ext>
            </a:extLst>
          </p:cNvPr>
          <p:cNvSpPr txBox="1"/>
          <p:nvPr/>
        </p:nvSpPr>
        <p:spPr>
          <a:xfrm>
            <a:off x="904090" y="2311087"/>
            <a:ext cx="10400939" cy="2251065"/>
          </a:xfrm>
          <a:prstGeom prst="rect">
            <a:avLst/>
          </a:prstGeom>
          <a:noFill/>
        </p:spPr>
        <p:txBody>
          <a:bodyPr wrap="square" rtlCol="0">
            <a:spAutoFit/>
          </a:bodyPr>
          <a:lstStyle/>
          <a:p>
            <a:pPr algn="just" rtl="1">
              <a:lnSpc>
                <a:spcPct val="150000"/>
              </a:lnSpc>
            </a:pPr>
            <a:r>
              <a:rPr lang="he-IL" sz="2400" dirty="0">
                <a:solidFill>
                  <a:srgbClr val="6E2914"/>
                </a:solidFill>
                <a:effectLst/>
                <a:latin typeface="Calibri" panose="020F0502020204030204" pitchFamily="34" charset="0"/>
                <a:ea typeface="Calibri Light" panose="020F0302020204030204" pitchFamily="34" charset="0"/>
                <a:cs typeface="Calibri" panose="020F0502020204030204" pitchFamily="34" charset="0"/>
              </a:rPr>
              <a:t>במדינה אחת יש שני לאומים </a:t>
            </a:r>
            <a:r>
              <a:rPr lang="he-IL" sz="2400" dirty="0" err="1">
                <a:solidFill>
                  <a:srgbClr val="6E2914"/>
                </a:solidFill>
                <a:effectLst/>
                <a:latin typeface="Calibri" panose="020F0502020204030204" pitchFamily="34" charset="0"/>
                <a:ea typeface="Calibri Light" panose="020F0302020204030204" pitchFamily="34" charset="0"/>
                <a:cs typeface="Calibri" panose="020F0502020204030204" pitchFamily="34" charset="0"/>
              </a:rPr>
              <a:t>אתניים־תרבותיים</a:t>
            </a:r>
            <a:r>
              <a:rPr lang="he-IL" sz="2400" dirty="0">
                <a:solidFill>
                  <a:srgbClr val="6E2914"/>
                </a:solidFill>
                <a:effectLst/>
                <a:latin typeface="Calibri" panose="020F0502020204030204" pitchFamily="34" charset="0"/>
                <a:ea typeface="Calibri Light" panose="020F0302020204030204" pitchFamily="34" charset="0"/>
                <a:cs typeface="Calibri" panose="020F0502020204030204" pitchFamily="34" charset="0"/>
              </a:rPr>
              <a:t> דומיננטיים שזוכים לביטוי במרחב הציבורי במדינה. שניהם זוכים להגדרה עצמית ולמימוש ערכים כמו חוקים או שפה, אך במדינה יש יסודות אזרחיים משותפים ומערכת שלטונית משותפת לשני הלאומים. חייב להתקיים רצון משותף של הלאומים לחיות יחד תחת אותו שלטון, ולקדם ערכים ונורמות משותפים.</a:t>
            </a:r>
          </a:p>
        </p:txBody>
      </p:sp>
      <p:grpSp>
        <p:nvGrpSpPr>
          <p:cNvPr id="38" name="קבוצה 37">
            <a:extLst>
              <a:ext uri="{FF2B5EF4-FFF2-40B4-BE49-F238E27FC236}">
                <a16:creationId xmlns:a16="http://schemas.microsoft.com/office/drawing/2014/main" id="{1019230A-0EA4-893D-ED33-9952930D95BD}"/>
              </a:ext>
            </a:extLst>
          </p:cNvPr>
          <p:cNvGrpSpPr/>
          <p:nvPr/>
        </p:nvGrpSpPr>
        <p:grpSpPr>
          <a:xfrm>
            <a:off x="11230645" y="756456"/>
            <a:ext cx="971626" cy="698437"/>
            <a:chOff x="15720160" y="-176825"/>
            <a:chExt cx="971626" cy="698437"/>
          </a:xfrm>
        </p:grpSpPr>
        <p:grpSp>
          <p:nvGrpSpPr>
            <p:cNvPr id="22" name="Group 39">
              <a:extLst>
                <a:ext uri="{FF2B5EF4-FFF2-40B4-BE49-F238E27FC236}">
                  <a16:creationId xmlns:a16="http://schemas.microsoft.com/office/drawing/2014/main" id="{5C1C2F5B-ABED-265B-7C1D-5172C79F95E0}"/>
                </a:ext>
              </a:extLst>
            </p:cNvPr>
            <p:cNvGrpSpPr/>
            <p:nvPr/>
          </p:nvGrpSpPr>
          <p:grpSpPr>
            <a:xfrm>
              <a:off x="15920648" y="-98651"/>
              <a:ext cx="567939" cy="567939"/>
              <a:chOff x="10960667" y="2111831"/>
              <a:chExt cx="567939" cy="567939"/>
            </a:xfrm>
          </p:grpSpPr>
          <p:sp>
            <p:nvSpPr>
              <p:cNvPr id="23" name="אליפסה 9">
                <a:extLst>
                  <a:ext uri="{FF2B5EF4-FFF2-40B4-BE49-F238E27FC236}">
                    <a16:creationId xmlns:a16="http://schemas.microsoft.com/office/drawing/2014/main" id="{E49E574A-4386-6053-00EB-8D3267329518}"/>
                  </a:ext>
                </a:extLst>
              </p:cNvPr>
              <p:cNvSpPr/>
              <p:nvPr/>
            </p:nvSpPr>
            <p:spPr>
              <a:xfrm>
                <a:off x="10960667" y="2111831"/>
                <a:ext cx="567939" cy="567939"/>
              </a:xfrm>
              <a:prstGeom prst="ellipse">
                <a:avLst/>
              </a:prstGeom>
              <a:solidFill>
                <a:srgbClr val="F6F6F6"/>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4" name="גרפיקה 11" descr="סגור עם מילוי מלא">
                <a:extLst>
                  <a:ext uri="{FF2B5EF4-FFF2-40B4-BE49-F238E27FC236}">
                    <a16:creationId xmlns:a16="http://schemas.microsoft.com/office/drawing/2014/main" id="{6953A11C-D163-9902-633E-FDA4E678D39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106794" y="2272357"/>
                <a:ext cx="268659" cy="268659"/>
              </a:xfrm>
              <a:prstGeom prst="rect">
                <a:avLst/>
              </a:prstGeom>
            </p:spPr>
          </p:pic>
        </p:grpSp>
        <p:sp>
          <p:nvSpPr>
            <p:cNvPr id="4" name="מלבן 3">
              <a:hlinkClick r:id="rId11" action="ppaction://hlinksldjump"/>
              <a:extLst>
                <a:ext uri="{FF2B5EF4-FFF2-40B4-BE49-F238E27FC236}">
                  <a16:creationId xmlns:a16="http://schemas.microsoft.com/office/drawing/2014/main" id="{A65B1041-FC36-AC6C-DD6E-7D1370508107}"/>
                </a:ext>
              </a:extLst>
            </p:cNvPr>
            <p:cNvSpPr/>
            <p:nvPr/>
          </p:nvSpPr>
          <p:spPr>
            <a:xfrm>
              <a:off x="15720160" y="-176825"/>
              <a:ext cx="971626" cy="6984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תמונה 4">
            <a:extLst>
              <a:ext uri="{FF2B5EF4-FFF2-40B4-BE49-F238E27FC236}">
                <a16:creationId xmlns:a16="http://schemas.microsoft.com/office/drawing/2014/main" id="{508C0528-AE86-0994-FDF4-AE4A280192F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98330" y="1238202"/>
            <a:ext cx="6184729" cy="748153"/>
          </a:xfrm>
          <a:prstGeom prst="rect">
            <a:avLst/>
          </a:prstGeom>
        </p:spPr>
      </p:pic>
    </p:spTree>
    <p:extLst>
      <p:ext uri="{BB962C8B-B14F-4D97-AF65-F5344CB8AC3E}">
        <p14:creationId xmlns:p14="http://schemas.microsoft.com/office/powerpoint/2010/main" val="2236054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 name="תמונה 18" descr="תמונה שמכילה אדום, תפוז, אדום סגול&#10;&#10;התיאור נוצר באופן אוטומטי">
            <a:extLst>
              <a:ext uri="{FF2B5EF4-FFF2-40B4-BE49-F238E27FC236}">
                <a16:creationId xmlns:a16="http://schemas.microsoft.com/office/drawing/2014/main" id="{D40D0A11-9831-8A11-6F1B-A8BE2887A9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3"/>
            <a:ext cx="12198847" cy="6861138"/>
          </a:xfrm>
          <a:prstGeom prst="rect">
            <a:avLst/>
          </a:prstGeom>
        </p:spPr>
      </p:pic>
      <p:pic>
        <p:nvPicPr>
          <p:cNvPr id="20" name="גרפיקה 12">
            <a:extLst>
              <a:ext uri="{FF2B5EF4-FFF2-40B4-BE49-F238E27FC236}">
                <a16:creationId xmlns:a16="http://schemas.microsoft.com/office/drawing/2014/main" id="{FBA622C1-4BB3-9ED5-1894-44877AA437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42151" y="263631"/>
            <a:ext cx="1662190" cy="354322"/>
          </a:xfrm>
          <a:prstGeom prst="rect">
            <a:avLst/>
          </a:prstGeom>
        </p:spPr>
      </p:pic>
      <p:sp>
        <p:nvSpPr>
          <p:cNvPr id="21" name="TextBox 5">
            <a:extLst>
              <a:ext uri="{FF2B5EF4-FFF2-40B4-BE49-F238E27FC236}">
                <a16:creationId xmlns:a16="http://schemas.microsoft.com/office/drawing/2014/main" id="{04B75827-1FBA-950A-5F60-DB03710C1B4F}"/>
              </a:ext>
            </a:extLst>
          </p:cNvPr>
          <p:cNvSpPr txBox="1">
            <a:spLocks/>
          </p:cNvSpPr>
          <p:nvPr/>
        </p:nvSpPr>
        <p:spPr>
          <a:xfrm>
            <a:off x="3034833" y="1155019"/>
            <a:ext cx="6122334" cy="553998"/>
          </a:xfrm>
          <a:prstGeom prst="rect">
            <a:avLst/>
          </a:prstGeom>
          <a:noFill/>
        </p:spPr>
        <p:txBody>
          <a:bodyPr wrap="square" rtlCol="0">
            <a:spAutoFit/>
          </a:bodyPr>
          <a:lstStyle/>
          <a:p>
            <a:pPr algn="ctr"/>
            <a:r>
              <a:rPr lang="he-IL" sz="3000" b="1" dirty="0">
                <a:solidFill>
                  <a:schemeClr val="bg1"/>
                </a:solidFill>
                <a:effectLst/>
                <a:latin typeface="Calibri" panose="020F0502020204030204" pitchFamily="34" charset="0"/>
                <a:cs typeface="Calibri" panose="020F0502020204030204" pitchFamily="34" charset="0"/>
              </a:rPr>
              <a:t>למדנו שיש כמה סוגים של מדינות לאום: </a:t>
            </a:r>
          </a:p>
        </p:txBody>
      </p:sp>
      <p:pic>
        <p:nvPicPr>
          <p:cNvPr id="25" name="Picture 14">
            <a:extLst>
              <a:ext uri="{FF2B5EF4-FFF2-40B4-BE49-F238E27FC236}">
                <a16:creationId xmlns:a16="http://schemas.microsoft.com/office/drawing/2014/main" id="{4C4A453E-1732-F16E-CDB2-8373872941F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grpSp>
        <p:nvGrpSpPr>
          <p:cNvPr id="26" name="קבוצה 25">
            <a:extLst>
              <a:ext uri="{FF2B5EF4-FFF2-40B4-BE49-F238E27FC236}">
                <a16:creationId xmlns:a16="http://schemas.microsoft.com/office/drawing/2014/main" id="{435C5B9C-C3BB-30A4-D374-3E6C2EC775B8}"/>
              </a:ext>
            </a:extLst>
          </p:cNvPr>
          <p:cNvGrpSpPr>
            <a:grpSpLocks/>
          </p:cNvGrpSpPr>
          <p:nvPr/>
        </p:nvGrpSpPr>
        <p:grpSpPr>
          <a:xfrm>
            <a:off x="6372113" y="4223694"/>
            <a:ext cx="3935009" cy="1690669"/>
            <a:chOff x="9050023" y="2937608"/>
            <a:chExt cx="2792474" cy="1690669"/>
          </a:xfrm>
        </p:grpSpPr>
        <p:pic>
          <p:nvPicPr>
            <p:cNvPr id="27" name="Picture 27" descr="A white square with black border&#10;&#10;Description automatically generated">
              <a:hlinkClick r:id="rId6" action="ppaction://hlinksldjump"/>
              <a:extLst>
                <a:ext uri="{FF2B5EF4-FFF2-40B4-BE49-F238E27FC236}">
                  <a16:creationId xmlns:a16="http://schemas.microsoft.com/office/drawing/2014/main" id="{1F2C8FD3-4AFD-5B15-5642-66BA6090470B}"/>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050023" y="2937608"/>
              <a:ext cx="2792474" cy="16906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8" name="TextBox 5">
              <a:hlinkClick r:id="rId8" action="ppaction://hlinksldjump"/>
              <a:extLst>
                <a:ext uri="{FF2B5EF4-FFF2-40B4-BE49-F238E27FC236}">
                  <a16:creationId xmlns:a16="http://schemas.microsoft.com/office/drawing/2014/main" id="{56FE04E4-D37C-5E12-212B-1604A7FFB8CD}"/>
                </a:ext>
              </a:extLst>
            </p:cNvPr>
            <p:cNvSpPr txBox="1">
              <a:spLocks/>
            </p:cNvSpPr>
            <p:nvPr/>
          </p:nvSpPr>
          <p:spPr>
            <a:xfrm>
              <a:off x="9351363" y="3446633"/>
              <a:ext cx="2202196" cy="707886"/>
            </a:xfrm>
            <a:prstGeom prst="rect">
              <a:avLst/>
            </a:prstGeom>
            <a:noFill/>
          </p:spPr>
          <p:txBody>
            <a:bodyPr wrap="square" rtlCol="0">
              <a:spAutoFit/>
            </a:bodyPr>
            <a:lstStyle/>
            <a:p>
              <a:pPr algn="ctr" rtl="1"/>
              <a:r>
                <a:rPr lang="he-IL" sz="2000" b="1" dirty="0">
                  <a:effectLst/>
                  <a:latin typeface="Alef" panose="00000500000000000000" pitchFamily="2" charset="-79"/>
                  <a:cs typeface="Alef" panose="00000500000000000000" pitchFamily="2" charset="-79"/>
                </a:rPr>
                <a:t>מדינת לאום אתנית־תרבותית</a:t>
              </a:r>
            </a:p>
          </p:txBody>
        </p:sp>
      </p:grpSp>
      <p:grpSp>
        <p:nvGrpSpPr>
          <p:cNvPr id="29" name="קבוצה 28">
            <a:extLst>
              <a:ext uri="{FF2B5EF4-FFF2-40B4-BE49-F238E27FC236}">
                <a16:creationId xmlns:a16="http://schemas.microsoft.com/office/drawing/2014/main" id="{E6964C16-C615-3AA9-03F5-A920F442A244}"/>
              </a:ext>
            </a:extLst>
          </p:cNvPr>
          <p:cNvGrpSpPr>
            <a:grpSpLocks/>
          </p:cNvGrpSpPr>
          <p:nvPr/>
        </p:nvGrpSpPr>
        <p:grpSpPr>
          <a:xfrm>
            <a:off x="1884878" y="4223693"/>
            <a:ext cx="3935009" cy="1690669"/>
            <a:chOff x="6269951" y="2938349"/>
            <a:chExt cx="2792474" cy="1690669"/>
          </a:xfrm>
        </p:grpSpPr>
        <p:pic>
          <p:nvPicPr>
            <p:cNvPr id="30" name="Picture 27" descr="A white square with black border&#10;&#10;Description automatically generated">
              <a:hlinkClick r:id="rId6" action="ppaction://hlinksldjump"/>
              <a:extLst>
                <a:ext uri="{FF2B5EF4-FFF2-40B4-BE49-F238E27FC236}">
                  <a16:creationId xmlns:a16="http://schemas.microsoft.com/office/drawing/2014/main" id="{6A3D552A-7B91-B637-E46A-6075EBE393D6}"/>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269951" y="2938349"/>
              <a:ext cx="2792474" cy="16906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1" name="TextBox 5">
              <a:hlinkClick r:id="rId8" action="ppaction://hlinksldjump"/>
              <a:extLst>
                <a:ext uri="{FF2B5EF4-FFF2-40B4-BE49-F238E27FC236}">
                  <a16:creationId xmlns:a16="http://schemas.microsoft.com/office/drawing/2014/main" id="{E3CF189D-6647-F517-BEA6-1D54600CBABB}"/>
                </a:ext>
              </a:extLst>
            </p:cNvPr>
            <p:cNvSpPr txBox="1">
              <a:spLocks/>
            </p:cNvSpPr>
            <p:nvPr/>
          </p:nvSpPr>
          <p:spPr>
            <a:xfrm>
              <a:off x="6566812" y="3600521"/>
              <a:ext cx="2202196" cy="400110"/>
            </a:xfrm>
            <a:prstGeom prst="rect">
              <a:avLst/>
            </a:prstGeom>
            <a:noFill/>
          </p:spPr>
          <p:txBody>
            <a:bodyPr wrap="square" rtlCol="0">
              <a:spAutoFit/>
            </a:bodyPr>
            <a:lstStyle/>
            <a:p>
              <a:pPr algn="ctr" rtl="1"/>
              <a:r>
                <a:rPr lang="he-IL" sz="2000" b="1" dirty="0">
                  <a:effectLst/>
                  <a:latin typeface="Alef" panose="00000500000000000000" pitchFamily="2" charset="-79"/>
                  <a:cs typeface="Alef" panose="00000500000000000000" pitchFamily="2" charset="-79"/>
                </a:rPr>
                <a:t>מדינה דו-לאומית</a:t>
              </a:r>
            </a:p>
          </p:txBody>
        </p:sp>
      </p:grpSp>
      <p:grpSp>
        <p:nvGrpSpPr>
          <p:cNvPr id="32" name="קבוצה 31">
            <a:extLst>
              <a:ext uri="{FF2B5EF4-FFF2-40B4-BE49-F238E27FC236}">
                <a16:creationId xmlns:a16="http://schemas.microsoft.com/office/drawing/2014/main" id="{FD0688D5-F5F1-4D56-1C01-D3DCD39DCA1D}"/>
              </a:ext>
            </a:extLst>
          </p:cNvPr>
          <p:cNvGrpSpPr>
            <a:grpSpLocks/>
          </p:cNvGrpSpPr>
          <p:nvPr/>
        </p:nvGrpSpPr>
        <p:grpSpPr>
          <a:xfrm>
            <a:off x="6372113" y="2201937"/>
            <a:ext cx="3935009" cy="1690669"/>
            <a:chOff x="3486434" y="2938349"/>
            <a:chExt cx="2792474" cy="1690669"/>
          </a:xfrm>
        </p:grpSpPr>
        <p:pic>
          <p:nvPicPr>
            <p:cNvPr id="33" name="Picture 27" descr="A white square with black border&#10;&#10;Description automatically generated">
              <a:hlinkClick r:id="rId6" action="ppaction://hlinksldjump"/>
              <a:extLst>
                <a:ext uri="{FF2B5EF4-FFF2-40B4-BE49-F238E27FC236}">
                  <a16:creationId xmlns:a16="http://schemas.microsoft.com/office/drawing/2014/main" id="{2C4B8EAB-AB92-3488-F3BB-652F7E790BFA}"/>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486434" y="2938349"/>
              <a:ext cx="2792474" cy="16906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4" name="TextBox 5">
              <a:hlinkClick r:id="rId8" action="ppaction://hlinksldjump"/>
              <a:extLst>
                <a:ext uri="{FF2B5EF4-FFF2-40B4-BE49-F238E27FC236}">
                  <a16:creationId xmlns:a16="http://schemas.microsoft.com/office/drawing/2014/main" id="{DE7E407E-BE1D-E786-F853-F614B76D374F}"/>
                </a:ext>
              </a:extLst>
            </p:cNvPr>
            <p:cNvSpPr txBox="1">
              <a:spLocks/>
            </p:cNvSpPr>
            <p:nvPr/>
          </p:nvSpPr>
          <p:spPr>
            <a:xfrm>
              <a:off x="3783296" y="3600521"/>
              <a:ext cx="2202196" cy="400110"/>
            </a:xfrm>
            <a:prstGeom prst="rect">
              <a:avLst/>
            </a:prstGeom>
            <a:noFill/>
          </p:spPr>
          <p:txBody>
            <a:bodyPr wrap="square" rtlCol="0">
              <a:spAutoFit/>
            </a:bodyPr>
            <a:lstStyle/>
            <a:p>
              <a:pPr algn="ctr" rtl="1"/>
              <a:r>
                <a:rPr lang="he-IL" sz="2000" b="1" dirty="0">
                  <a:effectLst/>
                  <a:latin typeface="Alef" panose="00000500000000000000" pitchFamily="2" charset="-79"/>
                  <a:cs typeface="Alef" panose="00000500000000000000" pitchFamily="2" charset="-79"/>
                </a:rPr>
                <a:t>מדינת רב-לאומית </a:t>
              </a:r>
            </a:p>
          </p:txBody>
        </p:sp>
      </p:grpSp>
      <p:grpSp>
        <p:nvGrpSpPr>
          <p:cNvPr id="35" name="קבוצה 34">
            <a:extLst>
              <a:ext uri="{FF2B5EF4-FFF2-40B4-BE49-F238E27FC236}">
                <a16:creationId xmlns:a16="http://schemas.microsoft.com/office/drawing/2014/main" id="{68183411-B4F3-B061-8DCC-7742B309E435}"/>
              </a:ext>
            </a:extLst>
          </p:cNvPr>
          <p:cNvGrpSpPr>
            <a:grpSpLocks/>
          </p:cNvGrpSpPr>
          <p:nvPr/>
        </p:nvGrpSpPr>
        <p:grpSpPr>
          <a:xfrm>
            <a:off x="1926282" y="2201938"/>
            <a:ext cx="3935009" cy="1690669"/>
            <a:chOff x="702918" y="2938349"/>
            <a:chExt cx="2792474" cy="1690669"/>
          </a:xfrm>
        </p:grpSpPr>
        <p:pic>
          <p:nvPicPr>
            <p:cNvPr id="36" name="Picture 27" descr="A white square with black border&#10;&#10;Description automatically generated">
              <a:hlinkClick r:id="rId6" action="ppaction://hlinksldjump"/>
              <a:extLst>
                <a:ext uri="{FF2B5EF4-FFF2-40B4-BE49-F238E27FC236}">
                  <a16:creationId xmlns:a16="http://schemas.microsoft.com/office/drawing/2014/main" id="{34BB5EF7-EB30-47C5-F7D9-967C16C7316C}"/>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02918" y="2938349"/>
              <a:ext cx="2792474" cy="16906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7" name="TextBox 5">
              <a:hlinkClick r:id="rId8" action="ppaction://hlinksldjump"/>
              <a:extLst>
                <a:ext uri="{FF2B5EF4-FFF2-40B4-BE49-F238E27FC236}">
                  <a16:creationId xmlns:a16="http://schemas.microsoft.com/office/drawing/2014/main" id="{9C98F609-660F-50B4-54B4-77CF8960F0B3}"/>
                </a:ext>
              </a:extLst>
            </p:cNvPr>
            <p:cNvSpPr txBox="1">
              <a:spLocks/>
            </p:cNvSpPr>
            <p:nvPr/>
          </p:nvSpPr>
          <p:spPr>
            <a:xfrm>
              <a:off x="980227" y="3446633"/>
              <a:ext cx="2228898" cy="707886"/>
            </a:xfrm>
            <a:prstGeom prst="rect">
              <a:avLst/>
            </a:prstGeom>
            <a:noFill/>
          </p:spPr>
          <p:txBody>
            <a:bodyPr wrap="square" rtlCol="0">
              <a:spAutoFit/>
            </a:bodyPr>
            <a:lstStyle/>
            <a:p>
              <a:pPr algn="ctr" rtl="1"/>
              <a:r>
                <a:rPr lang="he-IL" sz="2000" b="1" dirty="0">
                  <a:effectLst/>
                  <a:latin typeface="Alef" panose="00000500000000000000" pitchFamily="2" charset="-79"/>
                  <a:cs typeface="Alef" panose="00000500000000000000" pitchFamily="2" charset="-79"/>
                </a:rPr>
                <a:t>מדינת לאום אזרחית (פוליטית)</a:t>
              </a:r>
            </a:p>
          </p:txBody>
        </p:sp>
      </p:grpSp>
      <p:sp>
        <p:nvSpPr>
          <p:cNvPr id="3" name="מלבן 2">
            <a:extLst>
              <a:ext uri="{FF2B5EF4-FFF2-40B4-BE49-F238E27FC236}">
                <a16:creationId xmlns:a16="http://schemas.microsoft.com/office/drawing/2014/main" id="{0771257C-36A3-C50F-8437-BF96E4A5B0D7}"/>
              </a:ext>
            </a:extLst>
          </p:cNvPr>
          <p:cNvSpPr/>
          <p:nvPr/>
        </p:nvSpPr>
        <p:spPr>
          <a:xfrm>
            <a:off x="0" y="-10892"/>
            <a:ext cx="12192000" cy="6858000"/>
          </a:xfrm>
          <a:prstGeom prst="rect">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שיורית" descr="A white square with black border&#10;&#10;Description automatically generated">
            <a:extLst>
              <a:ext uri="{FF2B5EF4-FFF2-40B4-BE49-F238E27FC236}">
                <a16:creationId xmlns:a16="http://schemas.microsoft.com/office/drawing/2014/main" id="{35B8B7CC-50A0-B489-32B8-526E7983C2CE}"/>
              </a:ext>
            </a:extLst>
          </p:cNvPr>
          <p:cNvPicPr>
            <a:picLocks noChangeAspect="1"/>
          </p:cNvPicPr>
          <p:nvPr/>
        </p:nvPicPr>
        <p:blipFill>
          <a:blip r:embed="rId7">
            <a:alphaModFix/>
            <a:extLst>
              <a:ext uri="{28A0092B-C50C-407E-A947-70E740481C1C}">
                <a14:useLocalDpi xmlns:a14="http://schemas.microsoft.com/office/drawing/2010/main" val="0"/>
              </a:ext>
            </a:extLst>
          </a:blip>
          <a:stretch>
            <a:fillRect/>
          </a:stretch>
        </p:blipFill>
        <p:spPr>
          <a:xfrm>
            <a:off x="8559" y="771695"/>
            <a:ext cx="12192000" cy="4114170"/>
          </a:xfrm>
          <a:prstGeom prst="rect">
            <a:avLst/>
          </a:prstGeom>
        </p:spPr>
      </p:pic>
      <p:pic>
        <p:nvPicPr>
          <p:cNvPr id="2" name="!!שיורית" descr="A white square with black border&#10;&#10;Description automatically generated">
            <a:extLst>
              <a:ext uri="{FF2B5EF4-FFF2-40B4-BE49-F238E27FC236}">
                <a16:creationId xmlns:a16="http://schemas.microsoft.com/office/drawing/2014/main" id="{C6A4008A-AFC7-7869-FFA5-240F701B1382}"/>
              </a:ext>
            </a:extLst>
          </p:cNvPr>
          <p:cNvPicPr>
            <a:picLocks noChangeAspect="1"/>
          </p:cNvPicPr>
          <p:nvPr/>
        </p:nvPicPr>
        <p:blipFill>
          <a:blip r:embed="rId7">
            <a:alphaModFix/>
            <a:extLst>
              <a:ext uri="{28A0092B-C50C-407E-A947-70E740481C1C}">
                <a14:useLocalDpi xmlns:a14="http://schemas.microsoft.com/office/drawing/2010/main" val="0"/>
              </a:ext>
            </a:extLst>
          </a:blip>
          <a:stretch>
            <a:fillRect/>
          </a:stretch>
        </p:blipFill>
        <p:spPr>
          <a:xfrm>
            <a:off x="8559" y="771695"/>
            <a:ext cx="12192000" cy="5329849"/>
          </a:xfrm>
          <a:prstGeom prst="rect">
            <a:avLst/>
          </a:prstGeom>
        </p:spPr>
      </p:pic>
      <p:sp>
        <p:nvSpPr>
          <p:cNvPr id="9" name="TextBox 28">
            <a:extLst>
              <a:ext uri="{FF2B5EF4-FFF2-40B4-BE49-F238E27FC236}">
                <a16:creationId xmlns:a16="http://schemas.microsoft.com/office/drawing/2014/main" id="{724EC357-6F4C-9056-E6D6-3B1B5759CEDB}"/>
              </a:ext>
            </a:extLst>
          </p:cNvPr>
          <p:cNvSpPr txBox="1"/>
          <p:nvPr/>
        </p:nvSpPr>
        <p:spPr>
          <a:xfrm>
            <a:off x="730782" y="2311087"/>
            <a:ext cx="10747555" cy="2251065"/>
          </a:xfrm>
          <a:prstGeom prst="rect">
            <a:avLst/>
          </a:prstGeom>
          <a:noFill/>
        </p:spPr>
        <p:txBody>
          <a:bodyPr wrap="square" rtlCol="0">
            <a:spAutoFit/>
          </a:bodyPr>
          <a:lstStyle/>
          <a:p>
            <a:pPr algn="just" rtl="1">
              <a:lnSpc>
                <a:spcPct val="150000"/>
              </a:lnSpc>
            </a:pPr>
            <a:r>
              <a:rPr lang="he-IL" sz="2400" dirty="0">
                <a:solidFill>
                  <a:srgbClr val="6E2914"/>
                </a:solidFill>
                <a:effectLst/>
                <a:latin typeface="Calibri" panose="020F0502020204030204" pitchFamily="34" charset="0"/>
                <a:ea typeface="Calibri Light" panose="020F0302020204030204" pitchFamily="34" charset="0"/>
                <a:cs typeface="Calibri" panose="020F0502020204030204" pitchFamily="34" charset="0"/>
              </a:rPr>
              <a:t>מדינה שבה יש כמה לאומים </a:t>
            </a:r>
            <a:r>
              <a:rPr lang="he-IL" sz="2400" dirty="0" err="1">
                <a:solidFill>
                  <a:srgbClr val="6E2914"/>
                </a:solidFill>
                <a:effectLst/>
                <a:latin typeface="Calibri" panose="020F0502020204030204" pitchFamily="34" charset="0"/>
                <a:ea typeface="Calibri Light" panose="020F0302020204030204" pitchFamily="34" charset="0"/>
                <a:cs typeface="Calibri" panose="020F0502020204030204" pitchFamily="34" charset="0"/>
              </a:rPr>
              <a:t>אתניים־תרבותיים</a:t>
            </a:r>
            <a:r>
              <a:rPr lang="he-IL" sz="2400" dirty="0">
                <a:solidFill>
                  <a:srgbClr val="6E2914"/>
                </a:solidFill>
                <a:effectLst/>
                <a:latin typeface="Calibri" panose="020F0502020204030204" pitchFamily="34" charset="0"/>
                <a:ea typeface="Calibri Light" panose="020F0302020204030204" pitchFamily="34" charset="0"/>
                <a:cs typeface="Calibri" panose="020F0502020204030204" pitchFamily="34" charset="0"/>
              </a:rPr>
              <a:t> דומיננטיים. זהותן של מדינות מהסוג הזה נקבעת על פי יסודות </a:t>
            </a:r>
            <a:r>
              <a:rPr lang="he-IL" sz="2400" dirty="0" err="1">
                <a:solidFill>
                  <a:srgbClr val="6E2914"/>
                </a:solidFill>
                <a:effectLst/>
                <a:latin typeface="Calibri" panose="020F0502020204030204" pitchFamily="34" charset="0"/>
                <a:ea typeface="Calibri Light" panose="020F0302020204030204" pitchFamily="34" charset="0"/>
                <a:cs typeface="Calibri" panose="020F0502020204030204" pitchFamily="34" charset="0"/>
              </a:rPr>
              <a:t>אתניים־תרבותיים</a:t>
            </a:r>
            <a:r>
              <a:rPr lang="he-IL" sz="2400" dirty="0">
                <a:solidFill>
                  <a:srgbClr val="6E2914"/>
                </a:solidFill>
                <a:effectLst/>
                <a:latin typeface="Calibri" panose="020F0502020204030204" pitchFamily="34" charset="0"/>
                <a:ea typeface="Calibri Light" panose="020F0302020204030204" pitchFamily="34" charset="0"/>
                <a:cs typeface="Calibri" panose="020F0502020204030204" pitchFamily="34" charset="0"/>
              </a:rPr>
              <a:t> של כל הקבוצות הלאומיות המרכזיות החיות בה. המדינה שואפת לשתף את כולן בסמלי המדינה המרכזיים: המנון, שפה וחגים לאומיים, וכל זאת תוך כדי ניהול שלטון שמאגד ומשותף לכולם.</a:t>
            </a:r>
          </a:p>
        </p:txBody>
      </p:sp>
      <p:grpSp>
        <p:nvGrpSpPr>
          <p:cNvPr id="38" name="קבוצה 37">
            <a:extLst>
              <a:ext uri="{FF2B5EF4-FFF2-40B4-BE49-F238E27FC236}">
                <a16:creationId xmlns:a16="http://schemas.microsoft.com/office/drawing/2014/main" id="{1019230A-0EA4-893D-ED33-9952930D95BD}"/>
              </a:ext>
            </a:extLst>
          </p:cNvPr>
          <p:cNvGrpSpPr/>
          <p:nvPr/>
        </p:nvGrpSpPr>
        <p:grpSpPr>
          <a:xfrm>
            <a:off x="11230645" y="756456"/>
            <a:ext cx="971626" cy="698437"/>
            <a:chOff x="15720160" y="-176825"/>
            <a:chExt cx="971626" cy="698437"/>
          </a:xfrm>
        </p:grpSpPr>
        <p:grpSp>
          <p:nvGrpSpPr>
            <p:cNvPr id="22" name="Group 39">
              <a:extLst>
                <a:ext uri="{FF2B5EF4-FFF2-40B4-BE49-F238E27FC236}">
                  <a16:creationId xmlns:a16="http://schemas.microsoft.com/office/drawing/2014/main" id="{5C1C2F5B-ABED-265B-7C1D-5172C79F95E0}"/>
                </a:ext>
              </a:extLst>
            </p:cNvPr>
            <p:cNvGrpSpPr/>
            <p:nvPr/>
          </p:nvGrpSpPr>
          <p:grpSpPr>
            <a:xfrm>
              <a:off x="15920648" y="-98651"/>
              <a:ext cx="567939" cy="567939"/>
              <a:chOff x="10960667" y="2111831"/>
              <a:chExt cx="567939" cy="567939"/>
            </a:xfrm>
          </p:grpSpPr>
          <p:sp>
            <p:nvSpPr>
              <p:cNvPr id="23" name="אליפסה 9">
                <a:extLst>
                  <a:ext uri="{FF2B5EF4-FFF2-40B4-BE49-F238E27FC236}">
                    <a16:creationId xmlns:a16="http://schemas.microsoft.com/office/drawing/2014/main" id="{E49E574A-4386-6053-00EB-8D3267329518}"/>
                  </a:ext>
                </a:extLst>
              </p:cNvPr>
              <p:cNvSpPr/>
              <p:nvPr/>
            </p:nvSpPr>
            <p:spPr>
              <a:xfrm>
                <a:off x="10960667" y="2111831"/>
                <a:ext cx="567939" cy="567939"/>
              </a:xfrm>
              <a:prstGeom prst="ellipse">
                <a:avLst/>
              </a:prstGeom>
              <a:solidFill>
                <a:srgbClr val="F6F6F6"/>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4" name="גרפיקה 11" descr="סגור עם מילוי מלא">
                <a:extLst>
                  <a:ext uri="{FF2B5EF4-FFF2-40B4-BE49-F238E27FC236}">
                    <a16:creationId xmlns:a16="http://schemas.microsoft.com/office/drawing/2014/main" id="{6953A11C-D163-9902-633E-FDA4E678D39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106794" y="2272357"/>
                <a:ext cx="268659" cy="268659"/>
              </a:xfrm>
              <a:prstGeom prst="rect">
                <a:avLst/>
              </a:prstGeom>
            </p:spPr>
          </p:pic>
        </p:grpSp>
        <p:sp>
          <p:nvSpPr>
            <p:cNvPr id="4" name="מלבן 3">
              <a:hlinkClick r:id="rId11" action="ppaction://hlinksldjump"/>
              <a:extLst>
                <a:ext uri="{FF2B5EF4-FFF2-40B4-BE49-F238E27FC236}">
                  <a16:creationId xmlns:a16="http://schemas.microsoft.com/office/drawing/2014/main" id="{A65B1041-FC36-AC6C-DD6E-7D1370508107}"/>
                </a:ext>
              </a:extLst>
            </p:cNvPr>
            <p:cNvSpPr/>
            <p:nvPr/>
          </p:nvSpPr>
          <p:spPr>
            <a:xfrm>
              <a:off x="15720160" y="-176825"/>
              <a:ext cx="971626" cy="6984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תמונה 5">
            <a:extLst>
              <a:ext uri="{FF2B5EF4-FFF2-40B4-BE49-F238E27FC236}">
                <a16:creationId xmlns:a16="http://schemas.microsoft.com/office/drawing/2014/main" id="{78D96C4D-D6ED-AFA2-EE4D-99DA09DF669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68312" y="1245783"/>
            <a:ext cx="6184729" cy="748153"/>
          </a:xfrm>
          <a:prstGeom prst="rect">
            <a:avLst/>
          </a:prstGeom>
        </p:spPr>
      </p:pic>
    </p:spTree>
    <p:extLst>
      <p:ext uri="{BB962C8B-B14F-4D97-AF65-F5344CB8AC3E}">
        <p14:creationId xmlns:p14="http://schemas.microsoft.com/office/powerpoint/2010/main" val="2767082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 name="תמונה 18" descr="תמונה שמכילה אדום, תפוז, אדום סגול&#10;&#10;התיאור נוצר באופן אוטומטי">
            <a:extLst>
              <a:ext uri="{FF2B5EF4-FFF2-40B4-BE49-F238E27FC236}">
                <a16:creationId xmlns:a16="http://schemas.microsoft.com/office/drawing/2014/main" id="{D40D0A11-9831-8A11-6F1B-A8BE2887A9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3"/>
            <a:ext cx="12198847" cy="6861138"/>
          </a:xfrm>
          <a:prstGeom prst="rect">
            <a:avLst/>
          </a:prstGeom>
        </p:spPr>
      </p:pic>
      <p:pic>
        <p:nvPicPr>
          <p:cNvPr id="20" name="גרפיקה 12">
            <a:extLst>
              <a:ext uri="{FF2B5EF4-FFF2-40B4-BE49-F238E27FC236}">
                <a16:creationId xmlns:a16="http://schemas.microsoft.com/office/drawing/2014/main" id="{FBA622C1-4BB3-9ED5-1894-44877AA437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42151" y="263631"/>
            <a:ext cx="1662190" cy="354322"/>
          </a:xfrm>
          <a:prstGeom prst="rect">
            <a:avLst/>
          </a:prstGeom>
        </p:spPr>
      </p:pic>
      <p:sp>
        <p:nvSpPr>
          <p:cNvPr id="21" name="TextBox 5">
            <a:extLst>
              <a:ext uri="{FF2B5EF4-FFF2-40B4-BE49-F238E27FC236}">
                <a16:creationId xmlns:a16="http://schemas.microsoft.com/office/drawing/2014/main" id="{04B75827-1FBA-950A-5F60-DB03710C1B4F}"/>
              </a:ext>
            </a:extLst>
          </p:cNvPr>
          <p:cNvSpPr txBox="1">
            <a:spLocks/>
          </p:cNvSpPr>
          <p:nvPr/>
        </p:nvSpPr>
        <p:spPr>
          <a:xfrm>
            <a:off x="3034833" y="1155019"/>
            <a:ext cx="6122334" cy="553998"/>
          </a:xfrm>
          <a:prstGeom prst="rect">
            <a:avLst/>
          </a:prstGeom>
          <a:noFill/>
        </p:spPr>
        <p:txBody>
          <a:bodyPr wrap="square" rtlCol="0">
            <a:spAutoFit/>
          </a:bodyPr>
          <a:lstStyle/>
          <a:p>
            <a:pPr algn="ctr"/>
            <a:r>
              <a:rPr lang="he-IL" sz="3000" b="1" dirty="0">
                <a:solidFill>
                  <a:schemeClr val="bg1"/>
                </a:solidFill>
                <a:effectLst/>
                <a:latin typeface="Calibri" panose="020F0502020204030204" pitchFamily="34" charset="0"/>
                <a:cs typeface="Calibri" panose="020F0502020204030204" pitchFamily="34" charset="0"/>
              </a:rPr>
              <a:t>למדנו שיש כמה סוגים של מדינות לאום: </a:t>
            </a:r>
          </a:p>
        </p:txBody>
      </p:sp>
      <p:pic>
        <p:nvPicPr>
          <p:cNvPr id="25" name="Picture 14">
            <a:extLst>
              <a:ext uri="{FF2B5EF4-FFF2-40B4-BE49-F238E27FC236}">
                <a16:creationId xmlns:a16="http://schemas.microsoft.com/office/drawing/2014/main" id="{4C4A453E-1732-F16E-CDB2-8373872941F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grpSp>
        <p:nvGrpSpPr>
          <p:cNvPr id="26" name="קבוצה 25">
            <a:extLst>
              <a:ext uri="{FF2B5EF4-FFF2-40B4-BE49-F238E27FC236}">
                <a16:creationId xmlns:a16="http://schemas.microsoft.com/office/drawing/2014/main" id="{435C5B9C-C3BB-30A4-D374-3E6C2EC775B8}"/>
              </a:ext>
            </a:extLst>
          </p:cNvPr>
          <p:cNvGrpSpPr>
            <a:grpSpLocks/>
          </p:cNvGrpSpPr>
          <p:nvPr/>
        </p:nvGrpSpPr>
        <p:grpSpPr>
          <a:xfrm>
            <a:off x="6372113" y="4223694"/>
            <a:ext cx="3935009" cy="1690669"/>
            <a:chOff x="9050023" y="2937608"/>
            <a:chExt cx="2792474" cy="1690669"/>
          </a:xfrm>
        </p:grpSpPr>
        <p:pic>
          <p:nvPicPr>
            <p:cNvPr id="27" name="Picture 27" descr="A white square with black border&#10;&#10;Description automatically generated">
              <a:hlinkClick r:id="rId6" action="ppaction://hlinksldjump"/>
              <a:extLst>
                <a:ext uri="{FF2B5EF4-FFF2-40B4-BE49-F238E27FC236}">
                  <a16:creationId xmlns:a16="http://schemas.microsoft.com/office/drawing/2014/main" id="{1F2C8FD3-4AFD-5B15-5642-66BA6090470B}"/>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050023" y="2937608"/>
              <a:ext cx="2792474" cy="16906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8" name="TextBox 5">
              <a:hlinkClick r:id="rId8" action="ppaction://hlinksldjump"/>
              <a:extLst>
                <a:ext uri="{FF2B5EF4-FFF2-40B4-BE49-F238E27FC236}">
                  <a16:creationId xmlns:a16="http://schemas.microsoft.com/office/drawing/2014/main" id="{56FE04E4-D37C-5E12-212B-1604A7FFB8CD}"/>
                </a:ext>
              </a:extLst>
            </p:cNvPr>
            <p:cNvSpPr txBox="1">
              <a:spLocks/>
            </p:cNvSpPr>
            <p:nvPr/>
          </p:nvSpPr>
          <p:spPr>
            <a:xfrm>
              <a:off x="9351363" y="3446633"/>
              <a:ext cx="2202196" cy="707886"/>
            </a:xfrm>
            <a:prstGeom prst="rect">
              <a:avLst/>
            </a:prstGeom>
            <a:noFill/>
          </p:spPr>
          <p:txBody>
            <a:bodyPr wrap="square" rtlCol="0">
              <a:spAutoFit/>
            </a:bodyPr>
            <a:lstStyle/>
            <a:p>
              <a:pPr algn="ctr" rtl="1"/>
              <a:r>
                <a:rPr lang="he-IL" sz="2000" b="1" dirty="0">
                  <a:effectLst/>
                  <a:latin typeface="Alef" panose="00000500000000000000" pitchFamily="2" charset="-79"/>
                  <a:cs typeface="Alef" panose="00000500000000000000" pitchFamily="2" charset="-79"/>
                </a:rPr>
                <a:t>מדינת לאום אתנית־תרבותית</a:t>
              </a:r>
            </a:p>
          </p:txBody>
        </p:sp>
      </p:grpSp>
      <p:grpSp>
        <p:nvGrpSpPr>
          <p:cNvPr id="29" name="קבוצה 28">
            <a:extLst>
              <a:ext uri="{FF2B5EF4-FFF2-40B4-BE49-F238E27FC236}">
                <a16:creationId xmlns:a16="http://schemas.microsoft.com/office/drawing/2014/main" id="{E6964C16-C615-3AA9-03F5-A920F442A244}"/>
              </a:ext>
            </a:extLst>
          </p:cNvPr>
          <p:cNvGrpSpPr>
            <a:grpSpLocks/>
          </p:cNvGrpSpPr>
          <p:nvPr/>
        </p:nvGrpSpPr>
        <p:grpSpPr>
          <a:xfrm>
            <a:off x="1884878" y="4223693"/>
            <a:ext cx="3935009" cy="1690669"/>
            <a:chOff x="6269951" y="2938349"/>
            <a:chExt cx="2792474" cy="1690669"/>
          </a:xfrm>
        </p:grpSpPr>
        <p:pic>
          <p:nvPicPr>
            <p:cNvPr id="30" name="Picture 27" descr="A white square with black border&#10;&#10;Description automatically generated">
              <a:hlinkClick r:id="rId6" action="ppaction://hlinksldjump"/>
              <a:extLst>
                <a:ext uri="{FF2B5EF4-FFF2-40B4-BE49-F238E27FC236}">
                  <a16:creationId xmlns:a16="http://schemas.microsoft.com/office/drawing/2014/main" id="{6A3D552A-7B91-B637-E46A-6075EBE393D6}"/>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269951" y="2938349"/>
              <a:ext cx="2792474" cy="16906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1" name="TextBox 5">
              <a:hlinkClick r:id="rId8" action="ppaction://hlinksldjump"/>
              <a:extLst>
                <a:ext uri="{FF2B5EF4-FFF2-40B4-BE49-F238E27FC236}">
                  <a16:creationId xmlns:a16="http://schemas.microsoft.com/office/drawing/2014/main" id="{E3CF189D-6647-F517-BEA6-1D54600CBABB}"/>
                </a:ext>
              </a:extLst>
            </p:cNvPr>
            <p:cNvSpPr txBox="1">
              <a:spLocks/>
            </p:cNvSpPr>
            <p:nvPr/>
          </p:nvSpPr>
          <p:spPr>
            <a:xfrm>
              <a:off x="6566812" y="3600521"/>
              <a:ext cx="2202196" cy="400110"/>
            </a:xfrm>
            <a:prstGeom prst="rect">
              <a:avLst/>
            </a:prstGeom>
            <a:noFill/>
          </p:spPr>
          <p:txBody>
            <a:bodyPr wrap="square" rtlCol="0">
              <a:spAutoFit/>
            </a:bodyPr>
            <a:lstStyle/>
            <a:p>
              <a:pPr algn="ctr" rtl="1"/>
              <a:r>
                <a:rPr lang="he-IL" sz="2000" b="1" dirty="0">
                  <a:effectLst/>
                  <a:latin typeface="Alef" panose="00000500000000000000" pitchFamily="2" charset="-79"/>
                  <a:cs typeface="Alef" panose="00000500000000000000" pitchFamily="2" charset="-79"/>
                </a:rPr>
                <a:t>מדינה דו-לאומית</a:t>
              </a:r>
            </a:p>
          </p:txBody>
        </p:sp>
      </p:grpSp>
      <p:grpSp>
        <p:nvGrpSpPr>
          <p:cNvPr id="32" name="קבוצה 31">
            <a:extLst>
              <a:ext uri="{FF2B5EF4-FFF2-40B4-BE49-F238E27FC236}">
                <a16:creationId xmlns:a16="http://schemas.microsoft.com/office/drawing/2014/main" id="{FD0688D5-F5F1-4D56-1C01-D3DCD39DCA1D}"/>
              </a:ext>
            </a:extLst>
          </p:cNvPr>
          <p:cNvGrpSpPr>
            <a:grpSpLocks/>
          </p:cNvGrpSpPr>
          <p:nvPr/>
        </p:nvGrpSpPr>
        <p:grpSpPr>
          <a:xfrm>
            <a:off x="6372113" y="2201937"/>
            <a:ext cx="3935009" cy="1690669"/>
            <a:chOff x="3486434" y="2938349"/>
            <a:chExt cx="2792474" cy="1690669"/>
          </a:xfrm>
        </p:grpSpPr>
        <p:pic>
          <p:nvPicPr>
            <p:cNvPr id="33" name="Picture 27" descr="A white square with black border&#10;&#10;Description automatically generated">
              <a:hlinkClick r:id="rId6" action="ppaction://hlinksldjump"/>
              <a:extLst>
                <a:ext uri="{FF2B5EF4-FFF2-40B4-BE49-F238E27FC236}">
                  <a16:creationId xmlns:a16="http://schemas.microsoft.com/office/drawing/2014/main" id="{2C4B8EAB-AB92-3488-F3BB-652F7E790BFA}"/>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486434" y="2938349"/>
              <a:ext cx="2792474" cy="16906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4" name="TextBox 5">
              <a:hlinkClick r:id="rId8" action="ppaction://hlinksldjump"/>
              <a:extLst>
                <a:ext uri="{FF2B5EF4-FFF2-40B4-BE49-F238E27FC236}">
                  <a16:creationId xmlns:a16="http://schemas.microsoft.com/office/drawing/2014/main" id="{DE7E407E-BE1D-E786-F853-F614B76D374F}"/>
                </a:ext>
              </a:extLst>
            </p:cNvPr>
            <p:cNvSpPr txBox="1">
              <a:spLocks/>
            </p:cNvSpPr>
            <p:nvPr/>
          </p:nvSpPr>
          <p:spPr>
            <a:xfrm>
              <a:off x="3783296" y="3600521"/>
              <a:ext cx="2202196" cy="400110"/>
            </a:xfrm>
            <a:prstGeom prst="rect">
              <a:avLst/>
            </a:prstGeom>
            <a:noFill/>
          </p:spPr>
          <p:txBody>
            <a:bodyPr wrap="square" rtlCol="0">
              <a:spAutoFit/>
            </a:bodyPr>
            <a:lstStyle/>
            <a:p>
              <a:pPr algn="ctr" rtl="1"/>
              <a:r>
                <a:rPr lang="he-IL" sz="2000" b="1" dirty="0">
                  <a:effectLst/>
                  <a:latin typeface="Alef" panose="00000500000000000000" pitchFamily="2" charset="-79"/>
                  <a:cs typeface="Alef" panose="00000500000000000000" pitchFamily="2" charset="-79"/>
                </a:rPr>
                <a:t>מדינת רב-לאומית </a:t>
              </a:r>
            </a:p>
          </p:txBody>
        </p:sp>
      </p:grpSp>
      <p:grpSp>
        <p:nvGrpSpPr>
          <p:cNvPr id="35" name="קבוצה 34">
            <a:extLst>
              <a:ext uri="{FF2B5EF4-FFF2-40B4-BE49-F238E27FC236}">
                <a16:creationId xmlns:a16="http://schemas.microsoft.com/office/drawing/2014/main" id="{68183411-B4F3-B061-8DCC-7742B309E435}"/>
              </a:ext>
            </a:extLst>
          </p:cNvPr>
          <p:cNvGrpSpPr>
            <a:grpSpLocks/>
          </p:cNvGrpSpPr>
          <p:nvPr/>
        </p:nvGrpSpPr>
        <p:grpSpPr>
          <a:xfrm>
            <a:off x="1926282" y="2201938"/>
            <a:ext cx="3935009" cy="1690669"/>
            <a:chOff x="702918" y="2938349"/>
            <a:chExt cx="2792474" cy="1690669"/>
          </a:xfrm>
        </p:grpSpPr>
        <p:pic>
          <p:nvPicPr>
            <p:cNvPr id="36" name="Picture 27" descr="A white square with black border&#10;&#10;Description automatically generated">
              <a:hlinkClick r:id="rId6" action="ppaction://hlinksldjump"/>
              <a:extLst>
                <a:ext uri="{FF2B5EF4-FFF2-40B4-BE49-F238E27FC236}">
                  <a16:creationId xmlns:a16="http://schemas.microsoft.com/office/drawing/2014/main" id="{34BB5EF7-EB30-47C5-F7D9-967C16C7316C}"/>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02918" y="2938349"/>
              <a:ext cx="2792474" cy="16906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7" name="TextBox 5">
              <a:hlinkClick r:id="rId8" action="ppaction://hlinksldjump"/>
              <a:extLst>
                <a:ext uri="{FF2B5EF4-FFF2-40B4-BE49-F238E27FC236}">
                  <a16:creationId xmlns:a16="http://schemas.microsoft.com/office/drawing/2014/main" id="{9C98F609-660F-50B4-54B4-77CF8960F0B3}"/>
                </a:ext>
              </a:extLst>
            </p:cNvPr>
            <p:cNvSpPr txBox="1">
              <a:spLocks/>
            </p:cNvSpPr>
            <p:nvPr/>
          </p:nvSpPr>
          <p:spPr>
            <a:xfrm>
              <a:off x="980227" y="3446633"/>
              <a:ext cx="2228898" cy="707886"/>
            </a:xfrm>
            <a:prstGeom prst="rect">
              <a:avLst/>
            </a:prstGeom>
            <a:noFill/>
          </p:spPr>
          <p:txBody>
            <a:bodyPr wrap="square" rtlCol="0">
              <a:spAutoFit/>
            </a:bodyPr>
            <a:lstStyle/>
            <a:p>
              <a:pPr algn="ctr" rtl="1"/>
              <a:r>
                <a:rPr lang="he-IL" sz="2000" b="1" dirty="0">
                  <a:effectLst/>
                  <a:latin typeface="Alef" panose="00000500000000000000" pitchFamily="2" charset="-79"/>
                  <a:cs typeface="Alef" panose="00000500000000000000" pitchFamily="2" charset="-79"/>
                </a:rPr>
                <a:t>מדינת לאום אזרחית (פוליטית)</a:t>
              </a:r>
            </a:p>
          </p:txBody>
        </p:sp>
      </p:grpSp>
      <p:sp>
        <p:nvSpPr>
          <p:cNvPr id="3" name="מלבן 2">
            <a:extLst>
              <a:ext uri="{FF2B5EF4-FFF2-40B4-BE49-F238E27FC236}">
                <a16:creationId xmlns:a16="http://schemas.microsoft.com/office/drawing/2014/main" id="{0771257C-36A3-C50F-8437-BF96E4A5B0D7}"/>
              </a:ext>
            </a:extLst>
          </p:cNvPr>
          <p:cNvSpPr/>
          <p:nvPr/>
        </p:nvSpPr>
        <p:spPr>
          <a:xfrm>
            <a:off x="0" y="-10892"/>
            <a:ext cx="12192000" cy="6858000"/>
          </a:xfrm>
          <a:prstGeom prst="rect">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שיורית" descr="A white square with black border&#10;&#10;Description automatically generated">
            <a:extLst>
              <a:ext uri="{FF2B5EF4-FFF2-40B4-BE49-F238E27FC236}">
                <a16:creationId xmlns:a16="http://schemas.microsoft.com/office/drawing/2014/main" id="{35B8B7CC-50A0-B489-32B8-526E7983C2CE}"/>
              </a:ext>
            </a:extLst>
          </p:cNvPr>
          <p:cNvPicPr>
            <a:picLocks noChangeAspect="1"/>
          </p:cNvPicPr>
          <p:nvPr/>
        </p:nvPicPr>
        <p:blipFill>
          <a:blip r:embed="rId7">
            <a:alphaModFix/>
            <a:extLst>
              <a:ext uri="{28A0092B-C50C-407E-A947-70E740481C1C}">
                <a14:useLocalDpi xmlns:a14="http://schemas.microsoft.com/office/drawing/2010/main" val="0"/>
              </a:ext>
            </a:extLst>
          </a:blip>
          <a:stretch>
            <a:fillRect/>
          </a:stretch>
        </p:blipFill>
        <p:spPr>
          <a:xfrm>
            <a:off x="8559" y="771695"/>
            <a:ext cx="12192000" cy="5329849"/>
          </a:xfrm>
          <a:prstGeom prst="rect">
            <a:avLst/>
          </a:prstGeom>
        </p:spPr>
      </p:pic>
      <p:sp>
        <p:nvSpPr>
          <p:cNvPr id="9" name="TextBox 28">
            <a:extLst>
              <a:ext uri="{FF2B5EF4-FFF2-40B4-BE49-F238E27FC236}">
                <a16:creationId xmlns:a16="http://schemas.microsoft.com/office/drawing/2014/main" id="{724EC357-6F4C-9056-E6D6-3B1B5759CEDB}"/>
              </a:ext>
            </a:extLst>
          </p:cNvPr>
          <p:cNvSpPr txBox="1"/>
          <p:nvPr/>
        </p:nvSpPr>
        <p:spPr>
          <a:xfrm>
            <a:off x="722221" y="1737242"/>
            <a:ext cx="10855039" cy="3359061"/>
          </a:xfrm>
          <a:prstGeom prst="rect">
            <a:avLst/>
          </a:prstGeom>
          <a:noFill/>
        </p:spPr>
        <p:txBody>
          <a:bodyPr wrap="square" rtlCol="0">
            <a:spAutoFit/>
          </a:bodyPr>
          <a:lstStyle/>
          <a:p>
            <a:pPr algn="just" rtl="1">
              <a:lnSpc>
                <a:spcPct val="150000"/>
              </a:lnSpc>
            </a:pPr>
            <a:r>
              <a:rPr lang="he-IL" sz="2400" dirty="0">
                <a:solidFill>
                  <a:srgbClr val="6E2914"/>
                </a:solidFill>
                <a:effectLst/>
                <a:latin typeface="Calibri" panose="020F0502020204030204" pitchFamily="34" charset="0"/>
                <a:ea typeface="Calibri Light" panose="020F0302020204030204" pitchFamily="34" charset="0"/>
                <a:cs typeface="Calibri" panose="020F0502020204030204" pitchFamily="34" charset="0"/>
              </a:rPr>
              <a:t>זהותה של מדינת לאום אתנית-תרבותית נקבעת על פי </a:t>
            </a:r>
            <a:r>
              <a:rPr lang="he-IL" sz="2400" b="1" dirty="0">
                <a:solidFill>
                  <a:srgbClr val="6E2914"/>
                </a:solidFill>
                <a:effectLst/>
                <a:latin typeface="Calibri" panose="020F0502020204030204" pitchFamily="34" charset="0"/>
                <a:ea typeface="Calibri Light" panose="020F0302020204030204" pitchFamily="34" charset="0"/>
                <a:cs typeface="Calibri" panose="020F0502020204030204" pitchFamily="34" charset="0"/>
              </a:rPr>
              <a:t>יסודות אתניים תרבותיים </a:t>
            </a:r>
            <a:r>
              <a:rPr lang="he-IL" sz="2400" dirty="0">
                <a:solidFill>
                  <a:srgbClr val="6E2914"/>
                </a:solidFill>
                <a:effectLst/>
                <a:latin typeface="Calibri" panose="020F0502020204030204" pitchFamily="34" charset="0"/>
                <a:ea typeface="Calibri Light" panose="020F0302020204030204" pitchFamily="34" charset="0"/>
                <a:cs typeface="Calibri" panose="020F0502020204030204" pitchFamily="34" charset="0"/>
              </a:rPr>
              <a:t>של </a:t>
            </a:r>
            <a:r>
              <a:rPr lang="he-IL" sz="2400" b="1" dirty="0">
                <a:solidFill>
                  <a:srgbClr val="6E2914"/>
                </a:solidFill>
                <a:effectLst/>
                <a:latin typeface="Calibri" panose="020F0502020204030204" pitchFamily="34" charset="0"/>
                <a:ea typeface="Calibri Light" panose="020F0302020204030204" pitchFamily="34" charset="0"/>
                <a:cs typeface="Calibri" panose="020F0502020204030204" pitchFamily="34" charset="0"/>
              </a:rPr>
              <a:t>קבוצת הרוב הלאומי במדינה</a:t>
            </a:r>
            <a:r>
              <a:rPr lang="he-IL" sz="2400" dirty="0">
                <a:solidFill>
                  <a:srgbClr val="6E2914"/>
                </a:solidFill>
                <a:effectLst/>
                <a:latin typeface="Calibri" panose="020F0502020204030204" pitchFamily="34" charset="0"/>
                <a:ea typeface="Calibri Light" panose="020F0302020204030204" pitchFamily="34" charset="0"/>
                <a:cs typeface="Calibri" panose="020F0502020204030204" pitchFamily="34" charset="0"/>
              </a:rPr>
              <a:t>. המדינה מזוהה ברמה הקולקטיבית עם לאום אחד, ומעניקה לשפתו, תרבותו, למערכת הערכים והאומנות שלו את המקום המרכזי במרחב הציבורי. האוכלוסייה מורכבת </a:t>
            </a:r>
            <a:r>
              <a:rPr lang="he-IL" sz="2400" b="1" dirty="0">
                <a:solidFill>
                  <a:srgbClr val="6E2914"/>
                </a:solidFill>
                <a:effectLst/>
                <a:latin typeface="Calibri" panose="020F0502020204030204" pitchFamily="34" charset="0"/>
                <a:ea typeface="Calibri Light" panose="020F0302020204030204" pitchFamily="34" charset="0"/>
                <a:cs typeface="Calibri" panose="020F0502020204030204" pitchFamily="34" charset="0"/>
              </a:rPr>
              <a:t>מרוב לאומי דומיננטי</a:t>
            </a:r>
            <a:r>
              <a:rPr lang="he-IL" sz="2400" dirty="0">
                <a:solidFill>
                  <a:srgbClr val="6E2914"/>
                </a:solidFill>
                <a:effectLst/>
                <a:latin typeface="Calibri" panose="020F0502020204030204" pitchFamily="34" charset="0"/>
                <a:ea typeface="Calibri Light" panose="020F0302020204030204" pitchFamily="34" charset="0"/>
                <a:cs typeface="Calibri" panose="020F0502020204030204" pitchFamily="34" charset="0"/>
              </a:rPr>
              <a:t>, וכמעט תמיד גם ממיעוטים לאומיים נוספים</a:t>
            </a:r>
            <a:r>
              <a:rPr lang="he-IL" sz="2400" dirty="0">
                <a:solidFill>
                  <a:srgbClr val="6E2914"/>
                </a:solidFill>
                <a:latin typeface="Calibri" panose="020F0502020204030204" pitchFamily="34" charset="0"/>
                <a:ea typeface="Calibri Light" panose="020F0302020204030204" pitchFamily="34" charset="0"/>
                <a:cs typeface="Calibri" panose="020F0502020204030204" pitchFamily="34" charset="0"/>
              </a:rPr>
              <a:t>. מדינת לאום מתאפיינת במדיניות הגירה, המעניקה עדיפות בהצטרפות לבני הלאום הדומיננטי. </a:t>
            </a:r>
          </a:p>
          <a:p>
            <a:pPr algn="just" rtl="1">
              <a:lnSpc>
                <a:spcPct val="150000"/>
              </a:lnSpc>
            </a:pPr>
            <a:r>
              <a:rPr lang="he-IL" sz="2400" dirty="0">
                <a:solidFill>
                  <a:srgbClr val="6E2914"/>
                </a:solidFill>
                <a:effectLst/>
                <a:latin typeface="Calibri" panose="020F0502020204030204" pitchFamily="34" charset="0"/>
                <a:ea typeface="Calibri Light" panose="020F0302020204030204" pitchFamily="34" charset="0"/>
                <a:cs typeface="Calibri" panose="020F0502020204030204" pitchFamily="34" charset="0"/>
              </a:rPr>
              <a:t>כבכל מדינה מתקיימים במדינות אלה </a:t>
            </a:r>
            <a:r>
              <a:rPr lang="he-IL" sz="2400" b="1" dirty="0">
                <a:solidFill>
                  <a:srgbClr val="6E2914"/>
                </a:solidFill>
                <a:effectLst/>
                <a:latin typeface="Calibri" panose="020F0502020204030204" pitchFamily="34" charset="0"/>
                <a:ea typeface="Calibri Light" panose="020F0302020204030204" pitchFamily="34" charset="0"/>
                <a:cs typeface="Calibri" panose="020F0502020204030204" pitchFamily="34" charset="0"/>
              </a:rPr>
              <a:t>גם יסודות אזרחיים</a:t>
            </a:r>
            <a:r>
              <a:rPr lang="he-IL" sz="2400" dirty="0">
                <a:solidFill>
                  <a:srgbClr val="6E2914"/>
                </a:solidFill>
                <a:effectLst/>
                <a:latin typeface="Calibri" panose="020F0502020204030204" pitchFamily="34" charset="0"/>
                <a:ea typeface="Calibri Light" panose="020F0302020204030204" pitchFamily="34" charset="0"/>
                <a:cs typeface="Calibri" panose="020F0502020204030204" pitchFamily="34" charset="0"/>
              </a:rPr>
              <a:t>, המל</a:t>
            </a:r>
            <a:r>
              <a:rPr lang="he-IL" sz="2400" dirty="0">
                <a:solidFill>
                  <a:srgbClr val="6E2914"/>
                </a:solidFill>
                <a:latin typeface="Calibri" panose="020F0502020204030204" pitchFamily="34" charset="0"/>
                <a:ea typeface="Calibri Light" panose="020F0302020204030204" pitchFamily="34" charset="0"/>
                <a:cs typeface="Calibri" panose="020F0502020204030204" pitchFamily="34" charset="0"/>
              </a:rPr>
              <a:t>כדים את כלל אזרחי המדינה.</a:t>
            </a:r>
          </a:p>
        </p:txBody>
      </p:sp>
      <p:grpSp>
        <p:nvGrpSpPr>
          <p:cNvPr id="38" name="קבוצה 37">
            <a:extLst>
              <a:ext uri="{FF2B5EF4-FFF2-40B4-BE49-F238E27FC236}">
                <a16:creationId xmlns:a16="http://schemas.microsoft.com/office/drawing/2014/main" id="{1019230A-0EA4-893D-ED33-9952930D95BD}"/>
              </a:ext>
            </a:extLst>
          </p:cNvPr>
          <p:cNvGrpSpPr/>
          <p:nvPr/>
        </p:nvGrpSpPr>
        <p:grpSpPr>
          <a:xfrm>
            <a:off x="11230645" y="756456"/>
            <a:ext cx="971626" cy="698437"/>
            <a:chOff x="15720160" y="-176825"/>
            <a:chExt cx="971626" cy="698437"/>
          </a:xfrm>
        </p:grpSpPr>
        <p:grpSp>
          <p:nvGrpSpPr>
            <p:cNvPr id="22" name="Group 39">
              <a:extLst>
                <a:ext uri="{FF2B5EF4-FFF2-40B4-BE49-F238E27FC236}">
                  <a16:creationId xmlns:a16="http://schemas.microsoft.com/office/drawing/2014/main" id="{5C1C2F5B-ABED-265B-7C1D-5172C79F95E0}"/>
                </a:ext>
              </a:extLst>
            </p:cNvPr>
            <p:cNvGrpSpPr/>
            <p:nvPr/>
          </p:nvGrpSpPr>
          <p:grpSpPr>
            <a:xfrm>
              <a:off x="15920648" y="-98651"/>
              <a:ext cx="567939" cy="567939"/>
              <a:chOff x="10960667" y="2111831"/>
              <a:chExt cx="567939" cy="567939"/>
            </a:xfrm>
          </p:grpSpPr>
          <p:sp>
            <p:nvSpPr>
              <p:cNvPr id="23" name="אליפסה 9">
                <a:extLst>
                  <a:ext uri="{FF2B5EF4-FFF2-40B4-BE49-F238E27FC236}">
                    <a16:creationId xmlns:a16="http://schemas.microsoft.com/office/drawing/2014/main" id="{E49E574A-4386-6053-00EB-8D3267329518}"/>
                  </a:ext>
                </a:extLst>
              </p:cNvPr>
              <p:cNvSpPr/>
              <p:nvPr/>
            </p:nvSpPr>
            <p:spPr>
              <a:xfrm>
                <a:off x="10960667" y="2111831"/>
                <a:ext cx="567939" cy="567939"/>
              </a:xfrm>
              <a:prstGeom prst="ellipse">
                <a:avLst/>
              </a:prstGeom>
              <a:solidFill>
                <a:srgbClr val="F6F6F6"/>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4" name="גרפיקה 11" descr="סגור עם מילוי מלא">
                <a:extLst>
                  <a:ext uri="{FF2B5EF4-FFF2-40B4-BE49-F238E27FC236}">
                    <a16:creationId xmlns:a16="http://schemas.microsoft.com/office/drawing/2014/main" id="{6953A11C-D163-9902-633E-FDA4E678D39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106794" y="2272357"/>
                <a:ext cx="268659" cy="268659"/>
              </a:xfrm>
              <a:prstGeom prst="rect">
                <a:avLst/>
              </a:prstGeom>
            </p:spPr>
          </p:pic>
        </p:grpSp>
        <p:sp>
          <p:nvSpPr>
            <p:cNvPr id="4" name="מלבן 3">
              <a:hlinkClick r:id="rId11" action="ppaction://hlinksldjump"/>
              <a:extLst>
                <a:ext uri="{FF2B5EF4-FFF2-40B4-BE49-F238E27FC236}">
                  <a16:creationId xmlns:a16="http://schemas.microsoft.com/office/drawing/2014/main" id="{A65B1041-FC36-AC6C-DD6E-7D1370508107}"/>
                </a:ext>
              </a:extLst>
            </p:cNvPr>
            <p:cNvSpPr/>
            <p:nvPr/>
          </p:nvSpPr>
          <p:spPr>
            <a:xfrm>
              <a:off x="15720160" y="-176825"/>
              <a:ext cx="971626" cy="6984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תמונה 4">
            <a:extLst>
              <a:ext uri="{FF2B5EF4-FFF2-40B4-BE49-F238E27FC236}">
                <a16:creationId xmlns:a16="http://schemas.microsoft.com/office/drawing/2014/main" id="{773ED901-CEDA-1851-3818-AAD8437769A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15196" y="1191017"/>
            <a:ext cx="6184729" cy="748153"/>
          </a:xfrm>
          <a:prstGeom prst="rect">
            <a:avLst/>
          </a:prstGeom>
        </p:spPr>
      </p:pic>
    </p:spTree>
    <p:extLst>
      <p:ext uri="{BB962C8B-B14F-4D97-AF65-F5344CB8AC3E}">
        <p14:creationId xmlns:p14="http://schemas.microsoft.com/office/powerpoint/2010/main" val="16486266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0492D56DE807D4A85809F43D016E1B8" ma:contentTypeVersion="2" ma:contentTypeDescription="Create a new document." ma:contentTypeScope="" ma:versionID="b1bab809095cb01c36a8f8238c8d4993">
  <xsd:schema xmlns:xsd="http://www.w3.org/2001/XMLSchema" xmlns:xs="http://www.w3.org/2001/XMLSchema" xmlns:p="http://schemas.microsoft.com/office/2006/metadata/properties" xmlns:ns3="403a8d0d-ec59-4e4a-aa6b-8da36811ff4b" targetNamespace="http://schemas.microsoft.com/office/2006/metadata/properties" ma:root="true" ma:fieldsID="bdba4f67237cefe2db88642c5ebdc308" ns3:_="">
    <xsd:import namespace="403a8d0d-ec59-4e4a-aa6b-8da36811ff4b"/>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3a8d0d-ec59-4e4a-aa6b-8da36811ff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2CA89A-5EA6-4683-96B8-A25B320BF669}">
  <ds:schemaRefs>
    <ds:schemaRef ds:uri="http://schemas.microsoft.com/sharepoint/v3/contenttype/forms"/>
  </ds:schemaRefs>
</ds:datastoreItem>
</file>

<file path=customXml/itemProps2.xml><?xml version="1.0" encoding="utf-8"?>
<ds:datastoreItem xmlns:ds="http://schemas.openxmlformats.org/officeDocument/2006/customXml" ds:itemID="{3C092506-2147-4A14-995F-F7DA0FADE405}">
  <ds:schemaRefs>
    <ds:schemaRef ds:uri="http://purl.org/dc/elements/1.1/"/>
    <ds:schemaRef ds:uri="403a8d0d-ec59-4e4a-aa6b-8da36811ff4b"/>
    <ds:schemaRef ds:uri="http://purl.org/dc/dcmitype/"/>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87858F7-3E3D-4099-AF67-5E4C2360E6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3a8d0d-ec59-4e4a-aa6b-8da36811ff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14865</TotalTime>
  <Words>1109</Words>
  <Application>Microsoft Office PowerPoint</Application>
  <PresentationFormat>מסך רחב</PresentationFormat>
  <Paragraphs>114</Paragraphs>
  <Slides>25</Slides>
  <Notes>15</Notes>
  <HiddenSlides>5</HiddenSlides>
  <MMClips>0</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25</vt:i4>
      </vt:variant>
    </vt:vector>
  </HeadingPairs>
  <TitlesOfParts>
    <vt:vector size="31" baseType="lpstr">
      <vt:lpstr>Alef</vt:lpstr>
      <vt:lpstr>Arial</vt:lpstr>
      <vt:lpstr>Assistant</vt:lpstr>
      <vt:lpstr>Calibri</vt:lpstr>
      <vt:lpstr>Calibri Light</vt:lpstr>
      <vt:lpstr>Office Theme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Adi Tzabar</dc:creator>
  <cp:lastModifiedBy>Shahar Ezer</cp:lastModifiedBy>
  <cp:revision>176</cp:revision>
  <dcterms:created xsi:type="dcterms:W3CDTF">2022-11-23T07:47:57Z</dcterms:created>
  <dcterms:modified xsi:type="dcterms:W3CDTF">2024-06-23T07:01:07Z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0x01010000492D56DE807D4A85809F43D016E1B8</vt:lpwstr>
  </property>
</Properties>
</file>