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C335A4B-6388-4D9F-9CDF-23D1694C84A5}"/>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17D53361-F9DF-4D63-95D4-5B72AC9A83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78BCD4D7-BD77-46B3-A4BD-22A39E58F532}"/>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DE3D24D5-D50F-437C-B18A-E1F82F5DA55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9B36EED-D931-4709-8FAF-63A41936103D}"/>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2536350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77D20AB-7815-43AE-9EF0-92B85494A92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F249577-B7E2-4D14-9E40-4BDA8CDBA37D}"/>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5F9A1C7-8F28-4712-AD8A-5A35EB1C7173}"/>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650D42F7-4086-46A7-960F-167365326066}"/>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FE5B65FB-C421-4BB9-9D30-63888AAB7095}"/>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2800882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9664D2C7-87F0-4752-98D8-543D72A64354}"/>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343CE44B-69F3-4601-B515-65DF3A216811}"/>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FBF15CA4-073C-4225-A14E-6CD24881662F}"/>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CBCCA2C3-D99D-4D75-BCDE-246BF9019C3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E0B1E08-9E62-4AB7-A152-B8E3443943AE}"/>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82044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69A531D-CF01-49F6-8A76-70D982F34478}"/>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0F3A3C5E-61C8-47C3-8A1A-577E54447869}"/>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C3687D4-D642-4540-A647-C43DACF705AA}"/>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24B45FE0-B552-48FE-BEDE-8F0D6B0E093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F9806B43-2B25-4E8A-9FBA-784E16380084}"/>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830003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1D9C96D-DDD9-4DEF-AE9E-5501F3D1BCD6}"/>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BA3C414-EB94-47E0-9A11-93D2527A53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4A502557-7D8E-4D1B-9F8A-D19D16A2917F}"/>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A8EDBC14-ECAA-4C3A-94D0-84E409AF4893}"/>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26A5932-A9F4-45AB-AB75-EA9170C7920B}"/>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53320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7E747DD-AC7B-49E6-B025-9C38BBA64E1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D91E65F-148C-4B59-AE96-51889A9EB17C}"/>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BBB37A4A-AEBA-41B4-8B56-DA8CD9BA2974}"/>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7EEAF1CC-A9C9-4030-A6FE-298A129B9355}"/>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6" name="מציין מיקום של כותרת תחתונה 5">
            <a:extLst>
              <a:ext uri="{FF2B5EF4-FFF2-40B4-BE49-F238E27FC236}">
                <a16:creationId xmlns:a16="http://schemas.microsoft.com/office/drawing/2014/main" id="{FD5D9085-7591-4FFF-AA2E-B82A0662AD4C}"/>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1E97B835-1BB8-4F3D-8B81-6FE9326C33C1}"/>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3029748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D56E36C-E872-4A7B-A621-855FEB8B49D2}"/>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B46D8DE2-2BD8-485F-8EFB-7FF8A4DA68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3DC76AEA-3453-4D15-B315-7A256C42317D}"/>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D160450B-B934-46CB-B88F-CEEC86F8C1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DE7702FE-9D7E-470C-8A29-1C6C55EDC81C}"/>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AB700BDD-8172-45B5-85E6-1FF18E81E26E}"/>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8" name="מציין מיקום של כותרת תחתונה 7">
            <a:extLst>
              <a:ext uri="{FF2B5EF4-FFF2-40B4-BE49-F238E27FC236}">
                <a16:creationId xmlns:a16="http://schemas.microsoft.com/office/drawing/2014/main" id="{0A5A928A-CEFA-474B-A7FB-6B7CCBC7507D}"/>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DE462971-0AF2-4012-A37D-EE4B6A86C4A6}"/>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9221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1FAEFA2-B259-4F9F-9509-140AC9E9139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35848CD1-05CE-4687-A826-6C571AF92408}"/>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4" name="מציין מיקום של כותרת תחתונה 3">
            <a:extLst>
              <a:ext uri="{FF2B5EF4-FFF2-40B4-BE49-F238E27FC236}">
                <a16:creationId xmlns:a16="http://schemas.microsoft.com/office/drawing/2014/main" id="{8602F6CF-AAA0-4EFE-934A-35F39D14190B}"/>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659F2C0D-3A86-4712-B69C-A55B66CCC4BB}"/>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1042952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88A478E4-B571-4D60-AC0D-EE6B7ED58FC7}"/>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3" name="מציין מיקום של כותרת תחתונה 2">
            <a:extLst>
              <a:ext uri="{FF2B5EF4-FFF2-40B4-BE49-F238E27FC236}">
                <a16:creationId xmlns:a16="http://schemas.microsoft.com/office/drawing/2014/main" id="{B9C2FB56-E3BC-49A7-9C4A-24D0A5CB5BF6}"/>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2A8EF447-89F6-4A88-B12B-EA896AED9115}"/>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286866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C42041-EED2-418F-A586-08C86F4A46D6}"/>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DFA10A5C-BC55-4E97-8BBF-2A34A0D05E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86EDC024-7A31-4020-B127-5BD7699CE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F2586745-C78B-44F9-9FBD-F6FD3D7A5DB9}"/>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6" name="מציין מיקום של כותרת תחתונה 5">
            <a:extLst>
              <a:ext uri="{FF2B5EF4-FFF2-40B4-BE49-F238E27FC236}">
                <a16:creationId xmlns:a16="http://schemas.microsoft.com/office/drawing/2014/main" id="{FDF6072D-4782-4460-823C-FE1B69C5D673}"/>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0558DE30-192F-4189-BB74-25FBB739CF3C}"/>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3651059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C1BAF9C-7ABF-4CCE-A0E6-BE1C31C78ADF}"/>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8E523E0B-C99C-447A-AEF1-48FF7162CF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425C799D-8C84-4D9F-90BB-F08B254DBB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1250A609-2FBF-4B70-B749-582D43DE2D49}"/>
              </a:ext>
            </a:extLst>
          </p:cNvPr>
          <p:cNvSpPr>
            <a:spLocks noGrp="1"/>
          </p:cNvSpPr>
          <p:nvPr>
            <p:ph type="dt" sz="half" idx="10"/>
          </p:nvPr>
        </p:nvSpPr>
        <p:spPr/>
        <p:txBody>
          <a:bodyPr/>
          <a:lstStyle/>
          <a:p>
            <a:fld id="{3E72BA0A-D8A2-410A-8903-78A6C6E46E31}" type="datetimeFigureOut">
              <a:rPr lang="he-IL" smtClean="0"/>
              <a:t>י"ט/שבט/תשפ"ב</a:t>
            </a:fld>
            <a:endParaRPr lang="he-IL"/>
          </a:p>
        </p:txBody>
      </p:sp>
      <p:sp>
        <p:nvSpPr>
          <p:cNvPr id="6" name="מציין מיקום של כותרת תחתונה 5">
            <a:extLst>
              <a:ext uri="{FF2B5EF4-FFF2-40B4-BE49-F238E27FC236}">
                <a16:creationId xmlns:a16="http://schemas.microsoft.com/office/drawing/2014/main" id="{4844F564-A26C-4835-BAC3-55F33E6F7BB3}"/>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23FC9C0A-C294-44C2-BA06-5268F02DD93A}"/>
              </a:ext>
            </a:extLst>
          </p:cNvPr>
          <p:cNvSpPr>
            <a:spLocks noGrp="1"/>
          </p:cNvSpPr>
          <p:nvPr>
            <p:ph type="sldNum" sz="quarter" idx="12"/>
          </p:nvPr>
        </p:nvSpPr>
        <p:spPr/>
        <p:txBody>
          <a:bodyPr/>
          <a:lstStyle/>
          <a:p>
            <a:fld id="{8BF88695-CC4E-4110-8E9A-748B86AA212F}" type="slidenum">
              <a:rPr lang="he-IL" smtClean="0"/>
              <a:t>‹#›</a:t>
            </a:fld>
            <a:endParaRPr lang="he-IL"/>
          </a:p>
        </p:txBody>
      </p:sp>
    </p:spTree>
    <p:extLst>
      <p:ext uri="{BB962C8B-B14F-4D97-AF65-F5344CB8AC3E}">
        <p14:creationId xmlns:p14="http://schemas.microsoft.com/office/powerpoint/2010/main" val="2692036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6DD9FA71-8DB8-4018-B6C0-4A1C508B53A7}"/>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49DEDE7-26ED-4EE7-824D-8299E3C85E46}"/>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9FABBE9-6182-4BDC-AB73-AFD4FCC790DA}"/>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72BA0A-D8A2-410A-8903-78A6C6E46E31}" type="datetimeFigureOut">
              <a:rPr lang="he-IL" smtClean="0"/>
              <a:t>י"ט/שבט/תשפ"ב</a:t>
            </a:fld>
            <a:endParaRPr lang="he-IL"/>
          </a:p>
        </p:txBody>
      </p:sp>
      <p:sp>
        <p:nvSpPr>
          <p:cNvPr id="5" name="מציין מיקום של כותרת תחתונה 4">
            <a:extLst>
              <a:ext uri="{FF2B5EF4-FFF2-40B4-BE49-F238E27FC236}">
                <a16:creationId xmlns:a16="http://schemas.microsoft.com/office/drawing/2014/main" id="{C77A1371-F871-431E-91F4-03944C6708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EFE7AFCF-D127-438D-B31F-F8C8207617C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BF88695-CC4E-4110-8E9A-748B86AA212F}" type="slidenum">
              <a:rPr lang="he-IL" smtClean="0"/>
              <a:t>‹#›</a:t>
            </a:fld>
            <a:endParaRPr lang="he-IL"/>
          </a:p>
        </p:txBody>
      </p:sp>
    </p:spTree>
    <p:extLst>
      <p:ext uri="{BB962C8B-B14F-4D97-AF65-F5344CB8AC3E}">
        <p14:creationId xmlns:p14="http://schemas.microsoft.com/office/powerpoint/2010/main" val="1151346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FBB52FE-7618-471C-A58E-97B2C8E57A7A}"/>
              </a:ext>
            </a:extLst>
          </p:cNvPr>
          <p:cNvSpPr>
            <a:spLocks noGrp="1"/>
          </p:cNvSpPr>
          <p:nvPr>
            <p:ph type="ctrTitle"/>
          </p:nvPr>
        </p:nvSpPr>
        <p:spPr/>
        <p:txBody>
          <a:bodyPr/>
          <a:lstStyle/>
          <a:p>
            <a:r>
              <a:rPr lang="he-IL" dirty="0"/>
              <a:t>ועידת </a:t>
            </a:r>
            <a:r>
              <a:rPr lang="he-IL" dirty="0" err="1"/>
              <a:t>קטוביץ</a:t>
            </a:r>
            <a:endParaRPr lang="he-IL" dirty="0"/>
          </a:p>
        </p:txBody>
      </p:sp>
      <p:sp>
        <p:nvSpPr>
          <p:cNvPr id="3" name="כותרת משנה 2">
            <a:extLst>
              <a:ext uri="{FF2B5EF4-FFF2-40B4-BE49-F238E27FC236}">
                <a16:creationId xmlns:a16="http://schemas.microsoft.com/office/drawing/2014/main" id="{48DEB9AC-2FA7-4C46-9C59-E0B6E8444E59}"/>
              </a:ext>
            </a:extLst>
          </p:cNvPr>
          <p:cNvSpPr>
            <a:spLocks noGrp="1"/>
          </p:cNvSpPr>
          <p:nvPr>
            <p:ph type="subTitle" idx="1"/>
          </p:nvPr>
        </p:nvSpPr>
        <p:spPr/>
        <p:txBody>
          <a:bodyPr/>
          <a:lstStyle/>
          <a:p>
            <a:endParaRPr lang="he-IL"/>
          </a:p>
        </p:txBody>
      </p:sp>
    </p:spTree>
    <p:extLst>
      <p:ext uri="{BB962C8B-B14F-4D97-AF65-F5344CB8AC3E}">
        <p14:creationId xmlns:p14="http://schemas.microsoft.com/office/powerpoint/2010/main" val="623185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כותרת 1">
            <a:extLst>
              <a:ext uri="{FF2B5EF4-FFF2-40B4-BE49-F238E27FC236}">
                <a16:creationId xmlns:a16="http://schemas.microsoft.com/office/drawing/2014/main" id="{E6CB87E3-FD1E-4E62-A6B4-4492B48F9357}"/>
              </a:ext>
            </a:extLst>
          </p:cNvPr>
          <p:cNvSpPr>
            <a:spLocks noGrp="1"/>
          </p:cNvSpPr>
          <p:nvPr>
            <p:ph type="title"/>
          </p:nvPr>
        </p:nvSpPr>
        <p:spPr>
          <a:xfrm>
            <a:off x="804672" y="640080"/>
            <a:ext cx="3282696" cy="5257800"/>
          </a:xfrm>
        </p:spPr>
        <p:txBody>
          <a:bodyPr>
            <a:normAutofit/>
          </a:bodyPr>
          <a:lstStyle/>
          <a:p>
            <a:endParaRPr lang="he-IL">
              <a:solidFill>
                <a:schemeClr val="bg1"/>
              </a:solidFill>
            </a:endParaRPr>
          </a:p>
        </p:txBody>
      </p:sp>
      <p:sp>
        <p:nvSpPr>
          <p:cNvPr id="3" name="מציין מיקום תוכן 2">
            <a:extLst>
              <a:ext uri="{FF2B5EF4-FFF2-40B4-BE49-F238E27FC236}">
                <a16:creationId xmlns:a16="http://schemas.microsoft.com/office/drawing/2014/main" id="{EA8B025C-7AC2-4C7F-8164-E82B5B251E34}"/>
              </a:ext>
            </a:extLst>
          </p:cNvPr>
          <p:cNvSpPr>
            <a:spLocks noGrp="1"/>
          </p:cNvSpPr>
          <p:nvPr>
            <p:ph idx="1"/>
          </p:nvPr>
        </p:nvSpPr>
        <p:spPr>
          <a:xfrm>
            <a:off x="5358384" y="640081"/>
            <a:ext cx="6024654" cy="5257800"/>
          </a:xfrm>
        </p:spPr>
        <p:txBody>
          <a:bodyPr anchor="ctr">
            <a:normAutofit/>
          </a:bodyPr>
          <a:lstStyle/>
          <a:p>
            <a:r>
              <a:rPr lang="he-IL" sz="2400"/>
              <a:t>הוועידה מיועדת בעיקר ליהודי מזרח אירופה שהם אלה שסבלו מהפרעות האנטישמיות שהתבטאו בסופות בנגב בשנת תרמ"א 1981.</a:t>
            </a:r>
          </a:p>
          <a:p>
            <a:endParaRPr lang="he-IL" sz="2400"/>
          </a:p>
        </p:txBody>
      </p:sp>
    </p:spTree>
    <p:extLst>
      <p:ext uri="{BB962C8B-B14F-4D97-AF65-F5344CB8AC3E}">
        <p14:creationId xmlns:p14="http://schemas.microsoft.com/office/powerpoint/2010/main" val="1856044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כותרת 1">
            <a:extLst>
              <a:ext uri="{FF2B5EF4-FFF2-40B4-BE49-F238E27FC236}">
                <a16:creationId xmlns:a16="http://schemas.microsoft.com/office/drawing/2014/main" id="{DF3EC1FB-507D-4377-B460-8CCD3CA54CFB}"/>
              </a:ext>
            </a:extLst>
          </p:cNvPr>
          <p:cNvSpPr>
            <a:spLocks noGrp="1"/>
          </p:cNvSpPr>
          <p:nvPr>
            <p:ph type="title"/>
          </p:nvPr>
        </p:nvSpPr>
        <p:spPr>
          <a:xfrm>
            <a:off x="804672" y="640080"/>
            <a:ext cx="3282696" cy="5257800"/>
          </a:xfrm>
        </p:spPr>
        <p:txBody>
          <a:bodyPr>
            <a:normAutofit/>
          </a:bodyPr>
          <a:lstStyle/>
          <a:p>
            <a:endParaRPr lang="he-IL">
              <a:solidFill>
                <a:schemeClr val="bg1"/>
              </a:solidFill>
            </a:endParaRPr>
          </a:p>
        </p:txBody>
      </p:sp>
      <p:sp>
        <p:nvSpPr>
          <p:cNvPr id="3" name="מציין מיקום תוכן 2">
            <a:extLst>
              <a:ext uri="{FF2B5EF4-FFF2-40B4-BE49-F238E27FC236}">
                <a16:creationId xmlns:a16="http://schemas.microsoft.com/office/drawing/2014/main" id="{128394DB-1D7E-4080-8737-73F7D1C35ABA}"/>
              </a:ext>
            </a:extLst>
          </p:cNvPr>
          <p:cNvSpPr>
            <a:spLocks noGrp="1"/>
          </p:cNvSpPr>
          <p:nvPr>
            <p:ph idx="1"/>
          </p:nvPr>
        </p:nvSpPr>
        <p:spPr>
          <a:xfrm>
            <a:off x="5358384" y="640081"/>
            <a:ext cx="6024654" cy="5257800"/>
          </a:xfrm>
        </p:spPr>
        <p:txBody>
          <a:bodyPr anchor="ctr">
            <a:normAutofit/>
          </a:bodyPr>
          <a:lstStyle/>
          <a:p>
            <a:r>
              <a:rPr lang="he-IL" sz="2400"/>
              <a:t>היהודים הוזמנו לוועידה כדי למצוא פתרון לבעיה האנטישמית ברוסיה בפרט ובאירופה בכלל. בדברי ההסבר הודגש שאין פתרון ליהודי מזרח אירופה אלא בעלייה לא"י ובהקמת מושבות חקלאיות שם.</a:t>
            </a:r>
          </a:p>
          <a:p>
            <a:r>
              <a:rPr lang="he-IL" sz="2400"/>
              <a:t>2 הדמויות המרכזיות בכינוס היו פינסקר שהיה רופא מפורסם ומוכר במזרח אירופה ולצידו הרב שמואל מהוליבר שהיה אחד מגדולי הרבנים במזרח אירופה.</a:t>
            </a:r>
          </a:p>
          <a:p>
            <a:r>
              <a:rPr lang="he-IL" sz="2400"/>
              <a:t>שניהם היו חתומים על ההזמנה כדי לשכנע גם יהודים משכילים מסוגו של פינסקר וגם יהודים דתיים מסוגו של הרב מהוליבר.</a:t>
            </a:r>
          </a:p>
          <a:p>
            <a:endParaRPr lang="he-IL" sz="2400"/>
          </a:p>
        </p:txBody>
      </p:sp>
    </p:spTree>
    <p:extLst>
      <p:ext uri="{BB962C8B-B14F-4D97-AF65-F5344CB8AC3E}">
        <p14:creationId xmlns:p14="http://schemas.microsoft.com/office/powerpoint/2010/main" val="304125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C3862298-AF85-4572-BED3-52E573EBD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Shape 74">
            <a:extLst>
              <a:ext uri="{FF2B5EF4-FFF2-40B4-BE49-F238E27FC236}">
                <a16:creationId xmlns:a16="http://schemas.microsoft.com/office/drawing/2014/main" id="{03E485DD-0C12-45BC-A361-28152A03B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4207" y="0"/>
            <a:ext cx="2472664" cy="6858000"/>
          </a:xfrm>
          <a:custGeom>
            <a:avLst/>
            <a:gdLst>
              <a:gd name="connsiteX0" fmla="*/ 1056708 w 2472664"/>
              <a:gd name="connsiteY0" fmla="*/ 0 h 6858000"/>
              <a:gd name="connsiteX1" fmla="*/ 2472664 w 2472664"/>
              <a:gd name="connsiteY1" fmla="*/ 0 h 6858000"/>
              <a:gd name="connsiteX2" fmla="*/ 2400427 w 2472664"/>
              <a:gd name="connsiteY2" fmla="*/ 75768 h 6858000"/>
              <a:gd name="connsiteX3" fmla="*/ 1104861 w 2472664"/>
              <a:gd name="connsiteY3" fmla="*/ 3429000 h 6858000"/>
              <a:gd name="connsiteX4" fmla="*/ 2400427 w 2472664"/>
              <a:gd name="connsiteY4" fmla="*/ 6782233 h 6858000"/>
              <a:gd name="connsiteX5" fmla="*/ 2472664 w 2472664"/>
              <a:gd name="connsiteY5" fmla="*/ 6858000 h 6858000"/>
              <a:gd name="connsiteX6" fmla="*/ 1056708 w 2472664"/>
              <a:gd name="connsiteY6" fmla="*/ 6858000 h 6858000"/>
              <a:gd name="connsiteX7" fmla="*/ 1040416 w 2472664"/>
              <a:gd name="connsiteY7" fmla="*/ 6835090 h 6858000"/>
              <a:gd name="connsiteX8" fmla="*/ 0 w 2472664"/>
              <a:gd name="connsiteY8" fmla="*/ 3429000 h 6858000"/>
              <a:gd name="connsiteX9" fmla="*/ 1040416 w 2472664"/>
              <a:gd name="connsiteY9" fmla="*/ 2291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72664" h="6858000">
                <a:moveTo>
                  <a:pt x="1056708" y="0"/>
                </a:moveTo>
                <a:lnTo>
                  <a:pt x="2472664" y="0"/>
                </a:lnTo>
                <a:lnTo>
                  <a:pt x="2400427" y="75768"/>
                </a:lnTo>
                <a:cubicBezTo>
                  <a:pt x="1595469" y="961418"/>
                  <a:pt x="1104861" y="2137915"/>
                  <a:pt x="1104861" y="3429000"/>
                </a:cubicBezTo>
                <a:cubicBezTo>
                  <a:pt x="1104861" y="4720086"/>
                  <a:pt x="1595469" y="5896583"/>
                  <a:pt x="2400427" y="6782233"/>
                </a:cubicBezTo>
                <a:lnTo>
                  <a:pt x="2472664" y="6858000"/>
                </a:lnTo>
                <a:lnTo>
                  <a:pt x="1056708" y="6858000"/>
                </a:lnTo>
                <a:lnTo>
                  <a:pt x="1040416" y="6835090"/>
                </a:lnTo>
                <a:cubicBezTo>
                  <a:pt x="383551" y="5862802"/>
                  <a:pt x="0" y="4690693"/>
                  <a:pt x="0" y="3429000"/>
                </a:cubicBezTo>
                <a:cubicBezTo>
                  <a:pt x="0" y="2167308"/>
                  <a:pt x="383551" y="995199"/>
                  <a:pt x="1040416" y="22911"/>
                </a:cubicBezTo>
                <a:close/>
              </a:path>
            </a:pathLst>
          </a:custGeom>
          <a:solidFill>
            <a:schemeClr val="tx1">
              <a:lumMod val="50000"/>
              <a:lumOff val="5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6D6B998F-CA62-4EE6-B7E7-046377D4F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03038" y="1992863"/>
            <a:ext cx="1488962" cy="2872274"/>
          </a:xfrm>
          <a:custGeom>
            <a:avLst/>
            <a:gdLst>
              <a:gd name="connsiteX0" fmla="*/ 1436137 w 1488962"/>
              <a:gd name="connsiteY0" fmla="*/ 0 h 2872274"/>
              <a:gd name="connsiteX1" fmla="*/ 1488962 w 1488962"/>
              <a:gd name="connsiteY1" fmla="*/ 2668 h 2872274"/>
              <a:gd name="connsiteX2" fmla="*/ 1488962 w 1488962"/>
              <a:gd name="connsiteY2" fmla="*/ 2869607 h 2872274"/>
              <a:gd name="connsiteX3" fmla="*/ 1436137 w 1488962"/>
              <a:gd name="connsiteY3" fmla="*/ 2872274 h 2872274"/>
              <a:gd name="connsiteX4" fmla="*/ 0 w 1488962"/>
              <a:gd name="connsiteY4" fmla="*/ 1436137 h 2872274"/>
              <a:gd name="connsiteX5" fmla="*/ 1436137 w 1488962"/>
              <a:gd name="connsiteY5" fmla="*/ 0 h 2872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8962" h="2872274">
                <a:moveTo>
                  <a:pt x="1436137" y="0"/>
                </a:moveTo>
                <a:lnTo>
                  <a:pt x="1488962" y="2668"/>
                </a:lnTo>
                <a:lnTo>
                  <a:pt x="1488962" y="2869607"/>
                </a:lnTo>
                <a:lnTo>
                  <a:pt x="1436137" y="2872274"/>
                </a:lnTo>
                <a:cubicBezTo>
                  <a:pt x="642980" y="2872274"/>
                  <a:pt x="0" y="2229294"/>
                  <a:pt x="0" y="1436137"/>
                </a:cubicBezTo>
                <a:cubicBezTo>
                  <a:pt x="0" y="642980"/>
                  <a:pt x="642980" y="0"/>
                  <a:pt x="1436137" y="0"/>
                </a:cubicBez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8" name="Picture 4" descr="שמואל מוהליבר – ויקיפדיה">
            <a:extLst>
              <a:ext uri="{FF2B5EF4-FFF2-40B4-BE49-F238E27FC236}">
                <a16:creationId xmlns:a16="http://schemas.microsoft.com/office/drawing/2014/main" id="{254F9C49-66C2-41DD-AB9C-D085883DAC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5225" y="1114425"/>
            <a:ext cx="2913063" cy="4629150"/>
          </a:xfrm>
          <a:prstGeom prst="rect">
            <a:avLst/>
          </a:prstGeom>
          <a:extLst>
            <a:ext uri="{909E8E84-426E-40DD-AFC4-6F175D3DCCD1}">
              <a14:hiddenFill xmlns:a14="http://schemas.microsoft.com/office/drawing/2010/main">
                <a:solidFill>
                  <a:srgbClr val="FFFFFF"/>
                </a:solidFill>
              </a14:hiddenFill>
            </a:ext>
          </a:extLst>
        </p:spPr>
      </p:pic>
      <p:sp>
        <p:nvSpPr>
          <p:cNvPr id="4" name="תיבת טקסט 3">
            <a:extLst>
              <a:ext uri="{FF2B5EF4-FFF2-40B4-BE49-F238E27FC236}">
                <a16:creationId xmlns:a16="http://schemas.microsoft.com/office/drawing/2014/main" id="{BAD49DF8-CF43-4309-B739-FC8F806A58E6}"/>
              </a:ext>
            </a:extLst>
          </p:cNvPr>
          <p:cNvSpPr txBox="1"/>
          <p:nvPr/>
        </p:nvSpPr>
        <p:spPr>
          <a:xfrm>
            <a:off x="3705225" y="4816475"/>
            <a:ext cx="2913063" cy="925513"/>
          </a:xfrm>
          <a:prstGeom prst="rect">
            <a:avLst/>
          </a:prstGeom>
          <a:solidFill>
            <a:srgbClr val="000000">
              <a:alpha val="50000"/>
            </a:srgbClr>
          </a:solidFill>
          <a:ln>
            <a:noFill/>
          </a:ln>
        </p:spPr>
        <p:txBody>
          <a:bodyPr wrap="square" rtlCol="1" anchor="ctr">
            <a:noAutofit/>
          </a:bodyPr>
          <a:lstStyle/>
          <a:p>
            <a:pPr algn="ctr">
              <a:spcAft>
                <a:spcPts val="600"/>
              </a:spcAft>
            </a:pPr>
            <a:r>
              <a:rPr lang="he-IL" sz="1300">
                <a:solidFill>
                  <a:srgbClr val="FFFFFF"/>
                </a:solidFill>
              </a:rPr>
              <a:t>שמואל מהוליבר</a:t>
            </a:r>
          </a:p>
        </p:txBody>
      </p:sp>
      <p:pic>
        <p:nvPicPr>
          <p:cNvPr id="1026" name="Picture 2" descr="ציונות מעשית. פינסקר | 70 פנים לציונות">
            <a:extLst>
              <a:ext uri="{FF2B5EF4-FFF2-40B4-BE49-F238E27FC236}">
                <a16:creationId xmlns:a16="http://schemas.microsoft.com/office/drawing/2014/main" id="{059F136B-AEC0-4259-841C-F17E7376004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673850" y="1114425"/>
            <a:ext cx="3440113" cy="4629150"/>
          </a:xfrm>
          <a:prstGeom prst="rect">
            <a:avLst/>
          </a:prstGeom>
          <a:extLst>
            <a:ext uri="{909E8E84-426E-40DD-AFC4-6F175D3DCCD1}">
              <a14:hiddenFill xmlns:a14="http://schemas.microsoft.com/office/drawing/2010/main">
                <a:solidFill>
                  <a:srgbClr val="FFFFFF"/>
                </a:solidFill>
              </a14:hiddenFill>
            </a:ext>
          </a:extLst>
        </p:spPr>
      </p:pic>
      <p:sp>
        <p:nvSpPr>
          <p:cNvPr id="5" name="תיבת טקסט 4">
            <a:extLst>
              <a:ext uri="{FF2B5EF4-FFF2-40B4-BE49-F238E27FC236}">
                <a16:creationId xmlns:a16="http://schemas.microsoft.com/office/drawing/2014/main" id="{400D494A-37EE-48BD-8ECF-C3B95B220992}"/>
              </a:ext>
            </a:extLst>
          </p:cNvPr>
          <p:cNvSpPr txBox="1"/>
          <p:nvPr/>
        </p:nvSpPr>
        <p:spPr>
          <a:xfrm>
            <a:off x="6673850" y="4816475"/>
            <a:ext cx="3440113" cy="925513"/>
          </a:xfrm>
          <a:prstGeom prst="rect">
            <a:avLst/>
          </a:prstGeom>
          <a:solidFill>
            <a:srgbClr val="000000">
              <a:alpha val="50000"/>
            </a:srgbClr>
          </a:solidFill>
          <a:ln>
            <a:noFill/>
          </a:ln>
        </p:spPr>
        <p:txBody>
          <a:bodyPr wrap="square" rtlCol="1" anchor="ctr">
            <a:noAutofit/>
          </a:bodyPr>
          <a:lstStyle/>
          <a:p>
            <a:pPr algn="ctr">
              <a:spcAft>
                <a:spcPts val="600"/>
              </a:spcAft>
            </a:pPr>
            <a:r>
              <a:rPr lang="he-IL" sz="1300">
                <a:solidFill>
                  <a:srgbClr val="FFFFFF"/>
                </a:solidFill>
              </a:rPr>
              <a:t>יהודה </a:t>
            </a:r>
            <a:r>
              <a:rPr lang="he-IL" sz="1300" err="1">
                <a:solidFill>
                  <a:srgbClr val="FFFFFF"/>
                </a:solidFill>
              </a:rPr>
              <a:t>פינסקר</a:t>
            </a:r>
            <a:endParaRPr lang="he-IL" sz="1300">
              <a:solidFill>
                <a:srgbClr val="FFFFFF"/>
              </a:solidFill>
            </a:endParaRPr>
          </a:p>
        </p:txBody>
      </p:sp>
    </p:spTree>
    <p:extLst>
      <p:ext uri="{BB962C8B-B14F-4D97-AF65-F5344CB8AC3E}">
        <p14:creationId xmlns:p14="http://schemas.microsoft.com/office/powerpoint/2010/main" val="3649713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כותרת 1">
            <a:extLst>
              <a:ext uri="{FF2B5EF4-FFF2-40B4-BE49-F238E27FC236}">
                <a16:creationId xmlns:a16="http://schemas.microsoft.com/office/drawing/2014/main" id="{1994E156-A5CA-48ED-9011-BF804BC36EA3}"/>
              </a:ext>
            </a:extLst>
          </p:cNvPr>
          <p:cNvSpPr>
            <a:spLocks noGrp="1"/>
          </p:cNvSpPr>
          <p:nvPr>
            <p:ph type="title"/>
          </p:nvPr>
        </p:nvSpPr>
        <p:spPr>
          <a:xfrm>
            <a:off x="838200" y="704088"/>
            <a:ext cx="3529953" cy="2980944"/>
          </a:xfrm>
        </p:spPr>
        <p:txBody>
          <a:bodyPr>
            <a:normAutofit/>
          </a:bodyPr>
          <a:lstStyle/>
          <a:p>
            <a:r>
              <a:rPr lang="he-IL">
                <a:solidFill>
                  <a:schemeClr val="bg1"/>
                </a:solidFill>
              </a:rPr>
              <a:t>הזמנה לועידת קטוביץ</a:t>
            </a:r>
          </a:p>
        </p:txBody>
      </p:sp>
      <p:sp>
        <p:nvSpPr>
          <p:cNvPr id="3" name="מציין מיקום תוכן 2">
            <a:extLst>
              <a:ext uri="{FF2B5EF4-FFF2-40B4-BE49-F238E27FC236}">
                <a16:creationId xmlns:a16="http://schemas.microsoft.com/office/drawing/2014/main" id="{1E90F9C3-47D2-44CC-97B1-808DBA1A64D7}"/>
              </a:ext>
            </a:extLst>
          </p:cNvPr>
          <p:cNvSpPr>
            <a:spLocks noGrp="1"/>
          </p:cNvSpPr>
          <p:nvPr>
            <p:ph idx="1"/>
          </p:nvPr>
        </p:nvSpPr>
        <p:spPr>
          <a:xfrm>
            <a:off x="6212410" y="704088"/>
            <a:ext cx="5135293" cy="5248656"/>
          </a:xfrm>
        </p:spPr>
        <p:txBody>
          <a:bodyPr anchor="ctr">
            <a:normAutofit/>
          </a:bodyPr>
          <a:lstStyle/>
          <a:p>
            <a:r>
              <a:rPr lang="he-IL" sz="2400"/>
              <a:t>אנחנו מזמינים אתכם לוועידה שתתכנס בעיר קטוביץ' שברוסיה הלבנה כדי לחגוג את יום הולדתו ה100 של השר משה מונטיפיורי שעזר רבות ליישוב היהודי בארץ ישראל. (המטרה אמיתית של הוועדה הייתה הקמת תנועה ציונית שתעודד עליה והתיישבות בארץ ישראל. אבל מכיוון שהפעילות הציונית הייתה אסור ברוסיה הוסתרה המטרה האמיתית והופיעה רק המטרה של חגיגת יומולדת משה מונטיפירי.)</a:t>
            </a:r>
          </a:p>
          <a:p>
            <a:r>
              <a:rPr lang="he-IL" sz="2400"/>
              <a:t>הוועידה תיערך החודש חשוון תרמ"ה ואנחנו מזמינים יהודים מכל רחבי אירופה לכבד את מורשתו של האיש החשוב משה מונטיפיורי.</a:t>
            </a:r>
          </a:p>
        </p:txBody>
      </p:sp>
    </p:spTree>
    <p:extLst>
      <p:ext uri="{BB962C8B-B14F-4D97-AF65-F5344CB8AC3E}">
        <p14:creationId xmlns:p14="http://schemas.microsoft.com/office/powerpoint/2010/main" val="567954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כותרת 1">
            <a:extLst>
              <a:ext uri="{FF2B5EF4-FFF2-40B4-BE49-F238E27FC236}">
                <a16:creationId xmlns:a16="http://schemas.microsoft.com/office/drawing/2014/main" id="{52235D12-A3BD-47AD-B7A9-459D8EB520A5}"/>
              </a:ext>
            </a:extLst>
          </p:cNvPr>
          <p:cNvSpPr>
            <a:spLocks noGrp="1"/>
          </p:cNvSpPr>
          <p:nvPr>
            <p:ph type="title"/>
          </p:nvPr>
        </p:nvSpPr>
        <p:spPr>
          <a:xfrm>
            <a:off x="838200" y="704088"/>
            <a:ext cx="3529953" cy="2980944"/>
          </a:xfrm>
        </p:spPr>
        <p:txBody>
          <a:bodyPr>
            <a:normAutofit/>
          </a:bodyPr>
          <a:lstStyle/>
          <a:p>
            <a:endParaRPr lang="he-IL">
              <a:solidFill>
                <a:schemeClr val="bg1"/>
              </a:solidFill>
            </a:endParaRPr>
          </a:p>
        </p:txBody>
      </p:sp>
      <p:sp>
        <p:nvSpPr>
          <p:cNvPr id="3" name="מציין מיקום תוכן 2">
            <a:extLst>
              <a:ext uri="{FF2B5EF4-FFF2-40B4-BE49-F238E27FC236}">
                <a16:creationId xmlns:a16="http://schemas.microsoft.com/office/drawing/2014/main" id="{443A194F-72E3-48D6-B583-4642A3F1E116}"/>
              </a:ext>
            </a:extLst>
          </p:cNvPr>
          <p:cNvSpPr>
            <a:spLocks noGrp="1"/>
          </p:cNvSpPr>
          <p:nvPr>
            <p:ph idx="1"/>
          </p:nvPr>
        </p:nvSpPr>
        <p:spPr>
          <a:xfrm>
            <a:off x="6212410" y="704088"/>
            <a:ext cx="5135293" cy="5248656"/>
          </a:xfrm>
        </p:spPr>
        <p:txBody>
          <a:bodyPr anchor="ctr">
            <a:normAutofit/>
          </a:bodyPr>
          <a:lstStyle/>
          <a:p>
            <a:r>
              <a:rPr lang="he-IL" sz="2400"/>
              <a:t>ברצוננו לציין שחלק ממטרות הוועידה שהוסתרו היה חיזוק המושבות בארץ ישראל שכבר הוקמו בשנת תרמ"ב-תרמ"ד.</a:t>
            </a:r>
          </a:p>
        </p:txBody>
      </p:sp>
    </p:spTree>
    <p:extLst>
      <p:ext uri="{BB962C8B-B14F-4D97-AF65-F5344CB8AC3E}">
        <p14:creationId xmlns:p14="http://schemas.microsoft.com/office/powerpoint/2010/main" val="4010733375"/>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TM10001105[[fn=חיתוך]]</Template>
  <TotalTime>18</TotalTime>
  <Words>197</Words>
  <Application>Microsoft Office PowerPoint</Application>
  <PresentationFormat>מסך רחב</PresentationFormat>
  <Paragraphs>11</Paragraphs>
  <Slides>6</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6</vt:i4>
      </vt:variant>
    </vt:vector>
  </HeadingPairs>
  <TitlesOfParts>
    <vt:vector size="10" baseType="lpstr">
      <vt:lpstr>Arial</vt:lpstr>
      <vt:lpstr>Calibri</vt:lpstr>
      <vt:lpstr>Calibri Light</vt:lpstr>
      <vt:lpstr>ערכת נושא Office</vt:lpstr>
      <vt:lpstr>ועידת קטוביץ</vt:lpstr>
      <vt:lpstr>מצגת של PowerPoint‏</vt:lpstr>
      <vt:lpstr>מצגת של PowerPoint‏</vt:lpstr>
      <vt:lpstr>מצגת של PowerPoint‏</vt:lpstr>
      <vt:lpstr>הזמנה לועידת קטוביץ</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ועידת קטוביץ</dc:title>
  <dc:creator>Yitzhak Ben David</dc:creator>
  <cp:lastModifiedBy>Yitzhak Ben David</cp:lastModifiedBy>
  <cp:revision>1</cp:revision>
  <dcterms:created xsi:type="dcterms:W3CDTF">2022-01-21T11:15:53Z</dcterms:created>
  <dcterms:modified xsi:type="dcterms:W3CDTF">2022-01-21T11:34:40Z</dcterms:modified>
</cp:coreProperties>
</file>