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66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5D36E3F-CEDD-42E5-8B18-0B3158C50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F314D8-655E-4B13-A454-DF7B6A753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D26DDD-0AE9-4446-8979-FD57F13C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B416AD-5040-4A18-910B-49AFC794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C422DC-9477-4960-8415-77303E44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42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4C4390-2692-4AA5-B9BD-ECF8B6824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0DEE0F7-A20B-404B-B1C1-DB3E46657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52D2E4-C116-4E52-A934-1DC154CB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DC39963-C3DB-4464-BEBD-D3F257AE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81FCFB6-301B-4BDD-8CFE-48B5B2C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676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9B9F9FB-E532-42DD-AB9D-582593738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BE9AF32-566D-4298-A0F3-17BDCA99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C931E23-5146-4A34-9988-8480E141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042188-4342-4288-94C4-F0E6B8F1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34BD71-A046-4AA7-9C52-7A0C4D28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974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B8FB61-5A2A-48E2-B039-61AB35A6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18FE71-605A-4D41-AF15-8E1283034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0D109FD-B0AC-4604-8E58-86000AC1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0D2537-7EB2-4E21-A5F2-11806A7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8C9C93-BABE-47FD-B00D-20C5AB49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664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2F711A-BF3A-4C79-976F-64061B4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0553690-46CC-4E1F-85BA-45F2701C8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1FBA42C-9CD5-4574-9F2C-417BAED1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CC7ECD-9955-431C-8536-2BB69A9E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D85526-5AE3-4C05-94C1-DD68AECD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234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D53ACF-CE29-49C5-B987-2C64BC7C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636D4A-676F-4485-BFCF-00351C67C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B197392-EE1F-4E73-8DA5-B31674D97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94D5412-CCD9-4853-8DF0-DAF5D0D4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8676EB2-B54F-4298-9551-FDB1A4F4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180D68F-D9BD-40CD-93CE-A228EF30F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45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9E2382-1DC8-404C-AE93-B45DE0BB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381EB7-0495-454E-B7B7-55ACB265D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65251C2-E0A5-4B1C-8207-39127298F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F2B9EA6-1AD8-4C03-9B40-26AD16F81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0DABAE1-BEDE-427D-A6C3-72E20639E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CAC178B-C3E2-44B1-BF50-C7339A2B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35F3721-0076-4ACD-8CDD-87DAB109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A1C4163-BFF9-4F04-A641-DDAF0CFC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045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CC091E-5932-4849-91B9-C0968F76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23CA7B6-10EB-4257-A8BA-8114261F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9CA4357-411C-4C11-AEC4-2093BAA3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D73FE93-E70E-4766-BDBD-52F57134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846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EA01B4A-C97D-40CB-9F43-865C2E82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0622DC1-BBBA-461B-BC09-B3307269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2551604-FCE2-4C08-984E-B84FC111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34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D3331D-E0EC-417F-BD7F-671E6C62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E9C9D7C-6C9A-4F50-8BC0-961896F54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C38621F-54E4-4441-A483-E58F5F0B4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BCB665C-852D-4F51-A180-FA0F8262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59567AF-3A3B-43DA-9E50-A40E6E94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7BC6C2C-06FB-49CB-AAF2-6C510F19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410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498AEB-2B50-441B-86F7-97BC453A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9209314-5F19-4177-90AF-2D12BBD04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D6EA71A-CD23-4817-9140-4DBBF432E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9BC2872-F67A-4EAD-8E23-FD6EDD23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41CA9DD-457A-427B-8DDC-D6F99267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7AE0EE-4D95-43F1-B2DA-BFD43BCD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44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92D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342B7B4-B37C-4DE7-AB47-A8963B8F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90EC63E-A453-41FC-86DD-D98356C81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8A61445-BC15-4EC7-A613-9C5380674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E8E0-D12B-4726-B27F-5EE28530CEC6}" type="datetimeFigureOut">
              <a:rPr lang="he-IL" smtClean="0"/>
              <a:t>י"ז/חשון/תשפ"ב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783A4C3-841B-421E-9188-BFDA87D07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D63CD3-CB57-4375-9A43-5E97C68CD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7A8EA-0826-4F8F-B909-0DDCA7D81E4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48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1A18E28-A661-4C51-8936-811AF3EE961C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יצר ויצירה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                      פרק ב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תמונה 4" descr="תמונה שמכילה דשא, שמים, חוץ, שדה&#10;&#10;התיאור נוצר באופן אוטומטי">
            <a:extLst>
              <a:ext uri="{FF2B5EF4-FFF2-40B4-BE49-F238E27FC236}">
                <a16:creationId xmlns:a16="http://schemas.microsoft.com/office/drawing/2014/main" id="{EB36E347-A46D-4BC1-98C4-A03596160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7" r="3057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BD7E280-4B85-4DA9-9EE3-3F32580F6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618" y="4828716"/>
            <a:ext cx="1437035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89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1948764-F47B-44BA-83A3-26407C626AD1}"/>
              </a:ext>
            </a:extLst>
          </p:cNvPr>
          <p:cNvSpPr/>
          <p:nvPr/>
        </p:nvSpPr>
        <p:spPr>
          <a:xfrm>
            <a:off x="3316662" y="197964"/>
            <a:ext cx="8710368" cy="35633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400" b="1" dirty="0"/>
              <a:t>תלמוד בבלי מסכת יומא דף סט עמוד ב</a:t>
            </a:r>
          </a:p>
          <a:p>
            <a:endParaRPr lang="he-IL" sz="2400" b="1" dirty="0"/>
          </a:p>
          <a:p>
            <a:r>
              <a:rPr lang="he-IL" sz="2400" dirty="0"/>
              <a:t> אמרו הואיל ועת רצון היא, נבקש רחמים גם על </a:t>
            </a:r>
            <a:r>
              <a:rPr lang="he-IL" sz="2400" dirty="0" err="1"/>
              <a:t>יצרא</a:t>
            </a:r>
            <a:r>
              <a:rPr lang="he-IL" sz="2400" dirty="0"/>
              <a:t> </a:t>
            </a:r>
            <a:r>
              <a:rPr lang="he-IL" sz="2400" dirty="0" err="1"/>
              <a:t>דעבירה</a:t>
            </a:r>
            <a:r>
              <a:rPr lang="he-IL" sz="2400" dirty="0"/>
              <a:t> שיסתלק.</a:t>
            </a:r>
          </a:p>
          <a:p>
            <a:r>
              <a:rPr lang="he-IL" sz="2400" dirty="0"/>
              <a:t>ביקשו רחמים ונתן הקב"ה בידם גם את יצר העבירה</a:t>
            </a:r>
          </a:p>
          <a:p>
            <a:endParaRPr lang="he-IL" sz="2400" dirty="0"/>
          </a:p>
          <a:p>
            <a:r>
              <a:rPr lang="he-IL" sz="2400" dirty="0"/>
              <a:t>אמר להם הקב"ה: רְאו שאם תבטלו את היצר הזה, יחרב העולם! </a:t>
            </a:r>
          </a:p>
          <a:p>
            <a:r>
              <a:rPr lang="he-IL" sz="2400" dirty="0"/>
              <a:t>עָצרו את יצר העבירה לשלושה ימים</a:t>
            </a:r>
          </a:p>
          <a:p>
            <a:r>
              <a:rPr lang="he-IL" sz="2400" dirty="0"/>
              <a:t>וביקשו ביצה בת יומה בכל ארץ ישראל ולא מצאו.</a:t>
            </a:r>
          </a:p>
        </p:txBody>
      </p:sp>
      <p:pic>
        <p:nvPicPr>
          <p:cNvPr id="6" name="תמונה 5" descr="תמונה שמכילה תרנגולאים, ציפור, עוף, אוסף תמונות&#10;&#10;התיאור נוצר באופן אוטומטי">
            <a:extLst>
              <a:ext uri="{FF2B5EF4-FFF2-40B4-BE49-F238E27FC236}">
                <a16:creationId xmlns:a16="http://schemas.microsoft.com/office/drawing/2014/main" id="{7379431A-6B10-40A5-AC07-6E812DE3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7109">
            <a:off x="395877" y="443060"/>
            <a:ext cx="2658408" cy="3676453"/>
          </a:xfrm>
          <a:prstGeom prst="rect">
            <a:avLst/>
          </a:prstGeom>
        </p:spPr>
      </p:pic>
      <p:sp>
        <p:nvSpPr>
          <p:cNvPr id="8" name="סימן חיבור 7">
            <a:extLst>
              <a:ext uri="{FF2B5EF4-FFF2-40B4-BE49-F238E27FC236}">
                <a16:creationId xmlns:a16="http://schemas.microsoft.com/office/drawing/2014/main" id="{642B1162-97F2-42E3-9ED7-1785828C69BD}"/>
              </a:ext>
            </a:extLst>
          </p:cNvPr>
          <p:cNvSpPr/>
          <p:nvPr/>
        </p:nvSpPr>
        <p:spPr>
          <a:xfrm rot="2156630">
            <a:off x="365167" y="2481178"/>
            <a:ext cx="1536570" cy="1517716"/>
          </a:xfrm>
          <a:prstGeom prst="mathPlus">
            <a:avLst>
              <a:gd name="adj1" fmla="val 86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64BD7CA-82E5-45D2-B311-53915EAFA10D}"/>
              </a:ext>
            </a:extLst>
          </p:cNvPr>
          <p:cNvSpPr txBox="1"/>
          <p:nvPr/>
        </p:nvSpPr>
        <p:spPr>
          <a:xfrm>
            <a:off x="3405940" y="3537739"/>
            <a:ext cx="6094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400" b="1" dirty="0"/>
              <a:t>"</a:t>
            </a:r>
            <a:r>
              <a:rPr lang="he-IL" sz="4400" b="1" dirty="0" err="1"/>
              <a:t>יצרא</a:t>
            </a:r>
            <a:r>
              <a:rPr lang="he-IL" sz="4400" b="1" dirty="0"/>
              <a:t> </a:t>
            </a:r>
            <a:r>
              <a:rPr lang="he-IL" sz="4400" b="1" dirty="0" err="1"/>
              <a:t>דעבירה</a:t>
            </a:r>
            <a:r>
              <a:rPr lang="he-IL" sz="4400" b="1" dirty="0"/>
              <a:t>"- 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B279D9C8-D0D4-49E9-994F-E6A3E37EE8C9}"/>
              </a:ext>
            </a:extLst>
          </p:cNvPr>
          <p:cNvSpPr/>
          <p:nvPr/>
        </p:nvSpPr>
        <p:spPr>
          <a:xfrm>
            <a:off x="8250052" y="4216257"/>
            <a:ext cx="3403076" cy="8485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יצר העריות בכוחו להחטיא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C42183B4-8108-41A3-9327-E9C1B79157D9}"/>
              </a:ext>
            </a:extLst>
          </p:cNvPr>
          <p:cNvSpPr/>
          <p:nvPr/>
        </p:nvSpPr>
        <p:spPr>
          <a:xfrm>
            <a:off x="1912855" y="4217925"/>
            <a:ext cx="6212264" cy="8766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אך הוא יצר של חיים, הוא המבטיח את </a:t>
            </a:r>
          </a:p>
          <a:p>
            <a:pPr algn="ctr"/>
            <a:r>
              <a:rPr lang="he-IL" dirty="0"/>
              <a:t>המשך הקיום האנושי.</a:t>
            </a:r>
          </a:p>
        </p:txBody>
      </p:sp>
      <p:sp>
        <p:nvSpPr>
          <p:cNvPr id="15" name="פיצוץ : 14 נקודות 14">
            <a:extLst>
              <a:ext uri="{FF2B5EF4-FFF2-40B4-BE49-F238E27FC236}">
                <a16:creationId xmlns:a16="http://schemas.microsoft.com/office/drawing/2014/main" id="{9C7D1A23-3DCA-49CC-A5A5-D4521EEDC0C1}"/>
              </a:ext>
            </a:extLst>
          </p:cNvPr>
          <p:cNvSpPr/>
          <p:nvPr/>
        </p:nvSpPr>
        <p:spPr>
          <a:xfrm>
            <a:off x="6534251" y="4821726"/>
            <a:ext cx="5616900" cy="2026024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000" b="1" dirty="0"/>
              <a:t>אין לחיות נגד היצר, </a:t>
            </a:r>
          </a:p>
          <a:p>
            <a:r>
              <a:rPr lang="he-IL" sz="2000" b="1" dirty="0"/>
              <a:t>אלא עם היצר-</a:t>
            </a:r>
          </a:p>
          <a:p>
            <a:r>
              <a:rPr lang="he-IL" sz="2400" b="1" dirty="0"/>
              <a:t>בקדושה וטהרה.</a:t>
            </a:r>
          </a:p>
        </p:txBody>
      </p:sp>
      <p:sp>
        <p:nvSpPr>
          <p:cNvPr id="16" name="פיצוץ : 14 נקודות 15">
            <a:extLst>
              <a:ext uri="{FF2B5EF4-FFF2-40B4-BE49-F238E27FC236}">
                <a16:creationId xmlns:a16="http://schemas.microsoft.com/office/drawing/2014/main" id="{FBCC80E3-369F-4C42-B106-F67B8051AD8C}"/>
              </a:ext>
            </a:extLst>
          </p:cNvPr>
          <p:cNvSpPr/>
          <p:nvPr/>
        </p:nvSpPr>
        <p:spPr>
          <a:xfrm>
            <a:off x="240423" y="4721319"/>
            <a:ext cx="9102278" cy="2130688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000" b="1" dirty="0"/>
              <a:t>שימוש נכון ביצר הזה מביא לבניין. שימוש מוטעה בו עלול להמיט חורבן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230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BDD207-22F7-43C2-9628-FC4D9EB6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964"/>
            <a:ext cx="12090647" cy="1325563"/>
          </a:xfrm>
        </p:spPr>
        <p:txBody>
          <a:bodyPr/>
          <a:lstStyle/>
          <a:p>
            <a:r>
              <a:rPr lang="he-IL" dirty="0"/>
              <a:t>"וְאָהַבְתָּ, אֵת יְהוָה </a:t>
            </a:r>
            <a:r>
              <a:rPr lang="he-IL" dirty="0" err="1"/>
              <a:t>אֱלֹהֶיך</a:t>
            </a:r>
            <a:r>
              <a:rPr lang="he-IL" dirty="0"/>
              <a:t>ָ, בְּכָל-לְבָבְךָ וּבְכָל-נַפְשְׁךָ, וּבְכָל-מְאֹדֶךָ. "</a:t>
            </a:r>
          </a:p>
        </p:txBody>
      </p:sp>
      <p:sp>
        <p:nvSpPr>
          <p:cNvPr id="4" name="מסגרת 3">
            <a:extLst>
              <a:ext uri="{FF2B5EF4-FFF2-40B4-BE49-F238E27FC236}">
                <a16:creationId xmlns:a16="http://schemas.microsoft.com/office/drawing/2014/main" id="{4A8721EC-680B-4440-B131-FB0B770D7E79}"/>
              </a:ext>
            </a:extLst>
          </p:cNvPr>
          <p:cNvSpPr/>
          <p:nvPr/>
        </p:nvSpPr>
        <p:spPr>
          <a:xfrm>
            <a:off x="5105399" y="407738"/>
            <a:ext cx="2228296" cy="967666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8431097-5EAE-4B2A-BFE0-AB7A4BA72E53}"/>
              </a:ext>
            </a:extLst>
          </p:cNvPr>
          <p:cNvSpPr txBox="1"/>
          <p:nvPr/>
        </p:nvSpPr>
        <p:spPr>
          <a:xfrm>
            <a:off x="3719745" y="1606323"/>
            <a:ext cx="34179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Guttman-Aram" panose="02010401010101010101" pitchFamily="2" charset="-79"/>
                <a:cs typeface="Guttman-Aram" panose="02010401010101010101" pitchFamily="2" charset="-79"/>
              </a:rPr>
              <a:t>בשני יצרייך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E76A291-AA20-41C8-90DB-49E433D3BE38}"/>
              </a:ext>
            </a:extLst>
          </p:cNvPr>
          <p:cNvSpPr txBox="1"/>
          <p:nvPr/>
        </p:nvSpPr>
        <p:spPr>
          <a:xfrm>
            <a:off x="6871319" y="2056059"/>
            <a:ext cx="17311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Guttman-Aram" panose="02010401010101010101" pitchFamily="2" charset="-79"/>
                <a:cs typeface="Guttman-Aram" panose="02010401010101010101" pitchFamily="2" charset="-79"/>
              </a:rPr>
              <a:t>ביצר הטוב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762E4E6-3BC3-4008-8443-BBE037641230}"/>
              </a:ext>
            </a:extLst>
          </p:cNvPr>
          <p:cNvSpPr txBox="1"/>
          <p:nvPr/>
        </p:nvSpPr>
        <p:spPr>
          <a:xfrm>
            <a:off x="3870663" y="2056059"/>
            <a:ext cx="1757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Guttman-Aram" panose="02010401010101010101" pitchFamily="2" charset="-79"/>
                <a:cs typeface="Guttman-Aram" panose="02010401010101010101" pitchFamily="2" charset="-79"/>
              </a:rPr>
              <a:t>ביצר הרע</a:t>
            </a:r>
          </a:p>
        </p:txBody>
      </p:sp>
      <p:pic>
        <p:nvPicPr>
          <p:cNvPr id="9" name="תמונה 8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6193CEB8-C977-49DF-91F4-C45B5E403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42"/>
          <a:stretch/>
        </p:blipFill>
        <p:spPr>
          <a:xfrm>
            <a:off x="2419167" y="1425257"/>
            <a:ext cx="1300578" cy="1619784"/>
          </a:xfrm>
          <a:prstGeom prst="rect">
            <a:avLst/>
          </a:prstGeom>
        </p:spPr>
      </p:pic>
      <p:pic>
        <p:nvPicPr>
          <p:cNvPr id="11" name="תמונה 10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088E27E6-6D75-4175-AE58-A5930C509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57" t="-4804" r="-35084" b="4804"/>
          <a:stretch/>
        </p:blipFill>
        <p:spPr>
          <a:xfrm>
            <a:off x="8981338" y="1374967"/>
            <a:ext cx="2228296" cy="1728170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0D39CA5-E4B1-4E2A-B0CE-D9613A55A700}"/>
              </a:ext>
            </a:extLst>
          </p:cNvPr>
          <p:cNvSpPr txBox="1"/>
          <p:nvPr/>
        </p:nvSpPr>
        <p:spPr>
          <a:xfrm>
            <a:off x="8513685" y="168676"/>
            <a:ext cx="3027286" cy="3728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מסכת ברכות פר' ט משנה ה'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7C41D1F-9819-42C1-B705-FC70FFABA385}"/>
              </a:ext>
            </a:extLst>
          </p:cNvPr>
          <p:cNvSpPr txBox="1"/>
          <p:nvPr/>
        </p:nvSpPr>
        <p:spPr>
          <a:xfrm>
            <a:off x="5406502" y="-99569"/>
            <a:ext cx="68949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4AAF52D2-4485-4E58-AB7F-CA5C1A50E1B7}"/>
              </a:ext>
            </a:extLst>
          </p:cNvPr>
          <p:cNvSpPr txBox="1"/>
          <p:nvPr/>
        </p:nvSpPr>
        <p:spPr>
          <a:xfrm>
            <a:off x="1567511" y="2826127"/>
            <a:ext cx="104084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/>
              <a:t>                                                  הרב ישראל ליפשיץ, תפארת ישראל :</a:t>
            </a:r>
          </a:p>
          <a:p>
            <a:endParaRPr lang="he-IL" b="1" dirty="0"/>
          </a:p>
          <a:p>
            <a:r>
              <a:rPr lang="he-IL" sz="2000" dirty="0"/>
              <a:t>עבודה לה' בשני היצרים הוא יכול להיות באופן זה </a:t>
            </a:r>
            <a:r>
              <a:rPr lang="he-IL" sz="2000" b="1" dirty="0"/>
              <a:t>שישתמש אדרבה באש </a:t>
            </a:r>
            <a:r>
              <a:rPr lang="he-IL" sz="2000" b="1" dirty="0" err="1"/>
              <a:t>דיצר</a:t>
            </a:r>
            <a:r>
              <a:rPr lang="he-IL" sz="2000" b="1" dirty="0"/>
              <a:t> הרע </a:t>
            </a:r>
            <a:r>
              <a:rPr lang="he-IL" sz="2000" dirty="0"/>
              <a:t>כמו החמדה והתאווה והכעס והגאווה והקנאה, </a:t>
            </a:r>
            <a:r>
              <a:rPr lang="he-IL" sz="2000" b="1" dirty="0"/>
              <a:t>להתלהב עצמו לפעולת המצווה ולעשיית מעשים טובים</a:t>
            </a:r>
            <a:r>
              <a:rPr lang="he-IL" sz="2000" dirty="0"/>
              <a:t>, נמצא </a:t>
            </a:r>
            <a:r>
              <a:rPr lang="he-IL" sz="2000" b="1" dirty="0"/>
              <a:t>משתמש ביצר הרע למצוות עשה...</a:t>
            </a:r>
          </a:p>
          <a:p>
            <a:endParaRPr lang="he-IL" sz="2000" b="1" dirty="0"/>
          </a:p>
          <a:p>
            <a:r>
              <a:rPr lang="he-IL" sz="2000" dirty="0"/>
              <a:t>ובזה מובן גם כן המאמר התמוה: "יהודה בן </a:t>
            </a:r>
            <a:r>
              <a:rPr lang="he-IL" sz="2000" dirty="0" err="1"/>
              <a:t>תימא</a:t>
            </a:r>
            <a:r>
              <a:rPr lang="he-IL" sz="2000" dirty="0"/>
              <a:t> אומר: הווי עז כנמר"(אבות)</a:t>
            </a:r>
          </a:p>
          <a:p>
            <a:r>
              <a:rPr lang="he-IL" sz="2000" dirty="0"/>
              <a:t>שקשה וכי יעלה על הדעת שנאמר לאדם שנרצה לזרז אותו לשלמות שיהיה כחיות רעות טורפי טרף?</a:t>
            </a:r>
          </a:p>
          <a:p>
            <a:r>
              <a:rPr lang="he-IL" sz="2000" dirty="0"/>
              <a:t> והלא היה טוב ונאות יותר לומר הֱיֵה כאחד מהגדולים והטובים בארץ שהיו לפניך כאברהם יצחק ויעקב</a:t>
            </a:r>
          </a:p>
          <a:p>
            <a:r>
              <a:rPr lang="he-IL" sz="2000" dirty="0"/>
              <a:t>משה ואהרון וכדומה!</a:t>
            </a:r>
          </a:p>
          <a:p>
            <a:endParaRPr lang="he-IL" sz="2000" dirty="0"/>
          </a:p>
          <a:p>
            <a:r>
              <a:rPr lang="he-IL" sz="2000" dirty="0"/>
              <a:t>אבל הכוונה היא לגלות לנו החכמה הנפלאה איך נוכל</a:t>
            </a:r>
            <a:r>
              <a:rPr lang="he-IL" sz="2000" b="1" dirty="0"/>
              <a:t> להפוך את התאוות הרבות לסיבות אמצעיות </a:t>
            </a:r>
          </a:p>
          <a:p>
            <a:r>
              <a:rPr lang="he-IL" sz="2000" b="1" dirty="0"/>
              <a:t>להוציא מעשים טובים מהכוח להפועל. </a:t>
            </a:r>
          </a:p>
        </p:txBody>
      </p:sp>
      <p:sp>
        <p:nvSpPr>
          <p:cNvPr id="18" name="בועת דיבור: מלבן עם פינות מעוגלות 17">
            <a:extLst>
              <a:ext uri="{FF2B5EF4-FFF2-40B4-BE49-F238E27FC236}">
                <a16:creationId xmlns:a16="http://schemas.microsoft.com/office/drawing/2014/main" id="{CA567C8A-9E54-4BD1-9562-722DF450BCB4}"/>
              </a:ext>
            </a:extLst>
          </p:cNvPr>
          <p:cNvSpPr/>
          <p:nvPr/>
        </p:nvSpPr>
        <p:spPr>
          <a:xfrm>
            <a:off x="40552" y="3968318"/>
            <a:ext cx="2159864" cy="2698813"/>
          </a:xfrm>
          <a:prstGeom prst="wedgeRoundRectCallout">
            <a:avLst>
              <a:gd name="adj1" fmla="val 73762"/>
              <a:gd name="adj2" fmla="val -2230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האדם לא צריך להדחיק את הכוחות החזקים שבו,</a:t>
            </a:r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אלא עליו לקחת אותם ולהשתמש בעוצמות שלהם לעבודת ה'.</a:t>
            </a:r>
          </a:p>
        </p:txBody>
      </p:sp>
    </p:spTree>
    <p:extLst>
      <p:ext uri="{BB962C8B-B14F-4D97-AF65-F5344CB8AC3E}">
        <p14:creationId xmlns:p14="http://schemas.microsoft.com/office/powerpoint/2010/main" val="507994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3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E6B089-A9FA-4E76-88EE-63E6BCE4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000" b="1" dirty="0"/>
              <a:t>"ובחרת בחיים"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7BDE025-0A24-4AF1-85B2-CAFD14041C56}"/>
              </a:ext>
            </a:extLst>
          </p:cNvPr>
          <p:cNvSpPr txBox="1"/>
          <p:nvPr/>
        </p:nvSpPr>
        <p:spPr>
          <a:xfrm>
            <a:off x="2736331" y="2513219"/>
            <a:ext cx="5839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dirty="0"/>
              <a:t>כדי שהאדם יוכל להתמודד עם הסביבה המלאה בגירויים המכשילים את מלחמתו ביצר הרע נמצא ציוויים ואיסורים בתחום הצניעות, שמטרתם להיות סייג מפני העבירה.</a:t>
            </a:r>
          </a:p>
          <a:p>
            <a:r>
              <a:rPr lang="he-IL" sz="2400" b="1" dirty="0"/>
              <a:t>אמוץ הסייגים היא בחירת האדם בחיים. </a:t>
            </a:r>
          </a:p>
        </p:txBody>
      </p:sp>
      <p:pic>
        <p:nvPicPr>
          <p:cNvPr id="7" name="תמונה 6" descr="תמונה שמכילה טקסט, סינר&#10;&#10;התיאור נוצר באופן אוטומטי">
            <a:extLst>
              <a:ext uri="{FF2B5EF4-FFF2-40B4-BE49-F238E27FC236}">
                <a16:creationId xmlns:a16="http://schemas.microsoft.com/office/drawing/2014/main" id="{54EF9AED-AD70-4CE9-B5C9-74834068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61" y="788064"/>
            <a:ext cx="2712408" cy="1729579"/>
          </a:xfrm>
          <a:prstGeom prst="rect">
            <a:avLst/>
          </a:prstGeom>
        </p:spPr>
      </p:pic>
      <p:pic>
        <p:nvPicPr>
          <p:cNvPr id="11" name="תמונה 10" descr="תמונה שמכילה טבע, גדה&#10;&#10;התיאור נוצר באופן אוטומטי">
            <a:extLst>
              <a:ext uri="{FF2B5EF4-FFF2-40B4-BE49-F238E27FC236}">
                <a16:creationId xmlns:a16="http://schemas.microsoft.com/office/drawing/2014/main" id="{88CE7A35-2225-47D7-A1B9-2B142BC8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089" y="4885343"/>
            <a:ext cx="3000375" cy="1767322"/>
          </a:xfrm>
          <a:prstGeom prst="rect">
            <a:avLst/>
          </a:prstGeom>
        </p:spPr>
      </p:pic>
      <p:pic>
        <p:nvPicPr>
          <p:cNvPr id="13" name="תמונה 12" descr="תמונה שמכילה טקסט, מסגרת תמונה&#10;&#10;התיאור נוצר באופן אוטומטי">
            <a:extLst>
              <a:ext uri="{FF2B5EF4-FFF2-40B4-BE49-F238E27FC236}">
                <a16:creationId xmlns:a16="http://schemas.microsoft.com/office/drawing/2014/main" id="{8562340B-FF0D-4449-B984-D11CC0473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15" t="18421" r="12651" b="19745"/>
          <a:stretch/>
        </p:blipFill>
        <p:spPr>
          <a:xfrm>
            <a:off x="483937" y="4361000"/>
            <a:ext cx="3273753" cy="1871222"/>
          </a:xfrm>
          <a:prstGeom prst="rect">
            <a:avLst/>
          </a:prstGeom>
        </p:spPr>
      </p:pic>
      <p:pic>
        <p:nvPicPr>
          <p:cNvPr id="15" name="תמונה 14" descr="תמונה שמכילה אתר נופש&#10;&#10;התיאור נוצר באופן אוטומטי">
            <a:extLst>
              <a:ext uri="{FF2B5EF4-FFF2-40B4-BE49-F238E27FC236}">
                <a16:creationId xmlns:a16="http://schemas.microsoft.com/office/drawing/2014/main" id="{EB618061-3E1C-4F75-A0D0-BD30BA8C8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134" y="1828127"/>
            <a:ext cx="2495903" cy="1743075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774357BA-22AD-4E43-86CD-F93EF175FEBE}"/>
              </a:ext>
            </a:extLst>
          </p:cNvPr>
          <p:cNvSpPr txBox="1"/>
          <p:nvPr/>
        </p:nvSpPr>
        <p:spPr>
          <a:xfrm rot="20696375">
            <a:off x="771738" y="1698129"/>
            <a:ext cx="24715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/>
              <a:t>מבט נקי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FA4A76C-DC35-4654-B618-5E6E3EAA0663}"/>
              </a:ext>
            </a:extLst>
          </p:cNvPr>
          <p:cNvSpPr txBox="1"/>
          <p:nvPr/>
        </p:nvSpPr>
        <p:spPr>
          <a:xfrm rot="706085">
            <a:off x="8613361" y="5155705"/>
            <a:ext cx="26801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/>
              <a:t>איסור קירבה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1C796E35-3F40-4051-871F-5AD15F4C0E4B}"/>
              </a:ext>
            </a:extLst>
          </p:cNvPr>
          <p:cNvSpPr txBox="1"/>
          <p:nvPr/>
        </p:nvSpPr>
        <p:spPr>
          <a:xfrm rot="20103735">
            <a:off x="1784177" y="5813939"/>
            <a:ext cx="25968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/>
              <a:t>איסור ייחוד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587DFC2-084C-4E2C-A35A-99D7B95934B1}"/>
              </a:ext>
            </a:extLst>
          </p:cNvPr>
          <p:cNvSpPr txBox="1"/>
          <p:nvPr/>
        </p:nvSpPr>
        <p:spPr>
          <a:xfrm>
            <a:off x="7733409" y="3160672"/>
            <a:ext cx="444002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/>
              <a:t>שחייה מעורבת</a:t>
            </a:r>
          </a:p>
          <a:p>
            <a:r>
              <a:rPr lang="he-IL" sz="3200" b="1" dirty="0"/>
              <a:t>וריקודים מעורבים</a:t>
            </a:r>
          </a:p>
        </p:txBody>
      </p:sp>
    </p:spTree>
    <p:extLst>
      <p:ext uri="{BB962C8B-B14F-4D97-AF65-F5344CB8AC3E}">
        <p14:creationId xmlns:p14="http://schemas.microsoft.com/office/powerpoint/2010/main" val="421489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AB31AB7-2426-4650-B941-33100B349BB0}"/>
              </a:ext>
            </a:extLst>
          </p:cNvPr>
          <p:cNvSpPr txBox="1"/>
          <p:nvPr/>
        </p:nvSpPr>
        <p:spPr>
          <a:xfrm>
            <a:off x="6006861" y="2768896"/>
            <a:ext cx="513489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רש"י במדבר פרק טו פסוק לט</a:t>
            </a:r>
          </a:p>
          <a:p>
            <a:endParaRPr lang="he-IL" dirty="0"/>
          </a:p>
          <a:p>
            <a:r>
              <a:rPr lang="he-IL" sz="2800" dirty="0"/>
              <a:t>הלב והעיניים הם מרגלים לגוף,</a:t>
            </a:r>
          </a:p>
          <a:p>
            <a:r>
              <a:rPr lang="he-IL" sz="2800" dirty="0"/>
              <a:t> ומסרסרים לו את העבירות.   </a:t>
            </a:r>
          </a:p>
          <a:p>
            <a:r>
              <a:rPr lang="he-IL" sz="2800" dirty="0"/>
              <a:t>         העין רואה,</a:t>
            </a:r>
          </a:p>
          <a:p>
            <a:r>
              <a:rPr lang="he-IL" sz="2800" dirty="0"/>
              <a:t>           והלב חומד, </a:t>
            </a:r>
          </a:p>
          <a:p>
            <a:r>
              <a:rPr lang="he-IL" sz="2800" dirty="0"/>
              <a:t>             הגוף עושה את העבירות 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26CB0D2-A0A7-474F-82AF-79BD7B981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05" y="4786290"/>
            <a:ext cx="2712955" cy="173141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1A26591-E065-4F2F-97B8-28B50D058727}"/>
              </a:ext>
            </a:extLst>
          </p:cNvPr>
          <p:cNvSpPr txBox="1"/>
          <p:nvPr/>
        </p:nvSpPr>
        <p:spPr>
          <a:xfrm>
            <a:off x="-3323691" y="6056039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5400" dirty="0">
                <a:latin typeface="Guttman Haim" panose="02010401010101010101" pitchFamily="2" charset="-79"/>
                <a:cs typeface="Guttman Haim" panose="02010401010101010101" pitchFamily="2" charset="-79"/>
              </a:rPr>
              <a:t>מבט נקי</a:t>
            </a:r>
          </a:p>
        </p:txBody>
      </p:sp>
      <p:sp>
        <p:nvSpPr>
          <p:cNvPr id="11" name="מלבן: מסגרת משופעת 10">
            <a:extLst>
              <a:ext uri="{FF2B5EF4-FFF2-40B4-BE49-F238E27FC236}">
                <a16:creationId xmlns:a16="http://schemas.microsoft.com/office/drawing/2014/main" id="{C8C3B4B8-74F1-44D5-9DCA-02B2060C1F5C}"/>
              </a:ext>
            </a:extLst>
          </p:cNvPr>
          <p:cNvSpPr/>
          <p:nvPr/>
        </p:nvSpPr>
        <p:spPr>
          <a:xfrm>
            <a:off x="1991540" y="828986"/>
            <a:ext cx="8780581" cy="154666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במדבר טו, לט</a:t>
            </a:r>
          </a:p>
          <a:p>
            <a:pPr algn="ctr"/>
            <a:r>
              <a:rPr lang="he-IL" sz="2400" dirty="0">
                <a:latin typeface="Guttman Frank" panose="02010401010101010101" pitchFamily="2" charset="-79"/>
                <a:cs typeface="Guttman Frank" panose="02010401010101010101" pitchFamily="2" charset="-79"/>
              </a:rPr>
              <a:t>"ולא  תתוּרוּ אַחֲרֵי לְבַבְֶכֶם וְאַחֲרֵי עֵינֵיֶכֶם אֲשֶׁר אֶַתֶּם זִֹנִים אַחֲרֵיֶהֶם"</a:t>
            </a:r>
          </a:p>
          <a:p>
            <a:pPr algn="ctr"/>
            <a:endParaRPr lang="he-I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מודל תלת-ממד 11" descr="Sparkle heart">
                <a:extLst>
                  <a:ext uri="{FF2B5EF4-FFF2-40B4-BE49-F238E27FC236}">
                    <a16:creationId xmlns:a16="http://schemas.microsoft.com/office/drawing/2014/main" id="{5583BF23-72FF-4771-B53F-4140DAA1EF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3659880"/>
                  </p:ext>
                </p:extLst>
              </p:nvPr>
            </p:nvGraphicFramePr>
            <p:xfrm rot="20613093">
              <a:off x="3127726" y="2859368"/>
              <a:ext cx="2898698" cy="2917704"/>
            </p:xfrm>
            <a:graphic>
              <a:graphicData uri="http://schemas.microsoft.com/office/drawing/2017/model3d">
                <am3d:model3d r:embed="rId3">
                  <am3d:spPr>
                    <a:xfrm rot="20613093">
                      <a:off x="0" y="0"/>
                      <a:ext cx="2898698" cy="2917704"/>
                    </a:xfrm>
                    <a:prstGeom prst="rect">
                      <a:avLst/>
                    </a:prstGeom>
                  </am3d:spPr>
                  <am3d:camera>
                    <am3d:pos x="0" y="0" z="6690434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5022928" d="1000000"/>
                    <am3d:preTrans dx="0" dy="-16175479" dz="-554199"/>
                    <am3d:scale>
                      <am3d:sx n="1000000" d="1000000"/>
                      <am3d:sy n="1000000" d="1000000"/>
                      <am3d:sz n="1000000" d="1000000"/>
                    </am3d:scale>
                    <am3d:rot ax="-327007" ay="1546955" az="-14258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2862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מודל תלת-ממד 11" descr="Sparkle heart">
                <a:extLst>
                  <a:ext uri="{FF2B5EF4-FFF2-40B4-BE49-F238E27FC236}">
                    <a16:creationId xmlns:a16="http://schemas.microsoft.com/office/drawing/2014/main" id="{5583BF23-72FF-4771-B53F-4140DAA1EF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613093">
                <a:off x="3127726" y="2859368"/>
                <a:ext cx="2898698" cy="2917704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4600BF1-898B-4D05-BB85-7D519647CFD7}"/>
              </a:ext>
            </a:extLst>
          </p:cNvPr>
          <p:cNvSpPr txBox="1"/>
          <p:nvPr/>
        </p:nvSpPr>
        <p:spPr>
          <a:xfrm rot="20529864">
            <a:off x="-145122" y="1870170"/>
            <a:ext cx="29788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מדוע הוזכרו דווקא </a:t>
            </a:r>
          </a:p>
          <a:p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הלב </a:t>
            </a:r>
          </a:p>
          <a:p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והעיניים?</a:t>
            </a:r>
          </a:p>
        </p:txBody>
      </p:sp>
    </p:spTree>
    <p:extLst>
      <p:ext uri="{BB962C8B-B14F-4D97-AF65-F5344CB8AC3E}">
        <p14:creationId xmlns:p14="http://schemas.microsoft.com/office/powerpoint/2010/main" val="1512922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FF0571E4-8850-4661-9FB2-5E3A0EF6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77" y="160497"/>
            <a:ext cx="2712955" cy="173141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D3AC2CC-7A26-494E-95EE-FA815F2260F3}"/>
              </a:ext>
            </a:extLst>
          </p:cNvPr>
          <p:cNvSpPr txBox="1"/>
          <p:nvPr/>
        </p:nvSpPr>
        <p:spPr>
          <a:xfrm>
            <a:off x="-218660" y="0"/>
            <a:ext cx="368741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>
                <a:latin typeface="Guttman Haim" panose="02010401010101010101" pitchFamily="2" charset="-79"/>
                <a:cs typeface="Guttman Haim" panose="02010401010101010101" pitchFamily="2" charset="-79"/>
              </a:rPr>
              <a:t>מבט נקי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B7507B58-D6ED-4B53-AA1A-B2AD7424F0BC}"/>
              </a:ext>
            </a:extLst>
          </p:cNvPr>
          <p:cNvSpPr/>
          <p:nvPr/>
        </p:nvSpPr>
        <p:spPr>
          <a:xfrm>
            <a:off x="3468757" y="684279"/>
            <a:ext cx="8060224" cy="59898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dirty="0" err="1"/>
              <a:t>הראי"ה</a:t>
            </a:r>
            <a:r>
              <a:rPr lang="he-IL" dirty="0"/>
              <a:t> קוק, עין איה, ברכות פרק ו </a:t>
            </a:r>
          </a:p>
          <a:p>
            <a:endParaRPr lang="he-IL" dirty="0"/>
          </a:p>
          <a:p>
            <a:r>
              <a:rPr lang="he-IL" sz="2400" dirty="0"/>
              <a:t>הדרך הרגיל הוא, שאע"פ שכל רגשי היופי הם טובים ומרהיבים את הנפש .</a:t>
            </a:r>
          </a:p>
          <a:p>
            <a:r>
              <a:rPr lang="he-IL" sz="2400" dirty="0"/>
              <a:t>...כי לא לחנם נברא הרגש הגדול הזה באדם</a:t>
            </a:r>
          </a:p>
          <a:p>
            <a:r>
              <a:rPr lang="he-IL" sz="2400" dirty="0"/>
              <a:t> ולא עוד אלא,</a:t>
            </a:r>
          </a:p>
          <a:p>
            <a:r>
              <a:rPr lang="he-IL" sz="2400" dirty="0"/>
              <a:t> שרגשי היופי הם מפתחים כוחות השכל ומגדילים גם כן את כוחות הנפש הטובים. ...</a:t>
            </a:r>
          </a:p>
          <a:p>
            <a:endParaRPr lang="he-IL" sz="2400" dirty="0"/>
          </a:p>
          <a:p>
            <a:r>
              <a:rPr lang="he-IL" sz="2400" dirty="0"/>
              <a:t>והנה למרות כל השבח שיש ביסוד היופי בכל זאת על פי הרוב יאלץ ההכרח לדחותו, בפרט בימי הבחרות, מפני ההפסד המוסרי שעלול לבוא לרגליו 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8B7F3D39-A655-406C-BC2A-198980389D62}"/>
              </a:ext>
            </a:extLst>
          </p:cNvPr>
          <p:cNvSpPr/>
          <p:nvPr/>
        </p:nvSpPr>
        <p:spPr>
          <a:xfrm>
            <a:off x="407468" y="2576190"/>
            <a:ext cx="4660777" cy="1039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היופי מרומם את רוחו של כל אדם – איש ואישה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24A41322-3911-4442-BEF0-3AEA4A145DC1}"/>
              </a:ext>
            </a:extLst>
          </p:cNvPr>
          <p:cNvSpPr/>
          <p:nvPr/>
        </p:nvSpPr>
        <p:spPr>
          <a:xfrm>
            <a:off x="478490" y="3773349"/>
            <a:ext cx="3518642" cy="2400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פה התורה מזהירה דווקא להתרחק מאותם מראות יפים ומפתים, </a:t>
            </a:r>
          </a:p>
          <a:p>
            <a:pPr algn="ctr"/>
            <a:r>
              <a:rPr lang="he-IL" sz="20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כי בהם טמונים סכנות מוסריות גדולות</a:t>
            </a:r>
            <a:endParaRPr lang="he-IL" b="1" dirty="0"/>
          </a:p>
        </p:txBody>
      </p:sp>
      <p:sp>
        <p:nvSpPr>
          <p:cNvPr id="15" name="מסגרת 14">
            <a:extLst>
              <a:ext uri="{FF2B5EF4-FFF2-40B4-BE49-F238E27FC236}">
                <a16:creationId xmlns:a16="http://schemas.microsoft.com/office/drawing/2014/main" id="{86148007-8962-4C87-9783-33216E8BEEEA}"/>
              </a:ext>
            </a:extLst>
          </p:cNvPr>
          <p:cNvSpPr/>
          <p:nvPr/>
        </p:nvSpPr>
        <p:spPr>
          <a:xfrm>
            <a:off x="6016101" y="5035679"/>
            <a:ext cx="2657383" cy="4471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29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0EDE2C0C-48A3-44E3-AE08-3B5BC06DE453}"/>
              </a:ext>
            </a:extLst>
          </p:cNvPr>
          <p:cNvSpPr txBox="1"/>
          <p:nvPr/>
        </p:nvSpPr>
        <p:spPr>
          <a:xfrm>
            <a:off x="2450236" y="3658327"/>
            <a:ext cx="95760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/>
              <a:t>רמב"ם הלכות תשובה פרק ד הלכה ד</a:t>
            </a:r>
          </a:p>
          <a:p>
            <a:r>
              <a:rPr lang="he-IL" sz="2800" dirty="0"/>
              <a:t>המסתכל בעריות מעלה על דעתו שאין בכך כלום. </a:t>
            </a:r>
          </a:p>
          <a:p>
            <a:r>
              <a:rPr lang="he-IL" sz="2800" dirty="0"/>
              <a:t>שהוא אומר: וכי בעלתי או קרבתי אצלה? </a:t>
            </a:r>
          </a:p>
          <a:p>
            <a:r>
              <a:rPr lang="he-IL" sz="2800" dirty="0"/>
              <a:t>והוא אינו יודע שראיית העיניים עוון גדול </a:t>
            </a:r>
          </a:p>
          <a:p>
            <a:r>
              <a:rPr lang="he-IL" sz="2800" dirty="0"/>
              <a:t>שהיא גורמת לגופן של עריות, שנאמר: </a:t>
            </a:r>
          </a:p>
          <a:p>
            <a:r>
              <a:rPr lang="he-IL" sz="2800" dirty="0"/>
              <a:t>"</a:t>
            </a:r>
            <a:r>
              <a:rPr lang="he-IL" sz="4400" dirty="0">
                <a:latin typeface="FrankRuehl" panose="020E0503060101010101" pitchFamily="34" charset="-79"/>
                <a:cs typeface="FrankRuehl" panose="020E0503060101010101" pitchFamily="34" charset="-79"/>
              </a:rPr>
              <a:t>ולא תתורו אחרי לבבכם ואחרי עיניכם </a:t>
            </a:r>
            <a:r>
              <a:rPr lang="he-IL" sz="2800" dirty="0"/>
              <a:t>."</a:t>
            </a:r>
          </a:p>
        </p:txBody>
      </p:sp>
      <p:sp>
        <p:nvSpPr>
          <p:cNvPr id="6" name="מלבן: מסגרת משופעת 5">
            <a:extLst>
              <a:ext uri="{FF2B5EF4-FFF2-40B4-BE49-F238E27FC236}">
                <a16:creationId xmlns:a16="http://schemas.microsoft.com/office/drawing/2014/main" id="{AB769662-F20D-4284-90E4-4372753D566C}"/>
              </a:ext>
            </a:extLst>
          </p:cNvPr>
          <p:cNvSpPr/>
          <p:nvPr/>
        </p:nvSpPr>
        <p:spPr>
          <a:xfrm>
            <a:off x="1550632" y="337351"/>
            <a:ext cx="10227075" cy="2825319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פסיקתא זוטרתא לקח טוב  קהלת פרק א</a:t>
            </a:r>
          </a:p>
          <a:p>
            <a:pPr algn="ctr"/>
            <a:r>
              <a:rPr lang="he-IL" sz="4400" dirty="0">
                <a:latin typeface="FrankRuehl" panose="020E0503060101010101" pitchFamily="34" charset="-79"/>
                <a:cs typeface="FrankRuehl" panose="020E0503060101010101" pitchFamily="34" charset="-79"/>
              </a:rPr>
              <a:t>"פַּלְֵגֵי מִַיִם יְָרְדוּ עֵיָנָי עַל לֹא שְָׁמְרוּ תוֹרֶָתֶךָ "</a:t>
            </a:r>
            <a:r>
              <a:rPr lang="he-IL" dirty="0"/>
              <a:t>תהלים קיט, קלו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E90B7E3-5F09-4C6F-AEDD-9EE64FA4EF23}"/>
              </a:ext>
            </a:extLst>
          </p:cNvPr>
          <p:cNvSpPr txBox="1"/>
          <p:nvPr/>
        </p:nvSpPr>
        <p:spPr>
          <a:xfrm>
            <a:off x="2870445" y="2084275"/>
            <a:ext cx="8416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lt1"/>
                </a:solidFill>
              </a:rPr>
              <a:t>ההדיוטים רואים דבר אסור ודבר ערוה, ואומרים: מה בכך?</a:t>
            </a:r>
          </a:p>
        </p:txBody>
      </p:sp>
      <p:sp>
        <p:nvSpPr>
          <p:cNvPr id="8" name="פיצוץ : 14 נקודות 7">
            <a:extLst>
              <a:ext uri="{FF2B5EF4-FFF2-40B4-BE49-F238E27FC236}">
                <a16:creationId xmlns:a16="http://schemas.microsoft.com/office/drawing/2014/main" id="{5BF2CA2E-144C-43DD-B26E-DA99AE32935B}"/>
              </a:ext>
            </a:extLst>
          </p:cNvPr>
          <p:cNvSpPr/>
          <p:nvPr/>
        </p:nvSpPr>
        <p:spPr>
          <a:xfrm>
            <a:off x="547060" y="2268061"/>
            <a:ext cx="5775941" cy="458993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/>
              <a:t>לדוגמא : </a:t>
            </a:r>
          </a:p>
          <a:p>
            <a:pPr algn="ctr"/>
            <a:r>
              <a:rPr lang="he-IL" sz="2000" b="1" dirty="0"/>
              <a:t>אדם מסתכל בעריות, במקומות לא צנועים. ואינו מודע לכך שזה חמור, כי אינו רואה בכך עבירה, שהרי לא עשה כל  מעשה</a:t>
            </a:r>
          </a:p>
        </p:txBody>
      </p:sp>
    </p:spTree>
    <p:extLst>
      <p:ext uri="{BB962C8B-B14F-4D97-AF65-F5344CB8AC3E}">
        <p14:creationId xmlns:p14="http://schemas.microsoft.com/office/powerpoint/2010/main" val="55657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רשים זרימה: תהליך 5">
            <a:extLst>
              <a:ext uri="{FF2B5EF4-FFF2-40B4-BE49-F238E27FC236}">
                <a16:creationId xmlns:a16="http://schemas.microsoft.com/office/drawing/2014/main" id="{F6D5A0C5-B122-4DE2-B202-033118FCF4FE}"/>
              </a:ext>
            </a:extLst>
          </p:cNvPr>
          <p:cNvSpPr/>
          <p:nvPr/>
        </p:nvSpPr>
        <p:spPr>
          <a:xfrm>
            <a:off x="3994952" y="683579"/>
            <a:ext cx="7643674" cy="4429958"/>
          </a:xfrm>
          <a:prstGeom prst="flowChart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b="1" dirty="0">
                <a:solidFill>
                  <a:schemeClr val="bg2"/>
                </a:solidFill>
              </a:rPr>
              <a:t>הרב אלי שיינפלד  - היצר הלב והאדם</a:t>
            </a:r>
          </a:p>
          <a:p>
            <a:endParaRPr lang="he-IL" sz="2400" dirty="0">
              <a:solidFill>
                <a:schemeClr val="bg2"/>
              </a:solidFill>
            </a:endParaRPr>
          </a:p>
          <a:p>
            <a:r>
              <a:rPr lang="he-IL" sz="2400" b="1" dirty="0">
                <a:solidFill>
                  <a:schemeClr val="bg2"/>
                </a:solidFill>
              </a:rPr>
              <a:t>כאשר האדם מתבונן במקומות לא צנועים,  רגשות ויצרים מתעוררים בו .</a:t>
            </a:r>
          </a:p>
          <a:p>
            <a:r>
              <a:rPr lang="he-IL" sz="2400" b="1" dirty="0">
                <a:solidFill>
                  <a:schemeClr val="bg2"/>
                </a:solidFill>
              </a:rPr>
              <a:t>הראייה לא משפיעה רק על עיניו אלא גם על שאר איברי גופו. הלב מתרגש ,הגוף מתפעל, סף הגירוי עולה והתאווה מחפשת לה מפלט. </a:t>
            </a:r>
          </a:p>
          <a:p>
            <a:r>
              <a:rPr lang="he-IL" sz="2400" b="1" dirty="0">
                <a:solidFill>
                  <a:schemeClr val="bg2"/>
                </a:solidFill>
              </a:rPr>
              <a:t>כאשר הרגשת התאווה לא מגיעה לידי פורקן,  האדם נעשה מתוסכל.  </a:t>
            </a:r>
          </a:p>
          <a:p>
            <a:r>
              <a:rPr lang="he-IL" sz="2400" b="1" dirty="0">
                <a:solidFill>
                  <a:schemeClr val="bg2"/>
                </a:solidFill>
              </a:rPr>
              <a:t>לפעמים אדם לא משלים עם תסכולו ולכן הוא מחפש נתיבים שיוכל לממש בהם את תאוותו </a:t>
            </a:r>
            <a:r>
              <a:rPr lang="he-IL" sz="24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53A2F70-86FC-49EA-875D-C82AFD16D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62" y="177246"/>
            <a:ext cx="2712955" cy="173141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BE2CBA3-A9B5-4FC1-9C1F-3509C6CE1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91" y="-142529"/>
            <a:ext cx="4109060" cy="1774090"/>
          </a:xfrm>
          <a:prstGeom prst="rect">
            <a:avLst/>
          </a:prstGeom>
        </p:spPr>
      </p:pic>
      <p:sp>
        <p:nvSpPr>
          <p:cNvPr id="11" name="מעגל: חלול 10">
            <a:extLst>
              <a:ext uri="{FF2B5EF4-FFF2-40B4-BE49-F238E27FC236}">
                <a16:creationId xmlns:a16="http://schemas.microsoft.com/office/drawing/2014/main" id="{5A4D847A-120D-40B0-8A6D-B4DEA069F321}"/>
              </a:ext>
            </a:extLst>
          </p:cNvPr>
          <p:cNvSpPr/>
          <p:nvPr/>
        </p:nvSpPr>
        <p:spPr>
          <a:xfrm>
            <a:off x="10821880" y="2658861"/>
            <a:ext cx="816746" cy="530439"/>
          </a:xfrm>
          <a:prstGeom prst="donut">
            <a:avLst>
              <a:gd name="adj" fmla="val 11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מעגל: חלול 11">
            <a:extLst>
              <a:ext uri="{FF2B5EF4-FFF2-40B4-BE49-F238E27FC236}">
                <a16:creationId xmlns:a16="http://schemas.microsoft.com/office/drawing/2014/main" id="{5DD2C78E-77FC-4024-940B-6379EECEF170}"/>
              </a:ext>
            </a:extLst>
          </p:cNvPr>
          <p:cNvSpPr/>
          <p:nvPr/>
        </p:nvSpPr>
        <p:spPr>
          <a:xfrm>
            <a:off x="9076224" y="2613362"/>
            <a:ext cx="1020932" cy="595914"/>
          </a:xfrm>
          <a:prstGeom prst="donut">
            <a:avLst>
              <a:gd name="adj" fmla="val 10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מעגל: חלול 12">
            <a:extLst>
              <a:ext uri="{FF2B5EF4-FFF2-40B4-BE49-F238E27FC236}">
                <a16:creationId xmlns:a16="http://schemas.microsoft.com/office/drawing/2014/main" id="{C8C88474-3C60-4C50-85E8-AE9908A0F2AC}"/>
              </a:ext>
            </a:extLst>
          </p:cNvPr>
          <p:cNvSpPr/>
          <p:nvPr/>
        </p:nvSpPr>
        <p:spPr>
          <a:xfrm>
            <a:off x="6773662" y="2613362"/>
            <a:ext cx="1506818" cy="641412"/>
          </a:xfrm>
          <a:prstGeom prst="donut">
            <a:avLst>
              <a:gd name="adj" fmla="val 13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4" name="מעגל: חלול 13">
            <a:extLst>
              <a:ext uri="{FF2B5EF4-FFF2-40B4-BE49-F238E27FC236}">
                <a16:creationId xmlns:a16="http://schemas.microsoft.com/office/drawing/2014/main" id="{A9280470-E6F2-4CEA-9D52-2544533883F3}"/>
              </a:ext>
            </a:extLst>
          </p:cNvPr>
          <p:cNvSpPr/>
          <p:nvPr/>
        </p:nvSpPr>
        <p:spPr>
          <a:xfrm>
            <a:off x="5051697" y="2658861"/>
            <a:ext cx="1185401" cy="550415"/>
          </a:xfrm>
          <a:prstGeom prst="donut">
            <a:avLst>
              <a:gd name="adj" fmla="val 11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מעגל: חלול 14">
            <a:extLst>
              <a:ext uri="{FF2B5EF4-FFF2-40B4-BE49-F238E27FC236}">
                <a16:creationId xmlns:a16="http://schemas.microsoft.com/office/drawing/2014/main" id="{0C8F1284-CE58-404A-B8D0-AA1B6D3FB035}"/>
              </a:ext>
            </a:extLst>
          </p:cNvPr>
          <p:cNvSpPr/>
          <p:nvPr/>
        </p:nvSpPr>
        <p:spPr>
          <a:xfrm>
            <a:off x="10386874" y="3737499"/>
            <a:ext cx="1287262" cy="581485"/>
          </a:xfrm>
          <a:prstGeom prst="donut">
            <a:avLst>
              <a:gd name="adj" fmla="val 15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פיצוץ : 14 נקודות 16">
            <a:extLst>
              <a:ext uri="{FF2B5EF4-FFF2-40B4-BE49-F238E27FC236}">
                <a16:creationId xmlns:a16="http://schemas.microsoft.com/office/drawing/2014/main" id="{DE0D813F-D8AF-41E5-90B0-C7FA4A7E940B}"/>
              </a:ext>
            </a:extLst>
          </p:cNvPr>
          <p:cNvSpPr/>
          <p:nvPr/>
        </p:nvSpPr>
        <p:spPr>
          <a:xfrm>
            <a:off x="3616317" y="4687690"/>
            <a:ext cx="5162922" cy="11224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פורקן מעוות</a:t>
            </a:r>
          </a:p>
        </p:txBody>
      </p:sp>
      <p:sp>
        <p:nvSpPr>
          <p:cNvPr id="18" name="תרשים זרימה: תהליך 17">
            <a:extLst>
              <a:ext uri="{FF2B5EF4-FFF2-40B4-BE49-F238E27FC236}">
                <a16:creationId xmlns:a16="http://schemas.microsoft.com/office/drawing/2014/main" id="{18149272-9E36-4D22-9611-110EA9B65417}"/>
              </a:ext>
            </a:extLst>
          </p:cNvPr>
          <p:cNvSpPr/>
          <p:nvPr/>
        </p:nvSpPr>
        <p:spPr>
          <a:xfrm>
            <a:off x="567153" y="2827681"/>
            <a:ext cx="2997694" cy="581485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הגברת המודעות לסכנות</a:t>
            </a:r>
          </a:p>
        </p:txBody>
      </p:sp>
      <p:sp>
        <p:nvSpPr>
          <p:cNvPr id="19" name="תרשים זרימה: תהליך 18">
            <a:extLst>
              <a:ext uri="{FF2B5EF4-FFF2-40B4-BE49-F238E27FC236}">
                <a16:creationId xmlns:a16="http://schemas.microsoft.com/office/drawing/2014/main" id="{5E2DDB47-CC50-4D7B-86A4-BE79C470DDB8}"/>
              </a:ext>
            </a:extLst>
          </p:cNvPr>
          <p:cNvSpPr/>
          <p:nvPr/>
        </p:nvSpPr>
        <p:spPr>
          <a:xfrm>
            <a:off x="553374" y="3588939"/>
            <a:ext cx="2992702" cy="79677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להימנע מכניסה למקומות שקשה לעמוד בניסיון</a:t>
            </a:r>
          </a:p>
        </p:txBody>
      </p:sp>
      <p:sp>
        <p:nvSpPr>
          <p:cNvPr id="20" name="תרשים זרימה: תהליך 19">
            <a:extLst>
              <a:ext uri="{FF2B5EF4-FFF2-40B4-BE49-F238E27FC236}">
                <a16:creationId xmlns:a16="http://schemas.microsoft.com/office/drawing/2014/main" id="{AD004E63-98CA-4B5B-93D8-E9DAD5C00478}"/>
              </a:ext>
            </a:extLst>
          </p:cNvPr>
          <p:cNvSpPr/>
          <p:nvPr/>
        </p:nvSpPr>
        <p:spPr>
          <a:xfrm>
            <a:off x="553374" y="4554242"/>
            <a:ext cx="2997694" cy="837277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להשתמש בתוכנות חוסמות תכנים לא רצויים.</a:t>
            </a:r>
          </a:p>
        </p:txBody>
      </p:sp>
      <p:sp>
        <p:nvSpPr>
          <p:cNvPr id="21" name="תרשים זרימה: תהליך 20">
            <a:extLst>
              <a:ext uri="{FF2B5EF4-FFF2-40B4-BE49-F238E27FC236}">
                <a16:creationId xmlns:a16="http://schemas.microsoft.com/office/drawing/2014/main" id="{F70FECCA-6C95-4B2E-B0D0-F8B5FBC62775}"/>
              </a:ext>
            </a:extLst>
          </p:cNvPr>
          <p:cNvSpPr/>
          <p:nvPr/>
        </p:nvSpPr>
        <p:spPr>
          <a:xfrm>
            <a:off x="537562" y="5560052"/>
            <a:ext cx="2987710" cy="837277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להימנע מהתמכרות לצפייה בתכנים אסורים.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B8EC9321-17CC-48D8-AF4B-4232150B47E0}"/>
              </a:ext>
            </a:extLst>
          </p:cNvPr>
          <p:cNvSpPr txBox="1"/>
          <p:nvPr/>
        </p:nvSpPr>
        <p:spPr>
          <a:xfrm rot="20727504">
            <a:off x="-650219" y="2213990"/>
            <a:ext cx="272026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1"/>
                </a:solidFill>
              </a:rPr>
              <a:t>הצעות להתמודדות</a:t>
            </a:r>
          </a:p>
        </p:txBody>
      </p:sp>
    </p:spTree>
    <p:extLst>
      <p:ext uri="{BB962C8B-B14F-4D97-AF65-F5344CB8AC3E}">
        <p14:creationId xmlns:p14="http://schemas.microsoft.com/office/powerpoint/2010/main" val="4417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D8CF416-3B43-415B-8C2F-D120219D7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2" y="90249"/>
            <a:ext cx="2341530" cy="145743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53A9C3B4-5676-41AE-AAB8-FDE4383BE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000" y="595440"/>
            <a:ext cx="2609314" cy="1457070"/>
          </a:xfrm>
          <a:prstGeom prst="rect">
            <a:avLst/>
          </a:prstGeom>
        </p:spPr>
      </p:pic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EAE86B5-28EB-4C66-AE02-AD44F8F8F06B}"/>
              </a:ext>
            </a:extLst>
          </p:cNvPr>
          <p:cNvSpPr/>
          <p:nvPr/>
        </p:nvSpPr>
        <p:spPr>
          <a:xfrm>
            <a:off x="4078044" y="315156"/>
            <a:ext cx="7765464" cy="65162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ספר החינוך, מצוה קפח - שלא להתעדן באחת מכל העריות</a:t>
            </a:r>
          </a:p>
          <a:p>
            <a:pPr algn="ctr"/>
            <a:endParaRPr lang="he-IL" dirty="0"/>
          </a:p>
          <a:p>
            <a:pPr algn="ctr"/>
            <a:r>
              <a:rPr lang="he-IL" sz="2000" dirty="0"/>
              <a:t>אין אדם רשאי לזוז ממוסרם הטוב, </a:t>
            </a:r>
            <a:r>
              <a:rPr lang="he-IL" sz="2000" b="1" dirty="0"/>
              <a:t>ואף על פי שהוא מוצא עצמו חשוך התאווה קצת, לא יאמר כיון שאני מוצא עצמי כן מה איכפת לי אם אסתכל בנשים כי יודע אני בעצמי שלא יתעורר יצרי בכך</a:t>
            </a:r>
            <a:r>
              <a:rPr lang="he-IL" sz="2000" dirty="0"/>
              <a:t>, שהרבה אמרו כן ונכשלו.</a:t>
            </a:r>
          </a:p>
          <a:p>
            <a:pPr algn="ctr"/>
            <a:r>
              <a:rPr lang="he-IL" sz="2000" dirty="0"/>
              <a:t> ועל זה רמזו </a:t>
            </a:r>
            <a:r>
              <a:rPr lang="he-IL" sz="2000" dirty="0" err="1"/>
              <a:t>זכרונם</a:t>
            </a:r>
            <a:r>
              <a:rPr lang="he-IL" sz="2000" dirty="0"/>
              <a:t> לברכה באומרם </a:t>
            </a:r>
            <a:r>
              <a:rPr lang="he-IL" sz="2000" b="1" dirty="0"/>
              <a:t>כי היצר בתחילה חלש מאוד והולך ומתחזק על האדם הרבה</a:t>
            </a:r>
            <a:r>
              <a:rPr lang="he-IL" sz="2000" dirty="0"/>
              <a:t>.</a:t>
            </a:r>
          </a:p>
          <a:p>
            <a:pPr algn="ctr"/>
            <a:r>
              <a:rPr lang="he-IL" sz="2000" dirty="0"/>
              <a:t> ואתה בני הזהר על זה מאוד ואל יבטיחך יצרך, אף אם אלף עֲרִֵבִים </a:t>
            </a:r>
            <a:r>
              <a:rPr lang="he-IL" sz="2000" dirty="0" err="1"/>
              <a:t>יתן</a:t>
            </a:r>
            <a:r>
              <a:rPr lang="he-IL" sz="2000" dirty="0"/>
              <a:t> לך. ...אין לנו לפרוץ אפילו גדר קטן בעניינים אלו כלל,  </a:t>
            </a:r>
          </a:p>
          <a:p>
            <a:pPr algn="ctr"/>
            <a:r>
              <a:rPr lang="he-IL" sz="2000" b="1" dirty="0"/>
              <a:t>אלא לשמור כל </a:t>
            </a:r>
            <a:r>
              <a:rPr lang="he-IL" sz="2000" b="1" dirty="0" err="1"/>
              <a:t>ההרחקים</a:t>
            </a:r>
            <a:r>
              <a:rPr lang="he-IL" sz="2000" b="1" dirty="0"/>
              <a:t> שהודיעונו </a:t>
            </a:r>
            <a:r>
              <a:rPr lang="he-IL" sz="2000" b="1" dirty="0" err="1"/>
              <a:t>זכרונם</a:t>
            </a:r>
            <a:r>
              <a:rPr lang="he-IL" sz="2000" b="1" dirty="0"/>
              <a:t> לברכה </a:t>
            </a:r>
            <a:r>
              <a:rPr lang="he-IL" sz="2000" dirty="0"/>
              <a:t>בפרט, ובמה שלא הזכירו הם, </a:t>
            </a:r>
          </a:p>
          <a:p>
            <a:pPr algn="ctr"/>
            <a:r>
              <a:rPr lang="he-IL" sz="2000" dirty="0"/>
              <a:t>יש על כל אחד ואחד לעשות כפי מה שימצא את גופו מוכן כמו שאמרנו, שאם הוא מוצא עצמו שצריך גדר אף על המותר יגדור עצמו, ...</a:t>
            </a:r>
          </a:p>
          <a:p>
            <a:pPr algn="ctr"/>
            <a:r>
              <a:rPr lang="he-IL" sz="2000" dirty="0"/>
              <a:t>לפי </a:t>
            </a:r>
            <a:r>
              <a:rPr lang="he-IL" sz="2000" dirty="0" err="1"/>
              <a:t>שענין</a:t>
            </a:r>
            <a:r>
              <a:rPr lang="he-IL" sz="2000" dirty="0"/>
              <a:t> זה קשה מאד ויצר הרע חזק בו, על כן צריך כל אדם להרבות בשמירה .</a:t>
            </a:r>
            <a:endParaRPr lang="he-IL" dirty="0"/>
          </a:p>
          <a:p>
            <a:pPr algn="ctr"/>
            <a:endParaRPr lang="he-IL" dirty="0"/>
          </a:p>
          <a:p>
            <a:pPr algn="ctr"/>
            <a:r>
              <a:rPr lang="he-IL" dirty="0"/>
              <a:t>ונוהגת</a:t>
            </a:r>
            <a:r>
              <a:rPr lang="he-IL" b="1" dirty="0"/>
              <a:t> בכל מקום ובכל זמן בזכרים ונקבות</a:t>
            </a:r>
            <a:r>
              <a:rPr lang="he-IL" dirty="0"/>
              <a:t>. שגם להן אסור להרהר אחר האנשים זולתי בבעליהן, שעליהם ראוי להן להמשיך כל חשקן וחפצן, וכן יעשו בנות ישראל הכשירות .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2684ABAC-A049-45FD-8692-AAE8E22AA867}"/>
              </a:ext>
            </a:extLst>
          </p:cNvPr>
          <p:cNvSpPr/>
          <p:nvPr/>
        </p:nvSpPr>
        <p:spPr>
          <a:xfrm rot="20713222">
            <a:off x="740716" y="1822093"/>
            <a:ext cx="3610904" cy="1125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התבוננות במראות לא צנועים </a:t>
            </a:r>
          </a:p>
          <a:p>
            <a:pPr algn="ctr"/>
            <a:r>
              <a:rPr lang="he-IL" dirty="0"/>
              <a:t>גורמת להתייחס לאשה כאובייקט מיני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4DDA797A-AE4C-4231-8D09-DECB33945866}"/>
              </a:ext>
            </a:extLst>
          </p:cNvPr>
          <p:cNvSpPr/>
          <p:nvPr/>
        </p:nvSpPr>
        <p:spPr>
          <a:xfrm rot="20755847">
            <a:off x="422032" y="3248820"/>
            <a:ext cx="3566219" cy="1457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פגיעה באינטימיות,</a:t>
            </a:r>
          </a:p>
          <a:p>
            <a:pPr algn="ctr"/>
            <a:r>
              <a:rPr lang="he-IL" dirty="0"/>
              <a:t>מביא את האדם לחיות בעולם דמיוני ללא קשר למציאות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27FA5DC3-88C3-406C-A88C-B4C4FEFCAAE6}"/>
              </a:ext>
            </a:extLst>
          </p:cNvPr>
          <p:cNvSpPr/>
          <p:nvPr/>
        </p:nvSpPr>
        <p:spPr>
          <a:xfrm rot="20747617">
            <a:off x="1154097" y="4828230"/>
            <a:ext cx="3475495" cy="1393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מיניות האדם נועדה ליצור ולהמשיך חיים בעלי ערך ומשמעות ולא מילוי דחפים וסיפוקים אישיים.</a:t>
            </a:r>
          </a:p>
        </p:txBody>
      </p:sp>
    </p:spTree>
    <p:extLst>
      <p:ext uri="{BB962C8B-B14F-4D97-AF65-F5344CB8AC3E}">
        <p14:creationId xmlns:p14="http://schemas.microsoft.com/office/powerpoint/2010/main" val="1730624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תרשים זרימה: תהליך 7">
            <a:extLst>
              <a:ext uri="{FF2B5EF4-FFF2-40B4-BE49-F238E27FC236}">
                <a16:creationId xmlns:a16="http://schemas.microsoft.com/office/drawing/2014/main" id="{75B37B25-7400-4D3B-BB24-740927043F04}"/>
              </a:ext>
            </a:extLst>
          </p:cNvPr>
          <p:cNvSpPr/>
          <p:nvPr/>
        </p:nvSpPr>
        <p:spPr>
          <a:xfrm>
            <a:off x="3403563" y="491692"/>
            <a:ext cx="8478829" cy="615832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accent1"/>
                </a:solidFill>
              </a:rPr>
              <a:t>הרב חיים כהן, "החלבן", טללי חיים – הקיצו ורננו, עמ' רד-רה</a:t>
            </a:r>
          </a:p>
          <a:p>
            <a:pPr algn="ctr"/>
            <a:endParaRPr lang="he-IL" b="1" dirty="0">
              <a:solidFill>
                <a:schemeClr val="accent1"/>
              </a:solidFill>
            </a:endParaRPr>
          </a:p>
          <a:p>
            <a:r>
              <a:rPr lang="he-IL" sz="2000" b="1" dirty="0"/>
              <a:t>שורש התאווה הוא קטנות הדעת</a:t>
            </a:r>
            <a:r>
              <a:rPr lang="he-IL" sz="2000" dirty="0"/>
              <a:t>,</a:t>
            </a:r>
          </a:p>
          <a:p>
            <a:r>
              <a:rPr lang="he-IL" sz="2000" dirty="0"/>
              <a:t> שמבקש לספק את הנאתו ותשוקת עצמו. כי עיקר היצר הוא </a:t>
            </a:r>
            <a:r>
              <a:rPr lang="he-IL" sz="2000" b="1" dirty="0"/>
              <a:t>האגואיזם, </a:t>
            </a:r>
            <a:r>
              <a:rPr lang="he-IL" sz="2000" dirty="0"/>
              <a:t>ונפילה בתאוות מלבה ומחזקת את </a:t>
            </a:r>
            <a:r>
              <a:rPr lang="he-IL" sz="2000" b="1" dirty="0"/>
              <a:t>שקיעת האדם בעצמו</a:t>
            </a:r>
            <a:r>
              <a:rPr lang="he-IL" sz="2000" dirty="0"/>
              <a:t>,  ומפתחת את התמקדותו </a:t>
            </a:r>
            <a:r>
              <a:rPr lang="he-IL" sz="2000" dirty="0" err="1"/>
              <a:t>במאוויו</a:t>
            </a:r>
            <a:r>
              <a:rPr lang="he-IL" sz="2000" dirty="0"/>
              <a:t> האישיים בלבד</a:t>
            </a:r>
            <a:r>
              <a:rPr lang="he-IL" sz="2000"/>
              <a:t>. </a:t>
            </a:r>
          </a:p>
          <a:p>
            <a:r>
              <a:rPr lang="he-IL" sz="2000"/>
              <a:t> </a:t>
            </a:r>
            <a:r>
              <a:rPr lang="he-IL" sz="2000" dirty="0"/>
              <a:t>למעשה,  התאווה החומרית היא הרובד הכי פרטי ונפרד בכל ההוויה, שנהנה לעצמו בלבד .</a:t>
            </a:r>
          </a:p>
          <a:p>
            <a:r>
              <a:rPr lang="he-IL" sz="2000" dirty="0"/>
              <a:t>נמצא שמי ששטוף בתאוות, אינו יכול כלל לפתוח דעתו ולהרחיבה. כי מעשיו ונהירתו אחר התאווה מזינים בכל עת את האגואיזם, וכולאים אותו בצרוּת המבט וקנית הדעת.  </a:t>
            </a:r>
          </a:p>
          <a:p>
            <a:r>
              <a:rPr lang="he-IL" sz="2000" dirty="0"/>
              <a:t>לכן </a:t>
            </a:r>
            <a:r>
              <a:rPr lang="he-IL" sz="2000" b="1" dirty="0"/>
              <a:t>התאווה החומרית מולידה גם את גסות המידות ,ככעס ויהירות וקנאה וכיוצא בזה .</a:t>
            </a:r>
          </a:p>
          <a:p>
            <a:endParaRPr lang="he-IL" sz="2000" b="1" dirty="0"/>
          </a:p>
          <a:p>
            <a:r>
              <a:rPr lang="he-IL" sz="2000" dirty="0"/>
              <a:t>על כן,  </a:t>
            </a:r>
            <a:r>
              <a:rPr lang="he-IL" sz="2000" b="1" dirty="0"/>
              <a:t>חובה גמורה על האדם לשמור עצמו מכל פגמי התאווה,  ובייחוד מתאוות העריות</a:t>
            </a:r>
            <a:r>
              <a:rPr lang="he-IL" sz="2000" dirty="0"/>
              <a:t>, לשמור עיניו וקדושת מחשבתו, ולשמור פיו ולשונו מדבר רע על שום נברא. ...בד בבד עם עבודתו בתיקון התאווה והיצרים, </a:t>
            </a:r>
            <a:r>
              <a:rPr lang="he-IL" sz="2000" b="1" dirty="0"/>
              <a:t>יהיה מרומם עצמו בדיבורי גדלות ואורה</a:t>
            </a:r>
            <a:r>
              <a:rPr lang="he-IL" sz="2000" dirty="0"/>
              <a:t>, המעודדים את הנשמה ומחזקים את תעופתה ,ויעלה הדבר גם לחיזוק </a:t>
            </a:r>
            <a:r>
              <a:rPr lang="he-IL" sz="2000" dirty="0" err="1"/>
              <a:t>כח</a:t>
            </a:r>
            <a:r>
              <a:rPr lang="he-IL" sz="2000" dirty="0"/>
              <a:t> המאבק ביצר התאווה  .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A437040-FB64-469E-B118-C3E1314C3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8" y="2384907"/>
            <a:ext cx="2712955" cy="173141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F04EA08-8309-465F-9E34-E1BD12D48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5" y="3570857"/>
            <a:ext cx="3292780" cy="14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6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500FCC-1663-44BD-BA13-71FDE441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DA5A6AB-11D1-4913-8192-72B4D29D0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28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FEC851-34B6-42A0-885E-852AB508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28530"/>
            <a:ext cx="10515600" cy="1325563"/>
          </a:xfrm>
        </p:spPr>
        <p:txBody>
          <a:bodyPr/>
          <a:lstStyle/>
          <a:p>
            <a:r>
              <a:rPr lang="he-IL" dirty="0"/>
              <a:t>"וַּיִיצֶר ה' </a:t>
            </a:r>
            <a:r>
              <a:rPr lang="he-IL" dirty="0" err="1"/>
              <a:t>אֱֹלקִים</a:t>
            </a:r>
            <a:r>
              <a:rPr lang="he-IL" dirty="0"/>
              <a:t> אֶת הָאָדָם"</a:t>
            </a:r>
            <a:br>
              <a:rPr lang="he-IL" dirty="0"/>
            </a:br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C08261C2-C9CF-4456-B227-250482B3E4A2}"/>
              </a:ext>
            </a:extLst>
          </p:cNvPr>
          <p:cNvSpPr/>
          <p:nvPr/>
        </p:nvSpPr>
        <p:spPr>
          <a:xfrm rot="20870783">
            <a:off x="364320" y="471441"/>
            <a:ext cx="4316271" cy="11414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מהו יצר?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8909E13C-170C-441B-9E5C-B470E88D2DD6}"/>
              </a:ext>
            </a:extLst>
          </p:cNvPr>
          <p:cNvSpPr/>
          <p:nvPr/>
        </p:nvSpPr>
        <p:spPr>
          <a:xfrm>
            <a:off x="3684663" y="997003"/>
            <a:ext cx="6474155" cy="981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כינוי לכוחות מולדים אצל האדם, הגורמים לו לפעול באופן שמספק את צרכיו </a:t>
            </a:r>
            <a:r>
              <a:rPr lang="he-IL" sz="2800" b="1" dirty="0" err="1"/>
              <a:t>המידיים</a:t>
            </a:r>
            <a:r>
              <a:rPr lang="he-IL" sz="2800" b="1" dirty="0"/>
              <a:t>.</a:t>
            </a:r>
          </a:p>
        </p:txBody>
      </p:sp>
      <p:pic>
        <p:nvPicPr>
          <p:cNvPr id="15" name="תמונה 14" descr="תמונה שמכילה מזון, קערה, מרק, צלחת&#10;&#10;התיאור נוצר באופן אוטומטי">
            <a:extLst>
              <a:ext uri="{FF2B5EF4-FFF2-40B4-BE49-F238E27FC236}">
                <a16:creationId xmlns:a16="http://schemas.microsoft.com/office/drawing/2014/main" id="{22319362-7390-4334-821C-D57E55111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797" y="2138788"/>
            <a:ext cx="2195891" cy="1027838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95BD226-AAB6-428D-B57E-3266FE3CB153}"/>
              </a:ext>
            </a:extLst>
          </p:cNvPr>
          <p:cNvSpPr txBox="1"/>
          <p:nvPr/>
        </p:nvSpPr>
        <p:spPr>
          <a:xfrm>
            <a:off x="6206836" y="2349664"/>
            <a:ext cx="1274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</a:rPr>
              <a:t>אוכל</a:t>
            </a:r>
          </a:p>
        </p:txBody>
      </p:sp>
      <p:pic>
        <p:nvPicPr>
          <p:cNvPr id="19" name="תמונה 18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94B4998-EF09-4EB2-AAA4-90850AADF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7" t="22909" r="11419" b="7871"/>
          <a:stretch/>
        </p:blipFill>
        <p:spPr>
          <a:xfrm>
            <a:off x="5823795" y="3300556"/>
            <a:ext cx="2195890" cy="1027838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0897B6A-2694-45D8-95F6-704B8B5D9D26}"/>
              </a:ext>
            </a:extLst>
          </p:cNvPr>
          <p:cNvSpPr txBox="1"/>
          <p:nvPr/>
        </p:nvSpPr>
        <p:spPr>
          <a:xfrm>
            <a:off x="6150805" y="3636782"/>
            <a:ext cx="1330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</a:rPr>
              <a:t>שינה</a:t>
            </a:r>
          </a:p>
        </p:txBody>
      </p:sp>
      <p:pic>
        <p:nvPicPr>
          <p:cNvPr id="27" name="תמונה 26" descr="תמונה שמכילה טקסט, מטבע, שונה, כמה&#10;&#10;התיאור נוצר באופן אוטומטי">
            <a:extLst>
              <a:ext uri="{FF2B5EF4-FFF2-40B4-BE49-F238E27FC236}">
                <a16:creationId xmlns:a16="http://schemas.microsoft.com/office/drawing/2014/main" id="{2697C328-88E0-4809-AED1-DF6D92FCB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" r="-1666"/>
          <a:stretch/>
        </p:blipFill>
        <p:spPr>
          <a:xfrm>
            <a:off x="5823795" y="4434047"/>
            <a:ext cx="2195890" cy="1144805"/>
          </a:xfrm>
          <a:prstGeom prst="rect">
            <a:avLst/>
          </a:prstGeom>
        </p:spPr>
      </p:pic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5306804C-431D-477E-B8BB-4E435E436691}"/>
              </a:ext>
            </a:extLst>
          </p:cNvPr>
          <p:cNvSpPr txBox="1"/>
          <p:nvPr/>
        </p:nvSpPr>
        <p:spPr>
          <a:xfrm>
            <a:off x="6096000" y="4683285"/>
            <a:ext cx="13515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</a:rPr>
              <a:t>ממון</a:t>
            </a:r>
          </a:p>
        </p:txBody>
      </p:sp>
      <p:pic>
        <p:nvPicPr>
          <p:cNvPr id="32" name="תמונה 31" descr="תמונה שמכילה טקסט, ציור&#10;&#10;התיאור נוצר באופן אוטומטי">
            <a:extLst>
              <a:ext uri="{FF2B5EF4-FFF2-40B4-BE49-F238E27FC236}">
                <a16:creationId xmlns:a16="http://schemas.microsoft.com/office/drawing/2014/main" id="{E1388106-7492-443C-B19B-6EAA809DEF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0249" t="-90789" r="1"/>
          <a:stretch/>
        </p:blipFill>
        <p:spPr>
          <a:xfrm>
            <a:off x="5394732" y="4664620"/>
            <a:ext cx="2577089" cy="2133601"/>
          </a:xfrm>
          <a:prstGeom prst="rect">
            <a:avLst/>
          </a:prstGeom>
        </p:spPr>
      </p:pic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6FC66B95-410B-4C69-8879-6FCEC1A23E07}"/>
              </a:ext>
            </a:extLst>
          </p:cNvPr>
          <p:cNvSpPr txBox="1"/>
          <p:nvPr/>
        </p:nvSpPr>
        <p:spPr>
          <a:xfrm>
            <a:off x="6154274" y="5941514"/>
            <a:ext cx="11409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</a:rPr>
              <a:t>מין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D59E991C-7273-4F1A-A753-2E20CD48110C}"/>
              </a:ext>
            </a:extLst>
          </p:cNvPr>
          <p:cNvSpPr txBox="1"/>
          <p:nvPr/>
        </p:nvSpPr>
        <p:spPr>
          <a:xfrm>
            <a:off x="8325257" y="2349663"/>
            <a:ext cx="2813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/>
              <a:t>נותן קיום לגוף, מרפא, מחזק, מחסן.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4A36E9F7-C2E2-4DC4-AF1A-2F581DDFFA31}"/>
              </a:ext>
            </a:extLst>
          </p:cNvPr>
          <p:cNvSpPr txBox="1"/>
          <p:nvPr/>
        </p:nvSpPr>
        <p:spPr>
          <a:xfrm>
            <a:off x="8346695" y="3425053"/>
            <a:ext cx="3074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/>
              <a:t>נותנת כוחות חדשים, מרעננת, גורמת לחילוף חומרים.</a:t>
            </a: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27A81153-48E0-40AF-9741-D0B50AE4860D}"/>
              </a:ext>
            </a:extLst>
          </p:cNvPr>
          <p:cNvSpPr txBox="1"/>
          <p:nvPr/>
        </p:nvSpPr>
        <p:spPr>
          <a:xfrm>
            <a:off x="8398254" y="4544784"/>
            <a:ext cx="29336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/>
              <a:t>נותן  לאדם קיום ובסוס כלכלי. קיום מצוות (צדקה, גמילות חסדים). עני  חשוב כמת.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41AC62F1-C79E-4280-AFC2-EF8DF6A519D5}"/>
              </a:ext>
            </a:extLst>
          </p:cNvPr>
          <p:cNvSpPr txBox="1"/>
          <p:nvPr/>
        </p:nvSpPr>
        <p:spPr>
          <a:xfrm>
            <a:off x="8648411" y="5941514"/>
            <a:ext cx="2577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/>
              <a:t>קיום העולם, המשכיות, קירבה בין איש לאשתו,         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6AAE98E2-B109-4FF2-980B-9C058ACE81E5}"/>
              </a:ext>
            </a:extLst>
          </p:cNvPr>
          <p:cNvSpPr txBox="1"/>
          <p:nvPr/>
        </p:nvSpPr>
        <p:spPr>
          <a:xfrm>
            <a:off x="2031137" y="2162725"/>
            <a:ext cx="3094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/>
              <a:t>אכילה גסה מביאה לזללנות, גרגרנות, בהמיות, מחליאה את הגוף.(שומנים בדם, </a:t>
            </a:r>
            <a:r>
              <a:rPr lang="he-IL" b="1" dirty="0" err="1"/>
              <a:t>כלסטרול</a:t>
            </a:r>
            <a:r>
              <a:rPr lang="he-IL" b="1" dirty="0"/>
              <a:t>)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AEEB78AC-6587-4D1A-A47B-5B8D915F4111}"/>
              </a:ext>
            </a:extLst>
          </p:cNvPr>
          <p:cNvSpPr txBox="1"/>
          <p:nvPr/>
        </p:nvSpPr>
        <p:spPr>
          <a:xfrm>
            <a:off x="2132344" y="3393249"/>
            <a:ext cx="2937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/>
              <a:t>עודף שינה היא  גורמת לבזבוז זמן, עצלנות, כבדות.</a:t>
            </a: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628AC9F5-87C0-4943-B2F4-0DAD19F9DC33}"/>
              </a:ext>
            </a:extLst>
          </p:cNvPr>
          <p:cNvSpPr txBox="1"/>
          <p:nvPr/>
        </p:nvSpPr>
        <p:spPr>
          <a:xfrm>
            <a:off x="2285233" y="4434047"/>
            <a:ext cx="27842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/>
              <a:t>קמצנות, רדיפת בצע, שוחד, אוהב כסף לא ישבע.</a:t>
            </a:r>
          </a:p>
        </p:txBody>
      </p:sp>
      <p:sp>
        <p:nvSpPr>
          <p:cNvPr id="55" name="תיבת טקסט 54">
            <a:extLst>
              <a:ext uri="{FF2B5EF4-FFF2-40B4-BE49-F238E27FC236}">
                <a16:creationId xmlns:a16="http://schemas.microsoft.com/office/drawing/2014/main" id="{FCCDFBBC-A6B5-4BE3-A1FB-E7563EA4211B}"/>
              </a:ext>
            </a:extLst>
          </p:cNvPr>
          <p:cNvSpPr txBox="1"/>
          <p:nvPr/>
        </p:nvSpPr>
        <p:spPr>
          <a:xfrm>
            <a:off x="2031137" y="5702006"/>
            <a:ext cx="2937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/>
              <a:t>יצר מיני יכול להביא לפריצות, אונס, פורנוגרפיה, סטיות, פדופילים.</a:t>
            </a:r>
          </a:p>
        </p:txBody>
      </p:sp>
    </p:spTree>
    <p:extLst>
      <p:ext uri="{BB962C8B-B14F-4D97-AF65-F5344CB8AC3E}">
        <p14:creationId xmlns:p14="http://schemas.microsoft.com/office/powerpoint/2010/main" val="2111645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/>
      <p:bldP spid="21" grpId="0"/>
      <p:bldP spid="29" grpId="0"/>
      <p:bldP spid="35" grpId="0"/>
      <p:bldP spid="39" grpId="0"/>
      <p:bldP spid="41" grpId="0"/>
      <p:bldP spid="49" grpId="0"/>
      <p:bldP spid="51" grpId="0"/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5311622-A369-4362-8C61-1C1B22C83422}"/>
              </a:ext>
            </a:extLst>
          </p:cNvPr>
          <p:cNvSpPr txBox="1"/>
          <p:nvPr/>
        </p:nvSpPr>
        <p:spPr>
          <a:xfrm>
            <a:off x="1722269" y="790981"/>
            <a:ext cx="92483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dirty="0">
                <a:latin typeface="FrankRuehl" panose="020E0503060101010101" pitchFamily="34" charset="-79"/>
                <a:cs typeface="FrankRuehl" panose="020E0503060101010101" pitchFamily="34" charset="-79"/>
              </a:rPr>
              <a:t>ויִּ֩יצֶר֩ יְהֹוָ֨ה </a:t>
            </a:r>
            <a:r>
              <a:rPr lang="he-IL" sz="4000" dirty="0" err="1">
                <a:latin typeface="FrankRuehl" panose="020E0503060101010101" pitchFamily="34" charset="-79"/>
                <a:cs typeface="FrankRuehl" panose="020E0503060101010101" pitchFamily="34" charset="-79"/>
              </a:rPr>
              <a:t>אֱלֹהִ֜ים</a:t>
            </a:r>
            <a:r>
              <a:rPr lang="he-IL" sz="4000" dirty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he-IL" sz="4000" dirty="0" err="1">
                <a:latin typeface="FrankRuehl" panose="020E0503060101010101" pitchFamily="34" charset="-79"/>
                <a:cs typeface="FrankRuehl" panose="020E0503060101010101" pitchFamily="34" charset="-79"/>
              </a:rPr>
              <a:t>אֶת־הָֽאָדָ֗ם</a:t>
            </a:r>
            <a:r>
              <a:rPr lang="he-IL" sz="4000" dirty="0">
                <a:latin typeface="FrankRuehl" panose="020E0503060101010101" pitchFamily="34" charset="-79"/>
                <a:cs typeface="FrankRuehl" panose="020E0503060101010101" pitchFamily="34" charset="-79"/>
              </a:rPr>
              <a:t> עָפָר֙ </a:t>
            </a:r>
            <a:r>
              <a:rPr lang="he-IL" sz="4000" dirty="0" err="1">
                <a:latin typeface="FrankRuehl" panose="020E0503060101010101" pitchFamily="34" charset="-79"/>
                <a:cs typeface="FrankRuehl" panose="020E0503060101010101" pitchFamily="34" charset="-79"/>
              </a:rPr>
              <a:t>מִן־הָ֣אֲדָמָ֔ה</a:t>
            </a:r>
            <a:endParaRPr lang="he-IL" sz="4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r>
              <a:rPr lang="he-IL" sz="4000" dirty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he-IL" sz="4000" dirty="0" err="1">
                <a:latin typeface="FrankRuehl" panose="020E0503060101010101" pitchFamily="34" charset="-79"/>
                <a:cs typeface="FrankRuehl" panose="020E0503060101010101" pitchFamily="34" charset="-79"/>
              </a:rPr>
              <a:t>וַיִּפַּ֥ח</a:t>
            </a:r>
            <a:r>
              <a:rPr lang="he-IL" sz="4000" dirty="0">
                <a:latin typeface="FrankRuehl" panose="020E0503060101010101" pitchFamily="34" charset="-79"/>
                <a:cs typeface="FrankRuehl" panose="020E0503060101010101" pitchFamily="34" charset="-79"/>
              </a:rPr>
              <a:t> בְּאַפָּ֖יו נִשְׁמַ֣ת חַיִּ֑ים וַֽיְהִ֥י הָֽאָדָ֖ם לְנֶ֥פֶשׁ חַיָּֽה׃</a:t>
            </a:r>
          </a:p>
        </p:txBody>
      </p:sp>
      <p:sp>
        <p:nvSpPr>
          <p:cNvPr id="6" name="מעגל: חלול 5">
            <a:extLst>
              <a:ext uri="{FF2B5EF4-FFF2-40B4-BE49-F238E27FC236}">
                <a16:creationId xmlns:a16="http://schemas.microsoft.com/office/drawing/2014/main" id="{2FE96045-C990-4488-B165-E1089FAAF691}"/>
              </a:ext>
            </a:extLst>
          </p:cNvPr>
          <p:cNvSpPr/>
          <p:nvPr/>
        </p:nvSpPr>
        <p:spPr>
          <a:xfrm>
            <a:off x="9919315" y="846281"/>
            <a:ext cx="1275426" cy="668483"/>
          </a:xfrm>
          <a:prstGeom prst="donut">
            <a:avLst>
              <a:gd name="adj" fmla="val 9879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00"/>
              </a:solidFill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D69F18B-78D7-48F2-81F9-A5A83C274135}"/>
              </a:ext>
            </a:extLst>
          </p:cNvPr>
          <p:cNvSpPr txBox="1"/>
          <p:nvPr/>
        </p:nvSpPr>
        <p:spPr>
          <a:xfrm>
            <a:off x="-2767613" y="174508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/>
              <a:t>( בראשית </a:t>
            </a:r>
            <a:r>
              <a:rPr lang="he-IL" dirty="0" err="1"/>
              <a:t>ב,ז</a:t>
            </a:r>
            <a:r>
              <a:rPr lang="he-IL" dirty="0"/>
              <a:t>}.</a:t>
            </a:r>
          </a:p>
        </p:txBody>
      </p:sp>
      <p:pic>
        <p:nvPicPr>
          <p:cNvPr id="13" name="תמונה 12" descr="תמונה שמכילה שמי הלילה&#10;&#10;התיאור נוצר באופן אוטומטי">
            <a:extLst>
              <a:ext uri="{FF2B5EF4-FFF2-40B4-BE49-F238E27FC236}">
                <a16:creationId xmlns:a16="http://schemas.microsoft.com/office/drawing/2014/main" id="{6238943C-B41A-4C2D-94CA-8B2B93DED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6" y="2927927"/>
            <a:ext cx="4405746" cy="3001818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D25523C-5C3C-4B4B-BC78-A92E4BB75A52}"/>
              </a:ext>
            </a:extLst>
          </p:cNvPr>
          <p:cNvSpPr txBox="1"/>
          <p:nvPr/>
        </p:nvSpPr>
        <p:spPr>
          <a:xfrm rot="21075161">
            <a:off x="4904510" y="3320534"/>
            <a:ext cx="6169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dirty="0">
                <a:solidFill>
                  <a:srgbClr val="FFFF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מדוע כתבה התורה וייצר עם יוד כפולה?</a:t>
            </a:r>
          </a:p>
        </p:txBody>
      </p:sp>
    </p:spTree>
    <p:extLst>
      <p:ext uri="{BB962C8B-B14F-4D97-AF65-F5344CB8AC3E}">
        <p14:creationId xmlns:p14="http://schemas.microsoft.com/office/powerpoint/2010/main" val="401794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טבע, שקיעה&#10;&#10;התיאור נוצר באופן אוטומטי">
            <a:extLst>
              <a:ext uri="{FF2B5EF4-FFF2-40B4-BE49-F238E27FC236}">
                <a16:creationId xmlns:a16="http://schemas.microsoft.com/office/drawing/2014/main" id="{80567382-339D-41EE-A4EC-B7859951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55" y="321501"/>
            <a:ext cx="3343923" cy="6214993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2D54F21-9037-461D-A6A0-6B4ADF07B0F9}"/>
              </a:ext>
            </a:extLst>
          </p:cNvPr>
          <p:cNvSpPr txBox="1"/>
          <p:nvPr/>
        </p:nvSpPr>
        <p:spPr>
          <a:xfrm>
            <a:off x="2968100" y="0"/>
            <a:ext cx="92239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 dirty="0"/>
              <a:t>בראשית רבה, פרשה יד, ג</a:t>
            </a:r>
          </a:p>
          <a:p>
            <a:r>
              <a:rPr lang="he-IL" sz="2400" dirty="0"/>
              <a:t>"ו</a:t>
            </a:r>
            <a:r>
              <a:rPr lang="he-IL" sz="2400" dirty="0">
                <a:solidFill>
                  <a:srgbClr val="FFFF00"/>
                </a:solidFill>
              </a:rPr>
              <a:t>יי</a:t>
            </a:r>
            <a:r>
              <a:rPr lang="he-IL" sz="2400" dirty="0"/>
              <a:t>צר"- שתי יצירות: </a:t>
            </a:r>
          </a:p>
          <a:p>
            <a:r>
              <a:rPr lang="he-IL" sz="2400" dirty="0"/>
              <a:t>יצירה </a:t>
            </a:r>
            <a:r>
              <a:rPr lang="he-IL" sz="2400" b="1" dirty="0"/>
              <a:t>מן התחתונים </a:t>
            </a:r>
            <a:r>
              <a:rPr lang="he-IL" sz="2400" dirty="0"/>
              <a:t>ויצירה </a:t>
            </a:r>
            <a:r>
              <a:rPr lang="he-IL" sz="2400" b="1" dirty="0"/>
              <a:t>מן העליונים</a:t>
            </a:r>
            <a:r>
              <a:rPr lang="he-IL" sz="2400" dirty="0"/>
              <a:t>. </a:t>
            </a:r>
          </a:p>
          <a:p>
            <a:r>
              <a:rPr lang="he-IL" sz="2400" dirty="0"/>
              <a:t>רבי יהושע בר נחמיה בשם רבי </a:t>
            </a:r>
            <a:r>
              <a:rPr lang="he-IL" sz="2400" dirty="0" err="1"/>
              <a:t>חנינא</a:t>
            </a:r>
            <a:r>
              <a:rPr lang="he-IL" sz="2400" dirty="0"/>
              <a:t> בר יצחק, ורבנן בשם רבי אליעזר: </a:t>
            </a:r>
          </a:p>
          <a:p>
            <a:r>
              <a:rPr lang="he-IL" sz="2400" dirty="0"/>
              <a:t>ברא בו ד' בריות </a:t>
            </a:r>
            <a:r>
              <a:rPr lang="he-IL" sz="2400" dirty="0" err="1"/>
              <a:t>מלמעלן</a:t>
            </a:r>
            <a:r>
              <a:rPr lang="he-IL" sz="2400" dirty="0"/>
              <a:t> וד' </a:t>
            </a:r>
            <a:r>
              <a:rPr lang="he-IL" sz="2400" dirty="0" err="1"/>
              <a:t>מלמטן</a:t>
            </a:r>
            <a:r>
              <a:rPr lang="he-IL" sz="2400" dirty="0"/>
              <a:t>.</a:t>
            </a:r>
          </a:p>
          <a:p>
            <a:r>
              <a:rPr lang="he-IL" sz="2400" dirty="0"/>
              <a:t> </a:t>
            </a:r>
          </a:p>
          <a:p>
            <a:r>
              <a:rPr lang="he-IL" sz="2400" dirty="0"/>
              <a:t>מלמטה: אוכל ושותה כבהמה, פרה ורבה כבהמה, מטיל גללים כבהמה,</a:t>
            </a:r>
          </a:p>
          <a:p>
            <a:r>
              <a:rPr lang="he-IL" sz="2400" dirty="0"/>
              <a:t> ומת כבהמה.</a:t>
            </a:r>
          </a:p>
          <a:p>
            <a:r>
              <a:rPr lang="he-IL" sz="2400" dirty="0"/>
              <a:t> </a:t>
            </a:r>
          </a:p>
          <a:p>
            <a:r>
              <a:rPr lang="he-IL" sz="2400" dirty="0"/>
              <a:t>מלמעלה: עומד כמלאכי השרת, מדבר, ומבין, ורואה כמלאכי השרת.</a:t>
            </a:r>
          </a:p>
          <a:p>
            <a:r>
              <a:rPr lang="he-IL" sz="2400" dirty="0"/>
              <a:t> ובהמה אינה רואה? אתמהא! אלא זה מצדד (האדם</a:t>
            </a:r>
          </a:p>
          <a:p>
            <a:r>
              <a:rPr lang="he-IL" sz="2400" dirty="0"/>
              <a:t>מסתכל ישר ורואה גם מה שבצדדים. בהמה צריכה להטות ראשה).</a:t>
            </a:r>
          </a:p>
          <a:p>
            <a:endParaRPr lang="he-IL" sz="2400" dirty="0"/>
          </a:p>
          <a:p>
            <a:r>
              <a:rPr lang="he-IL" sz="2400" dirty="0"/>
              <a:t> רבי </a:t>
            </a:r>
            <a:r>
              <a:rPr lang="he-IL" sz="2400" dirty="0" err="1"/>
              <a:t>תפדויי</a:t>
            </a:r>
            <a:r>
              <a:rPr lang="he-IL" sz="2400" dirty="0"/>
              <a:t> אמר בשם רבי אחא: העליונים נבראו בצלם ובדמות</a:t>
            </a:r>
          </a:p>
          <a:p>
            <a:r>
              <a:rPr lang="he-IL" sz="2400" dirty="0"/>
              <a:t> ואינן </a:t>
            </a:r>
            <a:r>
              <a:rPr lang="he-IL" sz="2400" dirty="0" err="1"/>
              <a:t>פרין</a:t>
            </a:r>
            <a:r>
              <a:rPr lang="he-IL" sz="2400" dirty="0"/>
              <a:t> ורבין, והתחתונים </a:t>
            </a:r>
            <a:r>
              <a:rPr lang="he-IL" sz="2400" dirty="0" err="1"/>
              <a:t>פרין</a:t>
            </a:r>
            <a:r>
              <a:rPr lang="he-IL" sz="2400" dirty="0"/>
              <a:t> ורבין ולא נבראו בצלם ודמות.</a:t>
            </a:r>
          </a:p>
          <a:p>
            <a:r>
              <a:rPr lang="he-IL" sz="2400" dirty="0"/>
              <a:t> אמר הקדוש ברוך הוא: </a:t>
            </a:r>
          </a:p>
          <a:p>
            <a:r>
              <a:rPr lang="he-IL" sz="2400" dirty="0"/>
              <a:t>הרי אני בורא אותו בצלם ובדמות מן העליונים פרה ורבה מן התחתונים</a:t>
            </a:r>
          </a:p>
        </p:txBody>
      </p:sp>
      <p:sp>
        <p:nvSpPr>
          <p:cNvPr id="10" name="מסגרת 9">
            <a:extLst>
              <a:ext uri="{FF2B5EF4-FFF2-40B4-BE49-F238E27FC236}">
                <a16:creationId xmlns:a16="http://schemas.microsoft.com/office/drawing/2014/main" id="{FFE6762B-BCDD-4177-9B05-77DACC20FEBB}"/>
              </a:ext>
            </a:extLst>
          </p:cNvPr>
          <p:cNvSpPr/>
          <p:nvPr/>
        </p:nvSpPr>
        <p:spPr>
          <a:xfrm>
            <a:off x="9607607" y="2118827"/>
            <a:ext cx="1568634" cy="470517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1" name="מסגרת 10">
            <a:extLst>
              <a:ext uri="{FF2B5EF4-FFF2-40B4-BE49-F238E27FC236}">
                <a16:creationId xmlns:a16="http://schemas.microsoft.com/office/drawing/2014/main" id="{519CD6F2-3AF7-4CF7-844A-0DEF052451F6}"/>
              </a:ext>
            </a:extLst>
          </p:cNvPr>
          <p:cNvSpPr/>
          <p:nvPr/>
        </p:nvSpPr>
        <p:spPr>
          <a:xfrm>
            <a:off x="7357613" y="2118826"/>
            <a:ext cx="1343490" cy="470517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2" name="מסגרת 11">
            <a:extLst>
              <a:ext uri="{FF2B5EF4-FFF2-40B4-BE49-F238E27FC236}">
                <a16:creationId xmlns:a16="http://schemas.microsoft.com/office/drawing/2014/main" id="{28FCFF54-349E-4E8A-95A6-7C76B392CD7A}"/>
              </a:ext>
            </a:extLst>
          </p:cNvPr>
          <p:cNvSpPr/>
          <p:nvPr/>
        </p:nvSpPr>
        <p:spPr>
          <a:xfrm>
            <a:off x="4962617" y="2157270"/>
            <a:ext cx="1488493" cy="470517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מסגרת 12">
            <a:extLst>
              <a:ext uri="{FF2B5EF4-FFF2-40B4-BE49-F238E27FC236}">
                <a16:creationId xmlns:a16="http://schemas.microsoft.com/office/drawing/2014/main" id="{AC5E0129-B7CE-4C4F-97F4-7A86989FBCB6}"/>
              </a:ext>
            </a:extLst>
          </p:cNvPr>
          <p:cNvSpPr/>
          <p:nvPr/>
        </p:nvSpPr>
        <p:spPr>
          <a:xfrm>
            <a:off x="11479064" y="2506374"/>
            <a:ext cx="603681" cy="470517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4" name="מסגרת 13">
            <a:extLst>
              <a:ext uri="{FF2B5EF4-FFF2-40B4-BE49-F238E27FC236}">
                <a16:creationId xmlns:a16="http://schemas.microsoft.com/office/drawing/2014/main" id="{67F2806F-2879-43AD-9EE2-70B1FF5B442B}"/>
              </a:ext>
            </a:extLst>
          </p:cNvPr>
          <p:cNvSpPr/>
          <p:nvPr/>
        </p:nvSpPr>
        <p:spPr>
          <a:xfrm>
            <a:off x="10244830" y="3203404"/>
            <a:ext cx="763480" cy="47051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5" name="מסגרת 14">
            <a:extLst>
              <a:ext uri="{FF2B5EF4-FFF2-40B4-BE49-F238E27FC236}">
                <a16:creationId xmlns:a16="http://schemas.microsoft.com/office/drawing/2014/main" id="{61DE05A9-E8E7-4ACB-BAF4-AA438767996B}"/>
              </a:ext>
            </a:extLst>
          </p:cNvPr>
          <p:cNvSpPr/>
          <p:nvPr/>
        </p:nvSpPr>
        <p:spPr>
          <a:xfrm>
            <a:off x="7696939" y="3231473"/>
            <a:ext cx="763480" cy="4705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מסגרת 15">
            <a:extLst>
              <a:ext uri="{FF2B5EF4-FFF2-40B4-BE49-F238E27FC236}">
                <a16:creationId xmlns:a16="http://schemas.microsoft.com/office/drawing/2014/main" id="{CC119C33-3807-43B9-B637-FD68865829AE}"/>
              </a:ext>
            </a:extLst>
          </p:cNvPr>
          <p:cNvSpPr/>
          <p:nvPr/>
        </p:nvSpPr>
        <p:spPr>
          <a:xfrm>
            <a:off x="6152224" y="3231471"/>
            <a:ext cx="763480" cy="4705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מסגרת 16">
            <a:extLst>
              <a:ext uri="{FF2B5EF4-FFF2-40B4-BE49-F238E27FC236}">
                <a16:creationId xmlns:a16="http://schemas.microsoft.com/office/drawing/2014/main" id="{122A7674-EFFC-44D2-BEB6-F0DC539205E1}"/>
              </a:ext>
            </a:extLst>
          </p:cNvPr>
          <p:cNvSpPr/>
          <p:nvPr/>
        </p:nvSpPr>
        <p:spPr>
          <a:xfrm>
            <a:off x="6933459" y="3231473"/>
            <a:ext cx="689500" cy="47051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מסגרת 17">
            <a:extLst>
              <a:ext uri="{FF2B5EF4-FFF2-40B4-BE49-F238E27FC236}">
                <a16:creationId xmlns:a16="http://schemas.microsoft.com/office/drawing/2014/main" id="{5BEC7140-B56D-4ADB-85A9-99CF011DF3E0}"/>
              </a:ext>
            </a:extLst>
          </p:cNvPr>
          <p:cNvSpPr/>
          <p:nvPr/>
        </p:nvSpPr>
        <p:spPr>
          <a:xfrm>
            <a:off x="6881060" y="5721633"/>
            <a:ext cx="3062797" cy="51605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מסגרת 18">
            <a:extLst>
              <a:ext uri="{FF2B5EF4-FFF2-40B4-BE49-F238E27FC236}">
                <a16:creationId xmlns:a16="http://schemas.microsoft.com/office/drawing/2014/main" id="{93F2D683-8649-4A30-B91B-DC157B811957}"/>
              </a:ext>
            </a:extLst>
          </p:cNvPr>
          <p:cNvSpPr/>
          <p:nvPr/>
        </p:nvSpPr>
        <p:spPr>
          <a:xfrm>
            <a:off x="3936554" y="5720028"/>
            <a:ext cx="2911876" cy="527846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פיצוץ : 14 נקודות 19">
            <a:extLst>
              <a:ext uri="{FF2B5EF4-FFF2-40B4-BE49-F238E27FC236}">
                <a16:creationId xmlns:a16="http://schemas.microsoft.com/office/drawing/2014/main" id="{EB9523A3-42D8-4D95-BB25-0E0EA9A74158}"/>
              </a:ext>
            </a:extLst>
          </p:cNvPr>
          <p:cNvSpPr/>
          <p:nvPr/>
        </p:nvSpPr>
        <p:spPr>
          <a:xfrm rot="553701">
            <a:off x="8545111" y="4401301"/>
            <a:ext cx="3693626" cy="17367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פו אלוקי</a:t>
            </a:r>
          </a:p>
          <a:p>
            <a:pPr algn="ctr"/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רוחני גבוה</a:t>
            </a:r>
          </a:p>
        </p:txBody>
      </p:sp>
      <p:sp>
        <p:nvSpPr>
          <p:cNvPr id="21" name="פיצוץ : 14 נקודות 20">
            <a:extLst>
              <a:ext uri="{FF2B5EF4-FFF2-40B4-BE49-F238E27FC236}">
                <a16:creationId xmlns:a16="http://schemas.microsoft.com/office/drawing/2014/main" id="{29FB213E-0E3C-45BF-BCDE-7C3C3E7836AD}"/>
              </a:ext>
            </a:extLst>
          </p:cNvPr>
          <p:cNvSpPr/>
          <p:nvPr/>
        </p:nvSpPr>
        <p:spPr>
          <a:xfrm rot="20735972">
            <a:off x="1432931" y="4317787"/>
            <a:ext cx="3556986" cy="188071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פן בהמי</a:t>
            </a:r>
          </a:p>
          <a:p>
            <a:pPr algn="ctr"/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ארצי ,נמוך</a:t>
            </a:r>
          </a:p>
        </p:txBody>
      </p:sp>
    </p:spTree>
    <p:extLst>
      <p:ext uri="{BB962C8B-B14F-4D97-AF65-F5344CB8AC3E}">
        <p14:creationId xmlns:p14="http://schemas.microsoft.com/office/powerpoint/2010/main" val="3657709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6F503148-D57E-4283-9641-9E743BF8FD15}"/>
              </a:ext>
            </a:extLst>
          </p:cNvPr>
          <p:cNvSpPr/>
          <p:nvPr/>
        </p:nvSpPr>
        <p:spPr>
          <a:xfrm>
            <a:off x="1899821" y="479394"/>
            <a:ext cx="9792070" cy="4492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400" b="1" dirty="0"/>
              <a:t>הרב משה חיים </a:t>
            </a:r>
            <a:r>
              <a:rPr lang="he-IL" sz="2400" b="1" dirty="0" err="1"/>
              <a:t>לוצאטו</a:t>
            </a:r>
            <a:r>
              <a:rPr lang="he-IL" sz="2400" b="1" dirty="0"/>
              <a:t>, דרך ה', פרק ג סעיף ב</a:t>
            </a:r>
          </a:p>
          <a:p>
            <a:r>
              <a:rPr lang="he-IL" sz="2400" dirty="0"/>
              <a:t>גזרה החכמה העליונה שיהיה האדם מורכב משני הפכים,</a:t>
            </a:r>
          </a:p>
          <a:p>
            <a:r>
              <a:rPr lang="he-IL" sz="2400" dirty="0"/>
              <a:t> דהיינו </a:t>
            </a:r>
          </a:p>
          <a:p>
            <a:r>
              <a:rPr lang="he-IL" sz="2400" b="1" dirty="0">
                <a:solidFill>
                  <a:schemeClr val="accent2"/>
                </a:solidFill>
              </a:rPr>
              <a:t>מנשמה שכלית וזכה</a:t>
            </a:r>
            <a:r>
              <a:rPr lang="he-IL" sz="2400" dirty="0"/>
              <a:t>,  </a:t>
            </a:r>
            <a:r>
              <a:rPr lang="he-IL" sz="2400" b="1" dirty="0">
                <a:solidFill>
                  <a:schemeClr val="accent1"/>
                </a:solidFill>
              </a:rPr>
              <a:t>וגוף </a:t>
            </a:r>
            <a:r>
              <a:rPr lang="he-IL" sz="2400" b="1" dirty="0" err="1">
                <a:solidFill>
                  <a:schemeClr val="accent1"/>
                </a:solidFill>
              </a:rPr>
              <a:t>ארציי</a:t>
            </a:r>
            <a:r>
              <a:rPr lang="he-IL" sz="2400" b="1" dirty="0">
                <a:solidFill>
                  <a:schemeClr val="accent1"/>
                </a:solidFill>
              </a:rPr>
              <a:t> ועכור</a:t>
            </a:r>
            <a:r>
              <a:rPr lang="he-IL" sz="2400" dirty="0"/>
              <a:t>, שכל אחד מהם יטה בטבע לצדו.</a:t>
            </a:r>
          </a:p>
          <a:p>
            <a:r>
              <a:rPr lang="he-IL" sz="2400" dirty="0"/>
              <a:t> דהיינו:</a:t>
            </a:r>
          </a:p>
          <a:p>
            <a:r>
              <a:rPr lang="he-IL" sz="2400" dirty="0"/>
              <a:t>הגוף לחומריות והנשמה לשכליות, ותמָּצא ביניהם מלחמה. באופן </a:t>
            </a:r>
            <a:r>
              <a:rPr lang="he-IL" sz="2400" b="1" dirty="0">
                <a:solidFill>
                  <a:schemeClr val="accent2"/>
                </a:solidFill>
              </a:rPr>
              <a:t>שאם תגבר</a:t>
            </a:r>
          </a:p>
          <a:p>
            <a:r>
              <a:rPr lang="he-IL" sz="2400" b="1" dirty="0">
                <a:solidFill>
                  <a:schemeClr val="accent2"/>
                </a:solidFill>
              </a:rPr>
              <a:t>הנשמה, תתעלה היא ותעלה הגוף עמה, ויהיה אותו האדם המשתלם בשלמות</a:t>
            </a:r>
          </a:p>
          <a:p>
            <a:r>
              <a:rPr lang="he-IL" sz="2400" b="1" dirty="0" err="1">
                <a:solidFill>
                  <a:schemeClr val="accent2"/>
                </a:solidFill>
              </a:rPr>
              <a:t>המעותד</a:t>
            </a:r>
            <a:r>
              <a:rPr lang="he-IL" sz="2400" b="1" dirty="0">
                <a:solidFill>
                  <a:schemeClr val="accent2"/>
                </a:solidFill>
              </a:rPr>
              <a:t>. </a:t>
            </a:r>
          </a:p>
          <a:p>
            <a:r>
              <a:rPr lang="he-IL" sz="2400" dirty="0"/>
              <a:t>ואם יניח האדם </a:t>
            </a:r>
            <a:r>
              <a:rPr lang="he-IL" sz="2400" b="1" dirty="0">
                <a:solidFill>
                  <a:schemeClr val="accent1"/>
                </a:solidFill>
              </a:rPr>
              <a:t>שינצח בו החומר, הנה ישפל הגוף ותשפל נשמתו</a:t>
            </a:r>
          </a:p>
          <a:p>
            <a:r>
              <a:rPr lang="he-IL" sz="2400" b="1" dirty="0">
                <a:solidFill>
                  <a:schemeClr val="accent1"/>
                </a:solidFill>
              </a:rPr>
              <a:t>עמו, ויהיה אותו האדם בלתי הגון לשלמות, </a:t>
            </a:r>
            <a:r>
              <a:rPr lang="he-IL" sz="2400" dirty="0"/>
              <a:t>ונדחה ממנו חס ושלום. ולאדם</a:t>
            </a:r>
          </a:p>
          <a:p>
            <a:r>
              <a:rPr lang="he-IL" sz="2400" dirty="0"/>
              <a:t>הזה יכולת להשפיל חומרו לפני שכלו ונשמתו, ולקנות שלמות.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5CA97A3-1CFC-4111-A8D6-71FAC66BB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9" y="479394"/>
            <a:ext cx="1880486" cy="4492101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E963037B-A894-4EF8-BB4B-C3DB0E8F1E24}"/>
              </a:ext>
            </a:extLst>
          </p:cNvPr>
          <p:cNvSpPr/>
          <p:nvPr/>
        </p:nvSpPr>
        <p:spPr>
          <a:xfrm>
            <a:off x="500109" y="5113539"/>
            <a:ext cx="6897949" cy="1358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/>
              <a:t>יש מלחמה בין שני הצדדים באדם</a:t>
            </a:r>
          </a:p>
          <a:p>
            <a:pPr algn="ctr"/>
            <a:r>
              <a:rPr lang="he-IL" sz="2800" dirty="0"/>
              <a:t>הצד המנצח גורר אחריו את הצד השני</a:t>
            </a:r>
          </a:p>
        </p:txBody>
      </p:sp>
      <p:sp>
        <p:nvSpPr>
          <p:cNvPr id="7" name="פיצוץ : 14 נקודות 6">
            <a:extLst>
              <a:ext uri="{FF2B5EF4-FFF2-40B4-BE49-F238E27FC236}">
                <a16:creationId xmlns:a16="http://schemas.microsoft.com/office/drawing/2014/main" id="{0222D2CB-7FD7-46A0-B807-8F4128D5DDAD}"/>
              </a:ext>
            </a:extLst>
          </p:cNvPr>
          <p:cNvSpPr/>
          <p:nvPr/>
        </p:nvSpPr>
        <p:spPr>
          <a:xfrm>
            <a:off x="5841507" y="4483223"/>
            <a:ext cx="6640497" cy="2170590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בידי האדם </a:t>
            </a:r>
            <a:r>
              <a:rPr lang="he-IL" sz="2400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הכח</a:t>
            </a:r>
            <a:r>
              <a:rPr 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לרומם את עצמו</a:t>
            </a:r>
          </a:p>
          <a:p>
            <a:pPr algn="ctr"/>
            <a:r>
              <a:rPr 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 או להשפיל!</a:t>
            </a:r>
          </a:p>
        </p:txBody>
      </p:sp>
    </p:spTree>
    <p:extLst>
      <p:ext uri="{BB962C8B-B14F-4D97-AF65-F5344CB8AC3E}">
        <p14:creationId xmlns:p14="http://schemas.microsoft.com/office/powerpoint/2010/main" val="427937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שקיעה&#10;&#10;התיאור נוצר באופן אוטומטי">
            <a:extLst>
              <a:ext uri="{FF2B5EF4-FFF2-40B4-BE49-F238E27FC236}">
                <a16:creationId xmlns:a16="http://schemas.microsoft.com/office/drawing/2014/main" id="{8976B011-C67A-470E-934A-41686018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582" y="-44778"/>
            <a:ext cx="12745376" cy="6947555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EA6A8B5-AC62-406A-9979-32B41EDCB30C}"/>
              </a:ext>
            </a:extLst>
          </p:cNvPr>
          <p:cNvSpPr txBox="1"/>
          <p:nvPr/>
        </p:nvSpPr>
        <p:spPr>
          <a:xfrm>
            <a:off x="-636691" y="255864"/>
            <a:ext cx="124480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e-IL" sz="2800" b="1" dirty="0"/>
          </a:p>
          <a:p>
            <a:r>
              <a:rPr lang="he-IL" sz="2800" b="1" dirty="0" err="1"/>
              <a:t>אֱלֹהַי</a:t>
            </a:r>
            <a:r>
              <a:rPr lang="he-IL" sz="2800" b="1" dirty="0"/>
              <a:t>! </a:t>
            </a:r>
          </a:p>
          <a:p>
            <a:r>
              <a:rPr lang="he-IL" sz="2800" b="1" dirty="0"/>
              <a:t>נְשָׁמָה שֶׁנָּתַתָּ‏ בִּי טְהוֹרָה.</a:t>
            </a:r>
          </a:p>
          <a:p>
            <a:r>
              <a:rPr lang="he-IL" sz="2800" b="1" dirty="0"/>
              <a:t>אַתָּה </a:t>
            </a:r>
            <a:r>
              <a:rPr lang="he-IL" sz="2800" b="1" dirty="0" err="1"/>
              <a:t>בְרָאתָה</a:t>
            </a:r>
            <a:r>
              <a:rPr lang="he-IL" sz="2800" b="1" dirty="0"/>
              <a:t>ּ, אַתָּה </a:t>
            </a:r>
            <a:r>
              <a:rPr lang="he-IL" sz="2800" b="1" dirty="0" err="1"/>
              <a:t>יְצַרְתָּה</a:t>
            </a:r>
            <a:r>
              <a:rPr lang="he-IL" sz="2800" b="1" dirty="0"/>
              <a:t>ּ, אַתָּה נְפַחְתָּהּ בִּי, וְאַתָּה מְשַׁמְּרָהּ בְּקִרְבִּי,</a:t>
            </a:r>
          </a:p>
          <a:p>
            <a:r>
              <a:rPr lang="he-IL" sz="2800" b="1" dirty="0"/>
              <a:t> וְאַתָּה עֲתִיד לִטְּלָהּ מִמֶּנִּי, ולְהַחֲזִירָהּ בִּי לֶעָתִיד לָבוֹא.</a:t>
            </a:r>
          </a:p>
          <a:p>
            <a:r>
              <a:rPr lang="he-IL" sz="2800" b="1" dirty="0"/>
              <a:t>כָּל זְמַן שֶׁהַנְּשָׁמָה בְּקִרְבִּי מוֹדֶה אֲנִי לְפָנֶיךָ יי </a:t>
            </a:r>
            <a:r>
              <a:rPr lang="he-IL" sz="2800" b="1" dirty="0" err="1"/>
              <a:t>אֱלֹהַי</a:t>
            </a:r>
            <a:r>
              <a:rPr lang="he-IL" sz="2800" b="1" dirty="0"/>
              <a:t> </a:t>
            </a:r>
            <a:r>
              <a:rPr lang="he-IL" sz="2800" b="1" dirty="0" err="1"/>
              <a:t>וֵאלֹהֵי</a:t>
            </a:r>
            <a:r>
              <a:rPr lang="he-IL" sz="2800" b="1" dirty="0"/>
              <a:t> </a:t>
            </a:r>
            <a:r>
              <a:rPr lang="he-IL" sz="2800" b="1" dirty="0" err="1"/>
              <a:t>אֲבוֹתַי</a:t>
            </a:r>
            <a:r>
              <a:rPr lang="he-IL" sz="2800" b="1" dirty="0"/>
              <a:t>, </a:t>
            </a:r>
          </a:p>
          <a:p>
            <a:r>
              <a:rPr lang="he-IL" sz="2800" b="1" dirty="0" err="1"/>
              <a:t>רִבּוֹן</a:t>
            </a:r>
            <a:r>
              <a:rPr lang="he-IL" sz="2800" b="1" dirty="0"/>
              <a:t> כָּל הַמַּעֲשִׂים אֲדוֹן כָּל הַנְּשָׁמוֹת.</a:t>
            </a:r>
          </a:p>
          <a:p>
            <a:r>
              <a:rPr lang="he-IL" sz="2800" b="1" dirty="0"/>
              <a:t>בָּרוּךְ אַתָּה יי, הַמַּחֲזִיר נְשָׁמוֹת לִפְגָרִים מֵתִים.</a:t>
            </a:r>
          </a:p>
        </p:txBody>
      </p:sp>
    </p:spTree>
    <p:extLst>
      <p:ext uri="{BB962C8B-B14F-4D97-AF65-F5344CB8AC3E}">
        <p14:creationId xmlns:p14="http://schemas.microsoft.com/office/powerpoint/2010/main" val="207054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032BC3B3-042B-489C-9BAB-99C47565B277}"/>
              </a:ext>
            </a:extLst>
          </p:cNvPr>
          <p:cNvSpPr/>
          <p:nvPr/>
        </p:nvSpPr>
        <p:spPr>
          <a:xfrm>
            <a:off x="3337087" y="223886"/>
            <a:ext cx="8436990" cy="64102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000" b="1" dirty="0"/>
              <a:t>הרב שלמה אבינר, ימי תשובה,</a:t>
            </a:r>
          </a:p>
          <a:p>
            <a:endParaRPr lang="he-IL" sz="2000" b="1" dirty="0"/>
          </a:p>
          <a:p>
            <a:r>
              <a:rPr lang="he-IL" sz="2000" dirty="0"/>
              <a:t>רבי יצחק </a:t>
            </a:r>
            <a:r>
              <a:rPr lang="he-IL" sz="2000" dirty="0" err="1"/>
              <a:t>עראמה</a:t>
            </a:r>
            <a:r>
              <a:rPr lang="he-IL" sz="2000" dirty="0"/>
              <a:t> בעל ספר עקידת יצחק מדגיש:</a:t>
            </a:r>
          </a:p>
          <a:p>
            <a:r>
              <a:rPr lang="he-IL" sz="2000" dirty="0"/>
              <a:t> </a:t>
            </a:r>
            <a:r>
              <a:rPr lang="he-IL" sz="2000" b="1" dirty="0"/>
              <a:t>"ּכִי אָדָם אין צַּדִיק בָארֶץ אֲשֶר יַעֲשֶה ּטֹוב וְֹלא יֶחֱטָא" </a:t>
            </a:r>
            <a:r>
              <a:rPr lang="he-IL" b="1" dirty="0"/>
              <a:t>קהלת ז, כ</a:t>
            </a:r>
          </a:p>
          <a:p>
            <a:endParaRPr lang="he-IL" sz="2000" dirty="0"/>
          </a:p>
          <a:p>
            <a:r>
              <a:rPr lang="he-IL" sz="2000" dirty="0"/>
              <a:t> מטבע ברייתו הוא עלול </a:t>
            </a:r>
            <a:r>
              <a:rPr lang="he-IL" sz="2000" dirty="0" err="1"/>
              <a:t>לחטוא</a:t>
            </a:r>
            <a:r>
              <a:rPr lang="he-IL" sz="2000" dirty="0"/>
              <a:t>, בהיותו בעל גוף ויצר גופני הדוחף לחטא. </a:t>
            </a:r>
          </a:p>
          <a:p>
            <a:r>
              <a:rPr lang="he-IL" sz="2000" dirty="0"/>
              <a:t>צדיק גמור ללא חטא בכלל, הוא מלאך בלבד. ...יש באדם כוחות מתנגדים,</a:t>
            </a:r>
          </a:p>
          <a:p>
            <a:r>
              <a:rPr lang="he-IL" sz="2000" dirty="0"/>
              <a:t> כוח השכל וכוח התאווה, יצר טוב ויצר רע, </a:t>
            </a:r>
          </a:p>
          <a:p>
            <a:r>
              <a:rPr lang="he-IL" sz="2000" dirty="0"/>
              <a:t>והוא נמצא במלחמה תמידית, בדו-קרב תמידי, "</a:t>
            </a:r>
            <a:r>
              <a:rPr lang="he-IL" sz="2400" b="1" dirty="0"/>
              <a:t>האדם בטבעו לוחם".</a:t>
            </a:r>
          </a:p>
          <a:p>
            <a:r>
              <a:rPr lang="he-IL" sz="2000" dirty="0"/>
              <a:t>אך האדם ניחן בכוח הבחירה,</a:t>
            </a:r>
          </a:p>
          <a:p>
            <a:r>
              <a:rPr lang="he-IL" sz="2000" dirty="0"/>
              <a:t> הוא יכול לכבוש את יצרו ולהשליט את שכלו.</a:t>
            </a:r>
          </a:p>
          <a:p>
            <a:endParaRPr lang="he-IL" sz="2000" dirty="0"/>
          </a:p>
          <a:p>
            <a:r>
              <a:rPr lang="he-IL" sz="2000" dirty="0"/>
              <a:t>...אם האדם נפל בחרב במלחמה הפנימית ונכשל בחטא, יש תשובה. </a:t>
            </a:r>
          </a:p>
          <a:p>
            <a:r>
              <a:rPr lang="he-IL" sz="2000" dirty="0"/>
              <a:t>ריבונו של עולם, בחסדו, שיתף את מידת הרחמים, חנן אותנו בסליחה ופתח את</a:t>
            </a:r>
          </a:p>
          <a:p>
            <a:r>
              <a:rPr lang="he-IL" sz="2000" dirty="0"/>
              <a:t>שערי התשובה. ...בעל התשובה הוא מעל צדיק גמור, הכובש הוא מעל הישר</a:t>
            </a:r>
          </a:p>
          <a:p>
            <a:r>
              <a:rPr lang="he-IL" sz="2000" dirty="0"/>
              <a:t>מטבעו... </a:t>
            </a:r>
          </a:p>
          <a:p>
            <a:r>
              <a:rPr lang="he-IL" sz="2000" dirty="0"/>
              <a:t>הכובש צריך להאמין בעצמו, לדעת שאף שיצר לב האדם הוא רע מנעוריו, זה בגלל סיבוכי המציאות. אבל בתוכיותו הפנימית, הוא טוב וישר</a:t>
            </a:r>
          </a:p>
          <a:p>
            <a:r>
              <a:rPr lang="he-IL" sz="2000" dirty="0"/>
              <a:t>כאשר עשה אותו האלוקים. "אל תהי רשע בפני עצמך" </a:t>
            </a:r>
            <a:r>
              <a:rPr lang="he-IL" dirty="0"/>
              <a:t>אבות ב, </a:t>
            </a:r>
            <a:r>
              <a:rPr lang="he-IL" dirty="0" err="1"/>
              <a:t>יג</a:t>
            </a:r>
            <a:r>
              <a:rPr lang="he-IL" dirty="0"/>
              <a:t>. </a:t>
            </a:r>
          </a:p>
        </p:txBody>
      </p:sp>
      <p:sp>
        <p:nvSpPr>
          <p:cNvPr id="5" name="בועת דיבור: מלבן עם פינות מעוגלות 4">
            <a:extLst>
              <a:ext uri="{FF2B5EF4-FFF2-40B4-BE49-F238E27FC236}">
                <a16:creationId xmlns:a16="http://schemas.microsoft.com/office/drawing/2014/main" id="{A2C1A959-BA65-4127-BDFC-A2B7104E58B5}"/>
              </a:ext>
            </a:extLst>
          </p:cNvPr>
          <p:cNvSpPr/>
          <p:nvPr/>
        </p:nvSpPr>
        <p:spPr>
          <a:xfrm>
            <a:off x="84841" y="1496505"/>
            <a:ext cx="4081806" cy="3261674"/>
          </a:xfrm>
          <a:prstGeom prst="wedgeRoundRectCallout">
            <a:avLst>
              <a:gd name="adj1" fmla="val 70746"/>
              <a:gd name="adj2" fmla="val 2406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/>
              <a:t>בגיל ההתבגרות התסכול חזק משום שיש התפתחות בתחום המיני, היצרים חזקים.</a:t>
            </a:r>
          </a:p>
          <a:p>
            <a:r>
              <a:rPr lang="he-IL" sz="2000" dirty="0"/>
              <a:t> אי אפשר לממש את היצר הזה בקדושה וטהרה בגלל חוסר בשלות לנישואין בגיל צעיר.. ...</a:t>
            </a:r>
          </a:p>
          <a:p>
            <a:r>
              <a:rPr lang="he-IL" sz="2000" dirty="0"/>
              <a:t>אך מי שמצליח בשנים אלו להתגבר ולכבוש את יצרו..</a:t>
            </a:r>
          </a:p>
          <a:p>
            <a:r>
              <a:rPr lang="he-IL" sz="2000" dirty="0"/>
              <a:t>זכה במתנה שתלווה אותו לאורך כל חייו... </a:t>
            </a:r>
          </a:p>
        </p:txBody>
      </p:sp>
      <p:sp>
        <p:nvSpPr>
          <p:cNvPr id="8" name="פיצוץ : 14 נקודות 7">
            <a:extLst>
              <a:ext uri="{FF2B5EF4-FFF2-40B4-BE49-F238E27FC236}">
                <a16:creationId xmlns:a16="http://schemas.microsoft.com/office/drawing/2014/main" id="{75CA3B4A-CEB7-454B-8C5F-6AD97F2B74E4}"/>
              </a:ext>
            </a:extLst>
          </p:cNvPr>
          <p:cNvSpPr/>
          <p:nvPr/>
        </p:nvSpPr>
        <p:spPr>
          <a:xfrm rot="21116054">
            <a:off x="1762810" y="186769"/>
            <a:ext cx="4157221" cy="134685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כבוש היצר </a:t>
            </a:r>
          </a:p>
        </p:txBody>
      </p:sp>
      <p:sp>
        <p:nvSpPr>
          <p:cNvPr id="9" name="פיצוץ : 14 נקודות 8">
            <a:extLst>
              <a:ext uri="{FF2B5EF4-FFF2-40B4-BE49-F238E27FC236}">
                <a16:creationId xmlns:a16="http://schemas.microsoft.com/office/drawing/2014/main" id="{394D8C44-E3D8-4459-8AC0-436161B3A3BA}"/>
              </a:ext>
            </a:extLst>
          </p:cNvPr>
          <p:cNvSpPr/>
          <p:nvPr/>
        </p:nvSpPr>
        <p:spPr>
          <a:xfrm>
            <a:off x="273378" y="4522510"/>
            <a:ext cx="4326903" cy="2111604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שערי תשובה לא ננעלו..</a:t>
            </a:r>
          </a:p>
        </p:txBody>
      </p:sp>
    </p:spTree>
    <p:extLst>
      <p:ext uri="{BB962C8B-B14F-4D97-AF65-F5344CB8AC3E}">
        <p14:creationId xmlns:p14="http://schemas.microsoft.com/office/powerpoint/2010/main" val="525706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D3F22BFA-A33C-4359-979F-069F6DEDD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227" y="1783537"/>
            <a:ext cx="4834870" cy="4015818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758BC01-6562-4DF1-AD5D-81E306C63412}"/>
              </a:ext>
            </a:extLst>
          </p:cNvPr>
          <p:cNvSpPr txBox="1"/>
          <p:nvPr/>
        </p:nvSpPr>
        <p:spPr>
          <a:xfrm>
            <a:off x="7329340" y="4891414"/>
            <a:ext cx="40818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dirty="0"/>
              <a:t>שני כוחות מנוגדים באדם</a:t>
            </a:r>
          </a:p>
          <a:p>
            <a:r>
              <a:rPr lang="he-IL" sz="2800" b="1" dirty="0"/>
              <a:t>יצר טוב ויצר רע,</a:t>
            </a:r>
          </a:p>
          <a:p>
            <a:r>
              <a:rPr lang="he-IL" sz="2800" b="1" dirty="0"/>
              <a:t>והם נמצאים</a:t>
            </a:r>
          </a:p>
          <a:p>
            <a:r>
              <a:rPr lang="he-IL" sz="2800" b="1" dirty="0"/>
              <a:t>במלחמה תמידית..</a:t>
            </a:r>
          </a:p>
        </p:txBody>
      </p:sp>
      <p:pic>
        <p:nvPicPr>
          <p:cNvPr id="13" name="תמונה 1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E09A430-159E-4E52-9E1C-3A0C8FCEB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6" y="1323787"/>
            <a:ext cx="4760536" cy="5143000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2CDFA80-5E30-4958-972A-109164BB5367}"/>
              </a:ext>
            </a:extLst>
          </p:cNvPr>
          <p:cNvSpPr txBox="1"/>
          <p:nvPr/>
        </p:nvSpPr>
        <p:spPr>
          <a:xfrm>
            <a:off x="-864910" y="2297015"/>
            <a:ext cx="68226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dirty="0"/>
              <a:t>האדם בנוי משני חלקים,</a:t>
            </a:r>
          </a:p>
          <a:p>
            <a:r>
              <a:rPr lang="he-IL" sz="2800" b="1" dirty="0"/>
              <a:t>גוף ונשמה, חומר ורוח</a:t>
            </a:r>
          </a:p>
          <a:p>
            <a:r>
              <a:rPr lang="he-IL" sz="2800" b="1" dirty="0"/>
              <a:t>וכל חלק תובע</a:t>
            </a:r>
          </a:p>
          <a:p>
            <a:r>
              <a:rPr lang="he-IL" sz="2800" b="1" dirty="0"/>
              <a:t>את שלו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4B31F72-5305-404C-84BE-6971A7CDDA5A}"/>
              </a:ext>
            </a:extLst>
          </p:cNvPr>
          <p:cNvSpPr txBox="1"/>
          <p:nvPr/>
        </p:nvSpPr>
        <p:spPr>
          <a:xfrm>
            <a:off x="2768338" y="495619"/>
            <a:ext cx="66553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/>
              <a:t>המלחמה הפנימית שבאדם</a:t>
            </a:r>
            <a:r>
              <a:rPr lang="he-IL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61660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C0FD00-9686-4CE3-BBF0-F300216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622" y="365125"/>
            <a:ext cx="2483177" cy="1325563"/>
          </a:xfrm>
        </p:spPr>
        <p:txBody>
          <a:bodyPr/>
          <a:lstStyle/>
          <a:p>
            <a:r>
              <a:rPr lang="he-IL" dirty="0"/>
              <a:t>יצרים </a:t>
            </a:r>
            <a:br>
              <a:rPr lang="he-IL" dirty="0"/>
            </a:br>
            <a:r>
              <a:rPr lang="he-IL" dirty="0"/>
              <a:t>ויצירתיות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0B7018D-0B87-4F74-BA7D-DE5D6CAA1385}"/>
              </a:ext>
            </a:extLst>
          </p:cNvPr>
          <p:cNvSpPr/>
          <p:nvPr/>
        </p:nvSpPr>
        <p:spPr>
          <a:xfrm>
            <a:off x="838201" y="490193"/>
            <a:ext cx="8380428" cy="60026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he-IL" sz="2400" dirty="0"/>
              <a:t>מדרש-בראשית רבה </a:t>
            </a:r>
          </a:p>
          <a:p>
            <a:r>
              <a:rPr lang="he-IL" sz="2400" dirty="0"/>
              <a:t>רבי נחמן בר שמואל בר נחמן בשם רב שמואל בר נחמן אמר: </a:t>
            </a:r>
          </a:p>
          <a:p>
            <a:r>
              <a:rPr lang="he-IL" sz="2400" b="1" dirty="0"/>
              <a:t>וַיַּרְא </a:t>
            </a:r>
            <a:r>
              <a:rPr lang="he-IL" sz="2400" b="1" dirty="0" err="1"/>
              <a:t>אֱלֹהִים</a:t>
            </a:r>
            <a:r>
              <a:rPr lang="he-IL" sz="2400" b="1" dirty="0"/>
              <a:t> אֶת-כָּל-אֲשֶׁר עָשָׂה, וְהִנֵּה-טוֹב מְאֹד; וַיְהִי-עֶרֶב וַיְהִי-בֹקֶר, יוֹם הַשִּׁשִּׁי.  </a:t>
            </a:r>
          </a:p>
          <a:p>
            <a:endParaRPr lang="he-IL" sz="2400" b="1" dirty="0"/>
          </a:p>
          <a:p>
            <a:endParaRPr lang="he-IL" sz="2400" b="1" dirty="0"/>
          </a:p>
          <a:p>
            <a:r>
              <a:rPr lang="he-IL" sz="2400" b="1" dirty="0"/>
              <a:t>"הנה טוב" </a:t>
            </a:r>
            <a:r>
              <a:rPr lang="he-IL" sz="2400" dirty="0"/>
              <a:t>- זה יצר טוב. </a:t>
            </a:r>
          </a:p>
          <a:p>
            <a:r>
              <a:rPr lang="he-IL" sz="2400" b="1" dirty="0"/>
              <a:t>"מאד"-   </a:t>
            </a:r>
            <a:r>
              <a:rPr lang="he-IL" sz="2400" dirty="0"/>
              <a:t>זה יצר רע. </a:t>
            </a:r>
          </a:p>
          <a:p>
            <a:r>
              <a:rPr lang="he-IL" sz="2400" dirty="0"/>
              <a:t>     </a:t>
            </a:r>
            <a:r>
              <a:rPr lang="he-IL" sz="2400" b="1" dirty="0"/>
              <a:t>וכי יצר הרע טוב מאד?  </a:t>
            </a:r>
            <a:r>
              <a:rPr lang="he-IL" sz="2400" dirty="0"/>
              <a:t>אתמהא! </a:t>
            </a:r>
          </a:p>
          <a:p>
            <a:endParaRPr lang="he-IL" sz="2400" dirty="0"/>
          </a:p>
          <a:p>
            <a:r>
              <a:rPr lang="he-IL" sz="2400" b="1" dirty="0"/>
              <a:t>אלא </a:t>
            </a:r>
            <a:r>
              <a:rPr lang="he-IL" sz="2400" b="1" dirty="0" err="1"/>
              <a:t>שאלולי</a:t>
            </a:r>
            <a:r>
              <a:rPr lang="he-IL" sz="2400" b="1" dirty="0"/>
              <a:t> יצר הרע </a:t>
            </a:r>
          </a:p>
          <a:p>
            <a:r>
              <a:rPr lang="he-IL" sz="2400" b="1" dirty="0"/>
              <a:t>לא בנה אדם בית, ולא נשא </a:t>
            </a:r>
            <a:r>
              <a:rPr lang="he-IL" sz="2400" b="1" dirty="0" err="1"/>
              <a:t>אשה</a:t>
            </a:r>
            <a:r>
              <a:rPr lang="he-IL" sz="2400" b="1" dirty="0"/>
              <a:t>, ולא הוליד, ולא נשא ונתן.</a:t>
            </a:r>
          </a:p>
        </p:txBody>
      </p:sp>
      <p:pic>
        <p:nvPicPr>
          <p:cNvPr id="6" name="תמונה 5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28BE0826-7D8C-4113-8661-9C1EE96B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08"/>
          <a:stretch/>
        </p:blipFill>
        <p:spPr>
          <a:xfrm>
            <a:off x="4331019" y="2782956"/>
            <a:ext cx="1394791" cy="1292086"/>
          </a:xfrm>
          <a:prstGeom prst="rect">
            <a:avLst/>
          </a:prstGeom>
        </p:spPr>
      </p:pic>
      <p:pic>
        <p:nvPicPr>
          <p:cNvPr id="8" name="תמונה 7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500300F3-E6AE-45E0-800B-C20B8189A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1" r="51081" b="-1"/>
          <a:stretch/>
        </p:blipFill>
        <p:spPr>
          <a:xfrm>
            <a:off x="2413639" y="3311110"/>
            <a:ext cx="1394791" cy="15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2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12105</TotalTime>
  <Words>1977</Words>
  <Application>Microsoft Office PowerPoint</Application>
  <PresentationFormat>מסך רחב</PresentationFormat>
  <Paragraphs>225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FrankRuehl</vt:lpstr>
      <vt:lpstr>Guttman Frank</vt:lpstr>
      <vt:lpstr>Guttman Haim</vt:lpstr>
      <vt:lpstr>Guttman Yad-Brush</vt:lpstr>
      <vt:lpstr>Guttman-Aram</vt:lpstr>
      <vt:lpstr>ערכת נושא Office</vt:lpstr>
      <vt:lpstr>מצגת של PowerPoint‏</vt:lpstr>
      <vt:lpstr>"וַּיִיצֶר ה' אֱֹלקִים אֶת הָאָדָם"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יצרים  ויצירתיות</vt:lpstr>
      <vt:lpstr>מצגת של PowerPoint‏</vt:lpstr>
      <vt:lpstr>"וְאָהַבְתָּ, אֵת יְהוָה אֱלֹהֶיךָ, בְּכָל-לְבָבְךָ וּבְכָל-נַפְשְׁךָ, וּבְכָל-מְאֹדֶךָ. "</vt:lpstr>
      <vt:lpstr>"ובחרת בחיים"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ד"ר קליר דוד חיים</dc:creator>
  <cp:lastModifiedBy>ד"ר קליר דוד חיים</cp:lastModifiedBy>
  <cp:revision>16</cp:revision>
  <dcterms:created xsi:type="dcterms:W3CDTF">2021-10-23T19:22:52Z</dcterms:created>
  <dcterms:modified xsi:type="dcterms:W3CDTF">2021-11-01T05:07:55Z</dcterms:modified>
</cp:coreProperties>
</file>