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7" r:id="rId5"/>
    <p:sldId id="266" r:id="rId6"/>
    <p:sldId id="268" r:id="rId7"/>
    <p:sldId id="260" r:id="rId8"/>
    <p:sldId id="265" r:id="rId9"/>
    <p:sldId id="261"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D08EE1-3C77-40F2-87D9-05BC31DE01D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4C6E18CC-1655-4955-9412-41BEDF98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431500F-A785-431D-8318-7B83F46063B5}"/>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5" name="מציין מיקום של כותרת תחתונה 4">
            <a:extLst>
              <a:ext uri="{FF2B5EF4-FFF2-40B4-BE49-F238E27FC236}">
                <a16:creationId xmlns:a16="http://schemas.microsoft.com/office/drawing/2014/main" id="{4F73352E-9626-43C8-99A6-CD2E216F74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FC475E6-C3E0-4FBB-96F8-F06E10E891D7}"/>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12241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45722E-B687-49E7-941F-20E0A7D794F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E370C78-ED6E-49E6-B05E-93F6F2D4A27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D72DB6E-0A55-40AD-9255-1F49E3E7B9FB}"/>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5" name="מציין מיקום של כותרת תחתונה 4">
            <a:extLst>
              <a:ext uri="{FF2B5EF4-FFF2-40B4-BE49-F238E27FC236}">
                <a16:creationId xmlns:a16="http://schemas.microsoft.com/office/drawing/2014/main" id="{03DCD5B9-0B4F-4E6E-96FA-6D0B71A3EB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AC648FB-A32E-4F98-9991-CD98C7831E8E}"/>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189436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7877547-B80A-46B2-AD4A-C37BB2374F0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6CDBC0D-56DB-4240-A547-9A6BAA0C89B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5525696-762B-4C8F-A100-E2E8E2C194EB}"/>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5" name="מציין מיקום של כותרת תחתונה 4">
            <a:extLst>
              <a:ext uri="{FF2B5EF4-FFF2-40B4-BE49-F238E27FC236}">
                <a16:creationId xmlns:a16="http://schemas.microsoft.com/office/drawing/2014/main" id="{E2591A7A-52CA-46E1-8633-ED471455D03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2C8D7C-49C8-428B-A6E4-96F18BE26896}"/>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252009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E55841-A44C-47DB-B6D8-B7C9ACF7D05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19ACD86-975F-4C17-ACDE-7F9DE45855F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C56CDA2-0D00-469F-902E-810323F9652E}"/>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5" name="מציין מיקום של כותרת תחתונה 4">
            <a:extLst>
              <a:ext uri="{FF2B5EF4-FFF2-40B4-BE49-F238E27FC236}">
                <a16:creationId xmlns:a16="http://schemas.microsoft.com/office/drawing/2014/main" id="{1B5DFB4C-09A2-4C8A-B20D-F51FF7ADA5F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3928258-C0DA-4931-9A90-A1B726CA817B}"/>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117481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1FD503-D876-4E0F-BFED-E59F9477866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27142CB-5201-4151-A975-0343F7BF4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7315AEB4-CFF8-4FFA-B1ED-280B9D58E5EA}"/>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5" name="מציין מיקום של כותרת תחתונה 4">
            <a:extLst>
              <a:ext uri="{FF2B5EF4-FFF2-40B4-BE49-F238E27FC236}">
                <a16:creationId xmlns:a16="http://schemas.microsoft.com/office/drawing/2014/main" id="{730E2D21-75E9-4FB3-9A67-86E22D7E96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01DBD15-F7C9-4BA2-BE06-7FA897954756}"/>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418377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CABF9D-637A-4FD1-A5B2-CA246400DB9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B2ECF96-5AC6-4F07-B5AC-DAE2DAAEC76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F9AC6BC-850D-4B3D-BCD1-0C0B3D00C51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9F7BF0C-0496-4FCB-919C-153DE6FEE973}"/>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6" name="מציין מיקום של כותרת תחתונה 5">
            <a:extLst>
              <a:ext uri="{FF2B5EF4-FFF2-40B4-BE49-F238E27FC236}">
                <a16:creationId xmlns:a16="http://schemas.microsoft.com/office/drawing/2014/main" id="{79F6797F-9146-4394-907A-DC0E0EBFFD3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FAB8D18-DF79-447C-8315-63FF9BB2F3A9}"/>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180620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76A7D2-9E51-4567-BEAB-0C07A2D3559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5ECC5BA-6DAE-4F43-AEA5-D8058D195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02D6CABF-0732-4055-8664-443E982A23B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597D721A-153D-454E-9562-90A765803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5543AAA-C184-4355-A822-C53B04B6B58E}"/>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4A7A313-2211-46E0-A253-AF57B7E7DEAE}"/>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8" name="מציין מיקום של כותרת תחתונה 7">
            <a:extLst>
              <a:ext uri="{FF2B5EF4-FFF2-40B4-BE49-F238E27FC236}">
                <a16:creationId xmlns:a16="http://schemas.microsoft.com/office/drawing/2014/main" id="{E1911403-F52D-4115-A828-39E418CC8E18}"/>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4323E8AD-4169-463D-BB85-93BECC227677}"/>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137665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F3C227-B0C0-43F5-90AA-59165E6EFC7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2326F03-B3B6-4683-86C4-5780D061BCAB}"/>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4" name="מציין מיקום של כותרת תחתונה 3">
            <a:extLst>
              <a:ext uri="{FF2B5EF4-FFF2-40B4-BE49-F238E27FC236}">
                <a16:creationId xmlns:a16="http://schemas.microsoft.com/office/drawing/2014/main" id="{52479181-4E89-45CE-AF05-ABA9619CC678}"/>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186B9C1-36D0-4483-B217-4B9CF7969187}"/>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305879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924C0E8-8B4A-43EC-86F9-01C0DFF36908}"/>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3" name="מציין מיקום של כותרת תחתונה 2">
            <a:extLst>
              <a:ext uri="{FF2B5EF4-FFF2-40B4-BE49-F238E27FC236}">
                <a16:creationId xmlns:a16="http://schemas.microsoft.com/office/drawing/2014/main" id="{1DC33AE7-D74F-4628-BD79-09E78BB4A0B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96AEA5E-AE8A-4166-AAC3-15F35AB50A41}"/>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332502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910506-3502-4921-A45E-0490B8F7AFB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B7A8729-4BB5-4A38-925D-6D7C2E3C1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0193253-23DF-4D9C-AFC3-458FBE3FF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A1F3533-1309-4FBA-ADC4-E0AE164281C0}"/>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6" name="מציין מיקום של כותרת תחתונה 5">
            <a:extLst>
              <a:ext uri="{FF2B5EF4-FFF2-40B4-BE49-F238E27FC236}">
                <a16:creationId xmlns:a16="http://schemas.microsoft.com/office/drawing/2014/main" id="{659D6E53-8E4B-41F1-8B15-CD155F23DD2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51C2558-7F03-497F-878E-A74B0B753B04}"/>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333534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98A7F0-CA3C-459B-842E-5718ABBC9BC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423629F-C008-44B2-894A-4FAF027745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8F9C8A9-0FF1-4859-B837-BD6113157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157B5ED-2B4E-4EC6-880F-6A9C741E6300}"/>
              </a:ext>
            </a:extLst>
          </p:cNvPr>
          <p:cNvSpPr>
            <a:spLocks noGrp="1"/>
          </p:cNvSpPr>
          <p:nvPr>
            <p:ph type="dt" sz="half" idx="10"/>
          </p:nvPr>
        </p:nvSpPr>
        <p:spPr/>
        <p:txBody>
          <a:bodyPr/>
          <a:lstStyle/>
          <a:p>
            <a:fld id="{BC17796B-9DB0-42FD-A2C8-BAA3A7C43E15}" type="datetimeFigureOut">
              <a:rPr lang="he-IL" smtClean="0"/>
              <a:t>ט'/אדר/תשפ"א</a:t>
            </a:fld>
            <a:endParaRPr lang="he-IL"/>
          </a:p>
        </p:txBody>
      </p:sp>
      <p:sp>
        <p:nvSpPr>
          <p:cNvPr id="6" name="מציין מיקום של כותרת תחתונה 5">
            <a:extLst>
              <a:ext uri="{FF2B5EF4-FFF2-40B4-BE49-F238E27FC236}">
                <a16:creationId xmlns:a16="http://schemas.microsoft.com/office/drawing/2014/main" id="{AF7C109F-2E42-4AD0-8486-10C76B505C9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1608E04-B290-4119-BF64-4C2710CBC1D5}"/>
              </a:ext>
            </a:extLst>
          </p:cNvPr>
          <p:cNvSpPr>
            <a:spLocks noGrp="1"/>
          </p:cNvSpPr>
          <p:nvPr>
            <p:ph type="sldNum" sz="quarter" idx="12"/>
          </p:nvPr>
        </p:nvSpPr>
        <p:spPr/>
        <p:txBody>
          <a:bodyPr/>
          <a:lstStyle/>
          <a:p>
            <a:fld id="{23333A99-6120-4310-9FE9-0D2EC8C5F8AA}" type="slidenum">
              <a:rPr lang="he-IL" smtClean="0"/>
              <a:t>‹#›</a:t>
            </a:fld>
            <a:endParaRPr lang="he-IL"/>
          </a:p>
        </p:txBody>
      </p:sp>
    </p:spTree>
    <p:extLst>
      <p:ext uri="{BB962C8B-B14F-4D97-AF65-F5344CB8AC3E}">
        <p14:creationId xmlns:p14="http://schemas.microsoft.com/office/powerpoint/2010/main" val="32351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B5FEC4F-E97B-494E-B52D-FEF74F4ED16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87D41A7-889A-49DD-8B21-3A0B0463F0F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C8BF6CD-4985-4466-935C-F43A459607D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17796B-9DB0-42FD-A2C8-BAA3A7C43E15}" type="datetimeFigureOut">
              <a:rPr lang="he-IL" smtClean="0"/>
              <a:t>ט'/אדר/תשפ"א</a:t>
            </a:fld>
            <a:endParaRPr lang="he-IL"/>
          </a:p>
        </p:txBody>
      </p:sp>
      <p:sp>
        <p:nvSpPr>
          <p:cNvPr id="5" name="מציין מיקום של כותרת תחתונה 4">
            <a:extLst>
              <a:ext uri="{FF2B5EF4-FFF2-40B4-BE49-F238E27FC236}">
                <a16:creationId xmlns:a16="http://schemas.microsoft.com/office/drawing/2014/main" id="{DD02725F-CC96-40A3-B62A-D167EE946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285E4076-1B88-4799-8558-6DA430DE240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333A99-6120-4310-9FE9-0D2EC8C5F8AA}" type="slidenum">
              <a:rPr lang="he-IL" smtClean="0"/>
              <a:t>‹#›</a:t>
            </a:fld>
            <a:endParaRPr lang="he-IL"/>
          </a:p>
        </p:txBody>
      </p:sp>
    </p:spTree>
    <p:extLst>
      <p:ext uri="{BB962C8B-B14F-4D97-AF65-F5344CB8AC3E}">
        <p14:creationId xmlns:p14="http://schemas.microsoft.com/office/powerpoint/2010/main" val="232898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lippity.net/qs.php?k=1QMiuJjoMmqUhhv6n6Vuzonys2B7HTC8RxDDcz3ebre4" TargetMode="External"/><Relationship Id="rId11" Type="http://schemas.openxmlformats.org/officeDocument/2006/relationships/image" Target="../media/image4.png"/><Relationship Id="rId5" Type="http://schemas.openxmlformats.org/officeDocument/2006/relationships/slide" Target="slide7.xml"/><Relationship Id="rId10" Type="http://schemas.openxmlformats.org/officeDocument/2006/relationships/slide" Target="slide9.xml"/><Relationship Id="rId4" Type="http://schemas.microsoft.com/office/2007/relationships/hdphoto" Target="../media/hdphoto1.wdp"/><Relationship Id="rId9" Type="http://schemas.openxmlformats.org/officeDocument/2006/relationships/hyperlink" Target="https://view.genial.ly/5fdf2bc10c9dff0fa4bc6e97"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view.genial.ly/5fdf2bc10c9dff0fa4bc6e97" TargetMode="External"/><Relationship Id="rId7"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hyperlink" Target="https://www.flippity.net/qs.php?k=1QMiuJjoMmqUhhv6n6Vuzonys2B7HTC8RxDDcz3ebre4"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slide" Target="slide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7.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id="{DF5F2A74-884A-4F5E-800B-7D33589506A9}"/>
              </a:ext>
            </a:extLst>
          </p:cNvPr>
          <p:cNvGrpSpPr/>
          <p:nvPr/>
        </p:nvGrpSpPr>
        <p:grpSpPr>
          <a:xfrm>
            <a:off x="0" y="-36466"/>
            <a:ext cx="12192000" cy="6933460"/>
            <a:chOff x="1" y="0"/>
            <a:chExt cx="12192000" cy="6933460"/>
          </a:xfrm>
        </p:grpSpPr>
        <p:pic>
          <p:nvPicPr>
            <p:cNvPr id="5" name="תמונה 4">
              <a:extLst>
                <a:ext uri="{FF2B5EF4-FFF2-40B4-BE49-F238E27FC236}">
                  <a16:creationId xmlns:a16="http://schemas.microsoft.com/office/drawing/2014/main" id="{724B8F58-5FAE-42BD-9D07-2857E77BC24D}"/>
                </a:ext>
              </a:extLst>
            </p:cNvPr>
            <p:cNvPicPr>
              <a:picLocks noChangeAspect="1"/>
            </p:cNvPicPr>
            <p:nvPr/>
          </p:nvPicPr>
          <p:blipFill>
            <a:blip r:embed="rId2"/>
            <a:stretch>
              <a:fillRect/>
            </a:stretch>
          </p:blipFill>
          <p:spPr>
            <a:xfrm>
              <a:off x="1" y="0"/>
              <a:ext cx="12192000" cy="6933460"/>
            </a:xfrm>
            <a:prstGeom prst="rect">
              <a:avLst/>
            </a:prstGeom>
          </p:spPr>
        </p:pic>
        <p:sp>
          <p:nvSpPr>
            <p:cNvPr id="6" name="תיבת טקסט 5">
              <a:extLst>
                <a:ext uri="{FF2B5EF4-FFF2-40B4-BE49-F238E27FC236}">
                  <a16:creationId xmlns:a16="http://schemas.microsoft.com/office/drawing/2014/main" id="{FBA6493D-1742-4791-8FF0-CC9FBC3D5298}"/>
                </a:ext>
              </a:extLst>
            </p:cNvPr>
            <p:cNvSpPr txBox="1"/>
            <p:nvPr/>
          </p:nvSpPr>
          <p:spPr>
            <a:xfrm>
              <a:off x="9202079" y="6550223"/>
              <a:ext cx="2989921" cy="307777"/>
            </a:xfrm>
            <a:prstGeom prst="rect">
              <a:avLst/>
            </a:prstGeom>
            <a:noFill/>
          </p:spPr>
          <p:txBody>
            <a:bodyPr wrap="none" rtlCol="1">
              <a:spAutoFit/>
            </a:bodyPr>
            <a:lstStyle/>
            <a:p>
              <a:r>
                <a:rPr lang="he-IL" sz="1400" dirty="0">
                  <a:solidFill>
                    <a:schemeClr val="bg1"/>
                  </a:solidFill>
                  <a:latin typeface="Comix No2 CLM" panose="02000803000000000000" pitchFamily="2" charset="-79"/>
                  <a:cs typeface="Comix No2 CLM" panose="02000803000000000000" pitchFamily="2" charset="-79"/>
                </a:rPr>
                <a:t>צילום: ישראל פרקר, מתוך אתר </a:t>
              </a:r>
              <a:r>
                <a:rPr lang="he-IL" sz="1400" dirty="0" err="1">
                  <a:solidFill>
                    <a:schemeClr val="bg1"/>
                  </a:solidFill>
                  <a:latin typeface="Comix No2 CLM" panose="02000803000000000000" pitchFamily="2" charset="-79"/>
                  <a:cs typeface="Comix No2 CLM" panose="02000803000000000000" pitchFamily="2" charset="-79"/>
                </a:rPr>
                <a:t>פיקיויקי</a:t>
              </a:r>
              <a:endParaRPr lang="he-IL" sz="1400" dirty="0">
                <a:solidFill>
                  <a:schemeClr val="bg1"/>
                </a:solidFill>
                <a:latin typeface="Comix No2 CLM" panose="02000803000000000000" pitchFamily="2" charset="-79"/>
                <a:cs typeface="Comix No2 CLM" panose="02000803000000000000" pitchFamily="2" charset="-79"/>
              </a:endParaRPr>
            </a:p>
          </p:txBody>
        </p:sp>
        <p:pic>
          <p:nvPicPr>
            <p:cNvPr id="7" name="תמונה 6">
              <a:extLst>
                <a:ext uri="{FF2B5EF4-FFF2-40B4-BE49-F238E27FC236}">
                  <a16:creationId xmlns:a16="http://schemas.microsoft.com/office/drawing/2014/main" id="{ECD85BC2-38C3-4FBC-80A1-ACF4ABD76D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667" y1="75333" x2="55667" y2="75333"/>
                          <a14:foregroundMark x1="49333" y1="77667" x2="49333" y2="77667"/>
                          <a14:foregroundMark x1="48667" y1="5333" x2="48667" y2="5333"/>
                          <a14:foregroundMark x1="39000" y1="11667" x2="39000" y2="11667"/>
                          <a14:foregroundMark x1="62000" y1="2000" x2="62000" y2="2000"/>
                          <a14:foregroundMark x1="60333" y1="4000" x2="60333" y2="4000"/>
                          <a14:foregroundMark x1="53000" y1="3667" x2="53000" y2="3667"/>
                          <a14:foregroundMark x1="96000" y1="8333" x2="96000" y2="8333"/>
                          <a14:foregroundMark x1="95000" y1="16333" x2="95000" y2="16333"/>
                          <a14:foregroundMark x1="95000" y1="22000" x2="95000" y2="22000"/>
                          <a14:foregroundMark x1="95333" y1="29667" x2="95333" y2="29667"/>
                          <a14:foregroundMark x1="93333" y1="48667" x2="93333" y2="48667"/>
                          <a14:foregroundMark x1="96000" y1="68333" x2="96000" y2="68333"/>
                          <a14:foregroundMark x1="91000" y1="57667" x2="91000" y2="57667"/>
                          <a14:foregroundMark x1="91667" y1="43000" x2="91667" y2="43000"/>
                        </a14:backgroundRemoval>
                      </a14:imgEffect>
                    </a14:imgLayer>
                  </a14:imgProps>
                </a:ext>
              </a:extLst>
            </a:blip>
            <a:stretch>
              <a:fillRect/>
            </a:stretch>
          </p:blipFill>
          <p:spPr>
            <a:xfrm>
              <a:off x="10366714" y="4985349"/>
              <a:ext cx="1564874" cy="1564874"/>
            </a:xfrm>
            <a:prstGeom prst="rect">
              <a:avLst/>
            </a:prstGeom>
          </p:spPr>
        </p:pic>
        <p:sp>
          <p:nvSpPr>
            <p:cNvPr id="8" name="תיבת טקסט 7">
              <a:extLst>
                <a:ext uri="{FF2B5EF4-FFF2-40B4-BE49-F238E27FC236}">
                  <a16:creationId xmlns:a16="http://schemas.microsoft.com/office/drawing/2014/main" id="{CD5609D1-2C46-4AC5-B88D-6DF19956029B}"/>
                </a:ext>
              </a:extLst>
            </p:cNvPr>
            <p:cNvSpPr txBox="1"/>
            <p:nvPr/>
          </p:nvSpPr>
          <p:spPr>
            <a:xfrm>
              <a:off x="10422001" y="5299969"/>
              <a:ext cx="1322798" cy="584775"/>
            </a:xfrm>
            <a:prstGeom prst="rect">
              <a:avLst/>
            </a:prstGeom>
            <a:noFill/>
          </p:spPr>
          <p:txBody>
            <a:bodyPr wrap="none" rtlCol="1">
              <a:spAutoFit/>
            </a:bodyPr>
            <a:lstStyle/>
            <a:p>
              <a:r>
                <a:rPr lang="he-IL" sz="1600" dirty="0">
                  <a:latin typeface="Comix No2 CLM" panose="02000803000000000000" pitchFamily="2" charset="-79"/>
                  <a:cs typeface="Comix No2 CLM" panose="02000803000000000000" pitchFamily="2" charset="-79"/>
                </a:rPr>
                <a:t>ברוכים הבאים</a:t>
              </a:r>
            </a:p>
            <a:p>
              <a:r>
                <a:rPr lang="he-IL" sz="1600" dirty="0">
                  <a:latin typeface="Comix No2 CLM" panose="02000803000000000000" pitchFamily="2" charset="-79"/>
                  <a:cs typeface="Comix No2 CLM" panose="02000803000000000000" pitchFamily="2" charset="-79"/>
                </a:rPr>
                <a:t>לחצר תל-חי</a:t>
              </a:r>
            </a:p>
          </p:txBody>
        </p:sp>
      </p:grpSp>
      <p:grpSp>
        <p:nvGrpSpPr>
          <p:cNvPr id="12" name="קבוצה 11">
            <a:extLst>
              <a:ext uri="{FF2B5EF4-FFF2-40B4-BE49-F238E27FC236}">
                <a16:creationId xmlns:a16="http://schemas.microsoft.com/office/drawing/2014/main" id="{F19CA10E-9474-4554-AC04-6A29EFC29529}"/>
              </a:ext>
            </a:extLst>
          </p:cNvPr>
          <p:cNvGrpSpPr/>
          <p:nvPr/>
        </p:nvGrpSpPr>
        <p:grpSpPr>
          <a:xfrm>
            <a:off x="2445251" y="5015270"/>
            <a:ext cx="1294748" cy="1305053"/>
            <a:chOff x="2337786" y="4809919"/>
            <a:chExt cx="1389444" cy="1389444"/>
          </a:xfrm>
        </p:grpSpPr>
        <p:pic>
          <p:nvPicPr>
            <p:cNvPr id="10" name="תמונה 9">
              <a:hlinkClick r:id="rId5" action="ppaction://hlinksldjump"/>
              <a:extLst>
                <a:ext uri="{FF2B5EF4-FFF2-40B4-BE49-F238E27FC236}">
                  <a16:creationId xmlns:a16="http://schemas.microsoft.com/office/drawing/2014/main" id="{4DD8E02B-D393-4E4D-9A23-119A271261B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667" y1="75333" x2="55667" y2="75333"/>
                          <a14:foregroundMark x1="49333" y1="77667" x2="49333" y2="77667"/>
                          <a14:foregroundMark x1="48667" y1="5333" x2="48667" y2="5333"/>
                          <a14:foregroundMark x1="39000" y1="11667" x2="39000" y2="11667"/>
                          <a14:foregroundMark x1="62000" y1="2000" x2="62000" y2="2000"/>
                          <a14:foregroundMark x1="60333" y1="4000" x2="60333" y2="4000"/>
                          <a14:foregroundMark x1="53000" y1="3667" x2="53000" y2="3667"/>
                          <a14:foregroundMark x1="96000" y1="8333" x2="96000" y2="8333"/>
                          <a14:foregroundMark x1="95000" y1="16333" x2="95000" y2="16333"/>
                          <a14:foregroundMark x1="95000" y1="22000" x2="95000" y2="22000"/>
                          <a14:foregroundMark x1="95333" y1="29667" x2="95333" y2="29667"/>
                          <a14:foregroundMark x1="93333" y1="48667" x2="93333" y2="48667"/>
                          <a14:foregroundMark x1="96000" y1="68333" x2="96000" y2="68333"/>
                          <a14:foregroundMark x1="91000" y1="57667" x2="91000" y2="57667"/>
                          <a14:foregroundMark x1="91667" y1="43000" x2="91667" y2="43000"/>
                        </a14:backgroundRemoval>
                      </a14:imgEffect>
                    </a14:imgLayer>
                  </a14:imgProps>
                </a:ext>
              </a:extLst>
            </a:blip>
            <a:stretch>
              <a:fillRect/>
            </a:stretch>
          </p:blipFill>
          <p:spPr>
            <a:xfrm flipH="1">
              <a:off x="2337786" y="4809919"/>
              <a:ext cx="1389444" cy="1389444"/>
            </a:xfrm>
            <a:prstGeom prst="rect">
              <a:avLst/>
            </a:prstGeom>
          </p:spPr>
        </p:pic>
        <p:sp>
          <p:nvSpPr>
            <p:cNvPr id="11" name="תיבת טקסט 10">
              <a:extLst>
                <a:ext uri="{FF2B5EF4-FFF2-40B4-BE49-F238E27FC236}">
                  <a16:creationId xmlns:a16="http://schemas.microsoft.com/office/drawing/2014/main" id="{199D48AF-2C33-4352-BE19-735F9328F5CD}"/>
                </a:ext>
              </a:extLst>
            </p:cNvPr>
            <p:cNvSpPr txBox="1"/>
            <p:nvPr/>
          </p:nvSpPr>
          <p:spPr>
            <a:xfrm>
              <a:off x="2590794" y="5135309"/>
              <a:ext cx="995785" cy="369332"/>
            </a:xfrm>
            <a:prstGeom prst="rect">
              <a:avLst/>
            </a:prstGeom>
            <a:noFill/>
          </p:spPr>
          <p:txBody>
            <a:bodyPr wrap="none" rtlCol="1">
              <a:spAutoFit/>
            </a:bodyPr>
            <a:lstStyle/>
            <a:p>
              <a:r>
                <a:rPr lang="he-IL" dirty="0">
                  <a:solidFill>
                    <a:schemeClr val="accent6">
                      <a:lumMod val="50000"/>
                    </a:schemeClr>
                  </a:solidFill>
                  <a:latin typeface="Comix No2 CLM" panose="02000803000000000000" pitchFamily="2" charset="-79"/>
                  <a:cs typeface="Comix No2 CLM" panose="02000803000000000000" pitchFamily="2" charset="-79"/>
                </a:rPr>
                <a:t>רגע לפני</a:t>
              </a:r>
            </a:p>
          </p:txBody>
        </p:sp>
      </p:grpSp>
      <p:pic>
        <p:nvPicPr>
          <p:cNvPr id="14" name="תמונה 13">
            <a:hlinkClick r:id="rId6"/>
            <a:extLst>
              <a:ext uri="{FF2B5EF4-FFF2-40B4-BE49-F238E27FC236}">
                <a16:creationId xmlns:a16="http://schemas.microsoft.com/office/drawing/2014/main" id="{161217D5-7373-4DD7-9494-107D0AF07AA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8718" l="0" r="98400"/>
                    </a14:imgEffect>
                  </a14:imgLayer>
                </a14:imgProps>
              </a:ext>
            </a:extLst>
          </a:blip>
          <a:stretch>
            <a:fillRect/>
          </a:stretch>
        </p:blipFill>
        <p:spPr>
          <a:xfrm>
            <a:off x="5667839" y="3536793"/>
            <a:ext cx="1176846" cy="917940"/>
          </a:xfrm>
          <a:prstGeom prst="rect">
            <a:avLst/>
          </a:prstGeom>
        </p:spPr>
      </p:pic>
      <p:sp>
        <p:nvSpPr>
          <p:cNvPr id="15" name="תיבת טקסט 14">
            <a:extLst>
              <a:ext uri="{FF2B5EF4-FFF2-40B4-BE49-F238E27FC236}">
                <a16:creationId xmlns:a16="http://schemas.microsoft.com/office/drawing/2014/main" id="{5A3E0B21-523E-4B8B-BC99-93BEF192C911}"/>
              </a:ext>
            </a:extLst>
          </p:cNvPr>
          <p:cNvSpPr txBox="1"/>
          <p:nvPr/>
        </p:nvSpPr>
        <p:spPr>
          <a:xfrm>
            <a:off x="5757383" y="3775585"/>
            <a:ext cx="944489" cy="369332"/>
          </a:xfrm>
          <a:prstGeom prst="rect">
            <a:avLst/>
          </a:prstGeom>
          <a:noFill/>
        </p:spPr>
        <p:txBody>
          <a:bodyPr wrap="none" rtlCol="1">
            <a:spAutoFit/>
          </a:bodyPr>
          <a:lstStyle/>
          <a:p>
            <a:r>
              <a:rPr lang="he-IL" dirty="0">
                <a:solidFill>
                  <a:srgbClr val="C00000"/>
                </a:solidFill>
                <a:latin typeface="Comix No2 CLM" panose="02000803000000000000" pitchFamily="2" charset="-79"/>
                <a:cs typeface="Comix No2 CLM" panose="02000803000000000000" pitchFamily="2" charset="-79"/>
              </a:rPr>
              <a:t>משחקים</a:t>
            </a:r>
          </a:p>
        </p:txBody>
      </p:sp>
      <p:grpSp>
        <p:nvGrpSpPr>
          <p:cNvPr id="17" name="קבוצה 16">
            <a:extLst>
              <a:ext uri="{FF2B5EF4-FFF2-40B4-BE49-F238E27FC236}">
                <a16:creationId xmlns:a16="http://schemas.microsoft.com/office/drawing/2014/main" id="{473087EF-3218-43B9-9867-7F66A7C2E1B1}"/>
              </a:ext>
            </a:extLst>
          </p:cNvPr>
          <p:cNvGrpSpPr/>
          <p:nvPr/>
        </p:nvGrpSpPr>
        <p:grpSpPr>
          <a:xfrm flipH="1">
            <a:off x="4076450" y="4144917"/>
            <a:ext cx="939511" cy="794736"/>
            <a:chOff x="7346185" y="4190613"/>
            <a:chExt cx="794736" cy="794736"/>
          </a:xfrm>
        </p:grpSpPr>
        <p:pic>
          <p:nvPicPr>
            <p:cNvPr id="9" name="תמונה 8">
              <a:extLst>
                <a:ext uri="{FF2B5EF4-FFF2-40B4-BE49-F238E27FC236}">
                  <a16:creationId xmlns:a16="http://schemas.microsoft.com/office/drawing/2014/main" id="{2B8D38D9-0B08-497D-B416-5417DC24A8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667" y1="75333" x2="55667" y2="75333"/>
                          <a14:foregroundMark x1="49333" y1="77667" x2="49333" y2="77667"/>
                          <a14:foregroundMark x1="48667" y1="5333" x2="48667" y2="5333"/>
                          <a14:foregroundMark x1="39000" y1="11667" x2="39000" y2="11667"/>
                          <a14:foregroundMark x1="62000" y1="2000" x2="62000" y2="2000"/>
                          <a14:foregroundMark x1="60333" y1="4000" x2="60333" y2="4000"/>
                          <a14:foregroundMark x1="53000" y1="3667" x2="53000" y2="3667"/>
                          <a14:foregroundMark x1="96000" y1="8333" x2="96000" y2="8333"/>
                          <a14:foregroundMark x1="95000" y1="16333" x2="95000" y2="16333"/>
                          <a14:foregroundMark x1="95000" y1="22000" x2="95000" y2="22000"/>
                          <a14:foregroundMark x1="95333" y1="29667" x2="95333" y2="29667"/>
                          <a14:foregroundMark x1="93333" y1="48667" x2="93333" y2="48667"/>
                          <a14:foregroundMark x1="96000" y1="68333" x2="96000" y2="68333"/>
                          <a14:foregroundMark x1="91000" y1="57667" x2="91000" y2="57667"/>
                          <a14:foregroundMark x1="91667" y1="43000" x2="91667" y2="43000"/>
                        </a14:backgroundRemoval>
                      </a14:imgEffect>
                    </a14:imgLayer>
                  </a14:imgProps>
                </a:ext>
              </a:extLst>
            </a:blip>
            <a:stretch>
              <a:fillRect/>
            </a:stretch>
          </p:blipFill>
          <p:spPr>
            <a:xfrm>
              <a:off x="7346185" y="4190613"/>
              <a:ext cx="794736" cy="794736"/>
            </a:xfrm>
            <a:prstGeom prst="rect">
              <a:avLst/>
            </a:prstGeom>
          </p:spPr>
        </p:pic>
        <p:sp>
          <p:nvSpPr>
            <p:cNvPr id="16" name="תיבת טקסט 15">
              <a:hlinkClick r:id="rId9"/>
              <a:extLst>
                <a:ext uri="{FF2B5EF4-FFF2-40B4-BE49-F238E27FC236}">
                  <a16:creationId xmlns:a16="http://schemas.microsoft.com/office/drawing/2014/main" id="{27C2080A-1220-4754-9288-8DCD453D11B4}"/>
                </a:ext>
              </a:extLst>
            </p:cNvPr>
            <p:cNvSpPr txBox="1"/>
            <p:nvPr/>
          </p:nvSpPr>
          <p:spPr>
            <a:xfrm>
              <a:off x="7403590" y="4264815"/>
              <a:ext cx="675185" cy="523220"/>
            </a:xfrm>
            <a:prstGeom prst="rect">
              <a:avLst/>
            </a:prstGeom>
            <a:noFill/>
          </p:spPr>
          <p:txBody>
            <a:bodyPr wrap="none" rtlCol="1">
              <a:spAutoFit/>
            </a:bodyPr>
            <a:lstStyle/>
            <a:p>
              <a:r>
                <a:rPr lang="he-IL" sz="1400" dirty="0">
                  <a:solidFill>
                    <a:srgbClr val="002060"/>
                  </a:solidFill>
                  <a:latin typeface="Comix No2 CLM" panose="02000803000000000000" pitchFamily="2" charset="-79"/>
                  <a:cs typeface="Comix No2 CLM" panose="02000803000000000000" pitchFamily="2" charset="-79"/>
                </a:rPr>
                <a:t>לומדים</a:t>
              </a:r>
            </a:p>
            <a:p>
              <a:r>
                <a:rPr lang="he-IL" sz="1400" dirty="0">
                  <a:solidFill>
                    <a:srgbClr val="002060"/>
                  </a:solidFill>
                  <a:latin typeface="Comix No2 CLM" panose="02000803000000000000" pitchFamily="2" charset="-79"/>
                  <a:cs typeface="Comix No2 CLM" panose="02000803000000000000" pitchFamily="2" charset="-79"/>
                </a:rPr>
                <a:t> ביחד</a:t>
              </a:r>
            </a:p>
          </p:txBody>
        </p:sp>
      </p:grpSp>
      <p:sp>
        <p:nvSpPr>
          <p:cNvPr id="18" name="תיבת טקסט 17">
            <a:extLst>
              <a:ext uri="{FF2B5EF4-FFF2-40B4-BE49-F238E27FC236}">
                <a16:creationId xmlns:a16="http://schemas.microsoft.com/office/drawing/2014/main" id="{AB6AAB72-58B1-4DAF-B5CF-551D8DFABB29}"/>
              </a:ext>
            </a:extLst>
          </p:cNvPr>
          <p:cNvSpPr txBox="1"/>
          <p:nvPr/>
        </p:nvSpPr>
        <p:spPr>
          <a:xfrm>
            <a:off x="7334256" y="4830604"/>
            <a:ext cx="1263487" cy="369332"/>
          </a:xfrm>
          <a:prstGeom prst="rect">
            <a:avLst/>
          </a:prstGeom>
          <a:noFill/>
        </p:spPr>
        <p:txBody>
          <a:bodyPr wrap="none" rtlCol="1">
            <a:spAutoFit/>
          </a:bodyPr>
          <a:lstStyle/>
          <a:p>
            <a:r>
              <a:rPr lang="he-IL" dirty="0">
                <a:solidFill>
                  <a:schemeClr val="bg1"/>
                </a:solidFill>
                <a:latin typeface="Comix No2 CLM" panose="02000803000000000000" pitchFamily="2" charset="-79"/>
                <a:cs typeface="Comix No2 CLM" panose="02000803000000000000" pitchFamily="2" charset="-79"/>
              </a:rPr>
              <a:t>מעגל של''ח</a:t>
            </a:r>
          </a:p>
        </p:txBody>
      </p:sp>
      <p:pic>
        <p:nvPicPr>
          <p:cNvPr id="20" name="Picture 2" descr="מעגל הקהילה">
            <a:hlinkClick r:id="rId10" action="ppaction://hlinksldjump"/>
            <a:extLst>
              <a:ext uri="{FF2B5EF4-FFF2-40B4-BE49-F238E27FC236}">
                <a16:creationId xmlns:a16="http://schemas.microsoft.com/office/drawing/2014/main" id="{16E33777-6A28-4D60-9098-5B689D47C2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8279" y="3859867"/>
            <a:ext cx="1092563" cy="1092563"/>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821975" y="94391"/>
            <a:ext cx="1176114" cy="437624"/>
          </a:xfrm>
          <a:prstGeom prst="rect">
            <a:avLst/>
          </a:prstGeom>
        </p:spPr>
      </p:pic>
    </p:spTree>
    <p:extLst>
      <p:ext uri="{BB962C8B-B14F-4D97-AF65-F5344CB8AC3E}">
        <p14:creationId xmlns:p14="http://schemas.microsoft.com/office/powerpoint/2010/main" val="219066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קבוצה 7">
            <a:extLst>
              <a:ext uri="{FF2B5EF4-FFF2-40B4-BE49-F238E27FC236}">
                <a16:creationId xmlns:a16="http://schemas.microsoft.com/office/drawing/2014/main" id="{E56389F7-CFA3-44EB-8678-ED31F6D9677D}"/>
              </a:ext>
            </a:extLst>
          </p:cNvPr>
          <p:cNvGrpSpPr/>
          <p:nvPr/>
        </p:nvGrpSpPr>
        <p:grpSpPr>
          <a:xfrm>
            <a:off x="0" y="0"/>
            <a:ext cx="12192000" cy="6831365"/>
            <a:chOff x="0" y="0"/>
            <a:chExt cx="12192000" cy="6831365"/>
          </a:xfrm>
        </p:grpSpPr>
        <p:sp>
          <p:nvSpPr>
            <p:cNvPr id="2" name="מלבן 1">
              <a:extLst>
                <a:ext uri="{FF2B5EF4-FFF2-40B4-BE49-F238E27FC236}">
                  <a16:creationId xmlns:a16="http://schemas.microsoft.com/office/drawing/2014/main" id="{2D7DB2B1-36EB-4EEB-B3EF-AFB522A46ABD}"/>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extLst>
                <a:ext uri="{FF2B5EF4-FFF2-40B4-BE49-F238E27FC236}">
                  <a16:creationId xmlns:a16="http://schemas.microsoft.com/office/drawing/2014/main" id="{908C3918-1D8D-4E7A-AC51-50BCD1620A08}"/>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aphicFrame>
        <p:nvGraphicFramePr>
          <p:cNvPr id="6" name="טבלה 5">
            <a:extLst>
              <a:ext uri="{FF2B5EF4-FFF2-40B4-BE49-F238E27FC236}">
                <a16:creationId xmlns:a16="http://schemas.microsoft.com/office/drawing/2014/main" id="{E827F048-76BC-4310-8D93-CEADA17F4AC0}"/>
              </a:ext>
            </a:extLst>
          </p:cNvPr>
          <p:cNvGraphicFramePr>
            <a:graphicFrameLocks noGrp="1"/>
          </p:cNvGraphicFramePr>
          <p:nvPr>
            <p:extLst>
              <p:ext uri="{D42A27DB-BD31-4B8C-83A1-F6EECF244321}">
                <p14:modId xmlns:p14="http://schemas.microsoft.com/office/powerpoint/2010/main" val="2824302243"/>
              </p:ext>
            </p:extLst>
          </p:nvPr>
        </p:nvGraphicFramePr>
        <p:xfrm>
          <a:off x="1819922" y="1587327"/>
          <a:ext cx="8851037" cy="3589020"/>
        </p:xfrm>
        <a:graphic>
          <a:graphicData uri="http://schemas.openxmlformats.org/drawingml/2006/table">
            <a:tbl>
              <a:tblPr rtl="1" firstRow="1" firstCol="1" bandRow="1">
                <a:tableStyleId>{93296810-A885-4BE3-A3E7-6D5BEEA58F35}</a:tableStyleId>
              </a:tblPr>
              <a:tblGrid>
                <a:gridCol w="1507280">
                  <a:extLst>
                    <a:ext uri="{9D8B030D-6E8A-4147-A177-3AD203B41FA5}">
                      <a16:colId xmlns:a16="http://schemas.microsoft.com/office/drawing/2014/main" val="3462492752"/>
                    </a:ext>
                  </a:extLst>
                </a:gridCol>
                <a:gridCol w="4415992">
                  <a:extLst>
                    <a:ext uri="{9D8B030D-6E8A-4147-A177-3AD203B41FA5}">
                      <a16:colId xmlns:a16="http://schemas.microsoft.com/office/drawing/2014/main" val="1603116034"/>
                    </a:ext>
                  </a:extLst>
                </a:gridCol>
                <a:gridCol w="2927765">
                  <a:extLst>
                    <a:ext uri="{9D8B030D-6E8A-4147-A177-3AD203B41FA5}">
                      <a16:colId xmlns:a16="http://schemas.microsoft.com/office/drawing/2014/main" val="1216398279"/>
                    </a:ext>
                  </a:extLst>
                </a:gridCol>
              </a:tblGrid>
              <a:tr h="0">
                <a:tc>
                  <a:txBody>
                    <a:bodyPr/>
                    <a:lstStyle/>
                    <a:p>
                      <a:pPr algn="ctr" rtl="1">
                        <a:lnSpc>
                          <a:spcPct val="150000"/>
                        </a:lnSpc>
                        <a:spcAft>
                          <a:spcPts val="0"/>
                        </a:spcAft>
                      </a:pPr>
                      <a:r>
                        <a:rPr lang="he-IL" sz="2000" dirty="0">
                          <a:effectLst/>
                          <a:latin typeface="David" panose="020E0502060401010101" pitchFamily="34" charset="-79"/>
                          <a:cs typeface="David" panose="020E0502060401010101" pitchFamily="34" charset="-79"/>
                        </a:rPr>
                        <a:t>שלב</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ctr" rtl="1">
                        <a:lnSpc>
                          <a:spcPct val="150000"/>
                        </a:lnSpc>
                        <a:spcAft>
                          <a:spcPts val="0"/>
                        </a:spcAft>
                      </a:pPr>
                      <a:r>
                        <a:rPr lang="he-IL" sz="2000">
                          <a:effectLst/>
                          <a:latin typeface="David" panose="020E0502060401010101" pitchFamily="34" charset="-79"/>
                          <a:cs typeface="David" panose="020E0502060401010101" pitchFamily="34" charset="-79"/>
                        </a:rPr>
                        <a:t>נושא</a:t>
                      </a:r>
                      <a:endParaRPr lang="en-US" sz="160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ctr" rtl="1">
                        <a:lnSpc>
                          <a:spcPct val="150000"/>
                        </a:lnSpc>
                        <a:spcAft>
                          <a:spcPts val="0"/>
                        </a:spcAft>
                      </a:pPr>
                      <a:r>
                        <a:rPr lang="he-IL" sz="2000" dirty="0">
                          <a:effectLst/>
                          <a:latin typeface="David" panose="020E0502060401010101" pitchFamily="34" charset="-79"/>
                          <a:cs typeface="David" panose="020E0502060401010101" pitchFamily="34" charset="-79"/>
                        </a:rPr>
                        <a:t>זמן</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2306861975"/>
                  </a:ext>
                </a:extLst>
              </a:tr>
              <a:tr h="0">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שלב א'</a:t>
                      </a:r>
                    </a:p>
                    <a:p>
                      <a:pPr algn="r" rtl="1">
                        <a:lnSpc>
                          <a:spcPct val="150000"/>
                        </a:lnSpc>
                        <a:spcAft>
                          <a:spcPts val="0"/>
                        </a:spcAft>
                      </a:pPr>
                      <a:r>
                        <a:rPr lang="he-IL" sz="1400" dirty="0">
                          <a:solidFill>
                            <a:srgbClr val="002060"/>
                          </a:solidFill>
                          <a:effectLst/>
                          <a:latin typeface="David" panose="020E0502060401010101" pitchFamily="34" charset="-79"/>
                          <a:ea typeface="Calibri" panose="020F0502020204030204" pitchFamily="34" charset="0"/>
                          <a:cs typeface="David" panose="020E0502060401010101" pitchFamily="34" charset="-79"/>
                        </a:rPr>
                        <a:t>רגע לפני</a:t>
                      </a:r>
                      <a:endParaRPr lang="en-US" sz="1100" dirty="0">
                        <a:solidFill>
                          <a:srgbClr val="00206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רגע לפני, פתיחה, סיפורי תלמידים והצגת הנושא</a:t>
                      </a:r>
                    </a:p>
                    <a:p>
                      <a:pPr algn="r" rtl="1">
                        <a:lnSpc>
                          <a:spcPct val="150000"/>
                        </a:lnSpc>
                        <a:spcAft>
                          <a:spcPts val="0"/>
                        </a:spcAft>
                      </a:pP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10 דק'</a:t>
                      </a: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2197102276"/>
                  </a:ext>
                </a:extLst>
              </a:tr>
              <a:tr h="0">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שלב ב'</a:t>
                      </a:r>
                    </a:p>
                    <a:p>
                      <a:pPr algn="r" rtl="1">
                        <a:lnSpc>
                          <a:spcPct val="150000"/>
                        </a:lnSpc>
                        <a:spcAft>
                          <a:spcPts val="0"/>
                        </a:spcAft>
                      </a:pPr>
                      <a:r>
                        <a:rPr lang="he-IL" sz="1400" dirty="0">
                          <a:solidFill>
                            <a:srgbClr val="002060"/>
                          </a:solidFill>
                          <a:effectLst/>
                          <a:latin typeface="David" panose="020E0502060401010101" pitchFamily="34" charset="-79"/>
                          <a:ea typeface="Calibri" panose="020F0502020204030204" pitchFamily="34" charset="0"/>
                          <a:cs typeface="David" panose="020E0502060401010101" pitchFamily="34" charset="-79"/>
                        </a:rPr>
                        <a:t>לומדים ביחד</a:t>
                      </a:r>
                      <a:endParaRPr lang="en-US" sz="1100" dirty="0">
                        <a:solidFill>
                          <a:srgbClr val="00206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למידת הנושא בחוליות</a:t>
                      </a:r>
                    </a:p>
                    <a:p>
                      <a:pPr algn="r" rtl="1">
                        <a:lnSpc>
                          <a:spcPct val="150000"/>
                        </a:lnSpc>
                        <a:spcAft>
                          <a:spcPts val="0"/>
                        </a:spcAft>
                      </a:pPr>
                      <a:r>
                        <a:rPr lang="he-IL" sz="1400" dirty="0">
                          <a:effectLst/>
                          <a:latin typeface="David" panose="020E0502060401010101" pitchFamily="34" charset="-79"/>
                          <a:cs typeface="David" panose="020E0502060401010101" pitchFamily="34" charset="-79"/>
                        </a:rPr>
                        <a:t>כל חוליה נמצאת בחדר מקבלת קישור ולומדת, הקישור:</a:t>
                      </a:r>
                    </a:p>
                    <a:p>
                      <a:pPr algn="r" rtl="1">
                        <a:lnSpc>
                          <a:spcPct val="150000"/>
                        </a:lnSpc>
                        <a:spcAft>
                          <a:spcPts val="0"/>
                        </a:spcAft>
                      </a:pPr>
                      <a:r>
                        <a:rPr lang="en-US" sz="1100" dirty="0">
                          <a:effectLst/>
                          <a:latin typeface="David" panose="020E0502060401010101" pitchFamily="34" charset="-79"/>
                          <a:cs typeface="David" panose="020E0502060401010101" pitchFamily="34" charset="-79"/>
                        </a:rPr>
                        <a:t>https://view.genial.ly/5fdf2bc10c9dff0fa4bc6e97</a:t>
                      </a:r>
                    </a:p>
                    <a:p>
                      <a:pPr algn="r" rtl="1">
                        <a:lnSpc>
                          <a:spcPct val="150000"/>
                        </a:lnSpc>
                        <a:spcAft>
                          <a:spcPts val="0"/>
                        </a:spcAft>
                      </a:pPr>
                      <a:r>
                        <a:rPr lang="he-IL" sz="1400" dirty="0">
                          <a:effectLst/>
                          <a:latin typeface="David" panose="020E0502060401010101" pitchFamily="34" charset="-79"/>
                          <a:cs typeface="David" panose="020E0502060401010101" pitchFamily="34" charset="-79"/>
                        </a:rPr>
                        <a:t> </a:t>
                      </a: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15-20 דק'</a:t>
                      </a:r>
                      <a:endParaRPr lang="en-US" sz="1100" dirty="0">
                        <a:effectLst/>
                        <a:latin typeface="David" panose="020E0502060401010101" pitchFamily="34" charset="-79"/>
                        <a:cs typeface="David" panose="020E0502060401010101" pitchFamily="34" charset="-79"/>
                      </a:endParaRPr>
                    </a:p>
                    <a:p>
                      <a:pPr algn="r" rtl="1">
                        <a:lnSpc>
                          <a:spcPct val="150000"/>
                        </a:lnSpc>
                        <a:spcAft>
                          <a:spcPts val="0"/>
                        </a:spcAft>
                      </a:pPr>
                      <a:r>
                        <a:rPr lang="he-IL" sz="1400" dirty="0">
                          <a:effectLst/>
                          <a:latin typeface="David" panose="020E0502060401010101" pitchFamily="34" charset="-79"/>
                          <a:cs typeface="David" panose="020E0502060401010101" pitchFamily="34" charset="-79"/>
                        </a:rPr>
                        <a:t> </a:t>
                      </a:r>
                      <a:endParaRPr lang="en-US" sz="1100" dirty="0">
                        <a:effectLst/>
                        <a:latin typeface="David" panose="020E0502060401010101" pitchFamily="34" charset="-79"/>
                        <a:cs typeface="David" panose="020E0502060401010101" pitchFamily="34" charset="-79"/>
                      </a:endParaRPr>
                    </a:p>
                    <a:p>
                      <a:pPr algn="r" rtl="1">
                        <a:lnSpc>
                          <a:spcPct val="150000"/>
                        </a:lnSpc>
                        <a:spcAft>
                          <a:spcPts val="0"/>
                        </a:spcAft>
                      </a:pPr>
                      <a:r>
                        <a:rPr lang="he-IL" sz="1400" dirty="0">
                          <a:effectLst/>
                          <a:latin typeface="David" panose="020E0502060401010101" pitchFamily="34" charset="-79"/>
                          <a:cs typeface="David" panose="020E0502060401010101" pitchFamily="34" charset="-79"/>
                        </a:rPr>
                        <a:t> </a:t>
                      </a: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187328692"/>
                  </a:ext>
                </a:extLst>
              </a:tr>
              <a:tr h="0">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שלב ג'</a:t>
                      </a:r>
                    </a:p>
                    <a:p>
                      <a:pPr algn="r" rtl="1">
                        <a:lnSpc>
                          <a:spcPct val="150000"/>
                        </a:lnSpc>
                        <a:spcAft>
                          <a:spcPts val="0"/>
                        </a:spcAft>
                      </a:pPr>
                      <a:r>
                        <a:rPr lang="he-IL" sz="1400" dirty="0">
                          <a:solidFill>
                            <a:srgbClr val="002060"/>
                          </a:solidFill>
                          <a:effectLst/>
                          <a:latin typeface="David" panose="020E0502060401010101" pitchFamily="34" charset="-79"/>
                          <a:ea typeface="Calibri" panose="020F0502020204030204" pitchFamily="34" charset="0"/>
                          <a:cs typeface="David" panose="020E0502060401010101" pitchFamily="34" charset="-79"/>
                        </a:rPr>
                        <a:t>משחקים</a:t>
                      </a:r>
                      <a:endParaRPr lang="en-US" sz="1100" dirty="0">
                        <a:solidFill>
                          <a:srgbClr val="00206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משחק אודות </a:t>
                      </a:r>
                      <a:r>
                        <a:rPr lang="he-IL" sz="1400" dirty="0" err="1">
                          <a:effectLst/>
                          <a:latin typeface="David" panose="020E0502060401010101" pitchFamily="34" charset="-79"/>
                          <a:cs typeface="David" panose="020E0502060401010101" pitchFamily="34" charset="-79"/>
                        </a:rPr>
                        <a:t>י''א</a:t>
                      </a:r>
                      <a:r>
                        <a:rPr lang="he-IL" sz="1400" dirty="0">
                          <a:effectLst/>
                          <a:latin typeface="David" panose="020E0502060401010101" pitchFamily="34" charset="-79"/>
                          <a:cs typeface="David" panose="020E0502060401010101" pitchFamily="34" charset="-79"/>
                        </a:rPr>
                        <a:t> באדר לפי נספח טריוויה </a:t>
                      </a:r>
                      <a:r>
                        <a:rPr lang="he-IL" sz="1400" dirty="0" err="1">
                          <a:effectLst/>
                          <a:latin typeface="David" panose="020E0502060401010101" pitchFamily="34" charset="-79"/>
                          <a:cs typeface="David" panose="020E0502060401010101" pitchFamily="34" charset="-79"/>
                        </a:rPr>
                        <a:t>י''א</a:t>
                      </a:r>
                      <a:r>
                        <a:rPr lang="he-IL" sz="1400" dirty="0">
                          <a:effectLst/>
                          <a:latin typeface="David" panose="020E0502060401010101" pitchFamily="34" charset="-79"/>
                          <a:cs typeface="David" panose="020E0502060401010101" pitchFamily="34" charset="-79"/>
                        </a:rPr>
                        <a:t> באדר</a:t>
                      </a:r>
                    </a:p>
                    <a:p>
                      <a:pPr algn="r" rtl="1">
                        <a:lnSpc>
                          <a:spcPct val="150000"/>
                        </a:lnSpc>
                        <a:spcAft>
                          <a:spcPts val="0"/>
                        </a:spcAft>
                      </a:pP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15 דק'</a:t>
                      </a: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356080489"/>
                  </a:ext>
                </a:extLst>
              </a:tr>
              <a:tr h="0">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שלב ד'</a:t>
                      </a:r>
                    </a:p>
                    <a:p>
                      <a:pPr algn="r" rtl="1">
                        <a:lnSpc>
                          <a:spcPct val="150000"/>
                        </a:lnSpc>
                        <a:spcAft>
                          <a:spcPts val="0"/>
                        </a:spcAft>
                      </a:pPr>
                      <a:r>
                        <a:rPr lang="he-IL" sz="1400" dirty="0">
                          <a:solidFill>
                            <a:srgbClr val="002060"/>
                          </a:solidFill>
                          <a:effectLst/>
                          <a:latin typeface="David" panose="020E0502060401010101" pitchFamily="34" charset="-79"/>
                          <a:ea typeface="Calibri" panose="020F0502020204030204" pitchFamily="34" charset="0"/>
                          <a:cs typeface="David" panose="020E0502060401010101" pitchFamily="34" charset="-79"/>
                        </a:rPr>
                        <a:t>מעגל של''ח</a:t>
                      </a:r>
                      <a:endParaRPr lang="en-US" sz="1100" dirty="0">
                        <a:solidFill>
                          <a:srgbClr val="00206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מעגל של''ח + סיכום</a:t>
                      </a: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tc>
                  <a:txBody>
                    <a:bodyPr/>
                    <a:lstStyle/>
                    <a:p>
                      <a:pPr algn="r" rtl="1">
                        <a:lnSpc>
                          <a:spcPct val="150000"/>
                        </a:lnSpc>
                        <a:spcAft>
                          <a:spcPts val="0"/>
                        </a:spcAft>
                      </a:pPr>
                      <a:r>
                        <a:rPr lang="he-IL" sz="1400" dirty="0">
                          <a:effectLst/>
                          <a:latin typeface="David" panose="020E0502060401010101" pitchFamily="34" charset="-79"/>
                          <a:cs typeface="David" panose="020E0502060401010101" pitchFamily="34" charset="-79"/>
                        </a:rPr>
                        <a:t>15  דק'</a:t>
                      </a:r>
                      <a:endParaRPr lang="en-US" sz="11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103256026"/>
                  </a:ext>
                </a:extLst>
              </a:tr>
            </a:tbl>
          </a:graphicData>
        </a:graphic>
      </p:graphicFrame>
      <p:sp>
        <p:nvSpPr>
          <p:cNvPr id="7" name="תיבת טקסט 6">
            <a:extLst>
              <a:ext uri="{FF2B5EF4-FFF2-40B4-BE49-F238E27FC236}">
                <a16:creationId xmlns:a16="http://schemas.microsoft.com/office/drawing/2014/main" id="{55645C18-2A92-4C3F-8BB7-2CB5DEB42866}"/>
              </a:ext>
            </a:extLst>
          </p:cNvPr>
          <p:cNvSpPr txBox="1"/>
          <p:nvPr/>
        </p:nvSpPr>
        <p:spPr>
          <a:xfrm>
            <a:off x="9003515" y="680693"/>
            <a:ext cx="1667444" cy="461665"/>
          </a:xfrm>
          <a:prstGeom prst="rect">
            <a:avLst/>
          </a:prstGeom>
          <a:noFill/>
        </p:spPr>
        <p:txBody>
          <a:bodyPr wrap="none" rtlCol="1">
            <a:spAutoFit/>
          </a:bodyPr>
          <a:lstStyle/>
          <a:p>
            <a:r>
              <a:rPr lang="he-IL" sz="2400" dirty="0">
                <a:solidFill>
                  <a:srgbClr val="C00000"/>
                </a:solidFill>
                <a:latin typeface="Comix No2 CLM" panose="02000803000000000000" pitchFamily="2" charset="-79"/>
                <a:cs typeface="Comix No2 CLM" panose="02000803000000000000" pitchFamily="2" charset="-79"/>
              </a:rPr>
              <a:t>טבלת זמנים</a:t>
            </a:r>
          </a:p>
        </p:txBody>
      </p:sp>
      <p:pic>
        <p:nvPicPr>
          <p:cNvPr id="9" name="תמונה 8">
            <a:hlinkClick r:id="rId3" action="ppaction://hlinksldjump"/>
            <a:extLst>
              <a:ext uri="{FF2B5EF4-FFF2-40B4-BE49-F238E27FC236}">
                <a16:creationId xmlns:a16="http://schemas.microsoft.com/office/drawing/2014/main" id="{8FFCA30F-6D59-4736-8916-C02A32226B71}"/>
              </a:ext>
            </a:extLst>
          </p:cNvPr>
          <p:cNvPicPr>
            <a:picLocks noChangeAspect="1"/>
          </p:cNvPicPr>
          <p:nvPr/>
        </p:nvPicPr>
        <p:blipFill rotWithShape="1">
          <a:blip r:embed="rId4"/>
          <a:srcRect l="36784" t="42330" r="59284" b="47702"/>
          <a:stretch/>
        </p:blipFill>
        <p:spPr>
          <a:xfrm>
            <a:off x="11472909" y="5883672"/>
            <a:ext cx="479394" cy="683581"/>
          </a:xfrm>
          <a:prstGeom prst="rect">
            <a:avLst/>
          </a:prstGeom>
        </p:spPr>
      </p:pic>
      <p:pic>
        <p:nvPicPr>
          <p:cNvPr id="10" name="תמונה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70959" y="243069"/>
            <a:ext cx="1176114" cy="437624"/>
          </a:xfrm>
          <a:prstGeom prst="rect">
            <a:avLst/>
          </a:prstGeom>
        </p:spPr>
      </p:pic>
    </p:spTree>
    <p:extLst>
      <p:ext uri="{BB962C8B-B14F-4D97-AF65-F5344CB8AC3E}">
        <p14:creationId xmlns:p14="http://schemas.microsoft.com/office/powerpoint/2010/main" val="344899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664B3AED-BE0D-4426-8421-F4DD9A585D4E}"/>
              </a:ext>
            </a:extLst>
          </p:cNvPr>
          <p:cNvGrpSpPr/>
          <p:nvPr/>
        </p:nvGrpSpPr>
        <p:grpSpPr>
          <a:xfrm>
            <a:off x="0" y="0"/>
            <a:ext cx="12192000" cy="6831365"/>
            <a:chOff x="0" y="0"/>
            <a:chExt cx="12192000" cy="6831365"/>
          </a:xfrm>
        </p:grpSpPr>
        <p:sp>
          <p:nvSpPr>
            <p:cNvPr id="3" name="מלבן 2">
              <a:extLst>
                <a:ext uri="{FF2B5EF4-FFF2-40B4-BE49-F238E27FC236}">
                  <a16:creationId xmlns:a16="http://schemas.microsoft.com/office/drawing/2014/main" id="{24F84E6D-B419-4E45-A967-0F0E610BFDB9}"/>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E0EA7785-EF70-411A-ACB6-03195E3B80A8}"/>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תיבת טקסט 4">
            <a:extLst>
              <a:ext uri="{FF2B5EF4-FFF2-40B4-BE49-F238E27FC236}">
                <a16:creationId xmlns:a16="http://schemas.microsoft.com/office/drawing/2014/main" id="{00B3BD6D-1A50-4DF4-BEC6-D18A224CDC6A}"/>
              </a:ext>
            </a:extLst>
          </p:cNvPr>
          <p:cNvSpPr txBox="1"/>
          <p:nvPr/>
        </p:nvSpPr>
        <p:spPr>
          <a:xfrm>
            <a:off x="9410646" y="565283"/>
            <a:ext cx="1837362" cy="461665"/>
          </a:xfrm>
          <a:prstGeom prst="rect">
            <a:avLst/>
          </a:prstGeom>
          <a:noFill/>
        </p:spPr>
        <p:txBody>
          <a:bodyPr wrap="none" rtlCol="1">
            <a:spAutoFit/>
          </a:bodyPr>
          <a:lstStyle/>
          <a:p>
            <a:r>
              <a:rPr lang="he-IL" sz="2400" dirty="0">
                <a:solidFill>
                  <a:srgbClr val="C00000"/>
                </a:solidFill>
                <a:latin typeface="Comix No2 CLM" panose="02000803000000000000" pitchFamily="2" charset="-79"/>
                <a:cs typeface="Comix No2 CLM" panose="02000803000000000000" pitchFamily="2" charset="-79"/>
              </a:rPr>
              <a:t>מהלך השיעור</a:t>
            </a:r>
          </a:p>
        </p:txBody>
      </p:sp>
      <p:sp>
        <p:nvSpPr>
          <p:cNvPr id="6" name="מלבן 5">
            <a:extLst>
              <a:ext uri="{FF2B5EF4-FFF2-40B4-BE49-F238E27FC236}">
                <a16:creationId xmlns:a16="http://schemas.microsoft.com/office/drawing/2014/main" id="{C2EB3D04-2EF7-40E3-A16E-46FC66CD7FCF}"/>
              </a:ext>
            </a:extLst>
          </p:cNvPr>
          <p:cNvSpPr/>
          <p:nvPr/>
        </p:nvSpPr>
        <p:spPr>
          <a:xfrm>
            <a:off x="1296140" y="1324084"/>
            <a:ext cx="9951868" cy="4882106"/>
          </a:xfrm>
          <a:prstGeom prst="rect">
            <a:avLst/>
          </a:prstGeom>
        </p:spPr>
        <p:txBody>
          <a:bodyPr wrap="square">
            <a:spAutoFit/>
          </a:bodyPr>
          <a:lstStyle/>
          <a:p>
            <a:pPr>
              <a:lnSpc>
                <a:spcPct val="150000"/>
              </a:lnSpc>
              <a:spcAft>
                <a:spcPts val="800"/>
              </a:spcAft>
            </a:pPr>
            <a:r>
              <a:rPr lang="he-IL" sz="1400" b="1" dirty="0">
                <a:solidFill>
                  <a:srgbClr val="002060"/>
                </a:solidFill>
                <a:latin typeface="Comix No2 CLM" panose="02000803000000000000" pitchFamily="2" charset="-79"/>
                <a:ea typeface="Calibri" panose="020F0502020204030204" pitchFamily="34" charset="0"/>
                <a:cs typeface="Comix No2 CLM" panose="02000803000000000000" pitchFamily="2" charset="-79"/>
              </a:rPr>
              <a:t>כשבוע לפני השיעור:</a:t>
            </a:r>
            <a:endParaRPr lang="en-US" sz="1200" dirty="0">
              <a:solidFill>
                <a:srgbClr val="002060"/>
              </a:solidFill>
              <a:effectLst/>
              <a:latin typeface="Comix No2 CLM" panose="02000803000000000000" pitchFamily="2" charset="-79"/>
              <a:ea typeface="Calibri" panose="020F0502020204030204" pitchFamily="34" charset="0"/>
              <a:cs typeface="Comix No2 CLM" panose="02000803000000000000" pitchFamily="2" charset="-79"/>
            </a:endParaRPr>
          </a:p>
          <a:p>
            <a:pPr>
              <a:lnSpc>
                <a:spcPct val="150000"/>
              </a:lnSpc>
              <a:spcAft>
                <a:spcPts val="800"/>
              </a:spcAft>
            </a:pPr>
            <a:r>
              <a:rPr lang="he-IL" sz="14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המורה יבקש </a:t>
            </a:r>
            <a:r>
              <a:rPr lang="he-IL" sz="1400" dirty="0" err="1">
                <a:solidFill>
                  <a:srgbClr val="000000"/>
                </a:solidFill>
                <a:latin typeface="Comix No2 CLM" panose="02000803000000000000" pitchFamily="2" charset="-79"/>
                <a:ea typeface="Calibri" panose="020F0502020204030204" pitchFamily="34" charset="0"/>
                <a:cs typeface="Comix No2 CLM" panose="02000803000000000000" pitchFamily="2" charset="-79"/>
              </a:rPr>
              <a:t>ממש''צים</a:t>
            </a:r>
            <a:r>
              <a:rPr lang="he-IL" sz="14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או מתלמידים לשאול בבית ולכתוב סיפור על קרוב משפחה שלהם או אדם שהם מכירים, שהשתתף בקרב באחת ממלחמות ישראל וכוחות הביטחון, שנפצע, שנהרג, נספח, </a:t>
            </a:r>
            <a:r>
              <a:rPr lang="he-IL" sz="14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ככה זה היה... </a:t>
            </a:r>
            <a:r>
              <a:rPr lang="he-IL" sz="14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חלק מהסיפורים יוצגו בתחילת השיעור.</a:t>
            </a:r>
            <a:endParaRPr lang="en-US" sz="12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50000"/>
              </a:lnSpc>
              <a:spcAft>
                <a:spcPts val="800"/>
              </a:spcAft>
            </a:pPr>
            <a:r>
              <a:rPr lang="he-IL" sz="1400" dirty="0">
                <a:solidFill>
                  <a:srgbClr val="002060"/>
                </a:solidFill>
                <a:latin typeface="Comix No2 CLM" panose="02000803000000000000" pitchFamily="2" charset="-79"/>
                <a:ea typeface="Calibri" panose="020F0502020204030204" pitchFamily="34" charset="0"/>
                <a:cs typeface="Comix No2 CLM" panose="02000803000000000000" pitchFamily="2" charset="-79"/>
              </a:rPr>
              <a:t>השיעור,</a:t>
            </a:r>
            <a:endParaRPr lang="en-US" sz="1200" dirty="0">
              <a:solidFill>
                <a:srgbClr val="002060"/>
              </a:solidFill>
              <a:effectLst/>
              <a:latin typeface="Comix No2 CLM" panose="02000803000000000000" pitchFamily="2" charset="-79"/>
              <a:ea typeface="Calibri" panose="020F0502020204030204" pitchFamily="34" charset="0"/>
              <a:cs typeface="Comix No2 CLM" panose="02000803000000000000" pitchFamily="2" charset="-79"/>
            </a:endParaRPr>
          </a:p>
          <a:p>
            <a:pPr>
              <a:lnSpc>
                <a:spcPct val="150000"/>
              </a:lnSpc>
              <a:spcAft>
                <a:spcPts val="800"/>
              </a:spcAft>
            </a:pPr>
            <a:r>
              <a:rPr lang="he-IL" sz="1400" b="1" dirty="0">
                <a:solidFill>
                  <a:srgbClr val="0070C0"/>
                </a:solidFill>
                <a:latin typeface="Comix No2 CLM" panose="02000803000000000000" pitchFamily="2" charset="-79"/>
                <a:ea typeface="Calibri" panose="020F0502020204030204" pitchFamily="34" charset="0"/>
                <a:cs typeface="Comix No2 CLM" panose="02000803000000000000" pitchFamily="2" charset="-79"/>
              </a:rPr>
              <a:t>שלב א'</a:t>
            </a:r>
            <a:r>
              <a:rPr lang="he-IL" sz="1400" dirty="0">
                <a:solidFill>
                  <a:srgbClr val="0070C0"/>
                </a:solidFill>
                <a:latin typeface="Comix No2 CLM" panose="02000803000000000000" pitchFamily="2" charset="-79"/>
                <a:ea typeface="Calibri" panose="020F0502020204030204" pitchFamily="34" charset="0"/>
                <a:cs typeface="Comix No2 CLM" panose="02000803000000000000" pitchFamily="2" charset="-79"/>
              </a:rPr>
              <a:t> – רגע לפני (10 דק'):</a:t>
            </a:r>
          </a:p>
          <a:p>
            <a:pPr>
              <a:lnSpc>
                <a:spcPct val="150000"/>
              </a:lnSpc>
              <a:spcAft>
                <a:spcPts val="800"/>
              </a:spcAft>
            </a:pPr>
            <a:r>
              <a:rPr lang="he-IL" sz="1400" dirty="0">
                <a:solidFill>
                  <a:schemeClr val="accent5">
                    <a:lumMod val="50000"/>
                  </a:schemeClr>
                </a:solidFill>
                <a:latin typeface="Comix No2 CLM" panose="02000803000000000000" pitchFamily="2" charset="-79"/>
                <a:ea typeface="Times New Roman" panose="02020603050405020304" pitchFamily="18" charset="0"/>
                <a:cs typeface="Comix No2 CLM" panose="02000803000000000000" pitchFamily="2" charset="-79"/>
              </a:rPr>
              <a:t>לשלב זה מיועד שקף סקירה קצרה, תוך כדי הסבר המורה לוחץ על העכבר ובכל פעם עולה שם של מלחמה / מבצע, לאחר מכן עולים סיפורים אישיים – כאן עוצר לרגע המורה, ונותן לתלמידים שהכינו, לספר בקצרה את הסיפור שלהם (ניתן להכין שקפים לשיתוף (</a:t>
            </a:r>
            <a:r>
              <a:rPr lang="he-IL" sz="1400" dirty="0">
                <a:solidFill>
                  <a:schemeClr val="accent2">
                    <a:lumMod val="75000"/>
                  </a:schemeClr>
                </a:solidFill>
                <a:latin typeface="Comix No2 CLM" panose="02000803000000000000" pitchFamily="2" charset="-79"/>
                <a:ea typeface="Times New Roman" panose="02020603050405020304" pitchFamily="18" charset="0"/>
                <a:cs typeface="Comix No2 CLM" panose="02000803000000000000" pitchFamily="2" charset="-79"/>
              </a:rPr>
              <a:t>נספח ככה זה היה</a:t>
            </a:r>
            <a:r>
              <a:rPr lang="he-IL" sz="1400" dirty="0">
                <a:solidFill>
                  <a:schemeClr val="accent5">
                    <a:lumMod val="50000"/>
                  </a:schemeClr>
                </a:solidFill>
                <a:latin typeface="Comix No2 CLM" panose="02000803000000000000" pitchFamily="2" charset="-79"/>
                <a:ea typeface="Times New Roman" panose="02020603050405020304" pitchFamily="18" charset="0"/>
                <a:cs typeface="Comix No2 CLM" panose="02000803000000000000" pitchFamily="2" charset="-79"/>
              </a:rPr>
              <a:t>), אחר כך לוחץ פעם נוספת על העכבר ועולה הכותרת "יא' באדר" ועם זה הוא מסיים את הפתיח</a:t>
            </a:r>
            <a:endParaRPr lang="en-US" sz="1200" dirty="0">
              <a:solidFill>
                <a:srgbClr val="0070C0"/>
              </a:solidFill>
              <a:effectLst/>
              <a:latin typeface="Comix No2 CLM" panose="02000803000000000000" pitchFamily="2" charset="-79"/>
              <a:ea typeface="Calibri" panose="020F0502020204030204" pitchFamily="34" charset="0"/>
              <a:cs typeface="Comix No2 CLM" panose="02000803000000000000" pitchFamily="2" charset="-79"/>
            </a:endParaRPr>
          </a:p>
          <a:p>
            <a:pPr>
              <a:lnSpc>
                <a:spcPct val="150000"/>
              </a:lnSpc>
              <a:spcAft>
                <a:spcPts val="800"/>
              </a:spcAft>
            </a:pPr>
            <a:r>
              <a:rPr lang="he-IL" sz="14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תקציר – מטבע הדברים וההיסטוריה - אנחנו חיים במדינה בה אנו כל הזמן נלחמים על קיומה. לאורך כל הדרך, מהתקופה שלפני הקמת המדינה וגם היום התרחשו (וסביר כי גם בעתיד) יתרחשו מלחמות ואירועים ביטחוניים. אפשר לומר כי כמעט כל משפחה בישראל, מכירה או שיש בין חבריה, אדם שלקח חלק / נפגע / נהרג במלחמה או באירוע כזה או אחר. מספר תלמידים או מש''צים יציגו את סיפורם האישי.</a:t>
            </a:r>
            <a:endParaRPr lang="en-US" sz="12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50000"/>
              </a:lnSpc>
            </a:pP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בסוף הצגת התלמידים את סיפוריהם, המורה ישאל האם מישהו יודע מה ארע בתאריך העברי: </a:t>
            </a:r>
            <a:r>
              <a:rPr lang="he-IL" sz="1400" dirty="0" err="1">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י''א</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באדר? לאחר קבלת התשובות או העדר התשובות המורה ידגיש כי היום נברר מה בדיוק קרה שם... בתאריך הזה! וכיצד הוא קשור להגנה על הארץ?</a:t>
            </a:r>
          </a:p>
        </p:txBody>
      </p:sp>
      <p:pic>
        <p:nvPicPr>
          <p:cNvPr id="8" name="תמונה 7">
            <a:hlinkClick r:id="rId3" action="ppaction://hlinksldjump"/>
            <a:extLst>
              <a:ext uri="{FF2B5EF4-FFF2-40B4-BE49-F238E27FC236}">
                <a16:creationId xmlns:a16="http://schemas.microsoft.com/office/drawing/2014/main" id="{32FF13FE-F361-438F-AD55-1F60B970DBF4}"/>
              </a:ext>
            </a:extLst>
          </p:cNvPr>
          <p:cNvPicPr>
            <a:picLocks noChangeAspect="1"/>
          </p:cNvPicPr>
          <p:nvPr/>
        </p:nvPicPr>
        <p:blipFill rotWithShape="1">
          <a:blip r:embed="rId4"/>
          <a:srcRect l="36784" t="42330" r="59284" b="47702"/>
          <a:stretch/>
        </p:blipFill>
        <p:spPr>
          <a:xfrm>
            <a:off x="11472909" y="5883672"/>
            <a:ext cx="479394" cy="683581"/>
          </a:xfrm>
          <a:prstGeom prst="rect">
            <a:avLst/>
          </a:prstGeom>
        </p:spPr>
      </p:pic>
      <p:pic>
        <p:nvPicPr>
          <p:cNvPr id="9" name="תמונה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39408" y="237716"/>
            <a:ext cx="1176114" cy="437624"/>
          </a:xfrm>
          <a:prstGeom prst="rect">
            <a:avLst/>
          </a:prstGeom>
        </p:spPr>
      </p:pic>
    </p:spTree>
    <p:extLst>
      <p:ext uri="{BB962C8B-B14F-4D97-AF65-F5344CB8AC3E}">
        <p14:creationId xmlns:p14="http://schemas.microsoft.com/office/powerpoint/2010/main" val="348758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8CDA7CA1-9B9C-4A64-8A39-252E655D50F6}"/>
              </a:ext>
            </a:extLst>
          </p:cNvPr>
          <p:cNvGrpSpPr/>
          <p:nvPr/>
        </p:nvGrpSpPr>
        <p:grpSpPr>
          <a:xfrm>
            <a:off x="0" y="0"/>
            <a:ext cx="12192000" cy="6831365"/>
            <a:chOff x="0" y="0"/>
            <a:chExt cx="12192000" cy="6831365"/>
          </a:xfrm>
        </p:grpSpPr>
        <p:sp>
          <p:nvSpPr>
            <p:cNvPr id="3" name="מלבן 2">
              <a:extLst>
                <a:ext uri="{FF2B5EF4-FFF2-40B4-BE49-F238E27FC236}">
                  <a16:creationId xmlns:a16="http://schemas.microsoft.com/office/drawing/2014/main" id="{A747614F-4FCC-494C-8061-6B003689D1BA}"/>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6028DF44-2CA6-4E3F-A194-3AE03F814335}"/>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מלבן 4">
            <a:extLst>
              <a:ext uri="{FF2B5EF4-FFF2-40B4-BE49-F238E27FC236}">
                <a16:creationId xmlns:a16="http://schemas.microsoft.com/office/drawing/2014/main" id="{F92A97F0-403F-4225-AB32-70594993E975}"/>
              </a:ext>
            </a:extLst>
          </p:cNvPr>
          <p:cNvSpPr/>
          <p:nvPr/>
        </p:nvSpPr>
        <p:spPr>
          <a:xfrm>
            <a:off x="1265066" y="329399"/>
            <a:ext cx="9889725" cy="6036268"/>
          </a:xfrm>
          <a:prstGeom prst="rect">
            <a:avLst/>
          </a:prstGeom>
        </p:spPr>
        <p:txBody>
          <a:bodyPr wrap="square">
            <a:spAutoFit/>
          </a:bodyPr>
          <a:lstStyle/>
          <a:p>
            <a:pPr>
              <a:lnSpc>
                <a:spcPct val="150000"/>
              </a:lnSpc>
            </a:pPr>
            <a:r>
              <a:rPr lang="en-US"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a:t>
            </a:r>
            <a:r>
              <a:rPr lang="he-IL" sz="1400" dirty="0">
                <a:solidFill>
                  <a:srgbClr val="0070C0"/>
                </a:solidFill>
                <a:latin typeface="Comix No2 CLM" panose="02000803000000000000" pitchFamily="2" charset="-79"/>
                <a:ea typeface="Times New Roman" panose="02020603050405020304" pitchFamily="18" charset="0"/>
                <a:cs typeface="Comix No2 CLM" panose="02000803000000000000" pitchFamily="2" charset="-79"/>
              </a:rPr>
              <a:t>שלב ב' – לומדי ביחד (20 דק')</a:t>
            </a:r>
          </a:p>
          <a:p>
            <a:pPr>
              <a:lnSpc>
                <a:spcPct val="150000"/>
              </a:lnSpc>
            </a:pPr>
            <a:endParaRPr lang="he-IL" sz="1400" dirty="0">
              <a:solidFill>
                <a:srgbClr val="002060"/>
              </a:solidFill>
              <a:latin typeface="Comix No2 CLM" panose="02000803000000000000" pitchFamily="2" charset="-79"/>
              <a:ea typeface="Times New Roman" panose="02020603050405020304" pitchFamily="18" charset="0"/>
              <a:cs typeface="Comix No2 CLM" panose="02000803000000000000" pitchFamily="2" charset="-79"/>
            </a:endParaRPr>
          </a:p>
          <a:p>
            <a:pPr>
              <a:lnSpc>
                <a:spcPct val="150000"/>
              </a:lnSpc>
            </a:pP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המורה / </a:t>
            </a:r>
            <a:r>
              <a:rPr lang="he-IL" sz="1400" dirty="0" err="1">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המש''צ</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מחלק את הכתה ל </a:t>
            </a:r>
            <a:r>
              <a:rPr lang="he-IL" dirty="0">
                <a:solidFill>
                  <a:srgbClr val="C00000"/>
                </a:solidFill>
                <a:latin typeface="Comix No2 CLM" panose="02000803000000000000" pitchFamily="2" charset="-79"/>
                <a:ea typeface="Times New Roman" panose="02020603050405020304" pitchFamily="18" charset="0"/>
                <a:cs typeface="Comix No2 CLM" panose="02000803000000000000" pitchFamily="2" charset="-79"/>
              </a:rPr>
              <a:t>4</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חדרים </a:t>
            </a:r>
            <a:r>
              <a:rPr lang="he-IL" sz="1400" dirty="0" err="1">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ול</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a:t>
            </a:r>
            <a:r>
              <a:rPr lang="he-IL" dirty="0">
                <a:solidFill>
                  <a:srgbClr val="C00000"/>
                </a:solidFill>
                <a:latin typeface="Comix No2 CLM" panose="02000803000000000000" pitchFamily="2" charset="-79"/>
                <a:ea typeface="Times New Roman" panose="02020603050405020304" pitchFamily="18" charset="0"/>
                <a:cs typeface="Comix No2 CLM" panose="02000803000000000000" pitchFamily="2" charset="-79"/>
              </a:rPr>
              <a:t>4</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קבוצות.</a:t>
            </a:r>
            <a:endParaRPr lang="en-US" sz="1400" dirty="0">
              <a:latin typeface="Comix No2 CLM" panose="02000803000000000000" pitchFamily="2" charset="-79"/>
              <a:ea typeface="Times New Roman" panose="02020603050405020304" pitchFamily="18" charset="0"/>
              <a:cs typeface="Comix No2 CLM" panose="02000803000000000000" pitchFamily="2" charset="-79"/>
            </a:endParaRPr>
          </a:p>
          <a:p>
            <a:pPr>
              <a:lnSpc>
                <a:spcPct val="150000"/>
              </a:lnSpc>
            </a:pPr>
            <a:r>
              <a:rPr lang="he-IL" sz="1400" b="1"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המשימה</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 ללמוד את החומר שנמצא בקישור: </a:t>
            </a: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hlinkClick r:id="rId3"/>
              </a:rPr>
              <a:t>לומדים לבד</a:t>
            </a:r>
            <a:endPar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endParaRPr>
          </a:p>
          <a:p>
            <a:pPr>
              <a:lnSpc>
                <a:spcPct val="150000"/>
              </a:lnSpc>
            </a:pPr>
            <a:r>
              <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rPr>
              <a:t>(אפשר לשלוח את החומר לפני השיעור ולקצר תהליכים במהלכו)</a:t>
            </a:r>
          </a:p>
          <a:p>
            <a:pPr>
              <a:lnSpc>
                <a:spcPct val="150000"/>
              </a:lnSpc>
            </a:pPr>
            <a:endParaRPr lang="he-IL" sz="1400" dirty="0">
              <a:solidFill>
                <a:srgbClr val="000000"/>
              </a:solidFill>
              <a:latin typeface="Comix No2 CLM" panose="02000803000000000000" pitchFamily="2" charset="-79"/>
              <a:ea typeface="Times New Roman" panose="02020603050405020304" pitchFamily="18" charset="0"/>
              <a:cs typeface="Comix No2 CLM" panose="02000803000000000000" pitchFamily="2" charset="-79"/>
            </a:endParaRPr>
          </a:p>
          <a:p>
            <a:pPr>
              <a:lnSpc>
                <a:spcPct val="150000"/>
              </a:lnSpc>
            </a:pPr>
            <a:endParaRPr lang="he-IL" sz="1400" dirty="0">
              <a:solidFill>
                <a:srgbClr val="000000"/>
              </a:solidFill>
              <a:latin typeface="Comix No2 CLM" panose="02000803000000000000" pitchFamily="2" charset="-79"/>
              <a:cs typeface="Comix No2 CLM" panose="02000803000000000000" pitchFamily="2" charset="-79"/>
            </a:endParaRPr>
          </a:p>
          <a:p>
            <a:r>
              <a:rPr lang="he-IL" sz="1400" b="1" dirty="0">
                <a:solidFill>
                  <a:srgbClr val="0070C0"/>
                </a:solidFill>
                <a:latin typeface="Comix No2 CLM" panose="02000803000000000000" pitchFamily="2" charset="-79"/>
                <a:cs typeface="Comix No2 CLM" panose="02000803000000000000" pitchFamily="2" charset="-79"/>
              </a:rPr>
              <a:t>שלב ג' – משחקים </a:t>
            </a:r>
            <a:r>
              <a:rPr lang="he-IL" sz="1400" dirty="0">
                <a:solidFill>
                  <a:srgbClr val="0070C0"/>
                </a:solidFill>
                <a:latin typeface="Comix No2 CLM" panose="02000803000000000000" pitchFamily="2" charset="-79"/>
                <a:cs typeface="Comix No2 CLM" panose="02000803000000000000" pitchFamily="2" charset="-79"/>
              </a:rPr>
              <a:t>(15 דק')</a:t>
            </a:r>
          </a:p>
          <a:p>
            <a:endParaRPr lang="en-US" sz="1400" dirty="0">
              <a:latin typeface="David" panose="020E0502060401010101" pitchFamily="34" charset="-79"/>
              <a:cs typeface="David" panose="020E0502060401010101" pitchFamily="34" charset="-79"/>
            </a:endParaRPr>
          </a:p>
          <a:p>
            <a:r>
              <a:rPr lang="he-IL" sz="1400" dirty="0">
                <a:latin typeface="Comix No2 CLM" panose="02000803000000000000" pitchFamily="2" charset="-79"/>
                <a:cs typeface="Comix No2 CLM" panose="02000803000000000000" pitchFamily="2" charset="-79"/>
              </a:rPr>
              <a:t>משחקים, המשחק בקישור </a:t>
            </a:r>
            <a:r>
              <a:rPr lang="he-IL" sz="1400" dirty="0">
                <a:latin typeface="Comix No2 CLM" panose="02000803000000000000" pitchFamily="2" charset="-79"/>
                <a:cs typeface="Comix No2 CLM" panose="02000803000000000000" pitchFamily="2" charset="-79"/>
                <a:hlinkClick r:id="rId4"/>
              </a:rPr>
              <a:t>תחרות חוליות</a:t>
            </a:r>
            <a:endParaRPr lang="he-IL" sz="1400" dirty="0">
              <a:latin typeface="Comix No2 CLM" panose="02000803000000000000" pitchFamily="2" charset="-79"/>
              <a:cs typeface="Comix No2 CLM" panose="02000803000000000000" pitchFamily="2" charset="-79"/>
            </a:endParaRP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המשחק הנו לוח המחולק לפי קטגוריות</a:t>
            </a: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בכל קטגוריה חמש שאלות, ולכל שאלה ערך מספרי אחר.</a:t>
            </a: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בצד שמאל מופיע הניקוד לכל חוליה (יש להחליט איזה צבע לאיזה חוליה)</a:t>
            </a: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בכל פעם חוליה אחת בוחרת על איזה שאלה ברצונה לענות (קטגוריה + ערך נקודות)</a:t>
            </a: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המורה לוחץ על הריבוע </a:t>
            </a:r>
            <a:r>
              <a:rPr lang="he-IL" sz="1400" dirty="0">
                <a:solidFill>
                  <a:srgbClr val="FF0000"/>
                </a:solidFill>
                <a:latin typeface="Comix No2 CLM" panose="02000803000000000000" pitchFamily="2" charset="-79"/>
                <a:cs typeface="Comix No2 CLM" panose="02000803000000000000" pitchFamily="2" charset="-79"/>
              </a:rPr>
              <a:t>פעם אחת </a:t>
            </a:r>
            <a:r>
              <a:rPr lang="he-IL" sz="1400" dirty="0">
                <a:latin typeface="Comix No2 CLM" panose="02000803000000000000" pitchFamily="2" charset="-79"/>
                <a:cs typeface="Comix No2 CLM" panose="02000803000000000000" pitchFamily="2" charset="-79"/>
              </a:rPr>
              <a:t>השאלה נחשפת, הקבוצה עונה על השאלה, המורה לוחץ </a:t>
            </a:r>
            <a:r>
              <a:rPr lang="he-IL" sz="1400" dirty="0">
                <a:solidFill>
                  <a:srgbClr val="FF0000"/>
                </a:solidFill>
                <a:latin typeface="Comix No2 CLM" panose="02000803000000000000" pitchFamily="2" charset="-79"/>
                <a:cs typeface="Comix No2 CLM" panose="02000803000000000000" pitchFamily="2" charset="-79"/>
              </a:rPr>
              <a:t>שוב</a:t>
            </a:r>
            <a:r>
              <a:rPr lang="he-IL" sz="1400" dirty="0">
                <a:latin typeface="Comix No2 CLM" panose="02000803000000000000" pitchFamily="2" charset="-79"/>
                <a:cs typeface="Comix No2 CLM" panose="02000803000000000000" pitchFamily="2" charset="-79"/>
              </a:rPr>
              <a:t> על אותו הריבוע ואז נגלית התשובה</a:t>
            </a: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במידה </a:t>
            </a:r>
            <a:r>
              <a:rPr lang="he-IL" sz="1400" dirty="0" err="1">
                <a:latin typeface="Comix No2 CLM" panose="02000803000000000000" pitchFamily="2" charset="-79"/>
                <a:cs typeface="Comix No2 CLM" panose="02000803000000000000" pitchFamily="2" charset="-79"/>
              </a:rPr>
              <a:t>והחוליה</a:t>
            </a:r>
            <a:r>
              <a:rPr lang="he-IL" sz="1400" dirty="0">
                <a:latin typeface="Comix No2 CLM" panose="02000803000000000000" pitchFamily="2" charset="-79"/>
                <a:cs typeface="Comix No2 CLM" panose="02000803000000000000" pitchFamily="2" charset="-79"/>
              </a:rPr>
              <a:t> ענתה נכון לוחץ המורה על סימון </a:t>
            </a:r>
            <a:r>
              <a:rPr lang="he-IL" dirty="0">
                <a:solidFill>
                  <a:srgbClr val="00B050"/>
                </a:solidFill>
                <a:latin typeface="Comix No2 CLM" panose="02000803000000000000" pitchFamily="2" charset="-79"/>
                <a:cs typeface="Comix No2 CLM" panose="02000803000000000000" pitchFamily="2" charset="-79"/>
              </a:rPr>
              <a:t>וי </a:t>
            </a:r>
            <a:r>
              <a:rPr lang="he-IL" sz="1400" dirty="0">
                <a:latin typeface="Comix No2 CLM" panose="02000803000000000000" pitchFamily="2" charset="-79"/>
                <a:cs typeface="Comix No2 CLM" panose="02000803000000000000" pitchFamily="2" charset="-79"/>
              </a:rPr>
              <a:t>והנקודות מתווספות לקבוצה, במידה היא שגתה לוחץ המורה על </a:t>
            </a:r>
            <a:r>
              <a:rPr lang="he-IL" dirty="0">
                <a:solidFill>
                  <a:srgbClr val="FF0000"/>
                </a:solidFill>
                <a:latin typeface="Comix No2 CLM" panose="02000803000000000000" pitchFamily="2" charset="-79"/>
                <a:cs typeface="Comix No2 CLM" panose="02000803000000000000" pitchFamily="2" charset="-79"/>
              </a:rPr>
              <a:t>איקס</a:t>
            </a:r>
            <a:r>
              <a:rPr lang="he-IL" sz="1400" dirty="0">
                <a:latin typeface="Comix No2 CLM" panose="02000803000000000000" pitchFamily="2" charset="-79"/>
                <a:cs typeface="Comix No2 CLM" panose="02000803000000000000" pitchFamily="2" charset="-79"/>
              </a:rPr>
              <a:t> והניקוד יורד מהחולייה.</a:t>
            </a:r>
          </a:p>
          <a:p>
            <a:pPr marL="342900" indent="-342900">
              <a:buFont typeface="+mj-lt"/>
              <a:buAutoNum type="arabicPeriod"/>
            </a:pPr>
            <a:r>
              <a:rPr lang="he-IL" sz="1400" dirty="0">
                <a:latin typeface="Comix No2 CLM" panose="02000803000000000000" pitchFamily="2" charset="-79"/>
                <a:cs typeface="Comix No2 CLM" panose="02000803000000000000" pitchFamily="2" charset="-79"/>
              </a:rPr>
              <a:t>הקבוצה המנצחת היא הקבוצה שיש לה את מירב הנקודות. </a:t>
            </a:r>
          </a:p>
          <a:p>
            <a:endParaRPr lang="he-IL" sz="1400" dirty="0">
              <a:latin typeface="David" panose="020E0502060401010101" pitchFamily="34" charset="-79"/>
              <a:cs typeface="David" panose="020E0502060401010101" pitchFamily="34" charset="-79"/>
            </a:endParaRPr>
          </a:p>
          <a:p>
            <a:r>
              <a:rPr lang="he-IL" sz="1400" dirty="0">
                <a:latin typeface="David" panose="020E0502060401010101" pitchFamily="34" charset="-79"/>
                <a:cs typeface="David" panose="020E0502060401010101" pitchFamily="34" charset="-79"/>
              </a:rPr>
              <a:t> </a:t>
            </a:r>
            <a:r>
              <a:rPr lang="he-IL" sz="1400" u="sng" dirty="0">
                <a:latin typeface="Comix No2 CLM" panose="02000803000000000000" pitchFamily="2" charset="-79"/>
                <a:cs typeface="Comix No2 CLM" panose="02000803000000000000" pitchFamily="2" charset="-79"/>
              </a:rPr>
              <a:t>הערה</a:t>
            </a:r>
            <a:r>
              <a:rPr lang="he-IL" sz="1400" dirty="0">
                <a:latin typeface="Comix No2 CLM" panose="02000803000000000000" pitchFamily="2" charset="-79"/>
                <a:cs typeface="Comix No2 CLM" panose="02000803000000000000" pitchFamily="2" charset="-79"/>
              </a:rPr>
              <a:t>: חשוב אחרי כל שאלה ותשובה, להרחיב במספר מילים ולא לעבור מיד לשאלה ולקבוצה הבאה.</a:t>
            </a:r>
          </a:p>
          <a:p>
            <a:endParaRPr lang="he-IL" sz="1400" dirty="0">
              <a:latin typeface="Comix No2 CLM" panose="02000803000000000000" pitchFamily="2" charset="-79"/>
              <a:cs typeface="Comix No2 CLM" panose="02000803000000000000" pitchFamily="2" charset="-79"/>
            </a:endParaRPr>
          </a:p>
          <a:p>
            <a:r>
              <a:rPr lang="he-IL" sz="1400" dirty="0">
                <a:latin typeface="Comix No2 CLM" panose="02000803000000000000" pitchFamily="2" charset="-79"/>
                <a:cs typeface="Comix No2 CLM" panose="02000803000000000000" pitchFamily="2" charset="-79"/>
              </a:rPr>
              <a:t>השאלות והתשובות מצורפות לנוחות המורה</a:t>
            </a:r>
            <a:endParaRPr lang="en-US" sz="1400" dirty="0">
              <a:latin typeface="Comix No2 CLM" panose="02000803000000000000" pitchFamily="2" charset="-79"/>
              <a:cs typeface="Comix No2 CLM" panose="02000803000000000000" pitchFamily="2" charset="-79"/>
            </a:endParaRPr>
          </a:p>
          <a:p>
            <a:pPr>
              <a:lnSpc>
                <a:spcPct val="150000"/>
              </a:lnSpc>
            </a:pPr>
            <a:endParaRPr lang="he-IL" sz="1400" dirty="0">
              <a:latin typeface="Comix No2 CLM" panose="02000803000000000000" pitchFamily="2" charset="-79"/>
              <a:cs typeface="Comix No2 CLM" panose="02000803000000000000" pitchFamily="2" charset="-79"/>
            </a:endParaRPr>
          </a:p>
        </p:txBody>
      </p:sp>
      <p:pic>
        <p:nvPicPr>
          <p:cNvPr id="6" name="תמונה 5">
            <a:hlinkClick r:id="rId5" action="ppaction://hlinksldjump"/>
            <a:extLst>
              <a:ext uri="{FF2B5EF4-FFF2-40B4-BE49-F238E27FC236}">
                <a16:creationId xmlns:a16="http://schemas.microsoft.com/office/drawing/2014/main" id="{AB74DEF6-F302-4860-80C7-0D3B9FDC86FB}"/>
              </a:ext>
            </a:extLst>
          </p:cNvPr>
          <p:cNvPicPr>
            <a:picLocks noChangeAspect="1"/>
          </p:cNvPicPr>
          <p:nvPr/>
        </p:nvPicPr>
        <p:blipFill rotWithShape="1">
          <a:blip r:embed="rId6"/>
          <a:srcRect l="36784" t="42330" r="59284" b="47702"/>
          <a:stretch/>
        </p:blipFill>
        <p:spPr>
          <a:xfrm>
            <a:off x="11472909" y="5883672"/>
            <a:ext cx="479394" cy="683581"/>
          </a:xfrm>
          <a:prstGeom prst="rect">
            <a:avLst/>
          </a:prstGeom>
        </p:spPr>
      </p:pic>
      <p:pic>
        <p:nvPicPr>
          <p:cNvPr id="7" name="תמונה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54791" y="186431"/>
            <a:ext cx="807170" cy="300342"/>
          </a:xfrm>
          <a:prstGeom prst="rect">
            <a:avLst/>
          </a:prstGeom>
        </p:spPr>
      </p:pic>
    </p:spTree>
    <p:extLst>
      <p:ext uri="{BB962C8B-B14F-4D97-AF65-F5344CB8AC3E}">
        <p14:creationId xmlns:p14="http://schemas.microsoft.com/office/powerpoint/2010/main" val="127209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8CDA7CA1-9B9C-4A64-8A39-252E655D50F6}"/>
              </a:ext>
            </a:extLst>
          </p:cNvPr>
          <p:cNvGrpSpPr/>
          <p:nvPr/>
        </p:nvGrpSpPr>
        <p:grpSpPr>
          <a:xfrm>
            <a:off x="0" y="0"/>
            <a:ext cx="12192000" cy="6831365"/>
            <a:chOff x="0" y="0"/>
            <a:chExt cx="12192000" cy="6831365"/>
          </a:xfrm>
        </p:grpSpPr>
        <p:sp>
          <p:nvSpPr>
            <p:cNvPr id="3" name="מלבן 2">
              <a:extLst>
                <a:ext uri="{FF2B5EF4-FFF2-40B4-BE49-F238E27FC236}">
                  <a16:creationId xmlns:a16="http://schemas.microsoft.com/office/drawing/2014/main" id="{A747614F-4FCC-494C-8061-6B003689D1BA}"/>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6028DF44-2CA6-4E3F-A194-3AE03F814335}"/>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מלבן 4">
            <a:extLst>
              <a:ext uri="{FF2B5EF4-FFF2-40B4-BE49-F238E27FC236}">
                <a16:creationId xmlns:a16="http://schemas.microsoft.com/office/drawing/2014/main" id="{B9BDA60D-166B-42DE-BB32-57EEBF67C226}"/>
              </a:ext>
            </a:extLst>
          </p:cNvPr>
          <p:cNvSpPr/>
          <p:nvPr/>
        </p:nvSpPr>
        <p:spPr>
          <a:xfrm>
            <a:off x="1864311" y="444630"/>
            <a:ext cx="9321554" cy="5509713"/>
          </a:xfrm>
          <a:prstGeom prst="rect">
            <a:avLst/>
          </a:prstGeom>
        </p:spPr>
        <p:txBody>
          <a:bodyPr wrap="square">
            <a:spAutoFit/>
          </a:bodyPr>
          <a:lstStyle/>
          <a:p>
            <a:pPr algn="just">
              <a:lnSpc>
                <a:spcPct val="150000"/>
              </a:lnSpc>
            </a:pPr>
            <a:r>
              <a:rPr lang="he-IL" sz="1600" dirty="0">
                <a:solidFill>
                  <a:srgbClr val="0070C0"/>
                </a:solidFill>
                <a:latin typeface="Comix No2 CLM" panose="02000803000000000000" pitchFamily="2" charset="-79"/>
                <a:cs typeface="Comix No2 CLM" panose="02000803000000000000" pitchFamily="2" charset="-79"/>
              </a:rPr>
              <a:t>שלב ד' – מעגל של''ח וסיכום </a:t>
            </a:r>
          </a:p>
          <a:p>
            <a:pPr algn="just">
              <a:lnSpc>
                <a:spcPct val="150000"/>
              </a:lnSpc>
            </a:pPr>
            <a:endParaRPr lang="he-IL" sz="1600" dirty="0">
              <a:solidFill>
                <a:srgbClr val="0070C0"/>
              </a:solidFill>
              <a:latin typeface="Comix No2 CLM" panose="02000803000000000000" pitchFamily="2" charset="-79"/>
              <a:cs typeface="Comix No2 CLM" panose="02000803000000000000" pitchFamily="2" charset="-79"/>
            </a:endParaRPr>
          </a:p>
          <a:p>
            <a:pPr algn="just">
              <a:lnSpc>
                <a:spcPct val="150000"/>
              </a:lnSpc>
            </a:pPr>
            <a:r>
              <a:rPr lang="he-IL" sz="1600" dirty="0">
                <a:latin typeface="Comix No2 CLM" panose="02000803000000000000" pitchFamily="2" charset="-79"/>
                <a:cs typeface="Comix No2 CLM" panose="02000803000000000000" pitchFamily="2" charset="-79"/>
              </a:rPr>
              <a:t>שיחזור של מה שלמדנו ויציאה מתוכו למעגל של''ח</a:t>
            </a:r>
          </a:p>
          <a:p>
            <a:pPr algn="just">
              <a:lnSpc>
                <a:spcPct val="150000"/>
              </a:lnSpc>
            </a:pPr>
            <a:endParaRPr lang="he-IL" sz="1600" dirty="0">
              <a:latin typeface="Comix No2 CLM" panose="02000803000000000000" pitchFamily="2" charset="-79"/>
              <a:cs typeface="Comix No2 CLM" panose="02000803000000000000" pitchFamily="2" charset="-79"/>
            </a:endParaRPr>
          </a:p>
          <a:p>
            <a:pPr algn="just">
              <a:lnSpc>
                <a:spcPct val="150000"/>
              </a:lnSpc>
              <a:spcAft>
                <a:spcPts val="800"/>
              </a:spcAft>
            </a:pPr>
            <a:r>
              <a:rPr lang="he-IL" sz="1600" dirty="0">
                <a:latin typeface="Comix No2 CLM" panose="02000803000000000000" pitchFamily="2" charset="-79"/>
                <a:ea typeface="Calibri" panose="020F0502020204030204" pitchFamily="34" charset="0"/>
                <a:cs typeface="Comix No2 CLM" panose="02000803000000000000" pitchFamily="2" charset="-79"/>
              </a:rPr>
              <a:t>שיחזור של המורה על ידי שאילת שאלות והבהרה: </a:t>
            </a:r>
            <a:r>
              <a:rPr lang="he-IL" sz="1600" b="1" dirty="0">
                <a:latin typeface="Comix No2 CLM" panose="02000803000000000000" pitchFamily="2" charset="-79"/>
                <a:ea typeface="Calibri" panose="020F0502020204030204" pitchFamily="34" charset="0"/>
                <a:cs typeface="Comix No2 CLM" panose="02000803000000000000" pitchFamily="2" charset="-79"/>
              </a:rPr>
              <a:t>מה הייתה תל חי עבור המדינה שבדרך?... </a:t>
            </a:r>
            <a:endParaRPr lang="he-IL" sz="1400" b="1" dirty="0">
              <a:latin typeface="Comix No2 CLM" panose="02000803000000000000" pitchFamily="2" charset="-79"/>
              <a:ea typeface="Calibri" panose="020F0502020204030204" pitchFamily="34" charset="0"/>
              <a:cs typeface="Comix No2 CLM" panose="02000803000000000000" pitchFamily="2" charset="-79"/>
            </a:endParaRPr>
          </a:p>
          <a:p>
            <a:pPr marL="285750" indent="-285750" algn="just">
              <a:lnSpc>
                <a:spcPct val="150000"/>
              </a:lnSpc>
              <a:spcAft>
                <a:spcPts val="800"/>
              </a:spcAft>
              <a:buFont typeface="Wingdings" panose="05000000000000000000" pitchFamily="2" charset="2"/>
              <a:buChar char="ü"/>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למה הפכה תל חי? תל חי הייתה </a:t>
            </a:r>
            <a:r>
              <a:rPr lang="he-IL"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סמל</a:t>
            </a:r>
            <a:r>
              <a:rPr lang="he-IL"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למפנה שחוללו אנשי המעשה ברוח היהודית. </a:t>
            </a:r>
            <a:endPar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endParaRPr>
          </a:p>
          <a:p>
            <a:pPr marL="285750" indent="-285750" algn="just">
              <a:lnSpc>
                <a:spcPct val="150000"/>
              </a:lnSpc>
              <a:spcAft>
                <a:spcPts val="800"/>
              </a:spcAft>
              <a:buFont typeface="Wingdings" panose="05000000000000000000" pitchFamily="2" charset="2"/>
              <a:buChar char="ü"/>
            </a:pPr>
            <a:r>
              <a:rPr lang="he-IL" sz="1600" dirty="0">
                <a:latin typeface="Comix No2 CLM" panose="02000803000000000000" pitchFamily="2" charset="-79"/>
                <a:ea typeface="Calibri" panose="020F0502020204030204" pitchFamily="34" charset="0"/>
                <a:cs typeface="Comix No2 CLM" panose="02000803000000000000" pitchFamily="2" charset="-79"/>
              </a:rPr>
              <a:t>למה הפכה דמותו של </a:t>
            </a:r>
            <a:r>
              <a:rPr lang="he-IL" sz="1600" dirty="0" err="1">
                <a:latin typeface="Comix No2 CLM" panose="02000803000000000000" pitchFamily="2" charset="-79"/>
                <a:ea typeface="Calibri" panose="020F0502020204030204" pitchFamily="34" charset="0"/>
                <a:cs typeface="Comix No2 CLM" panose="02000803000000000000" pitchFamily="2" charset="-79"/>
              </a:rPr>
              <a:t>טרומפלדור</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a:t>
            </a:r>
            <a:r>
              <a:rPr lang="he-IL"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לדמות אגדתית מעצבת </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של דמות היהודי החדש. </a:t>
            </a:r>
          </a:p>
          <a:p>
            <a:pPr marL="285750" indent="-285750" algn="just">
              <a:lnSpc>
                <a:spcPct val="150000"/>
              </a:lnSpc>
              <a:spcAft>
                <a:spcPts val="800"/>
              </a:spcAft>
              <a:buFont typeface="Wingdings" panose="05000000000000000000" pitchFamily="2" charset="2"/>
              <a:buChar char="ü"/>
            </a:pPr>
            <a:r>
              <a:rPr lang="he-IL" sz="1600" dirty="0">
                <a:latin typeface="Comix No2 CLM" panose="02000803000000000000" pitchFamily="2" charset="-79"/>
                <a:ea typeface="Calibri" panose="020F0502020204030204" pitchFamily="34" charset="0"/>
                <a:cs typeface="Comix No2 CLM" panose="02000803000000000000" pitchFamily="2" charset="-79"/>
              </a:rPr>
              <a:t>מה מהותו של התאריך הזה אותו אני מציינים?</a:t>
            </a:r>
            <a:r>
              <a:rPr lang="he-IL"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 י"א באדר </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נקבע כיום מועד לגבורת </a:t>
            </a:r>
            <a:r>
              <a:rPr lang="he-IL"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ההיאחזות</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בארץ - בעבודה ובהגנה. </a:t>
            </a:r>
          </a:p>
          <a:p>
            <a:pPr marL="285750" indent="-285750" algn="just">
              <a:lnSpc>
                <a:spcPct val="150000"/>
              </a:lnSpc>
              <a:spcAft>
                <a:spcPts val="800"/>
              </a:spcAft>
              <a:buFont typeface="Wingdings" panose="05000000000000000000" pitchFamily="2" charset="2"/>
              <a:buChar char="ü"/>
            </a:pPr>
            <a:r>
              <a:rPr lang="he-IL" sz="1600" dirty="0">
                <a:latin typeface="Comix No2 CLM" panose="02000803000000000000" pitchFamily="2" charset="-79"/>
                <a:ea typeface="Calibri" panose="020F0502020204030204" pitchFamily="34" charset="0"/>
                <a:cs typeface="Comix No2 CLM" panose="02000803000000000000" pitchFamily="2" charset="-79"/>
              </a:rPr>
              <a:t>אילו מרכיבים סמליים העניק סיפור תל חי ? </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מקום מקודש, תאריך מקודש, גיבורים חדשים, ובעיקר – טעם חדש לחיים ולמוות.</a:t>
            </a:r>
          </a:p>
          <a:p>
            <a:pPr marL="285750" indent="-285750" algn="just">
              <a:lnSpc>
                <a:spcPct val="150000"/>
              </a:lnSpc>
              <a:spcAft>
                <a:spcPts val="800"/>
              </a:spcAft>
              <a:buFont typeface="Wingdings" panose="05000000000000000000" pitchFamily="2" charset="2"/>
              <a:buChar char="ü"/>
            </a:pPr>
            <a:endPar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endParaRPr>
          </a:p>
          <a:p>
            <a:pPr algn="just">
              <a:lnSpc>
                <a:spcPct val="150000"/>
              </a:lnSpc>
              <a:spcAft>
                <a:spcPts val="800"/>
              </a:spcAft>
            </a:pPr>
            <a:r>
              <a:rPr lang="he-IL"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hlinkClick r:id="rId3" action="ppaction://hlinksldjump"/>
              </a:rPr>
              <a:t>מעבר למעגל של''ח</a:t>
            </a:r>
            <a:endParaRPr lang="en-US"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endParaRPr>
          </a:p>
        </p:txBody>
      </p:sp>
      <p:pic>
        <p:nvPicPr>
          <p:cNvPr id="6" name="תמונה 5">
            <a:hlinkClick r:id="rId4" action="ppaction://hlinksldjump"/>
            <a:extLst>
              <a:ext uri="{FF2B5EF4-FFF2-40B4-BE49-F238E27FC236}">
                <a16:creationId xmlns:a16="http://schemas.microsoft.com/office/drawing/2014/main" id="{324C96D3-ADC9-4D2A-B7D3-73B9EB7DBFB6}"/>
              </a:ext>
            </a:extLst>
          </p:cNvPr>
          <p:cNvPicPr>
            <a:picLocks noChangeAspect="1"/>
          </p:cNvPicPr>
          <p:nvPr/>
        </p:nvPicPr>
        <p:blipFill rotWithShape="1">
          <a:blip r:embed="rId5"/>
          <a:srcRect l="36784" t="42330" r="59284" b="47702"/>
          <a:stretch/>
        </p:blipFill>
        <p:spPr>
          <a:xfrm>
            <a:off x="11472909" y="5883672"/>
            <a:ext cx="479394" cy="683581"/>
          </a:xfrm>
          <a:prstGeom prst="rect">
            <a:avLst/>
          </a:prstGeom>
        </p:spPr>
      </p:pic>
      <p:pic>
        <p:nvPicPr>
          <p:cNvPr id="7" name="תמונה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24767" y="289273"/>
            <a:ext cx="807170" cy="300342"/>
          </a:xfrm>
          <a:prstGeom prst="rect">
            <a:avLst/>
          </a:prstGeom>
        </p:spPr>
      </p:pic>
    </p:spTree>
    <p:extLst>
      <p:ext uri="{BB962C8B-B14F-4D97-AF65-F5344CB8AC3E}">
        <p14:creationId xmlns:p14="http://schemas.microsoft.com/office/powerpoint/2010/main" val="2668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60765CCF-7343-4439-9BE7-2523B817D6F4}"/>
              </a:ext>
            </a:extLst>
          </p:cNvPr>
          <p:cNvGrpSpPr/>
          <p:nvPr/>
        </p:nvGrpSpPr>
        <p:grpSpPr>
          <a:xfrm>
            <a:off x="0" y="0"/>
            <a:ext cx="12192000" cy="6831365"/>
            <a:chOff x="0" y="0"/>
            <a:chExt cx="12192000" cy="6831365"/>
          </a:xfrm>
        </p:grpSpPr>
        <p:sp>
          <p:nvSpPr>
            <p:cNvPr id="3" name="מלבן 2">
              <a:extLst>
                <a:ext uri="{FF2B5EF4-FFF2-40B4-BE49-F238E27FC236}">
                  <a16:creationId xmlns:a16="http://schemas.microsoft.com/office/drawing/2014/main" id="{0F2F560F-922F-492A-9E83-CBB65474EFCF}"/>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7757571E-1AC7-4345-8CB9-DDCA836071C2}"/>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מלבן 4">
            <a:extLst>
              <a:ext uri="{FF2B5EF4-FFF2-40B4-BE49-F238E27FC236}">
                <a16:creationId xmlns:a16="http://schemas.microsoft.com/office/drawing/2014/main" id="{BA5DEC72-D103-41E5-83C1-D4C6209A1E7E}"/>
              </a:ext>
            </a:extLst>
          </p:cNvPr>
          <p:cNvSpPr/>
          <p:nvPr/>
        </p:nvSpPr>
        <p:spPr>
          <a:xfrm>
            <a:off x="6516208" y="1331709"/>
            <a:ext cx="5193437" cy="4702826"/>
          </a:xfrm>
          <a:prstGeom prst="rect">
            <a:avLst/>
          </a:prstGeom>
          <a:ln>
            <a:solidFill>
              <a:srgbClr val="C00000"/>
            </a:solidFill>
          </a:ln>
        </p:spPr>
        <p:txBody>
          <a:bodyPr wrap="square">
            <a:spAutoFit/>
          </a:bodyPr>
          <a:lstStyle/>
          <a:p>
            <a:pPr algn="ctr">
              <a:lnSpc>
                <a:spcPct val="107000"/>
              </a:lnSpc>
            </a:pPr>
            <a:r>
              <a:rPr lang="he-IL" sz="2000" b="1" dirty="0">
                <a:solidFill>
                  <a:schemeClr val="accent5">
                    <a:lumMod val="50000"/>
                  </a:schemeClr>
                </a:solidFill>
                <a:latin typeface="Comix No2 CLM" panose="02000803000000000000" pitchFamily="2" charset="-79"/>
                <a:ea typeface="Calibri" panose="020F0502020204030204" pitchFamily="34" charset="0"/>
                <a:cs typeface="Comix No2 CLM" panose="02000803000000000000" pitchFamily="2" charset="-79"/>
              </a:rPr>
              <a:t>הסיפור שלי</a:t>
            </a:r>
            <a:endParaRPr lang="en-US" sz="2000" dirty="0">
              <a:solidFill>
                <a:schemeClr val="accent5">
                  <a:lumMod val="50000"/>
                </a:schemeClr>
              </a:solidFill>
              <a:effectLst/>
              <a:latin typeface="Comix No2 CLM" panose="02000803000000000000" pitchFamily="2" charset="-79"/>
              <a:ea typeface="Calibri" panose="020F0502020204030204" pitchFamily="34" charset="0"/>
              <a:cs typeface="Comix No2 CLM" panose="02000803000000000000" pitchFamily="2" charset="-79"/>
            </a:endParaRPr>
          </a:p>
          <a:p>
            <a:pPr algn="ctr">
              <a:lnSpc>
                <a:spcPct val="107000"/>
              </a:lnSpc>
            </a:pPr>
            <a:r>
              <a:rPr lang="he-IL" sz="2000" b="1"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שם הלוחם:</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האירוע:</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התקופה בה התקיים האירוע:</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מה היה שם?</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p:txBody>
      </p:sp>
      <p:sp>
        <p:nvSpPr>
          <p:cNvPr id="6" name="תיבת טקסט 5">
            <a:extLst>
              <a:ext uri="{FF2B5EF4-FFF2-40B4-BE49-F238E27FC236}">
                <a16:creationId xmlns:a16="http://schemas.microsoft.com/office/drawing/2014/main" id="{8315F337-DCD4-44AF-BD0A-A18E59A38908}"/>
              </a:ext>
            </a:extLst>
          </p:cNvPr>
          <p:cNvSpPr txBox="1"/>
          <p:nvPr/>
        </p:nvSpPr>
        <p:spPr>
          <a:xfrm>
            <a:off x="5335182" y="346229"/>
            <a:ext cx="1996059" cy="523220"/>
          </a:xfrm>
          <a:prstGeom prst="rect">
            <a:avLst/>
          </a:prstGeom>
          <a:noFill/>
        </p:spPr>
        <p:txBody>
          <a:bodyPr wrap="none" rtlCol="1">
            <a:spAutoFit/>
          </a:bodyPr>
          <a:lstStyle/>
          <a:p>
            <a:r>
              <a:rPr lang="he-IL" sz="2800" dirty="0">
                <a:solidFill>
                  <a:srgbClr val="002060"/>
                </a:solidFill>
                <a:latin typeface="Comix No2 CLM" panose="02000803000000000000" pitchFamily="2" charset="-79"/>
                <a:cs typeface="Comix No2 CLM" panose="02000803000000000000" pitchFamily="2" charset="-79"/>
              </a:rPr>
              <a:t>סקירה קצרה</a:t>
            </a:r>
          </a:p>
        </p:txBody>
      </p:sp>
      <p:sp>
        <p:nvSpPr>
          <p:cNvPr id="7" name="מלבן 6">
            <a:extLst>
              <a:ext uri="{FF2B5EF4-FFF2-40B4-BE49-F238E27FC236}">
                <a16:creationId xmlns:a16="http://schemas.microsoft.com/office/drawing/2014/main" id="{5F454AC7-3405-48E5-A8D7-7D6EE42F2909}"/>
              </a:ext>
            </a:extLst>
          </p:cNvPr>
          <p:cNvSpPr/>
          <p:nvPr/>
        </p:nvSpPr>
        <p:spPr>
          <a:xfrm>
            <a:off x="781234" y="1331709"/>
            <a:ext cx="5193437" cy="4702826"/>
          </a:xfrm>
          <a:prstGeom prst="rect">
            <a:avLst/>
          </a:prstGeom>
          <a:ln>
            <a:solidFill>
              <a:srgbClr val="C00000"/>
            </a:solidFill>
          </a:ln>
        </p:spPr>
        <p:txBody>
          <a:bodyPr wrap="square">
            <a:spAutoFit/>
          </a:bodyPr>
          <a:lstStyle/>
          <a:p>
            <a:pPr algn="ctr">
              <a:lnSpc>
                <a:spcPct val="107000"/>
              </a:lnSpc>
            </a:pPr>
            <a:r>
              <a:rPr lang="he-IL" sz="2000" b="1" dirty="0">
                <a:solidFill>
                  <a:schemeClr val="accent5">
                    <a:lumMod val="50000"/>
                  </a:schemeClr>
                </a:solidFill>
                <a:latin typeface="Comix No2 CLM" panose="02000803000000000000" pitchFamily="2" charset="-79"/>
                <a:ea typeface="Calibri" panose="020F0502020204030204" pitchFamily="34" charset="0"/>
                <a:cs typeface="Comix No2 CLM" panose="02000803000000000000" pitchFamily="2" charset="-79"/>
              </a:rPr>
              <a:t>הסיפור שלי</a:t>
            </a:r>
            <a:endParaRPr lang="en-US" sz="2000" dirty="0">
              <a:solidFill>
                <a:schemeClr val="accent5">
                  <a:lumMod val="50000"/>
                </a:schemeClr>
              </a:solidFill>
              <a:effectLst/>
              <a:latin typeface="Comix No2 CLM" panose="02000803000000000000" pitchFamily="2" charset="-79"/>
              <a:ea typeface="Calibri" panose="020F0502020204030204" pitchFamily="34" charset="0"/>
              <a:cs typeface="Comix No2 CLM" panose="02000803000000000000" pitchFamily="2" charset="-79"/>
            </a:endParaRPr>
          </a:p>
          <a:p>
            <a:pPr algn="ctr">
              <a:lnSpc>
                <a:spcPct val="107000"/>
              </a:lnSpc>
            </a:pPr>
            <a:r>
              <a:rPr lang="he-IL" sz="2000" b="1"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שם הלוחם:</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האירוע:</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התקופה בה התקיים האירוע:</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מה היה שם?</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a:p>
            <a:pPr>
              <a:lnSpc>
                <a:spcPct val="107000"/>
              </a:lnSpc>
            </a:pPr>
            <a:r>
              <a:rPr lang="he-IL" sz="2000" b="1" dirty="0">
                <a:solidFill>
                  <a:srgbClr val="262626"/>
                </a:solidFill>
                <a:latin typeface="Comix No2 CLM" panose="02000803000000000000" pitchFamily="2" charset="-79"/>
                <a:ea typeface="Calibri" panose="020F0502020204030204" pitchFamily="34" charset="0"/>
                <a:cs typeface="Comix No2 CLM" panose="02000803000000000000" pitchFamily="2" charset="-79"/>
              </a:rPr>
              <a:t> </a:t>
            </a:r>
            <a:endParaRPr lang="en-US" sz="2000" dirty="0">
              <a:effectLst/>
              <a:latin typeface="Comix No2 CLM" panose="02000803000000000000" pitchFamily="2" charset="-79"/>
              <a:ea typeface="Calibri" panose="020F0502020204030204" pitchFamily="34" charset="0"/>
              <a:cs typeface="Comix No2 CLM" panose="02000803000000000000" pitchFamily="2" charset="-79"/>
            </a:endParaRPr>
          </a:p>
        </p:txBody>
      </p:sp>
      <p:pic>
        <p:nvPicPr>
          <p:cNvPr id="8" name="תמונה 7">
            <a:hlinkClick r:id="rId3" action="ppaction://hlinksldjump"/>
            <a:extLst>
              <a:ext uri="{FF2B5EF4-FFF2-40B4-BE49-F238E27FC236}">
                <a16:creationId xmlns:a16="http://schemas.microsoft.com/office/drawing/2014/main" id="{22ECEA3C-D48C-4888-9FA9-B74219C62B55}"/>
              </a:ext>
            </a:extLst>
          </p:cNvPr>
          <p:cNvPicPr>
            <a:picLocks noChangeAspect="1"/>
          </p:cNvPicPr>
          <p:nvPr/>
        </p:nvPicPr>
        <p:blipFill rotWithShape="1">
          <a:blip r:embed="rId4"/>
          <a:srcRect l="36784" t="42330" r="59284" b="47702"/>
          <a:stretch/>
        </p:blipFill>
        <p:spPr>
          <a:xfrm>
            <a:off x="11505460" y="5971373"/>
            <a:ext cx="479394" cy="683581"/>
          </a:xfrm>
          <a:prstGeom prst="rect">
            <a:avLst/>
          </a:prstGeom>
        </p:spPr>
      </p:pic>
      <p:pic>
        <p:nvPicPr>
          <p:cNvPr id="9" name="תמונה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01875" y="196058"/>
            <a:ext cx="807170" cy="300342"/>
          </a:xfrm>
          <a:prstGeom prst="rect">
            <a:avLst/>
          </a:prstGeom>
        </p:spPr>
      </p:pic>
    </p:spTree>
    <p:extLst>
      <p:ext uri="{BB962C8B-B14F-4D97-AF65-F5344CB8AC3E}">
        <p14:creationId xmlns:p14="http://schemas.microsoft.com/office/powerpoint/2010/main" val="209501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6669D457-277F-4C3F-A36B-B93C1469EAA8}"/>
              </a:ext>
            </a:extLst>
          </p:cNvPr>
          <p:cNvGrpSpPr/>
          <p:nvPr/>
        </p:nvGrpSpPr>
        <p:grpSpPr>
          <a:xfrm>
            <a:off x="-8876" y="8878"/>
            <a:ext cx="12192000" cy="6831365"/>
            <a:chOff x="0" y="0"/>
            <a:chExt cx="12192000" cy="6831365"/>
          </a:xfrm>
        </p:grpSpPr>
        <p:sp>
          <p:nvSpPr>
            <p:cNvPr id="3" name="מלבן 2">
              <a:extLst>
                <a:ext uri="{FF2B5EF4-FFF2-40B4-BE49-F238E27FC236}">
                  <a16:creationId xmlns:a16="http://schemas.microsoft.com/office/drawing/2014/main" id="{929A6A67-68F6-4B12-9A0C-4164AD2EB3E0}"/>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ABCA391F-56BA-4C81-B08E-F5395DE09576}"/>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תיבת טקסט 4">
            <a:extLst>
              <a:ext uri="{FF2B5EF4-FFF2-40B4-BE49-F238E27FC236}">
                <a16:creationId xmlns:a16="http://schemas.microsoft.com/office/drawing/2014/main" id="{533B31FE-46B3-43C8-AFC5-69ADA8A7641C}"/>
              </a:ext>
            </a:extLst>
          </p:cNvPr>
          <p:cNvSpPr txBox="1"/>
          <p:nvPr/>
        </p:nvSpPr>
        <p:spPr>
          <a:xfrm>
            <a:off x="5335182" y="346229"/>
            <a:ext cx="1996059" cy="523220"/>
          </a:xfrm>
          <a:prstGeom prst="rect">
            <a:avLst/>
          </a:prstGeom>
          <a:noFill/>
        </p:spPr>
        <p:txBody>
          <a:bodyPr wrap="none" rtlCol="1">
            <a:spAutoFit/>
          </a:bodyPr>
          <a:lstStyle/>
          <a:p>
            <a:r>
              <a:rPr lang="he-IL" sz="2800" dirty="0">
                <a:solidFill>
                  <a:srgbClr val="002060"/>
                </a:solidFill>
                <a:latin typeface="Comix No2 CLM" panose="02000803000000000000" pitchFamily="2" charset="-79"/>
                <a:cs typeface="Comix No2 CLM" panose="02000803000000000000" pitchFamily="2" charset="-79"/>
              </a:rPr>
              <a:t>סקירה קצרה</a:t>
            </a:r>
          </a:p>
        </p:txBody>
      </p:sp>
      <p:pic>
        <p:nvPicPr>
          <p:cNvPr id="7" name="תמונה 6">
            <a:hlinkClick r:id="rId3" action="ppaction://hlinksldjump"/>
            <a:extLst>
              <a:ext uri="{FF2B5EF4-FFF2-40B4-BE49-F238E27FC236}">
                <a16:creationId xmlns:a16="http://schemas.microsoft.com/office/drawing/2014/main" id="{32891265-FBC9-45B8-B4F1-46D5681DE49D}"/>
              </a:ext>
            </a:extLst>
          </p:cNvPr>
          <p:cNvPicPr>
            <a:picLocks noChangeAspect="1"/>
          </p:cNvPicPr>
          <p:nvPr/>
        </p:nvPicPr>
        <p:blipFill rotWithShape="1">
          <a:blip r:embed="rId4"/>
          <a:srcRect l="36784" t="42330" r="59284" b="47702"/>
          <a:stretch/>
        </p:blipFill>
        <p:spPr>
          <a:xfrm>
            <a:off x="11472909" y="5883672"/>
            <a:ext cx="479394" cy="683581"/>
          </a:xfrm>
          <a:prstGeom prst="rect">
            <a:avLst/>
          </a:prstGeom>
        </p:spPr>
      </p:pic>
      <p:sp>
        <p:nvSpPr>
          <p:cNvPr id="8" name="מלבן 7">
            <a:extLst>
              <a:ext uri="{FF2B5EF4-FFF2-40B4-BE49-F238E27FC236}">
                <a16:creationId xmlns:a16="http://schemas.microsoft.com/office/drawing/2014/main" id="{8D3248EC-5760-40B3-91F7-A93146122741}"/>
              </a:ext>
            </a:extLst>
          </p:cNvPr>
          <p:cNvSpPr/>
          <p:nvPr/>
        </p:nvSpPr>
        <p:spPr>
          <a:xfrm>
            <a:off x="678834" y="2369690"/>
            <a:ext cx="3852909" cy="787652"/>
          </a:xfrm>
          <a:prstGeom prst="rect">
            <a:avLst/>
          </a:prstGeom>
        </p:spPr>
        <p:txBody>
          <a:bodyPr wrap="square">
            <a:spAutoFit/>
          </a:bodyPr>
          <a:lstStyle/>
          <a:p>
            <a:pPr lvl="0" algn="ctr">
              <a:lnSpc>
                <a:spcPct val="107000"/>
              </a:lnSpc>
              <a:spcAft>
                <a:spcPts val="800"/>
              </a:spcAft>
            </a:pPr>
            <a:r>
              <a:rPr lang="he-IL" dirty="0">
                <a:solidFill>
                  <a:srgbClr val="002060"/>
                </a:solidFill>
                <a:latin typeface="Comix No2 CLM" panose="02000803000000000000" pitchFamily="2" charset="-79"/>
                <a:ea typeface="Calibri" panose="020F0502020204030204" pitchFamily="34" charset="0"/>
                <a:cs typeface="Comix No2 CLM" panose="02000803000000000000" pitchFamily="2" charset="-79"/>
              </a:rPr>
              <a:t>2002-2020 מבצעים רבים בגזרת עזה </a:t>
            </a:r>
          </a:p>
          <a:p>
            <a:pPr lvl="0" algn="ctr">
              <a:lnSpc>
                <a:spcPct val="107000"/>
              </a:lnSpc>
              <a:spcAft>
                <a:spcPts val="800"/>
              </a:spcAft>
            </a:pPr>
            <a:r>
              <a:rPr lang="he-IL" dirty="0">
                <a:solidFill>
                  <a:srgbClr val="002060"/>
                </a:solidFill>
                <a:latin typeface="Comix No2 CLM" panose="02000803000000000000" pitchFamily="2" charset="-79"/>
                <a:ea typeface="Calibri" panose="020F0502020204030204" pitchFamily="34" charset="0"/>
                <a:cs typeface="Comix No2 CLM" panose="02000803000000000000" pitchFamily="2" charset="-79"/>
              </a:rPr>
              <a:t>עופרת יצוק ועד צוק איתן </a:t>
            </a:r>
            <a:endParaRPr lang="en-US" dirty="0">
              <a:solidFill>
                <a:srgbClr val="002060"/>
              </a:solidFill>
              <a:latin typeface="Comix No2 CLM" panose="02000803000000000000" pitchFamily="2" charset="-79"/>
              <a:ea typeface="Calibri" panose="020F0502020204030204" pitchFamily="34" charset="0"/>
              <a:cs typeface="Comix No2 CLM" panose="02000803000000000000" pitchFamily="2" charset="-79"/>
            </a:endParaRPr>
          </a:p>
        </p:txBody>
      </p:sp>
      <p:sp>
        <p:nvSpPr>
          <p:cNvPr id="9" name="מלבן 8">
            <a:extLst>
              <a:ext uri="{FF2B5EF4-FFF2-40B4-BE49-F238E27FC236}">
                <a16:creationId xmlns:a16="http://schemas.microsoft.com/office/drawing/2014/main" id="{19C9B41E-A224-44E3-B848-52FE31AF8D49}"/>
              </a:ext>
            </a:extLst>
          </p:cNvPr>
          <p:cNvSpPr/>
          <p:nvPr/>
        </p:nvSpPr>
        <p:spPr>
          <a:xfrm>
            <a:off x="8351542" y="1134037"/>
            <a:ext cx="3121367" cy="461665"/>
          </a:xfrm>
          <a:prstGeom prst="rect">
            <a:avLst/>
          </a:prstGeom>
        </p:spPr>
        <p:txBody>
          <a:bodyPr wrap="none">
            <a:spAutoFit/>
          </a:bodyPr>
          <a:lstStyle/>
          <a:p>
            <a:r>
              <a:rPr lang="he-IL" sz="2400" dirty="0">
                <a:solidFill>
                  <a:srgbClr val="0070C0"/>
                </a:solidFill>
                <a:latin typeface="Comix No2 CLM" panose="02000803000000000000" pitchFamily="2" charset="-79"/>
                <a:ea typeface="Calibri" panose="020F0502020204030204" pitchFamily="34" charset="0"/>
                <a:cs typeface="Comix No2 CLM" panose="02000803000000000000" pitchFamily="2" charset="-79"/>
              </a:rPr>
              <a:t>1948 מלחמת העצמאות </a:t>
            </a:r>
            <a:endParaRPr lang="he-IL" sz="2400" dirty="0">
              <a:solidFill>
                <a:srgbClr val="0070C0"/>
              </a:solidFill>
            </a:endParaRPr>
          </a:p>
        </p:txBody>
      </p:sp>
      <p:sp>
        <p:nvSpPr>
          <p:cNvPr id="10" name="מלבן 9">
            <a:extLst>
              <a:ext uri="{FF2B5EF4-FFF2-40B4-BE49-F238E27FC236}">
                <a16:creationId xmlns:a16="http://schemas.microsoft.com/office/drawing/2014/main" id="{D76DACCD-BB91-451B-BE62-DDF60B3A1F66}"/>
              </a:ext>
            </a:extLst>
          </p:cNvPr>
          <p:cNvSpPr/>
          <p:nvPr/>
        </p:nvSpPr>
        <p:spPr>
          <a:xfrm>
            <a:off x="8552559" y="5268897"/>
            <a:ext cx="2451313" cy="461665"/>
          </a:xfrm>
          <a:prstGeom prst="rect">
            <a:avLst/>
          </a:prstGeom>
        </p:spPr>
        <p:txBody>
          <a:bodyPr wrap="none">
            <a:spAutoFit/>
          </a:bodyPr>
          <a:lstStyle/>
          <a:p>
            <a:r>
              <a:rPr lang="he-IL" sz="24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1956 מלחמת קדש</a:t>
            </a:r>
            <a:endParaRPr lang="he-IL" sz="2400" dirty="0">
              <a:solidFill>
                <a:srgbClr val="C00000"/>
              </a:solidFill>
            </a:endParaRPr>
          </a:p>
        </p:txBody>
      </p:sp>
      <p:sp>
        <p:nvSpPr>
          <p:cNvPr id="11" name="מלבן 10">
            <a:extLst>
              <a:ext uri="{FF2B5EF4-FFF2-40B4-BE49-F238E27FC236}">
                <a16:creationId xmlns:a16="http://schemas.microsoft.com/office/drawing/2014/main" id="{1DB5723D-AF8B-4DB8-BFB8-7B14BD9A8C6E}"/>
              </a:ext>
            </a:extLst>
          </p:cNvPr>
          <p:cNvSpPr/>
          <p:nvPr/>
        </p:nvSpPr>
        <p:spPr>
          <a:xfrm>
            <a:off x="1920465" y="5792706"/>
            <a:ext cx="3414717" cy="461665"/>
          </a:xfrm>
          <a:prstGeom prst="rect">
            <a:avLst/>
          </a:prstGeom>
        </p:spPr>
        <p:txBody>
          <a:bodyPr wrap="none">
            <a:spAutoFit/>
          </a:bodyPr>
          <a:lstStyle/>
          <a:p>
            <a:r>
              <a:rPr lang="he-IL" sz="2400" dirty="0">
                <a:solidFill>
                  <a:srgbClr val="7030A0"/>
                </a:solidFill>
                <a:latin typeface="Comix No2 CLM" panose="02000803000000000000" pitchFamily="2" charset="-79"/>
                <a:ea typeface="Calibri" panose="020F0502020204030204" pitchFamily="34" charset="0"/>
                <a:cs typeface="Comix No2 CLM" panose="02000803000000000000" pitchFamily="2" charset="-79"/>
              </a:rPr>
              <a:t>1967 מלחמת ששת הימים </a:t>
            </a:r>
            <a:endParaRPr lang="he-IL" sz="2400" dirty="0">
              <a:solidFill>
                <a:srgbClr val="7030A0"/>
              </a:solidFill>
            </a:endParaRPr>
          </a:p>
        </p:txBody>
      </p:sp>
      <p:sp>
        <p:nvSpPr>
          <p:cNvPr id="12" name="מלבן 11">
            <a:extLst>
              <a:ext uri="{FF2B5EF4-FFF2-40B4-BE49-F238E27FC236}">
                <a16:creationId xmlns:a16="http://schemas.microsoft.com/office/drawing/2014/main" id="{8F3FEDB1-F361-4150-B119-EC6B4054B7ED}"/>
              </a:ext>
            </a:extLst>
          </p:cNvPr>
          <p:cNvSpPr/>
          <p:nvPr/>
        </p:nvSpPr>
        <p:spPr>
          <a:xfrm>
            <a:off x="719091" y="1179360"/>
            <a:ext cx="3648756" cy="461665"/>
          </a:xfrm>
          <a:prstGeom prst="rect">
            <a:avLst/>
          </a:prstGeom>
        </p:spPr>
        <p:txBody>
          <a:bodyPr wrap="none">
            <a:spAutoFit/>
          </a:bodyPr>
          <a:lstStyle/>
          <a:p>
            <a:r>
              <a:rPr lang="he-IL" sz="2400" dirty="0">
                <a:solidFill>
                  <a:srgbClr val="00B050"/>
                </a:solidFill>
                <a:latin typeface="Comix No2 CLM" panose="02000803000000000000" pitchFamily="2" charset="-79"/>
                <a:ea typeface="Calibri" panose="020F0502020204030204" pitchFamily="34" charset="0"/>
                <a:cs typeface="Comix No2 CLM" panose="02000803000000000000" pitchFamily="2" charset="-79"/>
              </a:rPr>
              <a:t>1967-1970 מלחמת ההתשה </a:t>
            </a:r>
            <a:endParaRPr lang="he-IL" sz="2400" dirty="0">
              <a:solidFill>
                <a:srgbClr val="00B050"/>
              </a:solidFill>
            </a:endParaRPr>
          </a:p>
        </p:txBody>
      </p:sp>
      <p:sp>
        <p:nvSpPr>
          <p:cNvPr id="13" name="מלבן 12">
            <a:extLst>
              <a:ext uri="{FF2B5EF4-FFF2-40B4-BE49-F238E27FC236}">
                <a16:creationId xmlns:a16="http://schemas.microsoft.com/office/drawing/2014/main" id="{24713B07-E31F-4E08-98B2-26C1F13234ED}"/>
              </a:ext>
            </a:extLst>
          </p:cNvPr>
          <p:cNvSpPr/>
          <p:nvPr/>
        </p:nvSpPr>
        <p:spPr>
          <a:xfrm>
            <a:off x="8139345" y="3994478"/>
            <a:ext cx="3033203" cy="461665"/>
          </a:xfrm>
          <a:prstGeom prst="rect">
            <a:avLst/>
          </a:prstGeom>
        </p:spPr>
        <p:txBody>
          <a:bodyPr wrap="none">
            <a:spAutoFit/>
          </a:bodyPr>
          <a:lstStyle/>
          <a:p>
            <a:r>
              <a:rPr lang="he-IL" sz="2400" dirty="0">
                <a:solidFill>
                  <a:schemeClr val="accent2">
                    <a:lumMod val="75000"/>
                  </a:schemeClr>
                </a:solidFill>
                <a:latin typeface="Comix No2 CLM" panose="02000803000000000000" pitchFamily="2" charset="-79"/>
                <a:ea typeface="Calibri" panose="020F0502020204030204" pitchFamily="34" charset="0"/>
                <a:cs typeface="Comix No2 CLM" panose="02000803000000000000" pitchFamily="2" charset="-79"/>
              </a:rPr>
              <a:t>1973 מלחמת יום כיפור </a:t>
            </a:r>
            <a:endParaRPr lang="he-IL" sz="2400" dirty="0">
              <a:solidFill>
                <a:schemeClr val="accent2">
                  <a:lumMod val="75000"/>
                </a:schemeClr>
              </a:solidFill>
            </a:endParaRPr>
          </a:p>
        </p:txBody>
      </p:sp>
      <p:sp>
        <p:nvSpPr>
          <p:cNvPr id="14" name="מלבן 13">
            <a:extLst>
              <a:ext uri="{FF2B5EF4-FFF2-40B4-BE49-F238E27FC236}">
                <a16:creationId xmlns:a16="http://schemas.microsoft.com/office/drawing/2014/main" id="{4021442C-9BC7-493F-92DF-3F272FB258B5}"/>
              </a:ext>
            </a:extLst>
          </p:cNvPr>
          <p:cNvSpPr/>
          <p:nvPr/>
        </p:nvSpPr>
        <p:spPr>
          <a:xfrm>
            <a:off x="781160" y="4144459"/>
            <a:ext cx="3318537" cy="461665"/>
          </a:xfrm>
          <a:prstGeom prst="rect">
            <a:avLst/>
          </a:prstGeom>
        </p:spPr>
        <p:txBody>
          <a:bodyPr wrap="none">
            <a:spAutoFit/>
          </a:bodyPr>
          <a:lstStyle/>
          <a:p>
            <a:r>
              <a:rPr lang="he-IL" sz="2400" dirty="0">
                <a:solidFill>
                  <a:srgbClr val="00B0F0"/>
                </a:solidFill>
                <a:latin typeface="Comix No2 CLM" panose="02000803000000000000" pitchFamily="2" charset="-79"/>
                <a:ea typeface="Calibri" panose="020F0502020204030204" pitchFamily="34" charset="0"/>
                <a:cs typeface="Comix No2 CLM" panose="02000803000000000000" pitchFamily="2" charset="-79"/>
              </a:rPr>
              <a:t>1977 מבצע </a:t>
            </a:r>
            <a:r>
              <a:rPr lang="he-IL" sz="2400" dirty="0" err="1">
                <a:solidFill>
                  <a:srgbClr val="00B0F0"/>
                </a:solidFill>
                <a:latin typeface="Comix No2 CLM" panose="02000803000000000000" pitchFamily="2" charset="-79"/>
                <a:ea typeface="Calibri" panose="020F0502020204030204" pitchFamily="34" charset="0"/>
                <a:cs typeface="Comix No2 CLM" panose="02000803000000000000" pitchFamily="2" charset="-79"/>
              </a:rPr>
              <a:t>ליטאני</a:t>
            </a:r>
            <a:r>
              <a:rPr lang="he-IL" sz="2400" dirty="0">
                <a:solidFill>
                  <a:srgbClr val="00B0F0"/>
                </a:solidFill>
                <a:latin typeface="Comix No2 CLM" panose="02000803000000000000" pitchFamily="2" charset="-79"/>
                <a:ea typeface="Calibri" panose="020F0502020204030204" pitchFamily="34" charset="0"/>
                <a:cs typeface="Comix No2 CLM" panose="02000803000000000000" pitchFamily="2" charset="-79"/>
              </a:rPr>
              <a:t> (לבנון)</a:t>
            </a:r>
            <a:endParaRPr lang="he-IL" sz="2400" dirty="0">
              <a:solidFill>
                <a:srgbClr val="00B0F0"/>
              </a:solidFill>
            </a:endParaRPr>
          </a:p>
        </p:txBody>
      </p:sp>
      <p:sp>
        <p:nvSpPr>
          <p:cNvPr id="15" name="מלבן 14">
            <a:extLst>
              <a:ext uri="{FF2B5EF4-FFF2-40B4-BE49-F238E27FC236}">
                <a16:creationId xmlns:a16="http://schemas.microsoft.com/office/drawing/2014/main" id="{C61BC6B2-251D-4B2A-A995-265F5C85C7EF}"/>
              </a:ext>
            </a:extLst>
          </p:cNvPr>
          <p:cNvSpPr/>
          <p:nvPr/>
        </p:nvSpPr>
        <p:spPr>
          <a:xfrm>
            <a:off x="4264409" y="4585596"/>
            <a:ext cx="3663182" cy="830997"/>
          </a:xfrm>
          <a:prstGeom prst="rect">
            <a:avLst/>
          </a:prstGeom>
        </p:spPr>
        <p:txBody>
          <a:bodyPr wrap="none">
            <a:spAutoFit/>
          </a:bodyPr>
          <a:lstStyle/>
          <a:p>
            <a:pPr algn="ctr"/>
            <a:r>
              <a:rPr lang="he-IL" sz="2400" dirty="0">
                <a:solidFill>
                  <a:schemeClr val="accent6">
                    <a:lumMod val="50000"/>
                  </a:schemeClr>
                </a:solidFill>
                <a:latin typeface="Comix No2 CLM" panose="02000803000000000000" pitchFamily="2" charset="-79"/>
                <a:ea typeface="Calibri" panose="020F0502020204030204" pitchFamily="34" charset="0"/>
                <a:cs typeface="Comix No2 CLM" panose="02000803000000000000" pitchFamily="2" charset="-79"/>
              </a:rPr>
              <a:t>1982 "מלחמת שלום הגליל" </a:t>
            </a:r>
          </a:p>
          <a:p>
            <a:pPr algn="ctr"/>
            <a:r>
              <a:rPr lang="he-IL" sz="2400" dirty="0">
                <a:solidFill>
                  <a:schemeClr val="accent6">
                    <a:lumMod val="50000"/>
                  </a:schemeClr>
                </a:solidFill>
                <a:latin typeface="Comix No2 CLM" panose="02000803000000000000" pitchFamily="2" charset="-79"/>
                <a:ea typeface="Calibri" panose="020F0502020204030204" pitchFamily="34" charset="0"/>
                <a:cs typeface="Comix No2 CLM" panose="02000803000000000000" pitchFamily="2" charset="-79"/>
              </a:rPr>
              <a:t>(מלחמת לבנון הראשונה) </a:t>
            </a:r>
            <a:endParaRPr lang="he-IL" sz="2400" dirty="0">
              <a:solidFill>
                <a:schemeClr val="accent6">
                  <a:lumMod val="50000"/>
                </a:schemeClr>
              </a:solidFill>
            </a:endParaRPr>
          </a:p>
        </p:txBody>
      </p:sp>
      <p:sp>
        <p:nvSpPr>
          <p:cNvPr id="16" name="מלבן 15">
            <a:extLst>
              <a:ext uri="{FF2B5EF4-FFF2-40B4-BE49-F238E27FC236}">
                <a16:creationId xmlns:a16="http://schemas.microsoft.com/office/drawing/2014/main" id="{91910148-901B-4557-B22F-69996BF25B79}"/>
              </a:ext>
            </a:extLst>
          </p:cNvPr>
          <p:cNvSpPr/>
          <p:nvPr/>
        </p:nvSpPr>
        <p:spPr>
          <a:xfrm>
            <a:off x="7331241" y="2303597"/>
            <a:ext cx="4131259" cy="461665"/>
          </a:xfrm>
          <a:prstGeom prst="rect">
            <a:avLst/>
          </a:prstGeom>
        </p:spPr>
        <p:txBody>
          <a:bodyPr wrap="none">
            <a:spAutoFit/>
          </a:bodyPr>
          <a:lstStyle/>
          <a:p>
            <a:r>
              <a:rPr lang="he-IL" sz="2400" dirty="0">
                <a:solidFill>
                  <a:schemeClr val="tx1">
                    <a:lumMod val="65000"/>
                    <a:lumOff val="35000"/>
                  </a:schemeClr>
                </a:solidFill>
                <a:latin typeface="Comix No2 CLM" panose="02000803000000000000" pitchFamily="2" charset="-79"/>
                <a:ea typeface="Calibri" panose="020F0502020204030204" pitchFamily="34" charset="0"/>
                <a:cs typeface="Comix No2 CLM" panose="02000803000000000000" pitchFamily="2" charset="-79"/>
              </a:rPr>
              <a:t>1982-2000 הלחימה בדרום לבנון</a:t>
            </a:r>
            <a:endParaRPr lang="he-IL" sz="2400" dirty="0">
              <a:solidFill>
                <a:schemeClr val="tx1">
                  <a:lumMod val="65000"/>
                  <a:lumOff val="35000"/>
                </a:schemeClr>
              </a:solidFill>
            </a:endParaRPr>
          </a:p>
        </p:txBody>
      </p:sp>
      <p:sp>
        <p:nvSpPr>
          <p:cNvPr id="17" name="מלבן 16">
            <a:extLst>
              <a:ext uri="{FF2B5EF4-FFF2-40B4-BE49-F238E27FC236}">
                <a16:creationId xmlns:a16="http://schemas.microsoft.com/office/drawing/2014/main" id="{B5E68624-095D-451C-ADA1-B1383E9AF6E1}"/>
              </a:ext>
            </a:extLst>
          </p:cNvPr>
          <p:cNvSpPr/>
          <p:nvPr/>
        </p:nvSpPr>
        <p:spPr>
          <a:xfrm>
            <a:off x="4333304" y="3336667"/>
            <a:ext cx="3560590" cy="461665"/>
          </a:xfrm>
          <a:prstGeom prst="rect">
            <a:avLst/>
          </a:prstGeom>
        </p:spPr>
        <p:txBody>
          <a:bodyPr wrap="none">
            <a:spAutoFit/>
          </a:bodyPr>
          <a:lstStyle/>
          <a:p>
            <a:r>
              <a:rPr lang="he-IL" sz="2400" dirty="0">
                <a:solidFill>
                  <a:srgbClr val="FF00FF"/>
                </a:solidFill>
                <a:latin typeface="Comix No2 CLM" panose="02000803000000000000" pitchFamily="2" charset="-79"/>
                <a:ea typeface="Calibri" panose="020F0502020204030204" pitchFamily="34" charset="0"/>
                <a:cs typeface="Comix No2 CLM" panose="02000803000000000000" pitchFamily="2" charset="-79"/>
              </a:rPr>
              <a:t>2006 מלחמת לבנון השנייה </a:t>
            </a:r>
            <a:endParaRPr lang="he-IL" sz="2400" dirty="0">
              <a:solidFill>
                <a:srgbClr val="FF00FF"/>
              </a:solidFill>
            </a:endParaRPr>
          </a:p>
        </p:txBody>
      </p:sp>
      <p:grpSp>
        <p:nvGrpSpPr>
          <p:cNvPr id="20" name="קבוצה 19">
            <a:extLst>
              <a:ext uri="{FF2B5EF4-FFF2-40B4-BE49-F238E27FC236}">
                <a16:creationId xmlns:a16="http://schemas.microsoft.com/office/drawing/2014/main" id="{F22C77C3-71A0-490F-9B3B-D261B7AAE366}"/>
              </a:ext>
            </a:extLst>
          </p:cNvPr>
          <p:cNvGrpSpPr/>
          <p:nvPr/>
        </p:nvGrpSpPr>
        <p:grpSpPr>
          <a:xfrm>
            <a:off x="4767309" y="1134037"/>
            <a:ext cx="2243091" cy="1883421"/>
            <a:chOff x="4767309" y="1134037"/>
            <a:chExt cx="2243091" cy="1883421"/>
          </a:xfrm>
        </p:grpSpPr>
        <p:sp>
          <p:nvSpPr>
            <p:cNvPr id="18" name="אליפסה 17">
              <a:hlinkClick r:id="rId5" action="ppaction://hlinksldjump"/>
              <a:extLst>
                <a:ext uri="{FF2B5EF4-FFF2-40B4-BE49-F238E27FC236}">
                  <a16:creationId xmlns:a16="http://schemas.microsoft.com/office/drawing/2014/main" id="{932DBE3F-26EB-4111-AEE2-37440A48FD11}"/>
                </a:ext>
              </a:extLst>
            </p:cNvPr>
            <p:cNvSpPr/>
            <p:nvPr/>
          </p:nvSpPr>
          <p:spPr>
            <a:xfrm>
              <a:off x="4767309" y="1134037"/>
              <a:ext cx="2243091" cy="18834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תיבת טקסט 18">
              <a:extLst>
                <a:ext uri="{FF2B5EF4-FFF2-40B4-BE49-F238E27FC236}">
                  <a16:creationId xmlns:a16="http://schemas.microsoft.com/office/drawing/2014/main" id="{8039AE7D-0DC9-4E0B-96B9-CBD6EEBEB603}"/>
                </a:ext>
              </a:extLst>
            </p:cNvPr>
            <p:cNvSpPr txBox="1"/>
            <p:nvPr/>
          </p:nvSpPr>
          <p:spPr>
            <a:xfrm>
              <a:off x="5143037" y="1564449"/>
              <a:ext cx="1378904" cy="1077218"/>
            </a:xfrm>
            <a:prstGeom prst="rect">
              <a:avLst/>
            </a:prstGeom>
            <a:noFill/>
          </p:spPr>
          <p:txBody>
            <a:bodyPr wrap="none" rtlCol="1">
              <a:spAutoFit/>
            </a:bodyPr>
            <a:lstStyle/>
            <a:p>
              <a:pPr algn="ctr"/>
              <a:r>
                <a:rPr lang="he-IL" sz="3200" dirty="0">
                  <a:solidFill>
                    <a:srgbClr val="FF0000"/>
                  </a:solidFill>
                  <a:latin typeface="Comix No2 CLM" panose="02000803000000000000" pitchFamily="2" charset="-79"/>
                  <a:cs typeface="Comix No2 CLM" panose="02000803000000000000" pitchFamily="2" charset="-79"/>
                </a:rPr>
                <a:t>סיפורים</a:t>
              </a:r>
            </a:p>
            <a:p>
              <a:pPr algn="ctr"/>
              <a:r>
                <a:rPr lang="he-IL" sz="3200" dirty="0">
                  <a:solidFill>
                    <a:srgbClr val="FF0000"/>
                  </a:solidFill>
                  <a:latin typeface="Comix No2 CLM" panose="02000803000000000000" pitchFamily="2" charset="-79"/>
                  <a:cs typeface="Comix No2 CLM" panose="02000803000000000000" pitchFamily="2" charset="-79"/>
                </a:rPr>
                <a:t>אישיים</a:t>
              </a:r>
            </a:p>
          </p:txBody>
        </p:sp>
      </p:grpSp>
      <p:grpSp>
        <p:nvGrpSpPr>
          <p:cNvPr id="23" name="קבוצה 22">
            <a:extLst>
              <a:ext uri="{FF2B5EF4-FFF2-40B4-BE49-F238E27FC236}">
                <a16:creationId xmlns:a16="http://schemas.microsoft.com/office/drawing/2014/main" id="{2FA66B12-09E2-4485-AB5B-A86BBFF6F8FC}"/>
              </a:ext>
            </a:extLst>
          </p:cNvPr>
          <p:cNvGrpSpPr/>
          <p:nvPr/>
        </p:nvGrpSpPr>
        <p:grpSpPr>
          <a:xfrm>
            <a:off x="8411846" y="2189743"/>
            <a:ext cx="2583234" cy="2367409"/>
            <a:chOff x="8411846" y="2189743"/>
            <a:chExt cx="2583234" cy="2367409"/>
          </a:xfrm>
        </p:grpSpPr>
        <p:sp>
          <p:nvSpPr>
            <p:cNvPr id="21" name="פיצוץ: 8 נקודות 20">
              <a:extLst>
                <a:ext uri="{FF2B5EF4-FFF2-40B4-BE49-F238E27FC236}">
                  <a16:creationId xmlns:a16="http://schemas.microsoft.com/office/drawing/2014/main" id="{1E357A35-A22D-4FB1-81D7-5E9A78D84518}"/>
                </a:ext>
              </a:extLst>
            </p:cNvPr>
            <p:cNvSpPr/>
            <p:nvPr/>
          </p:nvSpPr>
          <p:spPr>
            <a:xfrm>
              <a:off x="8411846" y="2189743"/>
              <a:ext cx="2583234" cy="2367409"/>
            </a:xfrm>
            <a:prstGeom prst="irregularSeal1">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תיבת טקסט 21">
              <a:extLst>
                <a:ext uri="{FF2B5EF4-FFF2-40B4-BE49-F238E27FC236}">
                  <a16:creationId xmlns:a16="http://schemas.microsoft.com/office/drawing/2014/main" id="{2FDEDC91-8F2E-497A-893E-0FDC80F75117}"/>
                </a:ext>
              </a:extLst>
            </p:cNvPr>
            <p:cNvSpPr txBox="1"/>
            <p:nvPr/>
          </p:nvSpPr>
          <p:spPr>
            <a:xfrm>
              <a:off x="9105955" y="2816251"/>
              <a:ext cx="1099981" cy="1077218"/>
            </a:xfrm>
            <a:prstGeom prst="rect">
              <a:avLst/>
            </a:prstGeom>
            <a:noFill/>
          </p:spPr>
          <p:txBody>
            <a:bodyPr wrap="none" rtlCol="1">
              <a:spAutoFit/>
            </a:bodyPr>
            <a:lstStyle/>
            <a:p>
              <a:pPr algn="ctr"/>
              <a:r>
                <a:rPr lang="he-IL" sz="3200" dirty="0">
                  <a:solidFill>
                    <a:schemeClr val="accent5">
                      <a:lumMod val="50000"/>
                    </a:schemeClr>
                  </a:solidFill>
                  <a:latin typeface="Comix No2 CLM" panose="02000803000000000000" pitchFamily="2" charset="-79"/>
                  <a:cs typeface="Comix No2 CLM" panose="02000803000000000000" pitchFamily="2" charset="-79"/>
                </a:rPr>
                <a:t>יא'</a:t>
              </a:r>
            </a:p>
            <a:p>
              <a:pPr algn="ctr"/>
              <a:r>
                <a:rPr lang="he-IL" sz="3200" dirty="0">
                  <a:solidFill>
                    <a:schemeClr val="accent5">
                      <a:lumMod val="50000"/>
                    </a:schemeClr>
                  </a:solidFill>
                  <a:latin typeface="Comix No2 CLM" panose="02000803000000000000" pitchFamily="2" charset="-79"/>
                  <a:cs typeface="Comix No2 CLM" panose="02000803000000000000" pitchFamily="2" charset="-79"/>
                </a:rPr>
                <a:t>באדר</a:t>
              </a:r>
            </a:p>
          </p:txBody>
        </p:sp>
      </p:grpSp>
      <p:pic>
        <p:nvPicPr>
          <p:cNvPr id="24" name="תמונה 2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29853" y="275971"/>
            <a:ext cx="807170" cy="300342"/>
          </a:xfrm>
          <a:prstGeom prst="rect">
            <a:avLst/>
          </a:prstGeom>
        </p:spPr>
      </p:pic>
    </p:spTree>
    <p:extLst>
      <p:ext uri="{BB962C8B-B14F-4D97-AF65-F5344CB8AC3E}">
        <p14:creationId xmlns:p14="http://schemas.microsoft.com/office/powerpoint/2010/main" val="178906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113A9940-26F4-4C6B-B65D-6CA0F6F1DD68}"/>
              </a:ext>
            </a:extLst>
          </p:cNvPr>
          <p:cNvSpPr txBox="1"/>
          <p:nvPr/>
        </p:nvSpPr>
        <p:spPr>
          <a:xfrm>
            <a:off x="7168099" y="149112"/>
            <a:ext cx="3164649" cy="461665"/>
          </a:xfrm>
          <a:prstGeom prst="rect">
            <a:avLst/>
          </a:prstGeom>
          <a:noFill/>
        </p:spPr>
        <p:txBody>
          <a:bodyPr wrap="none" rtlCol="1">
            <a:spAutoFit/>
          </a:bodyPr>
          <a:lstStyle/>
          <a:p>
            <a:r>
              <a:rPr lang="he-IL" sz="2400" dirty="0">
                <a:solidFill>
                  <a:srgbClr val="C00000"/>
                </a:solidFill>
                <a:latin typeface="Comix No2 CLM" panose="02000803000000000000" pitchFamily="2" charset="-79"/>
                <a:cs typeface="Comix No2 CLM" panose="02000803000000000000" pitchFamily="2" charset="-79"/>
              </a:rPr>
              <a:t>שאלות ותשובות למשחק</a:t>
            </a:r>
          </a:p>
        </p:txBody>
      </p:sp>
      <p:sp>
        <p:nvSpPr>
          <p:cNvPr id="8" name="מלבן 7">
            <a:extLst>
              <a:ext uri="{FF2B5EF4-FFF2-40B4-BE49-F238E27FC236}">
                <a16:creationId xmlns:a16="http://schemas.microsoft.com/office/drawing/2014/main" id="{38BFEAF3-4830-4E36-BB8C-E83B111D53BA}"/>
              </a:ext>
            </a:extLst>
          </p:cNvPr>
          <p:cNvSpPr/>
          <p:nvPr/>
        </p:nvSpPr>
        <p:spPr>
          <a:xfrm>
            <a:off x="5702424" y="673438"/>
            <a:ext cx="6096000" cy="5511124"/>
          </a:xfrm>
          <a:prstGeom prst="rect">
            <a:avLst/>
          </a:prstGeom>
        </p:spPr>
        <p:txBody>
          <a:bodyPr>
            <a:spAutoFit/>
          </a:bodyPr>
          <a:lstStyle/>
          <a:p>
            <a:pPr>
              <a:lnSpc>
                <a:spcPct val="150000"/>
              </a:lnSpc>
              <a:spcAft>
                <a:spcPts val="750"/>
              </a:spcAft>
            </a:pPr>
            <a:r>
              <a:rPr lang="he-IL" sz="1100" b="1">
                <a:solidFill>
                  <a:srgbClr val="0070C0"/>
                </a:solidFill>
                <a:latin typeface="David" panose="020E0502060401010101" pitchFamily="34" charset="-79"/>
                <a:ea typeface="Times New Roman" panose="02020603050405020304" pitchFamily="18" charset="0"/>
                <a:cs typeface="Comix No2 CLM" panose="02000803000000000000" pitchFamily="2" charset="-79"/>
              </a:rPr>
              <a:t>דמויות</a:t>
            </a:r>
            <a:endParaRPr lang="en-US" sz="110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מי היה טרומפלדור? קצין צבא, עטור פרסים, ממייסדי הגדודים העבריים ותנועת החלוץ,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מי יזם את הקמת חצר תל חי? האגרונום חיים מרגליות קלווריסקי, פקיד חברת יק''א.</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מי לקח את הפיקוד על תל חי ב 1919? טרומפלדור.</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מה קרה לטרומפלדור בי''א באדר? נפצע ומת.</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לזכר מי הוקמה האנדרטה בתל חי? לזכר מגיני תל חי.</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he-IL" sz="1100">
                <a:solidFill>
                  <a:srgbClr val="0070C0"/>
                </a:solidFill>
                <a:latin typeface="David" panose="020E0502060401010101" pitchFamily="34" charset="-79"/>
                <a:ea typeface="Calibri" panose="020F0502020204030204" pitchFamily="34" charset="0"/>
                <a:cs typeface="Comix No2 CLM" panose="02000803000000000000" pitchFamily="2" charset="-79"/>
              </a:rPr>
              <a:t>תאריכים</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מתי נבנתה חצר תל חי? 1907.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מתי הגיע יוסף טרומפלדור לחצר תל חי? בדצמבר 1919.</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באיזה שנה נהרג אהרון שר? 1920.</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מתי הוקמה האנדרטה בתל חי? 14 שנה אחרי קרב תל חי.</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י''א באדר נקבע כיום...? מועד לגבורת היאחזות בארץ בעבודה ובהגנה.</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he-IL" sz="1100">
                <a:solidFill>
                  <a:srgbClr val="C00000"/>
                </a:solidFill>
                <a:latin typeface="David" panose="020E0502060401010101" pitchFamily="34" charset="-79"/>
                <a:ea typeface="Calibri" panose="020F0502020204030204" pitchFamily="34" charset="0"/>
                <a:cs typeface="Comix No2 CLM" panose="02000803000000000000" pitchFamily="2" charset="-79"/>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he-IL" sz="1100">
                <a:solidFill>
                  <a:srgbClr val="0070C0"/>
                </a:solidFill>
                <a:latin typeface="David" panose="020E0502060401010101" pitchFamily="34" charset="-79"/>
                <a:ea typeface="Calibri" panose="020F0502020204030204" pitchFamily="34" charset="0"/>
                <a:cs typeface="Comix No2 CLM" panose="02000803000000000000" pitchFamily="2" charset="-79"/>
              </a:rPr>
              <a:t>תל-חי</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מי הגיעה לחצר תל חי בי''א באדר? קבוצת חמושים ערביים.</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מה היה שמה הראשון של תל חי? טלחה.</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מה מסמלת תל חי? שילוב של התיישבות וביטחון.</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למה הפכה תל חי בקרב היישוב היהודי? סמל למפנה שחוללו אנשי המעשה ברוח היהודית.</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he-IL" sz="1100">
                <a:latin typeface="David" panose="020E0502060401010101" pitchFamily="34" charset="-79"/>
                <a:ea typeface="Calibri" panose="020F0502020204030204" pitchFamily="34" charset="0"/>
                <a:cs typeface="Comix No2 CLM" panose="02000803000000000000" pitchFamily="2" charset="-79"/>
              </a:rPr>
              <a:t>מה יש ליד האנדרטה בתל חי? דגל ישראל ודגל ארגון השומר.</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מלבן 8">
            <a:extLst>
              <a:ext uri="{FF2B5EF4-FFF2-40B4-BE49-F238E27FC236}">
                <a16:creationId xmlns:a16="http://schemas.microsoft.com/office/drawing/2014/main" id="{ED890887-22E6-4EA3-8447-B60C575E32EF}"/>
              </a:ext>
            </a:extLst>
          </p:cNvPr>
          <p:cNvSpPr/>
          <p:nvPr/>
        </p:nvSpPr>
        <p:spPr>
          <a:xfrm>
            <a:off x="287044" y="147316"/>
            <a:ext cx="6096000" cy="6478055"/>
          </a:xfrm>
          <a:prstGeom prst="rect">
            <a:avLst/>
          </a:prstGeom>
        </p:spPr>
        <p:txBody>
          <a:bodyPr>
            <a:spAutoFit/>
          </a:bodyPr>
          <a:lstStyle/>
          <a:p>
            <a:pPr>
              <a:lnSpc>
                <a:spcPct val="150000"/>
              </a:lnSpc>
              <a:spcAft>
                <a:spcPts val="800"/>
              </a:spcAft>
            </a:pPr>
            <a:r>
              <a:rPr lang="he-IL" sz="1100" dirty="0">
                <a:solidFill>
                  <a:srgbClr val="0070C0"/>
                </a:solidFill>
                <a:latin typeface="David" panose="020E0502060401010101" pitchFamily="34" charset="-79"/>
                <a:ea typeface="Calibri" panose="020F0502020204030204" pitchFamily="34" charset="0"/>
                <a:cs typeface="Comix No2 CLM" panose="02000803000000000000" pitchFamily="2" charset="-79"/>
              </a:rPr>
              <a:t>אירועים ותוצאות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מה קרה בקרב תל חי? חילופי אש בין הערבים למגיני תל חי,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מה עורר תקווה בקרב היהודים טרום הקמת המדינה? הצהרת בלפור.</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מה החל את הקרב בתל חי? ירייה מחדר העלייה.</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האם הסוף הקרב נשארו היהודים בתל חי? לא, הם עזבו את המקום.</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מבחינה ביטחונית מה היה מצב היישוב היהודי אחרי מלחמת העולם הראשונה? רעועה, סבלו מתקיפות ומעשי שוד.</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he-IL" sz="1100" dirty="0">
                <a:solidFill>
                  <a:srgbClr val="C00000"/>
                </a:solidFill>
                <a:latin typeface="David" panose="020E0502060401010101" pitchFamily="34" charset="-79"/>
                <a:ea typeface="Calibri" panose="020F0502020204030204" pitchFamily="34" charset="0"/>
                <a:cs typeface="Comix No2 CLM" panose="02000803000000000000" pitchFamily="2" charset="-79"/>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he-IL" sz="1100" dirty="0">
                <a:solidFill>
                  <a:srgbClr val="C00000"/>
                </a:solidFill>
                <a:latin typeface="David" panose="020E0502060401010101" pitchFamily="34" charset="-79"/>
                <a:ea typeface="Calibri" panose="020F0502020204030204" pitchFamily="34" charset="0"/>
                <a:cs typeface="Comix No2 CLM" panose="02000803000000000000" pitchFamily="2" charset="-79"/>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US" sz="1100" dirty="0">
                <a:solidFill>
                  <a:srgbClr val="C00000"/>
                </a:solidFill>
                <a:latin typeface="David" panose="020E0502060401010101" pitchFamily="34" charset="-79"/>
                <a:ea typeface="Calibri" panose="020F0502020204030204" pitchFamily="34" charset="0"/>
                <a:cs typeface="Comix No2 CLM" panose="02000803000000000000" pitchFamily="2" charset="-79"/>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he-IL" sz="1100" dirty="0">
                <a:solidFill>
                  <a:srgbClr val="0070C0"/>
                </a:solidFill>
                <a:latin typeface="David" panose="020E0502060401010101" pitchFamily="34" charset="-79"/>
                <a:ea typeface="Calibri" panose="020F0502020204030204" pitchFamily="34" charset="0"/>
                <a:cs typeface="Comix No2 CLM" panose="02000803000000000000" pitchFamily="2" charset="-79"/>
              </a:rPr>
              <a:t>יישובים ומקומות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איזה יישובים התקיימו לצד תל חי בזמן מלחמת העולם הראשונה? קיבוץ כפר גלעדי, מטולה </a:t>
            </a:r>
            <a:r>
              <a:rPr lang="he-IL" sz="1100" dirty="0" err="1">
                <a:latin typeface="David" panose="020E0502060401010101" pitchFamily="34" charset="-79"/>
                <a:ea typeface="Calibri" panose="020F0502020204030204" pitchFamily="34" charset="0"/>
                <a:cs typeface="Comix No2 CLM" panose="02000803000000000000" pitchFamily="2" charset="-79"/>
              </a:rPr>
              <a:t>וחמארה</a:t>
            </a:r>
            <a:r>
              <a:rPr lang="he-IL" sz="1100" dirty="0">
                <a:latin typeface="David" panose="020E0502060401010101" pitchFamily="34" charset="-79"/>
                <a:ea typeface="Calibri" panose="020F0502020204030204" pitchFamily="34" charset="0"/>
                <a:cs typeface="Comix No2 CLM" panose="02000803000000000000" pitchFamily="2" charset="-79"/>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מה החליטו מנהיגי היישוב בתל אביב לגבי הצפון? לא הספיקו להחליט...</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לאיזה צד צרפתי או בריטי היה שייך היישוב היהודי בתקופת תל חי? לשום צד.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ליד איזה מקום ממוקמת האנדרטה? ליד חצר תל חי בכפר גלעדי.</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באיזה אזור גיאוגרפי ממוקמת תל חי? אצבע הגליל בגליל העליון</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750"/>
              </a:spcAft>
            </a:pPr>
            <a:r>
              <a:rPr lang="he-IL" sz="1100" b="1" dirty="0">
                <a:solidFill>
                  <a:srgbClr val="0070C0"/>
                </a:solidFill>
                <a:latin typeface="David" panose="020E0502060401010101" pitchFamily="34" charset="-79"/>
                <a:ea typeface="Times New Roman" panose="02020603050405020304" pitchFamily="18" charset="0"/>
                <a:cs typeface="Comix No2 CLM" panose="02000803000000000000" pitchFamily="2" charset="-79"/>
              </a:rPr>
              <a:t>שונות</a:t>
            </a:r>
            <a:endParaRPr lang="en-US" sz="1100" dirty="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לאיזה צבא היו שייכים הגדודים הערביים? לצבא הבריטי.</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מה היו יחסי הכוחות בין היהודים לערבים בתקופה של תל חי? 60,000 יהודים מול 600,000 ערבים</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ממה בנויה האנדרטה? מסלע שהובא מהרי נפתלי.</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מה כתוב על האנדרטה? שמות הנופלים והמשפט שמיוחס </a:t>
            </a:r>
            <a:r>
              <a:rPr lang="he-IL" sz="1100" dirty="0" err="1">
                <a:latin typeface="David" panose="020E0502060401010101" pitchFamily="34" charset="-79"/>
                <a:ea typeface="Calibri" panose="020F0502020204030204" pitchFamily="34" charset="0"/>
                <a:cs typeface="Comix No2 CLM" panose="02000803000000000000" pitchFamily="2" charset="-79"/>
              </a:rPr>
              <a:t>לטרומפלדור</a:t>
            </a:r>
            <a:r>
              <a:rPr lang="he-IL" sz="1100" dirty="0">
                <a:latin typeface="David" panose="020E0502060401010101" pitchFamily="34" charset="-79"/>
                <a:ea typeface="Calibri" panose="020F0502020204030204" pitchFamily="34" charset="0"/>
                <a:cs typeface="Comix No2 CLM" panose="02000803000000000000" pitchFamily="2" charset="-79"/>
              </a:rPr>
              <a:t> "טוב למות בעד ארצנו".</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pPr>
            <a:r>
              <a:rPr lang="he-IL" sz="1100" dirty="0">
                <a:latin typeface="David" panose="020E0502060401010101" pitchFamily="34" charset="-79"/>
                <a:ea typeface="Calibri" panose="020F0502020204030204" pitchFamily="34" charset="0"/>
                <a:cs typeface="Comix No2 CLM" panose="02000803000000000000" pitchFamily="2" charset="-79"/>
              </a:rPr>
              <a:t>על רקע מה התעוררה תסיסה בארץ בימי תל חי? על רקע דתי ופוליטי.</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תמונה 9">
            <a:hlinkClick r:id="rId2" action="ppaction://hlinksldjump"/>
            <a:extLst>
              <a:ext uri="{FF2B5EF4-FFF2-40B4-BE49-F238E27FC236}">
                <a16:creationId xmlns:a16="http://schemas.microsoft.com/office/drawing/2014/main" id="{A6B831B6-380E-420B-ABC1-5C9A1F883A63}"/>
              </a:ext>
            </a:extLst>
          </p:cNvPr>
          <p:cNvPicPr>
            <a:picLocks noChangeAspect="1"/>
          </p:cNvPicPr>
          <p:nvPr/>
        </p:nvPicPr>
        <p:blipFill rotWithShape="1">
          <a:blip r:embed="rId3"/>
          <a:srcRect l="36784" t="42330" r="59284" b="47702"/>
          <a:stretch/>
        </p:blipFill>
        <p:spPr>
          <a:xfrm>
            <a:off x="11558727" y="5941790"/>
            <a:ext cx="479394" cy="683581"/>
          </a:xfrm>
          <a:prstGeom prst="rect">
            <a:avLst/>
          </a:prstGeom>
        </p:spPr>
      </p:pic>
      <p:pic>
        <p:nvPicPr>
          <p:cNvPr id="6" name="תמונה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54791" y="186431"/>
            <a:ext cx="807170" cy="300342"/>
          </a:xfrm>
          <a:prstGeom prst="rect">
            <a:avLst/>
          </a:prstGeom>
        </p:spPr>
      </p:pic>
    </p:spTree>
    <p:extLst>
      <p:ext uri="{BB962C8B-B14F-4D97-AF65-F5344CB8AC3E}">
        <p14:creationId xmlns:p14="http://schemas.microsoft.com/office/powerpoint/2010/main" val="312179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8CDA7CA1-9B9C-4A64-8A39-252E655D50F6}"/>
              </a:ext>
            </a:extLst>
          </p:cNvPr>
          <p:cNvGrpSpPr/>
          <p:nvPr/>
        </p:nvGrpSpPr>
        <p:grpSpPr>
          <a:xfrm>
            <a:off x="0" y="0"/>
            <a:ext cx="12192000" cy="6831365"/>
            <a:chOff x="0" y="0"/>
            <a:chExt cx="12192000" cy="6831365"/>
          </a:xfrm>
        </p:grpSpPr>
        <p:sp>
          <p:nvSpPr>
            <p:cNvPr id="3" name="מלבן 2">
              <a:extLst>
                <a:ext uri="{FF2B5EF4-FFF2-40B4-BE49-F238E27FC236}">
                  <a16:creationId xmlns:a16="http://schemas.microsoft.com/office/drawing/2014/main" id="{A747614F-4FCC-494C-8061-6B003689D1BA}"/>
                </a:ext>
              </a:extLst>
            </p:cNvPr>
            <p:cNvSpPr/>
            <p:nvPr/>
          </p:nvSpPr>
          <p:spPr>
            <a:xfrm>
              <a:off x="0" y="0"/>
              <a:ext cx="12192000" cy="6831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a:extLst>
                <a:ext uri="{FF2B5EF4-FFF2-40B4-BE49-F238E27FC236}">
                  <a16:creationId xmlns:a16="http://schemas.microsoft.com/office/drawing/2014/main" id="{6028DF44-2CA6-4E3F-A194-3AE03F814335}"/>
                </a:ext>
              </a:extLst>
            </p:cNvPr>
            <p:cNvSpPr/>
            <p:nvPr/>
          </p:nvSpPr>
          <p:spPr>
            <a:xfrm>
              <a:off x="239697" y="186431"/>
              <a:ext cx="11745157" cy="6489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5" name="תמונה 4">
            <a:extLst>
              <a:ext uri="{FF2B5EF4-FFF2-40B4-BE49-F238E27FC236}">
                <a16:creationId xmlns:a16="http://schemas.microsoft.com/office/drawing/2014/main" id="{2D6E649D-CE57-4026-A95C-7C976CC79007}"/>
              </a:ext>
            </a:extLst>
          </p:cNvPr>
          <p:cNvPicPr>
            <a:picLocks noChangeAspect="1"/>
          </p:cNvPicPr>
          <p:nvPr/>
        </p:nvPicPr>
        <p:blipFill>
          <a:blip r:embed="rId3"/>
          <a:stretch>
            <a:fillRect/>
          </a:stretch>
        </p:blipFill>
        <p:spPr>
          <a:xfrm>
            <a:off x="4112951" y="567199"/>
            <a:ext cx="7620000" cy="4945834"/>
          </a:xfrm>
          <a:prstGeom prst="rect">
            <a:avLst/>
          </a:prstGeom>
        </p:spPr>
      </p:pic>
      <p:sp>
        <p:nvSpPr>
          <p:cNvPr id="6" name="מלבן 5">
            <a:extLst>
              <a:ext uri="{FF2B5EF4-FFF2-40B4-BE49-F238E27FC236}">
                <a16:creationId xmlns:a16="http://schemas.microsoft.com/office/drawing/2014/main" id="{F4EBA91A-5D50-4F1D-87E3-E6DA59D67B4F}"/>
              </a:ext>
            </a:extLst>
          </p:cNvPr>
          <p:cNvSpPr/>
          <p:nvPr/>
        </p:nvSpPr>
        <p:spPr>
          <a:xfrm>
            <a:off x="459049" y="614069"/>
            <a:ext cx="3595456" cy="6176050"/>
          </a:xfrm>
          <a:prstGeom prst="rect">
            <a:avLst/>
          </a:prstGeom>
        </p:spPr>
        <p:txBody>
          <a:bodyPr wrap="square">
            <a:spAutoFit/>
          </a:bodyPr>
          <a:lstStyle/>
          <a:p>
            <a:pPr algn="ctr">
              <a:lnSpc>
                <a:spcPct val="150000"/>
              </a:lnSpc>
              <a:spcAft>
                <a:spcPts val="800"/>
              </a:spcAft>
            </a:pPr>
            <a:r>
              <a:rPr lang="he-IL" sz="1600" dirty="0">
                <a:solidFill>
                  <a:srgbClr val="00B050"/>
                </a:solidFill>
                <a:latin typeface="Comix No2 CLM" panose="02000803000000000000" pitchFamily="2" charset="-79"/>
                <a:ea typeface="Calibri" panose="020F0502020204030204" pitchFamily="34" charset="0"/>
                <a:cs typeface="Comix No2 CLM" panose="02000803000000000000" pitchFamily="2" charset="-79"/>
              </a:rPr>
              <a:t>"טוב למות בעד ארצנו"</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אחד המשפטים </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שנצרבו בתודעה ההיסטורית </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של העם היהודי </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הוא אותו משפט שאמר </a:t>
            </a:r>
            <a:r>
              <a:rPr lang="he-IL" sz="1600" dirty="0" err="1">
                <a:solidFill>
                  <a:srgbClr val="000000"/>
                </a:solidFill>
                <a:latin typeface="Comix No2 CLM" panose="02000803000000000000" pitchFamily="2" charset="-79"/>
                <a:ea typeface="Calibri" panose="020F0502020204030204" pitchFamily="34" charset="0"/>
                <a:cs typeface="Comix No2 CLM" panose="02000803000000000000" pitchFamily="2" charset="-79"/>
              </a:rPr>
              <a:t>טרומפלדור</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רגע לפני מותו לרופא שטיפל בו.</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אם תקדישו מספר רגעים ותחשבו על החיים שלכם, אני מניחה שתצליחו למצוא </a:t>
            </a:r>
            <a:r>
              <a:rPr lang="he-IL"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דבר</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כלשהו</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(אדם / אירוע / אהבה למשהו וכד') </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למענו תסכימו </a:t>
            </a:r>
            <a:r>
              <a:rPr lang="he-IL" sz="1600" dirty="0">
                <a:solidFill>
                  <a:srgbClr val="C00000"/>
                </a:solidFill>
                <a:latin typeface="Comix No2 CLM" panose="02000803000000000000" pitchFamily="2" charset="-79"/>
                <a:ea typeface="Calibri" panose="020F0502020204030204" pitchFamily="34" charset="0"/>
                <a:cs typeface="Comix No2 CLM" panose="02000803000000000000" pitchFamily="2" charset="-79"/>
              </a:rPr>
              <a:t>לוותר</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על דברים מסוימים ולו בכדי לשמור עליו/ להשיג אותו </a:t>
            </a:r>
            <a:r>
              <a:rPr lang="he-IL" sz="1600" dirty="0" err="1">
                <a:solidFill>
                  <a:srgbClr val="000000"/>
                </a:solidFill>
                <a:latin typeface="Comix No2 CLM" panose="02000803000000000000" pitchFamily="2" charset="-79"/>
                <a:ea typeface="Calibri" panose="020F0502020204030204" pitchFamily="34" charset="0"/>
                <a:cs typeface="Comix No2 CLM" panose="02000803000000000000" pitchFamily="2" charset="-79"/>
              </a:rPr>
              <a:t>וכו</a:t>
            </a: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a:t>
            </a:r>
          </a:p>
          <a:p>
            <a:pPr algn="ctr">
              <a:lnSpc>
                <a:spcPct val="150000"/>
              </a:lnSpc>
              <a:spcAft>
                <a:spcPts val="800"/>
              </a:spcAft>
            </a:pPr>
            <a:r>
              <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שתפו אותנו מהו דבר זה</a:t>
            </a:r>
            <a:r>
              <a:rPr lang="en-US"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t/>
            </a:r>
            <a:br>
              <a:rPr lang="en-US"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rPr>
            </a:br>
            <a:endParaRPr lang="he-IL" sz="1600" dirty="0">
              <a:solidFill>
                <a:srgbClr val="000000"/>
              </a:solidFill>
              <a:latin typeface="Comix No2 CLM" panose="02000803000000000000" pitchFamily="2" charset="-79"/>
              <a:ea typeface="Calibri" panose="020F0502020204030204" pitchFamily="34" charset="0"/>
              <a:cs typeface="Comix No2 CLM" panose="02000803000000000000" pitchFamily="2" charset="-79"/>
            </a:endParaRPr>
          </a:p>
        </p:txBody>
      </p:sp>
      <p:sp>
        <p:nvSpPr>
          <p:cNvPr id="7" name="מלבן 6">
            <a:extLst>
              <a:ext uri="{FF2B5EF4-FFF2-40B4-BE49-F238E27FC236}">
                <a16:creationId xmlns:a16="http://schemas.microsoft.com/office/drawing/2014/main" id="{3A402BF7-B6F2-40AF-9640-5E90CBEEA78E}"/>
              </a:ext>
            </a:extLst>
          </p:cNvPr>
          <p:cNvSpPr/>
          <p:nvPr/>
        </p:nvSpPr>
        <p:spPr>
          <a:xfrm>
            <a:off x="9558959" y="5236034"/>
            <a:ext cx="2173992" cy="276999"/>
          </a:xfrm>
          <a:prstGeom prst="rect">
            <a:avLst/>
          </a:prstGeom>
        </p:spPr>
        <p:txBody>
          <a:bodyPr wrap="none">
            <a:spAutoFit/>
          </a:bodyPr>
          <a:lstStyle/>
          <a:p>
            <a:r>
              <a:rPr lang="he-IL" sz="1200" b="0" i="0" dirty="0">
                <a:solidFill>
                  <a:schemeClr val="bg1"/>
                </a:solidFill>
                <a:effectLst/>
                <a:latin typeface="Comix No2 CLM" panose="02000803000000000000" pitchFamily="2" charset="-79"/>
                <a:cs typeface="Comix No2 CLM" panose="02000803000000000000" pitchFamily="2" charset="-79"/>
              </a:rPr>
              <a:t>ישראל פרקר, מתוך אתר </a:t>
            </a:r>
            <a:r>
              <a:rPr lang="he-IL" sz="1200" b="0" i="0" dirty="0" err="1">
                <a:solidFill>
                  <a:schemeClr val="bg1"/>
                </a:solidFill>
                <a:effectLst/>
                <a:latin typeface="Comix No2 CLM" panose="02000803000000000000" pitchFamily="2" charset="-79"/>
                <a:cs typeface="Comix No2 CLM" panose="02000803000000000000" pitchFamily="2" charset="-79"/>
              </a:rPr>
              <a:t>פיקיויקי</a:t>
            </a:r>
            <a:endParaRPr lang="he-IL" sz="1200" dirty="0">
              <a:solidFill>
                <a:schemeClr val="bg1"/>
              </a:solidFill>
              <a:latin typeface="Comix No2 CLM" panose="02000803000000000000" pitchFamily="2" charset="-79"/>
              <a:cs typeface="Comix No2 CLM" panose="02000803000000000000" pitchFamily="2" charset="-79"/>
            </a:endParaRPr>
          </a:p>
        </p:txBody>
      </p:sp>
      <p:sp>
        <p:nvSpPr>
          <p:cNvPr id="8" name="תיבת טקסט 7">
            <a:extLst>
              <a:ext uri="{FF2B5EF4-FFF2-40B4-BE49-F238E27FC236}">
                <a16:creationId xmlns:a16="http://schemas.microsoft.com/office/drawing/2014/main" id="{C9A32161-8EC4-44E9-9A44-EC65204D7EC1}"/>
              </a:ext>
            </a:extLst>
          </p:cNvPr>
          <p:cNvSpPr txBox="1"/>
          <p:nvPr/>
        </p:nvSpPr>
        <p:spPr>
          <a:xfrm>
            <a:off x="9256551" y="5830687"/>
            <a:ext cx="1866217" cy="523220"/>
          </a:xfrm>
          <a:prstGeom prst="rect">
            <a:avLst/>
          </a:prstGeom>
          <a:noFill/>
        </p:spPr>
        <p:txBody>
          <a:bodyPr wrap="none" rtlCol="1">
            <a:spAutoFit/>
          </a:bodyPr>
          <a:lstStyle/>
          <a:p>
            <a:r>
              <a:rPr lang="he-IL" sz="2800" dirty="0">
                <a:solidFill>
                  <a:srgbClr val="0070C0"/>
                </a:solidFill>
                <a:latin typeface="Comix No2 CLM" panose="02000803000000000000" pitchFamily="2" charset="-79"/>
                <a:cs typeface="Comix No2 CLM" panose="02000803000000000000" pitchFamily="2" charset="-79"/>
              </a:rPr>
              <a:t>מעגל של''ח</a:t>
            </a:r>
          </a:p>
        </p:txBody>
      </p:sp>
      <p:pic>
        <p:nvPicPr>
          <p:cNvPr id="9" name="תמונה 8">
            <a:hlinkClick r:id="rId4" action="ppaction://hlinksldjump"/>
            <a:extLst>
              <a:ext uri="{FF2B5EF4-FFF2-40B4-BE49-F238E27FC236}">
                <a16:creationId xmlns:a16="http://schemas.microsoft.com/office/drawing/2014/main" id="{9507AE8B-58A8-430F-A8A4-276E9692619D}"/>
              </a:ext>
            </a:extLst>
          </p:cNvPr>
          <p:cNvPicPr>
            <a:picLocks noChangeAspect="1"/>
          </p:cNvPicPr>
          <p:nvPr/>
        </p:nvPicPr>
        <p:blipFill rotWithShape="1">
          <a:blip r:embed="rId5"/>
          <a:srcRect l="36784" t="42330" r="59284" b="47702"/>
          <a:stretch/>
        </p:blipFill>
        <p:spPr>
          <a:xfrm>
            <a:off x="11472909" y="5883672"/>
            <a:ext cx="479394" cy="683581"/>
          </a:xfrm>
          <a:prstGeom prst="rect">
            <a:avLst/>
          </a:prstGeom>
        </p:spPr>
      </p:pic>
      <p:pic>
        <p:nvPicPr>
          <p:cNvPr id="10" name="תמונה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22768" y="196560"/>
            <a:ext cx="807170" cy="300342"/>
          </a:xfrm>
          <a:prstGeom prst="rect">
            <a:avLst/>
          </a:prstGeom>
        </p:spPr>
      </p:pic>
    </p:spTree>
    <p:extLst>
      <p:ext uri="{BB962C8B-B14F-4D97-AF65-F5344CB8AC3E}">
        <p14:creationId xmlns:p14="http://schemas.microsoft.com/office/powerpoint/2010/main" val="55887094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1279</Words>
  <Application>Microsoft Office PowerPoint</Application>
  <PresentationFormat>מסך רחב</PresentationFormat>
  <Paragraphs>171</Paragraphs>
  <Slides>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9</vt:i4>
      </vt:variant>
    </vt:vector>
  </HeadingPairs>
  <TitlesOfParts>
    <vt:vector size="17" baseType="lpstr">
      <vt:lpstr>Arial</vt:lpstr>
      <vt:lpstr>Calibri</vt:lpstr>
      <vt:lpstr>Calibri Light</vt:lpstr>
      <vt:lpstr>Comix No2 CLM</vt:lpstr>
      <vt:lpstr>David</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oritshnit@gmail.com</dc:creator>
  <cp:lastModifiedBy>מורית כהן</cp:lastModifiedBy>
  <cp:revision>25</cp:revision>
  <dcterms:created xsi:type="dcterms:W3CDTF">2020-12-21T09:49:41Z</dcterms:created>
  <dcterms:modified xsi:type="dcterms:W3CDTF">2021-02-21T10:37:40Z</dcterms:modified>
</cp:coreProperties>
</file>