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 /><Relationship Id="rId7"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heme" Target="theme/theme1.xml" /><Relationship Id="rId5" Type="http://schemas.openxmlformats.org/officeDocument/2006/relationships/viewProps" Target="viewProps.xml" /><Relationship Id="rId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B3A338-6E57-435C-BF37-52E305B1DD2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ED311EE-A193-45CF-A7D7-F4239B4AC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D83AF78-7BE3-4474-8F32-0A52187A5729}"/>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5" name="מציין מיקום של כותרת תחתונה 4">
            <a:extLst>
              <a:ext uri="{FF2B5EF4-FFF2-40B4-BE49-F238E27FC236}">
                <a16:creationId xmlns:a16="http://schemas.microsoft.com/office/drawing/2014/main" id="{E47885B1-7BEB-4A6A-A671-DD5BAA61D57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DBADA6F-7898-43C9-82BE-1356D9A59C25}"/>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4613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C17954-D512-4DE0-9125-D26FAC57373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21120FA-15A1-43EC-82A5-6CA7EDD532C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FE2BEAF-D26D-48CA-BC2F-557EE9034042}"/>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5" name="מציין מיקום של כותרת תחתונה 4">
            <a:extLst>
              <a:ext uri="{FF2B5EF4-FFF2-40B4-BE49-F238E27FC236}">
                <a16:creationId xmlns:a16="http://schemas.microsoft.com/office/drawing/2014/main" id="{5148D7D0-27F9-4070-A9FF-3DBA8F33108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E8AA33E-6D1B-4F6C-87CF-8A6FBE72BC91}"/>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340991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82607A5-6BA3-425B-9B19-6E098F3DBA9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91EBA5F-65DC-43CB-B3A1-E33332A8019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84AF272-74CD-4E78-B3D4-7CA585C6D760}"/>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5" name="מציין מיקום של כותרת תחתונה 4">
            <a:extLst>
              <a:ext uri="{FF2B5EF4-FFF2-40B4-BE49-F238E27FC236}">
                <a16:creationId xmlns:a16="http://schemas.microsoft.com/office/drawing/2014/main" id="{B32C233C-9B60-4E7A-8191-6524C2351D8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45B34C3-3B60-4AA8-A486-493C033A0539}"/>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332990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EC7DAD-65B6-4F3E-8064-C6163EDF0AF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C1AE6A7-14E7-47F1-A80D-5D899387CF7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40F3774-C189-41A6-923C-1AFC5A81B537}"/>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5" name="מציין מיקום של כותרת תחתונה 4">
            <a:extLst>
              <a:ext uri="{FF2B5EF4-FFF2-40B4-BE49-F238E27FC236}">
                <a16:creationId xmlns:a16="http://schemas.microsoft.com/office/drawing/2014/main" id="{B1B3A127-7F41-44B8-99DD-53243D29ED3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F50072-2B63-42B2-BFD2-8C3EFBB91767}"/>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21390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7BFACA-720A-4C99-B6A7-3CB37D7DD4C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328CAF1-E36A-499A-86B3-0F83007AD5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4E6303D-2A75-4363-9715-405E228FE1EC}"/>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5" name="מציין מיקום של כותרת תחתונה 4">
            <a:extLst>
              <a:ext uri="{FF2B5EF4-FFF2-40B4-BE49-F238E27FC236}">
                <a16:creationId xmlns:a16="http://schemas.microsoft.com/office/drawing/2014/main" id="{CB70F3BF-C472-4BC6-9466-18F4D854352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7DB9DA1-61A3-46D1-B3BC-F9105BB1D696}"/>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146857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F31A2E-44A4-4D4F-87C5-B75BBE96E73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F1491E8-B4FC-4F57-A4F5-0A285679FA9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410937E-0423-4C03-8E6A-649ED4FEF0A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AB312B0-FF56-4A5E-BDC7-4B9FE9D80596}"/>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6" name="מציין מיקום של כותרת תחתונה 5">
            <a:extLst>
              <a:ext uri="{FF2B5EF4-FFF2-40B4-BE49-F238E27FC236}">
                <a16:creationId xmlns:a16="http://schemas.microsoft.com/office/drawing/2014/main" id="{D013999E-F26C-4E58-90C0-C73B949AF65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BA79FF9-D813-478A-B4A7-EBD312488F64}"/>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55861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F2BA37-E948-4C55-B926-E83D80159A0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80F3597-99BE-4486-87C9-ED08DB607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835DB33-C57D-4FF6-829C-7B176EADBAE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76278A7-5516-482F-9C05-D6B130B23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850FD00-D82B-4B76-BDC4-D78D8936059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218EE87-3DF6-4E15-BC10-368177542200}"/>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8" name="מציין מיקום של כותרת תחתונה 7">
            <a:extLst>
              <a:ext uri="{FF2B5EF4-FFF2-40B4-BE49-F238E27FC236}">
                <a16:creationId xmlns:a16="http://schemas.microsoft.com/office/drawing/2014/main" id="{1E0837BC-FE08-4127-B786-79601A73414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A3EB92C8-67D8-497B-9E4C-672B41B5A94D}"/>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241001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A88F2A-9C4A-4DFB-91B7-2169C546A0D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5B8A21C-4A4A-49A7-887A-2505ABC2355C}"/>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4" name="מציין מיקום של כותרת תחתונה 3">
            <a:extLst>
              <a:ext uri="{FF2B5EF4-FFF2-40B4-BE49-F238E27FC236}">
                <a16:creationId xmlns:a16="http://schemas.microsoft.com/office/drawing/2014/main" id="{225D96A8-C48E-410E-9B41-11D2C7B934E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D2ACC86-D210-4754-A17A-4A0DF031D2E4}"/>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341647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1F3B257-AC5E-4BD0-826B-1DF7B2B4C764}"/>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3" name="מציין מיקום של כותרת תחתונה 2">
            <a:extLst>
              <a:ext uri="{FF2B5EF4-FFF2-40B4-BE49-F238E27FC236}">
                <a16:creationId xmlns:a16="http://schemas.microsoft.com/office/drawing/2014/main" id="{2876187D-9823-4147-AA72-78E37F305E1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72AFC9F-DC8D-467E-82B3-F45341E4CFC3}"/>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136065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F643FD-CA7B-4667-B62E-41877965199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09FE6EC-BF20-4FFC-A295-83F710C54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E1A231C-09F6-4856-84AC-85A787884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EEB9092-4DF6-48E1-A744-374342870076}"/>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6" name="מציין מיקום של כותרת תחתונה 5">
            <a:extLst>
              <a:ext uri="{FF2B5EF4-FFF2-40B4-BE49-F238E27FC236}">
                <a16:creationId xmlns:a16="http://schemas.microsoft.com/office/drawing/2014/main" id="{AAD8376C-6159-4974-8EEB-B3208CB3BF1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307AD46-EE60-4208-AF5F-B085ADFB3C2D}"/>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343497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9C7FE-06E0-4706-8E6C-FAF10A47677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3BFE6BC-5AE0-4613-9C1C-EA8923F3D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C198F9E-82F6-42BC-9B55-4B4A65574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791FAE0-57FB-4D66-8EE3-2D4AD6FF718B}"/>
              </a:ext>
            </a:extLst>
          </p:cNvPr>
          <p:cNvSpPr>
            <a:spLocks noGrp="1"/>
          </p:cNvSpPr>
          <p:nvPr>
            <p:ph type="dt" sz="half" idx="10"/>
          </p:nvPr>
        </p:nvSpPr>
        <p:spPr/>
        <p:txBody>
          <a:bodyPr/>
          <a:lstStyle/>
          <a:p>
            <a:fld id="{78067F22-B438-45F0-AEC6-5E443FF865CC}" type="datetimeFigureOut">
              <a:rPr lang="he-IL" smtClean="0"/>
              <a:t>כ"ח/חשון/תשפ"ד</a:t>
            </a:fld>
            <a:endParaRPr lang="he-IL"/>
          </a:p>
        </p:txBody>
      </p:sp>
      <p:sp>
        <p:nvSpPr>
          <p:cNvPr id="6" name="מציין מיקום של כותרת תחתונה 5">
            <a:extLst>
              <a:ext uri="{FF2B5EF4-FFF2-40B4-BE49-F238E27FC236}">
                <a16:creationId xmlns:a16="http://schemas.microsoft.com/office/drawing/2014/main" id="{3B3E58F4-8E39-48DF-914B-B1299E11B19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3A5043E-7089-4072-B727-A1A8FD7888A8}"/>
              </a:ext>
            </a:extLst>
          </p:cNvPr>
          <p:cNvSpPr>
            <a:spLocks noGrp="1"/>
          </p:cNvSpPr>
          <p:nvPr>
            <p:ph type="sldNum" sz="quarter" idx="12"/>
          </p:nvPr>
        </p:nvSpPr>
        <p:spPr/>
        <p:txBody>
          <a:bodyPr/>
          <a:lstStyle/>
          <a:p>
            <a:fld id="{BCDABD90-7820-43C9-9E5F-DB909E3925DB}" type="slidenum">
              <a:rPr lang="he-IL" smtClean="0"/>
              <a:t>‹#›</a:t>
            </a:fld>
            <a:endParaRPr lang="he-IL"/>
          </a:p>
        </p:txBody>
      </p:sp>
    </p:spTree>
    <p:extLst>
      <p:ext uri="{BB962C8B-B14F-4D97-AF65-F5344CB8AC3E}">
        <p14:creationId xmlns:p14="http://schemas.microsoft.com/office/powerpoint/2010/main" val="44853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0D4AFF8-FE2D-433A-99DF-78EE160F785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EDEE232-5822-4CE2-BD65-824A6AC623E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D7BA54-B2E2-44DE-8498-CCF30940711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8067F22-B438-45F0-AEC6-5E443FF865CC}" type="datetimeFigureOut">
              <a:rPr lang="he-IL" smtClean="0"/>
              <a:t>כ"ח/חשון/תשפ"ד</a:t>
            </a:fld>
            <a:endParaRPr lang="he-IL"/>
          </a:p>
        </p:txBody>
      </p:sp>
      <p:sp>
        <p:nvSpPr>
          <p:cNvPr id="5" name="מציין מיקום של כותרת תחתונה 4">
            <a:extLst>
              <a:ext uri="{FF2B5EF4-FFF2-40B4-BE49-F238E27FC236}">
                <a16:creationId xmlns:a16="http://schemas.microsoft.com/office/drawing/2014/main" id="{CDBE665B-29D2-4714-ABE6-5187916F2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6BD7F3C-58BB-4B8A-AC02-E51ED300B67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DABD90-7820-43C9-9E5F-DB909E3925DB}" type="slidenum">
              <a:rPr lang="he-IL" smtClean="0"/>
              <a:t>‹#›</a:t>
            </a:fld>
            <a:endParaRPr lang="he-IL"/>
          </a:p>
        </p:txBody>
      </p:sp>
    </p:spTree>
    <p:extLst>
      <p:ext uri="{BB962C8B-B14F-4D97-AF65-F5344CB8AC3E}">
        <p14:creationId xmlns:p14="http://schemas.microsoft.com/office/powerpoint/2010/main" val="2719972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 /><Relationship Id="rId13" Type="http://schemas.openxmlformats.org/officeDocument/2006/relationships/hyperlink" Target="http://learningapps.org/watch?v=pchm3djvc20" TargetMode="External" /><Relationship Id="rId18" Type="http://schemas.openxmlformats.org/officeDocument/2006/relationships/image" Target="../media/image10.png" /><Relationship Id="rId26" Type="http://schemas.openxmlformats.org/officeDocument/2006/relationships/image" Target="../media/image15.jpeg" /><Relationship Id="rId3" Type="http://schemas.openxmlformats.org/officeDocument/2006/relationships/image" Target="../media/image2.jpeg" /><Relationship Id="rId21" Type="http://schemas.microsoft.com/office/2007/relationships/hdphoto" Target="../media/hdphoto2.wdp" /><Relationship Id="rId7" Type="http://schemas.openxmlformats.org/officeDocument/2006/relationships/hyperlink" Target="https://www.yo-yoo.co.il/tools/crypto/p/vxeu7qQVT6" TargetMode="External" /><Relationship Id="rId12" Type="http://schemas.microsoft.com/office/2007/relationships/hdphoto" Target="../media/hdphoto1.wdp" /><Relationship Id="rId17" Type="http://schemas.openxmlformats.org/officeDocument/2006/relationships/image" Target="../media/image9.png" /><Relationship Id="rId25" Type="http://schemas.openxmlformats.org/officeDocument/2006/relationships/image" Target="../media/image14.png" /><Relationship Id="rId2" Type="http://schemas.openxmlformats.org/officeDocument/2006/relationships/image" Target="../media/image1.jpeg" /><Relationship Id="rId16" Type="http://schemas.openxmlformats.org/officeDocument/2006/relationships/hyperlink" Target="https://www.youtube.com/watch?v=qYDLrzX2inI" TargetMode="External" /><Relationship Id="rId20" Type="http://schemas.openxmlformats.org/officeDocument/2006/relationships/image" Target="../media/image12.png" /><Relationship Id="rId29" Type="http://schemas.openxmlformats.org/officeDocument/2006/relationships/image" Target="../media/image18.png" /><Relationship Id="rId1" Type="http://schemas.openxmlformats.org/officeDocument/2006/relationships/slideLayout" Target="../slideLayouts/slideLayout7.xml" /><Relationship Id="rId6" Type="http://schemas.openxmlformats.org/officeDocument/2006/relationships/image" Target="../media/image3.png" /><Relationship Id="rId11" Type="http://schemas.openxmlformats.org/officeDocument/2006/relationships/image" Target="../media/image6.png" /><Relationship Id="rId24" Type="http://schemas.openxmlformats.org/officeDocument/2006/relationships/hyperlink" Target="https://www.youtube.com/watch?v=CVMzCkfxM74&amp;list=RDCVMzCkfxM74&amp;start_radio=1&amp;t=210" TargetMode="External" /><Relationship Id="rId5" Type="http://schemas.openxmlformats.org/officeDocument/2006/relationships/hyperlink" Target="https://www.yo-yoo.co.il/tools/crypto/p/MMTbPcs7nO" TargetMode="External" /><Relationship Id="rId15" Type="http://schemas.openxmlformats.org/officeDocument/2006/relationships/image" Target="../media/image8.png" /><Relationship Id="rId23" Type="http://schemas.openxmlformats.org/officeDocument/2006/relationships/image" Target="../media/image13.png" /><Relationship Id="rId28" Type="http://schemas.openxmlformats.org/officeDocument/2006/relationships/image" Target="../media/image17.png" /><Relationship Id="rId10" Type="http://schemas.openxmlformats.org/officeDocument/2006/relationships/image" Target="../media/image5.png" /><Relationship Id="rId19" Type="http://schemas.openxmlformats.org/officeDocument/2006/relationships/image" Target="../media/image11.jpeg" /><Relationship Id="rId4" Type="http://schemas.openxmlformats.org/officeDocument/2006/relationships/hyperlink" Target="https://www.flickr.com/people/40260216@N06" TargetMode="External" /><Relationship Id="rId9" Type="http://schemas.openxmlformats.org/officeDocument/2006/relationships/hyperlink" Target="https://www.yo-yoo.co.il/tools/crypto/p/aNzcRZzsQ7" TargetMode="External" /><Relationship Id="rId14" Type="http://schemas.openxmlformats.org/officeDocument/2006/relationships/image" Target="../media/image7.png" /><Relationship Id="rId22" Type="http://schemas.openxmlformats.org/officeDocument/2006/relationships/hyperlink" Target="https://www.online-stopwatch.com/random-name-pickers/cog-machine-name-picker/?r=kBmD9YGHhb" TargetMode="External" /><Relationship Id="rId27" Type="http://schemas.openxmlformats.org/officeDocument/2006/relationships/image" Target="../media/image16.png" /><Relationship Id="rId30" Type="http://schemas.openxmlformats.org/officeDocument/2006/relationships/image" Target="../media/image19.gif" /></Relationships>
</file>

<file path=ppt/slides/_rels/slide2.xml.rels><?xml version="1.0" encoding="UTF-8" standalone="yes"?>
<Relationships xmlns="http://schemas.openxmlformats.org/package/2006/relationships"><Relationship Id="rId8" Type="http://schemas.openxmlformats.org/officeDocument/2006/relationships/hyperlink" Target="https://www.bh.org.il/he/event/%D7%9E%D7%91%D7%A6%D7%A2-%D7%9E%D7%A9%D7%94-30-%D7%A9%D7%A0%D7%94-%D7%90%D7%97%D7%A8%D7%99/?gclid=CjwKCAjw_uDsBRAMEiwAaFiHay7cOH0sjTebm8sDHs1Sx1kETGZzMS8fUrT9l6cu4_9jub-Rg1nq2BoCgeAQAvD_BwE" TargetMode="External" /><Relationship Id="rId13" Type="http://schemas.openxmlformats.org/officeDocument/2006/relationships/hyperlink" Target="https://www.youtube.com/watch?v=snMGeLrYg4s" TargetMode="External" /><Relationship Id="rId18" Type="http://schemas.openxmlformats.org/officeDocument/2006/relationships/hyperlink" Target="about:blank" TargetMode="External" /><Relationship Id="rId26" Type="http://schemas.openxmlformats.org/officeDocument/2006/relationships/hyperlink" Target="https://www.online-stopwatch.com/random-name-pickers/cog-machine-name-picker/?r=kBmD9YGHhb" TargetMode="External" /><Relationship Id="rId3" Type="http://schemas.openxmlformats.org/officeDocument/2006/relationships/image" Target="../media/image17.png" /><Relationship Id="rId21" Type="http://schemas.openxmlformats.org/officeDocument/2006/relationships/hyperlink" Target="https://yeladim.org.il/merkazia_cat/%D7%97%D7%92-%D7%94%D7%A1%D7%99%D7%92%D7%93/" TargetMode="External" /><Relationship Id="rId7" Type="http://schemas.openxmlformats.org/officeDocument/2006/relationships/hyperlink" Target="https://lib.cet.ac.il/pages/item.asp?item=19049" TargetMode="External" /><Relationship Id="rId12" Type="http://schemas.openxmlformats.org/officeDocument/2006/relationships/hyperlink" Target="https://www.youtube.com/watch?v=z9CnEQQb_co" TargetMode="External" /><Relationship Id="rId17" Type="http://schemas.openxmlformats.org/officeDocument/2006/relationships/hyperlink" Target="http://meyda.education.gov.il/files/olim/sigd2017OgdanPeiluyot.pdf" TargetMode="External" /><Relationship Id="rId25" Type="http://schemas.openxmlformats.org/officeDocument/2006/relationships/hyperlink" Target="http://learningapps.org/watch?v=pchm3djvc20" TargetMode="External" /><Relationship Id="rId2" Type="http://schemas.openxmlformats.org/officeDocument/2006/relationships/hyperlink" Target="http://meyda.education.gov.il/files/Tiyulim/morim/sigd_holiday.pdf" TargetMode="External" /><Relationship Id="rId16" Type="http://schemas.openxmlformats.org/officeDocument/2006/relationships/hyperlink" Target="https://lo.cet.ac.il/player/?document=e73473fe-aceb-484d-ab02-09d4e2633edb&amp;language=he&amp;sitekey=ebaghigh" TargetMode="External" /><Relationship Id="rId20" Type="http://schemas.openxmlformats.org/officeDocument/2006/relationships/hyperlink" Target="https://edu.gov.il/owlHeb/Yesodi/OchlusiyotYechudiyot/Olim/Pages/sigd.aspx" TargetMode="External" /><Relationship Id="rId1" Type="http://schemas.openxmlformats.org/officeDocument/2006/relationships/slideLayout" Target="../slideLayouts/slideLayout7.xml" /><Relationship Id="rId6" Type="http://schemas.openxmlformats.org/officeDocument/2006/relationships/hyperlink" Target="https://ethiopia.co.il/%D7%97%D7%92-%D7%94%D7%A1%D7%99%D7%92%D7%93-%D7%91%D7%90%D7%AA%D7%99%D7%95%D7%A4%D7%99%D7%94/" TargetMode="External" /><Relationship Id="rId11" Type="http://schemas.openxmlformats.org/officeDocument/2006/relationships/hyperlink" Target="https://www.youtube.com/watch?v=qYDLrzX2inI" TargetMode="External" /><Relationship Id="rId24" Type="http://schemas.openxmlformats.org/officeDocument/2006/relationships/hyperlink" Target="https://www.yo-yoo.co.il/tools/crypto/p/aNzcRZzsQ7" TargetMode="External" /><Relationship Id="rId5" Type="http://schemas.openxmlformats.org/officeDocument/2006/relationships/hyperlink" Target="https://www.iaej.co.il/%D7%A2%D7%9C-%D7%94%D7%A7%D7%94%D7%99%D7%9C%D7%94/%D7%97%D7%92-%D7%94%D7%A1%D7%99%D7%92%D7%93/" TargetMode="External" /><Relationship Id="rId15" Type="http://schemas.openxmlformats.org/officeDocument/2006/relationships/hyperlink" Target="https://lo.cet.ac.il/player/?document=97ac5762-98c7-4895-a713-a64e0369a5cd&amp;language=he&amp;sitekey=ebaghigh" TargetMode="External" /><Relationship Id="rId23" Type="http://schemas.openxmlformats.org/officeDocument/2006/relationships/hyperlink" Target="https://www.yo-yoo.co.il/tools/crypto/p/vxeu7qQVT6" TargetMode="External" /><Relationship Id="rId28" Type="http://schemas.openxmlformats.org/officeDocument/2006/relationships/image" Target="../media/image19.gif" /><Relationship Id="rId10" Type="http://schemas.openxmlformats.org/officeDocument/2006/relationships/hyperlink" Target="https://midreshet.org.il/PageView.aspx?id=1710" TargetMode="External" /><Relationship Id="rId19" Type="http://schemas.openxmlformats.org/officeDocument/2006/relationships/hyperlink" Target="http://cms.education.gov.il/EducationCMS/Units/Mazkirut_Pedagogit/Tarbutisraelmoreshet/HomreyLemida/chagim_umoadim/sigd.htm" TargetMode="External" /><Relationship Id="rId4" Type="http://schemas.openxmlformats.org/officeDocument/2006/relationships/hyperlink" Target="https://ethiopia.co.il/%D7%97%D7%92-%D7%94%D7%A1%D7%99%D7%92%D7%93-%D7%91%D7%90%D7%AA%D7%99%D7%95%D7%A4%D7%99%D7%94" TargetMode="External" /><Relationship Id="rId9" Type="http://schemas.openxmlformats.org/officeDocument/2006/relationships/hyperlink" Target="https://www.davar1.co.il/43157/" TargetMode="External" /><Relationship Id="rId14" Type="http://schemas.openxmlformats.org/officeDocument/2006/relationships/hyperlink" Target="https://www.youtube.com/watch?v=lvFAi5EoiP8&amp;list=PL1jgiZSfm7z0tJG0uys5PycX8Ezqr7ihC" TargetMode="External" /><Relationship Id="rId22" Type="http://schemas.openxmlformats.org/officeDocument/2006/relationships/hyperlink" Target="https://www.yo-yoo.co.il/tools/crypto/p/MMTbPcs7nO" TargetMode="External" /><Relationship Id="rId27" Type="http://schemas.openxmlformats.org/officeDocument/2006/relationships/hyperlink" Target="https://www.youtube.com/watch?v=CVMzCkfxM74&amp;list=RDCVMzCkfxM74&amp;start_radio=1&amp;t=210"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9D87BC4B-6F6F-41A4-B71C-EBBA3C53F4C7}"/>
              </a:ext>
            </a:extLst>
          </p:cNvPr>
          <p:cNvGrpSpPr/>
          <p:nvPr/>
        </p:nvGrpSpPr>
        <p:grpSpPr>
          <a:xfrm>
            <a:off x="173854" y="221942"/>
            <a:ext cx="11982606" cy="6581594"/>
            <a:chOff x="173854" y="221942"/>
            <a:chExt cx="11982606" cy="6581594"/>
          </a:xfrm>
        </p:grpSpPr>
        <p:cxnSp>
          <p:nvCxnSpPr>
            <p:cNvPr id="8" name="מחבר ישר 7">
              <a:extLst>
                <a:ext uri="{FF2B5EF4-FFF2-40B4-BE49-F238E27FC236}">
                  <a16:creationId xmlns:a16="http://schemas.microsoft.com/office/drawing/2014/main" id="{8234EB72-70A5-400F-9D25-B19CA24DA421}"/>
                </a:ext>
              </a:extLst>
            </p:cNvPr>
            <p:cNvCxnSpPr>
              <a:cxnSpLocks/>
            </p:cNvCxnSpPr>
            <p:nvPr/>
          </p:nvCxnSpPr>
          <p:spPr>
            <a:xfrm>
              <a:off x="9055223" y="1793290"/>
              <a:ext cx="0" cy="4705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9748FA88-145C-4CCB-87E5-5E375FF7E6DF}"/>
                </a:ext>
              </a:extLst>
            </p:cNvPr>
            <p:cNvCxnSpPr>
              <a:cxnSpLocks/>
            </p:cNvCxnSpPr>
            <p:nvPr/>
          </p:nvCxnSpPr>
          <p:spPr>
            <a:xfrm>
              <a:off x="3117525" y="1793290"/>
              <a:ext cx="0" cy="4705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קבוצה 19">
              <a:extLst>
                <a:ext uri="{FF2B5EF4-FFF2-40B4-BE49-F238E27FC236}">
                  <a16:creationId xmlns:a16="http://schemas.microsoft.com/office/drawing/2014/main" id="{44036A21-51F6-44C0-808B-CFB897401A3A}"/>
                </a:ext>
              </a:extLst>
            </p:cNvPr>
            <p:cNvGrpSpPr/>
            <p:nvPr/>
          </p:nvGrpSpPr>
          <p:grpSpPr>
            <a:xfrm>
              <a:off x="630313" y="221942"/>
              <a:ext cx="11017189" cy="1254776"/>
              <a:chOff x="630313" y="221942"/>
              <a:chExt cx="11017189" cy="1254776"/>
            </a:xfrm>
          </p:grpSpPr>
          <p:sp>
            <p:nvSpPr>
              <p:cNvPr id="2" name="מלבן 1">
                <a:extLst>
                  <a:ext uri="{FF2B5EF4-FFF2-40B4-BE49-F238E27FC236}">
                    <a16:creationId xmlns:a16="http://schemas.microsoft.com/office/drawing/2014/main" id="{53259D69-B0F9-49EF-8B80-95FC45858E1C}"/>
                  </a:ext>
                </a:extLst>
              </p:cNvPr>
              <p:cNvSpPr/>
              <p:nvPr/>
            </p:nvSpPr>
            <p:spPr>
              <a:xfrm>
                <a:off x="630313" y="221942"/>
                <a:ext cx="11017189" cy="1953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 name="מחבר ישר 3">
                <a:extLst>
                  <a:ext uri="{FF2B5EF4-FFF2-40B4-BE49-F238E27FC236}">
                    <a16:creationId xmlns:a16="http://schemas.microsoft.com/office/drawing/2014/main" id="{2A94E151-D967-46DD-9589-BF429B8E900A}"/>
                  </a:ext>
                </a:extLst>
              </p:cNvPr>
              <p:cNvCxnSpPr/>
              <p:nvPr/>
            </p:nvCxnSpPr>
            <p:spPr>
              <a:xfrm>
                <a:off x="630313" y="1198485"/>
                <a:ext cx="110171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מחבר ישר 4">
                <a:extLst>
                  <a:ext uri="{FF2B5EF4-FFF2-40B4-BE49-F238E27FC236}">
                    <a16:creationId xmlns:a16="http://schemas.microsoft.com/office/drawing/2014/main" id="{615D24DF-C134-4851-932F-A21E5E1405CE}"/>
                  </a:ext>
                </a:extLst>
              </p:cNvPr>
              <p:cNvCxnSpPr/>
              <p:nvPr/>
            </p:nvCxnSpPr>
            <p:spPr>
              <a:xfrm>
                <a:off x="630313" y="1466295"/>
                <a:ext cx="110171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תיבת טקסט 5">
                <a:extLst>
                  <a:ext uri="{FF2B5EF4-FFF2-40B4-BE49-F238E27FC236}">
                    <a16:creationId xmlns:a16="http://schemas.microsoft.com/office/drawing/2014/main" id="{5DE72A80-966D-440E-832E-BA7E4117F2F8}"/>
                  </a:ext>
                </a:extLst>
              </p:cNvPr>
              <p:cNvSpPr txBox="1"/>
              <p:nvPr/>
            </p:nvSpPr>
            <p:spPr>
              <a:xfrm>
                <a:off x="2254111" y="381739"/>
                <a:ext cx="8430514" cy="923330"/>
              </a:xfrm>
              <a:prstGeom prst="rect">
                <a:avLst/>
              </a:prstGeom>
              <a:noFill/>
            </p:spPr>
            <p:txBody>
              <a:bodyPr wrap="none" rtlCol="1">
                <a:spAutoFit/>
              </a:bodyPr>
              <a:lstStyle/>
              <a:p>
                <a:r>
                  <a:rPr lang="he-IL" sz="5400" dirty="0">
                    <a:latin typeface="Comix No2 CLM" panose="02000803000000000000" pitchFamily="2" charset="-79"/>
                    <a:cs typeface="Comix No2 CLM" panose="02000803000000000000" pitchFamily="2" charset="-79"/>
                  </a:rPr>
                  <a:t>חג </a:t>
                </a:r>
                <a:r>
                  <a:rPr lang="he-IL" sz="5400" dirty="0" err="1">
                    <a:latin typeface="Comix No2 CLM" panose="02000803000000000000" pitchFamily="2" charset="-79"/>
                    <a:cs typeface="Comix No2 CLM" panose="02000803000000000000" pitchFamily="2" charset="-79"/>
                  </a:rPr>
                  <a:t>הסיגד</a:t>
                </a:r>
                <a:r>
                  <a:rPr lang="he-IL" sz="5400" dirty="0">
                    <a:latin typeface="Comix No2 CLM" panose="02000803000000000000" pitchFamily="2" charset="-79"/>
                    <a:cs typeface="Comix No2 CLM" panose="02000803000000000000" pitchFamily="2" charset="-79"/>
                  </a:rPr>
                  <a:t> </a:t>
                </a:r>
                <a:r>
                  <a:rPr lang="he-IL" sz="5400" dirty="0" err="1">
                    <a:latin typeface="Comix No2 CLM" panose="02000803000000000000" pitchFamily="2" charset="-79"/>
                    <a:cs typeface="Comix No2 CLM" panose="02000803000000000000" pitchFamily="2" charset="-79"/>
                  </a:rPr>
                  <a:t>של'''ח</a:t>
                </a:r>
                <a:r>
                  <a:rPr lang="he-IL" sz="5400" dirty="0">
                    <a:latin typeface="Comix No2 CLM" panose="02000803000000000000" pitchFamily="2" charset="-79"/>
                    <a:cs typeface="Comix No2 CLM" panose="02000803000000000000" pitchFamily="2" charset="-79"/>
                  </a:rPr>
                  <a:t> וידיעת הארץ</a:t>
                </a:r>
              </a:p>
            </p:txBody>
          </p:sp>
          <p:sp>
            <p:nvSpPr>
              <p:cNvPr id="18" name="תיבת טקסט 17">
                <a:extLst>
                  <a:ext uri="{FF2B5EF4-FFF2-40B4-BE49-F238E27FC236}">
                    <a16:creationId xmlns:a16="http://schemas.microsoft.com/office/drawing/2014/main" id="{81CFDCB9-3E10-49CA-999E-AF069B776F86}"/>
                  </a:ext>
                </a:extLst>
              </p:cNvPr>
              <p:cNvSpPr txBox="1"/>
              <p:nvPr/>
            </p:nvSpPr>
            <p:spPr>
              <a:xfrm>
                <a:off x="9927159" y="1207414"/>
                <a:ext cx="1720343" cy="261610"/>
              </a:xfrm>
              <a:prstGeom prst="rect">
                <a:avLst/>
              </a:prstGeom>
              <a:noFill/>
            </p:spPr>
            <p:txBody>
              <a:bodyPr wrap="none" rtlCol="1">
                <a:spAutoFit/>
              </a:bodyPr>
              <a:lstStyle/>
              <a:p>
                <a:r>
                  <a:rPr lang="he-IL" sz="1100" i="1" dirty="0">
                    <a:latin typeface="David" panose="020E0502060401010101" pitchFamily="34" charset="-79"/>
                    <a:cs typeface="David" panose="020E0502060401010101" pitchFamily="34" charset="-79"/>
                  </a:rPr>
                  <a:t>15.11.2020 </a:t>
                </a:r>
                <a:r>
                  <a:rPr lang="he-IL" sz="1100" i="1" dirty="0" err="1">
                    <a:latin typeface="David" panose="020E0502060401010101" pitchFamily="34" charset="-79"/>
                    <a:cs typeface="David" panose="020E0502060401010101" pitchFamily="34" charset="-79"/>
                  </a:rPr>
                  <a:t>כ''ח</a:t>
                </a:r>
                <a:r>
                  <a:rPr lang="he-IL" sz="1100" i="1" dirty="0">
                    <a:latin typeface="David" panose="020E0502060401010101" pitchFamily="34" charset="-79"/>
                    <a:cs typeface="David" panose="020E0502060401010101" pitchFamily="34" charset="-79"/>
                  </a:rPr>
                  <a:t> חשוון </a:t>
                </a:r>
                <a:r>
                  <a:rPr lang="he-IL" sz="1100" i="1" dirty="0" err="1">
                    <a:latin typeface="David" panose="020E0502060401010101" pitchFamily="34" charset="-79"/>
                    <a:cs typeface="David" panose="020E0502060401010101" pitchFamily="34" charset="-79"/>
                  </a:rPr>
                  <a:t>תשפ</a:t>
                </a:r>
                <a:r>
                  <a:rPr lang="he-IL" sz="1100" i="1" dirty="0">
                    <a:latin typeface="David" panose="020E0502060401010101" pitchFamily="34" charset="-79"/>
                    <a:cs typeface="David" panose="020E0502060401010101" pitchFamily="34" charset="-79"/>
                  </a:rPr>
                  <a:t>''א</a:t>
                </a:r>
              </a:p>
            </p:txBody>
          </p:sp>
          <p:sp>
            <p:nvSpPr>
              <p:cNvPr id="19" name="תיבת טקסט 18">
                <a:extLst>
                  <a:ext uri="{FF2B5EF4-FFF2-40B4-BE49-F238E27FC236}">
                    <a16:creationId xmlns:a16="http://schemas.microsoft.com/office/drawing/2014/main" id="{34DA8AF1-6AB7-40E1-A6A5-5CC575071260}"/>
                  </a:ext>
                </a:extLst>
              </p:cNvPr>
              <p:cNvSpPr txBox="1"/>
              <p:nvPr/>
            </p:nvSpPr>
            <p:spPr>
              <a:xfrm>
                <a:off x="773605" y="1199719"/>
                <a:ext cx="845104" cy="276999"/>
              </a:xfrm>
              <a:prstGeom prst="rect">
                <a:avLst/>
              </a:prstGeom>
              <a:noFill/>
            </p:spPr>
            <p:txBody>
              <a:bodyPr wrap="none" rtlCol="1">
                <a:spAutoFit/>
              </a:bodyPr>
              <a:lstStyle/>
              <a:p>
                <a:r>
                  <a:rPr lang="he-IL" sz="1200" i="1" dirty="0">
                    <a:latin typeface="David" panose="020E0502060401010101" pitchFamily="34" charset="-79"/>
                    <a:cs typeface="David" panose="020E0502060401010101" pitchFamily="34" charset="-79"/>
                  </a:rPr>
                  <a:t>גיליון מס. 1</a:t>
                </a:r>
              </a:p>
            </p:txBody>
          </p:sp>
        </p:grpSp>
        <p:grpSp>
          <p:nvGrpSpPr>
            <p:cNvPr id="62" name="קבוצה 61">
              <a:extLst>
                <a:ext uri="{FF2B5EF4-FFF2-40B4-BE49-F238E27FC236}">
                  <a16:creationId xmlns:a16="http://schemas.microsoft.com/office/drawing/2014/main" id="{BE60F7E8-40B3-4B91-8327-C25158088C96}"/>
                </a:ext>
              </a:extLst>
            </p:cNvPr>
            <p:cNvGrpSpPr/>
            <p:nvPr/>
          </p:nvGrpSpPr>
          <p:grpSpPr>
            <a:xfrm>
              <a:off x="3260293" y="1668523"/>
              <a:ext cx="5792050" cy="2702026"/>
              <a:chOff x="3260293" y="1668523"/>
              <a:chExt cx="5792050" cy="2702026"/>
            </a:xfrm>
          </p:grpSpPr>
          <p:grpSp>
            <p:nvGrpSpPr>
              <p:cNvPr id="21" name="קבוצה 20">
                <a:extLst>
                  <a:ext uri="{FF2B5EF4-FFF2-40B4-BE49-F238E27FC236}">
                    <a16:creationId xmlns:a16="http://schemas.microsoft.com/office/drawing/2014/main" id="{35D0D565-B76F-4DE3-AEBB-DAE62D61908B}"/>
                  </a:ext>
                </a:extLst>
              </p:cNvPr>
              <p:cNvGrpSpPr/>
              <p:nvPr/>
            </p:nvGrpSpPr>
            <p:grpSpPr>
              <a:xfrm>
                <a:off x="3260293" y="2076360"/>
                <a:ext cx="2871926" cy="2153945"/>
                <a:chOff x="3786326" y="1700072"/>
                <a:chExt cx="2871926" cy="2153945"/>
              </a:xfrm>
            </p:grpSpPr>
            <p:pic>
              <p:nvPicPr>
                <p:cNvPr id="22" name="Picture 2" descr="חג הסיגד בירושלים">
                  <a:extLst>
                    <a:ext uri="{FF2B5EF4-FFF2-40B4-BE49-F238E27FC236}">
                      <a16:creationId xmlns:a16="http://schemas.microsoft.com/office/drawing/2014/main" id="{955AC77E-E204-4F2B-BCF0-B311FDEC0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326" y="1700072"/>
                  <a:ext cx="2871926" cy="2153945"/>
                </a:xfrm>
                <a:prstGeom prst="rect">
                  <a:avLst/>
                </a:prstGeom>
                <a:noFill/>
                <a:extLst>
                  <a:ext uri="{909E8E84-426E-40DD-AFC4-6F175D3DCCD1}">
                    <a14:hiddenFill xmlns:a14="http://schemas.microsoft.com/office/drawing/2010/main">
                      <a:solidFill>
                        <a:srgbClr val="FFFFFF"/>
                      </a:solidFill>
                    </a14:hiddenFill>
                  </a:ext>
                </a:extLst>
              </p:spPr>
            </p:pic>
            <p:sp>
              <p:nvSpPr>
                <p:cNvPr id="23" name="מלבן 22">
                  <a:extLst>
                    <a:ext uri="{FF2B5EF4-FFF2-40B4-BE49-F238E27FC236}">
                      <a16:creationId xmlns:a16="http://schemas.microsoft.com/office/drawing/2014/main" id="{D198F60F-5B10-4BBE-A6A5-49568309727C}"/>
                    </a:ext>
                  </a:extLst>
                </p:cNvPr>
                <p:cNvSpPr/>
                <p:nvPr/>
              </p:nvSpPr>
              <p:spPr>
                <a:xfrm>
                  <a:off x="5122132" y="3623185"/>
                  <a:ext cx="1518364" cy="184666"/>
                </a:xfrm>
                <a:prstGeom prst="rect">
                  <a:avLst/>
                </a:prstGeom>
                <a:solidFill>
                  <a:schemeClr val="accent4">
                    <a:lumMod val="20000"/>
                    <a:lumOff val="80000"/>
                  </a:schemeClr>
                </a:solidFill>
              </p:spPr>
              <p:txBody>
                <a:bodyPr wrap="none">
                  <a:spAutoFit/>
                </a:bodyPr>
                <a:lstStyle/>
                <a:p>
                  <a:r>
                    <a:rPr lang="he-IL" sz="600" b="0" i="0" dirty="0">
                      <a:effectLst/>
                      <a:latin typeface="Comix No2 CLM" panose="02000803000000000000" pitchFamily="2" charset="-79"/>
                      <a:cs typeface="Comix No2 CLM" panose="02000803000000000000" pitchFamily="2" charset="-79"/>
                    </a:rPr>
                    <a:t>מצילומי יהודית גרעין-כל, מתוך אתר </a:t>
                  </a:r>
                  <a:r>
                    <a:rPr lang="he-IL" sz="600" b="0" i="0" dirty="0" err="1">
                      <a:effectLst/>
                      <a:latin typeface="Comix No2 CLM" panose="02000803000000000000" pitchFamily="2" charset="-79"/>
                      <a:cs typeface="Comix No2 CLM" panose="02000803000000000000" pitchFamily="2" charset="-79"/>
                    </a:rPr>
                    <a:t>פיקיויקי</a:t>
                  </a:r>
                  <a:endParaRPr lang="he-IL" sz="600" dirty="0">
                    <a:latin typeface="Comix No2 CLM" panose="02000803000000000000" pitchFamily="2" charset="-79"/>
                    <a:cs typeface="Comix No2 CLM" panose="02000803000000000000" pitchFamily="2" charset="-79"/>
                  </a:endParaRPr>
                </a:p>
              </p:txBody>
            </p:sp>
          </p:grpSp>
          <p:sp>
            <p:nvSpPr>
              <p:cNvPr id="24" name="תיבת טקסט 23">
                <a:extLst>
                  <a:ext uri="{FF2B5EF4-FFF2-40B4-BE49-F238E27FC236}">
                    <a16:creationId xmlns:a16="http://schemas.microsoft.com/office/drawing/2014/main" id="{45AA706B-4C92-4901-BD99-E37AC6B7FC6B}"/>
                  </a:ext>
                </a:extLst>
              </p:cNvPr>
              <p:cNvSpPr txBox="1"/>
              <p:nvPr/>
            </p:nvSpPr>
            <p:spPr>
              <a:xfrm>
                <a:off x="3311371" y="1668523"/>
                <a:ext cx="2792752" cy="461665"/>
              </a:xfrm>
              <a:prstGeom prst="rect">
                <a:avLst/>
              </a:prstGeom>
              <a:noFill/>
            </p:spPr>
            <p:txBody>
              <a:bodyPr wrap="none" rtlCol="1">
                <a:spAutoFit/>
              </a:bodyPr>
              <a:lstStyle/>
              <a:p>
                <a:r>
                  <a:rPr lang="he-IL" sz="2400" i="1" dirty="0">
                    <a:latin typeface="Comix No2 CLM" panose="02000803000000000000" pitchFamily="2" charset="-79"/>
                    <a:cs typeface="Comix No2 CLM" panose="02000803000000000000" pitchFamily="2" charset="-79"/>
                  </a:rPr>
                  <a:t>טיילת </a:t>
                </a:r>
                <a:r>
                  <a:rPr lang="he-IL" sz="2400" i="1" dirty="0" err="1">
                    <a:latin typeface="Comix No2 CLM" panose="02000803000000000000" pitchFamily="2" charset="-79"/>
                    <a:cs typeface="Comix No2 CLM" panose="02000803000000000000" pitchFamily="2" charset="-79"/>
                  </a:rPr>
                  <a:t>שרובר</a:t>
                </a:r>
                <a:r>
                  <a:rPr lang="he-IL" sz="2400" i="1" dirty="0">
                    <a:latin typeface="Comix No2 CLM" panose="02000803000000000000" pitchFamily="2" charset="-79"/>
                    <a:cs typeface="Comix No2 CLM" panose="02000803000000000000" pitchFamily="2" charset="-79"/>
                  </a:rPr>
                  <a:t> ירושלים</a:t>
                </a:r>
              </a:p>
            </p:txBody>
          </p:sp>
          <p:sp>
            <p:nvSpPr>
              <p:cNvPr id="26" name="תיבת טקסט 25">
                <a:extLst>
                  <a:ext uri="{FF2B5EF4-FFF2-40B4-BE49-F238E27FC236}">
                    <a16:creationId xmlns:a16="http://schemas.microsoft.com/office/drawing/2014/main" id="{A0D7F8B2-7763-4899-94AF-8FAC298DF960}"/>
                  </a:ext>
                </a:extLst>
              </p:cNvPr>
              <p:cNvSpPr txBox="1"/>
              <p:nvPr/>
            </p:nvSpPr>
            <p:spPr>
              <a:xfrm>
                <a:off x="6165621" y="2062225"/>
                <a:ext cx="2886722" cy="2308324"/>
              </a:xfrm>
              <a:prstGeom prst="rect">
                <a:avLst/>
              </a:prstGeom>
              <a:noFill/>
            </p:spPr>
            <p:txBody>
              <a:bodyPr wrap="square" rtlCol="1">
                <a:spAutoFit/>
              </a:bodyPr>
              <a:lstStyle/>
              <a:p>
                <a:pPr algn="just"/>
                <a:r>
                  <a:rPr lang="he-IL" sz="1200" dirty="0">
                    <a:latin typeface="David" panose="020E0502060401010101" pitchFamily="34" charset="-79"/>
                    <a:cs typeface="David" panose="020E0502060401010101" pitchFamily="34" charset="-79"/>
                  </a:rPr>
                  <a:t>בתאריך כ"ט בחשוון, כשבעה שבועות לאחר יום הכיפורים, מציינים בני העדה האתיופית את חג </a:t>
                </a:r>
                <a:r>
                  <a:rPr lang="he-IL" sz="1200" dirty="0" err="1">
                    <a:latin typeface="David" panose="020E0502060401010101" pitchFamily="34" charset="-79"/>
                    <a:cs typeface="David" panose="020E0502060401010101" pitchFamily="34" charset="-79"/>
                  </a:rPr>
                  <a:t>הסיגד</a:t>
                </a:r>
                <a:r>
                  <a:rPr lang="he-IL" sz="1200" dirty="0">
                    <a:latin typeface="David" panose="020E0502060401010101" pitchFamily="34" charset="-79"/>
                    <a:cs typeface="David" panose="020E0502060401010101" pitchFamily="34" charset="-79"/>
                  </a:rPr>
                  <a:t>. יום צום בו מתפללים לבניין בית המקדש והזכות לעלות לארץ ישראל. בחג זה יהודי אתיופיה מזכירים את הברית שנכרתה במעמד הר סיני בין עם ישראל ובין האל בו נהגו לעלות להר גבוה ולהתפלל.</a:t>
                </a:r>
              </a:p>
              <a:p>
                <a:pPr algn="just"/>
                <a:r>
                  <a:rPr lang="he-IL" sz="1200" dirty="0">
                    <a:latin typeface="David" panose="020E0502060401010101" pitchFamily="34" charset="-79"/>
                    <a:cs typeface="David" panose="020E0502060401010101" pitchFamily="34" charset="-79"/>
                  </a:rPr>
                  <a:t>חג </a:t>
                </a:r>
                <a:r>
                  <a:rPr lang="he-IL" sz="1200" dirty="0" err="1">
                    <a:latin typeface="David" panose="020E0502060401010101" pitchFamily="34" charset="-79"/>
                    <a:cs typeface="David" panose="020E0502060401010101" pitchFamily="34" charset="-79"/>
                  </a:rPr>
                  <a:t>הסיגד</a:t>
                </a:r>
                <a:r>
                  <a:rPr lang="he-IL" sz="1200" dirty="0">
                    <a:latin typeface="David" panose="020E0502060401010101" pitchFamily="34" charset="-79"/>
                    <a:cs typeface="David" panose="020E0502060401010101" pitchFamily="34" charset="-79"/>
                  </a:rPr>
                  <a:t> הוא גם יום מלא געגועים ותקווה לשוב לציון ולירושלים...</a:t>
                </a:r>
              </a:p>
              <a:p>
                <a:pPr algn="just"/>
                <a:r>
                  <a:rPr lang="he-IL" sz="1200" dirty="0">
                    <a:latin typeface="David" panose="020E0502060401010101" pitchFamily="34" charset="-79"/>
                    <a:cs typeface="David" panose="020E0502060401010101" pitchFamily="34" charset="-79"/>
                  </a:rPr>
                  <a:t>משעלו לארץ נוהגים  בני העדה ביום זה לעלות לירושלים.</a:t>
                </a:r>
                <a:endParaRPr lang="en-US" sz="1200" dirty="0">
                  <a:latin typeface="David" panose="020E0502060401010101" pitchFamily="34" charset="-79"/>
                  <a:cs typeface="David" panose="020E0502060401010101" pitchFamily="34" charset="-79"/>
                </a:endParaRPr>
              </a:p>
              <a:p>
                <a:pPr algn="just"/>
                <a:endParaRPr lang="he-IL" sz="1200" dirty="0">
                  <a:latin typeface="David" panose="020E0502060401010101" pitchFamily="34" charset="-79"/>
                  <a:cs typeface="David" panose="020E0502060401010101" pitchFamily="34" charset="-79"/>
                </a:endParaRPr>
              </a:p>
            </p:txBody>
          </p:sp>
        </p:grpSp>
        <p:sp>
          <p:nvSpPr>
            <p:cNvPr id="29" name="תיבת טקסט 28">
              <a:extLst>
                <a:ext uri="{FF2B5EF4-FFF2-40B4-BE49-F238E27FC236}">
                  <a16:creationId xmlns:a16="http://schemas.microsoft.com/office/drawing/2014/main" id="{E54D3A48-C2A3-4AB6-BD2C-CD80A5D52CA7}"/>
                </a:ext>
              </a:extLst>
            </p:cNvPr>
            <p:cNvSpPr txBox="1"/>
            <p:nvPr/>
          </p:nvSpPr>
          <p:spPr>
            <a:xfrm>
              <a:off x="9199845" y="1804550"/>
              <a:ext cx="2419253" cy="307777"/>
            </a:xfrm>
            <a:prstGeom prst="rect">
              <a:avLst/>
            </a:prstGeom>
            <a:noFill/>
          </p:spPr>
          <p:txBody>
            <a:bodyPr wrap="none" rtlCol="1">
              <a:spAutoFit/>
            </a:bodyPr>
            <a:lstStyle/>
            <a:p>
              <a:r>
                <a:rPr lang="he-IL" sz="1400" dirty="0">
                  <a:latin typeface="Comix No2 CLM" panose="02000803000000000000" pitchFamily="2" charset="-79"/>
                  <a:cs typeface="Comix No2 CLM" panose="02000803000000000000" pitchFamily="2" charset="-79"/>
                </a:rPr>
                <a:t>כמה אתם טובים בכתב סתרים?</a:t>
              </a:r>
            </a:p>
          </p:txBody>
        </p:sp>
        <p:sp>
          <p:nvSpPr>
            <p:cNvPr id="33" name="מלבן 32">
              <a:extLst>
                <a:ext uri="{FF2B5EF4-FFF2-40B4-BE49-F238E27FC236}">
                  <a16:creationId xmlns:a16="http://schemas.microsoft.com/office/drawing/2014/main" id="{046A1A16-B65D-4DC0-B7A8-04F2F68EF8CC}"/>
                </a:ext>
              </a:extLst>
            </p:cNvPr>
            <p:cNvSpPr/>
            <p:nvPr/>
          </p:nvSpPr>
          <p:spPr>
            <a:xfrm>
              <a:off x="1847672" y="5090396"/>
              <a:ext cx="1128835" cy="369332"/>
            </a:xfrm>
            <a:prstGeom prst="rect">
              <a:avLst/>
            </a:prstGeom>
          </p:spPr>
          <p:txBody>
            <a:bodyPr wrap="none">
              <a:spAutoFit/>
            </a:bodyPr>
            <a:lstStyle/>
            <a:p>
              <a:r>
                <a:rPr lang="he-IL" sz="900" i="0" dirty="0">
                  <a:solidFill>
                    <a:schemeClr val="bg1"/>
                  </a:solidFill>
                  <a:effectLst/>
                  <a:latin typeface="Comix No2 CLM" panose="02000803000000000000" pitchFamily="2" charset="-79"/>
                  <a:cs typeface="Comix No2 CLM" panose="02000803000000000000" pitchFamily="2" charset="-79"/>
                </a:rPr>
                <a:t>שלוש ילדות עטופות </a:t>
              </a:r>
            </a:p>
            <a:p>
              <a:r>
                <a:rPr lang="he-IL" sz="900" i="0" dirty="0">
                  <a:solidFill>
                    <a:schemeClr val="bg1"/>
                  </a:solidFill>
                  <a:effectLst/>
                  <a:latin typeface="Comix No2 CLM" panose="02000803000000000000" pitchFamily="2" charset="-79"/>
                  <a:cs typeface="Comix No2 CLM" panose="02000803000000000000" pitchFamily="2" charset="-79"/>
                </a:rPr>
                <a:t>בנטלה, </a:t>
              </a:r>
              <a:r>
                <a:rPr lang="he-IL" sz="900" i="0" u="none" strike="noStrike" dirty="0">
                  <a:solidFill>
                    <a:schemeClr val="bg1"/>
                  </a:solidFill>
                  <a:effectLst/>
                  <a:latin typeface="Comix No2 CLM" panose="02000803000000000000" pitchFamily="2" charset="-79"/>
                  <a:cs typeface="Comix No2 CLM" panose="02000803000000000000" pitchFamily="2" charset="-79"/>
                </a:rPr>
                <a:t>אמהרה</a:t>
              </a:r>
              <a:endParaRPr lang="he-IL" sz="900" dirty="0">
                <a:solidFill>
                  <a:schemeClr val="bg1"/>
                </a:solidFill>
                <a:latin typeface="Comix No2 CLM" panose="02000803000000000000" pitchFamily="2" charset="-79"/>
                <a:cs typeface="Comix No2 CLM" panose="02000803000000000000" pitchFamily="2" charset="-79"/>
              </a:endParaRPr>
            </a:p>
          </p:txBody>
        </p:sp>
        <p:grpSp>
          <p:nvGrpSpPr>
            <p:cNvPr id="2048" name="קבוצה 2047">
              <a:extLst>
                <a:ext uri="{FF2B5EF4-FFF2-40B4-BE49-F238E27FC236}">
                  <a16:creationId xmlns:a16="http://schemas.microsoft.com/office/drawing/2014/main" id="{3C5FB26B-E202-4765-8509-F9BA7A1D1E3E}"/>
                </a:ext>
              </a:extLst>
            </p:cNvPr>
            <p:cNvGrpSpPr/>
            <p:nvPr/>
          </p:nvGrpSpPr>
          <p:grpSpPr>
            <a:xfrm>
              <a:off x="355275" y="3686102"/>
              <a:ext cx="2624111" cy="1931594"/>
              <a:chOff x="294636" y="3901431"/>
              <a:chExt cx="2670331" cy="1931594"/>
            </a:xfrm>
          </p:grpSpPr>
          <p:pic>
            <p:nvPicPr>
              <p:cNvPr id="32" name="Picture 4">
                <a:extLst>
                  <a:ext uri="{FF2B5EF4-FFF2-40B4-BE49-F238E27FC236}">
                    <a16:creationId xmlns:a16="http://schemas.microsoft.com/office/drawing/2014/main" id="{A75A0929-242F-4463-AF03-B315556E1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36" y="3901431"/>
                <a:ext cx="2628530" cy="1752353"/>
              </a:xfrm>
              <a:prstGeom prst="rect">
                <a:avLst/>
              </a:prstGeom>
              <a:noFill/>
              <a:extLst>
                <a:ext uri="{909E8E84-426E-40DD-AFC4-6F175D3DCCD1}">
                  <a14:hiddenFill xmlns:a14="http://schemas.microsoft.com/office/drawing/2010/main">
                    <a:solidFill>
                      <a:srgbClr val="FFFFFF"/>
                    </a:solidFill>
                  </a14:hiddenFill>
                </a:ext>
              </a:extLst>
            </p:spPr>
          </p:pic>
          <p:sp>
            <p:nvSpPr>
              <p:cNvPr id="34" name="תיבת טקסט 33">
                <a:extLst>
                  <a:ext uri="{FF2B5EF4-FFF2-40B4-BE49-F238E27FC236}">
                    <a16:creationId xmlns:a16="http://schemas.microsoft.com/office/drawing/2014/main" id="{AB114E8F-0292-4C56-A7A3-2F9499DF9FC6}"/>
                  </a:ext>
                </a:extLst>
              </p:cNvPr>
              <p:cNvSpPr txBox="1"/>
              <p:nvPr/>
            </p:nvSpPr>
            <p:spPr>
              <a:xfrm>
                <a:off x="1049058" y="5648359"/>
                <a:ext cx="1915909" cy="184666"/>
              </a:xfrm>
              <a:prstGeom prst="rect">
                <a:avLst/>
              </a:prstGeom>
              <a:noFill/>
            </p:spPr>
            <p:txBody>
              <a:bodyPr wrap="none" rtlCol="1">
                <a:spAutoFit/>
              </a:bodyPr>
              <a:lstStyle/>
              <a:p>
                <a:r>
                  <a:rPr lang="he-IL" sz="600" dirty="0">
                    <a:latin typeface="David" panose="020E0502060401010101" pitchFamily="34" charset="-79"/>
                    <a:cs typeface="David" panose="020E0502060401010101" pitchFamily="34" charset="-79"/>
                  </a:rPr>
                  <a:t>מחבר: </a:t>
                </a:r>
                <a:r>
                  <a:rPr lang="en-US" sz="600" dirty="0">
                    <a:latin typeface="David" panose="020E0502060401010101" pitchFamily="34" charset="-79"/>
                    <a:cs typeface="David" panose="020E0502060401010101" pitchFamily="34" charset="-79"/>
                    <a:hlinkClick r:id="rId4">
                      <a:extLst>
                        <a:ext uri="{A12FA001-AC4F-418D-AE19-62706E023703}">
                          <ahyp:hlinkClr xmlns:ahyp="http://schemas.microsoft.com/office/drawing/2018/hyperlinkcolor" val="tx"/>
                        </a:ext>
                      </a:extLst>
                    </a:hlinkClick>
                  </a:rPr>
                  <a:t>Damien </a:t>
                </a:r>
                <a:r>
                  <a:rPr lang="en-US" sz="600" dirty="0" err="1">
                    <a:latin typeface="David" panose="020E0502060401010101" pitchFamily="34" charset="-79"/>
                    <a:cs typeface="David" panose="020E0502060401010101" pitchFamily="34" charset="-79"/>
                    <a:hlinkClick r:id="rId4">
                      <a:extLst>
                        <a:ext uri="{A12FA001-AC4F-418D-AE19-62706E023703}">
                          <ahyp:hlinkClr xmlns:ahyp="http://schemas.microsoft.com/office/drawing/2018/hyperlinkcolor" val="tx"/>
                        </a:ext>
                      </a:extLst>
                    </a:hlinkClick>
                  </a:rPr>
                  <a:t>Halleux</a:t>
                </a:r>
                <a:r>
                  <a:rPr lang="en-US" sz="600" dirty="0">
                    <a:latin typeface="David" panose="020E0502060401010101" pitchFamily="34" charset="-79"/>
                    <a:cs typeface="David" panose="020E0502060401010101" pitchFamily="34" charset="-79"/>
                    <a:hlinkClick r:id="rId4">
                      <a:extLst>
                        <a:ext uri="{A12FA001-AC4F-418D-AE19-62706E023703}">
                          <ahyp:hlinkClr xmlns:ahyp="http://schemas.microsoft.com/office/drawing/2018/hyperlinkcolor" val="tx"/>
                        </a:ext>
                      </a:extLst>
                    </a:hlinkClick>
                  </a:rPr>
                  <a:t> </a:t>
                </a:r>
                <a:r>
                  <a:rPr lang="en-US" sz="600" dirty="0" err="1">
                    <a:latin typeface="David" panose="020E0502060401010101" pitchFamily="34" charset="-79"/>
                    <a:cs typeface="David" panose="020E0502060401010101" pitchFamily="34" charset="-79"/>
                    <a:hlinkClick r:id="rId4">
                      <a:extLst>
                        <a:ext uri="{A12FA001-AC4F-418D-AE19-62706E023703}">
                          <ahyp:hlinkClr xmlns:ahyp="http://schemas.microsoft.com/office/drawing/2018/hyperlinkcolor" val="tx"/>
                        </a:ext>
                      </a:extLst>
                    </a:hlinkClick>
                  </a:rPr>
                  <a:t>Radermecker</a:t>
                </a:r>
                <a:r>
                  <a:rPr lang="he-IL" sz="600" dirty="0">
                    <a:latin typeface="David" panose="020E0502060401010101" pitchFamily="34" charset="-79"/>
                    <a:cs typeface="David" panose="020E0502060401010101" pitchFamily="34" charset="-79"/>
                  </a:rPr>
                  <a:t>  בתוך אתר ויקיפדיה</a:t>
                </a:r>
              </a:p>
            </p:txBody>
          </p:sp>
        </p:grpSp>
        <p:sp>
          <p:nvSpPr>
            <p:cNvPr id="35" name="תיבת טקסט 34">
              <a:extLst>
                <a:ext uri="{FF2B5EF4-FFF2-40B4-BE49-F238E27FC236}">
                  <a16:creationId xmlns:a16="http://schemas.microsoft.com/office/drawing/2014/main" id="{3B9198EE-F86F-4C65-9E67-FAB857177AF1}"/>
                </a:ext>
              </a:extLst>
            </p:cNvPr>
            <p:cNvSpPr txBox="1"/>
            <p:nvPr/>
          </p:nvSpPr>
          <p:spPr>
            <a:xfrm>
              <a:off x="9760871" y="2047959"/>
              <a:ext cx="1540806" cy="276999"/>
            </a:xfrm>
            <a:prstGeom prst="rect">
              <a:avLst/>
            </a:prstGeom>
            <a:noFill/>
          </p:spPr>
          <p:txBody>
            <a:bodyPr wrap="none" rtlCol="1">
              <a:spAutoFit/>
            </a:bodyPr>
            <a:lstStyle/>
            <a:p>
              <a:r>
                <a:rPr lang="he-IL" sz="1200" dirty="0">
                  <a:solidFill>
                    <a:srgbClr val="C00000"/>
                  </a:solidFill>
                  <a:latin typeface="Comix No2 CLM" panose="02000803000000000000" pitchFamily="2" charset="-79"/>
                  <a:cs typeface="Comix No2 CLM" panose="02000803000000000000" pitchFamily="2" charset="-79"/>
                </a:rPr>
                <a:t>אתיופיה הארץ הגדולה</a:t>
              </a:r>
            </a:p>
          </p:txBody>
        </p:sp>
        <p:pic>
          <p:nvPicPr>
            <p:cNvPr id="36" name="תמונה 35">
              <a:hlinkClick r:id="rId5"/>
              <a:extLst>
                <a:ext uri="{FF2B5EF4-FFF2-40B4-BE49-F238E27FC236}">
                  <a16:creationId xmlns:a16="http://schemas.microsoft.com/office/drawing/2014/main" id="{4DCB3743-7BC5-47AD-AD9E-C62B8CF7D581}"/>
                </a:ext>
              </a:extLst>
            </p:cNvPr>
            <p:cNvPicPr>
              <a:picLocks noChangeAspect="1"/>
            </p:cNvPicPr>
            <p:nvPr/>
          </p:nvPicPr>
          <p:blipFill>
            <a:blip r:embed="rId6"/>
            <a:stretch>
              <a:fillRect/>
            </a:stretch>
          </p:blipFill>
          <p:spPr>
            <a:xfrm>
              <a:off x="11266165" y="2453006"/>
              <a:ext cx="798960" cy="798960"/>
            </a:xfrm>
            <a:prstGeom prst="rect">
              <a:avLst/>
            </a:prstGeom>
          </p:spPr>
        </p:pic>
        <p:sp>
          <p:nvSpPr>
            <p:cNvPr id="37" name="תיבת טקסט 36">
              <a:extLst>
                <a:ext uri="{FF2B5EF4-FFF2-40B4-BE49-F238E27FC236}">
                  <a16:creationId xmlns:a16="http://schemas.microsoft.com/office/drawing/2014/main" id="{1EAB5C80-9F8B-428E-93C0-E5EB2A52B657}"/>
                </a:ext>
              </a:extLst>
            </p:cNvPr>
            <p:cNvSpPr txBox="1"/>
            <p:nvPr/>
          </p:nvSpPr>
          <p:spPr>
            <a:xfrm>
              <a:off x="11390569" y="3120042"/>
              <a:ext cx="550151" cy="261610"/>
            </a:xfrm>
            <a:prstGeom prst="rect">
              <a:avLst/>
            </a:prstGeom>
            <a:noFill/>
          </p:spPr>
          <p:txBody>
            <a:bodyPr wrap="none" rtlCol="1">
              <a:spAutoFit/>
            </a:bodyPr>
            <a:lstStyle/>
            <a:p>
              <a:r>
                <a:rPr lang="he-IL" sz="1100" dirty="0">
                  <a:latin typeface="David" panose="020E0502060401010101" pitchFamily="34" charset="-79"/>
                  <a:cs typeface="David" panose="020E0502060401010101" pitchFamily="34" charset="-79"/>
                </a:rPr>
                <a:t>חלק א'</a:t>
              </a:r>
            </a:p>
          </p:txBody>
        </p:sp>
        <p:pic>
          <p:nvPicPr>
            <p:cNvPr id="2050" name="Picture 2">
              <a:hlinkClick r:id="rId7"/>
              <a:extLst>
                <a:ext uri="{FF2B5EF4-FFF2-40B4-BE49-F238E27FC236}">
                  <a16:creationId xmlns:a16="http://schemas.microsoft.com/office/drawing/2014/main" id="{ACEF92EE-C9B6-4A69-A695-13B4B7A837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8814" y="2451348"/>
              <a:ext cx="798961" cy="798961"/>
            </a:xfrm>
            <a:prstGeom prst="rect">
              <a:avLst/>
            </a:prstGeom>
            <a:noFill/>
            <a:extLst>
              <a:ext uri="{909E8E84-426E-40DD-AFC4-6F175D3DCCD1}">
                <a14:hiddenFill xmlns:a14="http://schemas.microsoft.com/office/drawing/2010/main">
                  <a:solidFill>
                    <a:srgbClr val="FFFFFF"/>
                  </a:solidFill>
                </a14:hiddenFill>
              </a:ext>
            </a:extLst>
          </p:spPr>
        </p:pic>
        <p:sp>
          <p:nvSpPr>
            <p:cNvPr id="39" name="תיבת טקסט 38">
              <a:extLst>
                <a:ext uri="{FF2B5EF4-FFF2-40B4-BE49-F238E27FC236}">
                  <a16:creationId xmlns:a16="http://schemas.microsoft.com/office/drawing/2014/main" id="{2888BEA4-1C70-432F-ADB8-4F55F06B1AB2}"/>
                </a:ext>
              </a:extLst>
            </p:cNvPr>
            <p:cNvSpPr txBox="1"/>
            <p:nvPr/>
          </p:nvSpPr>
          <p:spPr>
            <a:xfrm>
              <a:off x="10373959" y="3111669"/>
              <a:ext cx="534122" cy="261610"/>
            </a:xfrm>
            <a:prstGeom prst="rect">
              <a:avLst/>
            </a:prstGeom>
            <a:noFill/>
          </p:spPr>
          <p:txBody>
            <a:bodyPr wrap="none" rtlCol="1">
              <a:spAutoFit/>
            </a:bodyPr>
            <a:lstStyle/>
            <a:p>
              <a:r>
                <a:rPr lang="he-IL" sz="1100" dirty="0">
                  <a:latin typeface="David" panose="020E0502060401010101" pitchFamily="34" charset="-79"/>
                  <a:cs typeface="David" panose="020E0502060401010101" pitchFamily="34" charset="-79"/>
                </a:rPr>
                <a:t>חלק ב'</a:t>
              </a:r>
            </a:p>
          </p:txBody>
        </p:sp>
        <p:pic>
          <p:nvPicPr>
            <p:cNvPr id="38" name="תמונה 37">
              <a:hlinkClick r:id="rId9"/>
              <a:extLst>
                <a:ext uri="{FF2B5EF4-FFF2-40B4-BE49-F238E27FC236}">
                  <a16:creationId xmlns:a16="http://schemas.microsoft.com/office/drawing/2014/main" id="{EA3ABCC5-59EE-4798-8B2F-6F2D3542C956}"/>
                </a:ext>
              </a:extLst>
            </p:cNvPr>
            <p:cNvPicPr>
              <a:picLocks noChangeAspect="1"/>
            </p:cNvPicPr>
            <p:nvPr/>
          </p:nvPicPr>
          <p:blipFill>
            <a:blip r:embed="rId10"/>
            <a:stretch>
              <a:fillRect/>
            </a:stretch>
          </p:blipFill>
          <p:spPr>
            <a:xfrm>
              <a:off x="9176748" y="2458842"/>
              <a:ext cx="777527" cy="777527"/>
            </a:xfrm>
            <a:prstGeom prst="rect">
              <a:avLst/>
            </a:prstGeom>
          </p:spPr>
        </p:pic>
        <p:sp>
          <p:nvSpPr>
            <p:cNvPr id="42" name="תיבת טקסט 41">
              <a:extLst>
                <a:ext uri="{FF2B5EF4-FFF2-40B4-BE49-F238E27FC236}">
                  <a16:creationId xmlns:a16="http://schemas.microsoft.com/office/drawing/2014/main" id="{72933367-740D-42D6-B7B8-ED81C4DCD6E6}"/>
                </a:ext>
              </a:extLst>
            </p:cNvPr>
            <p:cNvSpPr txBox="1"/>
            <p:nvPr/>
          </p:nvSpPr>
          <p:spPr>
            <a:xfrm>
              <a:off x="9315664" y="3105564"/>
              <a:ext cx="534122" cy="261610"/>
            </a:xfrm>
            <a:prstGeom prst="rect">
              <a:avLst/>
            </a:prstGeom>
            <a:noFill/>
          </p:spPr>
          <p:txBody>
            <a:bodyPr wrap="none" rtlCol="1">
              <a:spAutoFit/>
            </a:bodyPr>
            <a:lstStyle/>
            <a:p>
              <a:r>
                <a:rPr lang="he-IL" sz="1100" dirty="0">
                  <a:latin typeface="David" panose="020E0502060401010101" pitchFamily="34" charset="-79"/>
                  <a:cs typeface="David" panose="020E0502060401010101" pitchFamily="34" charset="-79"/>
                </a:rPr>
                <a:t>חלק ג'</a:t>
              </a:r>
            </a:p>
          </p:txBody>
        </p:sp>
        <p:cxnSp>
          <p:nvCxnSpPr>
            <p:cNvPr id="43" name="מחבר ישר 42">
              <a:extLst>
                <a:ext uri="{FF2B5EF4-FFF2-40B4-BE49-F238E27FC236}">
                  <a16:creationId xmlns:a16="http://schemas.microsoft.com/office/drawing/2014/main" id="{71BB99D4-5C14-4398-8FB2-3C61079814EE}"/>
                </a:ext>
              </a:extLst>
            </p:cNvPr>
            <p:cNvCxnSpPr/>
            <p:nvPr/>
          </p:nvCxnSpPr>
          <p:spPr>
            <a:xfrm>
              <a:off x="9169184" y="3545643"/>
              <a:ext cx="2943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קבוצה 55">
              <a:extLst>
                <a:ext uri="{FF2B5EF4-FFF2-40B4-BE49-F238E27FC236}">
                  <a16:creationId xmlns:a16="http://schemas.microsoft.com/office/drawing/2014/main" id="{83943CC9-235C-43FC-90D8-60B155CC53C6}"/>
                </a:ext>
              </a:extLst>
            </p:cNvPr>
            <p:cNvGrpSpPr/>
            <p:nvPr/>
          </p:nvGrpSpPr>
          <p:grpSpPr>
            <a:xfrm>
              <a:off x="8612109" y="4651899"/>
              <a:ext cx="348477" cy="380011"/>
              <a:chOff x="11657847" y="4977912"/>
              <a:chExt cx="348477" cy="380011"/>
            </a:xfrm>
          </p:grpSpPr>
          <p:sp>
            <p:nvSpPr>
              <p:cNvPr id="45" name="אליפסה 44">
                <a:extLst>
                  <a:ext uri="{FF2B5EF4-FFF2-40B4-BE49-F238E27FC236}">
                    <a16:creationId xmlns:a16="http://schemas.microsoft.com/office/drawing/2014/main" id="{17B0F4F3-6E60-44A0-8F58-401DFA57F15C}"/>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תיבת טקסט 45">
                <a:extLst>
                  <a:ext uri="{FF2B5EF4-FFF2-40B4-BE49-F238E27FC236}">
                    <a16:creationId xmlns:a16="http://schemas.microsoft.com/office/drawing/2014/main" id="{BA1D81AE-30D5-4A90-8A8A-9B0479096BD1}"/>
                  </a:ext>
                </a:extLst>
              </p:cNvPr>
              <p:cNvSpPr txBox="1"/>
              <p:nvPr/>
            </p:nvSpPr>
            <p:spPr>
              <a:xfrm>
                <a:off x="11689381" y="4988591"/>
                <a:ext cx="293670"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2</a:t>
                </a:r>
              </a:p>
            </p:txBody>
          </p:sp>
        </p:grpSp>
        <p:sp>
          <p:nvSpPr>
            <p:cNvPr id="44" name="תיבת טקסט 43">
              <a:extLst>
                <a:ext uri="{FF2B5EF4-FFF2-40B4-BE49-F238E27FC236}">
                  <a16:creationId xmlns:a16="http://schemas.microsoft.com/office/drawing/2014/main" id="{AD57CBF9-6049-4C48-88B5-68B495D9C540}"/>
                </a:ext>
              </a:extLst>
            </p:cNvPr>
            <p:cNvSpPr txBox="1"/>
            <p:nvPr/>
          </p:nvSpPr>
          <p:spPr>
            <a:xfrm>
              <a:off x="6531461" y="4806640"/>
              <a:ext cx="2137125" cy="307777"/>
            </a:xfrm>
            <a:prstGeom prst="rect">
              <a:avLst/>
            </a:prstGeom>
            <a:noFill/>
          </p:spPr>
          <p:txBody>
            <a:bodyPr wrap="none" rtlCol="1">
              <a:spAutoFit/>
            </a:bodyPr>
            <a:lstStyle/>
            <a:p>
              <a:r>
                <a:rPr lang="he-IL" sz="1400" dirty="0">
                  <a:latin typeface="Comix No2 CLM" panose="02000803000000000000" pitchFamily="2" charset="-79"/>
                  <a:cs typeface="Comix No2 CLM" panose="02000803000000000000" pitchFamily="2" charset="-79"/>
                </a:rPr>
                <a:t>רצף כרונולוגי זה כל הסיפור</a:t>
              </a:r>
            </a:p>
          </p:txBody>
        </p:sp>
        <p:sp>
          <p:nvSpPr>
            <p:cNvPr id="48" name="תיבת טקסט 47">
              <a:extLst>
                <a:ext uri="{FF2B5EF4-FFF2-40B4-BE49-F238E27FC236}">
                  <a16:creationId xmlns:a16="http://schemas.microsoft.com/office/drawing/2014/main" id="{8DAD7E28-A5F2-45FD-A468-7ADFC9331672}"/>
                </a:ext>
              </a:extLst>
            </p:cNvPr>
            <p:cNvSpPr txBox="1"/>
            <p:nvPr/>
          </p:nvSpPr>
          <p:spPr>
            <a:xfrm>
              <a:off x="7021982" y="5104590"/>
              <a:ext cx="1375697" cy="307777"/>
            </a:xfrm>
            <a:prstGeom prst="rect">
              <a:avLst/>
            </a:prstGeom>
            <a:noFill/>
          </p:spPr>
          <p:txBody>
            <a:bodyPr wrap="none" rtlCol="1">
              <a:spAutoFit/>
            </a:bodyPr>
            <a:lstStyle/>
            <a:p>
              <a:r>
                <a:rPr lang="he-IL" sz="1400" dirty="0">
                  <a:solidFill>
                    <a:srgbClr val="C00000"/>
                  </a:solidFill>
                  <a:latin typeface="Comix No2 CLM" panose="02000803000000000000" pitchFamily="2" charset="-79"/>
                  <a:cs typeface="Comix No2 CLM" panose="02000803000000000000" pitchFamily="2" charset="-79"/>
                </a:rPr>
                <a:t>היסטוריה בקצרה</a:t>
              </a:r>
            </a:p>
          </p:txBody>
        </p:sp>
        <p:pic>
          <p:nvPicPr>
            <p:cNvPr id="49" name="תמונה 48">
              <a:extLst>
                <a:ext uri="{FF2B5EF4-FFF2-40B4-BE49-F238E27FC236}">
                  <a16:creationId xmlns:a16="http://schemas.microsoft.com/office/drawing/2014/main" id="{446B6AD0-3BD5-45FE-9B42-20E23468DB1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95600" y1="54128" x2="95600" y2="54128"/>
                          <a14:foregroundMark x1="79200" y1="42202" x2="79200" y2="42202"/>
                          <a14:foregroundMark x1="76600" y1="42202" x2="76600" y2="42202"/>
                          <a14:foregroundMark x1="74600" y1="38532" x2="74600" y2="38532"/>
                          <a14:foregroundMark x1="70800" y1="36697" x2="70800" y2="36697"/>
                          <a14:foregroundMark x1="69600" y1="33028" x2="69600" y2="33028"/>
                          <a14:foregroundMark x1="71800" y1="33028" x2="71800" y2="33028"/>
                          <a14:foregroundMark x1="54000" y1="31193" x2="54000" y2="31193"/>
                          <a14:foregroundMark x1="51800" y1="31193" x2="51800" y2="31193"/>
                          <a14:foregroundMark x1="49800" y1="25688" x2="49800" y2="25688"/>
                          <a14:foregroundMark x1="47400" y1="27523" x2="47400" y2="27523"/>
                          <a14:foregroundMark x1="44400" y1="29358" x2="44400" y2="29358"/>
                          <a14:foregroundMark x1="23800" y1="21101" x2="23800" y2="21101"/>
                          <a14:foregroundMark x1="26400" y1="29358" x2="26400" y2="29358"/>
                          <a14:foregroundMark x1="26400" y1="27523" x2="26400" y2="27523"/>
                          <a14:foregroundMark x1="6000" y1="45872" x2="6000" y2="45872"/>
                          <a14:foregroundMark x1="65600" y1="34862" x2="65600" y2="34862"/>
                          <a14:foregroundMark x1="42400" y1="29358" x2="42400" y2="29358"/>
                          <a14:foregroundMark x1="42400" y1="19266" x2="42400" y2="19266"/>
                          <a14:foregroundMark x1="30800" y1="31193" x2="30800" y2="31193"/>
                          <a14:foregroundMark x1="28400" y1="22936" x2="28400" y2="22936"/>
                          <a14:foregroundMark x1="48600" y1="31193" x2="48600" y2="31193"/>
                          <a14:foregroundMark x1="44800" y1="27523" x2="44800" y2="27523"/>
                          <a14:foregroundMark x1="44000" y1="17431" x2="44000" y2="17431"/>
                          <a14:foregroundMark x1="29200" y1="34862" x2="29200" y2="34862"/>
                          <a14:foregroundMark x1="30000" y1="17431" x2="30000" y2="17431"/>
                          <a14:foregroundMark x1="67600" y1="42202" x2="68800" y2="42202"/>
                          <a14:foregroundMark x1="41200" y1="25688" x2="41600" y2="25688"/>
                          <a14:foregroundMark x1="43200" y1="31193" x2="43200" y2="31193"/>
                          <a14:foregroundMark x1="43200" y1="36697" x2="43200" y2="36697"/>
                          <a14:foregroundMark x1="44400" y1="22936" x2="44400" y2="22936"/>
                        </a14:backgroundRemoval>
                      </a14:imgEffect>
                    </a14:imgLayer>
                  </a14:imgProps>
                </a:ext>
              </a:extLst>
            </a:blip>
            <a:stretch>
              <a:fillRect/>
            </a:stretch>
          </p:blipFill>
          <p:spPr>
            <a:xfrm>
              <a:off x="6697453" y="5494092"/>
              <a:ext cx="1980938" cy="510853"/>
            </a:xfrm>
            <a:prstGeom prst="rect">
              <a:avLst/>
            </a:prstGeom>
          </p:spPr>
        </p:pic>
        <p:pic>
          <p:nvPicPr>
            <p:cNvPr id="50" name="תמונה 49">
              <a:hlinkClick r:id="rId13"/>
              <a:extLst>
                <a:ext uri="{FF2B5EF4-FFF2-40B4-BE49-F238E27FC236}">
                  <a16:creationId xmlns:a16="http://schemas.microsoft.com/office/drawing/2014/main" id="{4BA1725A-A5B8-49AF-8D0C-76C0785C8166}"/>
                </a:ext>
              </a:extLst>
            </p:cNvPr>
            <p:cNvPicPr>
              <a:picLocks noChangeAspect="1"/>
            </p:cNvPicPr>
            <p:nvPr/>
          </p:nvPicPr>
          <p:blipFill>
            <a:blip r:embed="rId14"/>
            <a:stretch>
              <a:fillRect/>
            </a:stretch>
          </p:blipFill>
          <p:spPr>
            <a:xfrm>
              <a:off x="7191839" y="5889732"/>
              <a:ext cx="834286" cy="834286"/>
            </a:xfrm>
            <a:prstGeom prst="rect">
              <a:avLst/>
            </a:prstGeom>
          </p:spPr>
        </p:pic>
        <p:cxnSp>
          <p:nvCxnSpPr>
            <p:cNvPr id="52" name="מחבר ישר 51">
              <a:extLst>
                <a:ext uri="{FF2B5EF4-FFF2-40B4-BE49-F238E27FC236}">
                  <a16:creationId xmlns:a16="http://schemas.microsoft.com/office/drawing/2014/main" id="{558B0CDB-3535-4D00-8C73-5A7B6E0F7B1C}"/>
                </a:ext>
              </a:extLst>
            </p:cNvPr>
            <p:cNvCxnSpPr/>
            <p:nvPr/>
          </p:nvCxnSpPr>
          <p:spPr>
            <a:xfrm>
              <a:off x="9212789" y="4575168"/>
              <a:ext cx="2943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קבוצה 62">
              <a:extLst>
                <a:ext uri="{FF2B5EF4-FFF2-40B4-BE49-F238E27FC236}">
                  <a16:creationId xmlns:a16="http://schemas.microsoft.com/office/drawing/2014/main" id="{FBD57969-5C73-488B-AB7F-2229AFCB4629}"/>
                </a:ext>
              </a:extLst>
            </p:cNvPr>
            <p:cNvGrpSpPr/>
            <p:nvPr/>
          </p:nvGrpSpPr>
          <p:grpSpPr>
            <a:xfrm>
              <a:off x="4390706" y="4232242"/>
              <a:ext cx="2110006" cy="2030600"/>
              <a:chOff x="3971437" y="4649515"/>
              <a:chExt cx="2110006" cy="2030600"/>
            </a:xfrm>
          </p:grpSpPr>
          <p:pic>
            <p:nvPicPr>
              <p:cNvPr id="53" name="תמונה 52">
                <a:extLst>
                  <a:ext uri="{FF2B5EF4-FFF2-40B4-BE49-F238E27FC236}">
                    <a16:creationId xmlns:a16="http://schemas.microsoft.com/office/drawing/2014/main" id="{C530B7C7-A3C6-4B0F-8CDA-1A7A191E3FE3}"/>
                  </a:ext>
                </a:extLst>
              </p:cNvPr>
              <p:cNvPicPr>
                <a:picLocks noChangeAspect="1"/>
              </p:cNvPicPr>
              <p:nvPr/>
            </p:nvPicPr>
            <p:blipFill rotWithShape="1">
              <a:blip r:embed="rId15"/>
              <a:srcRect t="5884" r="8316"/>
              <a:stretch/>
            </p:blipFill>
            <p:spPr>
              <a:xfrm>
                <a:off x="3971437" y="4649515"/>
                <a:ext cx="2110006" cy="2030600"/>
              </a:xfrm>
              <a:prstGeom prst="rect">
                <a:avLst/>
              </a:prstGeom>
            </p:spPr>
          </p:pic>
          <p:pic>
            <p:nvPicPr>
              <p:cNvPr id="55" name="תמונה 54">
                <a:hlinkClick r:id="rId16"/>
                <a:extLst>
                  <a:ext uri="{FF2B5EF4-FFF2-40B4-BE49-F238E27FC236}">
                    <a16:creationId xmlns:a16="http://schemas.microsoft.com/office/drawing/2014/main" id="{BFCF53D8-2346-4753-A9A7-33BA0B7515F7}"/>
                  </a:ext>
                </a:extLst>
              </p:cNvPr>
              <p:cNvPicPr>
                <a:picLocks noChangeAspect="1"/>
              </p:cNvPicPr>
              <p:nvPr/>
            </p:nvPicPr>
            <p:blipFill>
              <a:blip r:embed="rId17"/>
              <a:stretch>
                <a:fillRect/>
              </a:stretch>
            </p:blipFill>
            <p:spPr>
              <a:xfrm>
                <a:off x="4580449" y="5655509"/>
                <a:ext cx="559281" cy="559281"/>
              </a:xfrm>
              <a:prstGeom prst="rect">
                <a:avLst/>
              </a:prstGeom>
            </p:spPr>
          </p:pic>
        </p:grpSp>
        <p:cxnSp>
          <p:nvCxnSpPr>
            <p:cNvPr id="57" name="מחבר ישר 56">
              <a:extLst>
                <a:ext uri="{FF2B5EF4-FFF2-40B4-BE49-F238E27FC236}">
                  <a16:creationId xmlns:a16="http://schemas.microsoft.com/office/drawing/2014/main" id="{C5EBB767-E7D1-47CC-B450-AF7803A82DC1}"/>
                </a:ext>
              </a:extLst>
            </p:cNvPr>
            <p:cNvCxnSpPr>
              <a:cxnSpLocks/>
            </p:cNvCxnSpPr>
            <p:nvPr/>
          </p:nvCxnSpPr>
          <p:spPr>
            <a:xfrm>
              <a:off x="3311371" y="4545367"/>
              <a:ext cx="55219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תמונה 57">
              <a:extLst>
                <a:ext uri="{FF2B5EF4-FFF2-40B4-BE49-F238E27FC236}">
                  <a16:creationId xmlns:a16="http://schemas.microsoft.com/office/drawing/2014/main" id="{F54915C6-F69B-4647-AC04-DE5BF863AB2E}"/>
                </a:ext>
              </a:extLst>
            </p:cNvPr>
            <p:cNvPicPr>
              <a:picLocks noChangeAspect="1"/>
            </p:cNvPicPr>
            <p:nvPr/>
          </p:nvPicPr>
          <p:blipFill>
            <a:blip r:embed="rId18"/>
            <a:stretch>
              <a:fillRect/>
            </a:stretch>
          </p:blipFill>
          <p:spPr>
            <a:xfrm>
              <a:off x="9347223" y="4961709"/>
              <a:ext cx="1017973" cy="1526959"/>
            </a:xfrm>
            <a:prstGeom prst="rect">
              <a:avLst/>
            </a:prstGeom>
          </p:spPr>
        </p:pic>
        <p:sp>
          <p:nvSpPr>
            <p:cNvPr id="60" name="תיבת טקסט 59">
              <a:extLst>
                <a:ext uri="{FF2B5EF4-FFF2-40B4-BE49-F238E27FC236}">
                  <a16:creationId xmlns:a16="http://schemas.microsoft.com/office/drawing/2014/main" id="{3E16E88C-8E2B-4467-A566-7C6DD9852AF2}"/>
                </a:ext>
              </a:extLst>
            </p:cNvPr>
            <p:cNvSpPr txBox="1"/>
            <p:nvPr/>
          </p:nvSpPr>
          <p:spPr>
            <a:xfrm>
              <a:off x="9347223" y="6467384"/>
              <a:ext cx="936474" cy="307777"/>
            </a:xfrm>
            <a:prstGeom prst="rect">
              <a:avLst/>
            </a:prstGeom>
            <a:noFill/>
          </p:spPr>
          <p:txBody>
            <a:bodyPr wrap="none" rtlCol="1">
              <a:spAutoFit/>
            </a:bodyPr>
            <a:lstStyle/>
            <a:p>
              <a:pPr algn="ctr"/>
              <a:r>
                <a:rPr lang="he-IL" sz="700" dirty="0">
                  <a:latin typeface="David" panose="020E0502060401010101" pitchFamily="34" charset="-79"/>
                  <a:cs typeface="David" panose="020E0502060401010101" pitchFamily="34" charset="-79"/>
                </a:rPr>
                <a:t>מחבר: </a:t>
              </a:r>
              <a:r>
                <a:rPr lang="en-US" sz="700" dirty="0" err="1">
                  <a:latin typeface="David" panose="020E0502060401010101" pitchFamily="34" charset="-79"/>
                  <a:cs typeface="David" panose="020E0502060401010101" pitchFamily="34" charset="-79"/>
                </a:rPr>
                <a:t>Tsvika</a:t>
              </a:r>
              <a:r>
                <a:rPr lang="en-US" sz="700" dirty="0">
                  <a:latin typeface="David" panose="020E0502060401010101" pitchFamily="34" charset="-79"/>
                  <a:cs typeface="David" panose="020E0502060401010101" pitchFamily="34" charset="-79"/>
                </a:rPr>
                <a:t> Israeli</a:t>
              </a:r>
              <a:r>
                <a:rPr lang="he-IL" sz="700" dirty="0">
                  <a:latin typeface="David" panose="020E0502060401010101" pitchFamily="34" charset="-79"/>
                  <a:cs typeface="David" panose="020E0502060401010101" pitchFamily="34" charset="-79"/>
                </a:rPr>
                <a:t> </a:t>
              </a:r>
            </a:p>
            <a:p>
              <a:pPr algn="ctr"/>
              <a:r>
                <a:rPr lang="he-IL" sz="700" dirty="0">
                  <a:latin typeface="David" panose="020E0502060401010101" pitchFamily="34" charset="-79"/>
                  <a:cs typeface="David" panose="020E0502060401010101" pitchFamily="34" charset="-79"/>
                </a:rPr>
                <a:t>בתוך אתר ויקיפדיה</a:t>
              </a:r>
            </a:p>
          </p:txBody>
        </p:sp>
        <p:pic>
          <p:nvPicPr>
            <p:cNvPr id="2052" name="Picture 4">
              <a:extLst>
                <a:ext uri="{FF2B5EF4-FFF2-40B4-BE49-F238E27FC236}">
                  <a16:creationId xmlns:a16="http://schemas.microsoft.com/office/drawing/2014/main" id="{6F6E9D9C-0C55-48E4-8AA1-4E35E7B90642}"/>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10681674" y="4948995"/>
              <a:ext cx="1017972" cy="1526959"/>
            </a:xfrm>
            <a:prstGeom prst="rect">
              <a:avLst/>
            </a:prstGeom>
            <a:noFill/>
            <a:extLst>
              <a:ext uri="{909E8E84-426E-40DD-AFC4-6F175D3DCCD1}">
                <a14:hiddenFill xmlns:a14="http://schemas.microsoft.com/office/drawing/2010/main">
                  <a:solidFill>
                    <a:srgbClr val="FFFFFF"/>
                  </a:solidFill>
                </a14:hiddenFill>
              </a:ext>
            </a:extLst>
          </p:spPr>
        </p:pic>
        <p:sp>
          <p:nvSpPr>
            <p:cNvPr id="61" name="תיבת טקסט 60">
              <a:extLst>
                <a:ext uri="{FF2B5EF4-FFF2-40B4-BE49-F238E27FC236}">
                  <a16:creationId xmlns:a16="http://schemas.microsoft.com/office/drawing/2014/main" id="{6387689D-6399-42E4-BE4C-282D739C25F4}"/>
                </a:ext>
              </a:extLst>
            </p:cNvPr>
            <p:cNvSpPr txBox="1"/>
            <p:nvPr/>
          </p:nvSpPr>
          <p:spPr>
            <a:xfrm>
              <a:off x="9512826" y="4608331"/>
              <a:ext cx="1978426" cy="338554"/>
            </a:xfrm>
            <a:prstGeom prst="rect">
              <a:avLst/>
            </a:prstGeom>
            <a:noFill/>
          </p:spPr>
          <p:txBody>
            <a:bodyPr wrap="none" rtlCol="1">
              <a:spAutoFit/>
            </a:bodyPr>
            <a:lstStyle/>
            <a:p>
              <a:r>
                <a:rPr lang="he-IL" sz="1600" dirty="0">
                  <a:latin typeface="Comix No2 CLM" panose="02000803000000000000" pitchFamily="2" charset="-79"/>
                  <a:cs typeface="Comix No2 CLM" panose="02000803000000000000" pitchFamily="2" charset="-79"/>
                </a:rPr>
                <a:t>מבצע שלמה מאי 1991</a:t>
              </a:r>
            </a:p>
          </p:txBody>
        </p:sp>
        <p:sp>
          <p:nvSpPr>
            <p:cNvPr id="64" name="תיבת טקסט 63">
              <a:extLst>
                <a:ext uri="{FF2B5EF4-FFF2-40B4-BE49-F238E27FC236}">
                  <a16:creationId xmlns:a16="http://schemas.microsoft.com/office/drawing/2014/main" id="{22D48B85-8943-475D-97DE-4C3C6146C3C0}"/>
                </a:ext>
              </a:extLst>
            </p:cNvPr>
            <p:cNvSpPr txBox="1"/>
            <p:nvPr/>
          </p:nvSpPr>
          <p:spPr>
            <a:xfrm>
              <a:off x="10763171" y="6467383"/>
              <a:ext cx="936474" cy="307777"/>
            </a:xfrm>
            <a:prstGeom prst="rect">
              <a:avLst/>
            </a:prstGeom>
            <a:noFill/>
          </p:spPr>
          <p:txBody>
            <a:bodyPr wrap="none" rtlCol="1">
              <a:spAutoFit/>
            </a:bodyPr>
            <a:lstStyle/>
            <a:p>
              <a:pPr algn="ctr"/>
              <a:r>
                <a:rPr lang="he-IL" sz="700" dirty="0">
                  <a:latin typeface="David" panose="020E0502060401010101" pitchFamily="34" charset="-79"/>
                  <a:cs typeface="David" panose="020E0502060401010101" pitchFamily="34" charset="-79"/>
                </a:rPr>
                <a:t>מחבר: </a:t>
              </a:r>
              <a:r>
                <a:rPr lang="en-US" sz="700" dirty="0" err="1">
                  <a:latin typeface="David" panose="020E0502060401010101" pitchFamily="34" charset="-79"/>
                  <a:cs typeface="David" panose="020E0502060401010101" pitchFamily="34" charset="-79"/>
                </a:rPr>
                <a:t>Tsvika</a:t>
              </a:r>
              <a:r>
                <a:rPr lang="en-US" sz="700" dirty="0">
                  <a:latin typeface="David" panose="020E0502060401010101" pitchFamily="34" charset="-79"/>
                  <a:cs typeface="David" panose="020E0502060401010101" pitchFamily="34" charset="-79"/>
                </a:rPr>
                <a:t> Israeli</a:t>
              </a:r>
              <a:r>
                <a:rPr lang="he-IL" sz="700" dirty="0">
                  <a:latin typeface="David" panose="020E0502060401010101" pitchFamily="34" charset="-79"/>
                  <a:cs typeface="David" panose="020E0502060401010101" pitchFamily="34" charset="-79"/>
                </a:rPr>
                <a:t> </a:t>
              </a:r>
            </a:p>
            <a:p>
              <a:pPr algn="ctr"/>
              <a:r>
                <a:rPr lang="he-IL" sz="700" dirty="0">
                  <a:latin typeface="David" panose="020E0502060401010101" pitchFamily="34" charset="-79"/>
                  <a:cs typeface="David" panose="020E0502060401010101" pitchFamily="34" charset="-79"/>
                </a:rPr>
                <a:t>בתוך אתר ויקיפדיה</a:t>
              </a:r>
            </a:p>
          </p:txBody>
        </p:sp>
        <p:grpSp>
          <p:nvGrpSpPr>
            <p:cNvPr id="66" name="קבוצה 65">
              <a:extLst>
                <a:ext uri="{FF2B5EF4-FFF2-40B4-BE49-F238E27FC236}">
                  <a16:creationId xmlns:a16="http://schemas.microsoft.com/office/drawing/2014/main" id="{D534979E-F521-4DD1-95A2-74CFE6194517}"/>
                </a:ext>
              </a:extLst>
            </p:cNvPr>
            <p:cNvGrpSpPr/>
            <p:nvPr/>
          </p:nvGrpSpPr>
          <p:grpSpPr>
            <a:xfrm>
              <a:off x="5942380" y="4651899"/>
              <a:ext cx="348477" cy="380011"/>
              <a:chOff x="11657847" y="4977912"/>
              <a:chExt cx="348477" cy="380011"/>
            </a:xfrm>
          </p:grpSpPr>
          <p:sp>
            <p:nvSpPr>
              <p:cNvPr id="67" name="אליפסה 66">
                <a:extLst>
                  <a:ext uri="{FF2B5EF4-FFF2-40B4-BE49-F238E27FC236}">
                    <a16:creationId xmlns:a16="http://schemas.microsoft.com/office/drawing/2014/main" id="{5E9DAFDA-7171-4930-8A21-B3D4F05BFD62}"/>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תיבת טקסט 67">
                <a:extLst>
                  <a:ext uri="{FF2B5EF4-FFF2-40B4-BE49-F238E27FC236}">
                    <a16:creationId xmlns:a16="http://schemas.microsoft.com/office/drawing/2014/main" id="{6D8605DD-9C39-41B2-899B-640771D73A7D}"/>
                  </a:ext>
                </a:extLst>
              </p:cNvPr>
              <p:cNvSpPr txBox="1"/>
              <p:nvPr/>
            </p:nvSpPr>
            <p:spPr>
              <a:xfrm>
                <a:off x="11674953" y="4988591"/>
                <a:ext cx="308098"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3</a:t>
                </a:r>
              </a:p>
            </p:txBody>
          </p:sp>
        </p:grpSp>
        <p:grpSp>
          <p:nvGrpSpPr>
            <p:cNvPr id="70" name="קבוצה 69">
              <a:extLst>
                <a:ext uri="{FF2B5EF4-FFF2-40B4-BE49-F238E27FC236}">
                  <a16:creationId xmlns:a16="http://schemas.microsoft.com/office/drawing/2014/main" id="{484EE459-718C-4A78-9BD1-AAF52D0BD3CE}"/>
                </a:ext>
              </a:extLst>
            </p:cNvPr>
            <p:cNvGrpSpPr/>
            <p:nvPr/>
          </p:nvGrpSpPr>
          <p:grpSpPr>
            <a:xfrm>
              <a:off x="11647502" y="1618122"/>
              <a:ext cx="348477" cy="380011"/>
              <a:chOff x="11657847" y="4977912"/>
              <a:chExt cx="348477" cy="380011"/>
            </a:xfrm>
          </p:grpSpPr>
          <p:sp>
            <p:nvSpPr>
              <p:cNvPr id="71" name="אליפסה 70">
                <a:extLst>
                  <a:ext uri="{FF2B5EF4-FFF2-40B4-BE49-F238E27FC236}">
                    <a16:creationId xmlns:a16="http://schemas.microsoft.com/office/drawing/2014/main" id="{D49BB5DE-4943-41A3-84F1-B294756EEFE8}"/>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תיבת טקסט 71">
                <a:extLst>
                  <a:ext uri="{FF2B5EF4-FFF2-40B4-BE49-F238E27FC236}">
                    <a16:creationId xmlns:a16="http://schemas.microsoft.com/office/drawing/2014/main" id="{AC89D8D0-D3A8-4BD1-BAF5-D25702360249}"/>
                  </a:ext>
                </a:extLst>
              </p:cNvPr>
              <p:cNvSpPr txBox="1"/>
              <p:nvPr/>
            </p:nvSpPr>
            <p:spPr>
              <a:xfrm>
                <a:off x="11716631" y="4988591"/>
                <a:ext cx="266420"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1</a:t>
                </a:r>
              </a:p>
            </p:txBody>
          </p:sp>
        </p:grpSp>
        <p:sp>
          <p:nvSpPr>
            <p:cNvPr id="74" name="תיבת טקסט 73">
              <a:extLst>
                <a:ext uri="{FF2B5EF4-FFF2-40B4-BE49-F238E27FC236}">
                  <a16:creationId xmlns:a16="http://schemas.microsoft.com/office/drawing/2014/main" id="{FD7C5E17-AF7C-41E3-A0E7-FFAB176BAA86}"/>
                </a:ext>
              </a:extLst>
            </p:cNvPr>
            <p:cNvSpPr txBox="1"/>
            <p:nvPr/>
          </p:nvSpPr>
          <p:spPr>
            <a:xfrm>
              <a:off x="4438624" y="6153564"/>
              <a:ext cx="1983517" cy="577081"/>
            </a:xfrm>
            <a:prstGeom prst="rect">
              <a:avLst/>
            </a:prstGeom>
            <a:solidFill>
              <a:schemeClr val="tx1"/>
            </a:solidFill>
            <a:ln>
              <a:solidFill>
                <a:schemeClr val="tx1"/>
              </a:solidFill>
            </a:ln>
          </p:spPr>
          <p:txBody>
            <a:bodyPr wrap="square" rtlCol="1">
              <a:spAutoFit/>
            </a:bodyPr>
            <a:lstStyle/>
            <a:p>
              <a:pPr algn="ctr"/>
              <a:r>
                <a:rPr lang="he-IL" sz="1050" b="1" dirty="0">
                  <a:solidFill>
                    <a:schemeClr val="bg1"/>
                  </a:solidFill>
                  <a:latin typeface="David" panose="020E0502060401010101" pitchFamily="34" charset="-79"/>
                  <a:cs typeface="David" panose="020E0502060401010101" pitchFamily="34" charset="-79"/>
                </a:rPr>
                <a:t>10 עובדות שלא ידעתם על חג </a:t>
              </a:r>
              <a:r>
                <a:rPr lang="he-IL" sz="1050" b="1" dirty="0" err="1">
                  <a:solidFill>
                    <a:schemeClr val="bg1"/>
                  </a:solidFill>
                  <a:latin typeface="David" panose="020E0502060401010101" pitchFamily="34" charset="-79"/>
                  <a:cs typeface="David" panose="020E0502060401010101" pitchFamily="34" charset="-79"/>
                </a:rPr>
                <a:t>הסיגד</a:t>
              </a:r>
              <a:r>
                <a:rPr lang="he-IL" sz="1050" b="1" dirty="0">
                  <a:solidFill>
                    <a:schemeClr val="bg1"/>
                  </a:solidFill>
                  <a:latin typeface="David" panose="020E0502060401010101" pitchFamily="34" charset="-79"/>
                  <a:cs typeface="David" panose="020E0502060401010101" pitchFamily="34" charset="-79"/>
                </a:rPr>
                <a:t>.</a:t>
              </a:r>
            </a:p>
            <a:p>
              <a:pPr algn="ctr"/>
              <a:r>
                <a:rPr lang="he-IL" sz="1050" b="1" dirty="0">
                  <a:solidFill>
                    <a:schemeClr val="bg1"/>
                  </a:solidFill>
                  <a:latin typeface="David" panose="020E0502060401010101" pitchFamily="34" charset="-79"/>
                  <a:cs typeface="David" panose="020E0502060401010101" pitchFamily="34" charset="-79"/>
                </a:rPr>
                <a:t>צפו בסרטון ונסו לזכור כמה שיותר דברים</a:t>
              </a:r>
            </a:p>
          </p:txBody>
        </p:sp>
        <p:sp>
          <p:nvSpPr>
            <p:cNvPr id="75" name="תיבת טקסט 74">
              <a:extLst>
                <a:ext uri="{FF2B5EF4-FFF2-40B4-BE49-F238E27FC236}">
                  <a16:creationId xmlns:a16="http://schemas.microsoft.com/office/drawing/2014/main" id="{8777DCF7-E853-4F10-9E72-D5CF9BFB80D9}"/>
                </a:ext>
              </a:extLst>
            </p:cNvPr>
            <p:cNvSpPr txBox="1"/>
            <p:nvPr/>
          </p:nvSpPr>
          <p:spPr>
            <a:xfrm>
              <a:off x="294636" y="1508793"/>
              <a:ext cx="2740503" cy="2123658"/>
            </a:xfrm>
            <a:prstGeom prst="rect">
              <a:avLst/>
            </a:prstGeom>
            <a:noFill/>
          </p:spPr>
          <p:txBody>
            <a:bodyPr wrap="square" rtlCol="1">
              <a:spAutoFit/>
            </a:bodyPr>
            <a:lstStyle/>
            <a:p>
              <a:pPr algn="just"/>
              <a:r>
                <a:rPr lang="he-IL" sz="1100" b="1" dirty="0">
                  <a:latin typeface="Comix No2 CLM" panose="02000803000000000000" pitchFamily="2" charset="-79"/>
                  <a:cs typeface="Comix No2 CLM" panose="02000803000000000000" pitchFamily="2" charset="-79"/>
                </a:rPr>
                <a:t>"לרבים רבים הבאים אלינו – או המובאים אל חופינו מרחוק ואף מקרוב (וחוששני, גם ללא-מעטים הגדלים כאן או היילודים כאן)  עדיין לא הפך החוף הזה בית. ותפקידנו החינוכי הוא לעשות להם את הארץ הזאת, ואת העולם הרוחני שהצמיח אותה, לבית שהנפש אחוזה ודבוקה בו. וזה לא יושג בלי אווירה של אהבה-ללא-חשבונות, של כבוד-בלתי-מזויף, של הידבקות בעם ובגורלו ובתולדותיו הטראגיות, בערכיו הרוחניים, ביצירתו החיה ובחזון תקומתו"   </a:t>
              </a:r>
              <a:endParaRPr lang="en-US" sz="1100" dirty="0">
                <a:latin typeface="Comix No2 CLM" panose="02000803000000000000" pitchFamily="2" charset="-79"/>
                <a:cs typeface="Comix No2 CLM" panose="02000803000000000000" pitchFamily="2" charset="-79"/>
              </a:endParaRPr>
            </a:p>
            <a:p>
              <a:pPr algn="just"/>
              <a:r>
                <a:rPr lang="he-IL" sz="1100" b="1" dirty="0">
                  <a:latin typeface="Comix No2 CLM" panose="02000803000000000000" pitchFamily="2" charset="-79"/>
                  <a:cs typeface="Comix No2 CLM" panose="02000803000000000000" pitchFamily="2" charset="-79"/>
                </a:rPr>
                <a:t>                                      (ברל כצנלסון)</a:t>
              </a:r>
              <a:endParaRPr lang="en-US" sz="1100" dirty="0">
                <a:latin typeface="Comix No2 CLM" panose="02000803000000000000" pitchFamily="2" charset="-79"/>
                <a:cs typeface="Comix No2 CLM" panose="02000803000000000000" pitchFamily="2" charset="-79"/>
              </a:endParaRPr>
            </a:p>
          </p:txBody>
        </p:sp>
        <p:cxnSp>
          <p:nvCxnSpPr>
            <p:cNvPr id="77" name="מחבר ישר 76">
              <a:extLst>
                <a:ext uri="{FF2B5EF4-FFF2-40B4-BE49-F238E27FC236}">
                  <a16:creationId xmlns:a16="http://schemas.microsoft.com/office/drawing/2014/main" id="{7D8D685D-DE7B-46E9-A531-FCF0D9E27403}"/>
                </a:ext>
              </a:extLst>
            </p:cNvPr>
            <p:cNvCxnSpPr/>
            <p:nvPr/>
          </p:nvCxnSpPr>
          <p:spPr>
            <a:xfrm>
              <a:off x="173854" y="5631221"/>
              <a:ext cx="2943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תמונה 79">
              <a:extLst>
                <a:ext uri="{FF2B5EF4-FFF2-40B4-BE49-F238E27FC236}">
                  <a16:creationId xmlns:a16="http://schemas.microsoft.com/office/drawing/2014/main" id="{71149EEF-B8F2-440E-89BF-85D1C907822D}"/>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0" b="93667" l="0" r="100000"/>
                      </a14:imgEffect>
                    </a14:imgLayer>
                  </a14:imgProps>
                </a:ext>
              </a:extLst>
            </a:blip>
            <a:srcRect l="2006" t="2699" r="2117" b="8136"/>
            <a:stretch/>
          </p:blipFill>
          <p:spPr>
            <a:xfrm>
              <a:off x="2595748" y="6174922"/>
              <a:ext cx="444012" cy="444012"/>
            </a:xfrm>
            <a:prstGeom prst="rect">
              <a:avLst/>
            </a:prstGeom>
          </p:spPr>
        </p:pic>
        <p:pic>
          <p:nvPicPr>
            <p:cNvPr id="81" name="תמונה 80">
              <a:hlinkClick r:id="rId22"/>
              <a:extLst>
                <a:ext uri="{FF2B5EF4-FFF2-40B4-BE49-F238E27FC236}">
                  <a16:creationId xmlns:a16="http://schemas.microsoft.com/office/drawing/2014/main" id="{22A2C365-FBA1-4F75-AC63-39E58E449DC3}"/>
                </a:ext>
              </a:extLst>
            </p:cNvPr>
            <p:cNvPicPr>
              <a:picLocks noChangeAspect="1"/>
            </p:cNvPicPr>
            <p:nvPr/>
          </p:nvPicPr>
          <p:blipFill rotWithShape="1">
            <a:blip r:embed="rId23" cstate="hqprint">
              <a:extLst>
                <a:ext uri="{28A0092B-C50C-407E-A947-70E740481C1C}">
                  <a14:useLocalDpi xmlns:a14="http://schemas.microsoft.com/office/drawing/2010/main"/>
                </a:ext>
              </a:extLst>
            </a:blip>
            <a:srcRect/>
            <a:stretch/>
          </p:blipFill>
          <p:spPr>
            <a:xfrm>
              <a:off x="905933" y="6052436"/>
              <a:ext cx="920666" cy="751100"/>
            </a:xfrm>
            <a:prstGeom prst="rect">
              <a:avLst/>
            </a:prstGeom>
          </p:spPr>
        </p:pic>
        <p:sp>
          <p:nvSpPr>
            <p:cNvPr id="82" name="תיבת טקסט 81">
              <a:extLst>
                <a:ext uri="{FF2B5EF4-FFF2-40B4-BE49-F238E27FC236}">
                  <a16:creationId xmlns:a16="http://schemas.microsoft.com/office/drawing/2014/main" id="{D688579B-7239-413D-9195-406C54D112D9}"/>
                </a:ext>
              </a:extLst>
            </p:cNvPr>
            <p:cNvSpPr txBox="1"/>
            <p:nvPr/>
          </p:nvSpPr>
          <p:spPr>
            <a:xfrm>
              <a:off x="576518" y="5787907"/>
              <a:ext cx="2719637" cy="276999"/>
            </a:xfrm>
            <a:prstGeom prst="rect">
              <a:avLst/>
            </a:prstGeom>
            <a:noFill/>
          </p:spPr>
          <p:txBody>
            <a:bodyPr wrap="square" rtlCol="1">
              <a:spAutoFit/>
            </a:bodyPr>
            <a:lstStyle/>
            <a:p>
              <a:pPr algn="ctr"/>
              <a:r>
                <a:rPr lang="he-IL" sz="1200" dirty="0">
                  <a:latin typeface="Comix No2 CLM" panose="02000803000000000000" pitchFamily="2" charset="-79"/>
                  <a:cs typeface="Comix No2 CLM" panose="02000803000000000000" pitchFamily="2" charset="-79"/>
                </a:rPr>
                <a:t>מנהגי החג, מה הם?</a:t>
              </a:r>
            </a:p>
          </p:txBody>
        </p:sp>
        <p:grpSp>
          <p:nvGrpSpPr>
            <p:cNvPr id="83" name="קבוצה 82">
              <a:extLst>
                <a:ext uri="{FF2B5EF4-FFF2-40B4-BE49-F238E27FC236}">
                  <a16:creationId xmlns:a16="http://schemas.microsoft.com/office/drawing/2014/main" id="{08061A18-2632-4990-AC1A-40C2C6C22FCF}"/>
                </a:ext>
              </a:extLst>
            </p:cNvPr>
            <p:cNvGrpSpPr/>
            <p:nvPr/>
          </p:nvGrpSpPr>
          <p:grpSpPr>
            <a:xfrm>
              <a:off x="2623048" y="5684895"/>
              <a:ext cx="348477" cy="380011"/>
              <a:chOff x="11657847" y="4977912"/>
              <a:chExt cx="348477" cy="380011"/>
            </a:xfrm>
          </p:grpSpPr>
          <p:sp>
            <p:nvSpPr>
              <p:cNvPr id="84" name="אליפסה 83">
                <a:extLst>
                  <a:ext uri="{FF2B5EF4-FFF2-40B4-BE49-F238E27FC236}">
                    <a16:creationId xmlns:a16="http://schemas.microsoft.com/office/drawing/2014/main" id="{D87FDAF2-D76B-47DD-B7CA-034AA176EC16}"/>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 name="תיבת טקסט 84">
                <a:extLst>
                  <a:ext uri="{FF2B5EF4-FFF2-40B4-BE49-F238E27FC236}">
                    <a16:creationId xmlns:a16="http://schemas.microsoft.com/office/drawing/2014/main" id="{74AEEA8E-D989-4B45-B945-B0880E1F034B}"/>
                  </a:ext>
                </a:extLst>
              </p:cNvPr>
              <p:cNvSpPr txBox="1"/>
              <p:nvPr/>
            </p:nvSpPr>
            <p:spPr>
              <a:xfrm>
                <a:off x="11690984" y="4988591"/>
                <a:ext cx="292067"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4</a:t>
                </a:r>
              </a:p>
            </p:txBody>
          </p:sp>
        </p:grpSp>
        <p:sp>
          <p:nvSpPr>
            <p:cNvPr id="2055" name="תיבת טקסט 2054">
              <a:extLst>
                <a:ext uri="{FF2B5EF4-FFF2-40B4-BE49-F238E27FC236}">
                  <a16:creationId xmlns:a16="http://schemas.microsoft.com/office/drawing/2014/main" id="{C4B63FFE-8989-4EF8-ACA9-1114263D6ADA}"/>
                </a:ext>
              </a:extLst>
            </p:cNvPr>
            <p:cNvSpPr txBox="1"/>
            <p:nvPr/>
          </p:nvSpPr>
          <p:spPr>
            <a:xfrm>
              <a:off x="9180130" y="3558936"/>
              <a:ext cx="1616111" cy="769441"/>
            </a:xfrm>
            <a:prstGeom prst="rect">
              <a:avLst/>
            </a:prstGeom>
            <a:solidFill>
              <a:srgbClr val="FFC000"/>
            </a:solidFill>
          </p:spPr>
          <p:txBody>
            <a:bodyPr wrap="square" rtlCol="1">
              <a:spAutoFit/>
            </a:bodyPr>
            <a:lstStyle/>
            <a:p>
              <a:pPr algn="ctr"/>
              <a:r>
                <a:rPr lang="he-IL" sz="1100" dirty="0">
                  <a:latin typeface="David" panose="020E0502060401010101" pitchFamily="34" charset="-79"/>
                  <a:cs typeface="David" panose="020E0502060401010101" pitchFamily="34" charset="-79"/>
                </a:rPr>
                <a:t>המסע לארץ ישראל</a:t>
              </a:r>
            </a:p>
            <a:p>
              <a:pPr algn="ctr"/>
              <a:r>
                <a:rPr lang="he-IL" sz="1100" dirty="0">
                  <a:latin typeface="David" panose="020E0502060401010101" pitchFamily="34" charset="-79"/>
                  <a:cs typeface="David" panose="020E0502060401010101" pitchFamily="34" charset="-79"/>
                </a:rPr>
                <a:t>לזכרם של מי שלא הצליח להגיע</a:t>
              </a:r>
            </a:p>
            <a:p>
              <a:pPr algn="ctr"/>
              <a:r>
                <a:rPr lang="he-IL" sz="1100" dirty="0">
                  <a:latin typeface="David" panose="020E0502060401010101" pitchFamily="34" charset="-79"/>
                  <a:cs typeface="David" panose="020E0502060401010101" pitchFamily="34" charset="-79"/>
                </a:rPr>
                <a:t>שלמה גרוניך ולהקת שבא</a:t>
              </a:r>
            </a:p>
          </p:txBody>
        </p:sp>
        <p:pic>
          <p:nvPicPr>
            <p:cNvPr id="2056" name="Picture 8" descr="תווים מוזיקליים וקטור אוסף">
              <a:hlinkClick r:id="rId24"/>
              <a:extLst>
                <a:ext uri="{FF2B5EF4-FFF2-40B4-BE49-F238E27FC236}">
                  <a16:creationId xmlns:a16="http://schemas.microsoft.com/office/drawing/2014/main" id="{1F265F6D-CEE2-4751-97BB-33797E75065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41649" y="4255741"/>
              <a:ext cx="1306686" cy="348450"/>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קבוצה 2057">
              <a:extLst>
                <a:ext uri="{FF2B5EF4-FFF2-40B4-BE49-F238E27FC236}">
                  <a16:creationId xmlns:a16="http://schemas.microsoft.com/office/drawing/2014/main" id="{375CE26E-D5B6-4F10-B61C-4FD8C4238389}"/>
                </a:ext>
              </a:extLst>
            </p:cNvPr>
            <p:cNvGrpSpPr/>
            <p:nvPr/>
          </p:nvGrpSpPr>
          <p:grpSpPr>
            <a:xfrm>
              <a:off x="10726914" y="3559067"/>
              <a:ext cx="1350049" cy="998081"/>
              <a:chOff x="10726914" y="3559067"/>
              <a:chExt cx="1350049" cy="998081"/>
            </a:xfrm>
          </p:grpSpPr>
          <p:pic>
            <p:nvPicPr>
              <p:cNvPr id="2054" name="Picture 6">
                <a:extLst>
                  <a:ext uri="{FF2B5EF4-FFF2-40B4-BE49-F238E27FC236}">
                    <a16:creationId xmlns:a16="http://schemas.microsoft.com/office/drawing/2014/main" id="{62B5E247-24F0-4856-A18B-2C1BD0D890E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70277" y="3581794"/>
                <a:ext cx="1306686" cy="871124"/>
              </a:xfrm>
              <a:prstGeom prst="rect">
                <a:avLst/>
              </a:prstGeom>
              <a:noFill/>
              <a:extLst>
                <a:ext uri="{909E8E84-426E-40DD-AFC4-6F175D3DCCD1}">
                  <a14:hiddenFill xmlns:a14="http://schemas.microsoft.com/office/drawing/2010/main">
                    <a:solidFill>
                      <a:srgbClr val="FFFFFF"/>
                    </a:solidFill>
                  </a14:hiddenFill>
                </a:ext>
              </a:extLst>
            </p:spPr>
          </p:pic>
          <p:sp>
            <p:nvSpPr>
              <p:cNvPr id="2053" name="תיבת טקסט 2052">
                <a:extLst>
                  <a:ext uri="{FF2B5EF4-FFF2-40B4-BE49-F238E27FC236}">
                    <a16:creationId xmlns:a16="http://schemas.microsoft.com/office/drawing/2014/main" id="{C93D3DCA-8725-4C08-98A1-84182D801FE7}"/>
                  </a:ext>
                </a:extLst>
              </p:cNvPr>
              <p:cNvSpPr txBox="1"/>
              <p:nvPr/>
            </p:nvSpPr>
            <p:spPr>
              <a:xfrm>
                <a:off x="11022374" y="4387871"/>
                <a:ext cx="1034259" cy="169277"/>
              </a:xfrm>
              <a:prstGeom prst="rect">
                <a:avLst/>
              </a:prstGeom>
              <a:solidFill>
                <a:schemeClr val="bg1"/>
              </a:solidFill>
            </p:spPr>
            <p:txBody>
              <a:bodyPr wrap="none" rtlCol="1">
                <a:spAutoFit/>
              </a:bodyPr>
              <a:lstStyle/>
              <a:p>
                <a:r>
                  <a:rPr lang="en-US" sz="500" dirty="0">
                    <a:latin typeface="David" panose="020E0502060401010101" pitchFamily="34" charset="-79"/>
                    <a:cs typeface="David" panose="020E0502060401010101" pitchFamily="34" charset="-79"/>
                  </a:rPr>
                  <a:t>SA'AR YA'ACOV</a:t>
                </a:r>
                <a:r>
                  <a:rPr lang="he-IL" sz="500" dirty="0">
                    <a:latin typeface="David" panose="020E0502060401010101" pitchFamily="34" charset="-79"/>
                    <a:cs typeface="David" panose="020E0502060401010101" pitchFamily="34" charset="-79"/>
                  </a:rPr>
                  <a:t> בתוך אתר </a:t>
                </a:r>
                <a:r>
                  <a:rPr lang="he-IL" sz="500" dirty="0" err="1">
                    <a:latin typeface="David" panose="020E0502060401010101" pitchFamily="34" charset="-79"/>
                    <a:cs typeface="David" panose="020E0502060401010101" pitchFamily="34" charset="-79"/>
                  </a:rPr>
                  <a:t>לעמ</a:t>
                </a:r>
                <a:endParaRPr lang="he-IL" sz="500" dirty="0">
                  <a:latin typeface="David" panose="020E0502060401010101" pitchFamily="34" charset="-79"/>
                  <a:cs typeface="David" panose="020E0502060401010101" pitchFamily="34" charset="-79"/>
                </a:endParaRPr>
              </a:p>
            </p:txBody>
          </p:sp>
          <p:sp>
            <p:nvSpPr>
              <p:cNvPr id="2057" name="תיבת טקסט 2056">
                <a:extLst>
                  <a:ext uri="{FF2B5EF4-FFF2-40B4-BE49-F238E27FC236}">
                    <a16:creationId xmlns:a16="http://schemas.microsoft.com/office/drawing/2014/main" id="{9979BA6C-E254-4578-BA89-0E2859B2BA95}"/>
                  </a:ext>
                </a:extLst>
              </p:cNvPr>
              <p:cNvSpPr txBox="1"/>
              <p:nvPr/>
            </p:nvSpPr>
            <p:spPr>
              <a:xfrm>
                <a:off x="10726914" y="3559067"/>
                <a:ext cx="1350049" cy="184666"/>
              </a:xfrm>
              <a:prstGeom prst="rect">
                <a:avLst/>
              </a:prstGeom>
              <a:noFill/>
            </p:spPr>
            <p:txBody>
              <a:bodyPr wrap="none" rtlCol="1">
                <a:spAutoFit/>
              </a:bodyPr>
              <a:lstStyle/>
              <a:p>
                <a:r>
                  <a:rPr lang="he-IL" sz="600" dirty="0">
                    <a:solidFill>
                      <a:schemeClr val="bg1"/>
                    </a:solidFill>
                    <a:latin typeface="Comix No2 CLM" panose="02000803000000000000" pitchFamily="2" charset="-79"/>
                    <a:cs typeface="Comix No2 CLM" panose="02000803000000000000" pitchFamily="2" charset="-79"/>
                  </a:rPr>
                  <a:t>מבצע שלמה, עולה חדשה ובנה הפעוט</a:t>
                </a:r>
              </a:p>
            </p:txBody>
          </p:sp>
        </p:grpSp>
        <p:pic>
          <p:nvPicPr>
            <p:cNvPr id="93" name="Picture 6" descr="סמל קישור">
              <a:extLst>
                <a:ext uri="{FF2B5EF4-FFF2-40B4-BE49-F238E27FC236}">
                  <a16:creationId xmlns:a16="http://schemas.microsoft.com/office/drawing/2014/main" id="{B718FDBC-96A0-46BA-B173-69E3E9B5201F}"/>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325631" y="5708275"/>
              <a:ext cx="330138" cy="33013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סמל קישור">
              <a:extLst>
                <a:ext uri="{FF2B5EF4-FFF2-40B4-BE49-F238E27FC236}">
                  <a16:creationId xmlns:a16="http://schemas.microsoft.com/office/drawing/2014/main" id="{EAC6C2B1-74EE-4171-954A-84511A28A91E}"/>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9135870" y="3591438"/>
              <a:ext cx="254385" cy="25438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סמל קישור">
              <a:extLst>
                <a:ext uri="{FF2B5EF4-FFF2-40B4-BE49-F238E27FC236}">
                  <a16:creationId xmlns:a16="http://schemas.microsoft.com/office/drawing/2014/main" id="{3D504BD6-8098-4B55-9BA2-5F3A6401E347}"/>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9162015" y="2207400"/>
              <a:ext cx="254385" cy="25438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סמל קישור">
              <a:extLst>
                <a:ext uri="{FF2B5EF4-FFF2-40B4-BE49-F238E27FC236}">
                  <a16:creationId xmlns:a16="http://schemas.microsoft.com/office/drawing/2014/main" id="{62004263-9E21-45C6-9B9B-AF9C4E6F6038}"/>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4703777" y="4665837"/>
              <a:ext cx="254385" cy="25438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סמל קישור">
              <a:extLst>
                <a:ext uri="{FF2B5EF4-FFF2-40B4-BE49-F238E27FC236}">
                  <a16:creationId xmlns:a16="http://schemas.microsoft.com/office/drawing/2014/main" id="{A116641D-02AD-4F45-905B-34507A51542D}"/>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6536394" y="4647826"/>
              <a:ext cx="254385" cy="254385"/>
            </a:xfrm>
            <a:prstGeom prst="rect">
              <a:avLst/>
            </a:prstGeom>
            <a:noFill/>
            <a:extLst>
              <a:ext uri="{909E8E84-426E-40DD-AFC4-6F175D3DCCD1}">
                <a14:hiddenFill xmlns:a14="http://schemas.microsoft.com/office/drawing/2010/main">
                  <a:solidFill>
                    <a:srgbClr val="FFFFFF"/>
                  </a:solidFill>
                </a14:hiddenFill>
              </a:ext>
            </a:extLst>
          </p:spPr>
        </p:pic>
        <p:sp>
          <p:nvSpPr>
            <p:cNvPr id="79" name="מלבן 78">
              <a:extLst>
                <a:ext uri="{FF2B5EF4-FFF2-40B4-BE49-F238E27FC236}">
                  <a16:creationId xmlns:a16="http://schemas.microsoft.com/office/drawing/2014/main" id="{631215FA-B4B0-48CB-8388-1FCF09AF933A}"/>
                </a:ext>
              </a:extLst>
            </p:cNvPr>
            <p:cNvSpPr/>
            <p:nvPr/>
          </p:nvSpPr>
          <p:spPr>
            <a:xfrm>
              <a:off x="3277263" y="4268641"/>
              <a:ext cx="2996333" cy="253916"/>
            </a:xfrm>
            <a:prstGeom prst="rect">
              <a:avLst/>
            </a:prstGeom>
          </p:spPr>
          <p:txBody>
            <a:bodyPr wrap="none">
              <a:spAutoFit/>
            </a:bodyPr>
            <a:lstStyle/>
            <a:p>
              <a:r>
                <a:rPr lang="he-IL" sz="1050" b="1" i="0" dirty="0">
                  <a:effectLst/>
                  <a:latin typeface="David" panose="020E0502060401010101" pitchFamily="34" charset="-79"/>
                  <a:cs typeface="David" panose="020E0502060401010101" pitchFamily="34" charset="-79"/>
                </a:rPr>
                <a:t>העדה האתיופית מכל הארץ בחג המשותף בירושלים 2011</a:t>
              </a:r>
              <a:endParaRPr lang="he-IL" sz="1050" b="1" dirty="0">
                <a:latin typeface="David" panose="020E0502060401010101" pitchFamily="34" charset="-79"/>
                <a:cs typeface="David" panose="020E0502060401010101" pitchFamily="34" charset="-79"/>
              </a:endParaRPr>
            </a:p>
          </p:txBody>
        </p:sp>
        <p:cxnSp>
          <p:nvCxnSpPr>
            <p:cNvPr id="86" name="מחבר ישר 85">
              <a:extLst>
                <a:ext uri="{FF2B5EF4-FFF2-40B4-BE49-F238E27FC236}">
                  <a16:creationId xmlns:a16="http://schemas.microsoft.com/office/drawing/2014/main" id="{BA41243F-26E2-4B5C-B90F-7AF1D2C20F33}"/>
                </a:ext>
              </a:extLst>
            </p:cNvPr>
            <p:cNvCxnSpPr>
              <a:cxnSpLocks/>
            </p:cNvCxnSpPr>
            <p:nvPr/>
          </p:nvCxnSpPr>
          <p:spPr>
            <a:xfrm>
              <a:off x="6451994" y="4656353"/>
              <a:ext cx="0" cy="1846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a:extLst>
                <a:ext uri="{FF2B5EF4-FFF2-40B4-BE49-F238E27FC236}">
                  <a16:creationId xmlns:a16="http://schemas.microsoft.com/office/drawing/2014/main" id="{A50DEE03-8F78-4011-9940-8E768BF67493}"/>
                </a:ext>
              </a:extLst>
            </p:cNvPr>
            <p:cNvCxnSpPr>
              <a:cxnSpLocks/>
            </p:cNvCxnSpPr>
            <p:nvPr/>
          </p:nvCxnSpPr>
          <p:spPr>
            <a:xfrm>
              <a:off x="4390706" y="4707943"/>
              <a:ext cx="0" cy="1846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תיבת טקסט 87">
              <a:extLst>
                <a:ext uri="{FF2B5EF4-FFF2-40B4-BE49-F238E27FC236}">
                  <a16:creationId xmlns:a16="http://schemas.microsoft.com/office/drawing/2014/main" id="{E40B7CC0-D7C0-42C9-9644-3169C0CBE586}"/>
                </a:ext>
              </a:extLst>
            </p:cNvPr>
            <p:cNvSpPr txBox="1"/>
            <p:nvPr/>
          </p:nvSpPr>
          <p:spPr>
            <a:xfrm>
              <a:off x="3168141" y="5031910"/>
              <a:ext cx="1181044" cy="1600438"/>
            </a:xfrm>
            <a:prstGeom prst="rect">
              <a:avLst/>
            </a:prstGeom>
            <a:solidFill>
              <a:schemeClr val="accent6">
                <a:lumMod val="75000"/>
              </a:schemeClr>
            </a:solidFill>
          </p:spPr>
          <p:txBody>
            <a:bodyPr wrap="square" rtlCol="1">
              <a:spAutoFit/>
            </a:bodyPr>
            <a:lstStyle/>
            <a:p>
              <a:pPr algn="ctr"/>
              <a:r>
                <a:rPr lang="he-IL" dirty="0">
                  <a:latin typeface="Comix No2 CLM" panose="02000803000000000000" pitchFamily="2" charset="-79"/>
                  <a:cs typeface="Comix No2 CLM" panose="02000803000000000000" pitchFamily="2" charset="-79"/>
                </a:rPr>
                <a:t>ש.ב</a:t>
              </a:r>
            </a:p>
            <a:p>
              <a:pPr algn="ctr"/>
              <a:r>
                <a:rPr lang="he-IL" sz="1000" dirty="0">
                  <a:latin typeface="David" panose="020E0502060401010101" pitchFamily="34" charset="-79"/>
                  <a:cs typeface="David" panose="020E0502060401010101" pitchFamily="34" charset="-79"/>
                </a:rPr>
                <a:t>חפשו דמות מפורסמת</a:t>
              </a:r>
            </a:p>
            <a:p>
              <a:pPr algn="ctr"/>
              <a:r>
                <a:rPr lang="he-IL" sz="1000" dirty="0">
                  <a:latin typeface="David" panose="020E0502060401010101" pitchFamily="34" charset="-79"/>
                  <a:cs typeface="David" panose="020E0502060401010101" pitchFamily="34" charset="-79"/>
                </a:rPr>
                <a:t>מהקהילה האתיופית</a:t>
              </a:r>
            </a:p>
            <a:p>
              <a:pPr algn="ctr"/>
              <a:r>
                <a:rPr lang="he-IL" sz="1000" dirty="0">
                  <a:latin typeface="David" panose="020E0502060401010101" pitchFamily="34" charset="-79"/>
                  <a:cs typeface="David" panose="020E0502060401010101" pitchFamily="34" charset="-79"/>
                </a:rPr>
                <a:t>(צבא/פוליטיקה/</a:t>
              </a:r>
            </a:p>
            <a:p>
              <a:pPr algn="ctr"/>
              <a:r>
                <a:rPr lang="he-IL" sz="1000" dirty="0">
                  <a:latin typeface="David" panose="020E0502060401010101" pitchFamily="34" charset="-79"/>
                  <a:cs typeface="David" panose="020E0502060401010101" pitchFamily="34" charset="-79"/>
                </a:rPr>
                <a:t>תרבות</a:t>
              </a:r>
            </a:p>
            <a:p>
              <a:pPr algn="ctr"/>
              <a:r>
                <a:rPr lang="he-IL" sz="1000" dirty="0">
                  <a:latin typeface="David" panose="020E0502060401010101" pitchFamily="34" charset="-79"/>
                  <a:cs typeface="David" panose="020E0502060401010101" pitchFamily="34" charset="-79"/>
                </a:rPr>
                <a:t>/ספורט/עיתונות וכד')</a:t>
              </a:r>
            </a:p>
            <a:p>
              <a:pPr algn="ctr"/>
              <a:r>
                <a:rPr lang="he-IL" sz="1000" dirty="0">
                  <a:latin typeface="David" panose="020E0502060401010101" pitchFamily="34" charset="-79"/>
                  <a:cs typeface="David" panose="020E0502060401010101" pitchFamily="34" charset="-79"/>
                </a:rPr>
                <a:t>ספרו עליה וציינו מה </a:t>
              </a:r>
            </a:p>
            <a:p>
              <a:pPr algn="ctr"/>
              <a:r>
                <a:rPr lang="he-IL" sz="1000" dirty="0">
                  <a:latin typeface="David" panose="020E0502060401010101" pitchFamily="34" charset="-79"/>
                  <a:cs typeface="David" panose="020E0502060401010101" pitchFamily="34" charset="-79"/>
                </a:rPr>
                <a:t>היא תרומתה לחברה שלנו</a:t>
              </a:r>
            </a:p>
          </p:txBody>
        </p:sp>
        <p:pic>
          <p:nvPicPr>
            <p:cNvPr id="1026" name="Picture 2" descr="בתמונה וקטורית לב אדום">
              <a:extLst>
                <a:ext uri="{FF2B5EF4-FFF2-40B4-BE49-F238E27FC236}">
                  <a16:creationId xmlns:a16="http://schemas.microsoft.com/office/drawing/2014/main" id="{251C09CE-60C3-47FD-AFAC-63C2CDFF8259}"/>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13225" b="17831"/>
            <a:stretch/>
          </p:blipFill>
          <p:spPr bwMode="auto">
            <a:xfrm rot="21338074">
              <a:off x="3221699" y="4577445"/>
              <a:ext cx="865574" cy="596760"/>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קבוצה 88">
              <a:extLst>
                <a:ext uri="{FF2B5EF4-FFF2-40B4-BE49-F238E27FC236}">
                  <a16:creationId xmlns:a16="http://schemas.microsoft.com/office/drawing/2014/main" id="{5EDADCF0-B097-45D6-853A-8E80C5229441}"/>
                </a:ext>
              </a:extLst>
            </p:cNvPr>
            <p:cNvGrpSpPr/>
            <p:nvPr/>
          </p:nvGrpSpPr>
          <p:grpSpPr>
            <a:xfrm>
              <a:off x="4007514" y="4616634"/>
              <a:ext cx="348477" cy="380011"/>
              <a:chOff x="11657847" y="4977912"/>
              <a:chExt cx="348477" cy="380011"/>
            </a:xfrm>
          </p:grpSpPr>
          <p:sp>
            <p:nvSpPr>
              <p:cNvPr id="90" name="אליפסה 89">
                <a:extLst>
                  <a:ext uri="{FF2B5EF4-FFF2-40B4-BE49-F238E27FC236}">
                    <a16:creationId xmlns:a16="http://schemas.microsoft.com/office/drawing/2014/main" id="{1D86AA55-D85B-4CFC-B6BD-C15A420D7382}"/>
                  </a:ext>
                </a:extLst>
              </p:cNvPr>
              <p:cNvSpPr/>
              <p:nvPr/>
            </p:nvSpPr>
            <p:spPr>
              <a:xfrm>
                <a:off x="11657847" y="4977912"/>
                <a:ext cx="348477" cy="362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תיבת טקסט 90">
                <a:extLst>
                  <a:ext uri="{FF2B5EF4-FFF2-40B4-BE49-F238E27FC236}">
                    <a16:creationId xmlns:a16="http://schemas.microsoft.com/office/drawing/2014/main" id="{F5FD52A2-0DC8-4A6B-A239-C5B75C65B475}"/>
                  </a:ext>
                </a:extLst>
              </p:cNvPr>
              <p:cNvSpPr txBox="1"/>
              <p:nvPr/>
            </p:nvSpPr>
            <p:spPr>
              <a:xfrm>
                <a:off x="11687778" y="4988591"/>
                <a:ext cx="295273"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5</a:t>
                </a:r>
              </a:p>
            </p:txBody>
          </p:sp>
        </p:grpSp>
      </p:grpSp>
      <p:pic>
        <p:nvPicPr>
          <p:cNvPr id="7" name="תמונה 6"/>
          <p:cNvPicPr>
            <a:picLocks noChangeAspect="1"/>
          </p:cNvPicPr>
          <p:nvPr/>
        </p:nvPicPr>
        <p:blipFill>
          <a:blip r:embed="rId30" cstate="hqprint">
            <a:extLst>
              <a:ext uri="{28A0092B-C50C-407E-A947-70E740481C1C}">
                <a14:useLocalDpi xmlns:a14="http://schemas.microsoft.com/office/drawing/2010/main" val="0"/>
              </a:ext>
            </a:extLst>
          </a:blip>
          <a:stretch>
            <a:fillRect/>
          </a:stretch>
        </p:blipFill>
        <p:spPr>
          <a:xfrm>
            <a:off x="624122" y="414241"/>
            <a:ext cx="1913077" cy="711843"/>
          </a:xfrm>
          <a:prstGeom prst="rect">
            <a:avLst/>
          </a:prstGeom>
        </p:spPr>
      </p:pic>
    </p:spTree>
    <p:extLst>
      <p:ext uri="{BB962C8B-B14F-4D97-AF65-F5344CB8AC3E}">
        <p14:creationId xmlns:p14="http://schemas.microsoft.com/office/powerpoint/2010/main" val="268320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a:extLst>
              <a:ext uri="{FF2B5EF4-FFF2-40B4-BE49-F238E27FC236}">
                <a16:creationId xmlns:a16="http://schemas.microsoft.com/office/drawing/2014/main" id="{EBA2D933-30E1-4057-828E-F9ADFCE4523E}"/>
              </a:ext>
            </a:extLst>
          </p:cNvPr>
          <p:cNvSpPr/>
          <p:nvPr/>
        </p:nvSpPr>
        <p:spPr>
          <a:xfrm>
            <a:off x="239697" y="79899"/>
            <a:ext cx="11816179" cy="668488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6B042F63-0FCC-405A-B4A3-4DD6115433B3}"/>
              </a:ext>
            </a:extLst>
          </p:cNvPr>
          <p:cNvSpPr txBox="1"/>
          <p:nvPr/>
        </p:nvSpPr>
        <p:spPr>
          <a:xfrm>
            <a:off x="3983454" y="116559"/>
            <a:ext cx="7968849" cy="1538883"/>
          </a:xfrm>
          <a:prstGeom prst="rect">
            <a:avLst/>
          </a:prstGeom>
          <a:noFill/>
        </p:spPr>
        <p:txBody>
          <a:bodyPr wrap="none" rtlCol="1">
            <a:spAutoFit/>
          </a:bodyPr>
          <a:lstStyle/>
          <a:p>
            <a:pPr>
              <a:lnSpc>
                <a:spcPct val="150000"/>
              </a:lnSpc>
            </a:pPr>
            <a:r>
              <a:rPr lang="he-IL" sz="1600" dirty="0">
                <a:solidFill>
                  <a:srgbClr val="FF0000"/>
                </a:solidFill>
                <a:latin typeface="Comix No2 CLM" panose="02000803000000000000" pitchFamily="2" charset="-79"/>
                <a:cs typeface="Comix No2 CLM" panose="02000803000000000000" pitchFamily="2" charset="-79"/>
              </a:rPr>
              <a:t>הערות:</a:t>
            </a:r>
            <a:endParaRPr lang="he-IL" sz="1600" dirty="0">
              <a:solidFill>
                <a:srgbClr val="FF0000"/>
              </a:solidFill>
              <a:latin typeface="David" panose="020E0502060401010101" pitchFamily="34" charset="-79"/>
              <a:cs typeface="David" panose="020E0502060401010101" pitchFamily="34" charset="-79"/>
            </a:endParaRPr>
          </a:p>
          <a:p>
            <a:pPr>
              <a:lnSpc>
                <a:spcPct val="150000"/>
              </a:lnSpc>
            </a:pPr>
            <a:r>
              <a:rPr lang="he-IL" sz="1600" dirty="0">
                <a:latin typeface="David" panose="020E0502060401010101" pitchFamily="34" charset="-79"/>
                <a:cs typeface="David" panose="020E0502060401010101" pitchFamily="34" charset="-79"/>
              </a:rPr>
              <a:t>1. מומלץ להיעזר בשיעור לכתה מתוכו נגזר השיעור המקוון</a:t>
            </a:r>
          </a:p>
          <a:p>
            <a:pPr>
              <a:lnSpc>
                <a:spcPct val="150000"/>
              </a:lnSpc>
            </a:pPr>
            <a:r>
              <a:rPr lang="he-IL" sz="1600" dirty="0">
                <a:latin typeface="David" panose="020E0502060401010101" pitchFamily="34" charset="-79"/>
                <a:cs typeface="David" panose="020E0502060401010101" pitchFamily="34" charset="-79"/>
              </a:rPr>
              <a:t>2. אופן ההתנהלות, מקרינים את השקופית וממנה יוצאים (ניתן לסרוק את הברקודים או להקליק עליהם):</a:t>
            </a:r>
          </a:p>
          <a:p>
            <a:pPr>
              <a:lnSpc>
                <a:spcPct val="150000"/>
              </a:lnSpc>
            </a:pPr>
            <a:r>
              <a:rPr lang="he-IL" sz="1600" dirty="0">
                <a:latin typeface="David" panose="020E0502060401010101" pitchFamily="34" charset="-79"/>
                <a:cs typeface="David" panose="020E0502060401010101" pitchFamily="34" charset="-79"/>
              </a:rPr>
              <a:t>  </a:t>
            </a:r>
            <a:r>
              <a:rPr lang="he-IL" sz="1600" b="1" dirty="0">
                <a:solidFill>
                  <a:srgbClr val="00B050"/>
                </a:solidFill>
                <a:latin typeface="David" panose="020E0502060401010101" pitchFamily="34" charset="-79"/>
                <a:cs typeface="David" panose="020E0502060401010101" pitchFamily="34" charset="-79"/>
              </a:rPr>
              <a:t>למשימות</a:t>
            </a:r>
            <a:r>
              <a:rPr lang="he-IL" sz="1600" dirty="0">
                <a:latin typeface="David" panose="020E0502060401010101" pitchFamily="34" charset="-79"/>
                <a:cs typeface="David" panose="020E0502060401010101" pitchFamily="34" charset="-79"/>
              </a:rPr>
              <a:t> (ממוספרות) </a:t>
            </a:r>
            <a:r>
              <a:rPr lang="he-IL" sz="1600" b="1" dirty="0">
                <a:solidFill>
                  <a:srgbClr val="00B050"/>
                </a:solidFill>
                <a:latin typeface="David" panose="020E0502060401010101" pitchFamily="34" charset="-79"/>
                <a:cs typeface="David" panose="020E0502060401010101" pitchFamily="34" charset="-79"/>
              </a:rPr>
              <a:t>להדרכה/ הסבר ודיונים </a:t>
            </a:r>
            <a:r>
              <a:rPr lang="he-IL" sz="1600" b="1" dirty="0">
                <a:solidFill>
                  <a:srgbClr val="002060"/>
                </a:solidFill>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קטעי מידע/תמונות/ציטוט שיר) </a:t>
            </a:r>
          </a:p>
        </p:txBody>
      </p:sp>
      <p:pic>
        <p:nvPicPr>
          <p:cNvPr id="20" name="Picture 6" descr="סמל קישור">
            <a:hlinkClick r:id="rId2"/>
            <a:extLst>
              <a:ext uri="{FF2B5EF4-FFF2-40B4-BE49-F238E27FC236}">
                <a16:creationId xmlns:a16="http://schemas.microsoft.com/office/drawing/2014/main" id="{D59096C6-1448-4657-81D1-B0A22FD120A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2381" y="613285"/>
            <a:ext cx="254385" cy="254385"/>
          </a:xfrm>
          <a:prstGeom prst="rect">
            <a:avLst/>
          </a:prstGeom>
          <a:noFill/>
          <a:extLst>
            <a:ext uri="{909E8E84-426E-40DD-AFC4-6F175D3DCCD1}">
              <a14:hiddenFill xmlns:a14="http://schemas.microsoft.com/office/drawing/2010/main">
                <a:solidFill>
                  <a:srgbClr val="FFFFFF"/>
                </a:solidFill>
              </a14:hiddenFill>
            </a:ext>
          </a:extLst>
        </p:spPr>
      </p:pic>
      <p:sp>
        <p:nvSpPr>
          <p:cNvPr id="17" name="תיבת טקסט 16">
            <a:extLst>
              <a:ext uri="{FF2B5EF4-FFF2-40B4-BE49-F238E27FC236}">
                <a16:creationId xmlns:a16="http://schemas.microsoft.com/office/drawing/2014/main" id="{10AB0E5E-BFF3-4583-9F0A-9E6744E780F2}"/>
              </a:ext>
            </a:extLst>
          </p:cNvPr>
          <p:cNvSpPr txBox="1"/>
          <p:nvPr/>
        </p:nvSpPr>
        <p:spPr>
          <a:xfrm>
            <a:off x="5552420" y="1655442"/>
            <a:ext cx="6263254" cy="4893647"/>
          </a:xfrm>
          <a:prstGeom prst="rect">
            <a:avLst/>
          </a:prstGeom>
          <a:noFill/>
        </p:spPr>
        <p:txBody>
          <a:bodyPr wrap="none" rtlCol="1">
            <a:spAutoFit/>
          </a:bodyPr>
          <a:lstStyle/>
          <a:p>
            <a:r>
              <a:rPr lang="he-IL" sz="1600" dirty="0">
                <a:solidFill>
                  <a:srgbClr val="FF0000"/>
                </a:solidFill>
                <a:latin typeface="Comix No2 CLM" panose="02000803000000000000" pitchFamily="2" charset="-79"/>
                <a:cs typeface="Comix No2 CLM" panose="02000803000000000000" pitchFamily="2" charset="-79"/>
              </a:rPr>
              <a:t>הרחבות:</a:t>
            </a:r>
            <a:endParaRPr lang="he-IL" sz="1200" b="1" dirty="0">
              <a:solidFill>
                <a:srgbClr val="FF0000"/>
              </a:solidFill>
              <a:latin typeface="David" panose="020E0502060401010101" pitchFamily="34" charset="-79"/>
              <a:cs typeface="David" panose="020E0502060401010101" pitchFamily="34" charset="-79"/>
            </a:endParaRPr>
          </a:p>
          <a:p>
            <a:r>
              <a:rPr lang="he-IL" sz="1400" b="1" dirty="0">
                <a:latin typeface="David" panose="020E0502060401010101" pitchFamily="34" charset="-79"/>
                <a:cs typeface="David" panose="020E0502060401010101" pitchFamily="34" charset="-79"/>
              </a:rPr>
              <a:t>קישורים אינטרנטיים:</a:t>
            </a:r>
            <a:endParaRPr lang="en-US" sz="1400" b="1" dirty="0">
              <a:latin typeface="David" panose="020E0502060401010101" pitchFamily="34" charset="-79"/>
              <a:cs typeface="David" panose="020E0502060401010101" pitchFamily="34" charset="-79"/>
            </a:endParaRPr>
          </a:p>
          <a:p>
            <a:pPr marL="342900" indent="-342900">
              <a:buFont typeface="+mj-lt"/>
              <a:buAutoNum type="arabicPeriod"/>
            </a:pPr>
            <a:r>
              <a:rPr lang="he-IL" sz="1400" dirty="0">
                <a:latin typeface="David" panose="020E0502060401010101" pitchFamily="34" charset="-79"/>
                <a:cs typeface="David" panose="020E0502060401010101" pitchFamily="34" charset="-79"/>
              </a:rPr>
              <a:t>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באתיופיה </a:t>
            </a:r>
            <a:r>
              <a:rPr lang="he-IL" sz="1400" u="sng" dirty="0">
                <a:latin typeface="David" panose="020E0502060401010101" pitchFamily="34" charset="-79"/>
                <a:cs typeface="David" panose="020E0502060401010101" pitchFamily="34" charset="-79"/>
                <a:hlinkClick r:id="rId4"/>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אגודת יהודי אתיופיה, </a:t>
            </a:r>
            <a:r>
              <a:rPr lang="he-IL" sz="1400" u="sng" dirty="0">
                <a:latin typeface="David" panose="020E0502060401010101" pitchFamily="34" charset="-79"/>
                <a:cs typeface="David" panose="020E0502060401010101" pitchFamily="34" charset="-79"/>
                <a:hlinkClick r:id="rId5"/>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באתיופיה, </a:t>
            </a:r>
            <a:r>
              <a:rPr lang="he-IL" sz="1400" u="sng" dirty="0">
                <a:latin typeface="David" panose="020E0502060401010101" pitchFamily="34" charset="-79"/>
                <a:cs typeface="David" panose="020E0502060401010101" pitchFamily="34" charset="-79"/>
                <a:hlinkClick r:id="rId6"/>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מנהגיו של 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 מטח, </a:t>
            </a:r>
            <a:r>
              <a:rPr lang="he-IL" sz="1400" u="sng" dirty="0">
                <a:latin typeface="David" panose="020E0502060401010101" pitchFamily="34" charset="-79"/>
                <a:cs typeface="David" panose="020E0502060401010101" pitchFamily="34" charset="-79"/>
                <a:hlinkClick r:id="rId7"/>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סיפורם של יהודי אתיופיה בתערוכה מעוררת השראה, </a:t>
            </a:r>
            <a:r>
              <a:rPr lang="he-IL" sz="1400" u="sng" dirty="0">
                <a:latin typeface="David" panose="020E0502060401010101" pitchFamily="34" charset="-79"/>
                <a:cs typeface="David" panose="020E0502060401010101" pitchFamily="34" charset="-79"/>
                <a:hlinkClick r:id="rId8"/>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עיתון דבר, ויענו כל העם אמן, </a:t>
            </a:r>
            <a:r>
              <a:rPr lang="he-IL" sz="1400" u="sng" dirty="0">
                <a:latin typeface="David" panose="020E0502060401010101" pitchFamily="34" charset="-79"/>
                <a:cs typeface="David" panose="020E0502060401010101" pitchFamily="34" charset="-79"/>
                <a:hlinkClick r:id="rId9"/>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 בין יום הכיפורים לחג השבועות, </a:t>
            </a:r>
            <a:r>
              <a:rPr lang="he-IL" sz="1400" u="sng" dirty="0">
                <a:latin typeface="David" panose="020E0502060401010101" pitchFamily="34" charset="-79"/>
                <a:cs typeface="David" panose="020E0502060401010101" pitchFamily="34" charset="-79"/>
                <a:hlinkClick r:id="rId10"/>
              </a:rPr>
              <a:t>קישור</a:t>
            </a:r>
            <a:r>
              <a:rPr lang="en-US" sz="1400" dirty="0">
                <a:latin typeface="David" panose="020E0502060401010101" pitchFamily="34" charset="-79"/>
                <a:cs typeface="David" panose="020E0502060401010101" pitchFamily="34" charset="-79"/>
              </a:rPr>
              <a:t>.</a:t>
            </a:r>
          </a:p>
          <a:p>
            <a:pPr marL="342900" indent="-342900">
              <a:buFont typeface="+mj-lt"/>
              <a:buAutoNum type="arabicPeriod"/>
            </a:pPr>
            <a:r>
              <a:rPr lang="he-IL" sz="1400" dirty="0">
                <a:latin typeface="David" panose="020E0502060401010101" pitchFamily="34" charset="-79"/>
                <a:cs typeface="David" panose="020E0502060401010101" pitchFamily="34" charset="-79"/>
              </a:rPr>
              <a:t>סרטונים</a:t>
            </a:r>
            <a:endParaRPr lang="en-US" sz="1400" dirty="0">
              <a:latin typeface="David" panose="020E0502060401010101" pitchFamily="34" charset="-79"/>
              <a:cs typeface="David" panose="020E0502060401010101" pitchFamily="34" charset="-79"/>
            </a:endParaRPr>
          </a:p>
          <a:p>
            <a:pPr marL="342900" lvl="0" indent="-342900">
              <a:buFont typeface="+mj-lt"/>
              <a:buAutoNum type="arabicPeriod"/>
            </a:pPr>
            <a:r>
              <a:rPr lang="he-IL" sz="1400" dirty="0">
                <a:latin typeface="David" panose="020E0502060401010101" pitchFamily="34" charset="-79"/>
                <a:cs typeface="David" panose="020E0502060401010101" pitchFamily="34" charset="-79"/>
              </a:rPr>
              <a:t>10 עובדות על 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שלא ידעתם, </a:t>
            </a:r>
            <a:r>
              <a:rPr lang="he-IL" sz="1400" u="sng" dirty="0">
                <a:latin typeface="David" panose="020E0502060401010101" pitchFamily="34" charset="-79"/>
                <a:cs typeface="David" panose="020E0502060401010101" pitchFamily="34" charset="-79"/>
                <a:hlinkClick r:id="rId11"/>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כאן מציינים, </a:t>
            </a:r>
            <a:r>
              <a:rPr lang="he-IL" sz="1400" dirty="0" err="1">
                <a:latin typeface="David" panose="020E0502060401010101" pitchFamily="34" charset="-79"/>
                <a:cs typeface="David" panose="020E0502060401010101" pitchFamily="34" charset="-79"/>
              </a:rPr>
              <a:t>סיגד</a:t>
            </a:r>
            <a:r>
              <a:rPr lang="he-IL" sz="1400" dirty="0">
                <a:latin typeface="David" panose="020E0502060401010101" pitchFamily="34" charset="-79"/>
                <a:cs typeface="David" panose="020E0502060401010101" pitchFamily="34" charset="-79"/>
              </a:rPr>
              <a:t>, </a:t>
            </a:r>
            <a:r>
              <a:rPr lang="he-IL" sz="1400" u="sng" dirty="0">
                <a:latin typeface="David" panose="020E0502060401010101" pitchFamily="34" charset="-79"/>
                <a:cs typeface="David" panose="020E0502060401010101" pitchFamily="34" charset="-79"/>
                <a:hlinkClick r:id="rId12"/>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המהדורה, האם אתם מכירים את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שמצוין היום, כאן 11, </a:t>
            </a:r>
            <a:r>
              <a:rPr lang="he-IL" sz="1400" u="sng" dirty="0">
                <a:latin typeface="David" panose="020E0502060401010101" pitchFamily="34" charset="-79"/>
                <a:cs typeface="David" panose="020E0502060401010101" pitchFamily="34" charset="-79"/>
                <a:hlinkClick r:id="rId13"/>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ילדי בית העץ, אמא ספרי לי, עם איילה </a:t>
            </a:r>
            <a:r>
              <a:rPr lang="he-IL" sz="1400" dirty="0" err="1">
                <a:latin typeface="David" panose="020E0502060401010101" pitchFamily="34" charset="-79"/>
                <a:cs typeface="David" panose="020E0502060401010101" pitchFamily="34" charset="-79"/>
              </a:rPr>
              <a:t>אינגדשט</a:t>
            </a:r>
            <a:r>
              <a:rPr lang="he-IL" sz="1400" dirty="0">
                <a:latin typeface="David" panose="020E0502060401010101" pitchFamily="34" charset="-79"/>
                <a:cs typeface="David" panose="020E0502060401010101" pitchFamily="34" charset="-79"/>
              </a:rPr>
              <a:t>, </a:t>
            </a:r>
            <a:r>
              <a:rPr lang="he-IL" sz="1400" u="sng" dirty="0">
                <a:latin typeface="David" panose="020E0502060401010101" pitchFamily="34" charset="-79"/>
                <a:cs typeface="David" panose="020E0502060401010101" pitchFamily="34" charset="-79"/>
                <a:hlinkClick r:id="rId14"/>
              </a:rPr>
              <a:t>קישור</a:t>
            </a:r>
            <a:r>
              <a:rPr lang="en-US" sz="1400" dirty="0">
                <a:latin typeface="David" panose="020E0502060401010101" pitchFamily="34" charset="-79"/>
                <a:cs typeface="David" panose="020E0502060401010101" pitchFamily="34" charset="-79"/>
              </a:rPr>
              <a:t>.</a:t>
            </a:r>
          </a:p>
          <a:p>
            <a:r>
              <a:rPr lang="en-US" sz="1400" b="1" dirty="0">
                <a:latin typeface="David" panose="020E0502060401010101" pitchFamily="34" charset="-79"/>
                <a:cs typeface="David" panose="020E0502060401010101" pitchFamily="34" charset="-79"/>
              </a:rPr>
              <a:t> </a:t>
            </a:r>
            <a:endParaRPr lang="en-US" sz="1400" dirty="0">
              <a:latin typeface="David" panose="020E0502060401010101" pitchFamily="34" charset="-79"/>
              <a:cs typeface="David" panose="020E0502060401010101" pitchFamily="34" charset="-79"/>
            </a:endParaRPr>
          </a:p>
          <a:p>
            <a:r>
              <a:rPr lang="he-IL" sz="1400" b="1" dirty="0">
                <a:latin typeface="David" panose="020E0502060401010101" pitchFamily="34" charset="-79"/>
                <a:cs typeface="David" panose="020E0502060401010101" pitchFamily="34" charset="-79"/>
              </a:rPr>
              <a:t>קישורים אינטרנטיים לשיעורים אחרים:</a:t>
            </a:r>
          </a:p>
          <a:p>
            <a:pPr marL="342900" indent="-342900">
              <a:buFont typeface="+mj-lt"/>
              <a:buAutoNum type="arabicPeriod"/>
            </a:pPr>
            <a:r>
              <a:rPr lang="he-IL" sz="1400" dirty="0">
                <a:latin typeface="David" panose="020E0502060401010101" pitchFamily="34" charset="-79"/>
                <a:cs typeface="David" panose="020E0502060401010101" pitchFamily="34" charset="-79"/>
              </a:rPr>
              <a:t> יחידות לימוד </a:t>
            </a:r>
            <a:r>
              <a:rPr lang="he-IL" sz="1400" dirty="0" err="1">
                <a:latin typeface="David" panose="020E0502060401010101" pitchFamily="34" charset="-79"/>
                <a:cs typeface="David" panose="020E0502060401010101" pitchFamily="34" charset="-79"/>
              </a:rPr>
              <a:t>במט''ח</a:t>
            </a:r>
            <a:r>
              <a:rPr lang="he-IL" sz="1400" dirty="0">
                <a:latin typeface="David" panose="020E0502060401010101" pitchFamily="34" charset="-79"/>
                <a:cs typeface="David" panose="020E0502060401010101" pitchFamily="34" charset="-79"/>
              </a:rPr>
              <a:t>: </a:t>
            </a:r>
            <a:r>
              <a:rPr lang="he-IL" sz="1400" dirty="0">
                <a:latin typeface="David" panose="020E0502060401010101" pitchFamily="34" charset="-79"/>
                <a:cs typeface="David" panose="020E0502060401010101" pitchFamily="34" charset="-79"/>
                <a:hlinkClick r:id="rId15"/>
              </a:rPr>
              <a:t>אתיופיה – מדינה מיוחדת באפריקה</a:t>
            </a:r>
            <a:r>
              <a:rPr lang="he-IL" sz="1400" dirty="0">
                <a:latin typeface="David" panose="020E0502060401010101" pitchFamily="34" charset="-79"/>
                <a:cs typeface="David" panose="020E0502060401010101" pitchFamily="34" charset="-79"/>
              </a:rPr>
              <a:t>, </a:t>
            </a:r>
            <a:r>
              <a:rPr lang="he-IL" sz="1400" dirty="0">
                <a:latin typeface="David" panose="020E0502060401010101" pitchFamily="34" charset="-79"/>
                <a:cs typeface="David" panose="020E0502060401010101" pitchFamily="34" charset="-79"/>
                <a:hlinkClick r:id="rId16"/>
              </a:rPr>
              <a:t>עלית יהודי אתיופיה</a:t>
            </a:r>
            <a:endParaRPr lang="he-IL" sz="1400" dirty="0">
              <a:latin typeface="David" panose="020E0502060401010101" pitchFamily="34" charset="-79"/>
              <a:cs typeface="David" panose="020E0502060401010101" pitchFamily="34" charset="-79"/>
            </a:endParaRPr>
          </a:p>
          <a:p>
            <a:pPr marL="342900" indent="-342900">
              <a:buFont typeface="+mj-lt"/>
              <a:buAutoNum type="arabicPeriod"/>
            </a:pPr>
            <a:r>
              <a:rPr lang="he-IL" sz="1400" dirty="0">
                <a:latin typeface="David" panose="020E0502060401010101" pitchFamily="34" charset="-79"/>
                <a:cs typeface="David" panose="020E0502060401010101" pitchFamily="34" charset="-79"/>
              </a:rPr>
              <a:t>אוגדן פעילות, עמותת פידל </a:t>
            </a:r>
            <a:r>
              <a:rPr lang="he-IL" sz="1400" dirty="0" err="1">
                <a:latin typeface="David" panose="020E0502060401010101" pitchFamily="34" charset="-79"/>
                <a:cs typeface="David" panose="020E0502060401010101" pitchFamily="34" charset="-79"/>
              </a:rPr>
              <a:t>תשע''ח</a:t>
            </a:r>
            <a:r>
              <a:rPr lang="he-IL" sz="1400" dirty="0">
                <a:latin typeface="David" panose="020E0502060401010101" pitchFamily="34" charset="-79"/>
                <a:cs typeface="David" panose="020E0502060401010101" pitchFamily="34" charset="-79"/>
              </a:rPr>
              <a:t>, </a:t>
            </a:r>
            <a:r>
              <a:rPr lang="he-IL" sz="1400" u="sng" dirty="0">
                <a:latin typeface="David" panose="020E0502060401010101" pitchFamily="34" charset="-79"/>
                <a:cs typeface="David" panose="020E0502060401010101" pitchFamily="34" charset="-79"/>
                <a:hlinkClick r:id="rId17"/>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עתיד, פעילות להכרות עם המורשת והתרבות המיוחדת של קהילת יהודי אתיופיה, </a:t>
            </a:r>
            <a:r>
              <a:rPr lang="he-IL" sz="1400" u="sng" dirty="0">
                <a:latin typeface="David" panose="020E0502060401010101" pitchFamily="34" charset="-79"/>
                <a:cs typeface="David" panose="020E0502060401010101" pitchFamily="34" charset="-79"/>
                <a:hlinkClick r:id="rId18"/>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תרבות יהודית ישראלית – חומרי למידה והעשרה, </a:t>
            </a:r>
            <a:r>
              <a:rPr lang="he-IL" sz="1400" u="sng" dirty="0">
                <a:latin typeface="David" panose="020E0502060401010101" pitchFamily="34" charset="-79"/>
                <a:cs typeface="David" panose="020E0502060401010101" pitchFamily="34" charset="-79"/>
                <a:hlinkClick r:id="rId19"/>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משרד החינוך, מידע, שיעורים, סרטונים ועוד..., </a:t>
            </a:r>
            <a:r>
              <a:rPr lang="he-IL" sz="1400" u="sng" dirty="0">
                <a:latin typeface="David" panose="020E0502060401010101" pitchFamily="34" charset="-79"/>
                <a:cs typeface="David" panose="020E0502060401010101" pitchFamily="34" charset="-79"/>
                <a:hlinkClick r:id="rId20"/>
              </a:rPr>
              <a:t>קישור</a:t>
            </a:r>
            <a:r>
              <a:rPr lang="en-US" sz="1400" dirty="0">
                <a:latin typeface="David" panose="020E0502060401010101" pitchFamily="34" charset="-79"/>
                <a:cs typeface="David" panose="020E0502060401010101" pitchFamily="34" charset="-79"/>
              </a:rPr>
              <a:t>.</a:t>
            </a:r>
          </a:p>
          <a:p>
            <a:pPr marL="342900" lvl="0" indent="-342900">
              <a:buFont typeface="+mj-lt"/>
              <a:buAutoNum type="arabicPeriod"/>
            </a:pPr>
            <a:r>
              <a:rPr lang="he-IL" sz="1400" dirty="0">
                <a:latin typeface="David" panose="020E0502060401010101" pitchFamily="34" charset="-79"/>
                <a:cs typeface="David" panose="020E0502060401010101" pitchFamily="34" charset="-79"/>
              </a:rPr>
              <a:t>חג </a:t>
            </a:r>
            <a:r>
              <a:rPr lang="he-IL" sz="1400" dirty="0" err="1">
                <a:latin typeface="David" panose="020E0502060401010101" pitchFamily="34" charset="-79"/>
                <a:cs typeface="David" panose="020E0502060401010101" pitchFamily="34" charset="-79"/>
              </a:rPr>
              <a:t>הסיגד</a:t>
            </a:r>
            <a:r>
              <a:rPr lang="he-IL" sz="1400" dirty="0">
                <a:latin typeface="David" panose="020E0502060401010101" pitchFamily="34" charset="-79"/>
                <a:cs typeface="David" panose="020E0502060401010101" pitchFamily="34" charset="-79"/>
              </a:rPr>
              <a:t> – ילדים בסיכוי, </a:t>
            </a:r>
            <a:r>
              <a:rPr lang="he-IL" sz="1400" u="sng" dirty="0">
                <a:latin typeface="David" panose="020E0502060401010101" pitchFamily="34" charset="-79"/>
                <a:cs typeface="David" panose="020E0502060401010101" pitchFamily="34" charset="-79"/>
                <a:hlinkClick r:id="rId21"/>
              </a:rPr>
              <a:t>קישור</a:t>
            </a:r>
            <a:r>
              <a:rPr lang="en-US" sz="1400" dirty="0">
                <a:latin typeface="David" panose="020E0502060401010101" pitchFamily="34" charset="-79"/>
                <a:cs typeface="David" panose="020E0502060401010101" pitchFamily="34" charset="-79"/>
              </a:rPr>
              <a:t>.</a:t>
            </a:r>
          </a:p>
        </p:txBody>
      </p:sp>
      <p:graphicFrame>
        <p:nvGraphicFramePr>
          <p:cNvPr id="3" name="טבלה 2">
            <a:extLst>
              <a:ext uri="{FF2B5EF4-FFF2-40B4-BE49-F238E27FC236}">
                <a16:creationId xmlns:a16="http://schemas.microsoft.com/office/drawing/2014/main" id="{799D3E6D-0A6B-41B2-A2E3-57ACC50D9394}"/>
              </a:ext>
            </a:extLst>
          </p:cNvPr>
          <p:cNvGraphicFramePr>
            <a:graphicFrameLocks noGrp="1"/>
          </p:cNvGraphicFramePr>
          <p:nvPr>
            <p:extLst>
              <p:ext uri="{D42A27DB-BD31-4B8C-83A1-F6EECF244321}">
                <p14:modId xmlns:p14="http://schemas.microsoft.com/office/powerpoint/2010/main" val="3034972718"/>
              </p:ext>
            </p:extLst>
          </p:nvPr>
        </p:nvGraphicFramePr>
        <p:xfrm>
          <a:off x="376326" y="2035980"/>
          <a:ext cx="5434330" cy="2788920"/>
        </p:xfrm>
        <a:graphic>
          <a:graphicData uri="http://schemas.openxmlformats.org/drawingml/2006/table">
            <a:tbl>
              <a:tblPr rtl="1" firstRow="1" firstCol="1" bandRow="1">
                <a:tableStyleId>{16D9F66E-5EB9-4882-86FB-DCBF35E3C3E4}</a:tableStyleId>
              </a:tblPr>
              <a:tblGrid>
                <a:gridCol w="1146810">
                  <a:extLst>
                    <a:ext uri="{9D8B030D-6E8A-4147-A177-3AD203B41FA5}">
                      <a16:colId xmlns:a16="http://schemas.microsoft.com/office/drawing/2014/main" val="3613764237"/>
                    </a:ext>
                  </a:extLst>
                </a:gridCol>
                <a:gridCol w="2309495">
                  <a:extLst>
                    <a:ext uri="{9D8B030D-6E8A-4147-A177-3AD203B41FA5}">
                      <a16:colId xmlns:a16="http://schemas.microsoft.com/office/drawing/2014/main" val="40654027"/>
                    </a:ext>
                  </a:extLst>
                </a:gridCol>
                <a:gridCol w="1978025">
                  <a:extLst>
                    <a:ext uri="{9D8B030D-6E8A-4147-A177-3AD203B41FA5}">
                      <a16:colId xmlns:a16="http://schemas.microsoft.com/office/drawing/2014/main" val="2688010708"/>
                    </a:ext>
                  </a:extLst>
                </a:gridCol>
              </a:tblGrid>
              <a:tr h="0">
                <a:tc>
                  <a:txBody>
                    <a:bodyPr/>
                    <a:lstStyle/>
                    <a:p>
                      <a:pPr algn="ctr" rtl="1">
                        <a:lnSpc>
                          <a:spcPct val="150000"/>
                        </a:lnSpc>
                        <a:spcAft>
                          <a:spcPts val="0"/>
                        </a:spcAft>
                      </a:pPr>
                      <a:r>
                        <a:rPr lang="he-IL" sz="1400" dirty="0">
                          <a:solidFill>
                            <a:srgbClr val="C00000"/>
                          </a:solidFill>
                          <a:effectLst/>
                        </a:rPr>
                        <a:t>מספר התחנה</a:t>
                      </a:r>
                      <a:endParaRPr lang="en-US" sz="1050" dirty="0">
                        <a:solidFill>
                          <a:srgbClr val="C00000"/>
                        </a:solidFill>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ctr" rtl="1">
                        <a:lnSpc>
                          <a:spcPct val="150000"/>
                        </a:lnSpc>
                        <a:spcAft>
                          <a:spcPts val="0"/>
                        </a:spcAft>
                      </a:pPr>
                      <a:r>
                        <a:rPr lang="he-IL" sz="1400" dirty="0">
                          <a:solidFill>
                            <a:srgbClr val="C00000"/>
                          </a:solidFill>
                          <a:effectLst/>
                        </a:rPr>
                        <a:t>סוג הפעילות </a:t>
                      </a:r>
                      <a:endParaRPr lang="en-US" sz="1050" dirty="0">
                        <a:solidFill>
                          <a:srgbClr val="C00000"/>
                        </a:solidFill>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ctr" rtl="1">
                        <a:lnSpc>
                          <a:spcPct val="150000"/>
                        </a:lnSpc>
                        <a:spcAft>
                          <a:spcPts val="0"/>
                        </a:spcAft>
                      </a:pPr>
                      <a:r>
                        <a:rPr lang="he-IL" sz="1400" dirty="0">
                          <a:solidFill>
                            <a:srgbClr val="C00000"/>
                          </a:solidFill>
                          <a:effectLst/>
                        </a:rPr>
                        <a:t>קישור</a:t>
                      </a:r>
                      <a:endParaRPr lang="en-US" sz="1050" dirty="0">
                        <a:solidFill>
                          <a:srgbClr val="C00000"/>
                        </a:solidFill>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2223384119"/>
                  </a:ext>
                </a:extLst>
              </a:tr>
              <a:tr h="0">
                <a:tc>
                  <a:txBody>
                    <a:bodyPr/>
                    <a:lstStyle/>
                    <a:p>
                      <a:pPr algn="r" rtl="1">
                        <a:lnSpc>
                          <a:spcPct val="150000"/>
                        </a:lnSpc>
                        <a:spcAft>
                          <a:spcPts val="0"/>
                        </a:spcAft>
                      </a:pPr>
                      <a:r>
                        <a:rPr lang="he-IL" sz="1200" dirty="0">
                          <a:effectLst/>
                        </a:rPr>
                        <a:t>1</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dirty="0">
                          <a:effectLst/>
                          <a:latin typeface="Comix No2 CLM" panose="02000803000000000000" pitchFamily="2" charset="-79"/>
                          <a:cs typeface="Comix No2 CLM" panose="02000803000000000000" pitchFamily="2" charset="-79"/>
                        </a:rPr>
                        <a:t>כתבי חידה</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dirty="0">
                          <a:effectLst/>
                          <a:latin typeface="Comix No2 CLM" panose="02000803000000000000" pitchFamily="2" charset="-79"/>
                          <a:cs typeface="Comix No2 CLM" panose="02000803000000000000" pitchFamily="2" charset="-79"/>
                        </a:rPr>
                        <a:t>אתיופיה הארץ הגדולה </a:t>
                      </a:r>
                      <a:endParaRPr lang="en-US" sz="1100" dirty="0">
                        <a:effectLst/>
                        <a:latin typeface="Comix No2 CLM" panose="02000803000000000000" pitchFamily="2" charset="-79"/>
                        <a:cs typeface="Comix No2 CLM" panose="02000803000000000000" pitchFamily="2" charset="-79"/>
                      </a:endParaRPr>
                    </a:p>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22"/>
                        </a:rPr>
                        <a:t>חלק א'</a:t>
                      </a:r>
                      <a:endParaRPr lang="en-US" sz="1100" dirty="0">
                        <a:effectLst/>
                        <a:latin typeface="Comix No2 CLM" panose="02000803000000000000" pitchFamily="2" charset="-79"/>
                        <a:cs typeface="Comix No2 CLM" panose="02000803000000000000" pitchFamily="2" charset="-79"/>
                      </a:endParaRPr>
                    </a:p>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23"/>
                        </a:rPr>
                        <a:t>חלק ב'</a:t>
                      </a:r>
                      <a:endParaRPr lang="en-US" sz="1100" dirty="0">
                        <a:effectLst/>
                        <a:latin typeface="Comix No2 CLM" panose="02000803000000000000" pitchFamily="2" charset="-79"/>
                        <a:cs typeface="Comix No2 CLM" panose="02000803000000000000" pitchFamily="2" charset="-79"/>
                      </a:endParaRPr>
                    </a:p>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24"/>
                        </a:rPr>
                        <a:t>חלק ג'</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3886258000"/>
                  </a:ext>
                </a:extLst>
              </a:tr>
              <a:tr h="0">
                <a:tc>
                  <a:txBody>
                    <a:bodyPr/>
                    <a:lstStyle/>
                    <a:p>
                      <a:pPr algn="r" rtl="1">
                        <a:lnSpc>
                          <a:spcPct val="150000"/>
                        </a:lnSpc>
                        <a:spcAft>
                          <a:spcPts val="0"/>
                        </a:spcAft>
                      </a:pPr>
                      <a:r>
                        <a:rPr lang="he-IL" sz="1200">
                          <a:effectLst/>
                        </a:rPr>
                        <a:t>2</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dirty="0">
                          <a:effectLst/>
                          <a:latin typeface="Comix No2 CLM" panose="02000803000000000000" pitchFamily="2" charset="-79"/>
                          <a:cs typeface="Comix No2 CLM" panose="02000803000000000000" pitchFamily="2" charset="-79"/>
                        </a:rPr>
                        <a:t>סידור רצף כרונולוגי</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25"/>
                        </a:rPr>
                        <a:t>קצת היסטוריה זה כל הסיפור</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3693662654"/>
                  </a:ext>
                </a:extLst>
              </a:tr>
              <a:tr h="0">
                <a:tc>
                  <a:txBody>
                    <a:bodyPr/>
                    <a:lstStyle/>
                    <a:p>
                      <a:pPr algn="r" rtl="1">
                        <a:lnSpc>
                          <a:spcPct val="150000"/>
                        </a:lnSpc>
                        <a:spcAft>
                          <a:spcPts val="0"/>
                        </a:spcAft>
                      </a:pPr>
                      <a:r>
                        <a:rPr lang="he-IL" sz="1200">
                          <a:effectLst/>
                        </a:rPr>
                        <a:t>3</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a:effectLst/>
                          <a:latin typeface="Comix No2 CLM" panose="02000803000000000000" pitchFamily="2" charset="-79"/>
                          <a:cs typeface="Comix No2 CLM" panose="02000803000000000000" pitchFamily="2" charset="-79"/>
                        </a:rPr>
                        <a:t>סרטון 10 עובדות שלא ידעתם על חג הסיגד</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11"/>
                        </a:rPr>
                        <a:t>סרטון</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3071608076"/>
                  </a:ext>
                </a:extLst>
              </a:tr>
              <a:tr h="0">
                <a:tc>
                  <a:txBody>
                    <a:bodyPr/>
                    <a:lstStyle/>
                    <a:p>
                      <a:pPr algn="r" rtl="1">
                        <a:lnSpc>
                          <a:spcPct val="150000"/>
                        </a:lnSpc>
                        <a:spcAft>
                          <a:spcPts val="0"/>
                        </a:spcAft>
                      </a:pPr>
                      <a:r>
                        <a:rPr lang="he-IL" sz="1200">
                          <a:effectLst/>
                        </a:rPr>
                        <a:t>4</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a:effectLst/>
                          <a:latin typeface="Comix No2 CLM" panose="02000803000000000000" pitchFamily="2" charset="-79"/>
                          <a:cs typeface="Comix No2 CLM" panose="02000803000000000000" pitchFamily="2" charset="-79"/>
                        </a:rPr>
                        <a:t>מנהגי החג על ידי שליפת פתקים </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26"/>
                        </a:rPr>
                        <a:t>הגרלה</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2527500977"/>
                  </a:ext>
                </a:extLst>
              </a:tr>
              <a:tr h="0">
                <a:tc>
                  <a:txBody>
                    <a:bodyPr/>
                    <a:lstStyle/>
                    <a:p>
                      <a:pPr algn="r" rtl="1">
                        <a:lnSpc>
                          <a:spcPct val="150000"/>
                        </a:lnSpc>
                        <a:spcAft>
                          <a:spcPts val="0"/>
                        </a:spcAft>
                      </a:pPr>
                      <a:r>
                        <a:rPr lang="he-IL" sz="1200">
                          <a:effectLst/>
                        </a:rPr>
                        <a:t> </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a:effectLst/>
                          <a:latin typeface="Comix No2 CLM" panose="02000803000000000000" pitchFamily="2" charset="-79"/>
                          <a:cs typeface="Comix No2 CLM" panose="02000803000000000000" pitchFamily="2" charset="-79"/>
                        </a:rPr>
                        <a:t>שיר  - המסע לארץ ישראל</a:t>
                      </a:r>
                      <a:endParaRPr lang="en-US" sz="110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tc>
                  <a:txBody>
                    <a:bodyPr/>
                    <a:lstStyle/>
                    <a:p>
                      <a:pPr algn="r" rtl="1">
                        <a:lnSpc>
                          <a:spcPct val="150000"/>
                        </a:lnSpc>
                        <a:spcAft>
                          <a:spcPts val="0"/>
                        </a:spcAft>
                      </a:pPr>
                      <a:r>
                        <a:rPr lang="he-IL" sz="1200" u="sng" dirty="0">
                          <a:effectLst/>
                          <a:latin typeface="Comix No2 CLM" panose="02000803000000000000" pitchFamily="2" charset="-79"/>
                          <a:cs typeface="Comix No2 CLM" panose="02000803000000000000" pitchFamily="2" charset="-79"/>
                          <a:hlinkClick r:id="rId27"/>
                        </a:rPr>
                        <a:t>קישור לשיר</a:t>
                      </a:r>
                      <a:endParaRPr lang="en-US" sz="1100" dirty="0">
                        <a:effectLst/>
                        <a:latin typeface="Comix No2 CLM" panose="02000803000000000000" pitchFamily="2" charset="-79"/>
                        <a:ea typeface="Calibri" panose="020F0502020204030204" pitchFamily="34" charset="0"/>
                        <a:cs typeface="Comix No2 CLM" panose="02000803000000000000" pitchFamily="2" charset="-79"/>
                      </a:endParaRPr>
                    </a:p>
                  </a:txBody>
                  <a:tcPr marL="68580" marR="68580" marT="0" marB="0"/>
                </a:tc>
                <a:extLst>
                  <a:ext uri="{0D108BD9-81ED-4DB2-BD59-A6C34878D82A}">
                    <a16:rowId xmlns:a16="http://schemas.microsoft.com/office/drawing/2014/main" val="3484031663"/>
                  </a:ext>
                </a:extLst>
              </a:tr>
            </a:tbl>
          </a:graphicData>
        </a:graphic>
      </p:graphicFrame>
      <p:sp>
        <p:nvSpPr>
          <p:cNvPr id="4" name="תיבת טקסט 3">
            <a:extLst>
              <a:ext uri="{FF2B5EF4-FFF2-40B4-BE49-F238E27FC236}">
                <a16:creationId xmlns:a16="http://schemas.microsoft.com/office/drawing/2014/main" id="{E156DBA5-1DE7-40FA-8B80-9ECDD7C8A0D2}"/>
              </a:ext>
            </a:extLst>
          </p:cNvPr>
          <p:cNvSpPr txBox="1"/>
          <p:nvPr/>
        </p:nvSpPr>
        <p:spPr>
          <a:xfrm>
            <a:off x="473477" y="1630523"/>
            <a:ext cx="4916732" cy="307777"/>
          </a:xfrm>
          <a:prstGeom prst="rect">
            <a:avLst/>
          </a:prstGeom>
          <a:noFill/>
        </p:spPr>
        <p:txBody>
          <a:bodyPr wrap="none" rtlCol="1">
            <a:spAutoFit/>
          </a:bodyPr>
          <a:lstStyle/>
          <a:p>
            <a:r>
              <a:rPr lang="he-IL" sz="1400" dirty="0">
                <a:latin typeface="Comix No2 CLM" panose="02000803000000000000" pitchFamily="2" charset="-79"/>
                <a:cs typeface="Comix No2 CLM" panose="02000803000000000000" pitchFamily="2" charset="-79"/>
              </a:rPr>
              <a:t>במידה והמורה מעוניין לשלוח קישורים למשימות, מצורפים הקישורים</a:t>
            </a:r>
          </a:p>
        </p:txBody>
      </p:sp>
      <p:pic>
        <p:nvPicPr>
          <p:cNvPr id="8" name="תמונה 7"/>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a:off x="624122" y="414241"/>
            <a:ext cx="1913077" cy="711843"/>
          </a:xfrm>
          <a:prstGeom prst="rect">
            <a:avLst/>
          </a:prstGeom>
        </p:spPr>
      </p:pic>
    </p:spTree>
    <p:extLst>
      <p:ext uri="{BB962C8B-B14F-4D97-AF65-F5344CB8AC3E}">
        <p14:creationId xmlns:p14="http://schemas.microsoft.com/office/powerpoint/2010/main" val="397763951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628</Words>
  <Application>Microsoft Office PowerPoint</Application>
  <PresentationFormat>מסך רחב</PresentationFormat>
  <Paragraphs>95</Paragraphs>
  <Slides>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vt:i4>
      </vt:variant>
    </vt:vector>
  </HeadingPairs>
  <TitlesOfParts>
    <vt:vector size="3" baseType="lpstr">
      <vt:lpstr>ערכת נושא Office</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oritshnit@gmail.com</dc:creator>
  <cp:lastModifiedBy>רעות קדוש</cp:lastModifiedBy>
  <cp:revision>30</cp:revision>
  <dcterms:created xsi:type="dcterms:W3CDTF">2020-11-02T09:54:51Z</dcterms:created>
  <dcterms:modified xsi:type="dcterms:W3CDTF">2023-11-12T10:29:27Z</dcterms:modified>
</cp:coreProperties>
</file>