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263" r:id="rId4"/>
    <p:sldId id="288" r:id="rId5"/>
    <p:sldId id="289" r:id="rId6"/>
    <p:sldId id="326" r:id="rId7"/>
    <p:sldId id="297" r:id="rId8"/>
    <p:sldId id="296" r:id="rId9"/>
    <p:sldId id="307" r:id="rId10"/>
    <p:sldId id="328" r:id="rId11"/>
    <p:sldId id="310" r:id="rId12"/>
    <p:sldId id="329" r:id="rId13"/>
    <p:sldId id="311" r:id="rId14"/>
    <p:sldId id="330" r:id="rId15"/>
    <p:sldId id="314" r:id="rId16"/>
    <p:sldId id="331" r:id="rId17"/>
    <p:sldId id="313" r:id="rId18"/>
    <p:sldId id="325" r:id="rId19"/>
    <p:sldId id="333" r:id="rId20"/>
    <p:sldId id="312" r:id="rId21"/>
    <p:sldId id="334" r:id="rId22"/>
    <p:sldId id="317" r:id="rId23"/>
    <p:sldId id="316" r:id="rId24"/>
    <p:sldId id="335" r:id="rId25"/>
    <p:sldId id="319" r:id="rId26"/>
    <p:sldId id="336" r:id="rId27"/>
    <p:sldId id="315" r:id="rId28"/>
    <p:sldId id="337" r:id="rId29"/>
    <p:sldId id="320" r:id="rId30"/>
    <p:sldId id="338" r:id="rId31"/>
    <p:sldId id="321" r:id="rId32"/>
    <p:sldId id="327" r:id="rId33"/>
    <p:sldId id="322" r:id="rId34"/>
    <p:sldId id="324" r:id="rId35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02" y="2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3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88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907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546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17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625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0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71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15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681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28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839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1748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676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54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30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5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420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37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40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4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5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Varela Round" panose="00000500000000000000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net.co.il/articles/0,7340,L-5717212,00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ariv.co.il/corona/corona-world/Article-75816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net.co.il/articles/0,7340,L-5717200,00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net.co.il/articles/0,7340,L-5717031,0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o.co.il/news-weath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lobes.co.il/news/article.aspx?did=100132238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articles/0,7340,L-5717142,00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net.co.il/articles/0,7340,L-5717142,00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home/0,7340,L-8,00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mako.co.il/news-channel12?subChannelId=35e7ec884d0fc610VgnVCM200000650a10acRC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net.co.il/articles/0,7340,L-5717192,00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articles/0,7340,L-5717169,00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net.co.il/articles/0,7340,L-5717178,00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news.walla.co.il/item/335258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DCD2F7-D46A-4AD0-BE56-65C1AF832524}"/>
              </a:ext>
            </a:extLst>
          </p:cNvPr>
          <p:cNvSpPr/>
          <p:nvPr/>
        </p:nvSpPr>
        <p:spPr>
          <a:xfrm>
            <a:off x="0" y="5427407"/>
            <a:ext cx="8804787" cy="143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76242-170C-4D0D-A5C5-D8431F4C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42205" y="2178000"/>
            <a:ext cx="11160000" cy="4680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לדוגמא: </a:t>
            </a:r>
            <a:r>
              <a:rPr lang="he-IL" sz="2000" b="1" dirty="0"/>
              <a:t>"שיגרה חדשה: הרכבת לא תשוב לפעול, קווי אוטובוס יתוגברו" </a:t>
            </a:r>
            <a:r>
              <a:rPr lang="en-US" sz="1600" dirty="0" err="1"/>
              <a:t>ynet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he-IL" dirty="0"/>
              <a:t>האם האירוע הסתיים כבר וניתן לדווח עליו? </a:t>
            </a:r>
          </a:p>
          <a:p>
            <a:pPr>
              <a:lnSpc>
                <a:spcPct val="150000"/>
              </a:lnSpc>
            </a:pPr>
            <a:r>
              <a:rPr lang="he-IL" dirty="0"/>
              <a:t>האם האירוע עדכני מספיק ("חדשה")?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https://www.ynet.co.il/articles/0,7340,L-5717212,00.html</a:t>
            </a:r>
            <a:endParaRPr lang="en-US" dirty="0"/>
          </a:p>
          <a:p>
            <a:endParaRPr lang="he-IL" dirty="0"/>
          </a:p>
        </p:txBody>
      </p:sp>
      <p:pic>
        <p:nvPicPr>
          <p:cNvPr id="10" name="Picture 2" descr="http://www.yo-yoo.co.il/qrcode/temp/aXLklDI.png">
            <a:extLst>
              <a:ext uri="{FF2B5EF4-FFF2-40B4-BE49-F238E27FC236}">
                <a16:creationId xmlns:a16="http://schemas.microsoft.com/office/drawing/2014/main" id="{DFDD9A36-C61F-4D1B-990C-6BD9AA46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44" y="4325472"/>
            <a:ext cx="1850496" cy="18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23DBA7-561B-427B-BDAC-9C2FBEAC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512" y="411380"/>
            <a:ext cx="8157387" cy="35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6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2. גורם הסף / עוצמת </a:t>
            </a:r>
            <a:r>
              <a:t>האירוע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699661" y="1391320"/>
            <a:ext cx="7709237" cy="3729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3600" dirty="0"/>
              <a:t>ככל שהאירוע גדול יותר כך גוברים</a:t>
            </a:r>
            <a:r>
              <a:rPr lang="he-IL" sz="3600" dirty="0"/>
              <a:t> </a:t>
            </a:r>
            <a:r>
              <a:rPr sz="3600" dirty="0"/>
              <a:t>סיכוייו להפוך לחדשה </a:t>
            </a:r>
            <a:r>
              <a:rPr lang="he-IL" sz="3600" dirty="0"/>
              <a:t>תקשורתית.</a:t>
            </a:r>
            <a:r>
              <a:rPr sz="36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he-IL" sz="1600" dirty="0"/>
          </a:p>
        </p:txBody>
      </p:sp>
      <p:pic>
        <p:nvPicPr>
          <p:cNvPr id="2052" name="Picture 4" descr="Hurricane, Devastation, Char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9" y="1178599"/>
            <a:ext cx="3708308" cy="24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8AC05A-22E3-4D13-878E-10A4A6A77B38}"/>
              </a:ext>
            </a:extLst>
          </p:cNvPr>
          <p:cNvSpPr/>
          <p:nvPr/>
        </p:nvSpPr>
        <p:spPr>
          <a:xfrm>
            <a:off x="-182880" y="5672319"/>
            <a:ext cx="9228406" cy="1431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DFF19-3209-4B71-9EF7-519FADE3D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552746" y="4781741"/>
            <a:ext cx="11160000" cy="41525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dirty="0"/>
              <a:t>לדוגמא: "1,483 מתים ביממה בארה"ב; כמעט מחצית מהקורבנות בניו יורק" –  מעריב. 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מה מספר המשתתפים בו?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 </a:t>
            </a:r>
            <a:r>
              <a:rPr lang="en-US" sz="2000" dirty="0">
                <a:hlinkClick r:id="rId2"/>
              </a:rPr>
              <a:t>https://www.maariv.co.il/corona/corona-world/Article-758160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he-IL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93576-D6DA-425B-9DD5-1986C2A9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50" y="98474"/>
            <a:ext cx="9930460" cy="4515067"/>
          </a:xfrm>
          <a:prstGeom prst="rect">
            <a:avLst/>
          </a:prstGeom>
        </p:spPr>
      </p:pic>
      <p:pic>
        <p:nvPicPr>
          <p:cNvPr id="7" name="Picture 2" descr="http://www.yo-yoo.co.il/qrcode/temp/cezwBNF.png">
            <a:extLst>
              <a:ext uri="{FF2B5EF4-FFF2-40B4-BE49-F238E27FC236}">
                <a16:creationId xmlns:a16="http://schemas.microsoft.com/office/drawing/2014/main" id="{E47DB0BC-0AB5-4A88-8C10-9D3CC00B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77" y="4707984"/>
            <a:ext cx="1950337" cy="19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3. בהירות / חד משמעותיות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425979" y="1252056"/>
            <a:ext cx="8131776" cy="36370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800" dirty="0"/>
              <a:t>ככל שאירוע ב</a:t>
            </a:r>
            <a:r>
              <a:rPr lang="he-IL" sz="2800" dirty="0"/>
              <a:t>רו</a:t>
            </a:r>
            <a:r>
              <a:rPr sz="2800" dirty="0"/>
              <a:t>ר יותר וחד משמעי </a:t>
            </a:r>
            <a:br>
              <a:rPr lang="en-US" sz="2800" dirty="0"/>
            </a:br>
            <a:r>
              <a:rPr sz="2800" dirty="0"/>
              <a:t>אז</a:t>
            </a:r>
            <a:r>
              <a:rPr lang="he-IL" sz="2800" dirty="0"/>
              <a:t>י</a:t>
            </a:r>
            <a:r>
              <a:rPr sz="2800" dirty="0"/>
              <a:t> גדלים סיכויי</a:t>
            </a:r>
            <a:r>
              <a:rPr lang="he-IL" sz="2800" dirty="0"/>
              <a:t>ו</a:t>
            </a:r>
            <a:r>
              <a:rPr sz="2800" dirty="0"/>
              <a:t> </a:t>
            </a:r>
            <a:r>
              <a:rPr lang="he-IL" sz="2800" dirty="0"/>
              <a:t>להתפרסם כחדשה תקשורתית.</a:t>
            </a:r>
            <a:endParaRPr sz="2800" dirty="0"/>
          </a:p>
          <a:p>
            <a:pPr>
              <a:lnSpc>
                <a:spcPct val="150000"/>
              </a:lnSpc>
            </a:pPr>
            <a:endParaRPr sz="2800" dirty="0"/>
          </a:p>
        </p:txBody>
      </p:sp>
      <p:pic>
        <p:nvPicPr>
          <p:cNvPr id="4098" name="Picture 2" descr="black round metal on brown wooden table">
            <a:extLst>
              <a:ext uri="{FF2B5EF4-FFF2-40B4-BE49-F238E27FC236}">
                <a16:creationId xmlns:a16="http://schemas.microsoft.com/office/drawing/2014/main" id="{E8C13DB1-59BD-4A7F-AF71-9F95F97B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" y="613064"/>
            <a:ext cx="3541246" cy="4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6AAB1-AD5B-4C43-9415-67466FDD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85" y="0"/>
            <a:ext cx="9477674" cy="4107620"/>
          </a:xfrm>
          <a:prstGeom prst="rect">
            <a:avLst/>
          </a:prstGeom>
        </p:spPr>
      </p:pic>
      <p:pic>
        <p:nvPicPr>
          <p:cNvPr id="5" name="Picture 2" descr="http://www.yo-yoo.co.il/qrcode/temp/m0UgiVi.png">
            <a:extLst>
              <a:ext uri="{FF2B5EF4-FFF2-40B4-BE49-F238E27FC236}">
                <a16:creationId xmlns:a16="http://schemas.microsoft.com/office/drawing/2014/main" id="{AACBE917-25A4-4931-BE78-07C1AA72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4" y="2592389"/>
            <a:ext cx="1882064" cy="18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E605F1-A63A-4A70-AC89-157BE1F55E1D}"/>
              </a:ext>
            </a:extLst>
          </p:cNvPr>
          <p:cNvSpPr/>
          <p:nvPr/>
        </p:nvSpPr>
        <p:spPr>
          <a:xfrm>
            <a:off x="-206477" y="5574890"/>
            <a:ext cx="9477674" cy="169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2AE19-E90A-4AFD-AC26-1FC1D9AAF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405942" y="3804183"/>
            <a:ext cx="11160000" cy="41525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200" dirty="0"/>
              <a:t>לדוגמא: מה מידת הבהירות של הדברים הבאים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/>
              <a:t>"טייק אווי אסור, גם הליכה לחברים: שאלות ותשובות על ההקלות" </a:t>
            </a:r>
            <a:r>
              <a:rPr lang="en-US" sz="2200" dirty="0" err="1"/>
              <a:t>ynet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he-IL" sz="2200" dirty="0"/>
              <a:t>מה בדיוק קרה? למי זה קרה? מהם הגורמים לכך?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hlinkClick r:id="rId4"/>
              </a:rPr>
              <a:t>https://www.ynet.co.il/articles/0,7340,L-5717200,00.html#autoplay</a:t>
            </a:r>
            <a:endParaRPr lang="en-US" sz="22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52854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44185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4. רלוונטיות לקהל היעד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593815" y="1285873"/>
            <a:ext cx="7865615" cy="3276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/>
              <a:t>ככל ש</a:t>
            </a:r>
            <a:r>
              <a:rPr lang="he-IL" dirty="0"/>
              <a:t>האירוע </a:t>
            </a:r>
            <a:r>
              <a:rPr dirty="0"/>
              <a:t>קשור יותר ובעל השלכות על קהל היעד של ערוץ התקשורת </a:t>
            </a:r>
            <a:r>
              <a:rPr lang="he-IL" dirty="0"/>
              <a:t>כך</a:t>
            </a:r>
            <a:r>
              <a:rPr dirty="0"/>
              <a:t> גדלים סיכויים </a:t>
            </a:r>
            <a:r>
              <a:rPr lang="he-IL" dirty="0"/>
              <a:t>להפוך לחדשה תקשורתית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</a:t>
            </a:r>
            <a:endParaRPr dirty="0"/>
          </a:p>
        </p:txBody>
      </p:sp>
      <p:pic>
        <p:nvPicPr>
          <p:cNvPr id="10242" name="Picture 2" descr="Audience, Crowd, People, Per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2" y="3009444"/>
            <a:ext cx="3635446" cy="24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9D76AB-93CE-47BF-90C7-CEB3AEDB45D2}"/>
              </a:ext>
            </a:extLst>
          </p:cNvPr>
          <p:cNvSpPr/>
          <p:nvPr/>
        </p:nvSpPr>
        <p:spPr>
          <a:xfrm>
            <a:off x="0" y="5849137"/>
            <a:ext cx="8096865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F37C0-2AC1-48DA-964E-300F56EBD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412069" y="4540982"/>
            <a:ext cx="10204376" cy="37961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dirty="0"/>
              <a:t>לדוגמא: </a:t>
            </a:r>
            <a:r>
              <a:rPr lang="he-IL" sz="1800" dirty="0"/>
              <a:t>"עצמאים הפגינו מול הכנסת:'קו העוני מתקרב אלינו' ".</a:t>
            </a:r>
            <a:r>
              <a:rPr lang="he-IL" sz="2000" dirty="0"/>
              <a:t> </a:t>
            </a:r>
            <a:r>
              <a:rPr lang="en-US" sz="1200" dirty="0" err="1"/>
              <a:t>ynet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he-IL" sz="2000" dirty="0"/>
              <a:t>כמה האירוע קרוב אל קהל הצרכנים? עד כמה הוא משליך על קהל הצרכנים?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hlinkClick r:id="rId2"/>
              </a:rPr>
              <a:t>https://www.ynet.co.il/articles/0,7340,L-5717031,00.html</a:t>
            </a:r>
            <a:endParaRPr lang="en-US" sz="2000" dirty="0"/>
          </a:p>
          <a:p>
            <a:endParaRPr lang="he-IL" sz="2000" dirty="0"/>
          </a:p>
        </p:txBody>
      </p:sp>
      <p:pic>
        <p:nvPicPr>
          <p:cNvPr id="5" name="Picture 2" descr="http://www.yo-yoo.co.il/qrcode/temp/Fq9xuNB.png">
            <a:extLst>
              <a:ext uri="{FF2B5EF4-FFF2-40B4-BE49-F238E27FC236}">
                <a16:creationId xmlns:a16="http://schemas.microsoft.com/office/drawing/2014/main" id="{E419D1E8-CA39-445D-A610-A0F3CBD0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2" y="4416555"/>
            <a:ext cx="2047009" cy="20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53EFB-CBB1-4E96-A4E2-3D19A263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884" y="533218"/>
            <a:ext cx="9879600" cy="38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5. התאמה לציפיות</a:t>
            </a:r>
            <a:r>
              <a:rPr lang="he-IL" dirty="0"/>
              <a:t> הנמען</a:t>
            </a:r>
            <a:r>
              <a:rPr dirty="0"/>
              <a:t>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936593" y="1259301"/>
            <a:ext cx="9493407" cy="5244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4100" dirty="0"/>
              <a:t>ככל שאירוע תואם לציפיות הקהל </a:t>
            </a:r>
            <a:r>
              <a:rPr lang="he-IL" sz="4100" dirty="0"/>
              <a:t>כך </a:t>
            </a:r>
            <a:r>
              <a:rPr sz="4100" dirty="0"/>
              <a:t>גדלים סיכוי</a:t>
            </a:r>
            <a:r>
              <a:rPr lang="he-IL" sz="4100" dirty="0"/>
              <a:t>יו להפוך לחדשה תקשורתית. </a:t>
            </a:r>
            <a:r>
              <a:rPr sz="4100" dirty="0"/>
              <a:t> </a:t>
            </a:r>
            <a:endParaRPr lang="he-IL" sz="4100" dirty="0"/>
          </a:p>
          <a:p>
            <a:pPr>
              <a:lnSpc>
                <a:spcPct val="150000"/>
              </a:lnSpc>
            </a:pPr>
            <a:endParaRPr lang="he-IL" sz="2800" dirty="0"/>
          </a:p>
          <a:p>
            <a:pPr lvl="0">
              <a:lnSpc>
                <a:spcPct val="150000"/>
              </a:lnSpc>
            </a:pPr>
            <a:r>
              <a:rPr lang="he-IL" dirty="0"/>
              <a:t>לדוגמא: הקהל מצפה לדיווח על תוצאות הבחירות בסוף יום בחירות: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הקהל לא מקבל בקלות חדשות "מוזרות" או בלתי הגיוניות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https://www.mako.co.il/news-weather</a:t>
            </a:r>
          </a:p>
          <a:p>
            <a:pPr>
              <a:lnSpc>
                <a:spcPct val="150000"/>
              </a:lnSpc>
            </a:pPr>
            <a:endParaRPr sz="2600" dirty="0"/>
          </a:p>
          <a:p>
            <a:pPr>
              <a:lnSpc>
                <a:spcPct val="150000"/>
              </a:lnSpc>
            </a:pPr>
            <a:endParaRPr sz="2800" dirty="0"/>
          </a:p>
        </p:txBody>
      </p:sp>
      <p:pic>
        <p:nvPicPr>
          <p:cNvPr id="9" name="Picture 2" descr="http://www.yo-yoo.co.il/qrcode/temp/ApxQRkp.png">
            <a:extLst>
              <a:ext uri="{FF2B5EF4-FFF2-40B4-BE49-F238E27FC236}">
                <a16:creationId xmlns:a16="http://schemas.microsoft.com/office/drawing/2014/main" id="{82BC8E49-D96B-4DC8-826C-A1A3E4C3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7" y="3755225"/>
            <a:ext cx="1951261" cy="18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dirty="0"/>
              <a:t>6</a:t>
            </a:r>
            <a:r>
              <a:rPr dirty="0"/>
              <a:t>. הפתעה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464233" y="702619"/>
            <a:ext cx="9000000" cy="45652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dirty="0"/>
              <a:t>ככל שאירוע דווקא מפתיע את הקהל </a:t>
            </a:r>
            <a:r>
              <a:rPr lang="he-IL" dirty="0"/>
              <a:t>כך</a:t>
            </a:r>
            <a:r>
              <a:rPr dirty="0"/>
              <a:t> גדלים סיכוייו </a:t>
            </a:r>
            <a:r>
              <a:rPr lang="he-IL" dirty="0"/>
              <a:t>להפוך לחדשה תקשורתית.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לדוגמא: הידיעה "</a:t>
            </a:r>
            <a:r>
              <a:rPr dirty="0"/>
              <a:t>כלב נשך אדם</a:t>
            </a:r>
            <a:r>
              <a:rPr lang="he-IL" dirty="0"/>
              <a:t>" אינה</a:t>
            </a:r>
            <a:r>
              <a:rPr dirty="0"/>
              <a:t> חדשה </a:t>
            </a:r>
            <a:br>
              <a:rPr lang="en-US" dirty="0"/>
            </a:br>
            <a:r>
              <a:rPr dirty="0"/>
              <a:t>אבל </a:t>
            </a:r>
            <a:r>
              <a:rPr lang="he-IL" dirty="0"/>
              <a:t>הידיעה "</a:t>
            </a:r>
            <a:r>
              <a:rPr dirty="0"/>
              <a:t>אדם נשך כלב</a:t>
            </a:r>
            <a:r>
              <a:rPr lang="he-IL" dirty="0"/>
              <a:t>"</a:t>
            </a:r>
            <a:r>
              <a:rPr dirty="0"/>
              <a:t> </a:t>
            </a:r>
            <a:r>
              <a:rPr lang="he-IL" dirty="0"/>
              <a:t>הינה </a:t>
            </a:r>
            <a:r>
              <a:rPr dirty="0"/>
              <a:t>חדשה</a:t>
            </a:r>
            <a:r>
              <a:rPr lang="he-IL" dirty="0"/>
              <a:t>.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dirty="0"/>
          </a:p>
        </p:txBody>
      </p:sp>
      <p:pic>
        <p:nvPicPr>
          <p:cNvPr id="3074" name="Picture 2" descr="Portrait of shocked attractive woman in black dress Free Photo">
            <a:extLst>
              <a:ext uri="{FF2B5EF4-FFF2-40B4-BE49-F238E27FC236}">
                <a16:creationId xmlns:a16="http://schemas.microsoft.com/office/drawing/2014/main" id="{5C2A88F3-173C-4697-BA91-B9062CD61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r="26709"/>
          <a:stretch/>
        </p:blipFill>
        <p:spPr bwMode="auto">
          <a:xfrm>
            <a:off x="426026" y="191912"/>
            <a:ext cx="2358737" cy="32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B7333-F2A7-4EA5-B253-194266583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397520" y="4217356"/>
            <a:ext cx="1116000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hlinkClick r:id="rId2"/>
              </a:rPr>
              <a:t>https://www.globes.co.il/news/article.aspx?did=1001322383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"</a:t>
            </a:r>
            <a:r>
              <a:rPr lang="he-IL" dirty="0"/>
              <a:t>הפתעה: </a:t>
            </a:r>
            <a:br>
              <a:rPr lang="en-US" dirty="0"/>
            </a:br>
            <a:r>
              <a:rPr lang="he-IL" dirty="0"/>
              <a:t>רשויות מקומיות מבקשות מהחברות הסלולריות להקים אתרים" (גלובס)</a:t>
            </a:r>
          </a:p>
          <a:p>
            <a:endParaRPr lang="he-IL" dirty="0"/>
          </a:p>
        </p:txBody>
      </p:sp>
      <p:pic>
        <p:nvPicPr>
          <p:cNvPr id="5" name="Picture 2" descr="http://www.yo-yoo.co.il/qrcode/temp/JygdWJ1.png">
            <a:extLst>
              <a:ext uri="{FF2B5EF4-FFF2-40B4-BE49-F238E27FC236}">
                <a16:creationId xmlns:a16="http://schemas.microsoft.com/office/drawing/2014/main" id="{2663095A-5D2A-4733-BEDA-40680368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88" y="4350819"/>
            <a:ext cx="1811722" cy="18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10260-B87E-436C-8F71-55FC218E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414" y="146830"/>
            <a:ext cx="10485696" cy="38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ea typeface="+mn-ea"/>
              </a:rPr>
              <a:t>מאירוע לחדשה תקשורתית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תקשורת –</a:t>
            </a:r>
            <a:r>
              <a:rPr lang="he-IL" dirty="0" err="1">
                <a:sym typeface="Varela Round"/>
              </a:rPr>
              <a:t> כי</a:t>
            </a:r>
            <a:r>
              <a:rPr lang="he-IL" dirty="0">
                <a:sym typeface="Varela Round"/>
              </a:rPr>
              <a:t>תות יא / </a:t>
            </a:r>
            <a:r>
              <a:rPr lang="he-IL" dirty="0" err="1">
                <a:sym typeface="Varela Round"/>
              </a:rPr>
              <a:t>יב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>
                <a:sym typeface="Varela Round"/>
              </a:rPr>
              <a:t>שי ולדמן 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7. המשכיות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810627" y="1352741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/>
              <a:t>אירוע שכבר סוקר </a:t>
            </a:r>
            <a:r>
              <a:rPr u="sng" dirty="0"/>
              <a:t>בעבר</a:t>
            </a:r>
            <a:r>
              <a:rPr dirty="0"/>
              <a:t> ואין צורך לדווח </a:t>
            </a:r>
            <a:r>
              <a:rPr lang="he-IL" dirty="0"/>
              <a:t>עליו </a:t>
            </a:r>
            <a:r>
              <a:rPr lang="he-IL" u="sng" dirty="0"/>
              <a:t>שוב</a:t>
            </a:r>
            <a:r>
              <a:rPr dirty="0"/>
              <a:t> מתחילת ההתרחשות </a:t>
            </a:r>
            <a:r>
              <a:rPr lang="he-IL" dirty="0"/>
              <a:t>כך</a:t>
            </a:r>
            <a:r>
              <a:rPr dirty="0"/>
              <a:t> גדלים סיכוי</a:t>
            </a:r>
            <a:r>
              <a:rPr lang="he-IL" dirty="0"/>
              <a:t>יו להפוך לחדשה תקשורתית.</a:t>
            </a:r>
            <a:r>
              <a:rPr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לדוגמא: </a:t>
            </a:r>
            <a:r>
              <a:rPr dirty="0"/>
              <a:t>כל אירוע </a:t>
            </a:r>
            <a:r>
              <a:rPr lang="he-IL" dirty="0"/>
              <a:t>שכבר דווח עליו</a:t>
            </a:r>
            <a:r>
              <a:rPr dirty="0"/>
              <a:t> לציבור </a:t>
            </a:r>
            <a:r>
              <a:rPr lang="he-IL" dirty="0"/>
              <a:t>ויש </a:t>
            </a:r>
            <a:r>
              <a:rPr dirty="0"/>
              <a:t>לגביו </a:t>
            </a:r>
            <a:r>
              <a:rPr lang="he-IL" dirty="0"/>
              <a:t>נתונים חדשים יהפוך לחדשה תקשורתית וידווח שנית לציבור. </a:t>
            </a:r>
            <a:r>
              <a:rPr lang="en-US" dirty="0"/>
              <a:t>  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1600" dirty="0"/>
              <a:t>           </a:t>
            </a:r>
            <a:r>
              <a:rPr lang="he-IL" sz="1600" b="1" dirty="0"/>
              <a:t>"במנהלת מעריכים: סיום עונת הכדורגל תוך שבועיים" (</a:t>
            </a:r>
            <a:r>
              <a:rPr lang="en-US" sz="1600" dirty="0"/>
              <a:t> (</a:t>
            </a:r>
            <a:r>
              <a:rPr lang="en-US" sz="1600" dirty="0" err="1"/>
              <a:t>ynet</a:t>
            </a:r>
            <a:endParaRPr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https://www.ynet.co.il/articles/0,7340,L-5717142,00.html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dirty="0"/>
          </a:p>
        </p:txBody>
      </p:sp>
      <p:pic>
        <p:nvPicPr>
          <p:cNvPr id="5122" name="Picture 2" descr="http://www.yo-yoo.co.il/qrcode/temp/ZBLkGb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10" y="1898402"/>
            <a:ext cx="2088708" cy="20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yo-yoo.co.il/qrcode/temp/ZBLkGbX.png">
            <a:extLst>
              <a:ext uri="{FF2B5EF4-FFF2-40B4-BE49-F238E27FC236}">
                <a16:creationId xmlns:a16="http://schemas.microsoft.com/office/drawing/2014/main" id="{22B5C073-8A17-4593-8E74-8085C626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85" y="3255913"/>
            <a:ext cx="2076297" cy="20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541C2-2150-45D8-9D13-5F98F866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684" y="502330"/>
            <a:ext cx="7852314" cy="49171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931BEC-78EC-44B7-A6F4-1B94999888EB}"/>
              </a:ext>
            </a:extLst>
          </p:cNvPr>
          <p:cNvSpPr/>
          <p:nvPr/>
        </p:nvSpPr>
        <p:spPr>
          <a:xfrm>
            <a:off x="-43473" y="5851465"/>
            <a:ext cx="7852314" cy="1006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CCF710-AE0B-4FFF-B42D-AE4D9D41DEC2}"/>
              </a:ext>
            </a:extLst>
          </p:cNvPr>
          <p:cNvSpPr/>
          <p:nvPr/>
        </p:nvSpPr>
        <p:spPr>
          <a:xfrm>
            <a:off x="-802016" y="5662640"/>
            <a:ext cx="7719988" cy="88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"במנהלת מעריכים: סיום עונת הכדורגל תוך שבועיים" </a:t>
            </a:r>
            <a:r>
              <a: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ynet</a:t>
            </a:r>
            <a:endParaRPr lang="en-US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  <a:hlinkClick r:id="rId4"/>
              </a:rPr>
              <a:t>https://www.ynet.co.il/articles/0,7340,L-5717142,00.html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6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8. </a:t>
            </a:r>
            <a:r>
              <a:rPr lang="he-IL" dirty="0"/>
              <a:t>מבנה ו</a:t>
            </a:r>
            <a:r>
              <a:rPr dirty="0"/>
              <a:t>הרכב </a:t>
            </a:r>
            <a:r>
              <a:rPr lang="he-IL" dirty="0"/>
              <a:t>החדשות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701458" y="970652"/>
            <a:ext cx="9000000" cy="5515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/>
              <a:t>לתמהיל האירועים בתקשורת יש חשיבות גדולה בדיווח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לדוגמא: </a:t>
            </a:r>
            <a:r>
              <a:rPr dirty="0"/>
              <a:t>ביום מאד עמוס בחדשות קשות העורך ישמח להוסיף גם חדשות רכות במידה ויוותר מקום או זמן לכך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1600" b="1" dirty="0"/>
              <a:t>"העצמאים מאיימים להחריף המאבק: משפחות נופלות'" (</a:t>
            </a:r>
            <a:r>
              <a:rPr lang="en-US" sz="1600" dirty="0"/>
              <a:t> (</a:t>
            </a:r>
            <a:r>
              <a:rPr lang="en-US" sz="1600" dirty="0" err="1"/>
              <a:t>ynet</a:t>
            </a:r>
            <a:endParaRPr lang="he-IL" sz="1600" dirty="0"/>
          </a:p>
          <a:p>
            <a:pPr>
              <a:lnSpc>
                <a:spcPct val="150000"/>
              </a:lnSpc>
            </a:pPr>
            <a:r>
              <a:rPr sz="2000" dirty="0"/>
              <a:t> </a:t>
            </a:r>
            <a:r>
              <a:rPr lang="en-US" sz="2000" dirty="0">
                <a:hlinkClick r:id="rId3"/>
              </a:rPr>
              <a:t>https://www.ynet.co.il/home/0,7340,L-8,00.html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hlinkClick r:id="rId4"/>
              </a:rPr>
              <a:t>https://www.mako.co.il/news-channel12?subChannelId=35e7ec884d0fc610VgnVCM200000650a10acRCRD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dirty="0"/>
          </a:p>
        </p:txBody>
      </p:sp>
      <p:pic>
        <p:nvPicPr>
          <p:cNvPr id="6146" name="Picture 2" descr="http://www.yo-yoo.co.il/qrcode/temp/CuLbg2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4" y="970652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yo-yoo.co.il/qrcode/temp/KYPvy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4" y="3053656"/>
            <a:ext cx="2114550" cy="20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9. אנשי </a:t>
            </a:r>
            <a:r>
              <a:rPr lang="he-IL" dirty="0"/>
              <a:t>אליטה</a:t>
            </a:r>
            <a:r>
              <a:rPr dirty="0"/>
              <a:t>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204690" y="1002853"/>
            <a:ext cx="9359631" cy="48797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/>
              <a:t>אירוע שנוגע לאנשים מפורסמים ("סלב") גדלים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 סיכוייו להפוך לחדשה תקשורתית</a:t>
            </a:r>
            <a:endParaRPr dirty="0"/>
          </a:p>
          <a:p>
            <a:pPr>
              <a:lnSpc>
                <a:spcPct val="150000"/>
              </a:lnSpc>
            </a:pPr>
            <a:r>
              <a:rPr dirty="0"/>
              <a:t>הכוונה לאירוע שלא היה מתפרסם אם לא היה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</a:t>
            </a:r>
            <a:r>
              <a:rPr dirty="0"/>
              <a:t>מעורב בו אדם מפורסם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לדוגמא:</a:t>
            </a:r>
            <a:r>
              <a:rPr lang="en-US" dirty="0"/>
              <a:t> </a:t>
            </a:r>
            <a:r>
              <a:rPr dirty="0"/>
              <a:t>חתונה של זמר מפורסם או זוגיות חדשה ל"סלב"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sz="1600" b="1" dirty="0"/>
          </a:p>
        </p:txBody>
      </p:sp>
      <p:pic>
        <p:nvPicPr>
          <p:cNvPr id="2050" name="Picture 2" descr="Smiling happy couple Free Photo">
            <a:extLst>
              <a:ext uri="{FF2B5EF4-FFF2-40B4-BE49-F238E27FC236}">
                <a16:creationId xmlns:a16="http://schemas.microsoft.com/office/drawing/2014/main" id="{94A9E18B-736E-4CCC-8E91-7416C9A3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1" y="285893"/>
            <a:ext cx="3318885" cy="33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B3C561-3795-496D-B618-B11430AC252F}"/>
              </a:ext>
            </a:extLst>
          </p:cNvPr>
          <p:cNvSpPr/>
          <p:nvPr/>
        </p:nvSpPr>
        <p:spPr>
          <a:xfrm>
            <a:off x="0" y="5102577"/>
            <a:ext cx="8651631" cy="175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http://www.yo-yoo.co.il/qrcode/temp/78Pgxe6.png">
            <a:extLst>
              <a:ext uri="{FF2B5EF4-FFF2-40B4-BE49-F238E27FC236}">
                <a16:creationId xmlns:a16="http://schemas.microsoft.com/office/drawing/2014/main" id="{E60C3954-D1A5-46D9-BD6B-05CD0518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4641986"/>
            <a:ext cx="2064457" cy="20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A5496-8A5B-467A-BC86-9FA1D84F6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07" y="175788"/>
            <a:ext cx="10401322" cy="435074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8DA26-CBCA-4B35-99C3-1E71A12B1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83483" y="4296826"/>
            <a:ext cx="10401323" cy="18689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b="1" dirty="0"/>
              <a:t>"ראש עיר בארה"ב: 'יאיר נתניהו תרם 1,000 מסכות'. בנו של רה"מ: 'בשמי וללא ידיעתי. ‘”(</a:t>
            </a:r>
            <a:r>
              <a:rPr lang="en-US" sz="2000" b="1" dirty="0" err="1"/>
              <a:t>ynet</a:t>
            </a:r>
            <a:r>
              <a:rPr lang="he-IL" sz="2000" b="1" dirty="0"/>
              <a:t>) </a:t>
            </a:r>
            <a:r>
              <a:rPr lang="en-US" sz="2000" b="1" dirty="0"/>
              <a:t> </a:t>
            </a:r>
            <a:r>
              <a:rPr lang="en-US" sz="2000" dirty="0">
                <a:hlinkClick r:id="rId4"/>
              </a:rPr>
              <a:t>https://www.ynet.co.il/articles/0,7340,L-5717192,00.html</a:t>
            </a:r>
            <a:endParaRPr lang="en-US" sz="2000" dirty="0"/>
          </a:p>
          <a:p>
            <a:endParaRPr lang="he-IL" sz="20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6706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65320" y="1763963"/>
            <a:ext cx="10432697" cy="43637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dirty="0"/>
              <a:t>אירוע שנוגע ל</a:t>
            </a:r>
            <a:r>
              <a:rPr lang="he-IL" dirty="0"/>
              <a:t>מעצמה/</a:t>
            </a:r>
            <a:r>
              <a:rPr dirty="0"/>
              <a:t>מדינה חשובה גדלים סיכוייו </a:t>
            </a:r>
            <a:r>
              <a:rPr lang="he-IL" dirty="0"/>
              <a:t>להפוך לחדשה תקשורתית. 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לדוגמא: </a:t>
            </a:r>
            <a:r>
              <a:rPr dirty="0"/>
              <a:t>אירועים בארה"ב לעומת אירועים במדינה מאפריקה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   </a:t>
            </a:r>
            <a:endParaRPr sz="1600" b="1" dirty="0"/>
          </a:p>
        </p:txBody>
      </p:sp>
      <p:pic>
        <p:nvPicPr>
          <p:cNvPr id="8194" name="Picture 2" descr="http://www.yo-yoo.co.il/qrcode/temp/MQQvQK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0" y="3429000"/>
            <a:ext cx="2331903" cy="23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dirty="0"/>
              <a:t>10. מדינות אליטה</a:t>
            </a:r>
          </a:p>
        </p:txBody>
      </p:sp>
      <p:pic>
        <p:nvPicPr>
          <p:cNvPr id="5124" name="Picture 4" descr="America, Borders, Country, Flag,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6" y="213094"/>
            <a:ext cx="3280083" cy="20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38FC9A-4FF2-41FE-81C6-64A920CCF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27" y="322049"/>
            <a:ext cx="9385192" cy="4919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161DC4-BA05-4938-8663-B24994BED966}"/>
              </a:ext>
            </a:extLst>
          </p:cNvPr>
          <p:cNvSpPr/>
          <p:nvPr/>
        </p:nvSpPr>
        <p:spPr>
          <a:xfrm>
            <a:off x="0" y="5241374"/>
            <a:ext cx="7779434" cy="1616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C2B76-B75E-48B3-8BD9-988625CCFB84}"/>
              </a:ext>
            </a:extLst>
          </p:cNvPr>
          <p:cNvSpPr/>
          <p:nvPr/>
        </p:nvSpPr>
        <p:spPr>
          <a:xfrm>
            <a:off x="-45481" y="5251765"/>
            <a:ext cx="7870396" cy="11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"ספרד נכנעה: הילדים יוכלו לצאת מהבתים" (</a:t>
            </a:r>
            <a:r>
              <a:rPr lang="en-US" b="1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ynet</a:t>
            </a:r>
            <a:r>
              <a:rPr lang="he-IL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) 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https://www.ynet.co.il/articles/0,7340,L-5717169,00.html#autoplay</a:t>
            </a:r>
            <a:endParaRPr lang="en-US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0" name="Picture 2" descr="http://www.yo-yoo.co.il/qrcode/temp/MQQvQKg.png">
            <a:extLst>
              <a:ext uri="{FF2B5EF4-FFF2-40B4-BE49-F238E27FC236}">
                <a16:creationId xmlns:a16="http://schemas.microsoft.com/office/drawing/2014/main" id="{53444F25-880B-432D-A1A2-84954F4F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3" y="1889068"/>
            <a:ext cx="1955378" cy="19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0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11. האנשה</a:t>
            </a:r>
            <a:r>
              <a:rPr lang="he-IL" dirty="0"/>
              <a:t>/גורם האנושיות</a:t>
            </a:r>
            <a:r>
              <a:rPr dirty="0"/>
              <a:t> 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228295" y="1134890"/>
            <a:ext cx="8156923" cy="5439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/>
              <a:t>אירוע שיש בו מימד אנושי המאפשר הזדהות רגשית גדלים </a:t>
            </a:r>
            <a:r>
              <a:rPr lang="he-IL" dirty="0"/>
              <a:t>סיכויו להפוך לחדשה </a:t>
            </a:r>
            <a:r>
              <a:rPr dirty="0"/>
              <a:t>תקשורתי</a:t>
            </a:r>
            <a:r>
              <a:rPr lang="he-IL" dirty="0"/>
              <a:t>ת.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לדוגמא: </a:t>
            </a:r>
            <a:r>
              <a:rPr dirty="0"/>
              <a:t>מפגש בין שני אחים שלא התראו 40 שנה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sz="1600" b="1" dirty="0"/>
          </a:p>
        </p:txBody>
      </p:sp>
      <p:pic>
        <p:nvPicPr>
          <p:cNvPr id="3076" name="Picture 4" descr="Help, Child, Charity, Volun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30" y="3345872"/>
            <a:ext cx="3344323" cy="22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297A14-A8AB-4345-B573-60C3EB99D380}"/>
              </a:ext>
            </a:extLst>
          </p:cNvPr>
          <p:cNvSpPr/>
          <p:nvPr/>
        </p:nvSpPr>
        <p:spPr>
          <a:xfrm>
            <a:off x="0" y="5641145"/>
            <a:ext cx="8032652" cy="1216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DF3F-27ED-437D-9408-79908CE94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2759" y="4056881"/>
            <a:ext cx="10710813" cy="29941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"אני לא תופס עצמי כאח שכול סדרתי, החלטתי להיות בן אדם מאושר" (</a:t>
            </a:r>
            <a:r>
              <a:rPr lang="en-US" b="1" dirty="0"/>
              <a:t>(</a:t>
            </a:r>
            <a:r>
              <a:rPr lang="en-US" b="1" dirty="0" err="1"/>
              <a:t>ynet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https://www.ynet.co.il/articles/0,7340,L-5717178,00.html</a:t>
            </a:r>
            <a:endParaRPr lang="en-US" dirty="0"/>
          </a:p>
          <a:p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6FBC3-C813-442C-9AE2-501B42CD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55" y="394599"/>
            <a:ext cx="10205770" cy="3610813"/>
          </a:xfrm>
          <a:prstGeom prst="rect">
            <a:avLst/>
          </a:prstGeom>
        </p:spPr>
      </p:pic>
      <p:pic>
        <p:nvPicPr>
          <p:cNvPr id="7" name="Picture 2" descr="http://www.yo-yoo.co.il/qrcode/temp/pyS7ctt.png">
            <a:extLst>
              <a:ext uri="{FF2B5EF4-FFF2-40B4-BE49-F238E27FC236}">
                <a16:creationId xmlns:a16="http://schemas.microsoft.com/office/drawing/2014/main" id="{F22B21A3-1E1A-459A-9D64-0C65164F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4648672"/>
            <a:ext cx="2275608" cy="21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03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12. </a:t>
            </a:r>
            <a:r>
              <a:rPr lang="he-IL" dirty="0"/>
              <a:t>גורם ה</a:t>
            </a:r>
            <a:r>
              <a:rPr dirty="0"/>
              <a:t>שליליות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675206" y="1136917"/>
            <a:ext cx="9000000" cy="4978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/>
              <a:t>לאירוע שלילי יש יותר סיכויים לפרסום בתקשורת</a:t>
            </a:r>
            <a:r>
              <a:rPr lang="he-IL" dirty="0"/>
              <a:t> וגדלים סיכויו להפוך לחדשה תקשורתית. </a:t>
            </a:r>
            <a:r>
              <a:rPr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איזו מן הידיעות מעניינת יותר: "</a:t>
            </a:r>
            <a:r>
              <a:rPr dirty="0"/>
              <a:t>פקיד מעל </a:t>
            </a:r>
            <a:r>
              <a:rPr lang="he-IL" dirty="0"/>
              <a:t>בכספי </a:t>
            </a:r>
            <a:r>
              <a:rPr dirty="0"/>
              <a:t>הבנק</a:t>
            </a:r>
            <a:r>
              <a:rPr lang="he-IL" dirty="0"/>
              <a:t>" </a:t>
            </a:r>
            <a:r>
              <a:rPr dirty="0"/>
              <a:t>או </a:t>
            </a:r>
            <a:r>
              <a:rPr lang="he-IL" dirty="0"/>
              <a:t>"</a:t>
            </a:r>
            <a:r>
              <a:rPr dirty="0"/>
              <a:t>פקיד חסך לבנק</a:t>
            </a:r>
            <a:r>
              <a:rPr lang="he-IL" dirty="0"/>
              <a:t>"</a:t>
            </a:r>
            <a:r>
              <a:rPr dirty="0"/>
              <a:t> </a:t>
            </a:r>
            <a:r>
              <a:rPr lang="he-IL" dirty="0"/>
              <a:t>?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endParaRPr sz="1600" b="1" dirty="0"/>
          </a:p>
        </p:txBody>
      </p:sp>
      <p:pic>
        <p:nvPicPr>
          <p:cNvPr id="6146" name="Picture 2" descr="Explosion, Detonation, Blast, Bu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8" y="3637513"/>
            <a:ext cx="2423604" cy="18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285831"/>
            <a:ext cx="11160000" cy="720000"/>
          </a:xfrm>
        </p:spPr>
        <p:txBody>
          <a:bodyPr/>
          <a:lstStyle/>
          <a:p>
            <a:pPr algn="r"/>
            <a:r>
              <a:rPr lang="he-IL" dirty="0"/>
              <a:t>מה נלמד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143787"/>
            <a:ext cx="10208212" cy="415251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מודל </a:t>
            </a:r>
            <a:r>
              <a:rPr dirty="0"/>
              <a:t>"שומר הסף" </a:t>
            </a:r>
          </a:p>
          <a:p>
            <a:pPr>
              <a:lnSpc>
                <a:spcPct val="200000"/>
              </a:lnSpc>
            </a:pPr>
            <a:r>
              <a:rPr dirty="0"/>
              <a:t>מהו "ערך חדשותי"</a:t>
            </a:r>
            <a:r>
              <a:rPr lang="he-IL" dirty="0"/>
              <a:t>?</a:t>
            </a:r>
            <a:r>
              <a:rPr dirty="0"/>
              <a:t> </a:t>
            </a:r>
          </a:p>
          <a:p>
            <a:pPr>
              <a:lnSpc>
                <a:spcPct val="200000"/>
              </a:lnSpc>
            </a:pPr>
            <a:r>
              <a:rPr dirty="0"/>
              <a:t>12 הקר</a:t>
            </a:r>
            <a:r>
              <a:rPr lang="he-IL" dirty="0"/>
              <a:t>י</a:t>
            </a:r>
            <a:r>
              <a:rPr dirty="0"/>
              <a:t>טריונים להפיכת אירוע לחדשה בעלת ערך חדשותי</a:t>
            </a:r>
            <a:r>
              <a:rPr lang="he-IL" dirty="0"/>
              <a:t>/למיון חדשות</a:t>
            </a:r>
            <a:endParaRPr dirty="0"/>
          </a:p>
          <a:p>
            <a:pPr>
              <a:lnSpc>
                <a:spcPct val="200000"/>
              </a:lnSpc>
            </a:pPr>
            <a:r>
              <a:rPr dirty="0"/>
              <a:t>ההשלכות על עבודת העיתונאים של הצורך למציאת אירועים בעלי ערך חדשותי 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B9A421-8CBB-44EF-B16A-4A6F37338EAB}"/>
              </a:ext>
            </a:extLst>
          </p:cNvPr>
          <p:cNvSpPr/>
          <p:nvPr/>
        </p:nvSpPr>
        <p:spPr>
          <a:xfrm>
            <a:off x="0" y="5672319"/>
            <a:ext cx="7877908" cy="1185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1FD5-1F4E-4236-BA4D-EEFFDD666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9446" y="5340787"/>
            <a:ext cx="9529126" cy="153128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"סינגפור היתה מופת בבלימת הקורונה. אז למה הנגיף מתפרץ שוב?" (</a:t>
            </a:r>
            <a:r>
              <a:rPr lang="en-US" b="1" dirty="0"/>
              <a:t>(</a:t>
            </a:r>
            <a:r>
              <a:rPr lang="en-US" b="1" dirty="0" err="1"/>
              <a:t>walla</a:t>
            </a:r>
            <a:r>
              <a:rPr lang="en-US" b="1" dirty="0"/>
              <a:t> news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https://news.walla.co.il/item/3352582</a:t>
            </a:r>
            <a:endParaRPr lang="en-US" dirty="0"/>
          </a:p>
          <a:p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5A9E3-5571-48EB-9DD1-D30DFFD2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00846"/>
            <a:ext cx="10123782" cy="4185504"/>
          </a:xfrm>
          <a:prstGeom prst="rect">
            <a:avLst/>
          </a:prstGeom>
        </p:spPr>
      </p:pic>
      <p:pic>
        <p:nvPicPr>
          <p:cNvPr id="6" name="Picture 2" descr="http://www.yo-yoo.co.il/qrcode/temp/m23NBVJ.png">
            <a:extLst>
              <a:ext uri="{FF2B5EF4-FFF2-40B4-BE49-F238E27FC236}">
                <a16:creationId xmlns:a16="http://schemas.microsoft.com/office/drawing/2014/main" id="{025B38AF-F377-4347-B587-C0BAC8EF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3" y="1350006"/>
            <a:ext cx="2172860" cy="21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59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dirty="0"/>
              <a:t>חשוב לדעת: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13680" y="1247380"/>
            <a:ext cx="9000000" cy="41525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ככל שלאירוע יש יותר קרטריונים כך גדלים סיכוייו להפוך לחדשה תקשורתית. </a:t>
            </a:r>
          </a:p>
          <a:p>
            <a:pPr>
              <a:lnSpc>
                <a:spcPct val="150000"/>
              </a:lnSpc>
            </a:pPr>
            <a:r>
              <a:rPr lang="he-IL" dirty="0"/>
              <a:t>כאשר לאירוע מסויים קיימים מעט קריטריונים שיכולים להפכו לחדשה תקשורתית, אזי הקריטריונים האחרים צריכים לפצות על כך. </a:t>
            </a:r>
          </a:p>
          <a:p>
            <a:pPr>
              <a:lnSpc>
                <a:spcPct val="150000"/>
              </a:lnSpc>
            </a:pPr>
            <a:r>
              <a:rPr lang="he-IL" dirty="0"/>
              <a:t>לעיתים ערוצי התקשורת מפריזים בקריטריונים מסויימים על מנת להצדיק את פרסום המידע.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dirty="0"/>
              <a:t>משימה: 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824695" y="573094"/>
            <a:ext cx="9000000" cy="41525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dirty="0"/>
              <a:t>א. חפשו אירוע בערוצי התקשורת לכל אחד מהקריטריונים החדשותים שנלמדו.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</a:t>
            </a:r>
            <a:r>
              <a:rPr dirty="0"/>
              <a:t>צרפו קישור לכל אירוע וכתבו נימוק לבחירתכם בו כדוגמא</a:t>
            </a:r>
            <a:r>
              <a:rPr lang="he-IL" dirty="0"/>
              <a:t>.</a:t>
            </a:r>
            <a:r>
              <a:rPr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dirty="0"/>
              <a:t>ב. בחרו של</a:t>
            </a:r>
            <a:r>
              <a:rPr lang="he-IL" dirty="0"/>
              <a:t>ו</a:t>
            </a:r>
            <a:r>
              <a:rPr dirty="0"/>
              <a:t>ש </a:t>
            </a:r>
            <a:r>
              <a:rPr lang="he-IL" dirty="0"/>
              <a:t>(3)</a:t>
            </a:r>
            <a:r>
              <a:rPr lang="en-US" dirty="0"/>
              <a:t> </a:t>
            </a:r>
            <a:r>
              <a:rPr dirty="0"/>
              <a:t>ידיעות תקשורתיות בולטות. מצאו לכל ידיעה שבחרתם חמישה </a:t>
            </a:r>
            <a:r>
              <a:rPr lang="he-IL" dirty="0"/>
              <a:t>(5)  </a:t>
            </a:r>
            <a:r>
              <a:rPr dirty="0"/>
              <a:t>קריטריונים חדשותים שהביאו לפרסומה.</a:t>
            </a:r>
          </a:p>
          <a:p>
            <a:pPr>
              <a:lnSpc>
                <a:spcPct val="150000"/>
              </a:lnSpc>
              <a:buNone/>
            </a:pPr>
            <a:r>
              <a:rPr dirty="0"/>
              <a:t>   </a:t>
            </a:r>
            <a:r>
              <a:rPr lang="he-IL" dirty="0"/>
              <a:t>נ</a:t>
            </a:r>
            <a:r>
              <a:rPr dirty="0"/>
              <a:t>מקו את שיוך הקריטריונים לחדשות שבחרתם  </a:t>
            </a:r>
          </a:p>
        </p:txBody>
      </p:sp>
    </p:spTree>
    <p:extLst>
      <p:ext uri="{BB962C8B-B14F-4D97-AF65-F5344CB8AC3E}">
        <p14:creationId xmlns:p14="http://schemas.microsoft.com/office/powerpoint/2010/main" val="2761010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משימה</a:t>
            </a:r>
            <a:r>
              <a:rPr lang="he-IL" dirty="0"/>
              <a:t>: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907908" y="573094"/>
            <a:ext cx="9000000" cy="41525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sz="3600" dirty="0"/>
              <a:t>ג. נסחו ידיעה חדשותית דמיונית והוסיפו לה מידע רב ככל הניתן על מנת שתתאים </a:t>
            </a:r>
            <a:r>
              <a:rPr lang="he-IL" sz="3600" dirty="0"/>
              <a:t>למספר רב ככל הניתן של </a:t>
            </a:r>
            <a:r>
              <a:rPr sz="3600" dirty="0"/>
              <a:t>קריטריונים חדשותיים </a:t>
            </a:r>
          </a:p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0"/>
            <a:ext cx="3241542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12"/>
            <a:ext cx="10434939" cy="1815882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marL="895350" algn="just"/>
            <a:r>
              <a:rPr lang="he-IL" alt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alt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88825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alt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765602"/>
            <a:ext cx="10871177" cy="1260000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6000" dirty="0">
                <a:solidFill>
                  <a:srgbClr val="002060"/>
                </a:solidFill>
              </a:rPr>
              <a:t>מודל "שומר הסף"</a:t>
            </a:r>
            <a:br>
              <a:rPr lang="he-IL" sz="6000" dirty="0">
                <a:solidFill>
                  <a:srgbClr val="002060"/>
                </a:solidFill>
              </a:rPr>
            </a:br>
            <a:r>
              <a:rPr lang="en-US" sz="6000" dirty="0">
                <a:solidFill>
                  <a:srgbClr val="002060"/>
                </a:solidFill>
              </a:rPr>
              <a:t>gatekeepers </a:t>
            </a:r>
            <a:r>
              <a:rPr lang="he-IL" sz="6000" dirty="0">
                <a:solidFill>
                  <a:srgbClr val="002060"/>
                </a:solidFill>
              </a:rPr>
              <a:t> </a:t>
            </a:r>
            <a:r>
              <a:rPr lang="en-US" sz="6000" dirty="0">
                <a:solidFill>
                  <a:srgbClr val="002060"/>
                </a:solidFill>
              </a:rPr>
              <a:t>The</a:t>
            </a:r>
            <a:endParaRPr lang="he-IL" sz="6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gray steel gate closed with padlock">
            <a:extLst>
              <a:ext uri="{FF2B5EF4-FFF2-40B4-BE49-F238E27FC236}">
                <a16:creationId xmlns:a16="http://schemas.microsoft.com/office/drawing/2014/main" id="{BE12CF66-C5DB-4F0F-8961-B4A0B201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444310"/>
            <a:ext cx="4310350" cy="28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t>מודל </a:t>
            </a:r>
            <a:r>
              <a:rPr lang="he-IL" dirty="0"/>
              <a:t>"</a:t>
            </a:r>
            <a:r>
              <a:t>שומר הסף</a:t>
            </a:r>
            <a:r>
              <a:rPr lang="he-IL"/>
              <a:t>"</a:t>
            </a:r>
            <a:r>
              <a:t>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352741"/>
            <a:ext cx="9000000" cy="41525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sz="4000" dirty="0"/>
              <a:t>בעולם מתרחשים </a:t>
            </a:r>
            <a:r>
              <a:rPr lang="he-IL" sz="4000" dirty="0"/>
              <a:t>אינספור </a:t>
            </a:r>
            <a:r>
              <a:rPr sz="4000" dirty="0"/>
              <a:t>אירועים</a:t>
            </a:r>
          </a:p>
          <a:p>
            <a:pPr>
              <a:lnSpc>
                <a:spcPct val="150000"/>
              </a:lnSpc>
            </a:pPr>
            <a:r>
              <a:rPr sz="4000" dirty="0"/>
              <a:t>לא כל האירועים הם בעלי חשיבות תקשורתית </a:t>
            </a:r>
          </a:p>
          <a:p>
            <a:pPr>
              <a:lnSpc>
                <a:spcPct val="150000"/>
              </a:lnSpc>
            </a:pPr>
            <a:r>
              <a:rPr sz="4000" dirty="0"/>
              <a:t>בערוצי התקשורת </a:t>
            </a:r>
            <a:r>
              <a:rPr lang="he-IL" sz="4000" dirty="0"/>
              <a:t>אין מקום </a:t>
            </a:r>
            <a:r>
              <a:rPr sz="4000" dirty="0"/>
              <a:t>לכל המידע שזורם אליהם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מודל </a:t>
            </a:r>
            <a:r>
              <a:rPr lang="he-IL" dirty="0"/>
              <a:t>"</a:t>
            </a:r>
            <a:r>
              <a:rPr dirty="0"/>
              <a:t>שומר הסף</a:t>
            </a:r>
            <a:r>
              <a:rPr lang="he-IL" dirty="0"/>
              <a:t>"</a:t>
            </a:r>
            <a:r>
              <a:rPr dirty="0"/>
              <a:t>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219244"/>
            <a:ext cx="9000000" cy="41525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sz="4000" dirty="0"/>
              <a:t>לכל ערוץ תקשורת חדשותי יש "שומר סף" </a:t>
            </a:r>
          </a:p>
          <a:p>
            <a:pPr marL="0" indent="0">
              <a:lnSpc>
                <a:spcPct val="150000"/>
              </a:lnSpc>
              <a:buNone/>
            </a:pPr>
            <a:r>
              <a:rPr sz="4000" dirty="0"/>
              <a:t>(לר</a:t>
            </a:r>
            <a:r>
              <a:rPr lang="he-IL" sz="4000" dirty="0"/>
              <a:t>ו</a:t>
            </a:r>
            <a:r>
              <a:rPr sz="4000" dirty="0"/>
              <a:t>ב עורך) </a:t>
            </a:r>
            <a:r>
              <a:rPr lang="he-IL" sz="4000" dirty="0"/>
              <a:t>שתפקידו לה</a:t>
            </a:r>
            <a:r>
              <a:rPr sz="4000" dirty="0"/>
              <a:t>חליט מה </a:t>
            </a:r>
            <a:r>
              <a:rPr lang="he-IL" sz="4000" dirty="0"/>
              <a:t>מהמידע שמגיע למערכת </a:t>
            </a:r>
            <a:r>
              <a:rPr sz="4000" dirty="0"/>
              <a:t>ייכנס ומה יישאר בחוץ </a:t>
            </a:r>
            <a:r>
              <a:rPr lang="he-IL" sz="4000" dirty="0"/>
              <a:t>ויהפוך ל"חדשה עיתונאית" </a:t>
            </a:r>
            <a:r>
              <a:rPr sz="4000" dirty="0"/>
              <a:t>בדיווחי הערוץ התקשורתי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227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ערך חדשותי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352741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3200" b="1" dirty="0">
                <a:solidFill>
                  <a:srgbClr val="00B0F0"/>
                </a:solidFill>
              </a:rPr>
              <a:t>"ערך חדשותי" </a:t>
            </a:r>
            <a:r>
              <a:rPr dirty="0"/>
              <a:t>– מדד מקצועי המאפשר לקבל החלטה איזה אירוע יהפוך לחדשה</a:t>
            </a:r>
          </a:p>
          <a:p>
            <a:pPr>
              <a:lnSpc>
                <a:spcPct val="150000"/>
              </a:lnSpc>
            </a:pPr>
            <a:r>
              <a:rPr dirty="0"/>
              <a:t>"שומר הסף" </a:t>
            </a:r>
            <a:r>
              <a:rPr lang="he-IL" dirty="0"/>
              <a:t>הוא זה ש</a:t>
            </a:r>
            <a:r>
              <a:rPr dirty="0"/>
              <a:t>בוחן את מידת "הערך החדשותי" שיש לאירוע </a:t>
            </a:r>
            <a:r>
              <a:rPr lang="he-IL" dirty="0"/>
              <a:t>על מנת שי</a:t>
            </a:r>
            <a:r>
              <a:rPr dirty="0"/>
              <a:t>הפוך לחדשה תקשורתית</a:t>
            </a:r>
            <a:r>
              <a:rPr lang="he-IL" dirty="0"/>
              <a:t>.</a:t>
            </a:r>
            <a:r>
              <a:rPr dirty="0"/>
              <a:t> </a:t>
            </a:r>
          </a:p>
          <a:p>
            <a:pPr>
              <a:lnSpc>
                <a:spcPct val="150000"/>
              </a:lnSpc>
            </a:pPr>
            <a:r>
              <a:rPr dirty="0"/>
              <a:t>ככל שלאירוע יש "ערך חדשותי" </a:t>
            </a:r>
            <a:r>
              <a:rPr lang="he-IL" dirty="0"/>
              <a:t>גבוה יותר, </a:t>
            </a:r>
            <a:r>
              <a:rPr dirty="0"/>
              <a:t>כך סביר יותר שיהפוך ל</a:t>
            </a:r>
            <a:r>
              <a:rPr lang="he-IL" sz="3200" dirty="0">
                <a:solidFill>
                  <a:srgbClr val="00B0F0"/>
                </a:solidFill>
              </a:rPr>
              <a:t>"</a:t>
            </a:r>
            <a:r>
              <a:rPr sz="3200" dirty="0">
                <a:solidFill>
                  <a:srgbClr val="00B0F0"/>
                </a:solidFill>
              </a:rPr>
              <a:t>חדשה תקשורתית</a:t>
            </a:r>
            <a:r>
              <a:rPr lang="he-IL" sz="3200" dirty="0">
                <a:solidFill>
                  <a:srgbClr val="00B0F0"/>
                </a:solidFill>
              </a:rPr>
              <a:t>".</a:t>
            </a:r>
            <a:r>
              <a:rPr sz="3200" dirty="0">
                <a:solidFill>
                  <a:srgbClr val="00B0F0"/>
                </a:solidFill>
              </a:rPr>
              <a:t> </a:t>
            </a:r>
            <a:endParaRPr lang="he-IL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12 הקריטריונים לקביעת ערך חדשותי 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עפ"י חוקרי התקשורת גלטונג ורוגה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98086" y="1352741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sz="3600" dirty="0"/>
              <a:t>החוקרים פירסמו </a:t>
            </a:r>
            <a:r>
              <a:rPr sz="3600" dirty="0"/>
              <a:t>מאמר</a:t>
            </a:r>
            <a:r>
              <a:rPr lang="he-IL" sz="3600" dirty="0"/>
              <a:t> שמתייחס במקור אל </a:t>
            </a:r>
            <a:r>
              <a:rPr sz="3600" dirty="0"/>
              <a:t>"חדשות חוץ" (חדשות מארץ זרה המדווחת בארצנו</a:t>
            </a:r>
            <a:r>
              <a:rPr lang="he-IL" sz="3600" dirty="0"/>
              <a:t>),</a:t>
            </a:r>
            <a:r>
              <a:rPr sz="3600" dirty="0"/>
              <a:t>  אולם הוא תקף גם לאירועי פנים בכל מערכות התקשורת</a:t>
            </a:r>
            <a:r>
              <a:rPr lang="he-IL" sz="3600" dirty="0"/>
              <a:t>.</a:t>
            </a:r>
            <a:r>
              <a:rPr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dirty="0"/>
              <a:t>1. גורם הזמן / עדכניות / תדירות 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453411" y="1220402"/>
            <a:ext cx="7766305" cy="4289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800" dirty="0"/>
              <a:t>ככל שזמן האירוע תואם יותר את לוח הזמנים של ערוץ התקשורת </a:t>
            </a:r>
            <a:r>
              <a:rPr lang="he-IL" sz="2800" dirty="0"/>
              <a:t>כך</a:t>
            </a:r>
            <a:r>
              <a:rPr sz="2800" dirty="0"/>
              <a:t> גדלים סיכוייו להפוך לחדשה תקשורתית</a:t>
            </a:r>
            <a:r>
              <a:rPr lang="he-IL" sz="2800" dirty="0"/>
              <a:t>.</a:t>
            </a:r>
            <a:r>
              <a:rPr sz="2800" dirty="0"/>
              <a:t> </a:t>
            </a:r>
          </a:p>
          <a:p>
            <a:pPr>
              <a:lnSpc>
                <a:spcPct val="150000"/>
              </a:lnSpc>
            </a:pPr>
            <a:endParaRPr sz="2800" dirty="0"/>
          </a:p>
        </p:txBody>
      </p:sp>
      <p:pic>
        <p:nvPicPr>
          <p:cNvPr id="7170" name="Picture 2" descr="Deadline, Stopwatch, Clock,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" y="2924673"/>
            <a:ext cx="2936341" cy="27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1258</Words>
  <Application>Microsoft Office PowerPoint</Application>
  <PresentationFormat>Custom</PresentationFormat>
  <Paragraphs>117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Varela Round</vt:lpstr>
      <vt:lpstr>ערכת נושא Office</vt:lpstr>
      <vt:lpstr>מערכת שידורים לאומית</vt:lpstr>
      <vt:lpstr>מאירוע לחדשה תקשורתית</vt:lpstr>
      <vt:lpstr>מה נלמד היום? </vt:lpstr>
      <vt:lpstr>מודל "שומר הסף" gatekeepers  The</vt:lpstr>
      <vt:lpstr>מודל "שומר הסף" </vt:lpstr>
      <vt:lpstr>מודל "שומר הסף" </vt:lpstr>
      <vt:lpstr>ערך חדשותי </vt:lpstr>
      <vt:lpstr>12 הקריטריונים לקביעת ערך חדשותי </vt:lpstr>
      <vt:lpstr>1. גורם הזמן / עדכניות / תדירות </vt:lpstr>
      <vt:lpstr>PowerPoint Presentation</vt:lpstr>
      <vt:lpstr>2. גורם הסף / עוצמת האירוע </vt:lpstr>
      <vt:lpstr>PowerPoint Presentation</vt:lpstr>
      <vt:lpstr>3. בהירות / חד משמעותיות </vt:lpstr>
      <vt:lpstr>PowerPoint Presentation</vt:lpstr>
      <vt:lpstr>4. רלוונטיות לקהל היעד </vt:lpstr>
      <vt:lpstr>PowerPoint Presentation</vt:lpstr>
      <vt:lpstr>5. התאמה לציפיות הנמען </vt:lpstr>
      <vt:lpstr>6. הפתעה </vt:lpstr>
      <vt:lpstr>PowerPoint Presentation</vt:lpstr>
      <vt:lpstr>7. המשכיות </vt:lpstr>
      <vt:lpstr>PowerPoint Presentation</vt:lpstr>
      <vt:lpstr>8. מבנה והרכב החדשות</vt:lpstr>
      <vt:lpstr>9. אנשי אליטה </vt:lpstr>
      <vt:lpstr>PowerPoint Presentation</vt:lpstr>
      <vt:lpstr>10. מדינות אליטה</vt:lpstr>
      <vt:lpstr>PowerPoint Presentation</vt:lpstr>
      <vt:lpstr>11. האנשה/גורם האנושיות  </vt:lpstr>
      <vt:lpstr>PowerPoint Presentation</vt:lpstr>
      <vt:lpstr>12. גורם השליליות </vt:lpstr>
      <vt:lpstr>PowerPoint Presentation</vt:lpstr>
      <vt:lpstr>חשוב לדעת:</vt:lpstr>
      <vt:lpstr>משימה: </vt:lpstr>
      <vt:lpstr>משימה: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79</cp:revision>
  <dcterms:created xsi:type="dcterms:W3CDTF">2020-03-15T19:13:03Z</dcterms:created>
  <dcterms:modified xsi:type="dcterms:W3CDTF">2020-04-29T23:50:53Z</dcterms:modified>
</cp:coreProperties>
</file>