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7" r:id="rId2"/>
    <p:sldId id="262" r:id="rId3"/>
    <p:sldId id="323" r:id="rId4"/>
    <p:sldId id="289" r:id="rId5"/>
    <p:sldId id="325" r:id="rId6"/>
    <p:sldId id="324" r:id="rId7"/>
    <p:sldId id="305" r:id="rId8"/>
    <p:sldId id="326" r:id="rId9"/>
    <p:sldId id="327" r:id="rId10"/>
    <p:sldId id="329" r:id="rId11"/>
    <p:sldId id="288" r:id="rId12"/>
    <p:sldId id="328" r:id="rId13"/>
    <p:sldId id="330" r:id="rId14"/>
    <p:sldId id="331" r:id="rId15"/>
    <p:sldId id="332" r:id="rId16"/>
    <p:sldId id="317" r:id="rId17"/>
    <p:sldId id="333" r:id="rId18"/>
    <p:sldId id="334" r:id="rId19"/>
    <p:sldId id="335" r:id="rId20"/>
    <p:sldId id="336" r:id="rId21"/>
    <p:sldId id="321" r:id="rId22"/>
    <p:sldId id="310" r:id="rId23"/>
    <p:sldId id="339" r:id="rId24"/>
    <p:sldId id="344" r:id="rId25"/>
    <p:sldId id="341" r:id="rId26"/>
    <p:sldId id="340" r:id="rId27"/>
    <p:sldId id="342" r:id="rId28"/>
    <p:sldId id="351" r:id="rId29"/>
    <p:sldId id="352" r:id="rId30"/>
    <p:sldId id="337" r:id="rId31"/>
    <p:sldId id="350" r:id="rId32"/>
    <p:sldId id="320" r:id="rId33"/>
    <p:sldId id="291" r:id="rId3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92D050"/>
    <a:srgbClr val="0E8A90"/>
    <a:srgbClr val="7EBA56"/>
    <a:srgbClr val="0871DC"/>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48" autoAdjust="0"/>
    <p:restoredTop sz="70595" autoAdjust="0"/>
  </p:normalViewPr>
  <p:slideViewPr>
    <p:cSldViewPr snapToGrid="0" snapToObjects="1">
      <p:cViewPr varScale="1">
        <p:scale>
          <a:sx n="112" d="100"/>
          <a:sy n="112" d="100"/>
        </p:scale>
        <p:origin x="2172" y="7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י"ג/ניסן/תש"ף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vidson.weizmann.ac.il/online/reasonabledoubt/%D7%A0%D7%92%D7%99%D7%A3-%D7%94%D7%A7%D7%95%D7%A8%D7%95%D7%A0%D7%94-%D7%9C%D7%A2%D7%A9%D7%95%D7%AA-%D7%A1%D7%93%D7%A8-%D7%91%D7%A9%D7%9E%D7%95%D7%A2%D7%95%D7%A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net.co.il/articles/0,7340,L-5668390,00.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net.co.il/articles/0,7340,L-5668390,00.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vidson.weizmann.ac.il/online/reasonabledoubt/%D7%9E%D7%99-%D7%9E%D7%A4%D7%97%D7%93-%D7%9E%D7%94%D7%91%D7%A6%D7%9C-%D7%94%D7%A8%D7%A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GxwutcM_2PI&amp;t=9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rrelevant.org.i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iRvuwXgX-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lcalist.co.il/internet/articles/0,7340,L-3768262,00.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alcalist.co.il/local/articles/0,7340,L-3756249,00.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he.wikipedia.org/wiki/%D7%A1%D7%A8%D7%98_%D7%A7%D7%95%D7%9C%D7%A0%D7%95%D7%A2" TargetMode="External"/><Relationship Id="rId7" Type="http://schemas.openxmlformats.org/officeDocument/2006/relationships/hyperlink" Target="https://he.wikipedia.org/wiki/1997"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he.wikipedia.org/wiki/%D7%91%D7%90%D7%A8%D7%99_%D7%9C%D7%95%D7%99%D7%A0%D7%A1%D7%95%D7%9F" TargetMode="External"/><Relationship Id="rId5" Type="http://schemas.openxmlformats.org/officeDocument/2006/relationships/hyperlink" Target="https://he.wikipedia.org/wiki/%D7%90%D7%A8%D7%A6%D7%95%D7%AA_%D7%94%D7%91%D7%A8%D7%99%D7%AA" TargetMode="External"/><Relationship Id="rId4" Type="http://schemas.openxmlformats.org/officeDocument/2006/relationships/hyperlink" Target="https://he.wikipedia.org/wiki/%D7%A1%D7%90%D7%98%D7%99%D7%A8%D7%94"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CNo0BicRM8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he.wikipedia.org/wiki/%D7%AA%D7%A2%D7%9E%D7%95%D7%9C%D7%94" TargetMode="External"/><Relationship Id="rId3" Type="http://schemas.openxmlformats.org/officeDocument/2006/relationships/hyperlink" Target="https://he.wikipedia.org/wiki/%D7%91%D7%A8%D7%95%D7%95%D7%96_%D7%A2%D7%99%D7%AA%D7%95%D7%A0%D7%90%D7%99" TargetMode="External"/><Relationship Id="rId7" Type="http://schemas.openxmlformats.org/officeDocument/2006/relationships/hyperlink" Target="https://he.wikipedia.org/wiki/%D7%97%D7%93%D7%A9%D7%95%D7%AA_(%D7%AA%D7%A7%D7%A9%D7%95%D7%A8%D7%A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he.wikipedia.org/wiki/%D7%90%D7%AA%D7%A8_%D7%90%D7%99%D7%A0%D7%98%D7%A8%D7%A0%D7%98" TargetMode="External"/><Relationship Id="rId11" Type="http://schemas.openxmlformats.org/officeDocument/2006/relationships/hyperlink" Target="https://he.wikipedia.org/wiki/%D7%A2%D7%99%D7%AA%D7%95%D7%A0%D7%95%D7%AA" TargetMode="External"/><Relationship Id="rId5" Type="http://schemas.openxmlformats.org/officeDocument/2006/relationships/hyperlink" Target="https://he.wikipedia.org/wiki/%D7%A8%D7%A9%D7%AA_%D7%97%D7%91%D7%A8%D7%AA%D7%99%D7%AA" TargetMode="External"/><Relationship Id="rId10" Type="http://schemas.openxmlformats.org/officeDocument/2006/relationships/hyperlink" Target="https://he.wikipedia.org/wiki/%D7%AA%D7%A7%D7%A9%D7%95%D7%A8%D7%AA" TargetMode="External"/><Relationship Id="rId4" Type="http://schemas.openxmlformats.org/officeDocument/2006/relationships/hyperlink" Target="https://he.wikipedia.org/wiki/%D7%90%D7%9E%D7%A6%D7%A2%D7%99_%D7%94%D7%AA%D7%A7%D7%A9%D7%95%D7%A8%D7%AA" TargetMode="External"/><Relationship Id="rId9" Type="http://schemas.openxmlformats.org/officeDocument/2006/relationships/hyperlink" Target="https://he.wikipedia.org/wiki/%D7%93%D7%99%D7%A1%D7%90%D7%99%D7%A0%D7%A4%D7%95%D7%A8%D7%9E%D7%A6%D7%99%D7%9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ariv.co.il/news/law/Article-75646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8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77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0" kern="1200" dirty="0">
                <a:solidFill>
                  <a:schemeClr val="tx1"/>
                </a:solidFill>
                <a:effectLst/>
                <a:latin typeface="+mn-lt"/>
                <a:ea typeface="+mn-ea"/>
                <a:cs typeface="+mn-cs"/>
              </a:rPr>
              <a:t>מ"יוצאי יהדות תימן פיתחו חסינות לקורונה" ועד "הממשלה החליטה לשלם 10,000 ש"ח למי שיסתגר בביתו": חדשות הכזב מציפות את הרשתות החברתיות וישראלים רבים מפיצים מידע מטעה ומעורר בהלה. בחלק מהמקרים מדובר </a:t>
            </a:r>
            <a:r>
              <a:rPr lang="he-IL" sz="1200" b="0" kern="1200" dirty="0" err="1">
                <a:solidFill>
                  <a:schemeClr val="tx1"/>
                </a:solidFill>
                <a:effectLst/>
                <a:latin typeface="+mn-lt"/>
                <a:ea typeface="+mn-ea"/>
                <a:cs typeface="+mn-cs"/>
              </a:rPr>
              <a:t>בהאקרים</a:t>
            </a:r>
            <a:r>
              <a:rPr lang="he-IL" sz="1200" b="0" kern="1200" dirty="0">
                <a:solidFill>
                  <a:schemeClr val="tx1"/>
                </a:solidFill>
                <a:effectLst/>
                <a:latin typeface="+mn-lt"/>
                <a:ea typeface="+mn-ea"/>
                <a:cs typeface="+mn-cs"/>
              </a:rPr>
              <a:t> מהעולם הערבי שמנסים לגרום להיסטריה. אז מה עושים?</a:t>
            </a:r>
          </a:p>
          <a:p>
            <a:pPr algn="r" rtl="1"/>
            <a:endParaRPr lang="he-IL" sz="1200" b="0" i="0" u="none" strike="noStrike" cap="none" dirty="0">
              <a:solidFill>
                <a:schemeClr val="dk1"/>
              </a:solidFill>
              <a:effectLst/>
              <a:latin typeface="+mn-lt"/>
              <a:ea typeface="Calibri"/>
              <a:cs typeface="Calibri"/>
              <a:sym typeface="Calibri"/>
            </a:endParaRPr>
          </a:p>
          <a:p>
            <a:pPr algn="r" rtl="1"/>
            <a:endParaRPr lang="he-IL" sz="1200" b="0" i="0" u="none" strike="noStrike" cap="none" dirty="0">
              <a:solidFill>
                <a:schemeClr val="dk1"/>
              </a:solidFill>
              <a:effectLst/>
              <a:latin typeface="+mn-lt"/>
              <a:ea typeface="Calibri"/>
              <a:cs typeface="Calibri"/>
              <a:sym typeface="Calibri"/>
            </a:endParaRPr>
          </a:p>
          <a:p>
            <a:pPr algn="r" rtl="1"/>
            <a:r>
              <a:rPr lang="he-IL" sz="1200" b="0" i="0" u="none" strike="noStrike" cap="none" dirty="0">
                <a:solidFill>
                  <a:schemeClr val="dk1"/>
                </a:solidFill>
                <a:effectLst/>
                <a:latin typeface="+mn-lt"/>
                <a:ea typeface="Calibri"/>
                <a:cs typeface="Calibri"/>
                <a:sym typeface="Calibri"/>
              </a:rPr>
              <a:t>או שישר נלך על החידון ונוסיף עוד שקפים לחידון יש עכשיו מלא זמן ויש גם את הקישור הזה למכון דוידסון שגם משתפים בהרבה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בצורה של חידון. מאד נחמד</a:t>
            </a:r>
          </a:p>
          <a:p>
            <a:pPr algn="r" rtl="1"/>
            <a:r>
              <a:rPr lang="he-IL" sz="1200" b="0" i="0" u="none" strike="noStrike" cap="none" dirty="0">
                <a:solidFill>
                  <a:schemeClr val="dk1"/>
                </a:solidFill>
                <a:effectLst/>
                <a:latin typeface="+mn-lt"/>
                <a:ea typeface="Calibri"/>
                <a:cs typeface="Calibri"/>
                <a:sym typeface="Calibri"/>
              </a:rPr>
              <a:t>הנה מפה מהקישור הזה. הייתי מוסיפה. </a:t>
            </a:r>
          </a:p>
          <a:p>
            <a:pPr algn="r" rtl="1"/>
            <a:r>
              <a:rPr lang="en-US" dirty="0">
                <a:hlinkClick r:id="rId3"/>
              </a:rPr>
              <a:t>https://davidson.weizmann.ac.il/online/reasonabledoubt/%D7%A0%D7%92%D7%99%D7%A3-%D7%94%D7%A7%D7%95%D7%A8%D7%95%D7%A0%D7%94-%D7%9C%D7%A2%D7%A9%D7%95%D7%AA-%D7%A1%D7%93%D7%A8-%D7%91%D7%A9%D7%9E%D7%95%D7%A2%D7%95%D7%AA</a:t>
            </a:r>
            <a:endParaRPr lang="he-IL" sz="1200" b="0" i="0" u="none" strike="noStrike" cap="none" dirty="0">
              <a:solidFill>
                <a:schemeClr val="dk1"/>
              </a:solidFill>
              <a:effectLst/>
              <a:latin typeface="+mn-lt"/>
              <a:ea typeface="Calibri"/>
              <a:cs typeface="Calibri"/>
              <a:sym typeface="Calibri"/>
            </a:endParaRPr>
          </a:p>
          <a:p>
            <a:pPr algn="r" rtl="1"/>
            <a:endParaRPr lang="he-IL" sz="1200" b="1" i="0" u="none" strike="noStrike" cap="none" dirty="0">
              <a:solidFill>
                <a:schemeClr val="dk1"/>
              </a:solidFill>
              <a:effectLst/>
              <a:latin typeface="+mn-lt"/>
              <a:ea typeface="Calibri"/>
              <a:cs typeface="Calibri"/>
              <a:sym typeface="Calibri"/>
            </a:endParaRPr>
          </a:p>
          <a:p>
            <a:pPr algn="r" rtl="1"/>
            <a:r>
              <a:rPr lang="he-IL" sz="1200" b="1" i="0" u="sng" strike="noStrike" cap="none" dirty="0">
                <a:solidFill>
                  <a:schemeClr val="dk1"/>
                </a:solidFill>
                <a:effectLst/>
                <a:latin typeface="+mn-lt"/>
                <a:ea typeface="Calibri"/>
                <a:cs typeface="Calibri"/>
                <a:sym typeface="Calibri"/>
              </a:rPr>
              <a:t>אפשר להוסיף שקף אחד לפני החידון ואז עם התמונה של </a:t>
            </a:r>
            <a:r>
              <a:rPr lang="he-IL" sz="1200" b="1" i="0" u="sng" strike="noStrike" cap="none" dirty="0" err="1">
                <a:solidFill>
                  <a:schemeClr val="dk1"/>
                </a:solidFill>
                <a:effectLst/>
                <a:latin typeface="+mn-lt"/>
                <a:ea typeface="Calibri"/>
                <a:cs typeface="Calibri"/>
                <a:sym typeface="Calibri"/>
              </a:rPr>
              <a:t>הוירוס</a:t>
            </a:r>
            <a:r>
              <a:rPr lang="he-IL" sz="1200" b="1" i="0" u="sng" strike="noStrike" cap="none" dirty="0">
                <a:solidFill>
                  <a:schemeClr val="dk1"/>
                </a:solidFill>
                <a:effectLst/>
                <a:latin typeface="+mn-lt"/>
                <a:ea typeface="Calibri"/>
                <a:cs typeface="Calibri"/>
                <a:sym typeface="Calibri"/>
              </a:rPr>
              <a:t> אני אדבר על העברות של </a:t>
            </a:r>
            <a:r>
              <a:rPr lang="he-IL" sz="1200" b="1" i="0" u="sng" strike="noStrike" cap="none" dirty="0" err="1">
                <a:solidFill>
                  <a:schemeClr val="dk1"/>
                </a:solidFill>
                <a:effectLst/>
                <a:latin typeface="+mn-lt"/>
                <a:ea typeface="Calibri"/>
                <a:cs typeface="Calibri"/>
                <a:sym typeface="Calibri"/>
              </a:rPr>
              <a:t>הפייק</a:t>
            </a:r>
            <a:r>
              <a:rPr lang="he-IL" sz="1200" b="1" i="0" u="sng" strike="noStrike" cap="none" dirty="0">
                <a:solidFill>
                  <a:schemeClr val="dk1"/>
                </a:solidFill>
                <a:effectLst/>
                <a:latin typeface="+mn-lt"/>
                <a:ea typeface="Calibri"/>
                <a:cs typeface="Calibri"/>
                <a:sym typeface="Calibri"/>
              </a:rPr>
              <a:t> ניוז. </a:t>
            </a:r>
          </a:p>
          <a:p>
            <a:pPr algn="r" rtl="1"/>
            <a:r>
              <a:rPr lang="he-IL" sz="1200" b="1" i="0" u="sng" strike="noStrike" cap="none" dirty="0">
                <a:solidFill>
                  <a:schemeClr val="dk1"/>
                </a:solidFill>
                <a:effectLst/>
                <a:latin typeface="+mn-lt"/>
                <a:ea typeface="Calibri"/>
                <a:cs typeface="Calibri"/>
                <a:sym typeface="Calibri"/>
              </a:rPr>
              <a:t>ההתנהגות שלנו מול </a:t>
            </a:r>
            <a:r>
              <a:rPr lang="he-IL" sz="1200" b="1" i="0" u="sng" strike="noStrike" cap="none" dirty="0" err="1">
                <a:solidFill>
                  <a:schemeClr val="dk1"/>
                </a:solidFill>
                <a:effectLst/>
                <a:latin typeface="+mn-lt"/>
                <a:ea typeface="Calibri"/>
                <a:cs typeface="Calibri"/>
                <a:sym typeface="Calibri"/>
              </a:rPr>
              <a:t>הפייק</a:t>
            </a:r>
            <a:r>
              <a:rPr lang="he-IL" sz="1200" b="1" i="0" u="sng" strike="noStrike" cap="none" dirty="0">
                <a:solidFill>
                  <a:schemeClr val="dk1"/>
                </a:solidFill>
                <a:effectLst/>
                <a:latin typeface="+mn-lt"/>
                <a:ea typeface="Calibri"/>
                <a:cs typeface="Calibri"/>
                <a:sym typeface="Calibri"/>
              </a:rPr>
              <a:t> ניוז דומה למדי להתנהגות של וירוס הקורונה עצמו</a:t>
            </a:r>
            <a:r>
              <a:rPr lang="he-IL" sz="1200" b="0" i="0" u="sng" strike="noStrike" cap="none" dirty="0">
                <a:solidFill>
                  <a:schemeClr val="dk1"/>
                </a:solidFill>
                <a:effectLst/>
                <a:latin typeface="+mn-lt"/>
                <a:ea typeface="Calibri"/>
                <a:cs typeface="Calibri"/>
                <a:sym typeface="Calibri"/>
              </a:rPr>
              <a:t>. כמו הווירוס, ההודעות הכוזבות עוברות מאדם לאדם, וכמו הווירוס הן אפקטיביות במיוחד בקבוצות גדולות. ומעניין לא פחות: כמו בקורונה כך גם </a:t>
            </a:r>
            <a:r>
              <a:rPr lang="he-IL" sz="1200" b="0" i="0" u="sng" strike="noStrike" cap="none" dirty="0" err="1">
                <a:solidFill>
                  <a:schemeClr val="dk1"/>
                </a:solidFill>
                <a:effectLst/>
                <a:latin typeface="+mn-lt"/>
                <a:ea typeface="Calibri"/>
                <a:cs typeface="Calibri"/>
                <a:sym typeface="Calibri"/>
              </a:rPr>
              <a:t>בפייק</a:t>
            </a:r>
            <a:r>
              <a:rPr lang="he-IL" sz="1200" b="0" i="0" u="sng" strike="noStrike" cap="none" dirty="0">
                <a:solidFill>
                  <a:schemeClr val="dk1"/>
                </a:solidFill>
                <a:effectLst/>
                <a:latin typeface="+mn-lt"/>
                <a:ea typeface="Calibri"/>
                <a:cs typeface="Calibri"/>
                <a:sym typeface="Calibri"/>
              </a:rPr>
              <a:t> ניוז, הקשישים הם אוכלוסייה בסיכון ו</a:t>
            </a:r>
            <a:r>
              <a:rPr lang="he-IL" sz="1200" b="0" i="0" u="sng" strike="noStrike" cap="none" dirty="0">
                <a:solidFill>
                  <a:schemeClr val="dk1"/>
                </a:solidFill>
                <a:effectLst/>
                <a:latin typeface="+mn-lt"/>
                <a:ea typeface="Calibri"/>
                <a:cs typeface="Calibri"/>
                <a:sym typeface="Calibri"/>
                <a:hlinkClick r:id="rId4"/>
              </a:rPr>
              <a:t>מחקר</a:t>
            </a:r>
            <a:r>
              <a:rPr lang="he-IL" sz="1200" b="0" i="0" u="sng" strike="noStrike" cap="none" dirty="0">
                <a:solidFill>
                  <a:schemeClr val="dk1"/>
                </a:solidFill>
                <a:effectLst/>
                <a:latin typeface="+mn-lt"/>
                <a:ea typeface="Calibri"/>
                <a:cs typeface="Calibri"/>
                <a:sym typeface="Calibri"/>
              </a:rPr>
              <a:t> מצא שהם נוטים הרבה יותר להפיץ </a:t>
            </a:r>
            <a:r>
              <a:rPr lang="he-IL" sz="1200" b="0" i="0" u="sng" strike="noStrike" cap="none" dirty="0" err="1">
                <a:solidFill>
                  <a:schemeClr val="dk1"/>
                </a:solidFill>
                <a:effectLst/>
                <a:latin typeface="+mn-lt"/>
                <a:ea typeface="Calibri"/>
                <a:cs typeface="Calibri"/>
                <a:sym typeface="Calibri"/>
              </a:rPr>
              <a:t>פייק</a:t>
            </a:r>
            <a:r>
              <a:rPr lang="he-IL" sz="1200" b="0" i="0" u="sng" strike="noStrike" cap="none" dirty="0">
                <a:solidFill>
                  <a:schemeClr val="dk1"/>
                </a:solidFill>
                <a:effectLst/>
                <a:latin typeface="+mn-lt"/>
                <a:ea typeface="Calibri"/>
                <a:cs typeface="Calibri"/>
                <a:sym typeface="Calibri"/>
              </a:rPr>
              <a:t> ניוז יכול להיות שמתוך תמימות ורצון להגן?. והכי חשוב: הדרך לעצור את </a:t>
            </a:r>
            <a:r>
              <a:rPr lang="he-IL" sz="1200" b="0" i="0" u="sng" strike="noStrike" cap="none" dirty="0" err="1">
                <a:solidFill>
                  <a:schemeClr val="dk1"/>
                </a:solidFill>
                <a:effectLst/>
                <a:latin typeface="+mn-lt"/>
                <a:ea typeface="Calibri"/>
                <a:cs typeface="Calibri"/>
                <a:sym typeface="Calibri"/>
              </a:rPr>
              <a:t>הפייק</a:t>
            </a:r>
            <a:r>
              <a:rPr lang="he-IL" sz="1200" b="0" i="0" u="sng" strike="noStrike" cap="none" dirty="0">
                <a:solidFill>
                  <a:schemeClr val="dk1"/>
                </a:solidFill>
                <a:effectLst/>
                <a:latin typeface="+mn-lt"/>
                <a:ea typeface="Calibri"/>
                <a:cs typeface="Calibri"/>
                <a:sym typeface="Calibri"/>
              </a:rPr>
              <a:t> מאוד מזכירה את הצעדים לעצירת הקורונה: פשוט להימנע מהעברת הודעות שרשרת, שברוב המקרים הן אינן נכונות. </a:t>
            </a:r>
          </a:p>
          <a:p>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12</a:t>
            </a:fld>
            <a:endParaRPr lang="he-IL"/>
          </a:p>
        </p:txBody>
      </p:sp>
    </p:spTree>
    <p:extLst>
      <p:ext uri="{BB962C8B-B14F-4D97-AF65-F5344CB8AC3E}">
        <p14:creationId xmlns:p14="http://schemas.microsoft.com/office/powerpoint/2010/main" val="301662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b="1" i="0" u="none" strike="noStrike" cap="none" dirty="0">
                <a:solidFill>
                  <a:schemeClr val="dk1"/>
                </a:solidFill>
                <a:effectLst/>
                <a:latin typeface="+mn-lt"/>
                <a:ea typeface="Calibri"/>
                <a:cs typeface="Calibri"/>
                <a:sym typeface="Calibri"/>
              </a:rPr>
              <a:t>ההתנהגות שלנו מול </a:t>
            </a:r>
            <a:r>
              <a:rPr lang="he-IL" sz="1200" b="1" i="0" u="none" strike="noStrike" cap="none" dirty="0" err="1">
                <a:solidFill>
                  <a:schemeClr val="dk1"/>
                </a:solidFill>
                <a:effectLst/>
                <a:latin typeface="+mn-lt"/>
                <a:ea typeface="Calibri"/>
                <a:cs typeface="Calibri"/>
                <a:sym typeface="Calibri"/>
              </a:rPr>
              <a:t>הפייק</a:t>
            </a:r>
            <a:r>
              <a:rPr lang="he-IL" sz="1200" b="1" i="0" u="none" strike="noStrike" cap="none" dirty="0">
                <a:solidFill>
                  <a:schemeClr val="dk1"/>
                </a:solidFill>
                <a:effectLst/>
                <a:latin typeface="+mn-lt"/>
                <a:ea typeface="Calibri"/>
                <a:cs typeface="Calibri"/>
                <a:sym typeface="Calibri"/>
              </a:rPr>
              <a:t> ניוז דומה למדי להתנהגות של וירוס הקורונה עצמו</a:t>
            </a:r>
            <a:r>
              <a:rPr lang="he-IL" sz="1200" b="0" i="0" u="none" strike="noStrike" cap="none" dirty="0">
                <a:solidFill>
                  <a:schemeClr val="dk1"/>
                </a:solidFill>
                <a:effectLst/>
                <a:latin typeface="+mn-lt"/>
                <a:ea typeface="Calibri"/>
                <a:cs typeface="Calibri"/>
                <a:sym typeface="Calibri"/>
              </a:rPr>
              <a:t>. </a:t>
            </a:r>
          </a:p>
          <a:p>
            <a:pPr algn="r" rtl="1"/>
            <a:r>
              <a:rPr lang="he-IL" sz="1200" b="0" i="0" u="none" strike="noStrike" cap="none" dirty="0">
                <a:solidFill>
                  <a:schemeClr val="dk1"/>
                </a:solidFill>
                <a:effectLst/>
                <a:latin typeface="+mn-lt"/>
                <a:ea typeface="Calibri"/>
                <a:cs typeface="Calibri"/>
                <a:sym typeface="Calibri"/>
              </a:rPr>
              <a:t>כמו הווירוס, ההודעות הכוזבות עוברות מאדם לאדם, וכמו הווירוס הן אפקטיביות במיוחד בקבוצות גדולות. </a:t>
            </a:r>
          </a:p>
          <a:p>
            <a:pPr algn="r" rtl="1"/>
            <a:r>
              <a:rPr lang="he-IL" sz="1200" b="0" i="0" u="none" strike="noStrike" cap="none" dirty="0">
                <a:solidFill>
                  <a:schemeClr val="dk1"/>
                </a:solidFill>
                <a:effectLst/>
                <a:latin typeface="+mn-lt"/>
                <a:ea typeface="Calibri"/>
                <a:cs typeface="Calibri"/>
                <a:sym typeface="Calibri"/>
              </a:rPr>
              <a:t>ומעניין לא פחות: כמו בקורונה כך גם </a:t>
            </a:r>
            <a:r>
              <a:rPr lang="he-IL" sz="1200" b="0" i="0" u="none" strike="noStrike" cap="none" dirty="0" err="1">
                <a:solidFill>
                  <a:schemeClr val="dk1"/>
                </a:solidFill>
                <a:effectLst/>
                <a:latin typeface="+mn-lt"/>
                <a:ea typeface="Calibri"/>
                <a:cs typeface="Calibri"/>
                <a:sym typeface="Calibri"/>
              </a:rPr>
              <a:t>בפייק</a:t>
            </a:r>
            <a:r>
              <a:rPr lang="he-IL" sz="1200" b="0" i="0" u="none" strike="noStrike" cap="none" dirty="0">
                <a:solidFill>
                  <a:schemeClr val="dk1"/>
                </a:solidFill>
                <a:effectLst/>
                <a:latin typeface="+mn-lt"/>
                <a:ea typeface="Calibri"/>
                <a:cs typeface="Calibri"/>
                <a:sym typeface="Calibri"/>
              </a:rPr>
              <a:t> ניוז, הקשישים הם אוכלוסייה בסיכון ו</a:t>
            </a:r>
            <a:r>
              <a:rPr lang="he-IL" sz="1200" b="0" i="0" u="none" strike="noStrike" cap="none" dirty="0">
                <a:solidFill>
                  <a:schemeClr val="dk1"/>
                </a:solidFill>
                <a:effectLst/>
                <a:latin typeface="+mn-lt"/>
                <a:ea typeface="Calibri"/>
                <a:cs typeface="Calibri"/>
                <a:sym typeface="Calibri"/>
                <a:hlinkClick r:id="rId3"/>
              </a:rPr>
              <a:t>מחקר</a:t>
            </a:r>
            <a:r>
              <a:rPr lang="he-IL" sz="1200" b="0" i="0" u="none" strike="noStrike" cap="none" dirty="0">
                <a:solidFill>
                  <a:schemeClr val="dk1"/>
                </a:solidFill>
                <a:effectLst/>
                <a:latin typeface="+mn-lt"/>
                <a:ea typeface="Calibri"/>
                <a:cs typeface="Calibri"/>
                <a:sym typeface="Calibri"/>
              </a:rPr>
              <a:t> מצא שהם נוטים הרבה יותר להפיץ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 יכול להיות שמתוך תמימות ורצון להגן? </a:t>
            </a:r>
          </a:p>
          <a:p>
            <a:pPr algn="r" rtl="1"/>
            <a:r>
              <a:rPr lang="he-IL" sz="1200" b="0" i="0" u="none" strike="noStrike" cap="none" dirty="0">
                <a:solidFill>
                  <a:schemeClr val="dk1"/>
                </a:solidFill>
                <a:effectLst/>
                <a:latin typeface="+mn-lt"/>
                <a:ea typeface="Calibri"/>
                <a:cs typeface="Calibri"/>
                <a:sym typeface="Calibri"/>
              </a:rPr>
              <a:t>והכי חשוב: הדרך לעצור את </a:t>
            </a:r>
            <a:r>
              <a:rPr lang="he-IL" sz="1200" b="0" i="0" u="none" strike="noStrike" cap="none" dirty="0" err="1">
                <a:solidFill>
                  <a:schemeClr val="dk1"/>
                </a:solidFill>
                <a:effectLst/>
                <a:latin typeface="+mn-lt"/>
                <a:ea typeface="Calibri"/>
                <a:cs typeface="Calibri"/>
                <a:sym typeface="Calibri"/>
              </a:rPr>
              <a:t>הפייק</a:t>
            </a:r>
            <a:r>
              <a:rPr lang="he-IL" sz="1200" b="0" i="0" u="none" strike="noStrike" cap="none" dirty="0">
                <a:solidFill>
                  <a:schemeClr val="dk1"/>
                </a:solidFill>
                <a:effectLst/>
                <a:latin typeface="+mn-lt"/>
                <a:ea typeface="Calibri"/>
                <a:cs typeface="Calibri"/>
                <a:sym typeface="Calibri"/>
              </a:rPr>
              <a:t> מאוד מזכירה את הצעדים לעצירת וירוס</a:t>
            </a:r>
            <a:r>
              <a:rPr lang="he-IL" sz="1200" b="0" i="0" u="none" strike="noStrike" cap="none" baseline="0" dirty="0">
                <a:solidFill>
                  <a:schemeClr val="dk1"/>
                </a:solidFill>
                <a:effectLst/>
                <a:latin typeface="+mn-lt"/>
                <a:ea typeface="Calibri"/>
                <a:cs typeface="Calibri"/>
                <a:sym typeface="Calibri"/>
              </a:rPr>
              <a:t> הקורונה</a:t>
            </a:r>
            <a:r>
              <a:rPr lang="he-IL" sz="1200" b="0" i="0" u="none" strike="noStrike" cap="none" dirty="0">
                <a:solidFill>
                  <a:schemeClr val="dk1"/>
                </a:solidFill>
                <a:effectLst/>
                <a:latin typeface="+mn-lt"/>
                <a:ea typeface="Calibri"/>
                <a:cs typeface="Calibri"/>
                <a:sym typeface="Calibri"/>
              </a:rPr>
              <a:t>: פשוט להימנע מלהעביר אותן</a:t>
            </a:r>
            <a:r>
              <a:rPr lang="he-IL" sz="1200" b="0" i="0" u="none" strike="noStrike" cap="none" baseline="0" dirty="0">
                <a:solidFill>
                  <a:schemeClr val="dk1"/>
                </a:solidFill>
                <a:effectLst/>
                <a:latin typeface="+mn-lt"/>
                <a:ea typeface="Calibri"/>
                <a:cs typeface="Calibri"/>
                <a:sym typeface="Calibri"/>
              </a:rPr>
              <a:t> הלאה...</a:t>
            </a:r>
            <a:endParaRPr lang="he-IL" sz="1200" b="0" i="0" u="none" strike="noStrike" cap="none" dirty="0">
              <a:solidFill>
                <a:schemeClr val="dk1"/>
              </a:solidFill>
              <a:effectLst/>
              <a:latin typeface="+mn-lt"/>
              <a:ea typeface="Calibri"/>
              <a:cs typeface="Calibri"/>
              <a:sym typeface="Calibri"/>
            </a:endParaRPr>
          </a:p>
          <a:p>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249636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אחת הדרכים</a:t>
            </a:r>
            <a:r>
              <a:rPr lang="he-IL" baseline="0" dirty="0"/>
              <a:t> הטובות לבדוק אם הידיעה שהגיעה אלינו היא ניוז, או </a:t>
            </a:r>
            <a:r>
              <a:rPr lang="he-IL" baseline="0" dirty="0" err="1"/>
              <a:t>פייק</a:t>
            </a:r>
            <a:r>
              <a:rPr lang="he-IL" baseline="0" dirty="0"/>
              <a:t> ניוז, היא לחפש מקור מוסמך שעושה סדר.</a:t>
            </a:r>
          </a:p>
          <a:p>
            <a:r>
              <a:rPr lang="he-IL" baseline="0" dirty="0"/>
              <a:t>החידון הזה לקוח מתוך האתר של חדשות כאן 11.</a:t>
            </a:r>
          </a:p>
          <a:p>
            <a:endParaRPr lang="he-IL" baseline="0"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66551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he-IL" dirty="0"/>
              <a:t>מכון דוידסון – הזרוע החינוכית של מכון ויצמן – פתחו קבוצת </a:t>
            </a:r>
            <a:r>
              <a:rPr lang="he-IL" dirty="0" err="1"/>
              <a:t>פייסבוק</a:t>
            </a:r>
            <a:r>
              <a:rPr lang="he-IL" dirty="0"/>
              <a:t> שקוראים לה "זה נכון?", ומזמינים את כל מי שרוצה לשאול לגבי הודעות שרצות </a:t>
            </a:r>
            <a:r>
              <a:rPr lang="he-IL" sz="1200" b="0" i="0" kern="1200" dirty="0">
                <a:solidFill>
                  <a:schemeClr val="tx1"/>
                </a:solidFill>
                <a:effectLst/>
                <a:latin typeface="+mn-lt"/>
                <a:ea typeface="+mn-ea"/>
                <a:cs typeface="+mn-cs"/>
              </a:rPr>
              <a:t>ברשתות החברתיות, </a:t>
            </a:r>
            <a:r>
              <a:rPr lang="he-IL" sz="1200" b="0" i="0" kern="1200" dirty="0" err="1">
                <a:solidFill>
                  <a:schemeClr val="tx1"/>
                </a:solidFill>
                <a:effectLst/>
                <a:latin typeface="+mn-lt"/>
                <a:ea typeface="+mn-ea"/>
                <a:cs typeface="+mn-cs"/>
              </a:rPr>
              <a:t>בווטסאפ</a:t>
            </a:r>
            <a:r>
              <a:rPr lang="he-IL" sz="1200" b="0" i="0" kern="1200" dirty="0">
                <a:solidFill>
                  <a:schemeClr val="tx1"/>
                </a:solidFill>
                <a:effectLst/>
                <a:latin typeface="+mn-lt"/>
                <a:ea typeface="+mn-ea"/>
                <a:cs typeface="+mn-cs"/>
              </a:rPr>
              <a:t> ובתקשורת על נגיף הקורונה. באתר של</a:t>
            </a:r>
            <a:r>
              <a:rPr lang="he-IL" sz="1200" b="0" i="0" kern="1200" baseline="0" dirty="0">
                <a:solidFill>
                  <a:schemeClr val="tx1"/>
                </a:solidFill>
                <a:effectLst/>
                <a:latin typeface="+mn-lt"/>
                <a:ea typeface="+mn-ea"/>
                <a:cs typeface="+mn-cs"/>
              </a:rPr>
              <a:t> מכון דוידסון מפורסמות ההודעות האחרונות שהגיעו אליהם אחרי שהם עשו בדיקה עד כמה הן מבוססות - האם יש בהן אמת או שהן </a:t>
            </a:r>
            <a:r>
              <a:rPr lang="he-IL" sz="1200" b="0" i="0" kern="1200" baseline="0" dirty="0" err="1">
                <a:solidFill>
                  <a:schemeClr val="tx1"/>
                </a:solidFill>
                <a:effectLst/>
                <a:latin typeface="+mn-lt"/>
                <a:ea typeface="+mn-ea"/>
                <a:cs typeface="+mn-cs"/>
              </a:rPr>
              <a:t>פייק</a:t>
            </a:r>
            <a:r>
              <a:rPr lang="he-IL" sz="1200" b="0" i="0" kern="1200" baseline="0" dirty="0">
                <a:solidFill>
                  <a:schemeClr val="tx1"/>
                </a:solidFill>
                <a:effectLst/>
                <a:latin typeface="+mn-lt"/>
                <a:ea typeface="+mn-ea"/>
                <a:cs typeface="+mn-cs"/>
              </a:rPr>
              <a:t>.</a:t>
            </a:r>
          </a:p>
          <a:p>
            <a:endParaRPr lang="he-IL" sz="1200" b="0" i="0" kern="1200" baseline="0" dirty="0">
              <a:solidFill>
                <a:schemeClr val="tx1"/>
              </a:solidFill>
              <a:effectLst/>
              <a:latin typeface="+mn-lt"/>
              <a:ea typeface="+mn-ea"/>
              <a:cs typeface="+mn-cs"/>
            </a:endParaRPr>
          </a:p>
          <a:p>
            <a:r>
              <a:rPr lang="he-IL" sz="1200" b="0" i="0" u="sng" kern="1200" baseline="0" dirty="0">
                <a:solidFill>
                  <a:schemeClr val="tx1"/>
                </a:solidFill>
                <a:effectLst/>
                <a:latin typeface="+mn-lt"/>
                <a:ea typeface="+mn-ea"/>
                <a:cs typeface="+mn-cs"/>
              </a:rPr>
              <a:t>דוגמה ראשונה</a:t>
            </a:r>
            <a:r>
              <a:rPr lang="he-IL"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במכון</a:t>
            </a:r>
            <a:r>
              <a:rPr lang="he-IL" sz="1200" b="0" i="0" kern="1200" baseline="0" dirty="0">
                <a:solidFill>
                  <a:schemeClr val="tx1"/>
                </a:solidFill>
                <a:effectLst/>
                <a:latin typeface="+mn-lt"/>
                <a:ea typeface="+mn-ea"/>
                <a:cs typeface="+mn-cs"/>
              </a:rPr>
              <a:t> דוידסון כותבים על ההודעה הזו: "</a:t>
            </a:r>
            <a:r>
              <a:rPr lang="he-IL" sz="1200" b="0" i="0" kern="1200" dirty="0">
                <a:solidFill>
                  <a:schemeClr val="tx1"/>
                </a:solidFill>
                <a:effectLst/>
                <a:latin typeface="+mn-lt"/>
                <a:ea typeface="+mn-ea"/>
                <a:cs typeface="+mn-cs"/>
              </a:rPr>
              <a:t>סיפור הבצל והשפעת הוא סיפור ישן שמקורו במכתב שרשרת שמסתובב ברשת כבר שנים, וכולו שטות מוחלטת. </a:t>
            </a:r>
            <a:r>
              <a:rPr lang="he-IL" sz="1200" b="1" i="0" u="none" strike="noStrike" kern="1200" dirty="0">
                <a:solidFill>
                  <a:schemeClr val="tx1"/>
                </a:solidFill>
                <a:effectLst/>
                <a:latin typeface="+mn-lt"/>
                <a:ea typeface="+mn-ea"/>
                <a:cs typeface="+mn-cs"/>
                <a:hlinkClick r:id="rId3"/>
              </a:rPr>
              <a:t>בצל לא סופח חיידקים ובוודאי שלא נגיפים</a:t>
            </a:r>
            <a:r>
              <a:rPr lang="he-IL" sz="1200" b="0" i="0" kern="1200" dirty="0">
                <a:solidFill>
                  <a:schemeClr val="tx1"/>
                </a:solidFill>
                <a:effectLst/>
                <a:latin typeface="+mn-lt"/>
                <a:ea typeface="+mn-ea"/>
                <a:cs typeface="+mn-cs"/>
              </a:rPr>
              <a:t> כמו נגיף הקורונה החדש, ואין כל תועלת רפואית לבצל חתוך שנמצא בחדר. בנוסף, הסיפור על הרופא שראה במיקרוסקופ אור את נגיף השפעת בבצל הוא סיפור בדוי לחלוטין: אי אפשר לראות את נגיף השפעת במיקרוסקופ אור, וגם לא נגיפי קורונה, אלא רק במיקרוסקופ אלקטרונים - שלא היה קיים בימים ההם; נגיפים שגורמים למחלות אצל בני אדם לא יכולים להדביק תאי צמחים; ואת נגיף השפעת בודדו לראשונה ב-1933, כמה וכמה שנים אחרי 1918. וכן, גם אין שום מניעה לאכול בצל שנחתך ונשמר במקרר. לעומת זאת יש מניעה להעביר הודעה כזאת. </a:t>
            </a:r>
            <a:r>
              <a:rPr lang="he-IL" sz="1200" b="1" i="0" kern="1200" dirty="0">
                <a:solidFill>
                  <a:schemeClr val="tx1"/>
                </a:solidFill>
                <a:effectLst/>
                <a:latin typeface="+mn-lt"/>
                <a:ea typeface="+mn-ea"/>
                <a:cs typeface="+mn-cs"/>
              </a:rPr>
              <a:t>כדאי למחוק ולא להעביר."</a:t>
            </a:r>
          </a:p>
          <a:p>
            <a:endParaRPr lang="he-IL" sz="1200" b="1" i="0" kern="1200" dirty="0">
              <a:solidFill>
                <a:schemeClr val="tx1"/>
              </a:solidFill>
              <a:effectLst/>
              <a:latin typeface="+mn-lt"/>
              <a:ea typeface="+mn-ea"/>
              <a:cs typeface="+mn-cs"/>
            </a:endParaRPr>
          </a:p>
          <a:p>
            <a:r>
              <a:rPr lang="he-IL" sz="1200" b="0" i="0" u="sng" kern="1200" dirty="0">
                <a:solidFill>
                  <a:schemeClr val="tx1"/>
                </a:solidFill>
                <a:effectLst/>
                <a:latin typeface="+mn-lt"/>
                <a:ea typeface="+mn-ea"/>
                <a:cs typeface="+mn-cs"/>
              </a:rPr>
              <a:t>דוגמה</a:t>
            </a:r>
            <a:r>
              <a:rPr lang="he-IL" sz="1200" b="0" i="0" u="sng" kern="1200" baseline="0" dirty="0">
                <a:solidFill>
                  <a:schemeClr val="tx1"/>
                </a:solidFill>
                <a:effectLst/>
                <a:latin typeface="+mn-lt"/>
                <a:ea typeface="+mn-ea"/>
                <a:cs typeface="+mn-cs"/>
              </a:rPr>
              <a:t> שנייה</a:t>
            </a:r>
            <a:r>
              <a:rPr lang="he-IL"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he-IL" sz="1200" b="0" i="0" kern="1200" baseline="0" dirty="0">
                <a:solidFill>
                  <a:schemeClr val="tx1"/>
                </a:solidFill>
                <a:effectLst/>
                <a:latin typeface="+mn-lt"/>
                <a:ea typeface="+mn-ea"/>
                <a:cs typeface="+mn-cs"/>
              </a:rPr>
              <a:t>על ההודעה הזו, שהגיעה עם הרבה בשורות מעודדות, כתבו במכון דוידסון:</a:t>
            </a:r>
            <a:r>
              <a:rPr lang="en-US" sz="1200" b="0" i="0" kern="1200" baseline="0" dirty="0">
                <a:solidFill>
                  <a:schemeClr val="tx1"/>
                </a:solidFill>
                <a:effectLst/>
                <a:latin typeface="+mn-lt"/>
                <a:ea typeface="+mn-ea"/>
                <a:cs typeface="+mn-cs"/>
              </a:rPr>
              <a:t> </a:t>
            </a:r>
            <a:r>
              <a:rPr lang="he-IL" sz="1200" b="0" i="0" kern="1200" baseline="0" dirty="0">
                <a:solidFill>
                  <a:schemeClr val="tx1"/>
                </a:solidFill>
                <a:effectLst/>
                <a:latin typeface="+mn-lt"/>
                <a:ea typeface="+mn-ea"/>
                <a:cs typeface="+mn-cs"/>
              </a:rPr>
              <a:t>"</a:t>
            </a:r>
            <a:r>
              <a:rPr lang="he-IL" sz="1200" b="0" i="0" kern="1200" dirty="0">
                <a:solidFill>
                  <a:schemeClr val="tx1"/>
                </a:solidFill>
                <a:effectLst/>
                <a:latin typeface="+mn-lt"/>
                <a:ea typeface="+mn-ea"/>
                <a:cs typeface="+mn-cs"/>
              </a:rPr>
              <a:t>בשורות טובות זה דבר חשוב בימים טרופים אלה. הבעיה היא שהן גם צריכות להיות נכונות...</a:t>
            </a:r>
          </a:p>
          <a:p>
            <a:r>
              <a:rPr lang="he-IL" sz="1200" b="0" i="0" kern="1200" dirty="0">
                <a:solidFill>
                  <a:schemeClr val="tx1"/>
                </a:solidFill>
                <a:effectLst/>
                <a:latin typeface="+mn-lt"/>
                <a:ea typeface="+mn-ea"/>
                <a:cs typeface="+mn-cs"/>
              </a:rPr>
              <a:t>1. סין מתמודדת עם גל שני, עיר אחת נכנסה לסגר לאחרונה.</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2. יש הרבה טיפולים בקנה, אבל הם עדיין חייבים לעבור את המבחן הניסויי. יהיו בשורות טובות, אבל נכון  לעכשיו אין עדיין פתרון טוב ויעיל שאפשר להפיץ לכולם.</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3. אנטיביוטיקה היא בכלל נגד חיידקים.</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4. עשתה החלמה? נשמע כמו גוגל </a:t>
            </a:r>
            <a:r>
              <a:rPr lang="he-IL" sz="1200" b="0" i="0" kern="1200" dirty="0" err="1">
                <a:solidFill>
                  <a:schemeClr val="tx1"/>
                </a:solidFill>
                <a:effectLst/>
                <a:latin typeface="+mn-lt"/>
                <a:ea typeface="+mn-ea"/>
                <a:cs typeface="+mn-cs"/>
              </a:rPr>
              <a:t>טרנסלייט</a:t>
            </a:r>
            <a:r>
              <a:rPr lang="he-IL" sz="1200" b="0" i="0" kern="1200" dirty="0">
                <a:solidFill>
                  <a:schemeClr val="tx1"/>
                </a:solidFill>
                <a:effectLst/>
                <a:latin typeface="+mn-lt"/>
                <a:ea typeface="+mn-ea"/>
                <a:cs typeface="+mn-cs"/>
              </a:rPr>
              <a:t>. בכל מקרה הרבה החלימו, הרוב המכריע יחלימו. אף אחד לא אומר אחרת.</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5. נכון.</a:t>
            </a:r>
          </a:p>
          <a:p>
            <a:r>
              <a:rPr lang="he-IL" sz="1200" b="1" i="0" kern="1200" dirty="0">
                <a:solidFill>
                  <a:schemeClr val="tx1"/>
                </a:solidFill>
                <a:effectLst/>
                <a:latin typeface="+mn-lt"/>
                <a:ea typeface="+mn-ea"/>
                <a:cs typeface="+mn-cs"/>
              </a:rPr>
              <a:t>... ויש בהודעה הזו עוד רשימה ארוכה של סעיפים</a:t>
            </a:r>
            <a:r>
              <a:rPr lang="he-IL" sz="1200" b="0" i="0" kern="1200" dirty="0">
                <a:solidFill>
                  <a:schemeClr val="tx1"/>
                </a:solidFill>
                <a:effectLst/>
                <a:latin typeface="+mn-lt"/>
                <a:ea typeface="+mn-ea"/>
                <a:cs typeface="+mn-cs"/>
              </a:rPr>
              <a:t>,</a:t>
            </a:r>
            <a:r>
              <a:rPr lang="he-IL" sz="1200" b="0" i="0" kern="1200" baseline="0" dirty="0">
                <a:solidFill>
                  <a:schemeClr val="tx1"/>
                </a:solidFill>
                <a:effectLst/>
                <a:latin typeface="+mn-lt"/>
                <a:ea typeface="+mn-ea"/>
                <a:cs typeface="+mn-cs"/>
              </a:rPr>
              <a:t> שבמכון דוידסון בדקו אחד אחד. ההמלצה שלהם: "</a:t>
            </a:r>
            <a:r>
              <a:rPr lang="he-IL" sz="1200" b="0" i="0" kern="1200" dirty="0">
                <a:solidFill>
                  <a:schemeClr val="tx1"/>
                </a:solidFill>
                <a:effectLst/>
                <a:latin typeface="+mn-lt"/>
                <a:ea typeface="+mn-ea"/>
                <a:cs typeface="+mn-cs"/>
              </a:rPr>
              <a:t>מוטב להתמקד בדברים הנכונים ולא לחפש בכוח סיבות לשמוח. </a:t>
            </a:r>
            <a:r>
              <a:rPr lang="he-IL" sz="1200" b="1" i="0" kern="1200" dirty="0">
                <a:solidFill>
                  <a:schemeClr val="tx1"/>
                </a:solidFill>
                <a:effectLst/>
                <a:latin typeface="+mn-lt"/>
                <a:ea typeface="+mn-ea"/>
                <a:cs typeface="+mn-cs"/>
              </a:rPr>
              <a:t>המלצה - לא להעביר".</a:t>
            </a:r>
          </a:p>
          <a:p>
            <a:endParaRPr lang="he-IL" sz="1200" b="1" i="0" kern="1200" dirty="0">
              <a:solidFill>
                <a:schemeClr val="tx1"/>
              </a:solidFill>
              <a:effectLst/>
              <a:latin typeface="+mn-lt"/>
              <a:ea typeface="+mn-ea"/>
              <a:cs typeface="+mn-cs"/>
            </a:endParaRPr>
          </a:p>
          <a:p>
            <a:pPr rtl="1"/>
            <a:r>
              <a:rPr lang="he-IL" sz="1200" b="0" i="0" u="sng" kern="1200" dirty="0">
                <a:solidFill>
                  <a:schemeClr val="tx1"/>
                </a:solidFill>
                <a:effectLst/>
                <a:latin typeface="+mn-lt"/>
                <a:ea typeface="+mn-ea"/>
                <a:cs typeface="+mn-cs"/>
              </a:rPr>
              <a:t>דוגמה</a:t>
            </a:r>
            <a:r>
              <a:rPr lang="he-IL" sz="1200" b="0" i="0" u="sng" kern="1200" baseline="0" dirty="0">
                <a:solidFill>
                  <a:schemeClr val="tx1"/>
                </a:solidFill>
                <a:effectLst/>
                <a:latin typeface="+mn-lt"/>
                <a:ea typeface="+mn-ea"/>
                <a:cs typeface="+mn-cs"/>
              </a:rPr>
              <a:t> שלישית</a:t>
            </a:r>
            <a:r>
              <a:rPr lang="he-IL" sz="1200" b="0" i="0" kern="1200" baseline="0" dirty="0">
                <a:solidFill>
                  <a:schemeClr val="tx1"/>
                </a:solidFill>
                <a:effectLst/>
                <a:latin typeface="+mn-lt"/>
                <a:ea typeface="+mn-ea"/>
                <a:cs typeface="+mn-cs"/>
              </a:rPr>
              <a:t>: לגבי ההודעה ש</a:t>
            </a:r>
            <a:r>
              <a:rPr lang="he-IL" sz="1200" b="0" i="0" kern="1200" dirty="0">
                <a:solidFill>
                  <a:schemeClr val="tx1"/>
                </a:solidFill>
                <a:effectLst/>
                <a:latin typeface="+mn-lt"/>
                <a:ea typeface="+mn-ea"/>
                <a:cs typeface="+mn-cs"/>
              </a:rPr>
              <a:t>נגיף הקורונה גורם לאובדן חושי ריח וטעם, המומחים</a:t>
            </a:r>
            <a:r>
              <a:rPr lang="he-IL" sz="1200" b="0" i="0" kern="1200" baseline="0" dirty="0">
                <a:solidFill>
                  <a:schemeClr val="tx1"/>
                </a:solidFill>
                <a:effectLst/>
                <a:latin typeface="+mn-lt"/>
                <a:ea typeface="+mn-ea"/>
                <a:cs typeface="+mn-cs"/>
              </a:rPr>
              <a:t> במכון דוידסון אישרו שהיא נכונה. הם מצאו ב</a:t>
            </a:r>
            <a:r>
              <a:rPr lang="he-IL" sz="1200" b="0" i="0" kern="1200" dirty="0">
                <a:solidFill>
                  <a:schemeClr val="tx1"/>
                </a:solidFill>
                <a:effectLst/>
                <a:latin typeface="+mn-lt"/>
                <a:ea typeface="+mn-ea"/>
                <a:cs typeface="+mn-cs"/>
              </a:rPr>
              <a:t>כתבות שהתפרסמו בארץ ובעולם דוגמאות רבות של אנשים שחלו בקורונה ודיווחו</a:t>
            </a:r>
            <a:r>
              <a:rPr lang="he-IL" sz="1200" b="0" i="0" kern="1200" baseline="0" dirty="0">
                <a:solidFill>
                  <a:schemeClr val="tx1"/>
                </a:solidFill>
                <a:effectLst/>
                <a:latin typeface="+mn-lt"/>
                <a:ea typeface="+mn-ea"/>
                <a:cs typeface="+mn-cs"/>
              </a:rPr>
              <a:t> שאיבדו את חושי הטעם והריח</a:t>
            </a:r>
            <a:r>
              <a:rPr lang="he-IL" sz="1200" b="0" i="0" kern="1200" dirty="0">
                <a:solidFill>
                  <a:schemeClr val="tx1"/>
                </a:solidFill>
                <a:effectLst/>
                <a:latin typeface="+mn-lt"/>
                <a:ea typeface="+mn-ea"/>
                <a:cs typeface="+mn-cs"/>
              </a:rPr>
              <a:t>. ולמרות שעוד אין מחקרים מסודרים בנושא,</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רופאים ברחבי העולם מציעים שכל מי שמרגיש באובדן פתאומי של חושי הטעם והריח יכנס לבידוד.</a:t>
            </a:r>
          </a:p>
        </p:txBody>
      </p:sp>
      <p:sp>
        <p:nvSpPr>
          <p:cNvPr id="4" name="Slide Number Placeholder 3"/>
          <p:cNvSpPr>
            <a:spLocks noGrp="1"/>
          </p:cNvSpPr>
          <p:nvPr>
            <p:ph type="sldNum" sz="quarter" idx="10"/>
          </p:nvPr>
        </p:nvSpPr>
        <p:spPr/>
        <p:txBody>
          <a:bodyPr/>
          <a:lstStyle/>
          <a:p>
            <a:fld id="{E6DF83E7-A828-4E18-9E21-DA925548D1ED}" type="slidenum">
              <a:rPr lang="he-IL" smtClean="0"/>
              <a:pPr/>
              <a:t>15</a:t>
            </a:fld>
            <a:endParaRPr lang="he-IL"/>
          </a:p>
        </p:txBody>
      </p:sp>
    </p:spTree>
    <p:extLst>
      <p:ext uri="{BB962C8B-B14F-4D97-AF65-F5344CB8AC3E}">
        <p14:creationId xmlns:p14="http://schemas.microsoft.com/office/powerpoint/2010/main" val="66551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base" latinLnBrk="0" hangingPunct="1">
              <a:lnSpc>
                <a:spcPct val="100000"/>
              </a:lnSpc>
              <a:spcBef>
                <a:spcPts val="0"/>
              </a:spcBef>
              <a:spcAft>
                <a:spcPts val="0"/>
              </a:spcAft>
              <a:buClrTx/>
              <a:buSzTx/>
              <a:buFontTx/>
              <a:buNone/>
              <a:tabLst/>
              <a:defRPr/>
            </a:pPr>
            <a:r>
              <a:rPr lang="he-IL" sz="1200" b="1" i="0" u="none" strike="noStrike" cap="none" dirty="0">
                <a:solidFill>
                  <a:schemeClr val="dk1"/>
                </a:solidFill>
                <a:effectLst/>
                <a:latin typeface="+mn-lt"/>
                <a:ea typeface="Calibri"/>
                <a:cs typeface="Calibri"/>
                <a:sym typeface="Calibri"/>
              </a:rPr>
              <a:t>אז מה עושים?</a:t>
            </a:r>
            <a:r>
              <a:rPr lang="he-IL" sz="1200" b="1" i="0" u="none" strike="noStrike" cap="none" baseline="0" dirty="0">
                <a:solidFill>
                  <a:schemeClr val="dk1"/>
                </a:solidFill>
                <a:effectLst/>
                <a:latin typeface="+mn-lt"/>
                <a:ea typeface="Calibri"/>
                <a:cs typeface="Calibri"/>
                <a:sym typeface="Calibri"/>
              </a:rPr>
              <a:t> </a:t>
            </a: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הנה כמה מהעצות שממליצים המומחים:</a:t>
            </a: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דבר</a:t>
            </a:r>
            <a:r>
              <a:rPr lang="he-IL" sz="1200" b="0" i="0" u="none" strike="noStrike" cap="none" baseline="0" dirty="0">
                <a:solidFill>
                  <a:schemeClr val="dk1"/>
                </a:solidFill>
                <a:effectLst/>
                <a:latin typeface="+mn-lt"/>
                <a:ea typeface="Calibri"/>
                <a:cs typeface="Calibri"/>
                <a:sym typeface="Calibri"/>
              </a:rPr>
              <a:t> ראשון: מכירים את הפתגם האמריקאי – "</a:t>
            </a:r>
            <a:r>
              <a:rPr lang="he-IL" sz="1200" b="0" i="0" kern="1200" dirty="0">
                <a:solidFill>
                  <a:schemeClr val="tx1"/>
                </a:solidFill>
                <a:effectLst/>
                <a:latin typeface="+mn-lt"/>
                <a:ea typeface="+mn-ea"/>
                <a:cs typeface="+mn-cs"/>
              </a:rPr>
              <a:t>אם זה נראה כמו ברווז, הולך כמו ברווז ועושה קולות של ברווז - זה ברווז</a:t>
            </a:r>
            <a:r>
              <a:rPr lang="he-IL" sz="1200" b="0" i="0" u="none" strike="noStrike" cap="none" dirty="0">
                <a:solidFill>
                  <a:schemeClr val="dk1"/>
                </a:solidFill>
                <a:effectLst/>
                <a:latin typeface="+mn-lt"/>
                <a:ea typeface="Calibri"/>
                <a:cs typeface="Calibri"/>
                <a:sym typeface="Calibri"/>
              </a:rPr>
              <a:t>"? אז גם במקרה</a:t>
            </a:r>
            <a:r>
              <a:rPr lang="he-IL" sz="1200" b="0" i="0" u="none" strike="noStrike" cap="none" baseline="0" dirty="0">
                <a:solidFill>
                  <a:schemeClr val="dk1"/>
                </a:solidFill>
                <a:effectLst/>
                <a:latin typeface="+mn-lt"/>
                <a:ea typeface="Calibri"/>
                <a:cs typeface="Calibri"/>
                <a:sym typeface="Calibri"/>
              </a:rPr>
              <a:t> שלנו</a:t>
            </a:r>
            <a:r>
              <a:rPr lang="he-IL" sz="1200" b="0" i="0" u="none" strike="noStrike" cap="none" dirty="0">
                <a:solidFill>
                  <a:schemeClr val="dk1"/>
                </a:solidFill>
                <a:effectLst/>
                <a:latin typeface="+mn-lt"/>
                <a:ea typeface="Calibri"/>
                <a:cs typeface="Calibri"/>
                <a:sym typeface="Calibri"/>
              </a:rPr>
              <a:t>:</a:t>
            </a:r>
            <a:r>
              <a:rPr lang="en-US" sz="1200" b="0" i="0" u="none" strike="noStrike" cap="none" dirty="0">
                <a:solidFill>
                  <a:schemeClr val="dk1"/>
                </a:solidFill>
                <a:effectLst/>
                <a:latin typeface="+mn-lt"/>
                <a:ea typeface="Calibri"/>
                <a:cs typeface="Calibri"/>
                <a:sym typeface="Calibri"/>
              </a:rPr>
              <a:t> </a:t>
            </a:r>
            <a:r>
              <a:rPr lang="he-IL" sz="1200" b="0" i="0" u="none" strike="noStrike" cap="none" dirty="0">
                <a:solidFill>
                  <a:schemeClr val="dk1"/>
                </a:solidFill>
                <a:effectLst/>
                <a:latin typeface="+mn-lt"/>
                <a:ea typeface="Calibri"/>
                <a:cs typeface="Calibri"/>
                <a:sym typeface="Calibri"/>
              </a:rPr>
              <a:t>"אם זה נראה כמו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 זה ככל הנראה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a:t>
            </a: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u="none" strike="noStrike" cap="none" baseline="0" dirty="0">
                <a:solidFill>
                  <a:schemeClr val="dk1"/>
                </a:solidFill>
                <a:effectLst/>
                <a:latin typeface="+mn-lt"/>
                <a:ea typeface="Calibri"/>
                <a:cs typeface="Calibri"/>
                <a:sym typeface="Calibri"/>
              </a:rPr>
              <a:t>זה גם קצת מתקשר לנו למושג שלמדנו – "ברווז עיתונאי", שזה כינוי ישן יותר </a:t>
            </a:r>
            <a:r>
              <a:rPr lang="he-IL" sz="1200" b="0" i="0" u="none" strike="noStrike" cap="none" baseline="0" dirty="0" err="1">
                <a:solidFill>
                  <a:schemeClr val="dk1"/>
                </a:solidFill>
                <a:effectLst/>
                <a:latin typeface="+mn-lt"/>
                <a:ea typeface="Calibri"/>
                <a:cs typeface="Calibri"/>
                <a:sym typeface="Calibri"/>
              </a:rPr>
              <a:t>לפייק</a:t>
            </a:r>
            <a:r>
              <a:rPr lang="he-IL" sz="1200" b="0" i="0" u="none" strike="noStrike" cap="none" baseline="0" dirty="0">
                <a:solidFill>
                  <a:schemeClr val="dk1"/>
                </a:solidFill>
                <a:effectLst/>
                <a:latin typeface="+mn-lt"/>
                <a:ea typeface="Calibri"/>
                <a:cs typeface="Calibri"/>
                <a:sym typeface="Calibri"/>
              </a:rPr>
              <a:t> ניוז. </a:t>
            </a:r>
          </a:p>
          <a:p>
            <a:pPr marL="0" marR="0" indent="0" algn="r" defTabSz="914400" rtl="1" eaLnBrk="1" fontAlgn="base" latinLnBrk="0" hangingPunct="1">
              <a:lnSpc>
                <a:spcPct val="100000"/>
              </a:lnSpc>
              <a:spcBef>
                <a:spcPts val="0"/>
              </a:spcBef>
              <a:spcAft>
                <a:spcPts val="0"/>
              </a:spcAft>
              <a:buClrTx/>
              <a:buSzTx/>
              <a:buFontTx/>
              <a:buNone/>
              <a:tabLst/>
              <a:defRPr/>
            </a:pPr>
            <a:endParaRPr lang="he-IL" sz="1200" b="0" i="0" u="none" strike="noStrike" cap="none" baseline="0" dirty="0">
              <a:solidFill>
                <a:schemeClr val="dk1"/>
              </a:solidFill>
              <a:effectLst/>
              <a:latin typeface="+mn-lt"/>
              <a:ea typeface="Calibri"/>
              <a:cs typeface="Calibri"/>
              <a:sym typeface="Calibri"/>
            </a:endParaRP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kern="1200" dirty="0">
                <a:solidFill>
                  <a:schemeClr val="tx1"/>
                </a:solidFill>
                <a:effectLst/>
                <a:latin typeface="+mn-lt"/>
                <a:ea typeface="+mn-ea"/>
                <a:cs typeface="+mn-cs"/>
              </a:rPr>
              <a:t>אז איך נראה </a:t>
            </a:r>
            <a:r>
              <a:rPr lang="he-IL" sz="1200" b="0" i="0" kern="1200" dirty="0" err="1">
                <a:solidFill>
                  <a:schemeClr val="tx1"/>
                </a:solidFill>
                <a:effectLst/>
                <a:latin typeface="+mn-lt"/>
                <a:ea typeface="+mn-ea"/>
                <a:cs typeface="+mn-cs"/>
              </a:rPr>
              <a:t>פייק</a:t>
            </a:r>
            <a:r>
              <a:rPr lang="he-IL" sz="1200" b="0" i="0" kern="1200" dirty="0">
                <a:solidFill>
                  <a:schemeClr val="tx1"/>
                </a:solidFill>
                <a:effectLst/>
                <a:latin typeface="+mn-lt"/>
                <a:ea typeface="+mn-ea"/>
                <a:cs typeface="+mn-cs"/>
              </a:rPr>
              <a:t> ניוז? מומלץ לבדוק את </a:t>
            </a:r>
            <a:r>
              <a:rPr lang="he-IL" sz="1200" b="1" i="0" kern="1200" dirty="0">
                <a:solidFill>
                  <a:schemeClr val="tx1"/>
                </a:solidFill>
                <a:effectLst/>
                <a:latin typeface="+mn-lt"/>
                <a:ea typeface="+mn-ea"/>
                <a:cs typeface="+mn-cs"/>
              </a:rPr>
              <a:t>התוכן</a:t>
            </a:r>
            <a:r>
              <a:rPr lang="he-IL" sz="1200" b="0" i="0" kern="1200" dirty="0">
                <a:solidFill>
                  <a:schemeClr val="tx1"/>
                </a:solidFill>
                <a:effectLst/>
                <a:latin typeface="+mn-lt"/>
                <a:ea typeface="+mn-ea"/>
                <a:cs typeface="+mn-cs"/>
              </a:rPr>
              <a:t> של ההודעה כדי לראות אם הוא אמין, אבל גם דברים טכניים כמו </a:t>
            </a:r>
            <a:r>
              <a:rPr lang="he-IL" sz="1200" b="1" i="0" kern="1200" dirty="0">
                <a:solidFill>
                  <a:schemeClr val="tx1"/>
                </a:solidFill>
                <a:effectLst/>
                <a:latin typeface="+mn-lt"/>
                <a:ea typeface="+mn-ea"/>
                <a:cs typeface="+mn-cs"/>
              </a:rPr>
              <a:t>העיצוב</a:t>
            </a:r>
            <a:r>
              <a:rPr lang="he-IL" sz="1200" b="0" i="0" kern="1200" dirty="0">
                <a:solidFill>
                  <a:schemeClr val="tx1"/>
                </a:solidFill>
                <a:effectLst/>
                <a:latin typeface="+mn-lt"/>
                <a:ea typeface="+mn-ea"/>
                <a:cs typeface="+mn-cs"/>
              </a:rPr>
              <a:t> </a:t>
            </a:r>
            <a:r>
              <a:rPr lang="he-IL" sz="1200" b="1" i="0" kern="1200" dirty="0">
                <a:solidFill>
                  <a:schemeClr val="tx1"/>
                </a:solidFill>
                <a:effectLst/>
                <a:latin typeface="+mn-lt"/>
                <a:ea typeface="+mn-ea"/>
                <a:cs typeface="+mn-cs"/>
              </a:rPr>
              <a:t>והפונטים</a:t>
            </a:r>
            <a:r>
              <a:rPr lang="he-IL" sz="1200" b="0" i="0" kern="1200" dirty="0">
                <a:solidFill>
                  <a:schemeClr val="tx1"/>
                </a:solidFill>
                <a:effectLst/>
                <a:latin typeface="+mn-lt"/>
                <a:ea typeface="+mn-ea"/>
                <a:cs typeface="+mn-cs"/>
              </a:rPr>
              <a:t>,</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שעשויים להעיד על עבודת זיוף רשלנית, וגם אם יש </a:t>
            </a:r>
            <a:r>
              <a:rPr lang="he-IL" sz="1200" b="1" i="0" kern="1200" dirty="0">
                <a:solidFill>
                  <a:schemeClr val="tx1"/>
                </a:solidFill>
                <a:effectLst/>
                <a:latin typeface="+mn-lt"/>
                <a:ea typeface="+mn-ea"/>
                <a:cs typeface="+mn-cs"/>
              </a:rPr>
              <a:t>שגיאות כתיב</a:t>
            </a:r>
            <a:r>
              <a:rPr lang="he-IL" sz="1200" b="0" i="0" kern="1200" dirty="0">
                <a:solidFill>
                  <a:schemeClr val="tx1"/>
                </a:solidFill>
                <a:effectLst/>
                <a:latin typeface="+mn-lt"/>
                <a:ea typeface="+mn-ea"/>
                <a:cs typeface="+mn-cs"/>
              </a:rPr>
              <a:t>, או </a:t>
            </a:r>
            <a:r>
              <a:rPr lang="he-IL" sz="1200" b="1" i="0" kern="1200" dirty="0">
                <a:solidFill>
                  <a:schemeClr val="tx1"/>
                </a:solidFill>
                <a:effectLst/>
                <a:latin typeface="+mn-lt"/>
                <a:ea typeface="+mn-ea"/>
                <a:cs typeface="+mn-cs"/>
              </a:rPr>
              <a:t>ניסוחים עילגים</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שמאפיינים </a:t>
            </a:r>
            <a:r>
              <a:rPr lang="he-IL" sz="1200" b="0" i="0" kern="1200" dirty="0" err="1">
                <a:solidFill>
                  <a:schemeClr val="tx1"/>
                </a:solidFill>
                <a:effectLst/>
                <a:latin typeface="+mn-lt"/>
                <a:ea typeface="+mn-ea"/>
                <a:cs typeface="+mn-cs"/>
              </a:rPr>
              <a:t>פייק</a:t>
            </a:r>
            <a:r>
              <a:rPr lang="he-IL" sz="1200" b="0" i="0" kern="1200" dirty="0">
                <a:solidFill>
                  <a:schemeClr val="tx1"/>
                </a:solidFill>
                <a:effectLst/>
                <a:latin typeface="+mn-lt"/>
                <a:ea typeface="+mn-ea"/>
                <a:cs typeface="+mn-cs"/>
              </a:rPr>
              <a:t> ניוז שהגיע מחו"ל כשהוא מתורגם בגוגל </a:t>
            </a:r>
            <a:r>
              <a:rPr lang="he-IL" sz="1200" b="0" i="0" kern="1200" dirty="0" err="1">
                <a:solidFill>
                  <a:schemeClr val="tx1"/>
                </a:solidFill>
                <a:effectLst/>
                <a:latin typeface="+mn-lt"/>
                <a:ea typeface="+mn-ea"/>
                <a:cs typeface="+mn-cs"/>
              </a:rPr>
              <a:t>טרנסלייט</a:t>
            </a:r>
            <a:r>
              <a:rPr lang="he-IL" sz="1200" b="0" i="0" kern="1200" dirty="0">
                <a:solidFill>
                  <a:schemeClr val="tx1"/>
                </a:solidFill>
                <a:effectLst/>
                <a:latin typeface="+mn-lt"/>
                <a:ea typeface="+mn-ea"/>
                <a:cs typeface="+mn-cs"/>
              </a:rPr>
              <a:t>. </a:t>
            </a: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kern="1200" dirty="0">
                <a:solidFill>
                  <a:schemeClr val="tx1"/>
                </a:solidFill>
                <a:effectLst/>
                <a:latin typeface="+mn-lt"/>
                <a:ea typeface="+mn-ea"/>
                <a:cs typeface="+mn-cs"/>
              </a:rPr>
              <a:t>בנוסף, אין מתנות חינם, אין תרופות פלא, אין ניסים: כל מי שמציע לכם משהו כזה, הוא קרוב מאוד לוודאי רמאי.</a:t>
            </a:r>
          </a:p>
          <a:p>
            <a:pPr algn="r" rtl="1" fontAlgn="base"/>
            <a:endParaRPr lang="he-IL" sz="1200" b="0" i="0" u="none" strike="noStrike" cap="none" dirty="0">
              <a:solidFill>
                <a:schemeClr val="dk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420041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base"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להגיד לעצמך שידיעות </a:t>
            </a:r>
            <a:r>
              <a:rPr lang="he-IL" sz="1200" b="0" i="0" u="none" strike="noStrike" cap="none" dirty="0" err="1">
                <a:solidFill>
                  <a:schemeClr val="dk1"/>
                </a:solidFill>
                <a:effectLst/>
                <a:latin typeface="+mn-lt"/>
                <a:ea typeface="Calibri"/>
                <a:cs typeface="Calibri"/>
                <a:sym typeface="Calibri"/>
              </a:rPr>
              <a:t>אמיתיות</a:t>
            </a:r>
            <a:r>
              <a:rPr lang="he-IL" sz="1200" b="0" i="0" u="none" strike="noStrike" cap="none" dirty="0">
                <a:solidFill>
                  <a:schemeClr val="dk1"/>
                </a:solidFill>
                <a:effectLst/>
                <a:latin typeface="+mn-lt"/>
                <a:ea typeface="Calibri"/>
                <a:cs typeface="Calibri"/>
                <a:sym typeface="Calibri"/>
              </a:rPr>
              <a:t> לא מגיעות דרך רשתות חברתיות. אמנם רוב המידע שאנחנו מקבלים הוא כן מהרשתות, אבל מידע רשמי, מגורם</a:t>
            </a:r>
            <a:r>
              <a:rPr lang="he-IL" sz="1200" b="0" i="0" u="none" strike="noStrike" cap="none" baseline="0" dirty="0">
                <a:solidFill>
                  <a:schemeClr val="dk1"/>
                </a:solidFill>
                <a:effectLst/>
                <a:latin typeface="+mn-lt"/>
                <a:ea typeface="Calibri"/>
                <a:cs typeface="Calibri"/>
                <a:sym typeface="Calibri"/>
              </a:rPr>
              <a:t> מוסמך – יגיע דרך ערוצי התקשורת המוסמכים, או יופץ במסמך רשמי. </a:t>
            </a:r>
            <a:r>
              <a:rPr lang="he-IL" sz="1200" b="0" i="0" u="none" strike="noStrike" cap="none" dirty="0">
                <a:solidFill>
                  <a:schemeClr val="dk1"/>
                </a:solidFill>
                <a:effectLst/>
                <a:latin typeface="+mn-lt"/>
                <a:ea typeface="Calibri"/>
                <a:cs typeface="Calibri"/>
                <a:sym typeface="Calibri"/>
              </a:rPr>
              <a:t> </a:t>
            </a:r>
          </a:p>
        </p:txBody>
      </p:sp>
      <p:sp>
        <p:nvSpPr>
          <p:cNvPr id="4" name="Slide Number Placeholder 3"/>
          <p:cNvSpPr>
            <a:spLocks noGrp="1"/>
          </p:cNvSpPr>
          <p:nvPr>
            <p:ph type="sldNum" sz="quarter" idx="10"/>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420041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base"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אם ראית הודעה מרעישה, היא כנראה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הרגילו עצמכם. </a:t>
            </a:r>
          </a:p>
          <a:p>
            <a:pPr marL="0" marR="0" indent="0" algn="r" defTabSz="914400" rtl="1" eaLnBrk="1" fontAlgn="base"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הצעדים האמיתיים של הממשלה מתקדמים שלב אחר שלב. אם נתקלנו בדיווח על צעד דראסטי וקיצוני – חירום </a:t>
            </a:r>
            <a:r>
              <a:rPr lang="he-IL" sz="1200" b="0" i="0" u="none" strike="noStrike" cap="none" dirty="0" err="1">
                <a:solidFill>
                  <a:schemeClr val="dk1"/>
                </a:solidFill>
                <a:effectLst/>
                <a:latin typeface="+mn-lt"/>
                <a:ea typeface="Calibri"/>
                <a:cs typeface="Calibri"/>
                <a:sym typeface="Calibri"/>
              </a:rPr>
              <a:t>חירום</a:t>
            </a:r>
            <a:r>
              <a:rPr lang="he-IL" sz="1200" b="0" i="0" u="none" strike="noStrike" cap="none" dirty="0">
                <a:solidFill>
                  <a:schemeClr val="dk1"/>
                </a:solidFill>
                <a:effectLst/>
                <a:latin typeface="+mn-lt"/>
                <a:ea typeface="Calibri"/>
                <a:cs typeface="Calibri"/>
                <a:sym typeface="Calibri"/>
              </a:rPr>
              <a:t>!! סביר שזה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a:t>
            </a:r>
          </a:p>
        </p:txBody>
      </p:sp>
      <p:sp>
        <p:nvSpPr>
          <p:cNvPr id="4" name="Slide Number Placeholder 3"/>
          <p:cNvSpPr>
            <a:spLocks noGrp="1"/>
          </p:cNvSpPr>
          <p:nvPr>
            <p:ph type="sldNum" sz="quarter" idx="10"/>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420041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200" b="0" i="0" u="none" strike="noStrike" cap="none" dirty="0">
                <a:solidFill>
                  <a:schemeClr val="dk1"/>
                </a:solidFill>
                <a:effectLst/>
                <a:latin typeface="+mn-lt"/>
                <a:ea typeface="Calibri"/>
                <a:cs typeface="Calibri"/>
                <a:sym typeface="Calibri"/>
              </a:rPr>
              <a:t>אם ההודעה נראית כמו הודעת שרשרת – להעביר הלאה,</a:t>
            </a:r>
            <a:r>
              <a:rPr lang="he-IL" sz="1200" b="0" i="0" u="none" strike="noStrike" cap="none" baseline="0" dirty="0">
                <a:solidFill>
                  <a:schemeClr val="dk1"/>
                </a:solidFill>
                <a:effectLst/>
                <a:latin typeface="+mn-lt"/>
                <a:ea typeface="Calibri"/>
                <a:cs typeface="Calibri"/>
                <a:sym typeface="Calibri"/>
              </a:rPr>
              <a:t> שתפו, שלחו בעשר קבוצות...</a:t>
            </a:r>
          </a:p>
          <a:p>
            <a:pPr algn="r" rtl="1"/>
            <a:r>
              <a:rPr lang="he-IL" sz="1200" b="0" i="0" u="none" strike="noStrike" cap="none" dirty="0">
                <a:solidFill>
                  <a:schemeClr val="dk1"/>
                </a:solidFill>
                <a:effectLst/>
                <a:latin typeface="+mn-lt"/>
                <a:ea typeface="Calibri"/>
                <a:cs typeface="Calibri"/>
                <a:sym typeface="Calibri"/>
              </a:rPr>
              <a:t>הפצת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 מבוססת על זה שהרבה מאוד אנשים יפיצו אותה. לפעמים ההודעה נראית מגוחכת או אפילו מצחיקה</a:t>
            </a:r>
            <a:r>
              <a:rPr lang="he-IL" sz="1200" b="0" i="0" u="none" strike="noStrike" cap="none" baseline="0" dirty="0">
                <a:solidFill>
                  <a:schemeClr val="dk1"/>
                </a:solidFill>
                <a:effectLst/>
                <a:latin typeface="+mn-lt"/>
                <a:ea typeface="Calibri"/>
                <a:cs typeface="Calibri"/>
                <a:sym typeface="Calibri"/>
              </a:rPr>
              <a:t>. </a:t>
            </a:r>
            <a:r>
              <a:rPr lang="he-IL" sz="1200" b="0" i="0" u="none" strike="noStrike" cap="none" dirty="0">
                <a:solidFill>
                  <a:schemeClr val="dk1"/>
                </a:solidFill>
                <a:effectLst/>
                <a:latin typeface="+mn-lt"/>
                <a:ea typeface="Calibri"/>
                <a:cs typeface="Calibri"/>
                <a:sym typeface="Calibri"/>
              </a:rPr>
              <a:t>במקרה של </a:t>
            </a: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 ההומור הוא התירוץ של הרבה כוונות זדון להגיע לקהלים רחבים שיפרשו את זה פשוטו כמשמעו. </a:t>
            </a:r>
          </a:p>
          <a:p>
            <a:pPr algn="r" rtl="1"/>
            <a:r>
              <a:rPr lang="he-IL" sz="1200" b="0" i="0" u="none" strike="noStrike" cap="none" dirty="0">
                <a:solidFill>
                  <a:schemeClr val="dk1"/>
                </a:solidFill>
                <a:effectLst/>
                <a:latin typeface="+mn-lt"/>
                <a:ea typeface="Calibri"/>
                <a:cs typeface="Calibri"/>
                <a:sym typeface="Calibri"/>
              </a:rPr>
              <a:t>אם גם אנחנו נמשיך את השרשרת ונעביר הלאה את ההודעה, אנחנו הופכים לשותפים למעשה.</a:t>
            </a:r>
            <a:r>
              <a:rPr lang="he-IL" sz="1200" b="0" i="0" u="none" strike="noStrike" cap="none" baseline="0" dirty="0">
                <a:solidFill>
                  <a:schemeClr val="dk1"/>
                </a:solidFill>
                <a:effectLst/>
                <a:latin typeface="+mn-lt"/>
                <a:ea typeface="Calibri"/>
                <a:cs typeface="Calibri"/>
                <a:sym typeface="Calibri"/>
              </a:rPr>
              <a:t> </a:t>
            </a:r>
            <a:endParaRPr lang="en-US" sz="1200" b="0" i="0" u="none" strike="noStrike" cap="none" dirty="0">
              <a:solidFill>
                <a:schemeClr val="dk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420041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base" latinLnBrk="0" hangingPunct="1">
              <a:lnSpc>
                <a:spcPct val="100000"/>
              </a:lnSpc>
              <a:spcBef>
                <a:spcPts val="0"/>
              </a:spcBef>
              <a:spcAft>
                <a:spcPts val="0"/>
              </a:spcAft>
              <a:buClrTx/>
              <a:buSzTx/>
              <a:buFontTx/>
              <a:buNone/>
              <a:tabLst/>
              <a:defRPr/>
            </a:pPr>
            <a:r>
              <a:rPr lang="he-IL" sz="1200" b="0" i="0" kern="1200" dirty="0">
                <a:solidFill>
                  <a:schemeClr val="tx1"/>
                </a:solidFill>
                <a:effectLst/>
                <a:latin typeface="+mn-lt"/>
                <a:ea typeface="+mn-ea"/>
                <a:cs typeface="+mn-cs"/>
              </a:rPr>
              <a:t>הרבה הודעות שמופצות כאילו נלקחו מאתרי</a:t>
            </a:r>
            <a:r>
              <a:rPr lang="he-IL" sz="1200" b="0" i="0" kern="1200" baseline="0" dirty="0">
                <a:solidFill>
                  <a:schemeClr val="tx1"/>
                </a:solidFill>
                <a:effectLst/>
                <a:latin typeface="+mn-lt"/>
                <a:ea typeface="+mn-ea"/>
                <a:cs typeface="+mn-cs"/>
              </a:rPr>
              <a:t> חדשות </a:t>
            </a:r>
            <a:r>
              <a:rPr lang="he-IL" sz="1200" b="0" i="0" kern="1200" dirty="0">
                <a:solidFill>
                  <a:schemeClr val="tx1"/>
                </a:solidFill>
                <a:effectLst/>
                <a:latin typeface="+mn-lt"/>
                <a:ea typeface="+mn-ea"/>
                <a:cs typeface="+mn-cs"/>
              </a:rPr>
              <a:t>או מקורות מוסמכים אחרים הן גם </a:t>
            </a:r>
            <a:r>
              <a:rPr lang="he-IL" sz="1200" b="1" i="0" kern="1200" dirty="0">
                <a:solidFill>
                  <a:schemeClr val="tx1"/>
                </a:solidFill>
                <a:effectLst/>
                <a:latin typeface="+mn-lt"/>
                <a:ea typeface="+mn-ea"/>
                <a:cs typeface="+mn-cs"/>
              </a:rPr>
              <a:t>זיוף</a:t>
            </a:r>
            <a:r>
              <a:rPr lang="he-IL" sz="1200" b="0" i="0" kern="1200" dirty="0">
                <a:solidFill>
                  <a:schemeClr val="tx1"/>
                </a:solidFill>
                <a:effectLst/>
                <a:latin typeface="+mn-lt"/>
                <a:ea typeface="+mn-ea"/>
                <a:cs typeface="+mn-cs"/>
              </a:rPr>
              <a:t>. אם בוחנים אותן במדוקדק אפשר לזהות את הזיוף.</a:t>
            </a:r>
          </a:p>
          <a:p>
            <a:pPr algn="r" rtl="1"/>
            <a:r>
              <a:rPr lang="he-IL" sz="1200" b="0" i="0" u="none" strike="noStrike" cap="none" dirty="0">
                <a:solidFill>
                  <a:schemeClr val="dk1"/>
                </a:solidFill>
                <a:effectLst/>
                <a:latin typeface="+mn-lt"/>
                <a:ea typeface="Calibri"/>
                <a:cs typeface="Calibri"/>
                <a:sym typeface="Calibri"/>
              </a:rPr>
              <a:t>אם הידיעה נראית חשובה, שתפו אותה ישירות מהמקור המוסמך.</a:t>
            </a:r>
            <a:endParaRPr lang="en-US" sz="1200" b="0" i="0" u="none" strike="noStrike" cap="none" dirty="0">
              <a:solidFill>
                <a:schemeClr val="dk1"/>
              </a:solidFill>
              <a:effectLst/>
              <a:latin typeface="+mn-lt"/>
              <a:ea typeface="Calibri"/>
              <a:cs typeface="Calibri"/>
              <a:sym typeface="Calibri"/>
            </a:endParaRPr>
          </a:p>
          <a:p>
            <a:pPr algn="r" rtl="1"/>
            <a:r>
              <a:rPr lang="he-IL" sz="1200" b="1" i="0" u="none" strike="noStrike" cap="none" dirty="0">
                <a:solidFill>
                  <a:schemeClr val="dk1"/>
                </a:solidFill>
                <a:effectLst/>
                <a:latin typeface="+mn-lt"/>
                <a:ea typeface="Calibri"/>
                <a:cs typeface="Calibri"/>
                <a:sym typeface="Calibri"/>
              </a:rPr>
              <a:t>רוצים לדעת מה באמת קורה? לכו אל המקורות המידע המוסמכים, ותהיו הראשונים לדעת.</a:t>
            </a:r>
            <a:endParaRPr lang="en-US" sz="1200" b="1" i="0" u="none" strike="noStrike" cap="none" dirty="0">
              <a:solidFill>
                <a:schemeClr val="dk1"/>
              </a:solidFill>
              <a:effectLst/>
              <a:latin typeface="+mn-lt"/>
              <a:ea typeface="Calibri"/>
              <a:cs typeface="Calibri"/>
              <a:sym typeface="Calibri"/>
            </a:endParaRPr>
          </a:p>
          <a:p>
            <a:pPr marL="0" marR="0" indent="0" algn="r" defTabSz="914400" rtl="1" eaLnBrk="1" fontAlgn="base" latinLnBrk="0" hangingPunct="1">
              <a:lnSpc>
                <a:spcPct val="100000"/>
              </a:lnSpc>
              <a:spcBef>
                <a:spcPts val="0"/>
              </a:spcBef>
              <a:spcAft>
                <a:spcPts val="0"/>
              </a:spcAft>
              <a:buClrTx/>
              <a:buSzTx/>
              <a:buFontTx/>
              <a:buNone/>
              <a:tabLst/>
              <a:defRPr/>
            </a:pPr>
            <a:endParaRPr lang="he-IL" sz="1200" b="0" i="0" u="none" strike="noStrike" cap="none" dirty="0">
              <a:solidFill>
                <a:schemeClr val="dk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E6DF83E7-A828-4E18-9E21-DA925548D1ED}" type="slidenum">
              <a:rPr lang="he-IL" smtClean="0"/>
              <a:pPr/>
              <a:t>20</a:t>
            </a:fld>
            <a:endParaRPr lang="he-IL"/>
          </a:p>
        </p:txBody>
      </p:sp>
    </p:spTree>
    <p:extLst>
      <p:ext uri="{BB962C8B-B14F-4D97-AF65-F5344CB8AC3E}">
        <p14:creationId xmlns:p14="http://schemas.microsoft.com/office/powerpoint/2010/main" val="420041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931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rPr>
              <a:t>לאחר הצפייה בסרטון, </a:t>
            </a:r>
            <a:r>
              <a:rPr lang="he-IL" sz="1200" b="1" dirty="0">
                <a:latin typeface="Calibri" panose="020F0502020204030204" pitchFamily="34" charset="0"/>
              </a:rPr>
              <a:t>רשמו</a:t>
            </a:r>
            <a:r>
              <a:rPr lang="he-IL" sz="1200" dirty="0">
                <a:latin typeface="Calibri" panose="020F0502020204030204" pitchFamily="34" charset="0"/>
              </a:rPr>
              <a:t> לכם 5 עקרונות כיצד לזהות </a:t>
            </a:r>
            <a:r>
              <a:rPr lang="he-IL" sz="1200" dirty="0" err="1">
                <a:latin typeface="Calibri" panose="020F0502020204030204" pitchFamily="34" charset="0"/>
              </a:rPr>
              <a:t>פייק</a:t>
            </a:r>
            <a:r>
              <a:rPr lang="he-IL" sz="1200" dirty="0">
                <a:latin typeface="Calibri" panose="020F0502020204030204" pitchFamily="34" charset="0"/>
              </a:rPr>
              <a:t> ניוז, ושתפו בני משפחה וחברים/</a:t>
            </a:r>
            <a:r>
              <a:rPr lang="he-IL" sz="1200" dirty="0" err="1">
                <a:latin typeface="Calibri" panose="020F0502020204030204" pitchFamily="34" charset="0"/>
              </a:rPr>
              <a:t>ות</a:t>
            </a:r>
            <a:r>
              <a:rPr lang="he-IL" sz="1200" dirty="0">
                <a:latin typeface="Calibri" panose="020F0502020204030204" pitchFamily="34" charset="0"/>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https://www.youtube.com/watch?v=GxwutcM_2PI&amp;t=9s</a:t>
            </a:r>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21</a:t>
            </a:fld>
            <a:endParaRPr lang="he-IL"/>
          </a:p>
        </p:txBody>
      </p:sp>
    </p:spTree>
    <p:extLst>
      <p:ext uri="{BB962C8B-B14F-4D97-AF65-F5344CB8AC3E}">
        <p14:creationId xmlns:p14="http://schemas.microsoft.com/office/powerpoint/2010/main" val="145648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dirty="0"/>
              <a:t>הודעה </a:t>
            </a:r>
            <a:r>
              <a:rPr lang="he-IL" b="0" dirty="0" err="1"/>
              <a:t>אמיתית</a:t>
            </a:r>
            <a:r>
              <a:rPr lang="he-IL" b="0" baseline="0" dirty="0"/>
              <a:t> שהופצה בקבוצה של ת</a:t>
            </a:r>
            <a:r>
              <a:rPr lang="he-IL" b="0" dirty="0"/>
              <a:t>למידי כיתה ו'.</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b="0" i="0" u="none" strike="noStrike" cap="none" dirty="0">
              <a:solidFill>
                <a:schemeClr val="dk1"/>
              </a:solidFill>
              <a:effectLst/>
              <a:latin typeface="+mn-lt"/>
              <a:ea typeface="Calibri"/>
              <a:cs typeface="Calibri"/>
              <a:sym typeface="Calibri"/>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מה עושים? זוכרים –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effectLst/>
                <a:latin typeface="+mn-lt"/>
                <a:ea typeface="Calibri"/>
                <a:cs typeface="Calibri"/>
                <a:sym typeface="Calibri"/>
              </a:rPr>
              <a:t>1. אם</a:t>
            </a:r>
            <a:r>
              <a:rPr lang="he-IL" sz="1200" b="0" i="0" u="none" strike="noStrike" cap="none" baseline="0" dirty="0">
                <a:solidFill>
                  <a:schemeClr val="dk1"/>
                </a:solidFill>
                <a:effectLst/>
                <a:latin typeface="+mn-lt"/>
                <a:ea typeface="Calibri"/>
                <a:cs typeface="Calibri"/>
                <a:sym typeface="Calibri"/>
              </a:rPr>
              <a:t> זה נראה כמו </a:t>
            </a:r>
            <a:r>
              <a:rPr lang="he-IL" sz="1200" b="0" i="0" u="none" strike="noStrike" cap="none" baseline="0" dirty="0" err="1">
                <a:solidFill>
                  <a:schemeClr val="dk1"/>
                </a:solidFill>
                <a:effectLst/>
                <a:latin typeface="+mn-lt"/>
                <a:ea typeface="Calibri"/>
                <a:cs typeface="Calibri"/>
                <a:sym typeface="Calibri"/>
              </a:rPr>
              <a:t>פייק</a:t>
            </a:r>
            <a:r>
              <a:rPr lang="he-IL" sz="1200" b="0" i="0" u="none" strike="noStrike" cap="none" baseline="0" dirty="0">
                <a:solidFill>
                  <a:schemeClr val="dk1"/>
                </a:solidFill>
                <a:effectLst/>
                <a:latin typeface="+mn-lt"/>
                <a:ea typeface="Calibri"/>
                <a:cs typeface="Calibri"/>
                <a:sym typeface="Calibri"/>
              </a:rPr>
              <a:t> ניוז זה כנראה כמו </a:t>
            </a:r>
            <a:r>
              <a:rPr lang="he-IL" sz="1200" b="0" i="0" u="none" strike="noStrike" cap="none" baseline="0" dirty="0" err="1">
                <a:solidFill>
                  <a:schemeClr val="dk1"/>
                </a:solidFill>
                <a:effectLst/>
                <a:latin typeface="+mn-lt"/>
                <a:ea typeface="Calibri"/>
                <a:cs typeface="Calibri"/>
                <a:sym typeface="Calibri"/>
              </a:rPr>
              <a:t>פייק</a:t>
            </a:r>
            <a:r>
              <a:rPr lang="he-IL" sz="1200" b="0" i="0" u="none" strike="noStrike" cap="none" baseline="0" dirty="0">
                <a:solidFill>
                  <a:schemeClr val="dk1"/>
                </a:solidFill>
                <a:effectLst/>
                <a:latin typeface="+mn-lt"/>
                <a:ea typeface="Calibri"/>
                <a:cs typeface="Calibri"/>
                <a:sym typeface="Calibri"/>
              </a:rPr>
              <a:t> ניוז;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baseline="0" dirty="0">
                <a:solidFill>
                  <a:schemeClr val="dk1"/>
                </a:solidFill>
                <a:effectLst/>
                <a:latin typeface="+mn-lt"/>
                <a:ea typeface="Calibri"/>
                <a:cs typeface="Calibri"/>
                <a:sym typeface="Calibri"/>
              </a:rPr>
              <a:t>2. אם קיבלתי את זה מחברה לכיתה </a:t>
            </a:r>
            <a:r>
              <a:rPr lang="he-IL" sz="1200" b="0" i="0" u="none" strike="noStrike" cap="none" baseline="0" dirty="0" err="1">
                <a:solidFill>
                  <a:schemeClr val="dk1"/>
                </a:solidFill>
                <a:effectLst/>
                <a:latin typeface="+mn-lt"/>
                <a:ea typeface="Calibri"/>
                <a:cs typeface="Calibri"/>
                <a:sym typeface="Calibri"/>
              </a:rPr>
              <a:t>בווטאספ</a:t>
            </a:r>
            <a:r>
              <a:rPr lang="he-IL" sz="1200" b="0" i="0" u="none" strike="noStrike" cap="none" baseline="0" dirty="0">
                <a:solidFill>
                  <a:schemeClr val="dk1"/>
                </a:solidFill>
                <a:effectLst/>
                <a:latin typeface="+mn-lt"/>
                <a:ea typeface="Calibri"/>
                <a:cs typeface="Calibri"/>
                <a:sym typeface="Calibri"/>
              </a:rPr>
              <a:t> זה לא מקור רשמי ומוסמך;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baseline="0" dirty="0">
                <a:solidFill>
                  <a:schemeClr val="dk1"/>
                </a:solidFill>
                <a:effectLst/>
                <a:latin typeface="+mn-lt"/>
                <a:ea typeface="Calibri"/>
                <a:cs typeface="Calibri"/>
                <a:sym typeface="Calibri"/>
              </a:rPr>
              <a:t>3. אם זה נשמע כאילו משתלטים לנו על החיים וחודרים לנו עד כדי כך לפרטיות זה כנראה לא סביר;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baseline="0" dirty="0">
                <a:solidFill>
                  <a:schemeClr val="dk1"/>
                </a:solidFill>
                <a:effectLst/>
                <a:latin typeface="+mn-lt"/>
                <a:ea typeface="Calibri"/>
                <a:cs typeface="Calibri"/>
                <a:sym typeface="Calibri"/>
              </a:rPr>
              <a:t>4. אם בקשו שנעביר הלאה, זו כנראה הודעת שרשרת;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baseline="0" dirty="0">
                <a:solidFill>
                  <a:schemeClr val="dk1"/>
                </a:solidFill>
                <a:effectLst/>
                <a:latin typeface="+mn-lt"/>
                <a:ea typeface="Calibri"/>
                <a:cs typeface="Calibri"/>
                <a:sym typeface="Calibri"/>
              </a:rPr>
              <a:t>ואם זה לא ממקור מוסמך, שווה לבדוק</a:t>
            </a:r>
            <a:r>
              <a:rPr lang="he-IL" sz="1200" b="0" i="0" u="none" strike="noStrike" cap="none" dirty="0">
                <a:solidFill>
                  <a:schemeClr val="dk1"/>
                </a:solidFill>
                <a:effectLst/>
                <a:latin typeface="+mn-lt"/>
                <a:ea typeface="Calibri"/>
                <a:cs typeface="Calibri"/>
                <a:sym typeface="Calibri"/>
              </a:rPr>
              <a:t> ולהצליב מידע –</a:t>
            </a:r>
            <a:r>
              <a:rPr lang="he-IL" sz="1200" b="0" i="0" u="none" strike="noStrike" cap="none" baseline="0" dirty="0">
                <a:solidFill>
                  <a:schemeClr val="dk1"/>
                </a:solidFill>
                <a:effectLst/>
                <a:latin typeface="+mn-lt"/>
                <a:ea typeface="Calibri"/>
                <a:cs typeface="Calibri"/>
                <a:sym typeface="Calibri"/>
              </a:rPr>
              <a:t> למשל כמו שראינו באתר של מכון דוידסון, ו</a:t>
            </a:r>
            <a:r>
              <a:rPr lang="he-IL" sz="1200" b="0" i="0" u="none" strike="noStrike" cap="none" dirty="0">
                <a:solidFill>
                  <a:schemeClr val="dk1"/>
                </a:solidFill>
                <a:effectLst/>
                <a:latin typeface="+mn-lt"/>
                <a:ea typeface="Calibri"/>
                <a:cs typeface="Calibri"/>
                <a:sym typeface="Calibri"/>
              </a:rPr>
              <a:t>יש גם אתר</a:t>
            </a:r>
            <a:r>
              <a:rPr lang="he-IL" sz="1200" b="0" i="0" u="none" strike="noStrike" cap="none" baseline="0" dirty="0">
                <a:solidFill>
                  <a:schemeClr val="dk1"/>
                </a:solidFill>
                <a:effectLst/>
                <a:latin typeface="+mn-lt"/>
                <a:ea typeface="Calibri"/>
                <a:cs typeface="Calibri"/>
                <a:sym typeface="Calibri"/>
              </a:rPr>
              <a:t> שנקרא "לא רלוונטי" </a:t>
            </a:r>
            <a:r>
              <a:rPr lang="en-US" u="none" dirty="0">
                <a:hlinkClick r:id="rId3"/>
              </a:rPr>
              <a:t>https://irrelevant.org.il/</a:t>
            </a:r>
            <a:r>
              <a:rPr lang="he-IL" u="none" dirty="0"/>
              <a:t> ,</a:t>
            </a:r>
            <a:r>
              <a:rPr lang="he-IL" u="none" baseline="0" dirty="0"/>
              <a:t> שבו </a:t>
            </a:r>
            <a:r>
              <a:rPr lang="he-IL" u="none" dirty="0"/>
              <a:t>אפשר לבדוק לגבי כל ידיעה</a:t>
            </a:r>
            <a:r>
              <a:rPr lang="he-IL" u="none" baseline="0" dirty="0"/>
              <a:t> שהגיעה אליכם </a:t>
            </a:r>
            <a:r>
              <a:rPr lang="he-IL" u="none" dirty="0"/>
              <a:t>אם מדובר </a:t>
            </a:r>
            <a:r>
              <a:rPr lang="he-IL" u="none" dirty="0" err="1"/>
              <a:t>בפייק</a:t>
            </a:r>
            <a:r>
              <a:rPr lang="he-IL" u="none" dirty="0"/>
              <a:t> ניוז או</a:t>
            </a:r>
            <a:r>
              <a:rPr lang="he-IL" u="none" baseline="0" dirty="0"/>
              <a:t> לא</a:t>
            </a:r>
            <a:r>
              <a:rPr lang="he-IL" u="none" dirty="0"/>
              <a:t>. </a:t>
            </a:r>
          </a:p>
          <a:p>
            <a:pPr marL="0" marR="0" indent="0" algn="r" defTabSz="914400" rtl="1" eaLnBrk="1" fontAlgn="auto" latinLnBrk="0" hangingPunct="1">
              <a:lnSpc>
                <a:spcPct val="100000"/>
              </a:lnSpc>
              <a:spcBef>
                <a:spcPts val="0"/>
              </a:spcBef>
              <a:spcAft>
                <a:spcPts val="0"/>
              </a:spcAft>
              <a:buClrTx/>
              <a:buSzTx/>
              <a:buFontTx/>
              <a:buNone/>
              <a:tabLst/>
              <a:defRPr/>
            </a:pPr>
            <a:endParaRPr lang="he-IL" u="none" dirty="0"/>
          </a:p>
          <a:p>
            <a:pPr marL="0" marR="0" indent="0" algn="r" defTabSz="914400" rtl="1" eaLnBrk="1" fontAlgn="auto" latinLnBrk="0" hangingPunct="1">
              <a:lnSpc>
                <a:spcPct val="100000"/>
              </a:lnSpc>
              <a:spcBef>
                <a:spcPts val="0"/>
              </a:spcBef>
              <a:spcAft>
                <a:spcPts val="0"/>
              </a:spcAft>
              <a:buClrTx/>
              <a:buSzTx/>
              <a:buFontTx/>
              <a:buNone/>
              <a:tabLst/>
              <a:defRPr/>
            </a:pPr>
            <a:r>
              <a:rPr lang="he-IL" b="0" dirty="0"/>
              <a:t>אגב, </a:t>
            </a:r>
            <a:r>
              <a:rPr lang="he-IL" b="1" dirty="0"/>
              <a:t>חשוב לומר, שההודעה הזו לא נולדה משום מקום! </a:t>
            </a:r>
            <a:r>
              <a:rPr lang="he-IL" b="0" dirty="0"/>
              <a:t>באמת היתה</a:t>
            </a:r>
            <a:r>
              <a:rPr lang="he-IL" b="0" baseline="0" dirty="0"/>
              <a:t> החלטה שהמשטרה תקבל משירות הביטחון הכללי (שב"כ)</a:t>
            </a:r>
            <a:r>
              <a:rPr lang="en-US" b="0" baseline="0" dirty="0"/>
              <a:t> </a:t>
            </a:r>
            <a:r>
              <a:rPr lang="he-IL" b="0" baseline="0" dirty="0"/>
              <a:t>נתוני איכון על הטלפונים, כדי לדעת איפה היו חולי קורונה ולהזהיר את כל מי שהיה בקרבתם, שיידעו שעליהם להיכנס לבידוד. אבל דובר רק על נתוני איכון – איתור המיקום, ולא על נתונים מתוך הטלפון כמו האזנה לשיחות או שליפת ההודעות.</a:t>
            </a:r>
            <a:endParaRPr lang="he-IL" b="0"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22</a:t>
            </a:fld>
            <a:endParaRPr lang="he-IL"/>
          </a:p>
        </p:txBody>
      </p:sp>
    </p:spTree>
    <p:extLst>
      <p:ext uri="{BB962C8B-B14F-4D97-AF65-F5344CB8AC3E}">
        <p14:creationId xmlns:p14="http://schemas.microsoft.com/office/powerpoint/2010/main" val="708219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https://www.youtube.com/watch?v=-iRvuwXgX-0</a:t>
            </a:r>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24</a:t>
            </a:fld>
            <a:endParaRPr lang="he-IL"/>
          </a:p>
        </p:txBody>
      </p:sp>
    </p:spTree>
    <p:extLst>
      <p:ext uri="{BB962C8B-B14F-4D97-AF65-F5344CB8AC3E}">
        <p14:creationId xmlns:p14="http://schemas.microsoft.com/office/powerpoint/2010/main" val="1066159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https://www.calcalist.co.il/internet/articles/0,7340,L-3768262,00.html</a:t>
            </a:r>
            <a:endParaRPr lang="he-IL" dirty="0"/>
          </a:p>
          <a:p>
            <a:endParaRPr lang="he-IL" dirty="0"/>
          </a:p>
          <a:p>
            <a:r>
              <a:rPr lang="he-IL" sz="1200" b="0" i="0" kern="1200" dirty="0">
                <a:solidFill>
                  <a:schemeClr val="tx1"/>
                </a:solidFill>
                <a:effectLst/>
                <a:latin typeface="+mn-lt"/>
                <a:ea typeface="+mn-ea"/>
                <a:cs typeface="+mn-cs"/>
              </a:rPr>
              <a:t>ירון גלאי, מייסד ומנכ"ל משותף בחברת המלצות התוכן הדיגיטלי </a:t>
            </a:r>
            <a:r>
              <a:rPr lang="he-IL" sz="1200" b="0" i="0" kern="1200" dirty="0" err="1">
                <a:solidFill>
                  <a:schemeClr val="tx1"/>
                </a:solidFill>
                <a:effectLst/>
                <a:latin typeface="+mn-lt"/>
                <a:ea typeface="+mn-ea"/>
                <a:cs typeface="+mn-cs"/>
              </a:rPr>
              <a:t>אאוטבריין</a:t>
            </a:r>
            <a:r>
              <a:rPr lang="he-IL" sz="1200" b="0" i="0" kern="1200" dirty="0">
                <a:solidFill>
                  <a:schemeClr val="tx1"/>
                </a:solidFill>
                <a:effectLst/>
                <a:latin typeface="+mn-lt"/>
                <a:ea typeface="+mn-ea"/>
                <a:cs typeface="+mn-cs"/>
              </a:rPr>
              <a:t>, פנה ליו"ר ועדת הבחירות המרכזית, השופט חנן מלצר, וביקש לקרוא לגוגל </a:t>
            </a:r>
            <a:r>
              <a:rPr lang="he-IL" sz="1200" b="0" i="0" kern="1200" dirty="0" err="1">
                <a:solidFill>
                  <a:schemeClr val="tx1"/>
                </a:solidFill>
                <a:effectLst/>
                <a:latin typeface="+mn-lt"/>
                <a:ea typeface="+mn-ea"/>
                <a:cs typeface="+mn-cs"/>
              </a:rPr>
              <a:t>ולפייסבוק</a:t>
            </a:r>
            <a:r>
              <a:rPr lang="he-IL" sz="1200" b="0" i="0" kern="1200" dirty="0">
                <a:solidFill>
                  <a:schemeClr val="tx1"/>
                </a:solidFill>
                <a:effectLst/>
                <a:latin typeface="+mn-lt"/>
                <a:ea typeface="+mn-ea"/>
                <a:cs typeface="+mn-cs"/>
              </a:rPr>
              <a:t> לשמור על השיח ברשת </a:t>
            </a:r>
            <a:r>
              <a:rPr lang="he-IL" sz="1200" b="0" i="0" u="sng" kern="1200" dirty="0">
                <a:solidFill>
                  <a:schemeClr val="tx1"/>
                </a:solidFill>
                <a:effectLst/>
                <a:latin typeface="+mn-lt"/>
                <a:ea typeface="+mn-ea"/>
                <a:cs typeface="+mn-cs"/>
                <a:hlinkClick r:id="rId4"/>
              </a:rPr>
              <a:t>וניקיון מערכת הבחירות</a:t>
            </a:r>
            <a:r>
              <a:rPr lang="he-IL" sz="1200" b="0" i="0" kern="1200" dirty="0">
                <a:solidFill>
                  <a:schemeClr val="tx1"/>
                </a:solidFill>
                <a:effectLst/>
                <a:latin typeface="+mn-lt"/>
                <a:ea typeface="+mn-ea"/>
                <a:cs typeface="+mn-cs"/>
              </a:rPr>
              <a:t>, כך נודע </a:t>
            </a:r>
            <a:r>
              <a:rPr lang="he-IL" sz="1200" b="0" i="0" kern="1200" dirty="0" err="1">
                <a:solidFill>
                  <a:schemeClr val="tx1"/>
                </a:solidFill>
                <a:effectLst/>
                <a:latin typeface="+mn-lt"/>
                <a:ea typeface="+mn-ea"/>
                <a:cs typeface="+mn-cs"/>
              </a:rPr>
              <a:t>ל"כלכליסט</a:t>
            </a:r>
            <a:r>
              <a:rPr lang="he-IL" sz="1200" b="0" i="0" kern="1200" dirty="0">
                <a:solidFill>
                  <a:schemeClr val="tx1"/>
                </a:solidFill>
                <a:effectLst/>
                <a:latin typeface="+mn-lt"/>
                <a:ea typeface="+mn-ea"/>
                <a:cs typeface="+mn-cs"/>
              </a:rPr>
              <a:t>".</a:t>
            </a:r>
          </a:p>
          <a:p>
            <a:r>
              <a:rPr lang="he-IL" sz="1200" b="0" i="0" kern="1200" dirty="0">
                <a:solidFill>
                  <a:schemeClr val="tx1"/>
                </a:solidFill>
                <a:effectLst/>
                <a:latin typeface="+mn-lt"/>
                <a:ea typeface="+mn-ea"/>
                <a:cs typeface="+mn-cs"/>
              </a:rPr>
              <a:t>לדבריו של גלאי "הבחירות האחרונות היו רוויות בשיח שלילי, אלים ולא מבוסס עובדתית. יש צורך בהצבת גבולות גזרה ברורים מצד חברות הפרסום והתוכן מחד, ובעדכון כללי ועדת הבחירות לפעילות הפרסום </a:t>
            </a:r>
            <a:r>
              <a:rPr lang="he-IL" sz="1200" b="0" i="0" kern="1200" dirty="0" err="1">
                <a:solidFill>
                  <a:schemeClr val="tx1"/>
                </a:solidFill>
                <a:effectLst/>
                <a:latin typeface="+mn-lt"/>
                <a:ea typeface="+mn-ea"/>
                <a:cs typeface="+mn-cs"/>
              </a:rPr>
              <a:t>הדיגטלית</a:t>
            </a:r>
            <a:r>
              <a:rPr lang="he-IL" sz="1200" b="0" i="0" kern="1200" dirty="0">
                <a:solidFill>
                  <a:schemeClr val="tx1"/>
                </a:solidFill>
                <a:effectLst/>
                <a:latin typeface="+mn-lt"/>
                <a:ea typeface="+mn-ea"/>
                <a:cs typeface="+mn-cs"/>
              </a:rPr>
              <a:t> מאידך". </a:t>
            </a:r>
          </a:p>
          <a:p>
            <a:r>
              <a:rPr lang="he-IL" sz="1200" b="0" i="0" kern="1200" dirty="0">
                <a:solidFill>
                  <a:schemeClr val="tx1"/>
                </a:solidFill>
                <a:effectLst/>
                <a:latin typeface="+mn-lt"/>
                <a:ea typeface="+mn-ea"/>
                <a:cs typeface="+mn-cs"/>
              </a:rPr>
              <a:t>הוא הוסיף כי "החשיבות לפעול תחת קווים אתיים ברורים, במיוחד בתקופת בחירות, חלה בראש ובראשונה על גופי התוכן המובילים. </a:t>
            </a:r>
            <a:r>
              <a:rPr lang="he-IL" sz="1200" b="0" i="0" kern="1200" dirty="0" err="1">
                <a:solidFill>
                  <a:schemeClr val="tx1"/>
                </a:solidFill>
                <a:effectLst/>
                <a:latin typeface="+mn-lt"/>
                <a:ea typeface="+mn-ea"/>
                <a:cs typeface="+mn-cs"/>
              </a:rPr>
              <a:t>אאוטבריין</a:t>
            </a:r>
            <a:r>
              <a:rPr lang="he-IL" sz="1200" b="0" i="0" kern="1200" dirty="0">
                <a:solidFill>
                  <a:schemeClr val="tx1"/>
                </a:solidFill>
                <a:effectLst/>
                <a:latin typeface="+mn-lt"/>
                <a:ea typeface="+mn-ea"/>
                <a:cs typeface="+mn-cs"/>
              </a:rPr>
              <a:t>, שהיא חברת </a:t>
            </a:r>
            <a:r>
              <a:rPr lang="he-IL" sz="1200" b="0" i="0" kern="1200" dirty="0" err="1">
                <a:solidFill>
                  <a:schemeClr val="tx1"/>
                </a:solidFill>
                <a:effectLst/>
                <a:latin typeface="+mn-lt"/>
                <a:ea typeface="+mn-ea"/>
                <a:cs typeface="+mn-cs"/>
              </a:rPr>
              <a:t>פירסום</a:t>
            </a:r>
            <a:r>
              <a:rPr lang="he-IL" sz="1200" b="0" i="0" kern="1200" dirty="0">
                <a:solidFill>
                  <a:schemeClr val="tx1"/>
                </a:solidFill>
                <a:effectLst/>
                <a:latin typeface="+mn-lt"/>
                <a:ea typeface="+mn-ea"/>
                <a:cs typeface="+mn-cs"/>
              </a:rPr>
              <a:t> דיגיטלי מובילה, נקטה בבחירות האחרונות מדיניות שלא </a:t>
            </a:r>
            <a:r>
              <a:rPr lang="he-IL" sz="1200" b="0" i="0" kern="1200" dirty="0" err="1">
                <a:solidFill>
                  <a:schemeClr val="tx1"/>
                </a:solidFill>
                <a:effectLst/>
                <a:latin typeface="+mn-lt"/>
                <a:ea typeface="+mn-ea"/>
                <a:cs typeface="+mn-cs"/>
              </a:rPr>
              <a:t>איפשרה</a:t>
            </a:r>
            <a:r>
              <a:rPr lang="he-IL" sz="1200" b="0" i="0" kern="1200" dirty="0">
                <a:solidFill>
                  <a:schemeClr val="tx1"/>
                </a:solidFill>
                <a:effectLst/>
                <a:latin typeface="+mn-lt"/>
                <a:ea typeface="+mn-ea"/>
                <a:cs typeface="+mn-cs"/>
              </a:rPr>
              <a:t> קידום כתבות שליליות מצד מפלגות, מועמדים, וגורמים עלומים מטעמם. מדיניות זו הובילה לקידום כתבות חיוביות או </a:t>
            </a:r>
            <a:r>
              <a:rPr lang="he-IL" sz="1200" b="0" i="0" kern="1200" dirty="0" err="1">
                <a:solidFill>
                  <a:schemeClr val="tx1"/>
                </a:solidFill>
                <a:effectLst/>
                <a:latin typeface="+mn-lt"/>
                <a:ea typeface="+mn-ea"/>
                <a:cs typeface="+mn-cs"/>
              </a:rPr>
              <a:t>נייטרליות</a:t>
            </a:r>
            <a:r>
              <a:rPr lang="he-IL" sz="1200" b="0" i="0" kern="1200" dirty="0">
                <a:solidFill>
                  <a:schemeClr val="tx1"/>
                </a:solidFill>
                <a:effectLst/>
                <a:latin typeface="+mn-lt"/>
                <a:ea typeface="+mn-ea"/>
                <a:cs typeface="+mn-cs"/>
              </a:rPr>
              <a:t>, בצירוף גילוי נאות לגבי הגוף שעומד מאחורי קידום הכתבה. </a:t>
            </a:r>
            <a:r>
              <a:rPr lang="he-IL" sz="1200" b="0" i="0" kern="1200" dirty="0" err="1">
                <a:solidFill>
                  <a:schemeClr val="tx1"/>
                </a:solidFill>
                <a:effectLst/>
                <a:latin typeface="+mn-lt"/>
                <a:ea typeface="+mn-ea"/>
                <a:cs typeface="+mn-cs"/>
              </a:rPr>
              <a:t>אאוטבריין</a:t>
            </a:r>
            <a:r>
              <a:rPr lang="he-IL" sz="1200" b="0" i="0" kern="1200" dirty="0">
                <a:solidFill>
                  <a:schemeClr val="tx1"/>
                </a:solidFill>
                <a:effectLst/>
                <a:latin typeface="+mn-lt"/>
                <a:ea typeface="+mn-ea"/>
                <a:cs typeface="+mn-cs"/>
              </a:rPr>
              <a:t> תמשיך במגמה הזו גם בבחירות הקרובות".</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לירון אברהם, מנהל "</a:t>
            </a:r>
            <a:r>
              <a:rPr lang="he-IL" sz="1200" b="0" i="0" kern="1200" dirty="0" err="1">
                <a:solidFill>
                  <a:schemeClr val="tx1"/>
                </a:solidFill>
                <a:effectLst/>
                <a:latin typeface="+mn-lt"/>
                <a:ea typeface="+mn-ea"/>
                <a:cs typeface="+mn-cs"/>
              </a:rPr>
              <a:t>אאוטבריין</a:t>
            </a:r>
            <a:r>
              <a:rPr lang="he-IL" sz="1200" b="0" i="0" kern="1200" dirty="0">
                <a:solidFill>
                  <a:schemeClr val="tx1"/>
                </a:solidFill>
                <a:effectLst/>
                <a:latin typeface="+mn-lt"/>
                <a:ea typeface="+mn-ea"/>
                <a:cs typeface="+mn-cs"/>
              </a:rPr>
              <a:t>" במזרח התיכון, אפריקה ורוסיה, אמר כי "השאיפה היא שכולם יאמצו את המסמך הזה ואת הקודים הללו. בתקופת בחירות יש לא מעט גופים שמנסים לקדם תכנים, גם אם הם אורגנים, כמו כתבה שהתפרסמה לפני מספר חודשים ולא מוציאה את היריב בצורה טובה. אם יש גוף שינסה לקדם כתבה שכזו דרכנו הוא לא יוכל לעשות זאת כי מדובר בהכפשה</a:t>
            </a:r>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25</a:t>
            </a:fld>
            <a:endParaRPr lang="he-IL"/>
          </a:p>
        </p:txBody>
      </p:sp>
    </p:spTree>
    <p:extLst>
      <p:ext uri="{BB962C8B-B14F-4D97-AF65-F5344CB8AC3E}">
        <p14:creationId xmlns:p14="http://schemas.microsoft.com/office/powerpoint/2010/main" val="2677565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1" i="0" kern="1200" dirty="0">
                <a:solidFill>
                  <a:schemeClr val="tx1"/>
                </a:solidFill>
                <a:effectLst/>
                <a:latin typeface="+mn-lt"/>
                <a:ea typeface="+mn-ea"/>
                <a:cs typeface="+mn-cs"/>
              </a:rPr>
              <a:t>לכשכש בכלב</a:t>
            </a:r>
            <a:r>
              <a:rPr lang="he-IL" sz="1200" b="1"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הוא </a:t>
            </a:r>
            <a:r>
              <a:rPr lang="he-IL" sz="1200" b="0" i="0" u="none" strike="noStrike" kern="1200" dirty="0">
                <a:solidFill>
                  <a:schemeClr val="tx1"/>
                </a:solidFill>
                <a:effectLst/>
                <a:latin typeface="+mn-lt"/>
                <a:ea typeface="+mn-ea"/>
                <a:cs typeface="+mn-cs"/>
                <a:hlinkClick r:id="rId3" tooltip="סרט קולנוע"/>
              </a:rPr>
              <a:t>סרט</a:t>
            </a:r>
            <a:r>
              <a:rPr lang="he-IL" sz="1200" b="0" i="0"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4" tooltip="סאטירה"/>
              </a:rPr>
              <a:t>סאטירי</a:t>
            </a:r>
            <a:r>
              <a:rPr lang="he-IL" sz="1200" b="0" i="0"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5" tooltip="ארצות הברית"/>
              </a:rPr>
              <a:t>אמריקני</a:t>
            </a:r>
            <a:r>
              <a:rPr lang="he-IL" sz="1200" b="0" i="0" kern="1200" dirty="0">
                <a:solidFill>
                  <a:schemeClr val="tx1"/>
                </a:solidFill>
                <a:effectLst/>
                <a:latin typeface="+mn-lt"/>
                <a:ea typeface="+mn-ea"/>
                <a:cs typeface="+mn-cs"/>
              </a:rPr>
              <a:t> אשר בוים על ידי </a:t>
            </a:r>
            <a:r>
              <a:rPr lang="he-IL" sz="1200" b="0" i="0" u="none" strike="noStrike" kern="1200" dirty="0">
                <a:solidFill>
                  <a:schemeClr val="tx1"/>
                </a:solidFill>
                <a:effectLst/>
                <a:latin typeface="+mn-lt"/>
                <a:ea typeface="+mn-ea"/>
                <a:cs typeface="+mn-cs"/>
                <a:hlinkClick r:id="rId6" tooltip="בארי לוינסון"/>
              </a:rPr>
              <a:t>בארי </a:t>
            </a:r>
            <a:r>
              <a:rPr lang="he-IL" sz="1200" b="0" i="0" u="none" strike="noStrike" kern="1200" dirty="0" err="1">
                <a:solidFill>
                  <a:schemeClr val="tx1"/>
                </a:solidFill>
                <a:effectLst/>
                <a:latin typeface="+mn-lt"/>
                <a:ea typeface="+mn-ea"/>
                <a:cs typeface="+mn-cs"/>
                <a:hlinkClick r:id="rId6" tooltip="בארי לוינסון"/>
              </a:rPr>
              <a:t>לוינסון</a:t>
            </a:r>
            <a:r>
              <a:rPr lang="he-IL" sz="1200" b="0" i="0" kern="1200" dirty="0">
                <a:solidFill>
                  <a:schemeClr val="tx1"/>
                </a:solidFill>
                <a:effectLst/>
                <a:latin typeface="+mn-lt"/>
                <a:ea typeface="+mn-ea"/>
                <a:cs typeface="+mn-cs"/>
              </a:rPr>
              <a:t> ויצא לאקרנים בשנת </a:t>
            </a:r>
            <a:r>
              <a:rPr lang="he-IL" sz="1200" b="0" i="0" u="none" strike="noStrike" kern="1200" dirty="0">
                <a:solidFill>
                  <a:schemeClr val="tx1"/>
                </a:solidFill>
                <a:effectLst/>
                <a:latin typeface="+mn-lt"/>
                <a:ea typeface="+mn-ea"/>
                <a:cs typeface="+mn-cs"/>
                <a:hlinkClick r:id="rId7" tooltip="1997"/>
              </a:rPr>
              <a:t>1997</a:t>
            </a:r>
            <a:r>
              <a:rPr lang="he-IL" sz="1200" b="0" i="0" kern="1200" dirty="0">
                <a:solidFill>
                  <a:schemeClr val="tx1"/>
                </a:solidFill>
                <a:effectLst/>
                <a:latin typeface="+mn-lt"/>
                <a:ea typeface="+mn-ea"/>
                <a:cs typeface="+mn-cs"/>
              </a:rPr>
              <a:t>. </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נקלע נשיא ארה"ב לפרשיה לא נעימה –</a:t>
            </a:r>
            <a:r>
              <a:rPr lang="he-IL" sz="1200" b="0" i="0" kern="1200" baseline="0" dirty="0">
                <a:solidFill>
                  <a:schemeClr val="tx1"/>
                </a:solidFill>
                <a:effectLst/>
                <a:latin typeface="+mn-lt"/>
                <a:ea typeface="+mn-ea"/>
                <a:cs typeface="+mn-cs"/>
              </a:rPr>
              <a:t> הוא </a:t>
            </a:r>
            <a:r>
              <a:rPr lang="he-IL" sz="1200" b="0" i="0" kern="1200" dirty="0">
                <a:solidFill>
                  <a:schemeClr val="tx1"/>
                </a:solidFill>
                <a:effectLst/>
                <a:latin typeface="+mn-lt"/>
                <a:ea typeface="+mn-ea"/>
                <a:cs typeface="+mn-cs"/>
              </a:rPr>
              <a:t>התבודד בחדר הסגלגל עם צוערת – ‏למשך לא יותר משלוש דקות! – אך לצערו התקרית הודלפה, ולכל ‏הסובבים אותו ברור שמרגע שאחד העיתונים יפרסם זאת, עניין של לא יותר מ-24 שעות, ‏סיכויו של הנשיא להיבחר שנית קלושים. אי לכך, היועצת המיוחדת </a:t>
            </a:r>
            <a:r>
              <a:rPr lang="he-IL" sz="1200" b="0" i="0" kern="1200" dirty="0" err="1">
                <a:solidFill>
                  <a:schemeClr val="tx1"/>
                </a:solidFill>
                <a:effectLst/>
                <a:latin typeface="+mn-lt"/>
                <a:ea typeface="+mn-ea"/>
                <a:cs typeface="+mn-cs"/>
              </a:rPr>
              <a:t>ווינפרד</a:t>
            </a:r>
            <a:r>
              <a:rPr lang="he-IL" sz="1200" b="0" i="0" kern="1200" dirty="0">
                <a:solidFill>
                  <a:schemeClr val="tx1"/>
                </a:solidFill>
                <a:effectLst/>
                <a:latin typeface="+mn-lt"/>
                <a:ea typeface="+mn-ea"/>
                <a:cs typeface="+mn-cs"/>
              </a:rPr>
              <a:t> </a:t>
            </a:r>
            <a:r>
              <a:rPr lang="he-IL" sz="1200" b="0" i="0" kern="1200" dirty="0" err="1">
                <a:solidFill>
                  <a:schemeClr val="tx1"/>
                </a:solidFill>
                <a:effectLst/>
                <a:latin typeface="+mn-lt"/>
                <a:ea typeface="+mn-ea"/>
                <a:cs typeface="+mn-cs"/>
              </a:rPr>
              <a:t>איימס</a:t>
            </a:r>
            <a:r>
              <a:rPr lang="he-IL" sz="1200" b="0" i="0" kern="1200" dirty="0">
                <a:solidFill>
                  <a:schemeClr val="tx1"/>
                </a:solidFill>
                <a:effectLst/>
                <a:latin typeface="+mn-lt"/>
                <a:ea typeface="+mn-ea"/>
                <a:cs typeface="+mn-cs"/>
              </a:rPr>
              <a:t> (אן </a:t>
            </a:r>
            <a:r>
              <a:rPr lang="he-IL" sz="1200" b="0" i="0" kern="1200" dirty="0" err="1">
                <a:solidFill>
                  <a:schemeClr val="tx1"/>
                </a:solidFill>
                <a:effectLst/>
                <a:latin typeface="+mn-lt"/>
                <a:ea typeface="+mn-ea"/>
                <a:cs typeface="+mn-cs"/>
              </a:rPr>
              <a:t>הייש</a:t>
            </a:r>
            <a:r>
              <a:rPr lang="he-IL" sz="1200" b="0" i="0" kern="1200" dirty="0">
                <a:solidFill>
                  <a:schemeClr val="tx1"/>
                </a:solidFill>
                <a:effectLst/>
                <a:latin typeface="+mn-lt"/>
                <a:ea typeface="+mn-ea"/>
                <a:cs typeface="+mn-cs"/>
              </a:rPr>
              <a:t>) שוכרת ‏את שירותיו של יועץ המתמחה בניהול משברים (רוברט דה נירו) על מנת שיחלץ אותם מהבוץ. ‏</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כדי להסיט את תשומת הלב הציבורית מהתנהגותו הלא הולמת של הנשיא, דה נירו מחליט לתת ‏לציבור משהו אחר להתמקד בו: מלחמה עם אלבניה. </a:t>
            </a:r>
          </a:p>
          <a:p>
            <a:r>
              <a:rPr lang="he-IL" sz="1200" b="0" i="0" kern="1200" dirty="0">
                <a:solidFill>
                  <a:schemeClr val="tx1"/>
                </a:solidFill>
                <a:effectLst/>
                <a:latin typeface="+mn-lt"/>
                <a:ea typeface="+mn-ea"/>
                <a:cs typeface="+mn-cs"/>
              </a:rPr>
              <a:t>למה אלבניה? כי אף אחד לא יודע שום דבר על ‏אלבניה, ולכן לא ניתן יהיה לפקפק בידיעות. היועץ מאמין שכדי ליצור מלחמה אין צורך להזיז ‏גייסות: מספיק סרטון אחד שישמש כסמל, </a:t>
            </a:r>
            <a:r>
              <a:rPr lang="he-IL" sz="1200" b="0" i="0" kern="1200" dirty="0" err="1">
                <a:solidFill>
                  <a:schemeClr val="tx1"/>
                </a:solidFill>
                <a:effectLst/>
                <a:latin typeface="+mn-lt"/>
                <a:ea typeface="+mn-ea"/>
                <a:cs typeface="+mn-cs"/>
              </a:rPr>
              <a:t>אימג</a:t>
            </a:r>
            <a:r>
              <a:rPr lang="he-IL" sz="1200" b="0" i="0" kern="1200" dirty="0">
                <a:solidFill>
                  <a:schemeClr val="tx1"/>
                </a:solidFill>
                <a:effectLst/>
                <a:latin typeface="+mn-lt"/>
                <a:ea typeface="+mn-ea"/>
                <a:cs typeface="+mn-cs"/>
              </a:rPr>
              <a:t>' שייצרב בזיכרון הקולקטיבי. </a:t>
            </a:r>
          </a:p>
          <a:p>
            <a:r>
              <a:rPr lang="he-IL" sz="1200" b="0" i="0" kern="1200" dirty="0">
                <a:solidFill>
                  <a:schemeClr val="tx1"/>
                </a:solidFill>
                <a:effectLst/>
                <a:latin typeface="+mn-lt"/>
                <a:ea typeface="+mn-ea"/>
                <a:cs typeface="+mn-cs"/>
              </a:rPr>
              <a:t>לשם כך הוא פונה ‏למפיק הוליוודי מתוסכל (דסטין הופמן) והם מחליטים לצלם קליפ – נערה "אלבנית" בורחת מכפרה המופצץ ובידה חתלתול קטן – כמו גם להפיק ‏‏"שירי מלחמה" קליטים שיחדירו את המסר המבוקש, יעלו את המורל בציבור וידרבנו אותו לבחור ‏בנשיא.‏</a:t>
            </a:r>
          </a:p>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26</a:t>
            </a:fld>
            <a:endParaRPr lang="he-IL"/>
          </a:p>
        </p:txBody>
      </p:sp>
    </p:spTree>
    <p:extLst>
      <p:ext uri="{BB962C8B-B14F-4D97-AF65-F5344CB8AC3E}">
        <p14:creationId xmlns:p14="http://schemas.microsoft.com/office/powerpoint/2010/main" val="271676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0" i="0" kern="1200" dirty="0">
                <a:solidFill>
                  <a:schemeClr val="tx1"/>
                </a:solidFill>
                <a:effectLst/>
                <a:latin typeface="+mn-lt"/>
                <a:ea typeface="+mn-ea"/>
                <a:cs typeface="+mn-cs"/>
              </a:rPr>
              <a:t>"</a:t>
            </a:r>
            <a:r>
              <a:rPr lang="he-IL" sz="1200" b="1" i="0" kern="1200" dirty="0">
                <a:solidFill>
                  <a:schemeClr val="tx1"/>
                </a:solidFill>
                <a:effectLst/>
                <a:latin typeface="+mn-lt"/>
                <a:ea typeface="+mn-ea"/>
                <a:cs typeface="+mn-cs"/>
              </a:rPr>
              <a:t>לכשכש בכלב</a:t>
            </a:r>
            <a:r>
              <a:rPr lang="he-IL" sz="1200" b="0" i="0" kern="1200" dirty="0">
                <a:solidFill>
                  <a:schemeClr val="tx1"/>
                </a:solidFill>
                <a:effectLst/>
                <a:latin typeface="+mn-lt"/>
                <a:ea typeface="+mn-ea"/>
                <a:cs typeface="+mn-cs"/>
              </a:rPr>
              <a:t>" הוא היום יותר מושג מסרט. במקור, הכוונה היא לחלק קטן במערכת הקובע את ‏התנהלות המערכת כולה‏. אבל מאז ‏הסרט, </a:t>
            </a:r>
            <a:r>
              <a:rPr lang="he-IL" sz="1200" b="1" i="0" kern="1200" dirty="0">
                <a:solidFill>
                  <a:schemeClr val="tx1"/>
                </a:solidFill>
                <a:effectLst/>
                <a:latin typeface="+mn-lt"/>
                <a:ea typeface="+mn-ea"/>
                <a:cs typeface="+mn-cs"/>
              </a:rPr>
              <a:t>שמו הפך לביטוי שגור שמדבר על ניצול התקשורת כדי לשנות את דעת הקהל</a:t>
            </a:r>
            <a:r>
              <a:rPr lang="he-IL" sz="1200" b="0" i="0" kern="1200" dirty="0">
                <a:solidFill>
                  <a:schemeClr val="tx1"/>
                </a:solidFill>
                <a:effectLst/>
                <a:latin typeface="+mn-lt"/>
                <a:ea typeface="+mn-ea"/>
                <a:cs typeface="+mn-cs"/>
              </a:rPr>
              <a:t>. </a:t>
            </a:r>
          </a:p>
          <a:p>
            <a:endParaRPr lang="he-IL" sz="1200" b="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https://www.youtube.com/watch?v=CNo0BicRM8k</a:t>
            </a:r>
            <a:endParaRPr lang="en-US" dirty="0"/>
          </a:p>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27</a:t>
            </a:fld>
            <a:endParaRPr lang="he-IL"/>
          </a:p>
        </p:txBody>
      </p:sp>
    </p:spTree>
    <p:extLst>
      <p:ext uri="{BB962C8B-B14F-4D97-AF65-F5344CB8AC3E}">
        <p14:creationId xmlns:p14="http://schemas.microsoft.com/office/powerpoint/2010/main" val="271676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דרכי הפצת </a:t>
            </a:r>
            <a:r>
              <a:rPr lang="he-IL" dirty="0" err="1"/>
              <a:t>הפייק</a:t>
            </a:r>
            <a:r>
              <a:rPr lang="he-IL" dirty="0"/>
              <a:t> </a:t>
            </a:r>
            <a:r>
              <a:rPr lang="he-IL" baseline="0" dirty="0"/>
              <a:t>ניוז הן מגוונות, וכוללות בין היתר זיופים של צילומי מסך, זיופים של ידיעות בשפות זרות העוסקות במה שקורה בישראל, הפצה של סרטונים שעברו עריכה מניפולטיבית, זיופים של כותרות ושערי עיתונים, ציטוטים שקריים, הפצה של מסרים שקריים על ידי פוליטיקאים ומובילי דעת קהל, והדהוד של המסרים השקריים הללו באמצעות הודעות טקסט.</a:t>
            </a:r>
            <a:endParaRPr lang="he-IL" dirty="0"/>
          </a:p>
          <a:p>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29</a:t>
            </a:fld>
            <a:endParaRPr lang="he-IL"/>
          </a:p>
        </p:txBody>
      </p:sp>
    </p:spTree>
    <p:extLst>
      <p:ext uri="{BB962C8B-B14F-4D97-AF65-F5344CB8AC3E}">
        <p14:creationId xmlns:p14="http://schemas.microsoft.com/office/powerpoint/2010/main" val="2610368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31</a:t>
            </a:fld>
            <a:endParaRPr lang="he-IL"/>
          </a:p>
        </p:txBody>
      </p:sp>
    </p:spTree>
    <p:extLst>
      <p:ext uri="{BB962C8B-B14F-4D97-AF65-F5344CB8AC3E}">
        <p14:creationId xmlns:p14="http://schemas.microsoft.com/office/powerpoint/2010/main" val="4182702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69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אבל מה זה בכלל מדיה? מעבר ממדיה חד כיוונית למדיה</a:t>
            </a:r>
            <a:r>
              <a:rPr lang="he-IL" baseline="0" dirty="0"/>
              <a:t> - </a:t>
            </a:r>
            <a:r>
              <a:rPr lang="he-IL" b="0" i="0" dirty="0"/>
              <a:t>זה שקף שמסביר שמדיה פעם היתה עיתונות טלוויזיה ורדיו ומי שהעביר את המידע היה העיתונאים השדרנים חד צדדי. אבל מעידן האינטרנט הפכנו לרשת חברתית ועולם שמועבר המידע באמצעות כל האנשים  וכולם יכולים להיות סוג של עיתונאים.</a:t>
            </a:r>
          </a:p>
          <a:p>
            <a:pPr marL="0" lvl="0" indent="0" algn="r" rtl="1">
              <a:spcBef>
                <a:spcPts val="0"/>
              </a:spcBef>
              <a:spcAft>
                <a:spcPts val="0"/>
              </a:spcAft>
              <a:buNone/>
            </a:pPr>
            <a:endParaRPr lang="he-IL" dirty="0"/>
          </a:p>
        </p:txBody>
      </p:sp>
    </p:spTree>
    <p:extLst>
      <p:ext uri="{BB962C8B-B14F-4D97-AF65-F5344CB8AC3E}">
        <p14:creationId xmlns:p14="http://schemas.microsoft.com/office/powerpoint/2010/main" val="333050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he-IL" dirty="0"/>
              <a:t>אנדרו ל. </a:t>
            </a:r>
            <a:r>
              <a:rPr lang="he-IL" dirty="0" err="1"/>
              <a:t>שאפירו</a:t>
            </a:r>
            <a:r>
              <a:rPr lang="he-IL" dirty="0"/>
              <a:t> (1999) טוען כי "ההופעה של טכנולוגיות דיגיטליות חדשות מסמלת שינוי פוטנציאלי רדיקלי באשר למי ששולט באינפורמציה, בחוויה ובמשאבים". כוונתו שהתפתחות המדיה מטשטשת את ההבדל בין תקשורת בין אישית לתקשורת המונית, ובין תקשורת ציבורית לפרטית.</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וו. ראסל ניומן (פרופ' למדיה טכנולוגית) טוען כי המדיה החדשים:</a:t>
            </a:r>
          </a:p>
          <a:p>
            <a:pPr marL="0" lvl="0" indent="0" algn="r" rtl="1">
              <a:spcBef>
                <a:spcPts val="0"/>
              </a:spcBef>
              <a:spcAft>
                <a:spcPts val="0"/>
              </a:spcAft>
              <a:buNone/>
            </a:pPr>
            <a:r>
              <a:rPr lang="he-IL" dirty="0"/>
              <a:t>משנה את המשמעות של מרחק גאוגרפי</a:t>
            </a:r>
          </a:p>
          <a:p>
            <a:pPr marL="0" lvl="0" indent="0" algn="r" rtl="1">
              <a:spcBef>
                <a:spcPts val="0"/>
              </a:spcBef>
              <a:spcAft>
                <a:spcPts val="0"/>
              </a:spcAft>
              <a:buNone/>
            </a:pPr>
            <a:r>
              <a:rPr lang="he-IL" dirty="0"/>
              <a:t>מאפשרת עליה דרמטית בנפח התקשורת</a:t>
            </a:r>
          </a:p>
          <a:p>
            <a:pPr marL="0" lvl="0" indent="0" algn="r" rtl="1">
              <a:spcBef>
                <a:spcPts val="0"/>
              </a:spcBef>
              <a:spcAft>
                <a:spcPts val="0"/>
              </a:spcAft>
              <a:buNone/>
            </a:pPr>
            <a:r>
              <a:rPr lang="he-IL" dirty="0"/>
              <a:t>מספקת תקשורת מהירה יותר</a:t>
            </a:r>
          </a:p>
          <a:p>
            <a:pPr marL="0" lvl="0" indent="0" algn="r" rtl="1">
              <a:spcBef>
                <a:spcPts val="0"/>
              </a:spcBef>
              <a:spcAft>
                <a:spcPts val="0"/>
              </a:spcAft>
              <a:buNone/>
            </a:pPr>
            <a:r>
              <a:rPr lang="he-IL" dirty="0"/>
              <a:t>מייצרת אפשרות לתקשורת אינטראקטיבית</a:t>
            </a:r>
          </a:p>
          <a:p>
            <a:pPr marL="0" lvl="0" indent="0" algn="r" rtl="1">
              <a:spcBef>
                <a:spcPts val="0"/>
              </a:spcBef>
              <a:spcAft>
                <a:spcPts val="0"/>
              </a:spcAft>
              <a:buNone/>
            </a:pPr>
            <a:r>
              <a:rPr lang="he-IL" dirty="0"/>
              <a:t>מאפשרת לצורות תקשורת שהיו מופרדות בעבר לחפוף ולהתמזג</a:t>
            </a:r>
          </a:p>
          <a:p>
            <a:pPr marL="0" lvl="0" indent="0" algn="r" rtl="1">
              <a:spcBef>
                <a:spcPts val="0"/>
              </a:spcBef>
              <a:spcAft>
                <a:spcPts val="0"/>
              </a:spcAft>
              <a:buNone/>
            </a:pPr>
            <a:endParaRPr lang="he-IL" dirty="0"/>
          </a:p>
          <a:p>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5</a:t>
            </a:fld>
            <a:endParaRPr lang="he-IL"/>
          </a:p>
        </p:txBody>
      </p:sp>
    </p:spTree>
    <p:extLst>
      <p:ext uri="{BB962C8B-B14F-4D97-AF65-F5344CB8AC3E}">
        <p14:creationId xmlns:p14="http://schemas.microsoft.com/office/powerpoint/2010/main" val="320307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Clr>
                <a:schemeClr val="dk1"/>
              </a:buClr>
              <a:buSzPts val="1200"/>
              <a:buFont typeface="Calibri"/>
              <a:buNone/>
            </a:pPr>
            <a:r>
              <a:rPr lang="he-IL" b="0" dirty="0">
                <a:solidFill>
                  <a:schemeClr val="dk1"/>
                </a:solidFill>
              </a:rPr>
              <a:t>אפשר כל פעם לדבר על הודעה אחת:</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he-IL" b="0" baseline="0" dirty="0">
              <a:solidFill>
                <a:schemeClr val="dk1"/>
              </a:solidFill>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b="0" baseline="0" dirty="0">
                <a:solidFill>
                  <a:schemeClr val="dk1"/>
                </a:solidFill>
              </a:rPr>
              <a:t>רפי פרץ הוא שר החינוך של ישראל מרץ 2020</a:t>
            </a:r>
          </a:p>
          <a:p>
            <a:pPr marL="0" lvl="0" indent="0" algn="r" rtl="1">
              <a:spcBef>
                <a:spcPts val="0"/>
              </a:spcBef>
              <a:spcAft>
                <a:spcPts val="0"/>
              </a:spcAft>
              <a:buClr>
                <a:schemeClr val="dk1"/>
              </a:buClr>
              <a:buSzPts val="1200"/>
              <a:buFont typeface="Calibri"/>
              <a:buNone/>
            </a:pPr>
            <a:r>
              <a:rPr lang="he-IL" b="0" dirty="0">
                <a:solidFill>
                  <a:schemeClr val="dk1"/>
                </a:solidFill>
              </a:rPr>
              <a:t>זוהי</a:t>
            </a:r>
            <a:r>
              <a:rPr lang="he-IL" b="0" baseline="0" dirty="0">
                <a:solidFill>
                  <a:schemeClr val="dk1"/>
                </a:solidFill>
              </a:rPr>
              <a:t> הודעה שפרסם רפי פרץ ב-12 במרץ בחשבון </a:t>
            </a:r>
            <a:r>
              <a:rPr lang="he-IL" b="0" baseline="0" dirty="0" err="1">
                <a:solidFill>
                  <a:schemeClr val="dk1"/>
                </a:solidFill>
              </a:rPr>
              <a:t>הטוויטר</a:t>
            </a:r>
            <a:r>
              <a:rPr lang="he-IL" b="0" baseline="0" dirty="0">
                <a:solidFill>
                  <a:schemeClr val="dk1"/>
                </a:solidFill>
              </a:rPr>
              <a:t> שלו. מה זה </a:t>
            </a:r>
            <a:r>
              <a:rPr lang="he-IL" b="0" baseline="0" dirty="0" err="1">
                <a:solidFill>
                  <a:schemeClr val="dk1"/>
                </a:solidFill>
              </a:rPr>
              <a:t>טוויטר</a:t>
            </a:r>
            <a:r>
              <a:rPr lang="he-IL" b="0" baseline="0" dirty="0">
                <a:solidFill>
                  <a:schemeClr val="dk1"/>
                </a:solidFill>
              </a:rPr>
              <a:t>? -  להסביר.</a:t>
            </a:r>
          </a:p>
          <a:p>
            <a:pPr marL="0" lvl="0" indent="0" algn="r" rtl="1">
              <a:spcBef>
                <a:spcPts val="0"/>
              </a:spcBef>
              <a:spcAft>
                <a:spcPts val="0"/>
              </a:spcAft>
              <a:buClr>
                <a:schemeClr val="dk1"/>
              </a:buClr>
              <a:buSzPts val="1200"/>
              <a:buFont typeface="Calibri"/>
              <a:buNone/>
            </a:pPr>
            <a:r>
              <a:rPr lang="he-IL" b="0" baseline="0" dirty="0">
                <a:solidFill>
                  <a:schemeClr val="dk1"/>
                </a:solidFill>
              </a:rPr>
              <a:t>אפשר לנסות ולחשוב – למה הוא העלה את ההודעה הזו?</a:t>
            </a:r>
          </a:p>
          <a:p>
            <a:pPr marL="0" lvl="0" indent="0" algn="r" rtl="1">
              <a:spcBef>
                <a:spcPts val="0"/>
              </a:spcBef>
              <a:spcAft>
                <a:spcPts val="0"/>
              </a:spcAft>
              <a:buClr>
                <a:schemeClr val="dk1"/>
              </a:buClr>
              <a:buSzPts val="1200"/>
              <a:buFont typeface="Calibri"/>
              <a:buNone/>
            </a:pPr>
            <a:endParaRPr lang="he-IL" b="0" baseline="0" dirty="0">
              <a:solidFill>
                <a:schemeClr val="dk1"/>
              </a:solidFill>
            </a:endParaRPr>
          </a:p>
          <a:p>
            <a:pPr marL="0" lvl="0" indent="0" algn="r" rtl="1">
              <a:spcBef>
                <a:spcPts val="0"/>
              </a:spcBef>
              <a:spcAft>
                <a:spcPts val="0"/>
              </a:spcAft>
              <a:buClr>
                <a:schemeClr val="dk1"/>
              </a:buClr>
              <a:buSzPts val="1200"/>
              <a:buFont typeface="Calibri"/>
              <a:buNone/>
            </a:pPr>
            <a:r>
              <a:rPr lang="he-IL" b="0" baseline="0" dirty="0">
                <a:solidFill>
                  <a:schemeClr val="dk1"/>
                </a:solidFill>
              </a:rPr>
              <a:t>ההודעה השנייה יצאה בשמו ב-23 במרץ, אחרי שבחדשות רצה כתובית ובה נכתב ששר החינוך מעריך שהתלמידים והתלמידות לא יחזרו לבתי הספר עד לתחילת השנה הבאה ב-1 בספטמבר.</a:t>
            </a:r>
            <a:endParaRPr lang="he-IL" b="0" dirty="0"/>
          </a:p>
          <a:p>
            <a:endParaRPr lang="he-IL"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263892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r" rtl="1">
              <a:spcBef>
                <a:spcPts val="0"/>
              </a:spcBef>
              <a:spcAft>
                <a:spcPts val="0"/>
              </a:spcAft>
              <a:buClr>
                <a:schemeClr val="dk1"/>
              </a:buClr>
              <a:buSzPts val="1200"/>
              <a:buFont typeface="Calibri"/>
              <a:buNone/>
            </a:pPr>
            <a:r>
              <a:rPr lang="he-IL" sz="1200" b="1" u="none" baseline="0" dirty="0">
                <a:solidFill>
                  <a:srgbClr val="2F5496"/>
                </a:solidFill>
              </a:rPr>
              <a:t>דרך שתי ההודעות של שר החינוך נחשפנו לשני המושגים: ניוז, </a:t>
            </a:r>
            <a:r>
              <a:rPr lang="he-IL" sz="1200" b="1" u="none" baseline="0" dirty="0" err="1">
                <a:solidFill>
                  <a:srgbClr val="2F5496"/>
                </a:solidFill>
              </a:rPr>
              <a:t>ופייק</a:t>
            </a:r>
            <a:r>
              <a:rPr lang="he-IL" sz="1200" b="1" u="none" baseline="0" dirty="0">
                <a:solidFill>
                  <a:srgbClr val="2F5496"/>
                </a:solidFill>
              </a:rPr>
              <a:t> ניוז.</a:t>
            </a:r>
          </a:p>
          <a:p>
            <a:pPr marL="158750" lvl="0" indent="0" algn="r" rtl="1">
              <a:spcBef>
                <a:spcPts val="0"/>
              </a:spcBef>
              <a:spcAft>
                <a:spcPts val="0"/>
              </a:spcAft>
              <a:buClr>
                <a:schemeClr val="dk1"/>
              </a:buClr>
              <a:buSzPts val="1200"/>
              <a:buFont typeface="Calibri"/>
              <a:buNone/>
            </a:pPr>
            <a:endParaRPr lang="he-IL" sz="1200" u="sng" baseline="0" dirty="0">
              <a:solidFill>
                <a:srgbClr val="2F5496"/>
              </a:solidFill>
            </a:endParaRPr>
          </a:p>
          <a:p>
            <a:pPr marL="158750" lvl="0" indent="0" algn="r" rtl="1">
              <a:spcBef>
                <a:spcPts val="0"/>
              </a:spcBef>
              <a:spcAft>
                <a:spcPts val="0"/>
              </a:spcAft>
              <a:buClr>
                <a:schemeClr val="dk1"/>
              </a:buClr>
              <a:buSzPts val="1200"/>
              <a:buFont typeface="Calibri"/>
              <a:buNone/>
            </a:pPr>
            <a:r>
              <a:rPr lang="he-IL" sz="1200" u="sng" baseline="0" dirty="0">
                <a:solidFill>
                  <a:srgbClr val="2F5496"/>
                </a:solidFill>
              </a:rPr>
              <a:t>אז מה זה "ניוז"? </a:t>
            </a:r>
          </a:p>
          <a:p>
            <a:pPr marL="158750" lvl="0" indent="0" algn="r" rtl="1">
              <a:spcBef>
                <a:spcPts val="0"/>
              </a:spcBef>
              <a:spcAft>
                <a:spcPts val="0"/>
              </a:spcAft>
              <a:buClr>
                <a:schemeClr val="dk1"/>
              </a:buClr>
              <a:buSzPts val="1200"/>
              <a:buFont typeface="Calibri"/>
              <a:buNone/>
            </a:pPr>
            <a:r>
              <a:rPr lang="he-IL" sz="1200" u="none" baseline="0" dirty="0">
                <a:solidFill>
                  <a:srgbClr val="2F5496"/>
                </a:solidFill>
              </a:rPr>
              <a:t>מילה באנגלית שהתרגום שלה לעברית הוא חדשות – כל מה </a:t>
            </a:r>
            <a:r>
              <a:rPr lang="he-IL" sz="1200" baseline="0" dirty="0">
                <a:solidFill>
                  <a:srgbClr val="2F5496"/>
                </a:solidFill>
              </a:rPr>
              <a:t>שאנחנו שומעים במדיה – בכלי התקשורת השונים – </a:t>
            </a:r>
            <a:r>
              <a:rPr lang="he-IL" sz="1200" baseline="0" dirty="0" err="1">
                <a:solidFill>
                  <a:srgbClr val="2F5496"/>
                </a:solidFill>
              </a:rPr>
              <a:t>בטלויזיה</a:t>
            </a:r>
            <a:r>
              <a:rPr lang="he-IL" sz="1200" baseline="0" dirty="0">
                <a:solidFill>
                  <a:srgbClr val="2F5496"/>
                </a:solidFill>
              </a:rPr>
              <a:t>, ברדיו, באתרי האינטרנט. </a:t>
            </a:r>
          </a:p>
          <a:p>
            <a:pPr marL="158750" lvl="0" indent="0" algn="r" rtl="1">
              <a:spcBef>
                <a:spcPts val="0"/>
              </a:spcBef>
              <a:spcAft>
                <a:spcPts val="0"/>
              </a:spcAft>
              <a:buClr>
                <a:schemeClr val="dk1"/>
              </a:buClr>
              <a:buSzPts val="1200"/>
              <a:buFont typeface="Calibri"/>
              <a:buNone/>
            </a:pPr>
            <a:r>
              <a:rPr lang="he-IL" sz="1200" baseline="0" dirty="0">
                <a:solidFill>
                  <a:srgbClr val="2F5496"/>
                </a:solidFill>
              </a:rPr>
              <a:t>פה אני מסבירה גם על אמצעי התקשורת שעברו שינוי ולמה היום קוראים להם מדיה. </a:t>
            </a:r>
            <a:endParaRPr lang="he-IL" b="0"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371361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r" rtl="1">
              <a:spcBef>
                <a:spcPts val="0"/>
              </a:spcBef>
              <a:spcAft>
                <a:spcPts val="0"/>
              </a:spcAft>
              <a:buClr>
                <a:schemeClr val="dk1"/>
              </a:buClr>
              <a:buSzPts val="1200"/>
              <a:buFont typeface="Calibri"/>
              <a:buNone/>
            </a:pPr>
            <a:r>
              <a:rPr lang="he-IL" u="sng" dirty="0"/>
              <a:t>ומה זה "</a:t>
            </a:r>
            <a:r>
              <a:rPr lang="he-IL" u="sng" dirty="0" err="1"/>
              <a:t>פייק</a:t>
            </a:r>
            <a:r>
              <a:rPr lang="he-IL" u="sng" dirty="0"/>
              <a:t> ניוז"? </a:t>
            </a:r>
            <a:r>
              <a:rPr lang="he-IL" u="none" dirty="0"/>
              <a:t>-</a:t>
            </a:r>
            <a:r>
              <a:rPr lang="he-IL" u="none" baseline="0" dirty="0"/>
              <a:t> </a:t>
            </a:r>
            <a:r>
              <a:rPr lang="he-IL" u="none" dirty="0" err="1"/>
              <a:t>פייק</a:t>
            </a:r>
            <a:r>
              <a:rPr lang="he-IL" u="none" dirty="0"/>
              <a:t> זו גם מיל</a:t>
            </a:r>
            <a:r>
              <a:rPr lang="he-IL" u="none" baseline="0" dirty="0"/>
              <a:t>ה באנגלית, שהפירוש שלה הוא מזויף. כלומר </a:t>
            </a:r>
            <a:r>
              <a:rPr lang="he-IL" u="none" baseline="0" dirty="0" err="1"/>
              <a:t>שפייק</a:t>
            </a:r>
            <a:r>
              <a:rPr lang="he-IL" u="none" baseline="0" dirty="0"/>
              <a:t> ניוז אלה חדשות מזויפות, חדשות שהן שקר.</a:t>
            </a:r>
          </a:p>
          <a:p>
            <a:pPr marL="158750" lvl="0" indent="0" algn="r" rtl="1">
              <a:spcBef>
                <a:spcPts val="0"/>
              </a:spcBef>
              <a:spcAft>
                <a:spcPts val="0"/>
              </a:spcAft>
              <a:buClr>
                <a:schemeClr val="dk1"/>
              </a:buClr>
              <a:buSzPts val="1200"/>
              <a:buFont typeface="Calibri"/>
              <a:buNone/>
            </a:pPr>
            <a:endParaRPr lang="he-IL" u="none" baseline="0" dirty="0"/>
          </a:p>
          <a:p>
            <a:pPr marL="15875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 או חדשות כזב (ביחיד נאמר יְדִיעַת כָּזָב), הידועות גם בכינוי </a:t>
            </a:r>
            <a:r>
              <a:rPr lang="he-IL" sz="1200" b="0" i="0" u="none" strike="noStrike" cap="none" dirty="0">
                <a:solidFill>
                  <a:schemeClr val="dk1"/>
                </a:solidFill>
                <a:effectLst/>
                <a:latin typeface="+mn-lt"/>
                <a:ea typeface="Calibri"/>
                <a:cs typeface="Calibri"/>
                <a:sym typeface="Calibri"/>
                <a:hlinkClick r:id="rId3" tooltip="ברווז עיתונאי"/>
              </a:rPr>
              <a:t>ברווז עיתונאי</a:t>
            </a:r>
            <a:r>
              <a:rPr lang="he-IL" sz="1200" b="0" i="0" u="none" strike="noStrike" cap="none" dirty="0">
                <a:solidFill>
                  <a:schemeClr val="dk1"/>
                </a:solidFill>
                <a:effectLst/>
                <a:latin typeface="+mn-lt"/>
                <a:ea typeface="Calibri"/>
                <a:cs typeface="Calibri"/>
                <a:sym typeface="Calibri"/>
              </a:rPr>
              <a:t>, הן ידיעות המופצות ב</a:t>
            </a:r>
            <a:r>
              <a:rPr lang="he-IL" sz="1200" b="0" i="0" u="none" strike="noStrike" cap="none" dirty="0">
                <a:solidFill>
                  <a:schemeClr val="dk1"/>
                </a:solidFill>
                <a:effectLst/>
                <a:latin typeface="+mn-lt"/>
                <a:ea typeface="Calibri"/>
                <a:cs typeface="Calibri"/>
                <a:sym typeface="Calibri"/>
                <a:hlinkClick r:id="rId4" tooltip="אמצעי התקשורת"/>
              </a:rPr>
              <a:t>אמצעי התקשורת</a:t>
            </a:r>
            <a:r>
              <a:rPr lang="he-IL" sz="1200" b="0" i="0" u="none" strike="noStrike" cap="none" dirty="0">
                <a:solidFill>
                  <a:schemeClr val="dk1"/>
                </a:solidFill>
                <a:effectLst/>
                <a:latin typeface="+mn-lt"/>
                <a:ea typeface="Calibri"/>
                <a:cs typeface="Calibri"/>
                <a:sym typeface="Calibri"/>
              </a:rPr>
              <a:t>, ב</a:t>
            </a:r>
            <a:r>
              <a:rPr lang="he-IL" sz="1200" b="0" i="0" u="none" strike="noStrike" cap="none" dirty="0">
                <a:solidFill>
                  <a:schemeClr val="dk1"/>
                </a:solidFill>
                <a:effectLst/>
                <a:latin typeface="+mn-lt"/>
                <a:ea typeface="Calibri"/>
                <a:cs typeface="Calibri"/>
                <a:sym typeface="Calibri"/>
                <a:hlinkClick r:id="rId5" tooltip="רשת חברתית"/>
              </a:rPr>
              <a:t>רשתות החברתיות</a:t>
            </a:r>
            <a:r>
              <a:rPr lang="he-IL" sz="1200" b="0" i="0" u="none" strike="noStrike" cap="none" dirty="0">
                <a:solidFill>
                  <a:schemeClr val="dk1"/>
                </a:solidFill>
                <a:effectLst/>
                <a:latin typeface="+mn-lt"/>
                <a:ea typeface="Calibri"/>
                <a:cs typeface="Calibri"/>
                <a:sym typeface="Calibri"/>
              </a:rPr>
              <a:t> וב</a:t>
            </a:r>
            <a:r>
              <a:rPr lang="he-IL" sz="1200" b="0" i="0" u="none" strike="noStrike" cap="none" dirty="0">
                <a:solidFill>
                  <a:schemeClr val="dk1"/>
                </a:solidFill>
                <a:effectLst/>
                <a:latin typeface="+mn-lt"/>
                <a:ea typeface="Calibri"/>
                <a:cs typeface="Calibri"/>
                <a:sym typeface="Calibri"/>
                <a:hlinkClick r:id="rId6" tooltip="אתר אינטרנט"/>
              </a:rPr>
              <a:t>אתרי אינטרנט</a:t>
            </a:r>
            <a:r>
              <a:rPr lang="he-IL" sz="1200" b="0" i="0" u="none" strike="noStrike" cap="none" dirty="0">
                <a:solidFill>
                  <a:schemeClr val="dk1"/>
                </a:solidFill>
                <a:effectLst/>
                <a:latin typeface="+mn-lt"/>
                <a:ea typeface="Calibri"/>
                <a:cs typeface="Calibri"/>
                <a:sym typeface="Calibri"/>
              </a:rPr>
              <a:t> באופן דומה ל</a:t>
            </a:r>
            <a:r>
              <a:rPr lang="he-IL" sz="1200" b="0" i="0" u="none" strike="noStrike" cap="none" dirty="0">
                <a:solidFill>
                  <a:schemeClr val="dk1"/>
                </a:solidFill>
                <a:effectLst/>
                <a:latin typeface="+mn-lt"/>
                <a:ea typeface="Calibri"/>
                <a:cs typeface="Calibri"/>
                <a:sym typeface="Calibri"/>
                <a:hlinkClick r:id="rId7" tooltip="חדשות (תקשורת)"/>
              </a:rPr>
              <a:t>חדשות</a:t>
            </a:r>
            <a:r>
              <a:rPr lang="he-IL" sz="1200" b="0" i="0" u="none" strike="noStrike" cap="none" dirty="0">
                <a:solidFill>
                  <a:schemeClr val="dk1"/>
                </a:solidFill>
                <a:effectLst/>
                <a:latin typeface="+mn-lt"/>
                <a:ea typeface="Calibri"/>
                <a:cs typeface="Calibri"/>
                <a:sym typeface="Calibri"/>
              </a:rPr>
              <a:t> </a:t>
            </a:r>
            <a:r>
              <a:rPr lang="he-IL" sz="1200" b="0" i="0" u="none" strike="noStrike" cap="none" dirty="0" err="1">
                <a:solidFill>
                  <a:schemeClr val="dk1"/>
                </a:solidFill>
                <a:effectLst/>
                <a:latin typeface="+mn-lt"/>
                <a:ea typeface="Calibri"/>
                <a:cs typeface="Calibri"/>
                <a:sym typeface="Calibri"/>
              </a:rPr>
              <a:t>אמיתיות</a:t>
            </a:r>
            <a:r>
              <a:rPr lang="he-IL" sz="1200" b="0" i="0" u="none" strike="noStrike" cap="none" dirty="0">
                <a:solidFill>
                  <a:schemeClr val="dk1"/>
                </a:solidFill>
                <a:effectLst/>
                <a:latin typeface="+mn-lt"/>
                <a:ea typeface="Calibri"/>
                <a:cs typeface="Calibri"/>
                <a:sym typeface="Calibri"/>
              </a:rPr>
              <a:t>, אך הן למעשה בדיות או הסחות דעת, המשמשות ל</a:t>
            </a:r>
            <a:r>
              <a:rPr lang="he-IL" sz="1200" b="0" i="0" u="none" strike="noStrike" cap="none" dirty="0">
                <a:solidFill>
                  <a:schemeClr val="dk1"/>
                </a:solidFill>
                <a:effectLst/>
                <a:latin typeface="+mn-lt"/>
                <a:ea typeface="Calibri"/>
                <a:cs typeface="Calibri"/>
                <a:sym typeface="Calibri"/>
                <a:hlinkClick r:id="rId8" tooltip="תעמולה"/>
              </a:rPr>
              <a:t>תעמולה</a:t>
            </a:r>
            <a:r>
              <a:rPr lang="he-IL" sz="1200" b="0" i="0" u="none" strike="noStrike" cap="none" dirty="0">
                <a:solidFill>
                  <a:schemeClr val="dk1"/>
                </a:solidFill>
                <a:effectLst/>
                <a:latin typeface="+mn-lt"/>
                <a:ea typeface="Calibri"/>
                <a:cs typeface="Calibri"/>
                <a:sym typeface="Calibri"/>
              </a:rPr>
              <a:t> ול</a:t>
            </a:r>
            <a:r>
              <a:rPr lang="he-IL" sz="1200" b="0" i="0" u="none" strike="noStrike" cap="none" dirty="0">
                <a:solidFill>
                  <a:schemeClr val="dk1"/>
                </a:solidFill>
                <a:effectLst/>
                <a:latin typeface="+mn-lt"/>
                <a:ea typeface="Calibri"/>
                <a:cs typeface="Calibri"/>
                <a:sym typeface="Calibri"/>
                <a:hlinkClick r:id="rId9" tooltip="דיסאינפורמציה"/>
              </a:rPr>
              <a:t>דיסאינפורמציה</a:t>
            </a:r>
            <a:r>
              <a:rPr lang="he-IL" sz="1200" b="0" i="0" u="none" strike="noStrike" cap="none" dirty="0">
                <a:solidFill>
                  <a:schemeClr val="dk1"/>
                </a:solidFill>
                <a:effectLst/>
                <a:latin typeface="+mn-lt"/>
                <a:ea typeface="Calibri"/>
                <a:cs typeface="Calibri"/>
                <a:sym typeface="Calibri"/>
              </a:rPr>
              <a:t>. </a:t>
            </a:r>
          </a:p>
          <a:p>
            <a:pPr marL="15875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sz="1200" b="1" i="0" u="none" strike="noStrike" cap="none" dirty="0">
                <a:solidFill>
                  <a:schemeClr val="dk1"/>
                </a:solidFill>
                <a:effectLst/>
                <a:latin typeface="+mn-lt"/>
                <a:ea typeface="Calibri"/>
                <a:cs typeface="Calibri"/>
                <a:sym typeface="Calibri"/>
              </a:rPr>
              <a:t>בחדשות כזב הכנסת המידע השגוי נעשית בכוונה תחילה</a:t>
            </a:r>
            <a:r>
              <a:rPr lang="he-IL" sz="1200" b="0" i="0" u="none" strike="noStrike" cap="none" dirty="0">
                <a:solidFill>
                  <a:schemeClr val="dk1"/>
                </a:solidFill>
                <a:effectLst/>
                <a:latin typeface="+mn-lt"/>
                <a:ea typeface="Calibri"/>
                <a:cs typeface="Calibri"/>
                <a:sym typeface="Calibri"/>
              </a:rPr>
              <a:t>, לשם הטעיית הקורא, או על ידי </a:t>
            </a:r>
            <a:r>
              <a:rPr lang="he-IL" sz="1200" b="0" i="0" u="none" strike="noStrike" cap="none" dirty="0" err="1">
                <a:solidFill>
                  <a:schemeClr val="dk1"/>
                </a:solidFill>
                <a:effectLst/>
                <a:latin typeface="+mn-lt"/>
                <a:ea typeface="Calibri"/>
                <a:cs typeface="Calibri"/>
                <a:sym typeface="Calibri"/>
              </a:rPr>
              <a:t>תעדוף</a:t>
            </a:r>
            <a:r>
              <a:rPr lang="he-IL" sz="1200" b="0" i="0" u="none" strike="noStrike" cap="none" dirty="0">
                <a:solidFill>
                  <a:schemeClr val="dk1"/>
                </a:solidFill>
                <a:effectLst/>
                <a:latin typeface="+mn-lt"/>
                <a:ea typeface="Calibri"/>
                <a:cs typeface="Calibri"/>
                <a:sym typeface="Calibri"/>
              </a:rPr>
              <a:t> חדשותי שמציג חדשות סלקטיביות וחוטא לחשיבות הציבורית </a:t>
            </a:r>
            <a:r>
              <a:rPr lang="he-IL" sz="1200" b="0" i="0" u="none" strike="noStrike" cap="none" dirty="0" err="1">
                <a:solidFill>
                  <a:schemeClr val="dk1"/>
                </a:solidFill>
                <a:effectLst/>
                <a:latin typeface="+mn-lt"/>
                <a:ea typeface="Calibri"/>
                <a:cs typeface="Calibri"/>
                <a:sym typeface="Calibri"/>
              </a:rPr>
              <a:t>האמיתית</a:t>
            </a:r>
            <a:r>
              <a:rPr lang="he-IL" sz="1200" b="0" i="0" u="none" strike="noStrike" cap="none" dirty="0">
                <a:solidFill>
                  <a:schemeClr val="dk1"/>
                </a:solidFill>
                <a:effectLst/>
                <a:latin typeface="+mn-lt"/>
                <a:ea typeface="Calibri"/>
                <a:cs typeface="Calibri"/>
                <a:sym typeface="Calibri"/>
              </a:rPr>
              <a:t> של הידיעות.</a:t>
            </a:r>
          </a:p>
          <a:p>
            <a:pPr marL="158750" lvl="0" indent="0" algn="r" rtl="1">
              <a:spcBef>
                <a:spcPts val="0"/>
              </a:spcBef>
              <a:spcAft>
                <a:spcPts val="0"/>
              </a:spcAft>
              <a:buClr>
                <a:schemeClr val="dk1"/>
              </a:buClr>
              <a:buSzPts val="1200"/>
              <a:buFont typeface="Calibri"/>
              <a:buNone/>
            </a:pPr>
            <a:endParaRPr lang="he-IL" u="none" dirty="0"/>
          </a:p>
          <a:p>
            <a:pPr marL="158750" lvl="0" indent="0" algn="r" rtl="1">
              <a:spcBef>
                <a:spcPts val="0"/>
              </a:spcBef>
              <a:spcAft>
                <a:spcPts val="0"/>
              </a:spcAft>
              <a:buClr>
                <a:schemeClr val="dk1"/>
              </a:buClr>
              <a:buSzPts val="1200"/>
              <a:buFont typeface="Calibri"/>
              <a:buNone/>
            </a:pPr>
            <a:r>
              <a:rPr lang="he-IL" sz="1200" u="none" dirty="0">
                <a:solidFill>
                  <a:schemeClr val="dk1"/>
                </a:solidFill>
              </a:rPr>
              <a:t>אפשר להוסיף עוד שקף ולהסביר עוד מושג שנקרא ברוז עיתונאי - </a:t>
            </a:r>
            <a:r>
              <a:rPr lang="he-IL" sz="1200" b="1" i="0" u="none" strike="noStrike" cap="none" dirty="0">
                <a:solidFill>
                  <a:schemeClr val="dk1"/>
                </a:solidFill>
                <a:effectLst/>
                <a:latin typeface="+mn-lt"/>
                <a:ea typeface="Calibri"/>
                <a:cs typeface="Calibri"/>
                <a:sym typeface="Calibri"/>
              </a:rPr>
              <a:t>ברווז עיתונאי</a:t>
            </a:r>
            <a:r>
              <a:rPr lang="he-IL" sz="1200" b="0" i="0" u="none" strike="noStrike" cap="none" dirty="0">
                <a:solidFill>
                  <a:schemeClr val="dk1"/>
                </a:solidFill>
                <a:effectLst/>
                <a:latin typeface="+mn-lt"/>
                <a:ea typeface="Calibri"/>
                <a:cs typeface="Calibri"/>
                <a:sym typeface="Calibri"/>
              </a:rPr>
              <a:t> הוא כינוי בקרב אנשי </a:t>
            </a:r>
            <a:r>
              <a:rPr lang="he-IL" sz="1200" b="0" i="0" u="none" strike="noStrike" cap="none" dirty="0">
                <a:solidFill>
                  <a:schemeClr val="dk1"/>
                </a:solidFill>
                <a:effectLst/>
                <a:latin typeface="+mn-lt"/>
                <a:ea typeface="Calibri"/>
                <a:cs typeface="Calibri"/>
                <a:sym typeface="Calibri"/>
                <a:hlinkClick r:id="rId10" tooltip="תקשורת"/>
              </a:rPr>
              <a:t>תקשורת</a:t>
            </a:r>
            <a:r>
              <a:rPr lang="he-IL" sz="1200" b="0" i="0" u="none" strike="noStrike" cap="none" dirty="0">
                <a:solidFill>
                  <a:schemeClr val="dk1"/>
                </a:solidFill>
                <a:effectLst/>
                <a:latin typeface="+mn-lt"/>
                <a:ea typeface="Calibri"/>
                <a:cs typeface="Calibri"/>
                <a:sym typeface="Calibri"/>
              </a:rPr>
              <a:t> לידיעה </a:t>
            </a:r>
            <a:r>
              <a:rPr lang="he-IL" sz="1200" b="0" i="0" u="none" strike="noStrike" cap="none" dirty="0">
                <a:solidFill>
                  <a:schemeClr val="dk1"/>
                </a:solidFill>
                <a:effectLst/>
                <a:latin typeface="+mn-lt"/>
                <a:ea typeface="Calibri"/>
                <a:cs typeface="Calibri"/>
                <a:sym typeface="Calibri"/>
                <a:hlinkClick r:id="rId11" tooltip="עיתונות"/>
              </a:rPr>
              <a:t>עיתונאית</a:t>
            </a:r>
            <a:r>
              <a:rPr lang="he-IL" sz="1200" b="0" i="0" u="none" strike="noStrike" cap="none" dirty="0">
                <a:solidFill>
                  <a:schemeClr val="dk1"/>
                </a:solidFill>
                <a:effectLst/>
                <a:latin typeface="+mn-lt"/>
                <a:ea typeface="Calibri"/>
                <a:cs typeface="Calibri"/>
                <a:sym typeface="Calibri"/>
              </a:rPr>
              <a:t> המפורסמת ללא בסיס עובדתי. לרוב, "ברווזים עיתונאיים" הם בתחום הפוליטי, כאשר עיתונאים ופרשנים מפרסמים ידיעות אודות אישים או אירועים פוליטיים שלאחר מכן מתבררים כלא נכונים.</a:t>
            </a:r>
          </a:p>
          <a:p>
            <a:pPr marL="158750" lvl="0" indent="0" algn="r" rtl="1">
              <a:spcBef>
                <a:spcPts val="0"/>
              </a:spcBef>
              <a:spcAft>
                <a:spcPts val="0"/>
              </a:spcAft>
              <a:buClr>
                <a:schemeClr val="dk1"/>
              </a:buClr>
              <a:buSzPts val="1200"/>
              <a:buFont typeface="Calibri"/>
              <a:buNone/>
            </a:pPr>
            <a:r>
              <a:rPr lang="he-IL" sz="1200" b="0" i="0" u="none" strike="noStrike" cap="none" dirty="0">
                <a:solidFill>
                  <a:schemeClr val="dk1"/>
                </a:solidFill>
                <a:effectLst/>
                <a:latin typeface="+mn-lt"/>
                <a:cs typeface="Calibri"/>
                <a:sym typeface="Calibri"/>
              </a:rPr>
              <a:t>אגב זה אומר שאז לא כדאי אולי בסמלים להשתמש </a:t>
            </a:r>
            <a:r>
              <a:rPr lang="he-IL" sz="1200" b="0" i="0" u="none" strike="noStrike" cap="none" dirty="0" err="1">
                <a:solidFill>
                  <a:schemeClr val="dk1"/>
                </a:solidFill>
                <a:effectLst/>
                <a:latin typeface="+mn-lt"/>
                <a:cs typeface="Calibri"/>
                <a:sym typeface="Calibri"/>
              </a:rPr>
              <a:t>בברוז</a:t>
            </a:r>
            <a:r>
              <a:rPr lang="he-IL" sz="1200" b="0" i="0" u="none" strike="noStrike" cap="none" dirty="0">
                <a:solidFill>
                  <a:schemeClr val="dk1"/>
                </a:solidFill>
                <a:effectLst/>
                <a:latin typeface="+mn-lt"/>
                <a:cs typeface="Calibri"/>
                <a:sym typeface="Calibri"/>
              </a:rPr>
              <a:t>. נכון? זה מבלבל. </a:t>
            </a:r>
            <a:endParaRPr lang="he-IL" sz="1200" u="none" dirty="0">
              <a:solidFill>
                <a:schemeClr val="dk1"/>
              </a:solidFill>
            </a:endParaRPr>
          </a:p>
          <a:p>
            <a:pPr algn="r" rtl="1"/>
            <a:endParaRPr lang="he-IL" b="0"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371361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sz="1200" b="0" i="0" u="none" strike="noStrike" cap="none" dirty="0" err="1">
                <a:solidFill>
                  <a:schemeClr val="dk1"/>
                </a:solidFill>
                <a:effectLst/>
                <a:latin typeface="+mn-lt"/>
                <a:ea typeface="Calibri"/>
                <a:cs typeface="Calibri"/>
                <a:sym typeface="Calibri"/>
              </a:rPr>
              <a:t>פייק</a:t>
            </a:r>
            <a:r>
              <a:rPr lang="he-IL" sz="1200" b="0" i="0" u="none" strike="noStrike" cap="none" dirty="0">
                <a:solidFill>
                  <a:schemeClr val="dk1"/>
                </a:solidFill>
                <a:effectLst/>
                <a:latin typeface="+mn-lt"/>
                <a:ea typeface="Calibri"/>
                <a:cs typeface="Calibri"/>
                <a:sym typeface="Calibri"/>
              </a:rPr>
              <a:t> ניוז ידועות גם בכינוי "ברווז עיתונאי" -</a:t>
            </a:r>
            <a:r>
              <a:rPr lang="he-IL" sz="1200" b="0" i="0" u="none" strike="noStrike" cap="none" baseline="0" dirty="0">
                <a:solidFill>
                  <a:schemeClr val="dk1"/>
                </a:solidFill>
                <a:effectLst/>
                <a:latin typeface="+mn-lt"/>
                <a:ea typeface="Calibri"/>
                <a:cs typeface="Calibri"/>
                <a:sym typeface="Calibri"/>
              </a:rPr>
              <a:t> מושג נוסף.</a:t>
            </a:r>
          </a:p>
          <a:p>
            <a:pPr marL="158750" lvl="0" indent="0" algn="r" rtl="1">
              <a:spcBef>
                <a:spcPts val="0"/>
              </a:spcBef>
              <a:spcAft>
                <a:spcPts val="0"/>
              </a:spcAft>
              <a:buClr>
                <a:schemeClr val="dk1"/>
              </a:buClr>
              <a:buSzPts val="1200"/>
              <a:buFont typeface="Calibri"/>
              <a:buNone/>
            </a:pPr>
            <a:r>
              <a:rPr lang="he-IL" sz="1200" b="1" i="0" u="none" strike="noStrike" cap="none" dirty="0">
                <a:solidFill>
                  <a:schemeClr val="dk1"/>
                </a:solidFill>
                <a:effectLst/>
                <a:latin typeface="+mn-lt"/>
                <a:ea typeface="Calibri"/>
                <a:cs typeface="Calibri"/>
                <a:sym typeface="Calibri"/>
              </a:rPr>
              <a:t>ברווז עיתונאי</a:t>
            </a:r>
            <a:r>
              <a:rPr lang="he-IL" sz="1200" b="0" i="0" u="none" strike="noStrike" cap="none" dirty="0">
                <a:solidFill>
                  <a:schemeClr val="dk1"/>
                </a:solidFill>
                <a:effectLst/>
                <a:latin typeface="+mn-lt"/>
                <a:ea typeface="Calibri"/>
                <a:cs typeface="Calibri"/>
                <a:sym typeface="Calibri"/>
              </a:rPr>
              <a:t> הוא כינוי בקרב אנשי תקשורת לידיעה עיתונאית המפורסמת ללא בסיס עובדתי. </a:t>
            </a:r>
          </a:p>
          <a:p>
            <a:pPr marL="158750" lvl="0" indent="0" algn="r" rtl="1">
              <a:spcBef>
                <a:spcPts val="0"/>
              </a:spcBef>
              <a:spcAft>
                <a:spcPts val="0"/>
              </a:spcAft>
              <a:buClr>
                <a:schemeClr val="dk1"/>
              </a:buClr>
              <a:buSzPts val="1200"/>
              <a:buFont typeface="Calibri"/>
              <a:buNone/>
            </a:pPr>
            <a:r>
              <a:rPr lang="he-IL" sz="1200" b="0" i="0" u="none" strike="noStrike" cap="none" dirty="0">
                <a:solidFill>
                  <a:schemeClr val="dk1"/>
                </a:solidFill>
                <a:effectLst/>
                <a:latin typeface="+mn-lt"/>
                <a:ea typeface="Calibri"/>
                <a:cs typeface="Calibri"/>
                <a:sym typeface="Calibri"/>
              </a:rPr>
              <a:t>לרוב, "ברווזים עיתונאיים" הם בתחום הפוליטי, כאשר עיתונאים ופרשנים מפרסמים ידיעות אודות אישים או אירועים פוליטיים שלאחר מכן מתבררים כלא נכונים.</a:t>
            </a:r>
          </a:p>
          <a:p>
            <a:pPr marL="15875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he-IL" sz="1200" b="0" i="0" u="none" strike="noStrike" cap="none" dirty="0">
              <a:solidFill>
                <a:schemeClr val="dk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371361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lnSpc>
                <a:spcPct val="115000"/>
              </a:lnSpc>
              <a:spcBef>
                <a:spcPts val="0"/>
              </a:spcBef>
              <a:spcAft>
                <a:spcPts val="0"/>
              </a:spcAft>
              <a:buClr>
                <a:schemeClr val="dk1"/>
              </a:buClr>
              <a:buSzPts val="1100"/>
              <a:buFont typeface="Arial"/>
              <a:buNone/>
            </a:pPr>
            <a:r>
              <a:rPr lang="he-IL" b="0" dirty="0"/>
              <a:t>דוגמה למה קורה למישהו שנמצא חשוד בהמצאת </a:t>
            </a:r>
            <a:r>
              <a:rPr lang="he-IL" b="0" dirty="0" err="1"/>
              <a:t>פייק</a:t>
            </a:r>
            <a:r>
              <a:rPr lang="he-IL" b="0" dirty="0"/>
              <a:t> ניוז. </a:t>
            </a:r>
          </a:p>
          <a:p>
            <a:pPr marL="0" lvl="0" indent="0" algn="r" rtl="1">
              <a:lnSpc>
                <a:spcPct val="115000"/>
              </a:lnSpc>
              <a:spcBef>
                <a:spcPts val="0"/>
              </a:spcBef>
              <a:spcAft>
                <a:spcPts val="0"/>
              </a:spcAft>
              <a:buClr>
                <a:schemeClr val="dk1"/>
              </a:buClr>
              <a:buSzPts val="1100"/>
              <a:buFont typeface="Arial"/>
              <a:buNone/>
            </a:pPr>
            <a:r>
              <a:rPr lang="en-US" dirty="0">
                <a:hlinkClick r:id="rId3"/>
              </a:rPr>
              <a:t>https://www.maariv.co.il/news/law/Article-756464</a:t>
            </a:r>
            <a:endParaRPr lang="he-IL" dirty="0"/>
          </a:p>
          <a:p>
            <a:pPr marL="0" lvl="0" indent="0" algn="r" rtl="1">
              <a:lnSpc>
                <a:spcPct val="115000"/>
              </a:lnSpc>
              <a:spcBef>
                <a:spcPts val="0"/>
              </a:spcBef>
              <a:spcAft>
                <a:spcPts val="0"/>
              </a:spcAft>
              <a:buClr>
                <a:schemeClr val="dk1"/>
              </a:buClr>
              <a:buSzPts val="1100"/>
              <a:buFont typeface="Arial"/>
              <a:buNone/>
            </a:pPr>
            <a:endParaRPr lang="he-IL" b="1"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2638920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י"ג/ניסן/תש"ף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6" r:id="rId6"/>
    <p:sldLayoutId id="2147483663" r:id="rId7"/>
    <p:sldLayoutId id="2147483669" r:id="rId8"/>
    <p:sldLayoutId id="2147483671" r:id="rId9"/>
    <p:sldLayoutId id="2147483668" r:id="rId10"/>
    <p:sldLayoutId id="2147483670"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s://www.ynet.co.il/digital/technews/article/SyBvJiiH8"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4924546" TargetMode="External"/><Relationship Id="rId3" Type="http://schemas.openxmlformats.org/officeDocument/2006/relationships/hyperlink" Target="https://pixabay.com/users/iXimus-2352783/?utm_source=link-attribution&amp;utm_medium=referral&amp;utm_campaign=image&amp;utm_content=4928668" TargetMode="External"/><Relationship Id="rId7" Type="http://schemas.openxmlformats.org/officeDocument/2006/relationships/hyperlink" Target="https://pixabay.com/users/aalmeidah-4277022/?utm_source=link-attribution&amp;utm_medium=referral&amp;utm_campaign=image&amp;utm_content=4924546"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pixabay.com/?utm_source=link-attribution&amp;utm_medium=referral&amp;utm_campaign=image&amp;utm_content=492866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kan.org.il/item/?itemid=67675" TargetMode="External"/><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davidson.weizmann.ac.il/online/reasonabledoubt/%D7%A0%D7%92%D7%99%D7%A3-%D7%94%D7%A7%D7%95%D7%A8%D7%95%D7%A0%D7%94-%D7%9C%D7%A2%D7%A9%D7%95%D7%AA-%D7%A1%D7%93%D7%A8-%D7%91%D7%A9%D7%9E%D7%95%D7%A2%D7%95%D7%AA"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hyperlink" Target="https://www.ynet.co.il/digital/technews/article/SyBvJiiH8" TargetMode="External"/><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s://pixabay.com/?utm_source=link-attribution&amp;utm_medium=referral&amp;utm_campaign=image&amp;utm_content=312099" TargetMode="External"/><Relationship Id="rId4" Type="http://schemas.openxmlformats.org/officeDocument/2006/relationships/hyperlink" Target="https://pixabay.com/users/Clker-Free-Vector-Images-3736/?utm_source=link-attribution&amp;utm_medium=referral&amp;utm_campaign=image&amp;utm_content=312099"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1863613" TargetMode="External"/><Relationship Id="rId3" Type="http://schemas.openxmlformats.org/officeDocument/2006/relationships/image" Target="../media/image11.png"/><Relationship Id="rId7" Type="http://schemas.openxmlformats.org/officeDocument/2006/relationships/hyperlink" Target="https://pixabay.com/users/Mizter_X94-2533164/?utm_source=link-attribution&amp;utm_medium=referral&amp;utm_campaign=image&amp;utm_content=1863613"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s://www.ynet.co.il/digital/technews/article/SyBvJiiH8"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153710" TargetMode="External"/><Relationship Id="rId3" Type="http://schemas.openxmlformats.org/officeDocument/2006/relationships/image" Target="../media/image11.png"/><Relationship Id="rId7" Type="http://schemas.openxmlformats.org/officeDocument/2006/relationships/hyperlink" Target="https://pixabay.com/users/OpenClipart-Vectors-30363/?utm_source=link-attribution&amp;utm_medium=referral&amp;utm_campaign=image&amp;utm_content=15371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www.ynet.co.il/digital/technews/article/SyBvJiiH8"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312403" TargetMode="External"/><Relationship Id="rId3" Type="http://schemas.openxmlformats.org/officeDocument/2006/relationships/image" Target="../media/image11.png"/><Relationship Id="rId7" Type="http://schemas.openxmlformats.org/officeDocument/2006/relationships/hyperlink" Target="https://pixabay.com/users/Clker-Free-Vector-Images-3736/?utm_source=link-attribution&amp;utm_medium=referral&amp;utm_campaign=image&amp;utm_content=312403"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www.ynet.co.il/digital/technews/article/SyBvJiiH8"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1389980" TargetMode="External"/><Relationship Id="rId3" Type="http://schemas.openxmlformats.org/officeDocument/2006/relationships/image" Target="../media/image11.png"/><Relationship Id="rId7" Type="http://schemas.openxmlformats.org/officeDocument/2006/relationships/hyperlink" Target="https://pixabay.com/users/llorcraft-2118674/?utm_source=link-attribution&amp;utm_medium=referral&amp;utm_campaign=image&amp;utm_content=138998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5.png"/><Relationship Id="rId5" Type="http://schemas.openxmlformats.org/officeDocument/2006/relationships/hyperlink" Target="https://www.ynet.co.il/digital/technews/article/SyBvJiiH8" TargetMode="External"/><Relationship Id="rId10" Type="http://schemas.openxmlformats.org/officeDocument/2006/relationships/hyperlink" Target="https://pixabay.com/?utm_source=link-attribution&amp;utm_medium=referral&amp;utm_campaign=image&amp;utm_content=189254" TargetMode="External"/><Relationship Id="rId4" Type="http://schemas.openxmlformats.org/officeDocument/2006/relationships/image" Target="../media/image18.png"/><Relationship Id="rId9" Type="http://schemas.openxmlformats.org/officeDocument/2006/relationships/hyperlink" Target="https://pixabay.com/users/TheUjulala-59978/?utm_source=link-attribution&amp;utm_medium=referral&amp;utm_campaign=image&amp;utm_content=189254"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ideo" Target="https://www.youtube.com/embed/GxwutcM_2PI" TargetMode="Externa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hyperlink" Target="https://pixabay.com/?utm_source=link-attribution&amp;utm_medium=referral&amp;utm_campaign=image&amp;utm_content=28741" TargetMode="External"/><Relationship Id="rId5" Type="http://schemas.openxmlformats.org/officeDocument/2006/relationships/image" Target="../media/image39.png"/><Relationship Id="rId10" Type="http://schemas.openxmlformats.org/officeDocument/2006/relationships/hyperlink" Target="https://pixabay.com/users/Clker-Free-Vector-Images-3736/?utm_source=link-attribution&amp;utm_medium=referral&amp;utm_campaign=image&amp;utm_content=28741" TargetMode="External"/><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2727571" TargetMode="External"/><Relationship Id="rId2" Type="http://schemas.openxmlformats.org/officeDocument/2006/relationships/hyperlink" Target="https://pixabay.com/users/GDJ-1086657/?utm_source=link-attribution&amp;utm_medium=referral&amp;utm_campaign=image&amp;utm_content=2727571" TargetMode="Externa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https://www.youtube.com/embed/-iRvuwXgX-0"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ideo" Target="https://www.youtube.com/embed/CNo0BicRM8k"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3331579" TargetMode="External"/><Relationship Id="rId2" Type="http://schemas.openxmlformats.org/officeDocument/2006/relationships/hyperlink" Target="https://pixabay.com/users/anaterate-2348028/?utm_source=link-attribution&amp;utm_medium=referral&amp;utm_campaign=image&amp;utm_content=3331579" TargetMode="Externa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1909821" TargetMode="External"/><Relationship Id="rId4" Type="http://schemas.openxmlformats.org/officeDocument/2006/relationships/hyperlink" Target="https://pixabay.com/users/pixel2013-2364555/?utm_source=link-attribution&amp;utm_medium=referral&amp;utm_campaign=image&amp;utm_content=19098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pixabay.com/?utm_source=link-attribution&amp;utm_medium=referral&amp;utm_campaign=image&amp;utm_content=4919644" TargetMode="External"/><Relationship Id="rId4" Type="http://schemas.openxmlformats.org/officeDocument/2006/relationships/hyperlink" Target="https://pixabay.com/users/iXimus-2352783/?utm_source=link-attribution&amp;utm_medium=referral&amp;utm_campaign=image&amp;utm_content=491964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users/aalmeidah-4277022/?utm_source=link-attribution&amp;utm_medium=referral&amp;utm_campaign=image&amp;utm_content=4924546" TargetMode="External"/><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hyperlink" Target="https://pixabay.com/?utm_source=link-attribution&amp;utm_medium=referral&amp;utm_campaign=image&amp;utm_content=492454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63983"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hyperlink" Target="https://pixabay.com/?utm_source=link-attribution&amp;utm_medium=referral&amp;utm_campaign=image&amp;utm_content=6398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2127597" TargetMode="External"/><Relationship Id="rId4" Type="http://schemas.openxmlformats.org/officeDocument/2006/relationships/hyperlink" Target="https://pixabay.com/users/TheDigitalArtist-202249/?utm_source=link-attribution&amp;utm_medium=referral&amp;utm_campaign=image&amp;utm_content=212759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users/Clker-Free-Vector-Images-3736/?utm_source=link-attribution&amp;utm_medium=referral&amp;utm_campaign=image&amp;utm_content=312099"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pixabay.com/?utm_source=link-attribution&amp;utm_medium=referral&amp;utm_campaign=image&amp;utm_content=3120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58845" y="1685003"/>
            <a:ext cx="7172325" cy="3019425"/>
            <a:chOff x="2458845" y="1685003"/>
            <a:chExt cx="7172325" cy="301942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845" y="1685003"/>
              <a:ext cx="7172325" cy="3019425"/>
            </a:xfrm>
            <a:prstGeom prst="rect">
              <a:avLst/>
            </a:prstGeom>
            <a:noFill/>
            <a:ln w="127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864" y="4225788"/>
              <a:ext cx="1373652" cy="44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802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2264641"/>
            <a:ext cx="12192001" cy="1260164"/>
          </a:xfrm>
        </p:spPr>
        <p:txBody>
          <a:bodyPr/>
          <a:lstStyle/>
          <a:p>
            <a:r>
              <a:rPr lang="he-IL" dirty="0">
                <a:solidFill>
                  <a:srgbClr val="192A72"/>
                </a:solidFill>
              </a:rPr>
              <a:t>זהירות – </a:t>
            </a:r>
            <a:r>
              <a:rPr lang="he-IL" dirty="0" err="1">
                <a:solidFill>
                  <a:srgbClr val="192A72"/>
                </a:solidFill>
              </a:rPr>
              <a:t>פייק</a:t>
            </a:r>
            <a:r>
              <a:rPr lang="he-IL" dirty="0">
                <a:solidFill>
                  <a:srgbClr val="192A72"/>
                </a:solidFill>
              </a:rPr>
              <a:t> ניוז!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זהירות – </a:t>
            </a:r>
            <a:r>
              <a:rPr lang="he-IL" dirty="0" err="1"/>
              <a:t>פייק</a:t>
            </a:r>
            <a:r>
              <a:rPr lang="he-IL" dirty="0"/>
              <a:t> ניוז!</a:t>
            </a:r>
          </a:p>
        </p:txBody>
      </p:sp>
      <p:grpSp>
        <p:nvGrpSpPr>
          <p:cNvPr id="6" name="Group 5"/>
          <p:cNvGrpSpPr/>
          <p:nvPr/>
        </p:nvGrpSpPr>
        <p:grpSpPr>
          <a:xfrm>
            <a:off x="3975378" y="1219454"/>
            <a:ext cx="3961576" cy="3215912"/>
            <a:chOff x="870856" y="2392334"/>
            <a:chExt cx="3668788" cy="3028315"/>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441" t="23300" r="3439" b="4125"/>
            <a:stretch/>
          </p:blipFill>
          <p:spPr bwMode="auto">
            <a:xfrm>
              <a:off x="870856" y="2392334"/>
              <a:ext cx="3668788" cy="2828260"/>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870856" y="5220594"/>
              <a:ext cx="546945" cy="200055"/>
            </a:xfrm>
            <a:prstGeom prst="rect">
              <a:avLst/>
            </a:prstGeom>
          </p:spPr>
          <p:txBody>
            <a:bodyPr wrap="none">
              <a:spAutoFit/>
            </a:bodyPr>
            <a:lstStyle/>
            <a:p>
              <a:r>
                <a:rPr lang="he-IL" sz="700" dirty="0"/>
                <a:t>צילום מסך</a:t>
              </a:r>
            </a:p>
          </p:txBody>
        </p:sp>
      </p:grpSp>
      <p:grpSp>
        <p:nvGrpSpPr>
          <p:cNvPr id="9" name="Group 8"/>
          <p:cNvGrpSpPr/>
          <p:nvPr/>
        </p:nvGrpSpPr>
        <p:grpSpPr>
          <a:xfrm>
            <a:off x="616589" y="1738040"/>
            <a:ext cx="2849773" cy="3465247"/>
            <a:chOff x="4752754" y="2858376"/>
            <a:chExt cx="2785730" cy="3508087"/>
          </a:xfrm>
        </p:grpSpPr>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5095" t="4264" r="5061" b="4741"/>
            <a:stretch/>
          </p:blipFill>
          <p:spPr bwMode="auto">
            <a:xfrm>
              <a:off x="4752754" y="2858376"/>
              <a:ext cx="2785730" cy="3319661"/>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752754" y="6166408"/>
              <a:ext cx="546945" cy="200055"/>
            </a:xfrm>
            <a:prstGeom prst="rect">
              <a:avLst/>
            </a:prstGeom>
          </p:spPr>
          <p:txBody>
            <a:bodyPr wrap="none">
              <a:spAutoFit/>
            </a:bodyPr>
            <a:lstStyle/>
            <a:p>
              <a:r>
                <a:rPr lang="he-IL" sz="700" dirty="0"/>
                <a:t>צילום מסך</a:t>
              </a:r>
            </a:p>
          </p:txBody>
        </p:sp>
      </p:grpSp>
      <p:grpSp>
        <p:nvGrpSpPr>
          <p:cNvPr id="12" name="Group 11"/>
          <p:cNvGrpSpPr/>
          <p:nvPr/>
        </p:nvGrpSpPr>
        <p:grpSpPr>
          <a:xfrm>
            <a:off x="8244269" y="1219454"/>
            <a:ext cx="3533479" cy="2524683"/>
            <a:chOff x="7556279" y="1648046"/>
            <a:chExt cx="3533479" cy="2524683"/>
          </a:xfrm>
        </p:grpSpPr>
        <p:pic>
          <p:nvPicPr>
            <p:cNvPr id="13"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4864" t="6489" r="3095" b="9246"/>
            <a:stretch/>
          </p:blipFill>
          <p:spPr bwMode="auto">
            <a:xfrm>
              <a:off x="7761767" y="1648046"/>
              <a:ext cx="3327991" cy="2524683"/>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rot="16200000">
              <a:off x="7382834" y="3799229"/>
              <a:ext cx="546945" cy="200055"/>
            </a:xfrm>
            <a:prstGeom prst="rect">
              <a:avLst/>
            </a:prstGeom>
          </p:spPr>
          <p:txBody>
            <a:bodyPr wrap="none">
              <a:spAutoFit/>
            </a:bodyPr>
            <a:lstStyle/>
            <a:p>
              <a:r>
                <a:rPr lang="he-IL" sz="700" dirty="0"/>
                <a:t>צילום מסך</a:t>
              </a:r>
            </a:p>
          </p:txBody>
        </p:sp>
      </p:gr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233" y="6314738"/>
            <a:ext cx="2390773" cy="4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141694" y="5789452"/>
            <a:ext cx="7745641" cy="738664"/>
          </a:xfrm>
          <a:prstGeom prst="rect">
            <a:avLst/>
          </a:prstGeom>
          <a:noFill/>
        </p:spPr>
        <p:txBody>
          <a:bodyPr wrap="square" rtlCol="1">
            <a:spAutoFit/>
          </a:bodyPr>
          <a:lstStyle/>
          <a:p>
            <a:r>
              <a:rPr lang="he-IL" sz="1400" dirty="0">
                <a:solidFill>
                  <a:srgbClr val="002060"/>
                </a:solidFill>
                <a:latin typeface="Varela Round" pitchFamily="2" charset="-79"/>
                <a:cs typeface="Varela Round" pitchFamily="2" charset="-79"/>
              </a:rPr>
              <a:t>מתוך הכתבה</a:t>
            </a:r>
            <a:r>
              <a:rPr lang="en-US" sz="1400" dirty="0">
                <a:solidFill>
                  <a:srgbClr val="002060"/>
                </a:solidFill>
                <a:latin typeface="Varela Round" pitchFamily="2" charset="-79"/>
                <a:cs typeface="Varela Round" pitchFamily="2" charset="-79"/>
              </a:rPr>
              <a:t> </a:t>
            </a:r>
            <a:r>
              <a:rPr lang="he-IL" sz="1400" dirty="0">
                <a:solidFill>
                  <a:srgbClr val="002060"/>
                </a:solidFill>
                <a:latin typeface="Varela Round" pitchFamily="2" charset="-79"/>
                <a:cs typeface="Varela Round" pitchFamily="2" charset="-79"/>
              </a:rPr>
              <a:t> </a:t>
            </a:r>
            <a:r>
              <a:rPr lang="he-IL" sz="1400" b="1" dirty="0">
                <a:solidFill>
                  <a:srgbClr val="002060"/>
                </a:solidFill>
                <a:latin typeface="Varela Round" pitchFamily="2" charset="-79"/>
                <a:cs typeface="Varela Round" pitchFamily="2" charset="-79"/>
              </a:rPr>
              <a:t>"סגר מוחלט מיום שני": זהירות, </a:t>
            </a:r>
            <a:r>
              <a:rPr lang="he-IL" sz="1400" b="1" dirty="0" err="1">
                <a:solidFill>
                  <a:srgbClr val="002060"/>
                </a:solidFill>
                <a:latin typeface="Varela Round" pitchFamily="2" charset="-79"/>
                <a:cs typeface="Varela Round" pitchFamily="2" charset="-79"/>
              </a:rPr>
              <a:t>פייק</a:t>
            </a:r>
            <a:r>
              <a:rPr lang="he-IL" sz="1400" b="1" dirty="0">
                <a:solidFill>
                  <a:srgbClr val="002060"/>
                </a:solidFill>
                <a:latin typeface="Varela Round" pitchFamily="2" charset="-79"/>
                <a:cs typeface="Varela Round" pitchFamily="2" charset="-79"/>
              </a:rPr>
              <a:t> ניוז!  </a:t>
            </a:r>
          </a:p>
          <a:p>
            <a:r>
              <a:rPr lang="he-IL" sz="1400" dirty="0">
                <a:solidFill>
                  <a:srgbClr val="002060"/>
                </a:solidFill>
                <a:latin typeface="Varela Round" pitchFamily="2" charset="-79"/>
                <a:cs typeface="Varela Round" pitchFamily="2" charset="-79"/>
              </a:rPr>
              <a:t>מאת טל שחף (15.3.2020) </a:t>
            </a:r>
            <a:r>
              <a:rPr lang="en-US" sz="1200" dirty="0">
                <a:latin typeface="Varela Round" panose="00000500000000000000" pitchFamily="2" charset="-79"/>
                <a:cs typeface="Varela Round" panose="00000500000000000000" pitchFamily="2" charset="-79"/>
                <a:hlinkClick r:id="rId7"/>
              </a:rPr>
              <a:t>https://www.ynet.co.il/digital/technews/article/SyBvJiiH8</a:t>
            </a:r>
            <a:endParaRPr lang="he-IL" sz="1200" dirty="0">
              <a:latin typeface="Varela Round" panose="00000500000000000000" pitchFamily="2" charset="-79"/>
              <a:cs typeface="Varela Round" panose="00000500000000000000" pitchFamily="2" charset="-79"/>
            </a:endParaRPr>
          </a:p>
          <a:p>
            <a:endParaRPr lang="he-IL" sz="1400" dirty="0">
              <a:solidFill>
                <a:srgbClr val="002060"/>
              </a:solidFill>
              <a:latin typeface="Varela Round" pitchFamily="2" charset="-79"/>
              <a:cs typeface="Varela Round" pitchFamily="2" charset="-79"/>
            </a:endParaRPr>
          </a:p>
        </p:txBody>
      </p:sp>
      <p:grpSp>
        <p:nvGrpSpPr>
          <p:cNvPr id="16" name="Group 15"/>
          <p:cNvGrpSpPr/>
          <p:nvPr/>
        </p:nvGrpSpPr>
        <p:grpSpPr>
          <a:xfrm>
            <a:off x="6006539" y="3944192"/>
            <a:ext cx="5771209" cy="1647311"/>
            <a:chOff x="166712" y="3853053"/>
            <a:chExt cx="6055413" cy="1836667"/>
          </a:xfrm>
        </p:grpSpPr>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768" y="3853053"/>
              <a:ext cx="5855357" cy="1836667"/>
            </a:xfrm>
            <a:prstGeom prst="rect">
              <a:avLst/>
            </a:prstGeom>
            <a:noFill/>
            <a:ln w="127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rot="16200000">
              <a:off x="-6733" y="5316220"/>
              <a:ext cx="546945" cy="200055"/>
            </a:xfrm>
            <a:prstGeom prst="rect">
              <a:avLst/>
            </a:prstGeom>
          </p:spPr>
          <p:txBody>
            <a:bodyPr wrap="none">
              <a:spAutoFit/>
            </a:bodyPr>
            <a:lstStyle/>
            <a:p>
              <a:r>
                <a:rPr lang="he-IL" sz="700" dirty="0"/>
                <a:t>צילום מסך</a:t>
              </a:r>
            </a:p>
          </p:txBody>
        </p:sp>
      </p:grpSp>
    </p:spTree>
    <p:extLst>
      <p:ext uri="{BB962C8B-B14F-4D97-AF65-F5344CB8AC3E}">
        <p14:creationId xmlns:p14="http://schemas.microsoft.com/office/powerpoint/2010/main" val="33300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703850" y="1409252"/>
            <a:ext cx="9342168" cy="3119717"/>
            <a:chOff x="1703850" y="1409252"/>
            <a:chExt cx="9342168" cy="3119717"/>
          </a:xfrm>
        </p:grpSpPr>
        <p:sp>
          <p:nvSpPr>
            <p:cNvPr id="7" name="Rectangle 6"/>
            <p:cNvSpPr/>
            <p:nvPr/>
          </p:nvSpPr>
          <p:spPr>
            <a:xfrm rot="16200000">
              <a:off x="1015360" y="3620855"/>
              <a:ext cx="1561645" cy="184666"/>
            </a:xfrm>
            <a:prstGeom prst="rect">
              <a:avLst/>
            </a:prstGeom>
          </p:spPr>
          <p:txBody>
            <a:bodyPr wrap="none">
              <a:spAutoFit/>
            </a:bodyPr>
            <a:lstStyle/>
            <a:p>
              <a:r>
                <a:rPr lang="en-US" sz="600" dirty="0"/>
                <a:t>Image by </a:t>
              </a:r>
              <a:r>
                <a:rPr lang="en-US" sz="600" u="sng" dirty="0" err="1">
                  <a:hlinkClick r:id="rId3"/>
                </a:rPr>
                <a:t>Vektor</a:t>
              </a:r>
              <a:r>
                <a:rPr lang="en-US" sz="600" u="sng" dirty="0">
                  <a:hlinkClick r:id="rId3"/>
                </a:rPr>
                <a:t> </a:t>
              </a:r>
              <a:r>
                <a:rPr lang="en-US" sz="600" u="sng" dirty="0" err="1">
                  <a:hlinkClick r:id="rId3"/>
                </a:rPr>
                <a:t>Kunst</a:t>
              </a:r>
              <a:r>
                <a:rPr lang="en-US" sz="600" u="sng" dirty="0">
                  <a:hlinkClick r:id="rId3"/>
                </a:rPr>
                <a:t> </a:t>
              </a:r>
              <a:r>
                <a:rPr lang="en-US" sz="600" u="sng" dirty="0" err="1">
                  <a:hlinkClick r:id="rId3"/>
                </a:rPr>
                <a:t>iXimus</a:t>
              </a:r>
              <a:r>
                <a:rPr lang="en-US" sz="600" dirty="0"/>
                <a:t> from </a:t>
              </a:r>
              <a:r>
                <a:rPr lang="en-US" sz="600" u="sng" dirty="0" err="1">
                  <a:hlinkClick r:id="rId4"/>
                </a:rPr>
                <a:t>Pixabay</a:t>
              </a:r>
              <a:r>
                <a:rPr lang="en-US" sz="600" dirty="0"/>
                <a:t> </a:t>
              </a:r>
              <a:endParaRPr lang="he-IL" sz="600" dirty="0"/>
            </a:p>
          </p:txBody>
        </p:sp>
        <p:pic>
          <p:nvPicPr>
            <p:cNvPr id="4098" name="Picture 2" descr="D:\Users\Soli\Downloads\corona-4928668_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154" y="1409252"/>
              <a:ext cx="9238864" cy="3119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810895" y="1143453"/>
            <a:ext cx="5725310" cy="5725310"/>
            <a:chOff x="2649532" y="1164040"/>
            <a:chExt cx="5725310" cy="5725310"/>
          </a:xfrm>
        </p:grpSpPr>
        <p:pic>
          <p:nvPicPr>
            <p:cNvPr id="4099" name="Picture 3" descr="D:\Users\Soli\Downloads\illustration-4924546_128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256186">
              <a:off x="2649532" y="1164040"/>
              <a:ext cx="5725310" cy="57253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942635" y="5316085"/>
              <a:ext cx="1258678" cy="184666"/>
            </a:xfrm>
            <a:prstGeom prst="rect">
              <a:avLst/>
            </a:prstGeom>
          </p:spPr>
          <p:txBody>
            <a:bodyPr wrap="none">
              <a:spAutoFit/>
            </a:bodyPr>
            <a:lstStyle/>
            <a:p>
              <a:r>
                <a:rPr lang="en-US" sz="600" dirty="0"/>
                <a:t>Image by </a:t>
              </a:r>
              <a:r>
                <a:rPr lang="en-US" sz="600" u="sng" dirty="0" err="1">
                  <a:hlinkClick r:id="rId7"/>
                </a:rPr>
                <a:t>aalmeidah</a:t>
              </a:r>
              <a:r>
                <a:rPr lang="en-US" sz="600" dirty="0"/>
                <a:t> from </a:t>
              </a:r>
              <a:r>
                <a:rPr lang="en-US" sz="600" u="sng" dirty="0" err="1">
                  <a:hlinkClick r:id="rId8"/>
                </a:rPr>
                <a:t>Pixabay</a:t>
              </a:r>
              <a:r>
                <a:rPr lang="en-US" sz="600" dirty="0"/>
                <a:t> </a:t>
              </a:r>
              <a:endParaRPr lang="he-IL" sz="600" dirty="0"/>
            </a:p>
          </p:txBody>
        </p:sp>
      </p:grpSp>
    </p:spTree>
    <p:extLst>
      <p:ext uri="{BB962C8B-B14F-4D97-AF65-F5344CB8AC3E}">
        <p14:creationId xmlns:p14="http://schemas.microsoft.com/office/powerpoint/2010/main" val="252663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78180" y="5835605"/>
            <a:ext cx="6945085" cy="523220"/>
          </a:xfrm>
          <a:prstGeom prst="rect">
            <a:avLst/>
          </a:prstGeom>
        </p:spPr>
        <p:txBody>
          <a:bodyPr wrap="square">
            <a:spAutoFit/>
          </a:bodyPr>
          <a:lstStyle/>
          <a:p>
            <a:pPr algn="r" rtl="1"/>
            <a:r>
              <a:rPr lang="he-IL" sz="1400" dirty="0">
                <a:latin typeface="Varela Round" panose="00000500000000000000" pitchFamily="2" charset="-79"/>
                <a:cs typeface="Varela Round" panose="00000500000000000000" pitchFamily="2" charset="-79"/>
              </a:rPr>
              <a:t>מבוסס על כתבת מערכת "כאן חדשות": </a:t>
            </a:r>
            <a:r>
              <a:rPr lang="he-IL" sz="1400" b="1" dirty="0">
                <a:latin typeface="Varela Round" panose="00000500000000000000" pitchFamily="2" charset="-79"/>
                <a:cs typeface="Varela Round" panose="00000500000000000000" pitchFamily="2" charset="-79"/>
              </a:rPr>
              <a:t>חשש או </a:t>
            </a:r>
            <a:r>
              <a:rPr lang="he-IL" sz="1400" b="1" dirty="0" err="1">
                <a:latin typeface="Varela Round" panose="00000500000000000000" pitchFamily="2" charset="-79"/>
                <a:cs typeface="Varela Round" panose="00000500000000000000" pitchFamily="2" charset="-79"/>
              </a:rPr>
              <a:t>חזל"ש</a:t>
            </a:r>
            <a:r>
              <a:rPr lang="he-IL" sz="1400" b="1" dirty="0">
                <a:latin typeface="Varela Round" panose="00000500000000000000" pitchFamily="2" charset="-79"/>
                <a:cs typeface="Varela Round" panose="00000500000000000000" pitchFamily="2" charset="-79"/>
              </a:rPr>
              <a:t>: בתוך ים </a:t>
            </a:r>
            <a:r>
              <a:rPr lang="he-IL" sz="1400" b="1" dirty="0" err="1">
                <a:latin typeface="Varela Round" panose="00000500000000000000" pitchFamily="2" charset="-79"/>
                <a:cs typeface="Varela Round" panose="00000500000000000000" pitchFamily="2" charset="-79"/>
              </a:rPr>
              <a:t>הפייק</a:t>
            </a:r>
            <a:r>
              <a:rPr lang="he-IL" sz="1400" b="1" dirty="0">
                <a:latin typeface="Varela Round" panose="00000500000000000000" pitchFamily="2" charset="-79"/>
                <a:cs typeface="Varela Round" panose="00000500000000000000" pitchFamily="2" charset="-79"/>
              </a:rPr>
              <a:t> ניוז סביב קורונה</a:t>
            </a:r>
          </a:p>
          <a:p>
            <a:pPr algn="r" rtl="1"/>
            <a:r>
              <a:rPr lang="he-IL" sz="1400" dirty="0">
                <a:latin typeface="Varela Round" panose="00000500000000000000" pitchFamily="2" charset="-79"/>
                <a:cs typeface="Varela Round" panose="00000500000000000000" pitchFamily="2" charset="-79"/>
              </a:rPr>
              <a:t>(8.3.2020) </a:t>
            </a:r>
            <a:r>
              <a:rPr lang="en-US" sz="1200" dirty="0">
                <a:latin typeface="Varela Round" panose="00000500000000000000" pitchFamily="2" charset="-79"/>
                <a:cs typeface="Varela Round" panose="00000500000000000000" pitchFamily="2" charset="-79"/>
                <a:hlinkClick r:id="rId3"/>
              </a:rPr>
              <a:t>https://www.kan.org.il/item/?itemid=67675</a:t>
            </a:r>
            <a:endParaRPr lang="he-IL" sz="1200" dirty="0">
              <a:latin typeface="Varela Round" panose="00000500000000000000" pitchFamily="2" charset="-79"/>
              <a:cs typeface="Varela Round" panose="00000500000000000000" pitchFamily="2" charset="-79"/>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091" y="6358825"/>
            <a:ext cx="16478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 Placeholder 1"/>
          <p:cNvSpPr txBox="1">
            <a:spLocks/>
          </p:cNvSpPr>
          <p:nvPr/>
        </p:nvSpPr>
        <p:spPr>
          <a:xfrm>
            <a:off x="1436909" y="1523140"/>
            <a:ext cx="9611402" cy="607557"/>
          </a:xfrm>
          <a:prstGeom prst="rect">
            <a:avLst/>
          </a:prstGeom>
        </p:spPr>
        <p:txBody>
          <a:bodyPr>
            <a:normAutofit/>
          </a:bodyPr>
          <a:lstStyle>
            <a:defPPr marR="0" lvl="0" algn="l" rtl="0">
              <a:lnSpc>
                <a:spcPct val="100000"/>
              </a:lnSpc>
              <a:spcBef>
                <a:spcPts val="0"/>
              </a:spcBef>
              <a:spcAft>
                <a:spcPts val="0"/>
              </a:spcAft>
            </a:defPPr>
            <a:lvl1pPr marL="457200" marR="0" lvl="0" indent="-457200" algn="r" rtl="1">
              <a:lnSpc>
                <a:spcPct val="100000"/>
              </a:lnSpc>
              <a:spcBef>
                <a:spcPts val="0"/>
              </a:spcBef>
              <a:spcAft>
                <a:spcPts val="0"/>
              </a:spcAft>
              <a:buClr>
                <a:srgbClr val="000000"/>
              </a:buClr>
              <a:buFont typeface="Arial"/>
              <a:defRPr lang="en-US" sz="2800" b="0" i="0" u="none" strike="noStrike" kern="1200" cap="none" dirty="0">
                <a:solidFill>
                  <a:schemeClr val="tx1"/>
                </a:solidFill>
                <a:latin typeface="Arial" panose="020B0604020202020204" pitchFamily="34" charset="0"/>
                <a:ea typeface="+mn-ea"/>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1000"/>
              </a:spcBef>
              <a:buClr>
                <a:srgbClr val="12B4BC"/>
              </a:buClr>
              <a:buSzPts val="2800"/>
              <a:buFont typeface="Arial"/>
              <a:buChar char="•"/>
            </a:pPr>
            <a:r>
              <a:rPr lang="he-IL" dirty="0">
                <a:latin typeface="Varela Round" panose="00000500000000000000" pitchFamily="2" charset="-79"/>
                <a:cs typeface="Varela Round" panose="00000500000000000000" pitchFamily="2" charset="-79"/>
              </a:rPr>
              <a:t>כל הסופרים והמרכולים ייסגרו</a:t>
            </a:r>
          </a:p>
        </p:txBody>
      </p:sp>
      <p:pic>
        <p:nvPicPr>
          <p:cNvPr id="22" name="תמונה 4"/>
          <p:cNvPicPr/>
          <p:nvPr/>
        </p:nvPicPr>
        <p:blipFill>
          <a:blip r:embed="rId5"/>
          <a:stretch>
            <a:fillRect/>
          </a:stretch>
        </p:blipFill>
        <p:spPr>
          <a:xfrm>
            <a:off x="3200552" y="2886714"/>
            <a:ext cx="5572484" cy="1853826"/>
          </a:xfrm>
          <a:prstGeom prst="rect">
            <a:avLst/>
          </a:prstGeom>
        </p:spPr>
      </p:pic>
      <p:sp>
        <p:nvSpPr>
          <p:cNvPr id="23" name="Text Placeholder 1"/>
          <p:cNvSpPr txBox="1">
            <a:spLocks/>
          </p:cNvSpPr>
          <p:nvPr/>
        </p:nvSpPr>
        <p:spPr>
          <a:xfrm>
            <a:off x="938301" y="1535496"/>
            <a:ext cx="10123033" cy="607557"/>
          </a:xfrm>
          <a:prstGeom prst="rect">
            <a:avLst/>
          </a:prstGeom>
        </p:spPr>
        <p:txBody>
          <a:bodyPr>
            <a:normAutofit/>
          </a:bodyPr>
          <a:lstStyle>
            <a:defPPr marR="0" lvl="0" algn="l" rtl="0">
              <a:lnSpc>
                <a:spcPct val="100000"/>
              </a:lnSpc>
              <a:spcBef>
                <a:spcPts val="0"/>
              </a:spcBef>
              <a:spcAft>
                <a:spcPts val="0"/>
              </a:spcAft>
            </a:defPPr>
            <a:lvl1pPr marL="457200" marR="0" lvl="0" indent="-457200" algn="r" rtl="1">
              <a:lnSpc>
                <a:spcPct val="100000"/>
              </a:lnSpc>
              <a:spcBef>
                <a:spcPts val="0"/>
              </a:spcBef>
              <a:spcAft>
                <a:spcPts val="0"/>
              </a:spcAft>
              <a:buClr>
                <a:srgbClr val="000000"/>
              </a:buClr>
              <a:buFont typeface="Arial"/>
              <a:defRPr lang="en-US" sz="2800" b="0" i="0" u="none" strike="noStrike" kern="1200" cap="none" dirty="0">
                <a:solidFill>
                  <a:schemeClr val="tx1"/>
                </a:solidFill>
                <a:latin typeface="Arial" panose="020B0604020202020204" pitchFamily="34" charset="0"/>
                <a:ea typeface="+mn-ea"/>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1000"/>
              </a:spcBef>
              <a:buClr>
                <a:srgbClr val="12B4BC"/>
              </a:buClr>
              <a:buSzPts val="2800"/>
              <a:buFont typeface="Arial"/>
              <a:buChar char="•"/>
            </a:pPr>
            <a:r>
              <a:rPr lang="he-IL" dirty="0">
                <a:latin typeface="Varela Round" panose="00000500000000000000" pitchFamily="2" charset="-79"/>
                <a:cs typeface="Varela Round" panose="00000500000000000000" pitchFamily="2" charset="-79"/>
              </a:rPr>
              <a:t>אם יש לי חום - נדבקתי בקורונה</a:t>
            </a:r>
          </a:p>
        </p:txBody>
      </p:sp>
      <p:pic>
        <p:nvPicPr>
          <p:cNvPr id="24" name="תמונה 5"/>
          <p:cNvPicPr/>
          <p:nvPr/>
        </p:nvPicPr>
        <p:blipFill>
          <a:blip r:embed="rId6"/>
          <a:stretch>
            <a:fillRect/>
          </a:stretch>
        </p:blipFill>
        <p:spPr>
          <a:xfrm>
            <a:off x="3213575" y="2864943"/>
            <a:ext cx="5572483" cy="1875596"/>
          </a:xfrm>
          <a:prstGeom prst="rect">
            <a:avLst/>
          </a:prstGeom>
        </p:spPr>
      </p:pic>
      <p:sp>
        <p:nvSpPr>
          <p:cNvPr id="25" name="Text Placeholder 1"/>
          <p:cNvSpPr txBox="1">
            <a:spLocks/>
          </p:cNvSpPr>
          <p:nvPr/>
        </p:nvSpPr>
        <p:spPr>
          <a:xfrm>
            <a:off x="544357" y="1539830"/>
            <a:ext cx="10514170" cy="607557"/>
          </a:xfrm>
          <a:prstGeom prst="rect">
            <a:avLst/>
          </a:prstGeom>
        </p:spPr>
        <p:txBody>
          <a:bodyPr>
            <a:normAutofit/>
          </a:bodyPr>
          <a:lstStyle>
            <a:defPPr marR="0" lvl="0" algn="l" rtl="0">
              <a:lnSpc>
                <a:spcPct val="100000"/>
              </a:lnSpc>
              <a:spcBef>
                <a:spcPts val="0"/>
              </a:spcBef>
              <a:spcAft>
                <a:spcPts val="0"/>
              </a:spcAft>
            </a:defPPr>
            <a:lvl1pPr marL="457200" marR="0" lvl="0" indent="-457200" algn="r" rtl="1">
              <a:lnSpc>
                <a:spcPct val="100000"/>
              </a:lnSpc>
              <a:spcBef>
                <a:spcPts val="0"/>
              </a:spcBef>
              <a:spcAft>
                <a:spcPts val="0"/>
              </a:spcAft>
              <a:buClr>
                <a:srgbClr val="000000"/>
              </a:buClr>
              <a:buFont typeface="Arial"/>
              <a:defRPr lang="en-US" sz="2800" b="0" i="0" u="none" strike="noStrike" kern="1200" cap="none" dirty="0">
                <a:solidFill>
                  <a:schemeClr val="tx1"/>
                </a:solidFill>
                <a:latin typeface="Arial" panose="020B0604020202020204" pitchFamily="34" charset="0"/>
                <a:ea typeface="+mn-ea"/>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1000"/>
              </a:spcBef>
              <a:buClr>
                <a:srgbClr val="12B4BC"/>
              </a:buClr>
              <a:buSzPts val="2800"/>
              <a:buFont typeface="Arial"/>
              <a:buChar char="•"/>
            </a:pPr>
            <a:r>
              <a:rPr lang="he-IL" dirty="0">
                <a:latin typeface="Varela Round" panose="00000500000000000000" pitchFamily="2" charset="-79"/>
                <a:cs typeface="Varela Round" panose="00000500000000000000" pitchFamily="2" charset="-79"/>
              </a:rPr>
              <a:t>אחותי נמצאת בבידוד, אך אני יכול להתנהג כרגיל</a:t>
            </a:r>
          </a:p>
        </p:txBody>
      </p:sp>
      <p:pic>
        <p:nvPicPr>
          <p:cNvPr id="26" name="תמונה 6"/>
          <p:cNvPicPr/>
          <p:nvPr/>
        </p:nvPicPr>
        <p:blipFill>
          <a:blip r:embed="rId7"/>
          <a:stretch>
            <a:fillRect/>
          </a:stretch>
        </p:blipFill>
        <p:spPr>
          <a:xfrm>
            <a:off x="3200552" y="2864943"/>
            <a:ext cx="5572484" cy="1875597"/>
          </a:xfrm>
          <a:prstGeom prst="rect">
            <a:avLst/>
          </a:prstGeom>
        </p:spPr>
      </p:pic>
      <p:sp>
        <p:nvSpPr>
          <p:cNvPr id="27" name="Text Placeholder 1"/>
          <p:cNvSpPr txBox="1">
            <a:spLocks/>
          </p:cNvSpPr>
          <p:nvPr/>
        </p:nvSpPr>
        <p:spPr>
          <a:xfrm>
            <a:off x="649" y="1535496"/>
            <a:ext cx="11059206" cy="607557"/>
          </a:xfrm>
          <a:prstGeom prst="rect">
            <a:avLst/>
          </a:prstGeom>
        </p:spPr>
        <p:txBody>
          <a:bodyPr>
            <a:normAutofit/>
          </a:bodyPr>
          <a:lstStyle>
            <a:defPPr marR="0" lvl="0" algn="l" rtl="0">
              <a:lnSpc>
                <a:spcPct val="100000"/>
              </a:lnSpc>
              <a:spcBef>
                <a:spcPts val="0"/>
              </a:spcBef>
              <a:spcAft>
                <a:spcPts val="0"/>
              </a:spcAft>
            </a:defPPr>
            <a:lvl1pPr marL="457200" marR="0" lvl="0" indent="-457200" algn="r" rtl="1">
              <a:lnSpc>
                <a:spcPct val="100000"/>
              </a:lnSpc>
              <a:spcBef>
                <a:spcPts val="0"/>
              </a:spcBef>
              <a:spcAft>
                <a:spcPts val="0"/>
              </a:spcAft>
              <a:buClr>
                <a:srgbClr val="000000"/>
              </a:buClr>
              <a:buFont typeface="Arial"/>
              <a:defRPr lang="en-US" sz="2800" b="0" i="0" u="none" strike="noStrike" kern="1200" cap="none" dirty="0">
                <a:solidFill>
                  <a:schemeClr val="tx1"/>
                </a:solidFill>
                <a:latin typeface="Arial" panose="020B0604020202020204" pitchFamily="34" charset="0"/>
                <a:ea typeface="+mn-ea"/>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1000"/>
              </a:spcBef>
              <a:buClr>
                <a:srgbClr val="12B4BC"/>
              </a:buClr>
              <a:buSzPts val="2800"/>
              <a:buFont typeface="Arial"/>
              <a:buChar char="•"/>
            </a:pPr>
            <a:r>
              <a:rPr lang="he-IL" dirty="0">
                <a:latin typeface="Varela Round" panose="00000500000000000000" pitchFamily="2" charset="-79"/>
                <a:cs typeface="Varela Round" panose="00000500000000000000" pitchFamily="2" charset="-79"/>
              </a:rPr>
              <a:t>נאס"א: נגיף קורונה תורם להפחתת זיהום האוויר</a:t>
            </a:r>
          </a:p>
        </p:txBody>
      </p:sp>
      <p:pic>
        <p:nvPicPr>
          <p:cNvPr id="28" name="תמונה 7"/>
          <p:cNvPicPr/>
          <p:nvPr/>
        </p:nvPicPr>
        <p:blipFill>
          <a:blip r:embed="rId8"/>
          <a:stretch>
            <a:fillRect/>
          </a:stretch>
        </p:blipFill>
        <p:spPr>
          <a:xfrm>
            <a:off x="3213575" y="2864943"/>
            <a:ext cx="5572483" cy="1853825"/>
          </a:xfrm>
          <a:prstGeom prst="rect">
            <a:avLst/>
          </a:prstGeom>
        </p:spPr>
      </p:pic>
      <p:sp>
        <p:nvSpPr>
          <p:cNvPr id="14" name="Title 13"/>
          <p:cNvSpPr>
            <a:spLocks noGrp="1"/>
          </p:cNvSpPr>
          <p:nvPr>
            <p:ph type="title"/>
          </p:nvPr>
        </p:nvSpPr>
        <p:spPr/>
        <p:txBody>
          <a:bodyPr/>
          <a:lstStyle/>
          <a:p>
            <a:r>
              <a:rPr lang="he-IL" dirty="0"/>
              <a:t>עושים סדר...</a:t>
            </a:r>
          </a:p>
        </p:txBody>
      </p:sp>
    </p:spTree>
    <p:extLst>
      <p:ext uri="{BB962C8B-B14F-4D97-AF65-F5344CB8AC3E}">
        <p14:creationId xmlns:p14="http://schemas.microsoft.com/office/powerpoint/2010/main" val="2755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P spid="23" grpId="1"/>
      <p:bldP spid="25" grpId="0"/>
      <p:bldP spid="25" grpId="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78180" y="5835605"/>
            <a:ext cx="6945085" cy="492443"/>
          </a:xfrm>
          <a:prstGeom prst="rect">
            <a:avLst/>
          </a:prstGeom>
        </p:spPr>
        <p:txBody>
          <a:bodyPr wrap="square">
            <a:spAutoFit/>
          </a:bodyPr>
          <a:lstStyle/>
          <a:p>
            <a:pPr algn="r" rtl="1"/>
            <a:r>
              <a:rPr lang="he-IL" sz="1400" dirty="0">
                <a:latin typeface="Varela Round" panose="00000500000000000000" pitchFamily="2" charset="-79"/>
                <a:cs typeface="Varela Round" panose="00000500000000000000" pitchFamily="2" charset="-79"/>
              </a:rPr>
              <a:t>מתוך דף האינטרנט "</a:t>
            </a:r>
            <a:r>
              <a:rPr lang="he-IL" sz="1400" b="1" dirty="0">
                <a:latin typeface="Varela Round" panose="00000500000000000000" pitchFamily="2" charset="-79"/>
                <a:cs typeface="Varela Round" panose="00000500000000000000" pitchFamily="2" charset="-79"/>
              </a:rPr>
              <a:t>נגיף הקורונה: לעשות סדר בשמועות" </a:t>
            </a:r>
            <a:r>
              <a:rPr lang="he-IL" sz="1400" dirty="0">
                <a:latin typeface="Varela Round" panose="00000500000000000000" pitchFamily="2" charset="-79"/>
                <a:cs typeface="Varela Round" panose="00000500000000000000" pitchFamily="2" charset="-79"/>
              </a:rPr>
              <a:t>באתר של מכון דוידסון</a:t>
            </a:r>
          </a:p>
          <a:p>
            <a:r>
              <a:rPr lang="he-IL" sz="1200" dirty="0">
                <a:latin typeface="Varela Round" panose="00000500000000000000" pitchFamily="2" charset="-79"/>
                <a:cs typeface="Varela Round" panose="00000500000000000000" pitchFamily="2" charset="-79"/>
                <a:hlinkClick r:id="rId3"/>
              </a:rPr>
              <a:t>נגיף-הקורונה-לעשות-סדר-בשמועות</a:t>
            </a:r>
            <a:r>
              <a:rPr lang="en-US" sz="1200" dirty="0">
                <a:latin typeface="Varela Round" panose="00000500000000000000" pitchFamily="2" charset="-79"/>
                <a:cs typeface="Varela Round" panose="00000500000000000000" pitchFamily="2" charset="-79"/>
                <a:hlinkClick r:id="rId3"/>
              </a:rPr>
              <a:t>https://davidson.weizmann.ac.il/online/reasonabledoubt/</a:t>
            </a:r>
            <a:endParaRPr lang="he-IL" sz="1200" b="1" dirty="0">
              <a:latin typeface="Varela Round" panose="00000500000000000000" pitchFamily="2" charset="-79"/>
              <a:cs typeface="Varela Round" panose="00000500000000000000" pitchFamily="2" charset="-79"/>
            </a:endParaRPr>
          </a:p>
        </p:txBody>
      </p:sp>
      <p:sp>
        <p:nvSpPr>
          <p:cNvPr id="14" name="Title 13"/>
          <p:cNvSpPr>
            <a:spLocks noGrp="1"/>
          </p:cNvSpPr>
          <p:nvPr>
            <p:ph type="title"/>
          </p:nvPr>
        </p:nvSpPr>
        <p:spPr/>
        <p:txBody>
          <a:bodyPr/>
          <a:lstStyle/>
          <a:p>
            <a:r>
              <a:rPr lang="he-IL" dirty="0"/>
              <a:t>עושים סדר...</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640" y="1166648"/>
            <a:ext cx="4009792" cy="402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133" r="695"/>
          <a:stretch/>
        </p:blipFill>
        <p:spPr bwMode="auto">
          <a:xfrm>
            <a:off x="4193627" y="1573432"/>
            <a:ext cx="3897258" cy="400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3" y="1089626"/>
            <a:ext cx="3837424" cy="383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1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a:t>פייק</a:t>
            </a:r>
            <a:r>
              <a:rPr lang="he-IL" dirty="0"/>
              <a:t> ניוז – איך יודעים?</a:t>
            </a:r>
            <a:endParaRPr lang="he-IL" dirty="0">
              <a:solidFill>
                <a:srgbClr val="FF0000"/>
              </a:solidFill>
            </a:endParaRPr>
          </a:p>
        </p:txBody>
      </p:sp>
      <p:pic>
        <p:nvPicPr>
          <p:cNvPr id="11" name="Picture 2" descr="D:\Users\Soli\Downloads\fake-news-2127597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002"/>
            <a:ext cx="2812825" cy="28128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8444676" y="1534508"/>
            <a:ext cx="2523073" cy="3857307"/>
            <a:chOff x="8743497" y="1663073"/>
            <a:chExt cx="1427523" cy="2220663"/>
          </a:xfrm>
        </p:grpSpPr>
        <p:sp>
          <p:nvSpPr>
            <p:cNvPr id="15" name="Rectangle 14"/>
            <p:cNvSpPr/>
            <p:nvPr/>
          </p:nvSpPr>
          <p:spPr>
            <a:xfrm>
              <a:off x="8989334" y="3768469"/>
              <a:ext cx="1099676" cy="115267"/>
            </a:xfrm>
            <a:prstGeom prst="rect">
              <a:avLst/>
            </a:prstGeom>
          </p:spPr>
          <p:txBody>
            <a:bodyPr wrap="none">
              <a:spAutoFit/>
            </a:bodyPr>
            <a:lstStyle/>
            <a:p>
              <a:pPr algn="ctr"/>
              <a:r>
                <a:rPr lang="en-US" sz="600" dirty="0"/>
                <a:t>Image by </a:t>
              </a:r>
              <a:r>
                <a:rPr lang="en-US" sz="600" u="sng" dirty="0" err="1">
                  <a:hlinkClick r:id="rId4"/>
                </a:rPr>
                <a:t>Clker</a:t>
              </a:r>
              <a:r>
                <a:rPr lang="en-US" sz="600" u="sng" dirty="0">
                  <a:hlinkClick r:id="rId4"/>
                </a:rPr>
                <a:t>-Free-Vector-Images</a:t>
              </a:r>
              <a:r>
                <a:rPr lang="en-US" sz="600" dirty="0"/>
                <a:t> from </a:t>
              </a:r>
              <a:r>
                <a:rPr lang="en-US" sz="600" u="sng" dirty="0" err="1">
                  <a:hlinkClick r:id="rId5"/>
                </a:rPr>
                <a:t>Pixabay</a:t>
              </a:r>
              <a:r>
                <a:rPr lang="en-US" sz="600" dirty="0"/>
                <a:t> </a:t>
              </a:r>
              <a:endParaRPr lang="he-IL" sz="600" dirty="0"/>
            </a:p>
          </p:txBody>
        </p:sp>
        <p:pic>
          <p:nvPicPr>
            <p:cNvPr id="16" name="Picture 2" descr="D:\Users\Soli\Downloads\duck-312099_128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3497" y="1663073"/>
              <a:ext cx="1427523" cy="20835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93258" y="2628260"/>
            <a:ext cx="7034298" cy="1200329"/>
          </a:xfrm>
          <a:prstGeom prst="rect">
            <a:avLst/>
          </a:prstGeom>
        </p:spPr>
        <p:txBody>
          <a:bodyPr wrap="none">
            <a:spAutoFit/>
          </a:bodyPr>
          <a:lstStyle/>
          <a:p>
            <a:r>
              <a:rPr lang="he-IL" sz="3600" dirty="0">
                <a:solidFill>
                  <a:schemeClr val="dk1"/>
                </a:solidFill>
                <a:ea typeface="Calibri"/>
                <a:cs typeface="Calibri"/>
                <a:sym typeface="Calibri"/>
              </a:rPr>
              <a:t>אם זה נראה כמו </a:t>
            </a:r>
            <a:r>
              <a:rPr lang="he-IL" sz="3600" dirty="0" err="1">
                <a:solidFill>
                  <a:schemeClr val="dk1"/>
                </a:solidFill>
                <a:ea typeface="Calibri"/>
                <a:cs typeface="Calibri"/>
                <a:sym typeface="Calibri"/>
              </a:rPr>
              <a:t>פייק</a:t>
            </a:r>
            <a:r>
              <a:rPr lang="he-IL" sz="3600" dirty="0">
                <a:solidFill>
                  <a:schemeClr val="dk1"/>
                </a:solidFill>
                <a:ea typeface="Calibri"/>
                <a:cs typeface="Calibri"/>
                <a:sym typeface="Calibri"/>
              </a:rPr>
              <a:t> ניוז –</a:t>
            </a:r>
          </a:p>
          <a:p>
            <a:r>
              <a:rPr lang="he-IL" sz="3600" dirty="0">
                <a:solidFill>
                  <a:schemeClr val="dk1"/>
                </a:solidFill>
                <a:ea typeface="Calibri"/>
                <a:cs typeface="Calibri"/>
                <a:sym typeface="Calibri"/>
              </a:rPr>
              <a:t>			 זה ככל הנראה </a:t>
            </a:r>
            <a:r>
              <a:rPr lang="he-IL" sz="3600" dirty="0" err="1">
                <a:solidFill>
                  <a:schemeClr val="dk1"/>
                </a:solidFill>
                <a:ea typeface="Calibri"/>
                <a:cs typeface="Calibri"/>
                <a:sym typeface="Calibri"/>
              </a:rPr>
              <a:t>פייק</a:t>
            </a:r>
            <a:r>
              <a:rPr lang="he-IL" sz="3600" dirty="0">
                <a:solidFill>
                  <a:schemeClr val="dk1"/>
                </a:solidFill>
                <a:ea typeface="Calibri"/>
                <a:cs typeface="Calibri"/>
                <a:sym typeface="Calibri"/>
              </a:rPr>
              <a:t> ניוז!</a:t>
            </a:r>
            <a:endParaRPr lang="he-IL" sz="3600" dirty="0"/>
          </a:p>
        </p:txBody>
      </p:sp>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233" y="6314738"/>
            <a:ext cx="2390773" cy="4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141694" y="5789452"/>
            <a:ext cx="7745641" cy="738664"/>
          </a:xfrm>
          <a:prstGeom prst="rect">
            <a:avLst/>
          </a:prstGeom>
          <a:noFill/>
        </p:spPr>
        <p:txBody>
          <a:bodyPr wrap="square" rtlCol="1">
            <a:spAutoFit/>
          </a:bodyPr>
          <a:lstStyle/>
          <a:p>
            <a:r>
              <a:rPr lang="he-IL" sz="1400" dirty="0">
                <a:solidFill>
                  <a:srgbClr val="002060"/>
                </a:solidFill>
                <a:latin typeface="Varela Round" pitchFamily="2" charset="-79"/>
                <a:cs typeface="Varela Round" pitchFamily="2" charset="-79"/>
              </a:rPr>
              <a:t>על פי הכתבה</a:t>
            </a:r>
            <a:r>
              <a:rPr lang="en-US" sz="1400" dirty="0">
                <a:solidFill>
                  <a:srgbClr val="002060"/>
                </a:solidFill>
                <a:latin typeface="Varela Round" pitchFamily="2" charset="-79"/>
                <a:cs typeface="Varela Round" pitchFamily="2" charset="-79"/>
              </a:rPr>
              <a:t> </a:t>
            </a:r>
            <a:r>
              <a:rPr lang="he-IL" sz="1400" dirty="0">
                <a:solidFill>
                  <a:srgbClr val="002060"/>
                </a:solidFill>
                <a:latin typeface="Varela Round" pitchFamily="2" charset="-79"/>
                <a:cs typeface="Varela Round" pitchFamily="2" charset="-79"/>
              </a:rPr>
              <a:t> </a:t>
            </a:r>
            <a:r>
              <a:rPr lang="he-IL" sz="1400" b="1" dirty="0">
                <a:solidFill>
                  <a:srgbClr val="002060"/>
                </a:solidFill>
                <a:latin typeface="Varela Round" pitchFamily="2" charset="-79"/>
                <a:cs typeface="Varela Round" pitchFamily="2" charset="-79"/>
              </a:rPr>
              <a:t>"סגר מוחלט מיום שני": זהירות, </a:t>
            </a:r>
            <a:r>
              <a:rPr lang="he-IL" sz="1400" b="1" dirty="0" err="1">
                <a:solidFill>
                  <a:srgbClr val="002060"/>
                </a:solidFill>
                <a:latin typeface="Varela Round" pitchFamily="2" charset="-79"/>
                <a:cs typeface="Varela Round" pitchFamily="2" charset="-79"/>
              </a:rPr>
              <a:t>פייק</a:t>
            </a:r>
            <a:r>
              <a:rPr lang="he-IL" sz="1400" b="1" dirty="0">
                <a:solidFill>
                  <a:srgbClr val="002060"/>
                </a:solidFill>
                <a:latin typeface="Varela Round" pitchFamily="2" charset="-79"/>
                <a:cs typeface="Varela Round" pitchFamily="2" charset="-79"/>
              </a:rPr>
              <a:t> ניוז!  </a:t>
            </a:r>
          </a:p>
          <a:p>
            <a:r>
              <a:rPr lang="he-IL" sz="1400" dirty="0">
                <a:solidFill>
                  <a:srgbClr val="002060"/>
                </a:solidFill>
                <a:latin typeface="Varela Round" pitchFamily="2" charset="-79"/>
                <a:cs typeface="Varela Round" pitchFamily="2" charset="-79"/>
              </a:rPr>
              <a:t>מאת טל שחף (15.3.2020) </a:t>
            </a:r>
            <a:r>
              <a:rPr lang="en-US" sz="1200" dirty="0">
                <a:latin typeface="Varela Round" panose="00000500000000000000" pitchFamily="2" charset="-79"/>
                <a:cs typeface="Varela Round" panose="00000500000000000000" pitchFamily="2" charset="-79"/>
                <a:hlinkClick r:id="rId8"/>
              </a:rPr>
              <a:t>https://www.ynet.co.il/digital/technews/article/SyBvJiiH8</a:t>
            </a:r>
            <a:endParaRPr lang="he-IL" sz="1200" dirty="0">
              <a:latin typeface="Varela Round" panose="00000500000000000000" pitchFamily="2" charset="-79"/>
              <a:cs typeface="Varela Round" panose="00000500000000000000" pitchFamily="2" charset="-79"/>
            </a:endParaRPr>
          </a:p>
          <a:p>
            <a:endParaRPr lang="he-IL" sz="1400" dirty="0">
              <a:solidFill>
                <a:srgbClr val="002060"/>
              </a:solidFill>
              <a:latin typeface="Varela Round" pitchFamily="2" charset="-79"/>
              <a:cs typeface="Varela Round" pitchFamily="2" charset="-79"/>
            </a:endParaRPr>
          </a:p>
        </p:txBody>
      </p:sp>
    </p:spTree>
    <p:extLst>
      <p:ext uri="{BB962C8B-B14F-4D97-AF65-F5344CB8AC3E}">
        <p14:creationId xmlns:p14="http://schemas.microsoft.com/office/powerpoint/2010/main" val="29833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a:t>פייק</a:t>
            </a:r>
            <a:r>
              <a:rPr lang="he-IL" dirty="0"/>
              <a:t> ניוז – אז איך יודעים?</a:t>
            </a:r>
          </a:p>
        </p:txBody>
      </p:sp>
      <p:pic>
        <p:nvPicPr>
          <p:cNvPr id="11" name="Picture 2" descr="D:\Users\Soli\Downloads\fake-news-2127597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002"/>
            <a:ext cx="2812825" cy="2812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0901" y="2680223"/>
            <a:ext cx="6351610" cy="1200329"/>
          </a:xfrm>
          <a:prstGeom prst="rect">
            <a:avLst/>
          </a:prstGeom>
        </p:spPr>
        <p:txBody>
          <a:bodyPr wrap="square">
            <a:spAutoFit/>
          </a:bodyPr>
          <a:lstStyle/>
          <a:p>
            <a:r>
              <a:rPr lang="he-IL" sz="3600" dirty="0">
                <a:solidFill>
                  <a:schemeClr val="dk1"/>
                </a:solidFill>
                <a:cs typeface="Calibri"/>
                <a:sym typeface="Calibri"/>
              </a:rPr>
              <a:t>ממי קיבלתי את ההודעה, </a:t>
            </a:r>
          </a:p>
          <a:p>
            <a:r>
              <a:rPr lang="he-IL" sz="3600" dirty="0">
                <a:solidFill>
                  <a:schemeClr val="dk1"/>
                </a:solidFill>
                <a:cs typeface="Calibri"/>
                <a:sym typeface="Calibri"/>
              </a:rPr>
              <a:t>		ואיך היא הגיעה אליי?</a:t>
            </a:r>
            <a:endParaRPr lang="he-IL" sz="3600" dirty="0"/>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233" y="6314738"/>
            <a:ext cx="2390773" cy="4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141694" y="5789452"/>
            <a:ext cx="7745641" cy="738664"/>
          </a:xfrm>
          <a:prstGeom prst="rect">
            <a:avLst/>
          </a:prstGeom>
          <a:noFill/>
        </p:spPr>
        <p:txBody>
          <a:bodyPr wrap="square" rtlCol="1">
            <a:spAutoFit/>
          </a:bodyPr>
          <a:lstStyle/>
          <a:p>
            <a:r>
              <a:rPr lang="he-IL" sz="1400" dirty="0">
                <a:solidFill>
                  <a:srgbClr val="002060"/>
                </a:solidFill>
                <a:latin typeface="Varela Round" pitchFamily="2" charset="-79"/>
                <a:cs typeface="Varela Round" pitchFamily="2" charset="-79"/>
              </a:rPr>
              <a:t>על פי הכתבה</a:t>
            </a:r>
            <a:r>
              <a:rPr lang="en-US" sz="1400" dirty="0">
                <a:solidFill>
                  <a:srgbClr val="002060"/>
                </a:solidFill>
                <a:latin typeface="Varela Round" pitchFamily="2" charset="-79"/>
                <a:cs typeface="Varela Round" pitchFamily="2" charset="-79"/>
              </a:rPr>
              <a:t> </a:t>
            </a:r>
            <a:r>
              <a:rPr lang="he-IL" sz="1400" dirty="0">
                <a:solidFill>
                  <a:srgbClr val="002060"/>
                </a:solidFill>
                <a:latin typeface="Varela Round" pitchFamily="2" charset="-79"/>
                <a:cs typeface="Varela Round" pitchFamily="2" charset="-79"/>
              </a:rPr>
              <a:t> </a:t>
            </a:r>
            <a:r>
              <a:rPr lang="he-IL" sz="1400" b="1" dirty="0">
                <a:solidFill>
                  <a:srgbClr val="002060"/>
                </a:solidFill>
                <a:latin typeface="Varela Round" pitchFamily="2" charset="-79"/>
                <a:cs typeface="Varela Round" pitchFamily="2" charset="-79"/>
              </a:rPr>
              <a:t>"סגר מוחלט מיום שני": זהירות, </a:t>
            </a:r>
            <a:r>
              <a:rPr lang="he-IL" sz="1400" b="1" dirty="0" err="1">
                <a:solidFill>
                  <a:srgbClr val="002060"/>
                </a:solidFill>
                <a:latin typeface="Varela Round" pitchFamily="2" charset="-79"/>
                <a:cs typeface="Varela Round" pitchFamily="2" charset="-79"/>
              </a:rPr>
              <a:t>פייק</a:t>
            </a:r>
            <a:r>
              <a:rPr lang="he-IL" sz="1400" b="1" dirty="0">
                <a:solidFill>
                  <a:srgbClr val="002060"/>
                </a:solidFill>
                <a:latin typeface="Varela Round" pitchFamily="2" charset="-79"/>
                <a:cs typeface="Varela Round" pitchFamily="2" charset="-79"/>
              </a:rPr>
              <a:t> ניוז!  </a:t>
            </a:r>
          </a:p>
          <a:p>
            <a:r>
              <a:rPr lang="he-IL" sz="1400" dirty="0">
                <a:solidFill>
                  <a:srgbClr val="002060"/>
                </a:solidFill>
                <a:latin typeface="Varela Round" pitchFamily="2" charset="-79"/>
                <a:cs typeface="Varela Round" pitchFamily="2" charset="-79"/>
              </a:rPr>
              <a:t>מאת טל שחף (15.3.2020) </a:t>
            </a:r>
            <a:r>
              <a:rPr lang="en-US" sz="1200" dirty="0">
                <a:latin typeface="Varela Round" panose="00000500000000000000" pitchFamily="2" charset="-79"/>
                <a:cs typeface="Varela Round" panose="00000500000000000000" pitchFamily="2" charset="-79"/>
                <a:hlinkClick r:id="rId5"/>
              </a:rPr>
              <a:t>https://www.ynet.co.il/digital/technews/article/SyBvJiiH8</a:t>
            </a:r>
            <a:endParaRPr lang="he-IL" sz="1200" dirty="0">
              <a:latin typeface="Varela Round" panose="00000500000000000000" pitchFamily="2" charset="-79"/>
              <a:cs typeface="Varela Round" panose="00000500000000000000" pitchFamily="2" charset="-79"/>
            </a:endParaRPr>
          </a:p>
          <a:p>
            <a:endParaRPr lang="he-IL" sz="1400" dirty="0">
              <a:solidFill>
                <a:srgbClr val="002060"/>
              </a:solidFill>
              <a:latin typeface="Varela Round" pitchFamily="2" charset="-79"/>
              <a:cs typeface="Varela Round" pitchFamily="2" charset="-79"/>
            </a:endParaRPr>
          </a:p>
        </p:txBody>
      </p:sp>
      <p:grpSp>
        <p:nvGrpSpPr>
          <p:cNvPr id="10" name="Group 9"/>
          <p:cNvGrpSpPr/>
          <p:nvPr/>
        </p:nvGrpSpPr>
        <p:grpSpPr>
          <a:xfrm>
            <a:off x="6433073" y="1796172"/>
            <a:ext cx="5599545" cy="3120073"/>
            <a:chOff x="3781080" y="1470352"/>
            <a:chExt cx="4804145" cy="2702331"/>
          </a:xfrm>
        </p:grpSpPr>
        <p:pic>
          <p:nvPicPr>
            <p:cNvPr id="12" name="Picture 3" descr="D:\Users\Soli\Downloads\social-networks-1863613_19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080" y="1470352"/>
              <a:ext cx="4804145" cy="27023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16200000">
              <a:off x="3645003" y="2673258"/>
              <a:ext cx="1406154" cy="184666"/>
            </a:xfrm>
            <a:prstGeom prst="rect">
              <a:avLst/>
            </a:prstGeom>
          </p:spPr>
          <p:txBody>
            <a:bodyPr wrap="none">
              <a:spAutoFit/>
            </a:bodyPr>
            <a:lstStyle/>
            <a:p>
              <a:r>
                <a:rPr lang="en-US" sz="600" dirty="0"/>
                <a:t>Image by </a:t>
              </a:r>
              <a:r>
                <a:rPr lang="en-US" sz="600" u="sng" dirty="0">
                  <a:hlinkClick r:id="rId7"/>
                </a:rPr>
                <a:t>Mizter_X94</a:t>
              </a:r>
              <a:r>
                <a:rPr lang="en-US" sz="600" dirty="0"/>
                <a:t> from </a:t>
              </a:r>
              <a:r>
                <a:rPr lang="en-US" sz="600" u="sng" dirty="0" err="1">
                  <a:hlinkClick r:id="rId8"/>
                </a:rPr>
                <a:t>Pixabay</a:t>
              </a:r>
              <a:r>
                <a:rPr lang="en-US" sz="600" dirty="0"/>
                <a:t> </a:t>
              </a:r>
              <a:endParaRPr lang="he-IL" sz="600" dirty="0"/>
            </a:p>
          </p:txBody>
        </p:sp>
      </p:grpSp>
    </p:spTree>
    <p:extLst>
      <p:ext uri="{BB962C8B-B14F-4D97-AF65-F5344CB8AC3E}">
        <p14:creationId xmlns:p14="http://schemas.microsoft.com/office/powerpoint/2010/main" val="32296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a:t>פייק</a:t>
            </a:r>
            <a:r>
              <a:rPr lang="he-IL" dirty="0"/>
              <a:t> ניוז – אז איך יודעים?</a:t>
            </a:r>
          </a:p>
        </p:txBody>
      </p:sp>
      <p:pic>
        <p:nvPicPr>
          <p:cNvPr id="11" name="Picture 2" descr="D:\Users\Soli\Downloads\fake-news-2127597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002"/>
            <a:ext cx="2812825" cy="2812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8787" y="2594159"/>
            <a:ext cx="6351610" cy="646331"/>
          </a:xfrm>
          <a:prstGeom prst="rect">
            <a:avLst/>
          </a:prstGeom>
        </p:spPr>
        <p:txBody>
          <a:bodyPr wrap="square">
            <a:spAutoFit/>
          </a:bodyPr>
          <a:lstStyle/>
          <a:p>
            <a:r>
              <a:rPr lang="he-IL" sz="3600" dirty="0">
                <a:solidFill>
                  <a:schemeClr val="dk1"/>
                </a:solidFill>
                <a:cs typeface="Calibri"/>
                <a:sym typeface="Calibri"/>
              </a:rPr>
              <a:t>סוף העולם הגיע?</a:t>
            </a:r>
            <a:endParaRPr lang="he-IL" sz="3600" dirty="0"/>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233" y="6314738"/>
            <a:ext cx="2390773" cy="4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141694" y="5789452"/>
            <a:ext cx="7745641" cy="738664"/>
          </a:xfrm>
          <a:prstGeom prst="rect">
            <a:avLst/>
          </a:prstGeom>
          <a:noFill/>
        </p:spPr>
        <p:txBody>
          <a:bodyPr wrap="square" rtlCol="1">
            <a:spAutoFit/>
          </a:bodyPr>
          <a:lstStyle/>
          <a:p>
            <a:r>
              <a:rPr lang="he-IL" sz="1400" dirty="0">
                <a:solidFill>
                  <a:srgbClr val="002060"/>
                </a:solidFill>
                <a:latin typeface="Varela Round" pitchFamily="2" charset="-79"/>
                <a:cs typeface="Varela Round" pitchFamily="2" charset="-79"/>
              </a:rPr>
              <a:t>על פי הכתבה</a:t>
            </a:r>
            <a:r>
              <a:rPr lang="en-US" sz="1400" dirty="0">
                <a:solidFill>
                  <a:srgbClr val="002060"/>
                </a:solidFill>
                <a:latin typeface="Varela Round" pitchFamily="2" charset="-79"/>
                <a:cs typeface="Varela Round" pitchFamily="2" charset="-79"/>
              </a:rPr>
              <a:t> </a:t>
            </a:r>
            <a:r>
              <a:rPr lang="he-IL" sz="1400" dirty="0">
                <a:solidFill>
                  <a:srgbClr val="002060"/>
                </a:solidFill>
                <a:latin typeface="Varela Round" pitchFamily="2" charset="-79"/>
                <a:cs typeface="Varela Round" pitchFamily="2" charset="-79"/>
              </a:rPr>
              <a:t> </a:t>
            </a:r>
            <a:r>
              <a:rPr lang="he-IL" sz="1400" b="1" dirty="0">
                <a:solidFill>
                  <a:srgbClr val="002060"/>
                </a:solidFill>
                <a:latin typeface="Varela Round" pitchFamily="2" charset="-79"/>
                <a:cs typeface="Varela Round" pitchFamily="2" charset="-79"/>
              </a:rPr>
              <a:t>"סגר מוחלט מיום שני": זהירות, </a:t>
            </a:r>
            <a:r>
              <a:rPr lang="he-IL" sz="1400" b="1" dirty="0" err="1">
                <a:solidFill>
                  <a:srgbClr val="002060"/>
                </a:solidFill>
                <a:latin typeface="Varela Round" pitchFamily="2" charset="-79"/>
                <a:cs typeface="Varela Round" pitchFamily="2" charset="-79"/>
              </a:rPr>
              <a:t>פייק</a:t>
            </a:r>
            <a:r>
              <a:rPr lang="he-IL" sz="1400" b="1" dirty="0">
                <a:solidFill>
                  <a:srgbClr val="002060"/>
                </a:solidFill>
                <a:latin typeface="Varela Round" pitchFamily="2" charset="-79"/>
                <a:cs typeface="Varela Round" pitchFamily="2" charset="-79"/>
              </a:rPr>
              <a:t> ניוז!  </a:t>
            </a:r>
          </a:p>
          <a:p>
            <a:r>
              <a:rPr lang="he-IL" sz="1400" dirty="0">
                <a:solidFill>
                  <a:srgbClr val="002060"/>
                </a:solidFill>
                <a:latin typeface="Varela Round" pitchFamily="2" charset="-79"/>
                <a:cs typeface="Varela Round" pitchFamily="2" charset="-79"/>
              </a:rPr>
              <a:t>מאת טל שחף (15.3.2020) </a:t>
            </a:r>
            <a:r>
              <a:rPr lang="en-US" sz="1200" dirty="0">
                <a:latin typeface="Varela Round" panose="00000500000000000000" pitchFamily="2" charset="-79"/>
                <a:cs typeface="Varela Round" panose="00000500000000000000" pitchFamily="2" charset="-79"/>
                <a:hlinkClick r:id="rId5"/>
              </a:rPr>
              <a:t>https://www.ynet.co.il/digital/technews/article/SyBvJiiH8</a:t>
            </a:r>
            <a:endParaRPr lang="he-IL" sz="1200" dirty="0">
              <a:latin typeface="Varela Round" panose="00000500000000000000" pitchFamily="2" charset="-79"/>
              <a:cs typeface="Varela Round" panose="00000500000000000000" pitchFamily="2" charset="-79"/>
            </a:endParaRPr>
          </a:p>
          <a:p>
            <a:endParaRPr lang="he-IL" sz="1400" dirty="0">
              <a:solidFill>
                <a:srgbClr val="002060"/>
              </a:solidFill>
              <a:latin typeface="Varela Round" pitchFamily="2" charset="-79"/>
              <a:cs typeface="Varela Round" pitchFamily="2" charset="-79"/>
            </a:endParaRPr>
          </a:p>
        </p:txBody>
      </p:sp>
      <p:grpSp>
        <p:nvGrpSpPr>
          <p:cNvPr id="14" name="Group 13"/>
          <p:cNvGrpSpPr/>
          <p:nvPr/>
        </p:nvGrpSpPr>
        <p:grpSpPr>
          <a:xfrm>
            <a:off x="6467790" y="1244488"/>
            <a:ext cx="5348957" cy="3736302"/>
            <a:chOff x="364881" y="964789"/>
            <a:chExt cx="3992624" cy="3062777"/>
          </a:xfrm>
        </p:grpSpPr>
        <p:pic>
          <p:nvPicPr>
            <p:cNvPr id="15" name="Picture 4" descr="D:\Users\Soli\Downloads\explosion-153710_6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775" y="964789"/>
              <a:ext cx="3350730" cy="306277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64881" y="3461400"/>
              <a:ext cx="1715534" cy="184666"/>
            </a:xfrm>
            <a:prstGeom prst="rect">
              <a:avLst/>
            </a:prstGeom>
          </p:spPr>
          <p:txBody>
            <a:bodyPr wrap="none">
              <a:spAutoFit/>
            </a:bodyPr>
            <a:lstStyle/>
            <a:p>
              <a:r>
                <a:rPr lang="en-US" sz="600" dirty="0"/>
                <a:t>Image by </a:t>
              </a:r>
              <a:r>
                <a:rPr lang="en-US" sz="600" u="sng" dirty="0" err="1">
                  <a:hlinkClick r:id="rId7"/>
                </a:rPr>
                <a:t>OpenClipart</a:t>
              </a:r>
              <a:r>
                <a:rPr lang="en-US" sz="600" u="sng" dirty="0">
                  <a:hlinkClick r:id="rId7"/>
                </a:rPr>
                <a:t>-Vectors</a:t>
              </a:r>
              <a:r>
                <a:rPr lang="en-US" sz="600" dirty="0"/>
                <a:t> from </a:t>
              </a:r>
              <a:r>
                <a:rPr lang="en-US" sz="600" u="sng" dirty="0" err="1">
                  <a:hlinkClick r:id="rId8"/>
                </a:rPr>
                <a:t>Pixabay</a:t>
              </a:r>
              <a:r>
                <a:rPr lang="en-US" sz="600" dirty="0"/>
                <a:t> </a:t>
              </a:r>
              <a:endParaRPr lang="he-IL" sz="600" dirty="0"/>
            </a:p>
          </p:txBody>
        </p:sp>
      </p:grpSp>
    </p:spTree>
    <p:extLst>
      <p:ext uri="{BB962C8B-B14F-4D97-AF65-F5344CB8AC3E}">
        <p14:creationId xmlns:p14="http://schemas.microsoft.com/office/powerpoint/2010/main" val="13157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a:t>פייק</a:t>
            </a:r>
            <a:r>
              <a:rPr lang="he-IL" dirty="0"/>
              <a:t> ניוז – אז איך יודעים?</a:t>
            </a:r>
          </a:p>
        </p:txBody>
      </p:sp>
      <p:pic>
        <p:nvPicPr>
          <p:cNvPr id="11" name="Picture 2" descr="D:\Users\Soli\Downloads\fake-news-2127597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002"/>
            <a:ext cx="2812825" cy="2812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61624" y="2417823"/>
            <a:ext cx="6351610" cy="1015663"/>
          </a:xfrm>
          <a:prstGeom prst="rect">
            <a:avLst/>
          </a:prstGeom>
        </p:spPr>
        <p:txBody>
          <a:bodyPr wrap="square">
            <a:spAutoFit/>
          </a:bodyPr>
          <a:lstStyle/>
          <a:p>
            <a:r>
              <a:rPr lang="he-IL" sz="6000" b="1" dirty="0">
                <a:solidFill>
                  <a:schemeClr val="dk1"/>
                </a:solidFill>
                <a:cs typeface="Calibri"/>
                <a:sym typeface="Calibri"/>
              </a:rPr>
              <a:t>אל</a:t>
            </a:r>
            <a:r>
              <a:rPr lang="he-IL" sz="6000" dirty="0">
                <a:solidFill>
                  <a:schemeClr val="dk1"/>
                </a:solidFill>
                <a:cs typeface="Calibri"/>
                <a:sym typeface="Calibri"/>
              </a:rPr>
              <a:t> </a:t>
            </a:r>
            <a:r>
              <a:rPr lang="he-IL" sz="3600" dirty="0">
                <a:solidFill>
                  <a:schemeClr val="dk1"/>
                </a:solidFill>
                <a:cs typeface="Calibri"/>
                <a:sym typeface="Calibri"/>
              </a:rPr>
              <a:t>תעביר את זה הלאה</a:t>
            </a:r>
            <a:endParaRPr lang="he-IL" sz="3600" dirty="0"/>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233" y="6314738"/>
            <a:ext cx="2390773" cy="4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141694" y="5789452"/>
            <a:ext cx="7745641" cy="738664"/>
          </a:xfrm>
          <a:prstGeom prst="rect">
            <a:avLst/>
          </a:prstGeom>
          <a:noFill/>
        </p:spPr>
        <p:txBody>
          <a:bodyPr wrap="square" rtlCol="1">
            <a:spAutoFit/>
          </a:bodyPr>
          <a:lstStyle/>
          <a:p>
            <a:r>
              <a:rPr lang="he-IL" sz="1400" dirty="0">
                <a:solidFill>
                  <a:srgbClr val="002060"/>
                </a:solidFill>
                <a:latin typeface="Varela Round" pitchFamily="2" charset="-79"/>
                <a:cs typeface="Varela Round" pitchFamily="2" charset="-79"/>
              </a:rPr>
              <a:t>על פי הכתבה</a:t>
            </a:r>
            <a:r>
              <a:rPr lang="en-US" sz="1400" dirty="0">
                <a:solidFill>
                  <a:srgbClr val="002060"/>
                </a:solidFill>
                <a:latin typeface="Varela Round" pitchFamily="2" charset="-79"/>
                <a:cs typeface="Varela Round" pitchFamily="2" charset="-79"/>
              </a:rPr>
              <a:t> </a:t>
            </a:r>
            <a:r>
              <a:rPr lang="he-IL" sz="1400" dirty="0">
                <a:solidFill>
                  <a:srgbClr val="002060"/>
                </a:solidFill>
                <a:latin typeface="Varela Round" pitchFamily="2" charset="-79"/>
                <a:cs typeface="Varela Round" pitchFamily="2" charset="-79"/>
              </a:rPr>
              <a:t> </a:t>
            </a:r>
            <a:r>
              <a:rPr lang="he-IL" sz="1400" b="1" dirty="0">
                <a:solidFill>
                  <a:srgbClr val="002060"/>
                </a:solidFill>
                <a:latin typeface="Varela Round" pitchFamily="2" charset="-79"/>
                <a:cs typeface="Varela Round" pitchFamily="2" charset="-79"/>
              </a:rPr>
              <a:t>"סגר מוחלט מיום שני": זהירות, </a:t>
            </a:r>
            <a:r>
              <a:rPr lang="he-IL" sz="1400" b="1" dirty="0" err="1">
                <a:solidFill>
                  <a:srgbClr val="002060"/>
                </a:solidFill>
                <a:latin typeface="Varela Round" pitchFamily="2" charset="-79"/>
                <a:cs typeface="Varela Round" pitchFamily="2" charset="-79"/>
              </a:rPr>
              <a:t>פייק</a:t>
            </a:r>
            <a:r>
              <a:rPr lang="he-IL" sz="1400" b="1" dirty="0">
                <a:solidFill>
                  <a:srgbClr val="002060"/>
                </a:solidFill>
                <a:latin typeface="Varela Round" pitchFamily="2" charset="-79"/>
                <a:cs typeface="Varela Round" pitchFamily="2" charset="-79"/>
              </a:rPr>
              <a:t> ניוז!  </a:t>
            </a:r>
          </a:p>
          <a:p>
            <a:r>
              <a:rPr lang="he-IL" sz="1400" dirty="0">
                <a:solidFill>
                  <a:srgbClr val="002060"/>
                </a:solidFill>
                <a:latin typeface="Varela Round" pitchFamily="2" charset="-79"/>
                <a:cs typeface="Varela Round" pitchFamily="2" charset="-79"/>
              </a:rPr>
              <a:t>מאת טל שחף (15.3.2020) </a:t>
            </a:r>
            <a:r>
              <a:rPr lang="en-US" sz="1200" dirty="0">
                <a:latin typeface="Varela Round" panose="00000500000000000000" pitchFamily="2" charset="-79"/>
                <a:cs typeface="Varela Round" panose="00000500000000000000" pitchFamily="2" charset="-79"/>
                <a:hlinkClick r:id="rId5"/>
              </a:rPr>
              <a:t>https://www.ynet.co.il/digital/technews/article/SyBvJiiH8</a:t>
            </a:r>
            <a:endParaRPr lang="he-IL" sz="1200" dirty="0">
              <a:latin typeface="Varela Round" panose="00000500000000000000" pitchFamily="2" charset="-79"/>
              <a:cs typeface="Varela Round" panose="00000500000000000000" pitchFamily="2" charset="-79"/>
            </a:endParaRPr>
          </a:p>
          <a:p>
            <a:endParaRPr lang="he-IL" sz="1400" dirty="0">
              <a:solidFill>
                <a:srgbClr val="002060"/>
              </a:solidFill>
              <a:latin typeface="Varela Round" pitchFamily="2" charset="-79"/>
              <a:cs typeface="Varela Round" pitchFamily="2" charset="-79"/>
            </a:endParaRPr>
          </a:p>
        </p:txBody>
      </p:sp>
      <p:grpSp>
        <p:nvGrpSpPr>
          <p:cNvPr id="10" name="Group 9"/>
          <p:cNvGrpSpPr/>
          <p:nvPr/>
        </p:nvGrpSpPr>
        <p:grpSpPr>
          <a:xfrm>
            <a:off x="7713234" y="1779806"/>
            <a:ext cx="3091820" cy="2705342"/>
            <a:chOff x="5959737" y="3361180"/>
            <a:chExt cx="3091820" cy="2705342"/>
          </a:xfrm>
        </p:grpSpPr>
        <p:pic>
          <p:nvPicPr>
            <p:cNvPr id="12" name="Picture 5" descr="D:\Users\Soli\Downloads\chain-312403_6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737" y="3361180"/>
              <a:ext cx="3091820" cy="27053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43662" y="5881856"/>
              <a:ext cx="1907895" cy="184666"/>
            </a:xfrm>
            <a:prstGeom prst="rect">
              <a:avLst/>
            </a:prstGeom>
          </p:spPr>
          <p:txBody>
            <a:bodyPr wrap="none">
              <a:spAutoFit/>
            </a:bodyPr>
            <a:lstStyle/>
            <a:p>
              <a:r>
                <a:rPr lang="en-US" sz="600" dirty="0"/>
                <a:t>Image by </a:t>
              </a:r>
              <a:r>
                <a:rPr lang="en-US" sz="600" u="sng" dirty="0" err="1">
                  <a:hlinkClick r:id="rId7"/>
                </a:rPr>
                <a:t>Clker</a:t>
              </a:r>
              <a:r>
                <a:rPr lang="en-US" sz="600" u="sng" dirty="0">
                  <a:hlinkClick r:id="rId7"/>
                </a:rPr>
                <a:t>-Free-Vector-Images</a:t>
              </a:r>
              <a:r>
                <a:rPr lang="en-US" sz="600" dirty="0"/>
                <a:t> from </a:t>
              </a:r>
              <a:r>
                <a:rPr lang="en-US" sz="600" u="sng" dirty="0" err="1">
                  <a:hlinkClick r:id="rId8"/>
                </a:rPr>
                <a:t>Pixabay</a:t>
              </a:r>
              <a:r>
                <a:rPr lang="en-US" sz="600" dirty="0"/>
                <a:t> </a:t>
              </a:r>
              <a:endParaRPr lang="he-IL" sz="600" dirty="0"/>
            </a:p>
          </p:txBody>
        </p:sp>
      </p:grpSp>
    </p:spTree>
    <p:extLst>
      <p:ext uri="{BB962C8B-B14F-4D97-AF65-F5344CB8AC3E}">
        <p14:creationId xmlns:p14="http://schemas.microsoft.com/office/powerpoint/2010/main" val="41257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974079"/>
            <a:ext cx="12192001" cy="1159626"/>
          </a:xfrm>
        </p:spPr>
        <p:txBody>
          <a:bodyPr/>
          <a:lstStyle/>
          <a:p>
            <a:pPr>
              <a:lnSpc>
                <a:spcPct val="80000"/>
              </a:lnSpc>
            </a:pPr>
            <a:r>
              <a:rPr lang="he-IL" sz="6000" dirty="0"/>
              <a:t>מדיה בימי קורונה: ניוז </a:t>
            </a:r>
            <a:r>
              <a:rPr lang="he-IL" sz="6000" dirty="0" err="1"/>
              <a:t>ופייק</a:t>
            </a:r>
            <a:r>
              <a:rPr lang="he-IL" sz="6000" dirty="0"/>
              <a:t> ניוז</a:t>
            </a:r>
            <a:endParaRPr lang="he-IL" sz="7200" dirty="0">
              <a:solidFill>
                <a:srgbClr val="192A72"/>
              </a:solidFill>
            </a:endParaRPr>
          </a:p>
        </p:txBody>
      </p:sp>
      <p:sp>
        <p:nvSpPr>
          <p:cNvPr id="7" name="כותרת משנה 6"/>
          <p:cNvSpPr>
            <a:spLocks noGrp="1"/>
          </p:cNvSpPr>
          <p:nvPr>
            <p:ph type="subTitle" idx="1"/>
          </p:nvPr>
        </p:nvSpPr>
        <p:spPr>
          <a:xfrm>
            <a:off x="1" y="3073884"/>
            <a:ext cx="12192001" cy="720094"/>
          </a:xfrm>
        </p:spPr>
        <p:txBody>
          <a:bodyPr/>
          <a:lstStyle/>
          <a:p>
            <a:r>
              <a:rPr lang="he-IL" dirty="0">
                <a:sym typeface="Varela Round"/>
              </a:rPr>
              <a:t>תקשורת לכיתות ז'-ט'</a:t>
            </a:r>
          </a:p>
        </p:txBody>
      </p:sp>
      <p:sp>
        <p:nvSpPr>
          <p:cNvPr id="4" name="מציין מיקום תוכן 3"/>
          <p:cNvSpPr>
            <a:spLocks noGrp="1"/>
          </p:cNvSpPr>
          <p:nvPr>
            <p:ph idx="10"/>
          </p:nvPr>
        </p:nvSpPr>
        <p:spPr>
          <a:xfrm>
            <a:off x="1" y="3655861"/>
            <a:ext cx="12192001" cy="720094"/>
          </a:xfrm>
        </p:spPr>
        <p:txBody>
          <a:bodyPr/>
          <a:lstStyle/>
          <a:p>
            <a:r>
              <a:rPr lang="he-IL" dirty="0">
                <a:sym typeface="Varela Round"/>
              </a:rPr>
              <a:t>שם המורה: קרן </a:t>
            </a:r>
            <a:r>
              <a:rPr lang="he-IL" dirty="0" err="1">
                <a:sym typeface="Varela Round"/>
              </a:rPr>
              <a:t>קטקו</a:t>
            </a:r>
            <a:r>
              <a:rPr lang="he-IL" dirty="0">
                <a:sym typeface="Varela Round"/>
              </a:rPr>
              <a:t> איילי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a:t>פייק</a:t>
            </a:r>
            <a:r>
              <a:rPr lang="he-IL" dirty="0"/>
              <a:t> ניוז – אז איך יודעים?</a:t>
            </a:r>
          </a:p>
        </p:txBody>
      </p:sp>
      <p:pic>
        <p:nvPicPr>
          <p:cNvPr id="11" name="Picture 2" descr="D:\Users\Soli\Downloads\fake-news-2127597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002"/>
            <a:ext cx="2812825" cy="2812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9652" y="2917324"/>
            <a:ext cx="6351610" cy="646331"/>
          </a:xfrm>
          <a:prstGeom prst="rect">
            <a:avLst/>
          </a:prstGeom>
        </p:spPr>
        <p:txBody>
          <a:bodyPr wrap="square">
            <a:spAutoFit/>
          </a:bodyPr>
          <a:lstStyle/>
          <a:p>
            <a:endParaRPr lang="he-IL" sz="3600" dirty="0"/>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233" y="6314738"/>
            <a:ext cx="2390773" cy="4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141694" y="5789452"/>
            <a:ext cx="7745641" cy="738664"/>
          </a:xfrm>
          <a:prstGeom prst="rect">
            <a:avLst/>
          </a:prstGeom>
          <a:noFill/>
        </p:spPr>
        <p:txBody>
          <a:bodyPr wrap="square" rtlCol="1">
            <a:spAutoFit/>
          </a:bodyPr>
          <a:lstStyle/>
          <a:p>
            <a:r>
              <a:rPr lang="he-IL" sz="1400" dirty="0">
                <a:solidFill>
                  <a:srgbClr val="002060"/>
                </a:solidFill>
                <a:latin typeface="Varela Round" pitchFamily="2" charset="-79"/>
                <a:cs typeface="Varela Round" pitchFamily="2" charset="-79"/>
              </a:rPr>
              <a:t>על פי הכתבה</a:t>
            </a:r>
            <a:r>
              <a:rPr lang="en-US" sz="1400" dirty="0">
                <a:solidFill>
                  <a:srgbClr val="002060"/>
                </a:solidFill>
                <a:latin typeface="Varela Round" pitchFamily="2" charset="-79"/>
                <a:cs typeface="Varela Round" pitchFamily="2" charset="-79"/>
              </a:rPr>
              <a:t> </a:t>
            </a:r>
            <a:r>
              <a:rPr lang="he-IL" sz="1400" dirty="0">
                <a:solidFill>
                  <a:srgbClr val="002060"/>
                </a:solidFill>
                <a:latin typeface="Varela Round" pitchFamily="2" charset="-79"/>
                <a:cs typeface="Varela Round" pitchFamily="2" charset="-79"/>
              </a:rPr>
              <a:t> </a:t>
            </a:r>
            <a:r>
              <a:rPr lang="he-IL" sz="1400" b="1" dirty="0">
                <a:solidFill>
                  <a:srgbClr val="002060"/>
                </a:solidFill>
                <a:latin typeface="Varela Round" pitchFamily="2" charset="-79"/>
                <a:cs typeface="Varela Round" pitchFamily="2" charset="-79"/>
              </a:rPr>
              <a:t>"סגר מוחלט מיום שני": זהירות, </a:t>
            </a:r>
            <a:r>
              <a:rPr lang="he-IL" sz="1400" b="1" dirty="0" err="1">
                <a:solidFill>
                  <a:srgbClr val="002060"/>
                </a:solidFill>
                <a:latin typeface="Varela Round" pitchFamily="2" charset="-79"/>
                <a:cs typeface="Varela Round" pitchFamily="2" charset="-79"/>
              </a:rPr>
              <a:t>פייק</a:t>
            </a:r>
            <a:r>
              <a:rPr lang="he-IL" sz="1400" b="1" dirty="0">
                <a:solidFill>
                  <a:srgbClr val="002060"/>
                </a:solidFill>
                <a:latin typeface="Varela Round" pitchFamily="2" charset="-79"/>
                <a:cs typeface="Varela Round" pitchFamily="2" charset="-79"/>
              </a:rPr>
              <a:t> ניוז!  </a:t>
            </a:r>
          </a:p>
          <a:p>
            <a:r>
              <a:rPr lang="he-IL" sz="1400" dirty="0">
                <a:solidFill>
                  <a:srgbClr val="002060"/>
                </a:solidFill>
                <a:latin typeface="Varela Round" pitchFamily="2" charset="-79"/>
                <a:cs typeface="Varela Round" pitchFamily="2" charset="-79"/>
              </a:rPr>
              <a:t>מאת טל שחף (15.3.2020) </a:t>
            </a:r>
            <a:r>
              <a:rPr lang="en-US" sz="1200" dirty="0">
                <a:latin typeface="Varela Round" panose="00000500000000000000" pitchFamily="2" charset="-79"/>
                <a:cs typeface="Varela Round" panose="00000500000000000000" pitchFamily="2" charset="-79"/>
                <a:hlinkClick r:id="rId5"/>
              </a:rPr>
              <a:t>https://www.ynet.co.il/digital/technews/article/SyBvJiiH8</a:t>
            </a:r>
            <a:endParaRPr lang="he-IL" sz="1200" dirty="0">
              <a:latin typeface="Varela Round" panose="00000500000000000000" pitchFamily="2" charset="-79"/>
              <a:cs typeface="Varela Round" panose="00000500000000000000" pitchFamily="2" charset="-79"/>
            </a:endParaRPr>
          </a:p>
          <a:p>
            <a:endParaRPr lang="he-IL" sz="1400" dirty="0">
              <a:solidFill>
                <a:srgbClr val="002060"/>
              </a:solidFill>
              <a:latin typeface="Varela Round" pitchFamily="2" charset="-79"/>
              <a:cs typeface="Varela Round" pitchFamily="2" charset="-79"/>
            </a:endParaRPr>
          </a:p>
        </p:txBody>
      </p:sp>
      <p:grpSp>
        <p:nvGrpSpPr>
          <p:cNvPr id="6" name="Group 5"/>
          <p:cNvGrpSpPr/>
          <p:nvPr/>
        </p:nvGrpSpPr>
        <p:grpSpPr>
          <a:xfrm>
            <a:off x="6822208" y="1518085"/>
            <a:ext cx="4505991" cy="3864854"/>
            <a:chOff x="6822208" y="1518085"/>
            <a:chExt cx="4505991" cy="3864854"/>
          </a:xfrm>
        </p:grpSpPr>
        <p:grpSp>
          <p:nvGrpSpPr>
            <p:cNvPr id="14" name="Group 13"/>
            <p:cNvGrpSpPr/>
            <p:nvPr/>
          </p:nvGrpSpPr>
          <p:grpSpPr>
            <a:xfrm>
              <a:off x="7893012" y="1518085"/>
              <a:ext cx="3435187" cy="3264583"/>
              <a:chOff x="2212974" y="3656964"/>
              <a:chExt cx="3435187" cy="3264583"/>
            </a:xfrm>
          </p:grpSpPr>
          <p:pic>
            <p:nvPicPr>
              <p:cNvPr id="15" name="Picture 2" descr="D:\Users\Soli\Downloads\newspaper-1389980_6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2974" y="3656964"/>
                <a:ext cx="3435187" cy="31399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726857" y="6736881"/>
                <a:ext cx="1444626" cy="184666"/>
              </a:xfrm>
              <a:prstGeom prst="rect">
                <a:avLst/>
              </a:prstGeom>
            </p:spPr>
            <p:txBody>
              <a:bodyPr wrap="none">
                <a:spAutoFit/>
              </a:bodyPr>
              <a:lstStyle/>
              <a:p>
                <a:r>
                  <a:rPr lang="en-US" sz="600" dirty="0"/>
                  <a:t>Image by </a:t>
                </a:r>
                <a:r>
                  <a:rPr lang="en-US" sz="600" u="sng" dirty="0">
                    <a:hlinkClick r:id="rId7"/>
                  </a:rPr>
                  <a:t>Luis Estrada</a:t>
                </a:r>
                <a:r>
                  <a:rPr lang="en-US" sz="600" dirty="0"/>
                  <a:t> from </a:t>
                </a:r>
                <a:r>
                  <a:rPr lang="en-US" sz="600" u="sng" dirty="0" err="1">
                    <a:hlinkClick r:id="rId8"/>
                  </a:rPr>
                  <a:t>Pixabay</a:t>
                </a:r>
                <a:r>
                  <a:rPr lang="en-US" sz="600" dirty="0"/>
                  <a:t> </a:t>
                </a:r>
                <a:endParaRPr lang="he-IL" sz="600" dirty="0"/>
              </a:p>
            </p:txBody>
          </p:sp>
        </p:grpSp>
        <p:grpSp>
          <p:nvGrpSpPr>
            <p:cNvPr id="5" name="Group 4"/>
            <p:cNvGrpSpPr/>
            <p:nvPr/>
          </p:nvGrpSpPr>
          <p:grpSpPr>
            <a:xfrm>
              <a:off x="6822208" y="2811585"/>
              <a:ext cx="2384612" cy="2571354"/>
              <a:chOff x="6822208" y="2811585"/>
              <a:chExt cx="2384612" cy="2571354"/>
            </a:xfrm>
          </p:grpSpPr>
          <p:sp>
            <p:nvSpPr>
              <p:cNvPr id="4" name="Rectangle 3"/>
              <p:cNvSpPr/>
              <p:nvPr/>
            </p:nvSpPr>
            <p:spPr>
              <a:xfrm rot="18897304">
                <a:off x="6885882" y="4658061"/>
                <a:ext cx="1265090" cy="184666"/>
              </a:xfrm>
              <a:prstGeom prst="rect">
                <a:avLst/>
              </a:prstGeom>
            </p:spPr>
            <p:txBody>
              <a:bodyPr wrap="none">
                <a:spAutoFit/>
              </a:bodyPr>
              <a:lstStyle/>
              <a:p>
                <a:r>
                  <a:rPr lang="en-US" sz="600" dirty="0"/>
                  <a:t>Image by </a:t>
                </a:r>
                <a:r>
                  <a:rPr lang="en-US" sz="600" u="sng" dirty="0" err="1">
                    <a:hlinkClick r:id="rId9"/>
                  </a:rPr>
                  <a:t>TheUjulala</a:t>
                </a:r>
                <a:r>
                  <a:rPr lang="en-US" sz="600" dirty="0"/>
                  <a:t> from </a:t>
                </a:r>
                <a:r>
                  <a:rPr lang="en-US" sz="600" u="sng" dirty="0" err="1">
                    <a:hlinkClick r:id="rId10"/>
                  </a:rPr>
                  <a:t>Pixabay</a:t>
                </a:r>
                <a:r>
                  <a:rPr lang="en-US" sz="600" dirty="0"/>
                  <a:t> </a:t>
                </a:r>
                <a:endParaRPr lang="he-IL" sz="600" dirty="0"/>
              </a:p>
            </p:txBody>
          </p:sp>
          <p:pic>
            <p:nvPicPr>
              <p:cNvPr id="7170" name="Picture 2" descr="D:\Users\Soli\Downloads\magnifying-glass-189254_64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22208" y="2811585"/>
                <a:ext cx="2384612" cy="234362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Rectangle 18"/>
          <p:cNvSpPr/>
          <p:nvPr/>
        </p:nvSpPr>
        <p:spPr>
          <a:xfrm>
            <a:off x="798787" y="2594159"/>
            <a:ext cx="6351610" cy="646331"/>
          </a:xfrm>
          <a:prstGeom prst="rect">
            <a:avLst/>
          </a:prstGeom>
        </p:spPr>
        <p:txBody>
          <a:bodyPr wrap="square">
            <a:spAutoFit/>
          </a:bodyPr>
          <a:lstStyle/>
          <a:p>
            <a:r>
              <a:rPr lang="he-IL" sz="3600" dirty="0">
                <a:solidFill>
                  <a:schemeClr val="dk1"/>
                </a:solidFill>
                <a:cs typeface="Calibri"/>
                <a:sym typeface="Calibri"/>
              </a:rPr>
              <a:t>"בלש גשש בפעולה..."</a:t>
            </a:r>
            <a:endParaRPr lang="he-IL" sz="3600" dirty="0"/>
          </a:p>
        </p:txBody>
      </p:sp>
    </p:spTree>
    <p:extLst>
      <p:ext uri="{BB962C8B-B14F-4D97-AF65-F5344CB8AC3E}">
        <p14:creationId xmlns:p14="http://schemas.microsoft.com/office/powerpoint/2010/main" val="21076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56133" y="6096000"/>
            <a:ext cx="3996267"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3541486" y="213093"/>
            <a:ext cx="8650514" cy="1443587"/>
          </a:xfrm>
        </p:spPr>
        <p:txBody>
          <a:bodyPr/>
          <a:lstStyle/>
          <a:p>
            <a:r>
              <a:rPr lang="he-IL" dirty="0">
                <a:latin typeface="Calibri" panose="020F0502020204030204" pitchFamily="34" charset="0"/>
              </a:rPr>
              <a:t>"מתי בפעם האחרונה דודה שלכם היתה בישיבת קבינט?"</a:t>
            </a:r>
            <a:endParaRPr lang="he-IL" dirty="0"/>
          </a:p>
        </p:txBody>
      </p:sp>
      <p:sp>
        <p:nvSpPr>
          <p:cNvPr id="4" name="TextBox 3"/>
          <p:cNvSpPr txBox="1"/>
          <p:nvPr/>
        </p:nvSpPr>
        <p:spPr>
          <a:xfrm>
            <a:off x="795867" y="1301937"/>
            <a:ext cx="4267200" cy="338554"/>
          </a:xfrm>
          <a:prstGeom prst="rect">
            <a:avLst/>
          </a:prstGeom>
          <a:noFill/>
        </p:spPr>
        <p:txBody>
          <a:bodyPr wrap="square" rtlCol="1">
            <a:spAutoFit/>
          </a:bodyPr>
          <a:lstStyle/>
          <a:p>
            <a:pPr algn="l" rtl="0"/>
            <a:r>
              <a:rPr lang="he-IL" sz="1600" dirty="0">
                <a:latin typeface="Varela Round" panose="00000500000000000000" pitchFamily="2" charset="-79"/>
                <a:cs typeface="Varela Round" panose="00000500000000000000" pitchFamily="2" charset="-79"/>
              </a:rPr>
              <a:t>כאן חדשות - תאגיד השידור הישראלי</a:t>
            </a:r>
            <a:endParaRPr lang="en-US" sz="1600" dirty="0">
              <a:latin typeface="Varela Round" panose="00000500000000000000" pitchFamily="2" charset="-79"/>
              <a:cs typeface="Varela Round" panose="00000500000000000000" pitchFamily="2" charset="-79"/>
            </a:endParaRPr>
          </a:p>
        </p:txBody>
      </p:sp>
      <p:pic>
        <p:nvPicPr>
          <p:cNvPr id="3" name="GxwutcM_2PI"/>
          <p:cNvPicPr>
            <a:picLocks noRot="1" noChangeAspect="1"/>
          </p:cNvPicPr>
          <p:nvPr>
            <a:videoFile r:link="rId1"/>
          </p:nvPr>
        </p:nvPicPr>
        <p:blipFill>
          <a:blip r:embed="rId4"/>
          <a:stretch>
            <a:fillRect/>
          </a:stretch>
        </p:blipFill>
        <p:spPr>
          <a:xfrm>
            <a:off x="795867" y="1656680"/>
            <a:ext cx="8805333" cy="4953000"/>
          </a:xfrm>
          <a:prstGeom prst="rect">
            <a:avLst/>
          </a:prstGeom>
        </p:spPr>
      </p:pic>
    </p:spTree>
    <p:extLst>
      <p:ext uri="{BB962C8B-B14F-4D97-AF65-F5344CB8AC3E}">
        <p14:creationId xmlns:p14="http://schemas.microsoft.com/office/powerpoint/2010/main" val="25522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5914" y="4078210"/>
            <a:ext cx="3765178" cy="523220"/>
          </a:xfrm>
          <a:prstGeom prst="rect">
            <a:avLst/>
          </a:prstGeom>
        </p:spPr>
        <p:txBody>
          <a:bodyPr wrap="square">
            <a:spAutoFit/>
          </a:bodyPr>
          <a:lstStyle/>
          <a:p>
            <a:pPr defTabSz="914491">
              <a:spcBef>
                <a:spcPct val="20000"/>
              </a:spcBef>
              <a:buClr>
                <a:srgbClr val="04C2D6"/>
              </a:buClr>
              <a:buSzPts val="2800"/>
            </a:pPr>
            <a:r>
              <a:rPr lang="he-IL" sz="2800" dirty="0">
                <a:latin typeface="Varela Round" panose="00000500000000000000" pitchFamily="2" charset="-79"/>
                <a:cs typeface="Varela Round" panose="00000500000000000000" pitchFamily="2" charset="-79"/>
              </a:rPr>
              <a:t>ניוז או </a:t>
            </a:r>
            <a:r>
              <a:rPr lang="he-IL" sz="2800" dirty="0" err="1">
                <a:latin typeface="Varela Round" panose="00000500000000000000" pitchFamily="2" charset="-79"/>
                <a:cs typeface="Varela Round" panose="00000500000000000000" pitchFamily="2" charset="-79"/>
              </a:rPr>
              <a:t>פייק</a:t>
            </a:r>
            <a:r>
              <a:rPr lang="he-IL" sz="2800" dirty="0">
                <a:latin typeface="Varela Round" panose="00000500000000000000" pitchFamily="2" charset="-79"/>
                <a:cs typeface="Varela Round" panose="00000500000000000000" pitchFamily="2" charset="-79"/>
              </a:rPr>
              <a:t> ניוז?</a:t>
            </a:r>
          </a:p>
        </p:txBody>
      </p:sp>
      <p:pic>
        <p:nvPicPr>
          <p:cNvPr id="7" name="Picture 2" descr="D:\Users\Soli\Downloads\thinker-28741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14" y="3407848"/>
            <a:ext cx="1797263" cy="2411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Users\Soli\Downloads\duck-312099_12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4560" y="3741444"/>
            <a:ext cx="872833" cy="12260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Users\Soli\Downloads\social-networks-1863613_19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7415" y="3685406"/>
            <a:ext cx="2240984" cy="1213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Users\Soli\Downloads\explosion-153710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0148" y="3666968"/>
            <a:ext cx="1563011" cy="13749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Users\Soli\Downloads\chain-312403_6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0175" y="5000395"/>
            <a:ext cx="980643" cy="82580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271623" y="4716026"/>
            <a:ext cx="1891736" cy="1441378"/>
            <a:chOff x="6822208" y="1518085"/>
            <a:chExt cx="4505991" cy="3637126"/>
          </a:xfrm>
        </p:grpSpPr>
        <p:pic>
          <p:nvPicPr>
            <p:cNvPr id="25" name="Picture 2" descr="D:\Users\Soli\Downloads\newspaper-1389980_64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3011" y="1518085"/>
              <a:ext cx="3435188" cy="31399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Users\Soli\Downloads\magnifying-glass-189254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2208" y="2811586"/>
              <a:ext cx="2384612" cy="23436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rot="16200000">
            <a:off x="-758601" y="4853261"/>
            <a:ext cx="1734769" cy="184666"/>
          </a:xfrm>
          <a:prstGeom prst="rect">
            <a:avLst/>
          </a:prstGeom>
        </p:spPr>
        <p:txBody>
          <a:bodyPr wrap="none">
            <a:spAutoFit/>
          </a:bodyPr>
          <a:lstStyle/>
          <a:p>
            <a:r>
              <a:rPr lang="en-US" sz="600" dirty="0"/>
              <a:t>Image by </a:t>
            </a:r>
            <a:r>
              <a:rPr lang="en-US" sz="600" u="sng" dirty="0" err="1">
                <a:hlinkClick r:id="rId10"/>
              </a:rPr>
              <a:t>Clker</a:t>
            </a:r>
            <a:r>
              <a:rPr lang="en-US" sz="600" u="sng" dirty="0">
                <a:hlinkClick r:id="rId10"/>
              </a:rPr>
              <a:t>-Free-Vector-Images</a:t>
            </a:r>
            <a:r>
              <a:rPr lang="en-US" sz="600" dirty="0"/>
              <a:t> from </a:t>
            </a:r>
            <a:r>
              <a:rPr lang="en-US" sz="600" u="sng" dirty="0" err="1">
                <a:hlinkClick r:id="rId11"/>
              </a:rPr>
              <a:t>Pixabay</a:t>
            </a:r>
            <a:r>
              <a:rPr lang="en-US" sz="600" dirty="0"/>
              <a:t> </a:t>
            </a:r>
            <a:endParaRPr lang="he-IL" sz="600" dirty="0"/>
          </a:p>
        </p:txBody>
      </p:sp>
      <p:pic>
        <p:nvPicPr>
          <p:cNvPr id="1027" name="Picture 3" descr="D:\Users\Soli\Downloads\handset-311660_640.png"/>
          <p:cNvPicPr>
            <a:picLocks noChangeAspect="1" noChangeArrowheads="1"/>
          </p:cNvPicPr>
          <p:nvPr/>
        </p:nvPicPr>
        <p:blipFill>
          <a:blip r:embed="rId12">
            <a:biLevel thresh="75000"/>
            <a:extLst>
              <a:ext uri="{28A0092B-C50C-407E-A947-70E740481C1C}">
                <a14:useLocalDpi xmlns:a14="http://schemas.microsoft.com/office/drawing/2010/main" val="0"/>
              </a:ext>
            </a:extLst>
          </a:blip>
          <a:srcRect/>
          <a:stretch>
            <a:fillRect/>
          </a:stretch>
        </p:blipFill>
        <p:spPr bwMode="auto">
          <a:xfrm>
            <a:off x="1533981" y="1276037"/>
            <a:ext cx="3366804" cy="240936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300151" y="827901"/>
            <a:ext cx="7509759" cy="2286001"/>
          </a:xfrm>
          <a:prstGeom prst="wedgeRoundRectCallout">
            <a:avLst>
              <a:gd name="adj1" fmla="val -60713"/>
              <a:gd name="adj2" fmla="val 680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Content Placeholder 2"/>
          <p:cNvSpPr>
            <a:spLocks noGrp="1"/>
          </p:cNvSpPr>
          <p:nvPr>
            <p:ph idx="1"/>
          </p:nvPr>
        </p:nvSpPr>
        <p:spPr>
          <a:xfrm>
            <a:off x="4448432" y="905800"/>
            <a:ext cx="7197012" cy="2246688"/>
          </a:xfrm>
        </p:spPr>
        <p:txBody>
          <a:bodyPr>
            <a:normAutofit/>
          </a:bodyPr>
          <a:lstStyle/>
          <a:p>
            <a:pPr marL="0" indent="0" algn="ctr" fontAlgn="base">
              <a:spcAft>
                <a:spcPts val="0"/>
              </a:spcAft>
              <a:buNone/>
            </a:pPr>
            <a:r>
              <a:rPr lang="he-IL" sz="2800" dirty="0"/>
              <a:t>בגלל הקורונה, שב"כ עוקב אחרי הטלפונים של כל האנשים בישראל והם רואים את כל ההודעות שאנחנו כותבים בטלפון שלנו. תעבירו!</a:t>
            </a:r>
          </a:p>
          <a:p>
            <a:endParaRPr lang="he-IL" dirty="0"/>
          </a:p>
        </p:txBody>
      </p:sp>
    </p:spTree>
    <p:extLst>
      <p:ext uri="{BB962C8B-B14F-4D97-AF65-F5344CB8AC3E}">
        <p14:creationId xmlns:p14="http://schemas.microsoft.com/office/powerpoint/2010/main" val="276577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4"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6D69-C9EC-481C-9638-A92AFDED305D}"/>
              </a:ext>
            </a:extLst>
          </p:cNvPr>
          <p:cNvSpPr>
            <a:spLocks noGrp="1"/>
          </p:cNvSpPr>
          <p:nvPr>
            <p:ph type="title"/>
          </p:nvPr>
        </p:nvSpPr>
        <p:spPr/>
        <p:txBody>
          <a:bodyPr/>
          <a:lstStyle/>
          <a:p>
            <a:r>
              <a:rPr lang="he-IL" dirty="0"/>
              <a:t>מהן הסיבות להפצת </a:t>
            </a:r>
            <a:r>
              <a:rPr lang="he-IL" dirty="0" err="1"/>
              <a:t>פייק</a:t>
            </a:r>
            <a:r>
              <a:rPr lang="he-IL" dirty="0"/>
              <a:t> ניוז?</a:t>
            </a:r>
            <a:endParaRPr lang="en-US" dirty="0"/>
          </a:p>
        </p:txBody>
      </p:sp>
      <p:sp>
        <p:nvSpPr>
          <p:cNvPr id="3" name="Content Placeholder 2">
            <a:extLst>
              <a:ext uri="{FF2B5EF4-FFF2-40B4-BE49-F238E27FC236}">
                <a16:creationId xmlns:a16="http://schemas.microsoft.com/office/drawing/2014/main" id="{2BB20C17-8603-48FA-9FE6-923F87864D0B}"/>
              </a:ext>
            </a:extLst>
          </p:cNvPr>
          <p:cNvSpPr>
            <a:spLocks noGrp="1"/>
          </p:cNvSpPr>
          <p:nvPr>
            <p:ph idx="1"/>
          </p:nvPr>
        </p:nvSpPr>
        <p:spPr>
          <a:xfrm>
            <a:off x="578069" y="1365060"/>
            <a:ext cx="9906494" cy="4680000"/>
          </a:xfrm>
        </p:spPr>
        <p:txBody>
          <a:bodyPr>
            <a:normAutofit/>
          </a:bodyPr>
          <a:lstStyle/>
          <a:p>
            <a:pPr>
              <a:buClr>
                <a:srgbClr val="12B4BC"/>
              </a:buClr>
            </a:pPr>
            <a:r>
              <a:rPr lang="he-IL" sz="2800" dirty="0"/>
              <a:t>ל"צחוקים", פרסום... חוסר רצינות, "</a:t>
            </a:r>
            <a:r>
              <a:rPr lang="he-IL" sz="2800" dirty="0" err="1"/>
              <a:t>צ'עמום</a:t>
            </a:r>
            <a:r>
              <a:rPr lang="he-IL" sz="2800" dirty="0"/>
              <a:t>".</a:t>
            </a:r>
          </a:p>
          <a:p>
            <a:pPr>
              <a:buClr>
                <a:srgbClr val="12B4BC"/>
              </a:buClr>
            </a:pPr>
            <a:r>
              <a:rPr lang="he-IL" sz="2800" dirty="0"/>
              <a:t>לשם הטיית דעות. </a:t>
            </a:r>
          </a:p>
          <a:p>
            <a:pPr>
              <a:buClr>
                <a:srgbClr val="12B4BC"/>
              </a:buClr>
            </a:pPr>
            <a:r>
              <a:rPr lang="he-IL" sz="2800" dirty="0"/>
              <a:t>ליצירת פאניקה / הפחדה / בהלה שיכולה לשרת אינטרסים. </a:t>
            </a:r>
          </a:p>
          <a:p>
            <a:pPr>
              <a:buClr>
                <a:srgbClr val="12B4BC"/>
              </a:buClr>
            </a:pPr>
            <a:r>
              <a:rPr lang="he-IL" sz="2800" dirty="0"/>
              <a:t>לצרכים פוליטיים. </a:t>
            </a:r>
          </a:p>
          <a:p>
            <a:pPr>
              <a:buClr>
                <a:srgbClr val="12B4BC"/>
              </a:buClr>
            </a:pPr>
            <a:r>
              <a:rPr lang="he-IL" sz="2800" dirty="0"/>
              <a:t>לצרכים כלכליים. </a:t>
            </a:r>
          </a:p>
        </p:txBody>
      </p:sp>
      <p:sp>
        <p:nvSpPr>
          <p:cNvPr id="4" name="Rectangle 3"/>
          <p:cNvSpPr/>
          <p:nvPr/>
        </p:nvSpPr>
        <p:spPr>
          <a:xfrm>
            <a:off x="4841577" y="5952727"/>
            <a:ext cx="1138452" cy="184666"/>
          </a:xfrm>
          <a:prstGeom prst="rect">
            <a:avLst/>
          </a:prstGeom>
        </p:spPr>
        <p:txBody>
          <a:bodyPr wrap="none">
            <a:spAutoFit/>
          </a:bodyPr>
          <a:lstStyle/>
          <a:p>
            <a:r>
              <a:rPr lang="en-US" sz="600" u="sng" dirty="0">
                <a:hlinkClick r:id="rId2"/>
              </a:rPr>
              <a:t>Gordon Johnson</a:t>
            </a:r>
            <a:r>
              <a:rPr lang="en-US" sz="600" dirty="0"/>
              <a:t> from </a:t>
            </a:r>
            <a:r>
              <a:rPr lang="en-US" sz="600" u="sng" dirty="0" err="1">
                <a:hlinkClick r:id="rId3"/>
              </a:rPr>
              <a:t>Pixabay</a:t>
            </a:r>
            <a:r>
              <a:rPr lang="en-US" sz="600" dirty="0"/>
              <a:t> </a:t>
            </a:r>
            <a:endParaRPr lang="he-IL" sz="600" dirty="0"/>
          </a:p>
        </p:txBody>
      </p:sp>
      <p:pic>
        <p:nvPicPr>
          <p:cNvPr id="2051" name="Picture 3" descr="D:\Users\Soli\Downloads\fake-news-3801637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90" y="3111062"/>
            <a:ext cx="6758152" cy="337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0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vuwXgX-0"/>
          <p:cNvPicPr>
            <a:picLocks noGrp="1" noRot="1" noChangeAspect="1"/>
          </p:cNvPicPr>
          <p:nvPr>
            <p:ph type="media" sz="quarter" idx="10"/>
            <a:videoFile r:link="rId1"/>
          </p:nvPr>
        </p:nvPicPr>
        <p:blipFill>
          <a:blip r:embed="rId4"/>
          <a:stretch>
            <a:fillRect/>
          </a:stretch>
        </p:blipFill>
        <p:spPr>
          <a:xfrm>
            <a:off x="1596437" y="694267"/>
            <a:ext cx="9031111" cy="5080000"/>
          </a:xfrm>
          <a:prstGeom prst="rect">
            <a:avLst/>
          </a:prstGeom>
        </p:spPr>
      </p:pic>
      <p:sp>
        <p:nvSpPr>
          <p:cNvPr id="3" name="Content Placeholder 2"/>
          <p:cNvSpPr>
            <a:spLocks noGrp="1"/>
          </p:cNvSpPr>
          <p:nvPr>
            <p:ph sz="quarter" idx="14"/>
          </p:nvPr>
        </p:nvSpPr>
        <p:spPr/>
        <p:txBody>
          <a:bodyPr/>
          <a:lstStyle/>
          <a:p>
            <a:r>
              <a:rPr lang="he-IL" dirty="0"/>
              <a:t>שיר ה-</a:t>
            </a:r>
            <a:r>
              <a:rPr lang="en-US" dirty="0"/>
              <a:t>Fake News</a:t>
            </a:r>
            <a:r>
              <a:rPr lang="he-IL" dirty="0"/>
              <a:t> </a:t>
            </a:r>
            <a:r>
              <a:rPr lang="he-IL" sz="1800" dirty="0"/>
              <a:t>(מטעם ועדת הבחירות המרכזית לכנסת, מרץ 2019)</a:t>
            </a:r>
            <a:endParaRPr lang="he-IL" dirty="0"/>
          </a:p>
        </p:txBody>
      </p:sp>
    </p:spTree>
    <p:extLst>
      <p:ext uri="{BB962C8B-B14F-4D97-AF65-F5344CB8AC3E}">
        <p14:creationId xmlns:p14="http://schemas.microsoft.com/office/powerpoint/2010/main" val="5389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0A5-4A47-4742-9EA6-EAF2480ABE32}"/>
              </a:ext>
            </a:extLst>
          </p:cNvPr>
          <p:cNvSpPr>
            <a:spLocks noGrp="1"/>
          </p:cNvSpPr>
          <p:nvPr>
            <p:ph type="title"/>
          </p:nvPr>
        </p:nvSpPr>
        <p:spPr/>
        <p:txBody>
          <a:bodyPr/>
          <a:lstStyle/>
          <a:p>
            <a:r>
              <a:rPr lang="he-IL" dirty="0"/>
              <a:t>מאבק בהפצת </a:t>
            </a:r>
            <a:r>
              <a:rPr lang="he-IL" dirty="0" err="1"/>
              <a:t>פייק</a:t>
            </a:r>
            <a:r>
              <a:rPr lang="he-IL" dirty="0"/>
              <a:t> ניוז לשם אינטרסים</a:t>
            </a:r>
            <a:endParaRPr lang="en-US" dirty="0"/>
          </a:p>
        </p:txBody>
      </p:sp>
      <p:pic>
        <p:nvPicPr>
          <p:cNvPr id="4" name="Picture 3">
            <a:extLst>
              <a:ext uri="{FF2B5EF4-FFF2-40B4-BE49-F238E27FC236}">
                <a16:creationId xmlns:a16="http://schemas.microsoft.com/office/drawing/2014/main" id="{061045D7-7B22-4E50-9298-873E24DB51BA}"/>
              </a:ext>
            </a:extLst>
          </p:cNvPr>
          <p:cNvPicPr>
            <a:picLocks noChangeAspect="1"/>
          </p:cNvPicPr>
          <p:nvPr/>
        </p:nvPicPr>
        <p:blipFill>
          <a:blip r:embed="rId3"/>
          <a:stretch>
            <a:fillRect/>
          </a:stretch>
        </p:blipFill>
        <p:spPr>
          <a:xfrm>
            <a:off x="527310" y="3411370"/>
            <a:ext cx="7269803" cy="2412210"/>
          </a:xfrm>
          <a:prstGeom prst="rect">
            <a:avLst/>
          </a:prstGeom>
          <a:ln w="12700">
            <a:solidFill>
              <a:srgbClr val="92D050"/>
            </a:solidFill>
          </a:ln>
        </p:spPr>
      </p:pic>
      <p:grpSp>
        <p:nvGrpSpPr>
          <p:cNvPr id="6" name="Group 5"/>
          <p:cNvGrpSpPr/>
          <p:nvPr/>
        </p:nvGrpSpPr>
        <p:grpSpPr>
          <a:xfrm>
            <a:off x="5868563" y="1440516"/>
            <a:ext cx="5715000" cy="2249542"/>
            <a:chOff x="5760983" y="1171575"/>
            <a:chExt cx="5715000" cy="2249542"/>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716"/>
            <a:stretch/>
          </p:blipFill>
          <p:spPr bwMode="auto">
            <a:xfrm>
              <a:off x="5760983" y="1171575"/>
              <a:ext cx="5715000" cy="183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729" y="3006502"/>
              <a:ext cx="1414134" cy="4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1863" y="3105150"/>
              <a:ext cx="1849490" cy="25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906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A59A-6230-4045-9669-91814E528725}"/>
              </a:ext>
            </a:extLst>
          </p:cNvPr>
          <p:cNvSpPr>
            <a:spLocks noGrp="1"/>
          </p:cNvSpPr>
          <p:nvPr>
            <p:ph type="title"/>
          </p:nvPr>
        </p:nvSpPr>
        <p:spPr/>
        <p:txBody>
          <a:bodyPr/>
          <a:lstStyle/>
          <a:p>
            <a:r>
              <a:rPr lang="he-IL" dirty="0"/>
              <a:t>דוגמה לסרט בנושא </a:t>
            </a:r>
            <a:r>
              <a:rPr lang="he-IL" dirty="0" err="1"/>
              <a:t>פייק</a:t>
            </a:r>
            <a:r>
              <a:rPr lang="he-IL" dirty="0"/>
              <a:t> ניוז אינטרסנטיים</a:t>
            </a:r>
            <a:endParaRPr lang="en-US" dirty="0"/>
          </a:p>
        </p:txBody>
      </p:sp>
      <p:pic>
        <p:nvPicPr>
          <p:cNvPr id="4098" name="Picture 2" descr="לכשכש בכלב כרזה עברית.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865" y="1447911"/>
            <a:ext cx="3023497" cy="4305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9546" y="1571624"/>
            <a:ext cx="8035963" cy="4058034"/>
          </a:xfrm>
          <a:prstGeom prst="rect">
            <a:avLst/>
          </a:prstGeom>
        </p:spPr>
        <p:txBody>
          <a:bodyPr wrap="square">
            <a:spAutoFit/>
          </a:bodyPr>
          <a:lstStyle/>
          <a:p>
            <a:pPr>
              <a:lnSpc>
                <a:spcPct val="120000"/>
              </a:lnSpc>
            </a:pPr>
            <a:r>
              <a:rPr lang="he-IL" sz="2400" dirty="0">
                <a:latin typeface="Varela Round" panose="00000500000000000000" pitchFamily="2" charset="-79"/>
                <a:cs typeface="Varela Round" panose="00000500000000000000" pitchFamily="2" charset="-79"/>
              </a:rPr>
              <a:t>הסרט מתרחש בימים האחרונים לפני הבחירות לנשיא ארצות הברית. הנשיא המכהן נמצא בשפל של פופולריות ציבורית עקב פרשת מין, וכל הסקרים מנבאים לו הפסד צורב. במטרה להסיט את תשומת לב הציבור למשהו אחר ("ספין"), פונים יועצי הנשיא אל מפיק הוליוודי בכיר, על מנת שיפיק מלחמה פיקטיבית באלבניה, עם טרוריסטים שמאיימים לתקוף את ארצות הברית. במציאות בדיונית זו, הנשיא ינהג לכאורה על הצד הטוב ביותר וכך יזכה לעדנה מחודשת. כל זאת, מבלי שהציבור ידע שמתעתעים בו. </a:t>
            </a:r>
          </a:p>
        </p:txBody>
      </p:sp>
    </p:spTree>
    <p:extLst>
      <p:ext uri="{BB962C8B-B14F-4D97-AF65-F5344CB8AC3E}">
        <p14:creationId xmlns:p14="http://schemas.microsoft.com/office/powerpoint/2010/main" val="56673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No0BicRM8k"/>
          <p:cNvPicPr>
            <a:picLocks noRot="1" noChangeAspect="1"/>
          </p:cNvPicPr>
          <p:nvPr>
            <a:videoFile r:link="rId1"/>
          </p:nvPr>
        </p:nvPicPr>
        <p:blipFill>
          <a:blip r:embed="rId4"/>
          <a:stretch>
            <a:fillRect/>
          </a:stretch>
        </p:blipFill>
        <p:spPr>
          <a:xfrm>
            <a:off x="1866430" y="1038225"/>
            <a:ext cx="8479837" cy="4769908"/>
          </a:xfrm>
          <a:prstGeom prst="rect">
            <a:avLst/>
          </a:prstGeom>
        </p:spPr>
      </p:pic>
      <p:sp>
        <p:nvSpPr>
          <p:cNvPr id="5" name="TextBox 4"/>
          <p:cNvSpPr txBox="1"/>
          <p:nvPr/>
        </p:nvSpPr>
        <p:spPr>
          <a:xfrm>
            <a:off x="4809066" y="5879398"/>
            <a:ext cx="4267200" cy="338554"/>
          </a:xfrm>
          <a:prstGeom prst="rect">
            <a:avLst/>
          </a:prstGeom>
          <a:noFill/>
        </p:spPr>
        <p:txBody>
          <a:bodyPr wrap="square" rtlCol="1">
            <a:spAutoFit/>
          </a:bodyPr>
          <a:lstStyle/>
          <a:p>
            <a:pPr algn="l" rtl="0"/>
            <a:r>
              <a:rPr lang="en-US" sz="1600" dirty="0">
                <a:latin typeface="Varela Round" panose="00000500000000000000" pitchFamily="2" charset="-79"/>
                <a:cs typeface="Varela Round" panose="00000500000000000000" pitchFamily="2" charset="-79"/>
              </a:rPr>
              <a:t>WAG THE DOG - Trailer - (1997)</a:t>
            </a:r>
          </a:p>
        </p:txBody>
      </p:sp>
      <p:sp>
        <p:nvSpPr>
          <p:cNvPr id="6" name="Title 1">
            <a:extLst>
              <a:ext uri="{FF2B5EF4-FFF2-40B4-BE49-F238E27FC236}">
                <a16:creationId xmlns:a16="http://schemas.microsoft.com/office/drawing/2014/main" id="{FE2BA59A-6230-4045-9669-91814E528725}"/>
              </a:ext>
            </a:extLst>
          </p:cNvPr>
          <p:cNvSpPr>
            <a:spLocks noGrp="1"/>
          </p:cNvSpPr>
          <p:nvPr>
            <p:ph type="title"/>
          </p:nvPr>
        </p:nvSpPr>
        <p:spPr>
          <a:xfrm>
            <a:off x="1" y="213094"/>
            <a:ext cx="12191999" cy="720000"/>
          </a:xfrm>
        </p:spPr>
        <p:txBody>
          <a:bodyPr/>
          <a:lstStyle/>
          <a:p>
            <a:r>
              <a:rPr lang="he-IL" dirty="0"/>
              <a:t>דוגמה לסרט בנושא </a:t>
            </a:r>
            <a:r>
              <a:rPr lang="he-IL" dirty="0" err="1"/>
              <a:t>פייק</a:t>
            </a:r>
            <a:r>
              <a:rPr lang="he-IL" dirty="0"/>
              <a:t> ניוז אינטרסנטיים</a:t>
            </a:r>
            <a:endParaRPr lang="en-US" dirty="0"/>
          </a:p>
        </p:txBody>
      </p:sp>
    </p:spTree>
    <p:extLst>
      <p:ext uri="{BB962C8B-B14F-4D97-AF65-F5344CB8AC3E}">
        <p14:creationId xmlns:p14="http://schemas.microsoft.com/office/powerpoint/2010/main" val="19959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איך מופצות ידיעות </a:t>
            </a:r>
            <a:r>
              <a:rPr lang="he-IL" dirty="0" err="1"/>
              <a:t>פייק</a:t>
            </a:r>
            <a:r>
              <a:rPr lang="he-IL" dirty="0"/>
              <a:t> ניוז?</a:t>
            </a:r>
          </a:p>
        </p:txBody>
      </p:sp>
      <p:sp>
        <p:nvSpPr>
          <p:cNvPr id="3" name="Content Placeholder 2"/>
          <p:cNvSpPr>
            <a:spLocks noGrp="1"/>
          </p:cNvSpPr>
          <p:nvPr>
            <p:ph idx="1"/>
          </p:nvPr>
        </p:nvSpPr>
        <p:spPr>
          <a:xfrm>
            <a:off x="383059" y="1195757"/>
            <a:ext cx="8164177" cy="4680000"/>
          </a:xfrm>
        </p:spPr>
        <p:txBody>
          <a:bodyPr>
            <a:noAutofit/>
          </a:bodyPr>
          <a:lstStyle/>
          <a:p>
            <a:pPr>
              <a:buClr>
                <a:srgbClr val="12B4BC"/>
              </a:buClr>
              <a:buSzPct val="120000"/>
            </a:pPr>
            <a:r>
              <a:rPr lang="he-IL" sz="2800" b="1" dirty="0"/>
              <a:t>בוטים</a:t>
            </a:r>
            <a:r>
              <a:rPr lang="he-IL" sz="2800" dirty="0"/>
              <a:t> </a:t>
            </a:r>
            <a:r>
              <a:rPr lang="he-IL" sz="2600" dirty="0"/>
              <a:t>– משתמשים לא אנושיים</a:t>
            </a:r>
          </a:p>
          <a:p>
            <a:pPr>
              <a:buClr>
                <a:srgbClr val="12B4BC"/>
              </a:buClr>
              <a:buSzPct val="120000"/>
            </a:pPr>
            <a:r>
              <a:rPr lang="he-IL" sz="2800" b="1" dirty="0"/>
              <a:t>טרולים/</a:t>
            </a:r>
            <a:r>
              <a:rPr lang="he-IL" sz="2800" b="1" dirty="0" err="1"/>
              <a:t>אווטארים</a:t>
            </a:r>
            <a:r>
              <a:rPr lang="he-IL" sz="2600" dirty="0"/>
              <a:t> – מפיצים תכנים מפלגים כדי לעורר תגובות שליליות (לרוב מאחורי פרטים פיקטיביים)</a:t>
            </a:r>
          </a:p>
          <a:p>
            <a:pPr>
              <a:buClr>
                <a:srgbClr val="12B4BC"/>
              </a:buClr>
              <a:buSzPct val="120000"/>
            </a:pPr>
            <a:r>
              <a:rPr lang="he-IL" sz="2800" b="1" dirty="0"/>
              <a:t>מגיבים בתשלום </a:t>
            </a:r>
            <a:r>
              <a:rPr lang="he-IL" sz="2600" dirty="0"/>
              <a:t>– מטרתם לקדם שיח מצד ספציפי של המפה הפוליטית (מישהו משלם להם על כך)</a:t>
            </a:r>
          </a:p>
          <a:p>
            <a:pPr>
              <a:buClr>
                <a:srgbClr val="12B4BC"/>
              </a:buClr>
              <a:buSzPct val="120000"/>
            </a:pPr>
            <a:r>
              <a:rPr lang="he-IL" sz="2600" dirty="0"/>
              <a:t>....?</a:t>
            </a:r>
          </a:p>
          <a:p>
            <a:endParaRPr lang="he-IL" sz="2600" dirty="0"/>
          </a:p>
        </p:txBody>
      </p:sp>
      <p:sp>
        <p:nvSpPr>
          <p:cNvPr id="4" name="Rectangle 3"/>
          <p:cNvSpPr/>
          <p:nvPr/>
        </p:nvSpPr>
        <p:spPr>
          <a:xfrm>
            <a:off x="9330795" y="5875757"/>
            <a:ext cx="1430199" cy="184666"/>
          </a:xfrm>
          <a:prstGeom prst="rect">
            <a:avLst/>
          </a:prstGeom>
        </p:spPr>
        <p:txBody>
          <a:bodyPr wrap="none">
            <a:spAutoFit/>
          </a:bodyPr>
          <a:lstStyle/>
          <a:p>
            <a:r>
              <a:rPr lang="en-US" sz="600" dirty="0"/>
              <a:t>Image by </a:t>
            </a:r>
            <a:r>
              <a:rPr lang="en-US" sz="600" u="sng" dirty="0">
                <a:hlinkClick r:id="rId2"/>
              </a:rPr>
              <a:t>Wolfgang Eckert</a:t>
            </a:r>
            <a:r>
              <a:rPr lang="en-US" sz="600" dirty="0"/>
              <a:t> from </a:t>
            </a:r>
            <a:r>
              <a:rPr lang="en-US" sz="600" u="sng" dirty="0" err="1">
                <a:hlinkClick r:id="rId3"/>
              </a:rPr>
              <a:t>Pixabay</a:t>
            </a:r>
            <a:endParaRPr lang="he-IL" sz="600" dirty="0"/>
          </a:p>
        </p:txBody>
      </p:sp>
      <p:pic>
        <p:nvPicPr>
          <p:cNvPr id="2050" name="Picture 2" descr="D:\Users\Soli\Downloads\troll-3331579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946" y="1116346"/>
            <a:ext cx="3621614" cy="475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96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איך מופצות ידיעות </a:t>
            </a:r>
            <a:r>
              <a:rPr lang="he-IL" dirty="0" err="1"/>
              <a:t>פייק</a:t>
            </a:r>
            <a:r>
              <a:rPr lang="he-IL" dirty="0"/>
              <a:t> ניוז?</a:t>
            </a:r>
          </a:p>
        </p:txBody>
      </p:sp>
      <p:sp>
        <p:nvSpPr>
          <p:cNvPr id="3" name="Content Placeholder 2"/>
          <p:cNvSpPr>
            <a:spLocks noGrp="1"/>
          </p:cNvSpPr>
          <p:nvPr>
            <p:ph idx="1"/>
          </p:nvPr>
        </p:nvSpPr>
        <p:spPr>
          <a:xfrm>
            <a:off x="840260" y="1195757"/>
            <a:ext cx="10919734" cy="4680000"/>
          </a:xfrm>
        </p:spPr>
        <p:txBody>
          <a:bodyPr>
            <a:noAutofit/>
          </a:bodyPr>
          <a:lstStyle/>
          <a:p>
            <a:pPr>
              <a:buClr>
                <a:srgbClr val="12B4BC"/>
              </a:buClr>
              <a:buSzPct val="120000"/>
            </a:pPr>
            <a:r>
              <a:rPr lang="he-IL" sz="2600" dirty="0"/>
              <a:t>זיוף צילומי מסך</a:t>
            </a:r>
          </a:p>
          <a:p>
            <a:pPr>
              <a:buClr>
                <a:srgbClr val="12B4BC"/>
              </a:buClr>
              <a:buSzPct val="120000"/>
            </a:pPr>
            <a:r>
              <a:rPr lang="he-IL" sz="2600" dirty="0"/>
              <a:t>זיוף כותרות ושערי עיתונים</a:t>
            </a:r>
          </a:p>
          <a:p>
            <a:pPr>
              <a:buClr>
                <a:srgbClr val="12B4BC"/>
              </a:buClr>
              <a:buSzPct val="120000"/>
            </a:pPr>
            <a:r>
              <a:rPr lang="he-IL" sz="2600" dirty="0"/>
              <a:t>סרטונים שעברו עריכה מניפולטיבית</a:t>
            </a:r>
          </a:p>
          <a:p>
            <a:pPr>
              <a:buClr>
                <a:srgbClr val="12B4BC"/>
              </a:buClr>
              <a:buSzPct val="120000"/>
            </a:pPr>
            <a:r>
              <a:rPr lang="he-IL" sz="2600" dirty="0"/>
              <a:t>ציטוטים שקריים</a:t>
            </a:r>
          </a:p>
          <a:p>
            <a:pPr>
              <a:buClr>
                <a:srgbClr val="12B4BC"/>
              </a:buClr>
              <a:buSzPct val="120000"/>
            </a:pPr>
            <a:r>
              <a:rPr lang="he-IL" sz="2600" dirty="0"/>
              <a:t>זיוף ידיעות בשפות זרות</a:t>
            </a:r>
          </a:p>
          <a:p>
            <a:pPr>
              <a:buClr>
                <a:srgbClr val="12B4BC"/>
              </a:buClr>
              <a:buSzPct val="120000"/>
            </a:pPr>
            <a:r>
              <a:rPr lang="he-IL" sz="2600" dirty="0"/>
              <a:t>מסרים שמופצים על ידי פוליטיקאים ומובילי דעת קהל</a:t>
            </a:r>
          </a:p>
          <a:p>
            <a:endParaRPr lang="he-IL" sz="2600" dirty="0"/>
          </a:p>
        </p:txBody>
      </p:sp>
      <p:pic>
        <p:nvPicPr>
          <p:cNvPr id="3075" name="Picture 3" descr="D:\Users\Soli\Downloads\fake-1909821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260" y="1336457"/>
            <a:ext cx="4627859" cy="3167191"/>
          </a:xfrm>
          <a:prstGeom prst="rect">
            <a:avLst/>
          </a:prstGeom>
          <a:noFill/>
          <a:ln w="12700">
            <a:solidFill>
              <a:srgbClr val="92D05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98852" y="3571181"/>
            <a:ext cx="1680267" cy="184666"/>
          </a:xfrm>
          <a:prstGeom prst="rect">
            <a:avLst/>
          </a:prstGeom>
        </p:spPr>
        <p:txBody>
          <a:bodyPr wrap="none">
            <a:spAutoFit/>
          </a:bodyPr>
          <a:lstStyle/>
          <a:p>
            <a:r>
              <a:rPr lang="en-US" sz="600" dirty="0"/>
              <a:t>Image by </a:t>
            </a:r>
            <a:r>
              <a:rPr lang="en-US" sz="600" u="sng" dirty="0">
                <a:hlinkClick r:id="rId4"/>
              </a:rPr>
              <a:t>S. Hermann &amp; F. Richter</a:t>
            </a:r>
            <a:r>
              <a:rPr lang="en-US" sz="600" dirty="0"/>
              <a:t> from </a:t>
            </a:r>
            <a:r>
              <a:rPr lang="en-US" sz="600" u="sng" dirty="0" err="1">
                <a:hlinkClick r:id="rId5"/>
              </a:rPr>
              <a:t>Pixabay</a:t>
            </a:r>
            <a:r>
              <a:rPr lang="en-US" sz="600" dirty="0"/>
              <a:t> </a:t>
            </a:r>
            <a:endParaRPr lang="he-IL" sz="600" dirty="0"/>
          </a:p>
        </p:txBody>
      </p:sp>
    </p:spTree>
    <p:extLst>
      <p:ext uri="{BB962C8B-B14F-4D97-AF65-F5344CB8AC3E}">
        <p14:creationId xmlns:p14="http://schemas.microsoft.com/office/powerpoint/2010/main" val="21602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1274885" y="213094"/>
            <a:ext cx="9642231" cy="720000"/>
          </a:xfrm>
        </p:spPr>
        <p:txBody>
          <a:bodyPr/>
          <a:lstStyle/>
          <a:p>
            <a:r>
              <a:rPr lang="he-IL" dirty="0">
                <a:solidFill>
                  <a:srgbClr val="192A72"/>
                </a:solidFill>
              </a:rPr>
              <a:t>מה נלמד היום </a:t>
            </a:r>
          </a:p>
        </p:txBody>
      </p:sp>
      <p:pic>
        <p:nvPicPr>
          <p:cNvPr id="9" name="Picture 2" descr="D:\Users\Soli\Downloads\corona-4919644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518" y="4106637"/>
            <a:ext cx="1794550" cy="1797358"/>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5787147" y="1269794"/>
            <a:ext cx="4061638" cy="1952848"/>
          </a:xfrm>
          <a:prstGeom prst="cloudCallout">
            <a:avLst>
              <a:gd name="adj1" fmla="val 8426"/>
              <a:gd name="adj2" fmla="val 8640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800" b="1" dirty="0">
                <a:solidFill>
                  <a:schemeClr val="bg1"/>
                </a:solidFill>
                <a:latin typeface="Varela Round" pitchFamily="2" charset="-79"/>
                <a:ea typeface="+mj-ea"/>
                <a:cs typeface="Varela Round" pitchFamily="2" charset="-79"/>
              </a:rPr>
              <a:t>מדיה</a:t>
            </a:r>
          </a:p>
        </p:txBody>
      </p:sp>
      <p:sp>
        <p:nvSpPr>
          <p:cNvPr id="12" name="Cloud Callout 11"/>
          <p:cNvSpPr/>
          <p:nvPr/>
        </p:nvSpPr>
        <p:spPr>
          <a:xfrm>
            <a:off x="1377420" y="1805476"/>
            <a:ext cx="3883304" cy="2111022"/>
          </a:xfrm>
          <a:prstGeom prst="cloudCallout">
            <a:avLst>
              <a:gd name="adj1" fmla="val 90603"/>
              <a:gd name="adj2" fmla="val 5955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800" b="1" dirty="0">
                <a:solidFill>
                  <a:schemeClr val="bg1"/>
                </a:solidFill>
                <a:latin typeface="Varela Round" pitchFamily="2" charset="-79"/>
                <a:ea typeface="+mj-ea"/>
                <a:cs typeface="Varela Round" pitchFamily="2" charset="-79"/>
              </a:rPr>
              <a:t> ניוז</a:t>
            </a:r>
            <a:endParaRPr lang="en-US" sz="4800" b="1" dirty="0">
              <a:solidFill>
                <a:schemeClr val="bg1"/>
              </a:solidFill>
              <a:latin typeface="Varela Round" pitchFamily="2" charset="-79"/>
              <a:ea typeface="+mj-ea"/>
              <a:cs typeface="Varela Round" pitchFamily="2" charset="-79"/>
            </a:endParaRPr>
          </a:p>
        </p:txBody>
      </p:sp>
      <p:sp>
        <p:nvSpPr>
          <p:cNvPr id="13" name="Rectangle 12"/>
          <p:cNvSpPr/>
          <p:nvPr/>
        </p:nvSpPr>
        <p:spPr>
          <a:xfrm>
            <a:off x="10462439" y="5512191"/>
            <a:ext cx="1670650" cy="200055"/>
          </a:xfrm>
          <a:prstGeom prst="rect">
            <a:avLst/>
          </a:prstGeom>
        </p:spPr>
        <p:txBody>
          <a:bodyPr wrap="none">
            <a:spAutoFit/>
          </a:bodyPr>
          <a:lstStyle/>
          <a:p>
            <a:r>
              <a:rPr lang="en-US" sz="700" dirty="0"/>
              <a:t>Image by </a:t>
            </a:r>
            <a:r>
              <a:rPr lang="en-US" sz="700" u="sng" dirty="0" err="1">
                <a:hlinkClick r:id="rId4"/>
              </a:rPr>
              <a:t>Vektor</a:t>
            </a:r>
            <a:r>
              <a:rPr lang="en-US" sz="700" u="sng" dirty="0">
                <a:hlinkClick r:id="rId4"/>
              </a:rPr>
              <a:t> </a:t>
            </a:r>
            <a:r>
              <a:rPr lang="en-US" sz="700" u="sng" dirty="0" err="1">
                <a:hlinkClick r:id="rId4"/>
              </a:rPr>
              <a:t>Kunst</a:t>
            </a:r>
            <a:r>
              <a:rPr lang="en-US" sz="700" dirty="0"/>
              <a:t> from </a:t>
            </a:r>
            <a:r>
              <a:rPr lang="en-US" sz="700" u="sng" dirty="0" err="1">
                <a:hlinkClick r:id="rId5"/>
              </a:rPr>
              <a:t>Pixabay</a:t>
            </a:r>
            <a:r>
              <a:rPr lang="en-US" sz="700" dirty="0"/>
              <a:t> </a:t>
            </a:r>
            <a:endParaRPr lang="he-IL" sz="700" dirty="0"/>
          </a:p>
        </p:txBody>
      </p:sp>
      <p:sp>
        <p:nvSpPr>
          <p:cNvPr id="8" name="Cloud Callout 7"/>
          <p:cNvSpPr/>
          <p:nvPr/>
        </p:nvSpPr>
        <p:spPr>
          <a:xfrm>
            <a:off x="1105545" y="4187631"/>
            <a:ext cx="4681602" cy="2111022"/>
          </a:xfrm>
          <a:prstGeom prst="cloudCallout">
            <a:avLst>
              <a:gd name="adj1" fmla="val 73867"/>
              <a:gd name="adj2" fmla="val 136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800" b="1" dirty="0">
                <a:solidFill>
                  <a:schemeClr val="bg1"/>
                </a:solidFill>
                <a:latin typeface="Varela Round" pitchFamily="2" charset="-79"/>
                <a:ea typeface="+mj-ea"/>
                <a:cs typeface="Varela Round" pitchFamily="2" charset="-79"/>
              </a:rPr>
              <a:t> </a:t>
            </a:r>
            <a:r>
              <a:rPr lang="he-IL" sz="4800" b="1" dirty="0" err="1">
                <a:solidFill>
                  <a:schemeClr val="bg1"/>
                </a:solidFill>
                <a:latin typeface="Varela Round" pitchFamily="2" charset="-79"/>
                <a:ea typeface="+mj-ea"/>
                <a:cs typeface="Varela Round" pitchFamily="2" charset="-79"/>
              </a:rPr>
              <a:t>פייק</a:t>
            </a:r>
            <a:r>
              <a:rPr lang="he-IL" sz="4800" b="1" dirty="0">
                <a:solidFill>
                  <a:schemeClr val="bg1"/>
                </a:solidFill>
                <a:latin typeface="Varela Round" pitchFamily="2" charset="-79"/>
                <a:ea typeface="+mj-ea"/>
                <a:cs typeface="Varela Round" pitchFamily="2" charset="-79"/>
              </a:rPr>
              <a:t> ניוז</a:t>
            </a:r>
            <a:endParaRPr lang="en-US" sz="4800" b="1" dirty="0">
              <a:solidFill>
                <a:schemeClr val="bg1"/>
              </a:solidFill>
              <a:latin typeface="Varela Round" pitchFamily="2" charset="-79"/>
              <a:ea typeface="+mj-ea"/>
              <a:cs typeface="Varela Round" pitchFamily="2" charset="-79"/>
            </a:endParaRPr>
          </a:p>
        </p:txBody>
      </p:sp>
    </p:spTree>
    <p:extLst>
      <p:ext uri="{BB962C8B-B14F-4D97-AF65-F5344CB8AC3E}">
        <p14:creationId xmlns:p14="http://schemas.microsoft.com/office/powerpoint/2010/main" val="38468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 אז מה כדאי לעשות?</a:t>
            </a:r>
          </a:p>
        </p:txBody>
      </p:sp>
      <p:sp>
        <p:nvSpPr>
          <p:cNvPr id="3" name="Content Placeholder 2"/>
          <p:cNvSpPr>
            <a:spLocks noGrp="1"/>
          </p:cNvSpPr>
          <p:nvPr>
            <p:ph idx="1"/>
          </p:nvPr>
        </p:nvSpPr>
        <p:spPr>
          <a:xfrm>
            <a:off x="1409252" y="1195757"/>
            <a:ext cx="9623001" cy="4680000"/>
          </a:xfrm>
        </p:spPr>
        <p:txBody>
          <a:bodyPr>
            <a:normAutofit fontScale="92500" lnSpcReduction="20000"/>
          </a:bodyPr>
          <a:lstStyle/>
          <a:p>
            <a:pPr lvl="0">
              <a:buClr>
                <a:srgbClr val="12B4BC"/>
              </a:buClr>
              <a:buSzPts val="2800"/>
              <a:buFont typeface="Arial"/>
              <a:buChar char="•"/>
            </a:pPr>
            <a:r>
              <a:rPr lang="he-IL" dirty="0"/>
              <a:t>מידע שקרי עלול להיות מלחיץ ומפחיד.</a:t>
            </a:r>
          </a:p>
          <a:p>
            <a:pPr lvl="0">
              <a:buClr>
                <a:srgbClr val="12B4BC"/>
              </a:buClr>
              <a:buSzPts val="2800"/>
              <a:buFont typeface="Arial"/>
              <a:buChar char="•"/>
            </a:pPr>
            <a:r>
              <a:rPr lang="he-IL" dirty="0"/>
              <a:t>לפני שאנחנו נבהלים/</a:t>
            </a:r>
            <a:r>
              <a:rPr lang="he-IL" dirty="0" err="1"/>
              <a:t>ות</a:t>
            </a:r>
            <a:r>
              <a:rPr lang="he-IL" dirty="0"/>
              <a:t>, ולפני שאנחנו מעבירים/</a:t>
            </a:r>
            <a:r>
              <a:rPr lang="he-IL" dirty="0" err="1"/>
              <a:t>ות</a:t>
            </a:r>
            <a:r>
              <a:rPr lang="he-IL" dirty="0"/>
              <a:t> את המידע הלאה, כדאי לבחון האם המידע שהגיע אלינו הגיוני ונכון, או שמדובר </a:t>
            </a:r>
            <a:r>
              <a:rPr lang="he-IL" dirty="0" err="1"/>
              <a:t>בפייק</a:t>
            </a:r>
            <a:r>
              <a:rPr lang="he-IL" dirty="0"/>
              <a:t> ניוז:</a:t>
            </a:r>
          </a:p>
          <a:p>
            <a:pPr marL="808038" indent="-265113">
              <a:buClr>
                <a:srgbClr val="12B4BC"/>
              </a:buClr>
              <a:buSzPts val="2800"/>
              <a:buFont typeface="Arial"/>
              <a:buChar char="•"/>
            </a:pPr>
            <a:r>
              <a:rPr lang="he-IL" dirty="0"/>
              <a:t>איפה שמעתי על כך?</a:t>
            </a:r>
          </a:p>
          <a:p>
            <a:pPr marL="808038" lvl="0" indent="-265113">
              <a:buClr>
                <a:srgbClr val="12B4BC"/>
              </a:buClr>
              <a:buSzPts val="2800"/>
              <a:buFont typeface="Arial"/>
              <a:buChar char="•"/>
            </a:pPr>
            <a:r>
              <a:rPr lang="he-IL" dirty="0"/>
              <a:t>ממי קיבלתי את הידיעה?</a:t>
            </a:r>
          </a:p>
          <a:p>
            <a:pPr marL="808038" lvl="0" indent="-265113">
              <a:buClr>
                <a:srgbClr val="12B4BC"/>
              </a:buClr>
              <a:buSzPts val="2800"/>
              <a:buFont typeface="Arial"/>
              <a:buChar char="•"/>
            </a:pPr>
            <a:r>
              <a:rPr lang="he-IL" dirty="0"/>
              <a:t>האם זה נשמע הגיוני? </a:t>
            </a:r>
          </a:p>
          <a:p>
            <a:pPr marL="808038" lvl="0" indent="-265113">
              <a:buClr>
                <a:srgbClr val="12B4BC"/>
              </a:buClr>
              <a:buSzPts val="2800"/>
              <a:buFont typeface="Arial"/>
              <a:buChar char="•"/>
            </a:pPr>
            <a:r>
              <a:rPr lang="he-IL" dirty="0"/>
              <a:t>מה ההורים שלי אומרים?</a:t>
            </a:r>
          </a:p>
          <a:p>
            <a:pPr marL="808038" lvl="0" indent="-265113">
              <a:buClr>
                <a:srgbClr val="12B4BC"/>
              </a:buClr>
              <a:buSzPts val="2800"/>
              <a:buFont typeface="Arial"/>
              <a:buChar char="•"/>
            </a:pPr>
            <a:r>
              <a:rPr lang="he-IL" dirty="0"/>
              <a:t>מה כתוב על כך באתרים רשמיים?</a:t>
            </a:r>
          </a:p>
          <a:p>
            <a:pPr marL="808038" lvl="0" indent="-265113">
              <a:buClr>
                <a:srgbClr val="12B4BC"/>
              </a:buClr>
              <a:buSzPts val="2800"/>
              <a:buFont typeface="Arial"/>
              <a:buChar char="•"/>
            </a:pPr>
            <a:r>
              <a:rPr lang="he-IL"/>
              <a:t>הצלבת מידע !</a:t>
            </a:r>
            <a:endParaRPr lang="he-IL" dirty="0"/>
          </a:p>
        </p:txBody>
      </p:sp>
      <p:grpSp>
        <p:nvGrpSpPr>
          <p:cNvPr id="4" name="Group 3"/>
          <p:cNvGrpSpPr/>
          <p:nvPr/>
        </p:nvGrpSpPr>
        <p:grpSpPr>
          <a:xfrm>
            <a:off x="1487669" y="2549978"/>
            <a:ext cx="3912634" cy="3840064"/>
            <a:chOff x="2649532" y="1164040"/>
            <a:chExt cx="5725310" cy="5725310"/>
          </a:xfrm>
        </p:grpSpPr>
        <p:pic>
          <p:nvPicPr>
            <p:cNvPr id="5" name="Picture 3" descr="D:\Users\Soli\Downloads\illustration-4924546_12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256186">
              <a:off x="2649532" y="1164040"/>
              <a:ext cx="5725310" cy="57253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53509" y="5796232"/>
              <a:ext cx="1258678" cy="184666"/>
            </a:xfrm>
            <a:prstGeom prst="rect">
              <a:avLst/>
            </a:prstGeom>
          </p:spPr>
          <p:txBody>
            <a:bodyPr wrap="none">
              <a:spAutoFit/>
            </a:bodyPr>
            <a:lstStyle/>
            <a:p>
              <a:r>
                <a:rPr lang="en-US" sz="600" dirty="0"/>
                <a:t>Image by </a:t>
              </a:r>
              <a:r>
                <a:rPr lang="en-US" sz="600" u="sng" dirty="0" err="1">
                  <a:hlinkClick r:id="rId3"/>
                </a:rPr>
                <a:t>aalmeidah</a:t>
              </a:r>
              <a:r>
                <a:rPr lang="en-US" sz="600" dirty="0"/>
                <a:t> from </a:t>
              </a:r>
              <a:r>
                <a:rPr lang="en-US" sz="600" u="sng" dirty="0" err="1">
                  <a:hlinkClick r:id="rId4"/>
                </a:rPr>
                <a:t>Pixabay</a:t>
              </a:r>
              <a:r>
                <a:rPr lang="en-US" sz="600" dirty="0"/>
                <a:t> </a:t>
              </a:r>
              <a:endParaRPr lang="he-IL" sz="600" dirty="0"/>
            </a:p>
          </p:txBody>
        </p:sp>
      </p:grpSp>
    </p:spTree>
    <p:extLst>
      <p:ext uri="{BB962C8B-B14F-4D97-AF65-F5344CB8AC3E}">
        <p14:creationId xmlns:p14="http://schemas.microsoft.com/office/powerpoint/2010/main" val="387682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07E-AC22-42F4-8285-FDB85F69DD29}"/>
              </a:ext>
            </a:extLst>
          </p:cNvPr>
          <p:cNvSpPr>
            <a:spLocks noGrp="1"/>
          </p:cNvSpPr>
          <p:nvPr>
            <p:ph type="title"/>
          </p:nvPr>
        </p:nvSpPr>
        <p:spPr/>
        <p:txBody>
          <a:bodyPr/>
          <a:lstStyle/>
          <a:p>
            <a:r>
              <a:rPr lang="he-IL" dirty="0"/>
              <a:t>מה עוד כדאי לעשות? </a:t>
            </a:r>
            <a:endParaRPr lang="en-US" dirty="0"/>
          </a:p>
        </p:txBody>
      </p:sp>
      <p:sp>
        <p:nvSpPr>
          <p:cNvPr id="3" name="Content Placeholder 2">
            <a:extLst>
              <a:ext uri="{FF2B5EF4-FFF2-40B4-BE49-F238E27FC236}">
                <a16:creationId xmlns:a16="http://schemas.microsoft.com/office/drawing/2014/main" id="{B1D8266C-5EA5-403A-9E96-7F67C1BEEA23}"/>
              </a:ext>
            </a:extLst>
          </p:cNvPr>
          <p:cNvSpPr>
            <a:spLocks noGrp="1"/>
          </p:cNvSpPr>
          <p:nvPr>
            <p:ph idx="1"/>
          </p:nvPr>
        </p:nvSpPr>
        <p:spPr>
          <a:xfrm>
            <a:off x="515273" y="1195757"/>
            <a:ext cx="10828230" cy="4680000"/>
          </a:xfrm>
        </p:spPr>
        <p:txBody>
          <a:bodyPr>
            <a:normAutofit/>
          </a:bodyPr>
          <a:lstStyle/>
          <a:p>
            <a:pPr marL="0" indent="0">
              <a:buNone/>
            </a:pPr>
            <a:r>
              <a:rPr lang="he-IL" sz="2800" dirty="0"/>
              <a:t>לחפש באתרים שמסייעים בבדיקת עובדות. למשל:</a:t>
            </a:r>
          </a:p>
          <a:p>
            <a:pPr>
              <a:buClr>
                <a:srgbClr val="12B4BC"/>
              </a:buClr>
              <a:buSzPct val="120000"/>
            </a:pPr>
            <a:r>
              <a:rPr lang="he-IL" sz="2800" dirty="0"/>
              <a:t>מכון דוידסון </a:t>
            </a:r>
          </a:p>
          <a:p>
            <a:pPr>
              <a:buClr>
                <a:srgbClr val="12B4BC"/>
              </a:buClr>
              <a:buSzPct val="120000"/>
            </a:pPr>
            <a:r>
              <a:rPr lang="he-IL" sz="2800" dirty="0"/>
              <a:t>"לא רלוונטי"</a:t>
            </a:r>
          </a:p>
          <a:p>
            <a:pPr>
              <a:buClr>
                <a:srgbClr val="12B4BC"/>
              </a:buClr>
              <a:buSzPct val="120000"/>
            </a:pPr>
            <a:r>
              <a:rPr lang="he-IL" sz="2800" dirty="0"/>
              <a:t>אתרים של גורמים מוסמכים/ממשלתיים</a:t>
            </a:r>
          </a:p>
          <a:p>
            <a:pPr marL="0" indent="0">
              <a:buClr>
                <a:srgbClr val="12B4BC"/>
              </a:buClr>
              <a:buSzPct val="120000"/>
              <a:buNone/>
            </a:pPr>
            <a:r>
              <a:rPr lang="he-IL" sz="2800" dirty="0"/>
              <a:t>... ועוד</a:t>
            </a:r>
          </a:p>
          <a:p>
            <a:pPr>
              <a:buClr>
                <a:srgbClr val="12B4BC"/>
              </a:buClr>
              <a:buSzPct val="120000"/>
            </a:pPr>
            <a:endParaRPr lang="en-US" sz="2800" dirty="0"/>
          </a:p>
        </p:txBody>
      </p:sp>
      <p:sp>
        <p:nvSpPr>
          <p:cNvPr id="4" name="Rectangle 3"/>
          <p:cNvSpPr/>
          <p:nvPr/>
        </p:nvSpPr>
        <p:spPr>
          <a:xfrm rot="16200000">
            <a:off x="-273331" y="4387347"/>
            <a:ext cx="1370888" cy="184666"/>
          </a:xfrm>
          <a:prstGeom prst="rect">
            <a:avLst/>
          </a:prstGeom>
        </p:spPr>
        <p:txBody>
          <a:bodyPr wrap="none">
            <a:spAutoFit/>
          </a:bodyPr>
          <a:lstStyle/>
          <a:p>
            <a:r>
              <a:rPr lang="en-US" sz="600" dirty="0"/>
              <a:t>Image by </a:t>
            </a:r>
            <a:r>
              <a:rPr lang="en-US" sz="600" u="sng" dirty="0" err="1">
                <a:hlinkClick r:id="rId3"/>
              </a:rPr>
              <a:t>Gerd</a:t>
            </a:r>
            <a:r>
              <a:rPr lang="en-US" sz="600" u="sng" dirty="0">
                <a:hlinkClick r:id="rId3"/>
              </a:rPr>
              <a:t> </a:t>
            </a:r>
            <a:r>
              <a:rPr lang="en-US" sz="600" u="sng" dirty="0" err="1">
                <a:hlinkClick r:id="rId3"/>
              </a:rPr>
              <a:t>Altmann</a:t>
            </a:r>
            <a:r>
              <a:rPr lang="en-US" sz="600" dirty="0"/>
              <a:t> from </a:t>
            </a:r>
            <a:r>
              <a:rPr lang="en-US" sz="600" u="sng" dirty="0" err="1">
                <a:hlinkClick r:id="rId4"/>
              </a:rPr>
              <a:t>Pixabay</a:t>
            </a:r>
            <a:r>
              <a:rPr lang="en-US" sz="600" dirty="0"/>
              <a:t> </a:t>
            </a:r>
            <a:endParaRPr lang="he-IL" sz="600" dirty="0"/>
          </a:p>
        </p:txBody>
      </p:sp>
      <p:pic>
        <p:nvPicPr>
          <p:cNvPr id="4099" name="Picture 3" descr="D:\Users\Soli\Downloads\road-sign-63983_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29" y="2075935"/>
            <a:ext cx="4118919" cy="3089189"/>
          </a:xfrm>
          <a:prstGeom prst="rect">
            <a:avLst/>
          </a:prstGeom>
          <a:noFill/>
          <a:ln w="1270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4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לסיכום</a:t>
            </a:r>
          </a:p>
        </p:txBody>
      </p:sp>
      <p:sp>
        <p:nvSpPr>
          <p:cNvPr id="3" name="מציין מיקום טקסט 2"/>
          <p:cNvSpPr>
            <a:spLocks noGrp="1"/>
          </p:cNvSpPr>
          <p:nvPr>
            <p:ph type="body" sz="quarter" idx="3"/>
          </p:nvPr>
        </p:nvSpPr>
        <p:spPr>
          <a:xfrm>
            <a:off x="515273" y="1185389"/>
            <a:ext cx="8537543" cy="540070"/>
          </a:xfrm>
        </p:spPr>
        <p:txBody>
          <a:bodyPr/>
          <a:lstStyle/>
          <a:p>
            <a:r>
              <a:rPr lang="he-IL" dirty="0">
                <a:sym typeface="Varela Round"/>
              </a:rPr>
              <a:t>אז מה היה לנו?</a:t>
            </a:r>
            <a:endParaRPr lang="he-IL" dirty="0"/>
          </a:p>
        </p:txBody>
      </p:sp>
      <p:sp>
        <p:nvSpPr>
          <p:cNvPr id="8" name="מציין מיקום תוכן 7"/>
          <p:cNvSpPr>
            <a:spLocks noGrp="1"/>
          </p:cNvSpPr>
          <p:nvPr>
            <p:ph sz="quarter" idx="4"/>
          </p:nvPr>
        </p:nvSpPr>
        <p:spPr>
          <a:xfrm>
            <a:off x="515273" y="1725460"/>
            <a:ext cx="9091305" cy="4153058"/>
          </a:xfrm>
        </p:spPr>
        <p:txBody>
          <a:bodyPr/>
          <a:lstStyle/>
          <a:p>
            <a:pPr>
              <a:lnSpc>
                <a:spcPct val="150000"/>
              </a:lnSpc>
            </a:pPr>
            <a:r>
              <a:rPr lang="he-IL" dirty="0">
                <a:solidFill>
                  <a:schemeClr val="tx1"/>
                </a:solidFill>
              </a:rPr>
              <a:t>למדנו מושגים – מדיה, ניוז, </a:t>
            </a:r>
            <a:r>
              <a:rPr lang="he-IL" dirty="0" err="1">
                <a:solidFill>
                  <a:schemeClr val="tx1"/>
                </a:solidFill>
              </a:rPr>
              <a:t>פייק</a:t>
            </a:r>
            <a:r>
              <a:rPr lang="he-IL" dirty="0">
                <a:solidFill>
                  <a:schemeClr val="tx1"/>
                </a:solidFill>
              </a:rPr>
              <a:t> ניוז / ברווז עיתונאי.</a:t>
            </a:r>
          </a:p>
          <a:p>
            <a:pPr>
              <a:lnSpc>
                <a:spcPct val="150000"/>
              </a:lnSpc>
            </a:pPr>
            <a:r>
              <a:rPr lang="he-IL" dirty="0">
                <a:solidFill>
                  <a:schemeClr val="tx1"/>
                </a:solidFill>
              </a:rPr>
              <a:t>ראינו דוגמאות עכשוויות, מתקופה שבה יש מגפה עולמית.</a:t>
            </a:r>
          </a:p>
          <a:p>
            <a:pPr>
              <a:lnSpc>
                <a:spcPct val="150000"/>
              </a:lnSpc>
            </a:pPr>
            <a:r>
              <a:rPr lang="he-IL" dirty="0">
                <a:solidFill>
                  <a:schemeClr val="tx1"/>
                </a:solidFill>
              </a:rPr>
              <a:t>זיהינו עקרונות הקשורים במדיה שחשוב להכיר.</a:t>
            </a:r>
          </a:p>
          <a:p>
            <a:pPr>
              <a:lnSpc>
                <a:spcPct val="150000"/>
              </a:lnSpc>
            </a:pPr>
            <a:r>
              <a:rPr lang="he-IL" dirty="0">
                <a:solidFill>
                  <a:schemeClr val="tx1"/>
                </a:solidFill>
              </a:rPr>
              <a:t>הגדרנו דרכים להתמודדות עם חדשות, מידע </a:t>
            </a:r>
            <a:r>
              <a:rPr lang="he-IL" dirty="0" err="1">
                <a:solidFill>
                  <a:schemeClr val="tx1"/>
                </a:solidFill>
              </a:rPr>
              <a:t>ופייק</a:t>
            </a:r>
            <a:r>
              <a:rPr lang="he-IL" dirty="0">
                <a:solidFill>
                  <a:schemeClr val="tx1"/>
                </a:solidFill>
              </a:rPr>
              <a:t> ניוז  (שכמו </a:t>
            </a:r>
            <a:r>
              <a:rPr lang="he-IL" dirty="0" err="1">
                <a:solidFill>
                  <a:schemeClr val="tx1"/>
                </a:solidFill>
              </a:rPr>
              <a:t>הוירוס</a:t>
            </a:r>
            <a:r>
              <a:rPr lang="he-IL" dirty="0">
                <a:solidFill>
                  <a:schemeClr val="tx1"/>
                </a:solidFill>
              </a:rPr>
              <a:t> - לא מעבירים הלאה...)</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9" y="5557887"/>
            <a:ext cx="2991721" cy="6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92244" y="5705873"/>
            <a:ext cx="6192818" cy="369332"/>
          </a:xfrm>
          <a:prstGeom prst="rect">
            <a:avLst/>
          </a:prstGeom>
          <a:noFill/>
        </p:spPr>
        <p:txBody>
          <a:bodyPr wrap="square" rtlCol="1">
            <a:spAutoFit/>
          </a:bodyPr>
          <a:lstStyle/>
          <a:p>
            <a:pPr algn="ctr" rtl="1"/>
            <a:r>
              <a:rPr lang="he-IL" b="1" dirty="0">
                <a:solidFill>
                  <a:srgbClr val="0871DC"/>
                </a:solidFill>
                <a:latin typeface="Varela Round" pitchFamily="2" charset="-79"/>
                <a:cs typeface="Varela Round" pitchFamily="2" charset="-79"/>
              </a:rPr>
              <a:t>השיעור הוכן בשיתוף עם מחלקת החינוך באגודה לזכויות האזרח</a:t>
            </a:r>
          </a:p>
        </p:txBody>
      </p:sp>
    </p:spTree>
    <p:extLst>
      <p:ext uri="{BB962C8B-B14F-4D97-AF65-F5344CB8AC3E}">
        <p14:creationId xmlns:p14="http://schemas.microsoft.com/office/powerpoint/2010/main" val="270570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340"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מדיה</a:t>
            </a:r>
          </a:p>
        </p:txBody>
      </p:sp>
      <p:pic>
        <p:nvPicPr>
          <p:cNvPr id="6" name="Picture 2" descr="D:\Users\Soli\Downloads\WhatsApp Image 2020-03-21 at 23.53.31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001" y="1358781"/>
            <a:ext cx="3123016" cy="2077944"/>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3" descr="D:\Users\Soli\Downloads\WhatsApp Image 2020-03-21 at 23.53.3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8" y="3652561"/>
            <a:ext cx="3123016" cy="2078624"/>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4" descr="D:\Users\Soli\Downloads\WhatsApp Image 2020-03-21 at 23.53.32 (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001" y="3652613"/>
            <a:ext cx="3123016" cy="2077944"/>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5" descr="D:\Users\Soli\Downloads\WhatsApp Image 2020-03-21 at 23.53.32.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2779" y="1358782"/>
            <a:ext cx="3123016" cy="2077944"/>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3CDF5D3-1B5E-4860-9A9A-F2D784497FBD}"/>
              </a:ext>
            </a:extLst>
          </p:cNvPr>
          <p:cNvPicPr>
            <a:picLocks noChangeAspect="1"/>
          </p:cNvPicPr>
          <p:nvPr/>
        </p:nvPicPr>
        <p:blipFill>
          <a:blip r:embed="rId7"/>
          <a:stretch>
            <a:fillRect/>
          </a:stretch>
        </p:blipFill>
        <p:spPr>
          <a:xfrm>
            <a:off x="96822" y="2858046"/>
            <a:ext cx="11973261" cy="1560526"/>
          </a:xfrm>
          <a:prstGeom prst="rect">
            <a:avLst/>
          </a:prstGeom>
          <a:ln w="12700">
            <a:solidFill>
              <a:srgbClr val="12B4BC"/>
            </a:solidFill>
          </a:ln>
        </p:spPr>
      </p:pic>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מדיה</a:t>
            </a:r>
          </a:p>
        </p:txBody>
      </p:sp>
      <p:sp>
        <p:nvSpPr>
          <p:cNvPr id="4" name="תרשים זרימה: תהליך חלופי 2">
            <a:extLst>
              <a:ext uri="{FF2B5EF4-FFF2-40B4-BE49-F238E27FC236}">
                <a16:creationId xmlns:a16="http://schemas.microsoft.com/office/drawing/2014/main" id="{04A1334B-5ADC-4228-B6D1-6AAE8140F46B}"/>
              </a:ext>
            </a:extLst>
          </p:cNvPr>
          <p:cNvSpPr/>
          <p:nvPr/>
        </p:nvSpPr>
        <p:spPr>
          <a:xfrm>
            <a:off x="6316717" y="1394325"/>
            <a:ext cx="5442021" cy="262500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rgbClr val="192A72"/>
              </a:solidFill>
              <a:latin typeface="Varela Round" panose="00000500000000000000" pitchFamily="2" charset="-79"/>
              <a:cs typeface="Varela Round" panose="00000500000000000000" pitchFamily="2" charset="-79"/>
            </a:endParaRPr>
          </a:p>
        </p:txBody>
      </p:sp>
      <p:sp>
        <p:nvSpPr>
          <p:cNvPr id="5" name="Content Placeholder 2"/>
          <p:cNvSpPr>
            <a:spLocks noGrp="1"/>
          </p:cNvSpPr>
          <p:nvPr>
            <p:ph idx="1"/>
          </p:nvPr>
        </p:nvSpPr>
        <p:spPr>
          <a:xfrm>
            <a:off x="6474832" y="1560924"/>
            <a:ext cx="5146920" cy="2388072"/>
          </a:xfrm>
        </p:spPr>
        <p:txBody>
          <a:bodyPr>
            <a:normAutofit fontScale="92500" lnSpcReduction="10000"/>
          </a:bodyPr>
          <a:lstStyle/>
          <a:p>
            <a:pPr marL="0" indent="0" algn="ctr" fontAlgn="base">
              <a:lnSpc>
                <a:spcPct val="125000"/>
              </a:lnSpc>
              <a:spcAft>
                <a:spcPts val="0"/>
              </a:spcAft>
              <a:buNone/>
            </a:pPr>
            <a:r>
              <a:rPr lang="he-IL" sz="2800" dirty="0"/>
              <a:t>"ההופעה של טכנולוגיות דיגיטליות חדשות מסמלת שינוי פוטנציאלי רדיקלי באשר למי ששולט באינפורמציה, בחוויה ובמשאבים". </a:t>
            </a:r>
          </a:p>
          <a:p>
            <a:pPr marL="0" indent="0" algn="ctr" fontAlgn="base">
              <a:lnSpc>
                <a:spcPct val="125000"/>
              </a:lnSpc>
              <a:spcAft>
                <a:spcPts val="0"/>
              </a:spcAft>
              <a:buNone/>
            </a:pPr>
            <a:r>
              <a:rPr lang="he-IL" sz="2200" dirty="0"/>
              <a:t>(</a:t>
            </a:r>
            <a:r>
              <a:rPr lang="he-IL" sz="1900" dirty="0"/>
              <a:t>אנדרו ל. </a:t>
            </a:r>
            <a:r>
              <a:rPr lang="he-IL" sz="1900" dirty="0" err="1"/>
              <a:t>שאפירו</a:t>
            </a:r>
            <a:r>
              <a:rPr lang="he-IL" sz="1900" dirty="0"/>
              <a:t>)</a:t>
            </a:r>
          </a:p>
        </p:txBody>
      </p:sp>
      <p:sp>
        <p:nvSpPr>
          <p:cNvPr id="6" name="תרשים זרימה: תהליך חלופי 2">
            <a:extLst>
              <a:ext uri="{FF2B5EF4-FFF2-40B4-BE49-F238E27FC236}">
                <a16:creationId xmlns:a16="http://schemas.microsoft.com/office/drawing/2014/main" id="{04A1334B-5ADC-4228-B6D1-6AAE8140F46B}"/>
              </a:ext>
            </a:extLst>
          </p:cNvPr>
          <p:cNvSpPr/>
          <p:nvPr/>
        </p:nvSpPr>
        <p:spPr>
          <a:xfrm>
            <a:off x="422024" y="1394325"/>
            <a:ext cx="5621424" cy="3860961"/>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rgbClr val="192A72"/>
              </a:solidFill>
              <a:latin typeface="Varela Round" panose="00000500000000000000" pitchFamily="2" charset="-79"/>
              <a:cs typeface="Varela Round" panose="00000500000000000000" pitchFamily="2" charset="-79"/>
            </a:endParaRPr>
          </a:p>
        </p:txBody>
      </p:sp>
      <p:sp>
        <p:nvSpPr>
          <p:cNvPr id="7" name="Content Placeholder 2"/>
          <p:cNvSpPr txBox="1">
            <a:spLocks/>
          </p:cNvSpPr>
          <p:nvPr/>
        </p:nvSpPr>
        <p:spPr>
          <a:xfrm>
            <a:off x="495594" y="1660773"/>
            <a:ext cx="5416063" cy="3541963"/>
          </a:xfrm>
          <a:prstGeom prst="rect">
            <a:avLst/>
          </a:prstGeom>
        </p:spPr>
        <p:txBody>
          <a:bodyPr vert="horz" lIns="91440" tIns="45720" rIns="91440" bIns="45720" rtlCol="1">
            <a:normAutofit fontScale="92500" lnSpcReduction="10000"/>
          </a:bodyPr>
          <a:lstStyle>
            <a:lvl1pPr marL="342934" indent="-342934" algn="r" defTabSz="914491"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2pPr>
            <a:lvl3pPr marL="1143114" indent="-228623" algn="r" defTabSz="914491" rtl="1" eaLnBrk="1" latinLnBrk="0" hangingPunct="1">
              <a:lnSpc>
                <a:spcPct val="150000"/>
              </a:lnSpc>
              <a:spcBef>
                <a:spcPct val="20000"/>
              </a:spcBef>
              <a:buFont typeface="Arial" pitchFamily="34" charset="0"/>
              <a:buChar char="•"/>
              <a:defRPr sz="2400" kern="1200">
                <a:solidFill>
                  <a:srgbClr val="002060"/>
                </a:solidFill>
                <a:latin typeface="Varela Round" pitchFamily="2" charset="-79"/>
                <a:ea typeface="+mn-ea"/>
                <a:cs typeface="Varela Round" pitchFamily="2" charset="-79"/>
              </a:defRPr>
            </a:lvl3pPr>
            <a:lvl4pPr marL="1600360" indent="-228623" algn="r" defTabSz="914491"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4pPr>
            <a:lvl5pPr marL="2057606" indent="-228623" algn="r" defTabSz="914491"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fontAlgn="base">
              <a:lnSpc>
                <a:spcPct val="125000"/>
              </a:lnSpc>
            </a:pPr>
            <a:r>
              <a:rPr lang="he-IL" dirty="0">
                <a:solidFill>
                  <a:schemeClr val="bg1"/>
                </a:solidFill>
              </a:rPr>
              <a:t>משנה את המשמעות של מרחק גאוגרפי</a:t>
            </a:r>
          </a:p>
          <a:p>
            <a:pPr marL="273050" indent="-273050" fontAlgn="base">
              <a:lnSpc>
                <a:spcPct val="125000"/>
              </a:lnSpc>
            </a:pPr>
            <a:r>
              <a:rPr lang="he-IL" dirty="0">
                <a:solidFill>
                  <a:schemeClr val="bg1"/>
                </a:solidFill>
              </a:rPr>
              <a:t>מאפשרת עליה דרמטית בנפח התקשורת</a:t>
            </a:r>
          </a:p>
          <a:p>
            <a:pPr marL="273050" indent="-273050" fontAlgn="base">
              <a:lnSpc>
                <a:spcPct val="125000"/>
              </a:lnSpc>
            </a:pPr>
            <a:r>
              <a:rPr lang="he-IL" dirty="0">
                <a:solidFill>
                  <a:schemeClr val="bg1"/>
                </a:solidFill>
              </a:rPr>
              <a:t>מספקת תקשורת מהירה יותר</a:t>
            </a:r>
          </a:p>
          <a:p>
            <a:pPr marL="273050" indent="-273050" fontAlgn="base">
              <a:lnSpc>
                <a:spcPct val="125000"/>
              </a:lnSpc>
            </a:pPr>
            <a:r>
              <a:rPr lang="he-IL" dirty="0">
                <a:solidFill>
                  <a:schemeClr val="bg1"/>
                </a:solidFill>
              </a:rPr>
              <a:t>מייצרת אפשרות לתקשורת אינטראקטיבית</a:t>
            </a:r>
          </a:p>
          <a:p>
            <a:pPr marL="273050" indent="-273050" fontAlgn="base">
              <a:lnSpc>
                <a:spcPct val="125000"/>
              </a:lnSpc>
            </a:pPr>
            <a:r>
              <a:rPr lang="he-IL" dirty="0">
                <a:solidFill>
                  <a:schemeClr val="bg1"/>
                </a:solidFill>
              </a:rPr>
              <a:t>מאפשרת לצורות תקשורת שהיו מופרדות בעבר לחפוף ולהתמזג</a:t>
            </a:r>
          </a:p>
          <a:p>
            <a:pPr marL="0" indent="0" algn="ctr" fontAlgn="base">
              <a:lnSpc>
                <a:spcPct val="125000"/>
              </a:lnSpc>
              <a:buNone/>
            </a:pPr>
            <a:r>
              <a:rPr lang="he-IL" sz="2200" dirty="0">
                <a:solidFill>
                  <a:schemeClr val="bg1"/>
                </a:solidFill>
              </a:rPr>
              <a:t>(</a:t>
            </a:r>
            <a:r>
              <a:rPr lang="he-IL" sz="1900" dirty="0">
                <a:solidFill>
                  <a:schemeClr val="bg1"/>
                </a:solidFill>
              </a:rPr>
              <a:t>וו. ראסל ניומן)</a:t>
            </a:r>
          </a:p>
        </p:txBody>
      </p:sp>
    </p:spTree>
    <p:extLst>
      <p:ext uri="{BB962C8B-B14F-4D97-AF65-F5344CB8AC3E}">
        <p14:creationId xmlns:p14="http://schemas.microsoft.com/office/powerpoint/2010/main" val="34623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Soli\Downloads\WhatsApp Image 2020-03-18 at 12.01.0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6306" y="1053670"/>
            <a:ext cx="4471804" cy="3333151"/>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52D41F0-FB95-42B4-91FF-856EA541EEA9}"/>
              </a:ext>
            </a:extLst>
          </p:cNvPr>
          <p:cNvPicPr>
            <a:picLocks noChangeAspect="1"/>
          </p:cNvPicPr>
          <p:nvPr/>
        </p:nvPicPr>
        <p:blipFill rotWithShape="1">
          <a:blip r:embed="rId4"/>
          <a:srcRect b="11980"/>
          <a:stretch/>
        </p:blipFill>
        <p:spPr>
          <a:xfrm>
            <a:off x="2333298" y="1053669"/>
            <a:ext cx="3069978" cy="4806245"/>
          </a:xfrm>
          <a:prstGeom prst="rect">
            <a:avLst/>
          </a:prstGeom>
          <a:ln w="12700">
            <a:solidFill>
              <a:srgbClr val="92D050"/>
            </a:solidFill>
          </a:ln>
        </p:spPr>
      </p:pic>
    </p:spTree>
    <p:extLst>
      <p:ext uri="{BB962C8B-B14F-4D97-AF65-F5344CB8AC3E}">
        <p14:creationId xmlns:p14="http://schemas.microsoft.com/office/powerpoint/2010/main" val="16978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 אז מה זה ניוז?</a:t>
            </a:r>
          </a:p>
        </p:txBody>
      </p:sp>
      <p:sp>
        <p:nvSpPr>
          <p:cNvPr id="3" name="Content Placeholder 2"/>
          <p:cNvSpPr>
            <a:spLocks noGrp="1"/>
          </p:cNvSpPr>
          <p:nvPr>
            <p:ph idx="1"/>
          </p:nvPr>
        </p:nvSpPr>
        <p:spPr>
          <a:xfrm>
            <a:off x="273269" y="1195757"/>
            <a:ext cx="8894077" cy="4680000"/>
          </a:xfrm>
        </p:spPr>
        <p:txBody>
          <a:bodyPr>
            <a:normAutofit/>
          </a:bodyPr>
          <a:lstStyle/>
          <a:p>
            <a:pPr lvl="0">
              <a:buClr>
                <a:srgbClr val="04C2D6"/>
              </a:buClr>
              <a:buSzPts val="2800"/>
              <a:buFont typeface="Arial"/>
              <a:buChar char="•"/>
            </a:pPr>
            <a:r>
              <a:rPr lang="he-IL" sz="2800" dirty="0"/>
              <a:t>מילה באנגלית שהתרגום שלה לעברית הוא </a:t>
            </a:r>
            <a:r>
              <a:rPr lang="he-IL" sz="4000" b="1" dirty="0">
                <a:solidFill>
                  <a:srgbClr val="12B4BC"/>
                </a:solidFill>
              </a:rPr>
              <a:t>חדשות</a:t>
            </a:r>
            <a:endParaRPr lang="he-IL" sz="2800" b="1" dirty="0"/>
          </a:p>
          <a:p>
            <a:pPr lvl="0">
              <a:buClr>
                <a:srgbClr val="04C2D6"/>
              </a:buClr>
              <a:buSzPts val="2800"/>
              <a:buFont typeface="Arial"/>
              <a:buChar char="•"/>
            </a:pPr>
            <a:r>
              <a:rPr lang="he-IL" sz="2800" dirty="0"/>
              <a:t>כל מה שאנחנו שומעים במדיה – בכלי התקשורת השונים – בטלוויזיה, ברדיו, באתרי האינטרנט.</a:t>
            </a:r>
          </a:p>
        </p:txBody>
      </p:sp>
      <p:pic>
        <p:nvPicPr>
          <p:cNvPr id="6" name="Picture 2" descr="D:\Users\Soli\Downloads\social-media-2210580_640.png"/>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7093"/>
          <a:stretch/>
        </p:blipFill>
        <p:spPr bwMode="auto">
          <a:xfrm>
            <a:off x="9282954" y="838405"/>
            <a:ext cx="2849526" cy="474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3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ומה זה </a:t>
            </a:r>
            <a:r>
              <a:rPr lang="he-IL" dirty="0" err="1"/>
              <a:t>פייק</a:t>
            </a:r>
            <a:r>
              <a:rPr lang="he-IL" dirty="0"/>
              <a:t> ניוז?</a:t>
            </a:r>
          </a:p>
        </p:txBody>
      </p:sp>
      <p:sp>
        <p:nvSpPr>
          <p:cNvPr id="3" name="Content Placeholder 2"/>
          <p:cNvSpPr>
            <a:spLocks noGrp="1"/>
          </p:cNvSpPr>
          <p:nvPr>
            <p:ph idx="1"/>
          </p:nvPr>
        </p:nvSpPr>
        <p:spPr>
          <a:xfrm>
            <a:off x="4120054" y="1195757"/>
            <a:ext cx="7367751" cy="4680000"/>
          </a:xfrm>
        </p:spPr>
        <p:txBody>
          <a:bodyPr>
            <a:normAutofit lnSpcReduction="10000"/>
          </a:bodyPr>
          <a:lstStyle/>
          <a:p>
            <a:pPr lvl="0">
              <a:buClr>
                <a:srgbClr val="04C2D6"/>
              </a:buClr>
              <a:buSzPts val="2800"/>
              <a:buFont typeface="Arial"/>
              <a:buChar char="•"/>
            </a:pPr>
            <a:r>
              <a:rPr lang="he-IL" sz="2800" dirty="0" err="1"/>
              <a:t>פייק</a:t>
            </a:r>
            <a:r>
              <a:rPr lang="he-IL" sz="2800" dirty="0"/>
              <a:t> ניוז, ובעברית - </a:t>
            </a:r>
            <a:r>
              <a:rPr lang="he-IL" sz="4000" b="1" dirty="0">
                <a:solidFill>
                  <a:srgbClr val="12B4BC"/>
                </a:solidFill>
              </a:rPr>
              <a:t>חדשות כָּזָב</a:t>
            </a:r>
            <a:r>
              <a:rPr lang="he-IL" sz="2800" dirty="0"/>
              <a:t>, הן ידיעות המופצות באמצעי התקשורת, ברשתות החברתיות ובאתרי אינטרנט, שנראות כמו חדשות ממשיות אך למעשה הן מומצאות וכוללות מידע כּוֹזֵב ומַטְעֶה (דיס-אינפורמציה).</a:t>
            </a:r>
          </a:p>
          <a:p>
            <a:pPr lvl="0">
              <a:buClr>
                <a:srgbClr val="04C2D6"/>
              </a:buClr>
              <a:buSzPts val="2800"/>
              <a:buFont typeface="Arial"/>
              <a:buChar char="•"/>
            </a:pPr>
            <a:r>
              <a:rPr lang="he-IL" sz="2800" dirty="0"/>
              <a:t>ידיעות אלה משמשות לעיתים לצורכי תעמולה ואף להפחדת הציבור. </a:t>
            </a:r>
          </a:p>
        </p:txBody>
      </p:sp>
      <p:grpSp>
        <p:nvGrpSpPr>
          <p:cNvPr id="5" name="Group 4"/>
          <p:cNvGrpSpPr/>
          <p:nvPr/>
        </p:nvGrpSpPr>
        <p:grpSpPr>
          <a:xfrm>
            <a:off x="-578068" y="399393"/>
            <a:ext cx="5551138" cy="5551138"/>
            <a:chOff x="-578068" y="399393"/>
            <a:chExt cx="5551138" cy="5551138"/>
          </a:xfrm>
        </p:grpSpPr>
        <p:pic>
          <p:nvPicPr>
            <p:cNvPr id="1026" name="Picture 2" descr="D:\Users\Soli\Downloads\fake-news-2127597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68" y="399393"/>
              <a:ext cx="5551138" cy="5551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608258">
              <a:off x="912612" y="4770701"/>
              <a:ext cx="1340431" cy="184666"/>
            </a:xfrm>
            <a:prstGeom prst="rect">
              <a:avLst/>
            </a:prstGeom>
          </p:spPr>
          <p:txBody>
            <a:bodyPr wrap="none">
              <a:spAutoFit/>
            </a:bodyPr>
            <a:lstStyle/>
            <a:p>
              <a:r>
                <a:rPr lang="en-US" sz="600" dirty="0"/>
                <a:t>Image by </a:t>
              </a:r>
              <a:r>
                <a:rPr lang="en-US" sz="600" u="sng" dirty="0">
                  <a:hlinkClick r:id="rId4"/>
                </a:rPr>
                <a:t>Pete </a:t>
              </a:r>
              <a:r>
                <a:rPr lang="en-US" sz="600" u="sng" dirty="0" err="1">
                  <a:hlinkClick r:id="rId4"/>
                </a:rPr>
                <a:t>Linforth</a:t>
              </a:r>
              <a:r>
                <a:rPr lang="en-US" sz="600" dirty="0"/>
                <a:t> from </a:t>
              </a:r>
              <a:r>
                <a:rPr lang="en-US" sz="600" u="sng" dirty="0" err="1">
                  <a:hlinkClick r:id="rId5"/>
                </a:rPr>
                <a:t>Pixabay</a:t>
              </a:r>
              <a:r>
                <a:rPr lang="en-US" sz="600" dirty="0"/>
                <a:t> </a:t>
              </a:r>
              <a:endParaRPr lang="he-IL" sz="600" dirty="0"/>
            </a:p>
          </p:txBody>
        </p:sp>
      </p:grpSp>
    </p:spTree>
    <p:extLst>
      <p:ext uri="{BB962C8B-B14F-4D97-AF65-F5344CB8AC3E}">
        <p14:creationId xmlns:p14="http://schemas.microsoft.com/office/powerpoint/2010/main" val="18843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"ברווז עיתונאי"</a:t>
            </a:r>
          </a:p>
        </p:txBody>
      </p:sp>
      <p:sp>
        <p:nvSpPr>
          <p:cNvPr id="3" name="Content Placeholder 2"/>
          <p:cNvSpPr>
            <a:spLocks noGrp="1"/>
          </p:cNvSpPr>
          <p:nvPr>
            <p:ph idx="1"/>
          </p:nvPr>
        </p:nvSpPr>
        <p:spPr>
          <a:xfrm>
            <a:off x="730468" y="1907343"/>
            <a:ext cx="7173311" cy="3820794"/>
          </a:xfrm>
        </p:spPr>
        <p:txBody>
          <a:bodyPr>
            <a:normAutofit/>
          </a:bodyPr>
          <a:lstStyle/>
          <a:p>
            <a:pPr lvl="0">
              <a:buClr>
                <a:srgbClr val="04C2D6"/>
              </a:buClr>
              <a:buSzPts val="2800"/>
              <a:buFont typeface="Arial"/>
              <a:buChar char="•"/>
            </a:pPr>
            <a:r>
              <a:rPr lang="he-IL" sz="2800" dirty="0"/>
              <a:t>כינוי בקרב אנשי תקשורת לידיעה עיתונאית המפורסמת ללא בסיס עובדתי. </a:t>
            </a:r>
          </a:p>
        </p:txBody>
      </p:sp>
      <p:grpSp>
        <p:nvGrpSpPr>
          <p:cNvPr id="6" name="Group 5"/>
          <p:cNvGrpSpPr/>
          <p:nvPr/>
        </p:nvGrpSpPr>
        <p:grpSpPr>
          <a:xfrm>
            <a:off x="7777656" y="1423961"/>
            <a:ext cx="2812632" cy="4272645"/>
            <a:chOff x="8743497" y="1423962"/>
            <a:chExt cx="1591352" cy="2459774"/>
          </a:xfrm>
        </p:grpSpPr>
        <p:sp>
          <p:nvSpPr>
            <p:cNvPr id="7" name="Rectangle 6"/>
            <p:cNvSpPr/>
            <p:nvPr/>
          </p:nvSpPr>
          <p:spPr>
            <a:xfrm>
              <a:off x="8989334" y="3768469"/>
              <a:ext cx="1099676" cy="115267"/>
            </a:xfrm>
            <a:prstGeom prst="rect">
              <a:avLst/>
            </a:prstGeom>
          </p:spPr>
          <p:txBody>
            <a:bodyPr wrap="none">
              <a:spAutoFit/>
            </a:bodyPr>
            <a:lstStyle/>
            <a:p>
              <a:pPr algn="ctr"/>
              <a:r>
                <a:rPr lang="en-US" sz="600" dirty="0"/>
                <a:t>Image by </a:t>
              </a:r>
              <a:r>
                <a:rPr lang="en-US" sz="600" u="sng" dirty="0" err="1">
                  <a:hlinkClick r:id="rId3"/>
                </a:rPr>
                <a:t>Clker</a:t>
              </a:r>
              <a:r>
                <a:rPr lang="en-US" sz="600" u="sng" dirty="0">
                  <a:hlinkClick r:id="rId3"/>
                </a:rPr>
                <a:t>-Free-Vector-Images</a:t>
              </a:r>
              <a:r>
                <a:rPr lang="en-US" sz="600" dirty="0"/>
                <a:t> from </a:t>
              </a:r>
              <a:r>
                <a:rPr lang="en-US" sz="600" u="sng" dirty="0" err="1">
                  <a:hlinkClick r:id="rId4"/>
                </a:rPr>
                <a:t>Pixabay</a:t>
              </a:r>
              <a:r>
                <a:rPr lang="en-US" sz="600" dirty="0"/>
                <a:t> </a:t>
              </a:r>
              <a:endParaRPr lang="he-IL" sz="600" dirty="0"/>
            </a:p>
          </p:txBody>
        </p:sp>
        <p:pic>
          <p:nvPicPr>
            <p:cNvPr id="8" name="Picture 2" descr="D:\Users\Soli\Downloads\duck-312099_12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3497" y="1423962"/>
              <a:ext cx="1591352" cy="23226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8655005"/>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6239</TotalTime>
  <Words>3737</Words>
  <Application>Microsoft Office PowerPoint</Application>
  <PresentationFormat>Widescreen</PresentationFormat>
  <Paragraphs>263</Paragraphs>
  <Slides>33</Slides>
  <Notes>28</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Varela Round</vt:lpstr>
      <vt:lpstr>ערכת נושא Office</vt:lpstr>
      <vt:lpstr>מערכת שידורים לאומית</vt:lpstr>
      <vt:lpstr>מדיה בימי קורונה: ניוז ופייק ניוז</vt:lpstr>
      <vt:lpstr>מה נלמד היום </vt:lpstr>
      <vt:lpstr>מדיה</vt:lpstr>
      <vt:lpstr>מדיה</vt:lpstr>
      <vt:lpstr>PowerPoint Presentation</vt:lpstr>
      <vt:lpstr>... אז מה זה ניוז?</vt:lpstr>
      <vt:lpstr>ומה זה פייק ניוז?</vt:lpstr>
      <vt:lpstr>"ברווז עיתונאי"</vt:lpstr>
      <vt:lpstr>PowerPoint Presentation</vt:lpstr>
      <vt:lpstr>זהירות – פייק ניוז!</vt:lpstr>
      <vt:lpstr>זהירות – פייק ניוז!</vt:lpstr>
      <vt:lpstr>PowerPoint Presentation</vt:lpstr>
      <vt:lpstr>עושים סדר...</vt:lpstr>
      <vt:lpstr>עושים סדר...</vt:lpstr>
      <vt:lpstr>פייק ניוז – איך יודעים?</vt:lpstr>
      <vt:lpstr>פייק ניוז – אז איך יודעים?</vt:lpstr>
      <vt:lpstr>פייק ניוז – אז איך יודעים?</vt:lpstr>
      <vt:lpstr>פייק ניוז – אז איך יודעים?</vt:lpstr>
      <vt:lpstr>פייק ניוז – אז איך יודעים?</vt:lpstr>
      <vt:lpstr>"מתי בפעם האחרונה דודה שלכם היתה בישיבת קבינט?"</vt:lpstr>
      <vt:lpstr>PowerPoint Presentation</vt:lpstr>
      <vt:lpstr>מהן הסיבות להפצת פייק ניוז?</vt:lpstr>
      <vt:lpstr>PowerPoint Presentation</vt:lpstr>
      <vt:lpstr>מאבק בהפצת פייק ניוז לשם אינטרסים</vt:lpstr>
      <vt:lpstr>דוגמה לסרט בנושא פייק ניוז אינטרסנטיים</vt:lpstr>
      <vt:lpstr>דוגמה לסרט בנושא פייק ניוז אינטרסנטיים</vt:lpstr>
      <vt:lpstr>איך מופצות ידיעות פייק ניוז?</vt:lpstr>
      <vt:lpstr>איך מופצות ידיעות פייק ניוז?</vt:lpstr>
      <vt:lpstr>... אז מה כדאי לעשות?</vt:lpstr>
      <vt:lpstr>מה עוד כדאי לעשות? </vt:lpstr>
      <vt:lpstr>לסיכום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972546106658</cp:lastModifiedBy>
  <cp:revision>152</cp:revision>
  <dcterms:created xsi:type="dcterms:W3CDTF">2020-03-15T19:13:03Z</dcterms:created>
  <dcterms:modified xsi:type="dcterms:W3CDTF">2020-04-07T06:50:58Z</dcterms:modified>
</cp:coreProperties>
</file>