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2"/>
  </p:notesMasterIdLst>
  <p:sldIdLst>
    <p:sldId id="257" r:id="rId2"/>
    <p:sldId id="262" r:id="rId3"/>
    <p:sldId id="263" r:id="rId4"/>
    <p:sldId id="295" r:id="rId5"/>
    <p:sldId id="296" r:id="rId6"/>
    <p:sldId id="297" r:id="rId7"/>
    <p:sldId id="298" r:id="rId8"/>
    <p:sldId id="299" r:id="rId9"/>
    <p:sldId id="300" r:id="rId10"/>
    <p:sldId id="301" r:id="rId11"/>
    <p:sldId id="302" r:id="rId12"/>
    <p:sldId id="303" r:id="rId13"/>
    <p:sldId id="310" r:id="rId14"/>
    <p:sldId id="307" r:id="rId15"/>
    <p:sldId id="309" r:id="rId16"/>
    <p:sldId id="308" r:id="rId17"/>
    <p:sldId id="306" r:id="rId18"/>
    <p:sldId id="311" r:id="rId19"/>
    <p:sldId id="312" r:id="rId20"/>
    <p:sldId id="281" r:id="rId21"/>
  </p:sldIdLst>
  <p:sldSz cx="12190413"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snapToObjects="1">
      <p:cViewPr varScale="1">
        <p:scale>
          <a:sx n="101" d="100"/>
          <a:sy n="101" d="100"/>
        </p:scale>
        <p:origin x="954" y="108"/>
      </p:cViewPr>
      <p:guideLst>
        <p:guide orient="horz" pos="2160"/>
        <p:guide pos="3840"/>
      </p:guideLst>
    </p:cSldViewPr>
  </p:slideViewPr>
  <p:notesTextViewPr>
    <p:cViewPr>
      <p:scale>
        <a:sx n="100" d="100"/>
        <a:sy n="100" d="100"/>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EC061A6-0796-4DA4-BCCF-C39215C865B3}" type="datetimeFigureOut">
              <a:rPr lang="he-IL" smtClean="0"/>
              <a:pPr/>
              <a:t>י"ט/אייר/תש"ף</a:t>
            </a:fld>
            <a:endParaRPr lang="he-IL"/>
          </a:p>
        </p:txBody>
      </p:sp>
      <p:sp>
        <p:nvSpPr>
          <p:cNvPr id="4" name="מציין מיקום של תמונת שקופית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DF83E7-A828-4E18-9E21-DA925548D1ED}" type="slidenum">
              <a:rPr lang="he-IL" smtClean="0"/>
              <a:pPr/>
              <a:t>‹#›</a:t>
            </a:fld>
            <a:endParaRPr lang="he-IL"/>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914281" y="2693988"/>
            <a:ext cx="10361851" cy="1470025"/>
          </a:xfrm>
        </p:spPr>
        <p:txBody>
          <a:bodyPr vert="horz" lIns="91440" tIns="45720" rIns="91440" bIns="45720" rtlCol="1" anchor="ctr">
            <a:normAutofit/>
          </a:bodyPr>
          <a:lstStyle>
            <a:lvl1pPr>
              <a:defRPr kumimoji="0" lang="he-IL" sz="6600"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69982" y="6569428"/>
            <a:ext cx="2623619"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1488616" y="6410587"/>
            <a:ext cx="3245977"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985182" y="-439221"/>
            <a:ext cx="4205100"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userDrawn="1"/>
        </p:nvSpPr>
        <p:spPr>
          <a:xfrm>
            <a:off x="8258395" y="6565100"/>
            <a:ext cx="4433637"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4576" y="369916"/>
            <a:ext cx="1301261" cy="159743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שם השיעור">
    <p:spTree>
      <p:nvGrpSpPr>
        <p:cNvPr id="1" name=""/>
        <p:cNvGrpSpPr/>
        <p:nvPr/>
      </p:nvGrpSpPr>
      <p:grpSpPr>
        <a:xfrm>
          <a:off x="0" y="0"/>
          <a:ext cx="0" cy="0"/>
          <a:chOff x="0" y="0"/>
          <a:chExt cx="0" cy="0"/>
        </a:xfrm>
      </p:grpSpPr>
      <p:sp>
        <p:nvSpPr>
          <p:cNvPr id="10" name="מלבן מעוגל 9"/>
          <p:cNvSpPr/>
          <p:nvPr userDrawn="1"/>
        </p:nvSpPr>
        <p:spPr>
          <a:xfrm>
            <a:off x="212915" y="1396869"/>
            <a:ext cx="13175666"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2" name="כותרת 1"/>
          <p:cNvSpPr>
            <a:spLocks noGrp="1"/>
          </p:cNvSpPr>
          <p:nvPr>
            <p:ph type="ctrTitle"/>
          </p:nvPr>
        </p:nvSpPr>
        <p:spPr>
          <a:xfrm>
            <a:off x="738940" y="1640910"/>
            <a:ext cx="10871177" cy="1260000"/>
          </a:xfrm>
          <a:prstGeom prst="rect">
            <a:avLst/>
          </a:prstGeom>
        </p:spPr>
        <p:txBody>
          <a:bodyPr anchor="ctr" anchorCtr="0">
            <a:noAutofit/>
          </a:bodyPr>
          <a:lstStyle>
            <a:lvl1pPr algn="ctr">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8995" y="6579191"/>
            <a:ext cx="5333172"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9499907" y="6294300"/>
            <a:ext cx="3049259"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995581" y="-235260"/>
            <a:ext cx="276813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501048" y="163632"/>
            <a:ext cx="1427924"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Google Shape;11;p2"/>
          <p:cNvSpPr txBox="1">
            <a:spLocks noGrp="1"/>
          </p:cNvSpPr>
          <p:nvPr>
            <p:ph type="subTitle" idx="1"/>
          </p:nvPr>
        </p:nvSpPr>
        <p:spPr>
          <a:xfrm>
            <a:off x="738117" y="2918492"/>
            <a:ext cx="10872000" cy="720000"/>
          </a:xfrm>
          <a:prstGeom prst="rect">
            <a:avLst/>
          </a:prstGeom>
        </p:spPr>
        <p:txBody>
          <a:bodyPr spcFirstLastPara="1" wrap="square" lIns="36000" tIns="36000" rIns="36000" bIns="36000" anchor="t" anchorCtr="0">
            <a:spAutoFit/>
          </a:bodyPr>
          <a:lstStyle>
            <a:lvl1pPr lvl="0" algn="ctr">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738117" y="3655832"/>
            <a:ext cx="10872000" cy="720000"/>
          </a:xfrm>
        </p:spPr>
        <p:txBody>
          <a:bodyPr>
            <a:noAutofit/>
          </a:bodyPr>
          <a:lstStyle>
            <a:lvl1pPr marL="342900" indent="-342900" algn="ctr" defTabSz="914400"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Tree>
    <p:extLst>
      <p:ext uri="{BB962C8B-B14F-4D97-AF65-F5344CB8AC3E}">
        <p14:creationId xmlns:p14="http://schemas.microsoft.com/office/powerpoint/2010/main" val="219659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p:spPr>
        <p:txBody>
          <a:bodyPr lIns="36000" tIns="0" rIns="36000" bIns="0">
            <a:noAutofit/>
          </a:bodyPr>
          <a:lstStyle>
            <a:lvl1pPr>
              <a:defRPr sz="48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515206" y="1195757"/>
            <a:ext cx="11160000" cy="4680000"/>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a:noFill/>
        </p:spPr>
        <p:txBody>
          <a:bodyPr vert="horz" lIns="91440" tIns="45720" rIns="91440" bIns="4572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8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06" y="1185681"/>
            <a:ext cx="11159999" cy="540000"/>
          </a:xfrm>
        </p:spPr>
        <p:txBody>
          <a:bodyPr anchor="b">
            <a:noAutofit/>
          </a:bodyPr>
          <a:lstStyle>
            <a:lvl1pPr marL="0" indent="0">
              <a:buNone/>
              <a:defRPr sz="3200" b="1">
                <a:solidFill>
                  <a:srgbClr val="0070C0"/>
                </a:solidFill>
                <a:latin typeface="Varela Round" pitchFamily="2" charset="-79"/>
                <a:cs typeface="Varela Round" pitchFamily="2"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06" y="1725681"/>
            <a:ext cx="11160000" cy="4152517"/>
          </a:xfrm>
        </p:spPr>
        <p:txBody>
          <a:bodyPr>
            <a:normAutofit/>
          </a:bodyPr>
          <a:lstStyle>
            <a:lvl1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10" name="מלבן מעוגל 9"/>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11" name="מלבן מעוגל 10"/>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12" name="מלבן מעוגל 11"/>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a:noFill/>
        </p:spPr>
        <p:txBody>
          <a:bodyPr vert="horz" lIns="91440" tIns="45720" rIns="91440" bIns="45720" rtlCol="1" anchor="ctr">
            <a:noAutofit/>
          </a:bodyPr>
          <a:lstStyle>
            <a:lvl1pPr>
              <a:defRPr kumimoji="0" lang="he-IL" sz="48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521" y="274638"/>
            <a:ext cx="10971372"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521" y="1600201"/>
            <a:ext cx="10971372"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6463" y="6356351"/>
            <a:ext cx="284443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B6F552B-607E-4869-A917-C44959BDCB12}" type="datetimeFigureOut">
              <a:rPr lang="he-IL" smtClean="0"/>
              <a:pPr/>
              <a:t>י"ט/אייר/תש"ף</a:t>
            </a:fld>
            <a:endParaRPr lang="he-IL"/>
          </a:p>
        </p:txBody>
      </p:sp>
      <p:sp>
        <p:nvSpPr>
          <p:cNvPr id="5" name="מציין מיקום של כותרת תחתונה 4"/>
          <p:cNvSpPr>
            <a:spLocks noGrp="1"/>
          </p:cNvSpPr>
          <p:nvPr>
            <p:ph type="ftr" sz="quarter" idx="3"/>
          </p:nvPr>
        </p:nvSpPr>
        <p:spPr>
          <a:xfrm>
            <a:off x="4165058" y="6356351"/>
            <a:ext cx="3860297"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09521" y="6356351"/>
            <a:ext cx="284443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478A40-4CDB-4A89-A7AB-ED0E5AEAC786}"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53" r:id="rId4"/>
    <p:sldLayoutId id="2147483663" r:id="rId5"/>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p:txBody>
          <a:bodyPr/>
          <a:lstStyle/>
          <a:p>
            <a:r>
              <a:rPr lang="he-IL" dirty="0"/>
              <a:t>מערכת שידורים לאומית</a:t>
            </a:r>
          </a:p>
        </p:txBody>
      </p:sp>
    </p:spTree>
    <p:extLst>
      <p:ext uri="{BB962C8B-B14F-4D97-AF65-F5344CB8AC3E}">
        <p14:creationId xmlns:p14="http://schemas.microsoft.com/office/powerpoint/2010/main" val="170999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7F96085B-55B4-4800-9F9D-8D97A941D2E3}"/>
              </a:ext>
            </a:extLst>
          </p:cNvPr>
          <p:cNvSpPr/>
          <p:nvPr/>
        </p:nvSpPr>
        <p:spPr>
          <a:xfrm>
            <a:off x="4401879" y="456247"/>
            <a:ext cx="7257076" cy="3264035"/>
          </a:xfrm>
          <a:prstGeom prst="rect">
            <a:avLst/>
          </a:prstGeom>
        </p:spPr>
        <p:txBody>
          <a:bodyPr wrap="square">
            <a:spAutoFit/>
          </a:bodyPr>
          <a:lstStyle/>
          <a:p>
            <a:pPr>
              <a:lnSpc>
                <a:spcPct val="150000"/>
              </a:lnSpc>
              <a:spcAft>
                <a:spcPts val="800"/>
              </a:spcAft>
            </a:pPr>
            <a:r>
              <a:rPr lang="he-IL" sz="2800" b="1" u="sng" dirty="0">
                <a:solidFill>
                  <a:srgbClr val="0070C0"/>
                </a:solidFill>
                <a:latin typeface="Varela Round" panose="00000500000000000000" pitchFamily="2" charset="-79"/>
                <a:ea typeface="Calibri" panose="020F0502020204030204" pitchFamily="34" charset="0"/>
                <a:cs typeface="Varela Round" panose="00000500000000000000" pitchFamily="2" charset="-79"/>
              </a:rPr>
              <a:t>בית 3:</a:t>
            </a:r>
            <a:endParaRPr lang="en-US" sz="2800" dirty="0">
              <a:solidFill>
                <a:srgbClr val="0070C0"/>
              </a:solidFill>
              <a:latin typeface="Varela Round" panose="00000500000000000000" pitchFamily="2" charset="-79"/>
              <a:ea typeface="Calibri" panose="020F0502020204030204" pitchFamily="34" charset="0"/>
              <a:cs typeface="Varela Round" panose="00000500000000000000" pitchFamily="2" charset="-79"/>
            </a:endParaRPr>
          </a:p>
          <a:p>
            <a:pPr>
              <a:lnSpc>
                <a:spcPct val="107000"/>
              </a:lnSpc>
              <a:spcAft>
                <a:spcPts val="800"/>
              </a:spcAft>
            </a:pPr>
            <a:r>
              <a:rPr lang="he-IL" sz="2800" b="1" i="1" dirty="0">
                <a:latin typeface="Varela Round" panose="00000500000000000000" pitchFamily="2" charset="-79"/>
                <a:ea typeface="Calibri" panose="020F0502020204030204" pitchFamily="34" charset="0"/>
                <a:cs typeface="Varela Round" panose="00000500000000000000" pitchFamily="2" charset="-79"/>
              </a:rPr>
              <a:t>כָּל צִיץ חָדָשׁ לִזְמָן חֻדַּשׁ / יָצָא שׂחֵק לִקְרַאת בּוֹאוֹ</a:t>
            </a:r>
            <a:endParaRPr lang="en-US" sz="2800" b="1" dirty="0">
              <a:latin typeface="Varela Round" panose="00000500000000000000" pitchFamily="2" charset="-79"/>
              <a:ea typeface="Calibri" panose="020F0502020204030204" pitchFamily="34" charset="0"/>
              <a:cs typeface="Varela Round" panose="00000500000000000000" pitchFamily="2" charset="-79"/>
            </a:endParaRPr>
          </a:p>
          <a:p>
            <a:pPr>
              <a:lnSpc>
                <a:spcPct val="150000"/>
              </a:lnSpc>
              <a:spcAft>
                <a:spcPts val="800"/>
              </a:spcAft>
            </a:pPr>
            <a:r>
              <a:rPr lang="he-IL" sz="2800" dirty="0">
                <a:latin typeface="Varela Round" panose="00000500000000000000" pitchFamily="2" charset="-79"/>
                <a:ea typeface="Calibri" panose="020F0502020204030204" pitchFamily="34" charset="0"/>
                <a:cs typeface="Varela Round" panose="00000500000000000000" pitchFamily="2" charset="-79"/>
              </a:rPr>
              <a:t>הפרחים החדשים, הפורחים באביב, מדומים לילדים קטנים, הממלאים את הגן בצחוקם ובשמחתם המרובה לקראת בוא האביב.</a:t>
            </a:r>
            <a:endParaRPr lang="en-US" sz="2800" dirty="0">
              <a:latin typeface="Varela Round" panose="00000500000000000000" pitchFamily="2" charset="-79"/>
              <a:ea typeface="Calibri" panose="020F0502020204030204" pitchFamily="34" charset="0"/>
              <a:cs typeface="Varela Round" panose="00000500000000000000" pitchFamily="2" charset="-79"/>
            </a:endParaRPr>
          </a:p>
        </p:txBody>
      </p:sp>
      <p:pic>
        <p:nvPicPr>
          <p:cNvPr id="6146" name="Picture 2" descr="Apple Blossom, Flowers, Apple Tree">
            <a:extLst>
              <a:ext uri="{FF2B5EF4-FFF2-40B4-BE49-F238E27FC236}">
                <a16:creationId xmlns:a16="http://schemas.microsoft.com/office/drawing/2014/main" id="{F7ABF681-8251-48F8-A5FB-2A1B33EB21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458" y="3351471"/>
            <a:ext cx="485775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512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D6B2BCA8-91D6-433E-988B-96EB42D9DBB2}"/>
              </a:ext>
            </a:extLst>
          </p:cNvPr>
          <p:cNvSpPr/>
          <p:nvPr/>
        </p:nvSpPr>
        <p:spPr>
          <a:xfrm>
            <a:off x="4002834" y="256892"/>
            <a:ext cx="7694052" cy="5223674"/>
          </a:xfrm>
          <a:prstGeom prst="rect">
            <a:avLst/>
          </a:prstGeom>
        </p:spPr>
        <p:txBody>
          <a:bodyPr wrap="square">
            <a:spAutoFit/>
          </a:bodyPr>
          <a:lstStyle/>
          <a:p>
            <a:pPr>
              <a:lnSpc>
                <a:spcPct val="150000"/>
              </a:lnSpc>
              <a:spcAft>
                <a:spcPts val="800"/>
              </a:spcAft>
            </a:pPr>
            <a:r>
              <a:rPr lang="he-IL" sz="2800" b="1" u="sng" dirty="0">
                <a:solidFill>
                  <a:srgbClr val="0070C0"/>
                </a:solidFill>
                <a:latin typeface="Varela Round" panose="00000500000000000000" pitchFamily="2" charset="-79"/>
                <a:ea typeface="Calibri" panose="020F0502020204030204" pitchFamily="34" charset="0"/>
                <a:cs typeface="Varela Round" panose="00000500000000000000" pitchFamily="2" charset="-79"/>
              </a:rPr>
              <a:t>בית 4:</a:t>
            </a:r>
            <a:endParaRPr lang="en-US" sz="2800" b="1" dirty="0">
              <a:solidFill>
                <a:srgbClr val="0070C0"/>
              </a:solidFill>
              <a:latin typeface="Varela Round" panose="00000500000000000000" pitchFamily="2" charset="-79"/>
              <a:ea typeface="Calibri" panose="020F0502020204030204" pitchFamily="34" charset="0"/>
              <a:cs typeface="Varela Round" panose="00000500000000000000" pitchFamily="2" charset="-79"/>
            </a:endParaRPr>
          </a:p>
          <a:p>
            <a:pPr>
              <a:lnSpc>
                <a:spcPct val="107000"/>
              </a:lnSpc>
              <a:spcAft>
                <a:spcPts val="800"/>
              </a:spcAft>
            </a:pPr>
            <a:r>
              <a:rPr lang="he-IL" sz="2800" b="1" i="1" dirty="0">
                <a:latin typeface="Varela Round" panose="00000500000000000000" pitchFamily="2" charset="-79"/>
                <a:ea typeface="Calibri" panose="020F0502020204030204" pitchFamily="34" charset="0"/>
                <a:cs typeface="Varela Round" panose="00000500000000000000" pitchFamily="2" charset="-79"/>
              </a:rPr>
              <a:t>אַךְ לִפְנֵיהֶם שׁוֹשָׁן עָבַר / מֶלֶךְ כִּי עָל הוּרַם כִּסְאוֹ</a:t>
            </a:r>
            <a:endParaRPr lang="en-US" sz="2800" b="1" dirty="0">
              <a:latin typeface="Varela Round" panose="00000500000000000000" pitchFamily="2" charset="-79"/>
              <a:ea typeface="Calibri" panose="020F0502020204030204" pitchFamily="34" charset="0"/>
              <a:cs typeface="Varela Round" panose="00000500000000000000" pitchFamily="2" charset="-79"/>
            </a:endParaRPr>
          </a:p>
          <a:p>
            <a:pPr>
              <a:lnSpc>
                <a:spcPct val="150000"/>
              </a:lnSpc>
              <a:spcAft>
                <a:spcPts val="800"/>
              </a:spcAft>
            </a:pPr>
            <a:r>
              <a:rPr lang="he-IL" sz="2800" dirty="0">
                <a:latin typeface="Varela Round" panose="00000500000000000000" pitchFamily="2" charset="-79"/>
                <a:ea typeface="Calibri" panose="020F0502020204030204" pitchFamily="34" charset="0"/>
                <a:cs typeface="Varela Round" panose="00000500000000000000" pitchFamily="2" charset="-79"/>
              </a:rPr>
              <a:t>מילת היחס </a:t>
            </a:r>
            <a:r>
              <a:rPr lang="he-IL" sz="2800" b="1" dirty="0">
                <a:latin typeface="Varela Round" panose="00000500000000000000" pitchFamily="2" charset="-79"/>
                <a:ea typeface="Calibri" panose="020F0502020204030204" pitchFamily="34" charset="0"/>
                <a:cs typeface="Varela Round" panose="00000500000000000000" pitchFamily="2" charset="-79"/>
              </a:rPr>
              <a:t>"אך"</a:t>
            </a:r>
            <a:r>
              <a:rPr lang="he-IL" sz="2800" dirty="0">
                <a:latin typeface="Varela Round" panose="00000500000000000000" pitchFamily="2" charset="-79"/>
                <a:ea typeface="Calibri" panose="020F0502020204030204" pitchFamily="34" charset="0"/>
                <a:cs typeface="Varela Round" panose="00000500000000000000" pitchFamily="2" charset="-79"/>
              </a:rPr>
              <a:t> הפותחת את הבית, מקשרת אותו לשלושת הבתים הקודמים והופכת את התקשטות הגן למעין הכנה לאירוע החגיגי והחשוב ביותר - פריחתו של השושן. מכאן, שהגן כולו - הדשא, העצים והפרחים התקשטו לכבודו של מלך הגן - השושן, המתואר כמורם מעל כולם.</a:t>
            </a:r>
            <a:endParaRPr lang="en-US" sz="2800" dirty="0">
              <a:latin typeface="Varela Round" panose="00000500000000000000" pitchFamily="2" charset="-79"/>
              <a:ea typeface="Calibri" panose="020F0502020204030204" pitchFamily="34" charset="0"/>
              <a:cs typeface="Varela Round" panose="00000500000000000000" pitchFamily="2" charset="-79"/>
            </a:endParaRPr>
          </a:p>
        </p:txBody>
      </p:sp>
      <p:pic>
        <p:nvPicPr>
          <p:cNvPr id="7172" name="Picture 4" descr="Rose, Flower, Beauty, Rose Garden, Garden, Red">
            <a:extLst>
              <a:ext uri="{FF2B5EF4-FFF2-40B4-BE49-F238E27FC236}">
                <a16:creationId xmlns:a16="http://schemas.microsoft.com/office/drawing/2014/main" id="{F5E45DFC-F951-4E4F-A2F1-35A932F0DD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2690"/>
          <a:stretch/>
        </p:blipFill>
        <p:spPr bwMode="auto">
          <a:xfrm>
            <a:off x="273803" y="1637413"/>
            <a:ext cx="3511388" cy="2681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707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F0901E05-6C38-4CAA-9757-56F4AA684B0D}"/>
              </a:ext>
            </a:extLst>
          </p:cNvPr>
          <p:cNvSpPr/>
          <p:nvPr/>
        </p:nvSpPr>
        <p:spPr>
          <a:xfrm>
            <a:off x="2573021" y="519230"/>
            <a:ext cx="9344659" cy="5428858"/>
          </a:xfrm>
          <a:prstGeom prst="rect">
            <a:avLst/>
          </a:prstGeom>
        </p:spPr>
        <p:txBody>
          <a:bodyPr wrap="square">
            <a:spAutoFit/>
          </a:bodyPr>
          <a:lstStyle/>
          <a:p>
            <a:pPr>
              <a:lnSpc>
                <a:spcPct val="150000"/>
              </a:lnSpc>
              <a:spcAft>
                <a:spcPts val="800"/>
              </a:spcAft>
            </a:pPr>
            <a:r>
              <a:rPr lang="he-IL" sz="2800" b="1" u="sng" dirty="0">
                <a:solidFill>
                  <a:srgbClr val="0070C0"/>
                </a:solidFill>
                <a:latin typeface="Varela Round" panose="00000500000000000000" pitchFamily="2" charset="-79"/>
                <a:ea typeface="Calibri" panose="020F0502020204030204" pitchFamily="34" charset="0"/>
                <a:cs typeface="Varela Round" panose="00000500000000000000" pitchFamily="2" charset="-79"/>
              </a:rPr>
              <a:t>בית 5:</a:t>
            </a:r>
            <a:endParaRPr lang="en-US" sz="2800" b="1" dirty="0">
              <a:solidFill>
                <a:srgbClr val="0070C0"/>
              </a:solidFill>
              <a:latin typeface="Varela Round" panose="00000500000000000000" pitchFamily="2" charset="-79"/>
              <a:ea typeface="Calibri" panose="020F0502020204030204" pitchFamily="34" charset="0"/>
              <a:cs typeface="Varela Round" panose="00000500000000000000" pitchFamily="2" charset="-79"/>
            </a:endParaRPr>
          </a:p>
          <a:p>
            <a:pPr>
              <a:lnSpc>
                <a:spcPct val="107000"/>
              </a:lnSpc>
              <a:spcAft>
                <a:spcPts val="800"/>
              </a:spcAft>
            </a:pPr>
            <a:r>
              <a:rPr lang="he-IL" sz="2800" b="1" i="1" dirty="0">
                <a:latin typeface="Varela Round" panose="00000500000000000000" pitchFamily="2" charset="-79"/>
                <a:ea typeface="Calibri" panose="020F0502020204030204" pitchFamily="34" charset="0"/>
                <a:cs typeface="Varela Round" panose="00000500000000000000" pitchFamily="2" charset="-79"/>
              </a:rPr>
              <a:t>יָצָא מִבֵּין מִשְׁמַר עָלָיו / וַיְשַׁנֶּה אֵת בִּגְדֵי כִלְאוֹ</a:t>
            </a:r>
            <a:endParaRPr lang="en-US" sz="2800" b="1" dirty="0">
              <a:latin typeface="Varela Round" panose="00000500000000000000" pitchFamily="2" charset="-79"/>
              <a:ea typeface="Calibri" panose="020F0502020204030204" pitchFamily="34" charset="0"/>
              <a:cs typeface="Varela Round" panose="00000500000000000000" pitchFamily="2" charset="-79"/>
            </a:endParaRPr>
          </a:p>
          <a:p>
            <a:pPr>
              <a:lnSpc>
                <a:spcPct val="150000"/>
              </a:lnSpc>
              <a:spcAft>
                <a:spcPts val="800"/>
              </a:spcAft>
            </a:pPr>
            <a:r>
              <a:rPr lang="he-IL" sz="2800" dirty="0">
                <a:latin typeface="Varela Round" panose="00000500000000000000" pitchFamily="2" charset="-79"/>
                <a:ea typeface="Calibri" panose="020F0502020204030204" pitchFamily="34" charset="0"/>
                <a:cs typeface="Varela Round" panose="00000500000000000000" pitchFamily="2" charset="-79"/>
              </a:rPr>
              <a:t>גם בית זה מוקדש לשושן: כעת מתוארת פריחתו כאילו יצא הוא מן הכלא, והחליף את בגדי האסירים בבגדי מלכות צבעוניים ועזים. יופיו מוצג במלוא הדרו.</a:t>
            </a:r>
            <a:endParaRPr lang="en-US" sz="2800" dirty="0">
              <a:latin typeface="Varela Round" panose="00000500000000000000" pitchFamily="2" charset="-79"/>
              <a:ea typeface="Calibri" panose="020F0502020204030204" pitchFamily="34" charset="0"/>
              <a:cs typeface="Varela Round" panose="00000500000000000000" pitchFamily="2" charset="-79"/>
            </a:endParaRPr>
          </a:p>
          <a:p>
            <a:pPr>
              <a:lnSpc>
                <a:spcPct val="150000"/>
              </a:lnSpc>
              <a:spcAft>
                <a:spcPts val="800"/>
              </a:spcAft>
            </a:pPr>
            <a:r>
              <a:rPr lang="he-IL" sz="2800" dirty="0">
                <a:latin typeface="Varela Round" panose="00000500000000000000" pitchFamily="2" charset="-79"/>
                <a:ea typeface="Calibri" panose="020F0502020204030204" pitchFamily="34" charset="0"/>
                <a:cs typeface="Varela Round" panose="00000500000000000000" pitchFamily="2" charset="-79"/>
              </a:rPr>
              <a:t>משמר העלים: מצד אחד שמרו עליו בכל תקופת החורף עד לכדי הבשלתו, מצד שני אזקו אותו בדומה לשומרי בית הכלא.</a:t>
            </a:r>
          </a:p>
          <a:p>
            <a:pPr>
              <a:lnSpc>
                <a:spcPct val="150000"/>
              </a:lnSpc>
              <a:spcAft>
                <a:spcPts val="800"/>
              </a:spcAft>
            </a:pPr>
            <a:endParaRPr lang="en-US" sz="2800" dirty="0">
              <a:latin typeface="Varela Round" panose="00000500000000000000" pitchFamily="2" charset="-79"/>
              <a:ea typeface="Calibri" panose="020F0502020204030204" pitchFamily="34" charset="0"/>
              <a:cs typeface="Varela Round" panose="00000500000000000000" pitchFamily="2" charset="-79"/>
            </a:endParaRPr>
          </a:p>
        </p:txBody>
      </p:sp>
      <p:pic>
        <p:nvPicPr>
          <p:cNvPr id="3" name="Picture 2" descr="Bouquet, Flower, Rose, Red, Love, Flower">
            <a:extLst>
              <a:ext uri="{FF2B5EF4-FFF2-40B4-BE49-F238E27FC236}">
                <a16:creationId xmlns:a16="http://schemas.microsoft.com/office/drawing/2014/main" id="{DB17C9AF-48D1-4CA7-B41F-59AEDCF931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733" y="2657475"/>
            <a:ext cx="2214562" cy="2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953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17632B8D-9E01-42EC-AF7B-7128AB999C06}"/>
              </a:ext>
            </a:extLst>
          </p:cNvPr>
          <p:cNvSpPr/>
          <p:nvPr/>
        </p:nvSpPr>
        <p:spPr>
          <a:xfrm>
            <a:off x="195943" y="281333"/>
            <a:ext cx="11752217" cy="5019644"/>
          </a:xfrm>
          <a:prstGeom prst="rect">
            <a:avLst/>
          </a:prstGeom>
        </p:spPr>
        <p:txBody>
          <a:bodyPr wrap="square">
            <a:spAutoFit/>
          </a:bodyPr>
          <a:lstStyle/>
          <a:p>
            <a:pPr>
              <a:lnSpc>
                <a:spcPct val="150000"/>
              </a:lnSpc>
              <a:spcAft>
                <a:spcPts val="800"/>
              </a:spcAft>
            </a:pPr>
            <a:r>
              <a:rPr lang="he-IL" sz="2800" b="1" u="sng" dirty="0">
                <a:solidFill>
                  <a:srgbClr val="0070C0"/>
                </a:solidFill>
                <a:latin typeface="Varela Round" panose="00000500000000000000" pitchFamily="2" charset="-79"/>
                <a:ea typeface="Calibri" panose="020F0502020204030204" pitchFamily="34" charset="0"/>
                <a:cs typeface="Varela Round" panose="00000500000000000000" pitchFamily="2" charset="-79"/>
              </a:rPr>
              <a:t>בית 6:</a:t>
            </a:r>
            <a:endParaRPr lang="en-US" sz="2800" dirty="0">
              <a:solidFill>
                <a:srgbClr val="0070C0"/>
              </a:solidFill>
              <a:latin typeface="Varela Round" panose="00000500000000000000" pitchFamily="2" charset="-79"/>
              <a:ea typeface="Calibri" panose="020F0502020204030204" pitchFamily="34" charset="0"/>
              <a:cs typeface="Varela Round" panose="00000500000000000000" pitchFamily="2" charset="-79"/>
            </a:endParaRPr>
          </a:p>
          <a:p>
            <a:pPr>
              <a:lnSpc>
                <a:spcPct val="107000"/>
              </a:lnSpc>
              <a:spcAft>
                <a:spcPts val="800"/>
              </a:spcAft>
            </a:pPr>
            <a:r>
              <a:rPr lang="he-IL" sz="2800" b="1" i="1" dirty="0">
                <a:latin typeface="Varela Round" panose="00000500000000000000" pitchFamily="2" charset="-79"/>
                <a:ea typeface="Calibri" panose="020F0502020204030204" pitchFamily="34" charset="0"/>
                <a:cs typeface="Varela Round" panose="00000500000000000000" pitchFamily="2" charset="-79"/>
              </a:rPr>
              <a:t>מִי לֹא יִשְׁתֶּה / יֵינוֹ עָלָיו / הָאִישׁ הַהוּא / </a:t>
            </a:r>
            <a:r>
              <a:rPr lang="he-IL" sz="2800" b="1" i="1" dirty="0" err="1">
                <a:latin typeface="Varela Round" panose="00000500000000000000" pitchFamily="2" charset="-79"/>
                <a:ea typeface="Calibri" panose="020F0502020204030204" pitchFamily="34" charset="0"/>
                <a:cs typeface="Varela Round" panose="00000500000000000000" pitchFamily="2" charset="-79"/>
              </a:rPr>
              <a:t>יִשָּׂא</a:t>
            </a:r>
            <a:r>
              <a:rPr lang="he-IL" sz="2800" b="1" i="1" dirty="0">
                <a:latin typeface="Varela Round" panose="00000500000000000000" pitchFamily="2" charset="-79"/>
                <a:ea typeface="Calibri" panose="020F0502020204030204" pitchFamily="34" charset="0"/>
                <a:cs typeface="Varela Round" panose="00000500000000000000" pitchFamily="2" charset="-79"/>
              </a:rPr>
              <a:t> חֶטְאוֹ! </a:t>
            </a:r>
            <a:endParaRPr lang="en-US" sz="2800" b="1" dirty="0">
              <a:latin typeface="Varela Round" panose="00000500000000000000" pitchFamily="2" charset="-79"/>
              <a:ea typeface="Calibri" panose="020F0502020204030204" pitchFamily="34" charset="0"/>
              <a:cs typeface="Varela Round" panose="00000500000000000000" pitchFamily="2" charset="-79"/>
            </a:endParaRPr>
          </a:p>
          <a:p>
            <a:pPr>
              <a:lnSpc>
                <a:spcPct val="150000"/>
              </a:lnSpc>
              <a:spcAft>
                <a:spcPts val="800"/>
              </a:spcAft>
            </a:pPr>
            <a:r>
              <a:rPr lang="he-IL" sz="2500" dirty="0">
                <a:latin typeface="Varela Round" panose="00000500000000000000" pitchFamily="2" charset="-79"/>
                <a:ea typeface="Calibri" panose="020F0502020204030204" pitchFamily="34" charset="0"/>
                <a:cs typeface="Varela Round" panose="00000500000000000000" pitchFamily="2" charset="-79"/>
              </a:rPr>
              <a:t>בית זה מהווה </a:t>
            </a:r>
            <a:r>
              <a:rPr lang="he-IL" sz="2500" b="1" dirty="0">
                <a:latin typeface="Varela Round" panose="00000500000000000000" pitchFamily="2" charset="-79"/>
                <a:ea typeface="Calibri" panose="020F0502020204030204" pitchFamily="34" charset="0"/>
                <a:cs typeface="Varela Round" panose="00000500000000000000" pitchFamily="2" charset="-79"/>
              </a:rPr>
              <a:t>תפארת הסיום</a:t>
            </a:r>
            <a:r>
              <a:rPr lang="he-IL" sz="2500" dirty="0">
                <a:latin typeface="Varela Round" panose="00000500000000000000" pitchFamily="2" charset="-79"/>
                <a:ea typeface="Calibri" panose="020F0502020204030204" pitchFamily="34" charset="0"/>
                <a:cs typeface="Varela Round" panose="00000500000000000000" pitchFamily="2" charset="-79"/>
              </a:rPr>
              <a:t>. שיר הטבע הופך לשיר יין.</a:t>
            </a:r>
            <a:endParaRPr lang="en-US" sz="2500" dirty="0">
              <a:latin typeface="Varela Round" panose="00000500000000000000" pitchFamily="2" charset="-79"/>
              <a:ea typeface="Calibri" panose="020F0502020204030204" pitchFamily="34" charset="0"/>
              <a:cs typeface="Varela Round" panose="00000500000000000000" pitchFamily="2" charset="-79"/>
            </a:endParaRPr>
          </a:p>
          <a:p>
            <a:pPr>
              <a:lnSpc>
                <a:spcPct val="150000"/>
              </a:lnSpc>
              <a:spcAft>
                <a:spcPts val="800"/>
              </a:spcAft>
            </a:pPr>
            <a:r>
              <a:rPr lang="he-IL" sz="2500" dirty="0">
                <a:latin typeface="Varela Round" panose="00000500000000000000" pitchFamily="2" charset="-79"/>
                <a:ea typeface="Calibri" panose="020F0502020204030204" pitchFamily="34" charset="0"/>
                <a:cs typeface="Varela Round" panose="00000500000000000000" pitchFamily="2" charset="-79"/>
              </a:rPr>
              <a:t>השיר מסתיים בקריאה ללגום יין לחיי המלך החדש - השושן. הדובר מנסח את דבריו כאיום מוגזם, אך למעשה, המטרה ליצור הומור - מי שלא יחגוג את שחרורו של השושן, את פריחתו המחודשת, יישא בחטא, ייענש. </a:t>
            </a:r>
            <a:endParaRPr lang="en-US" sz="2500" dirty="0">
              <a:latin typeface="Varela Round" panose="00000500000000000000" pitchFamily="2" charset="-79"/>
              <a:ea typeface="Calibri" panose="020F0502020204030204" pitchFamily="34" charset="0"/>
              <a:cs typeface="Varela Round" panose="00000500000000000000" pitchFamily="2" charset="-79"/>
            </a:endParaRPr>
          </a:p>
          <a:p>
            <a:pPr>
              <a:lnSpc>
                <a:spcPct val="150000"/>
              </a:lnSpc>
              <a:spcAft>
                <a:spcPts val="800"/>
              </a:spcAft>
            </a:pPr>
            <a:r>
              <a:rPr lang="he-IL" sz="2500" dirty="0">
                <a:latin typeface="Varela Round" panose="00000500000000000000" pitchFamily="2" charset="-79"/>
                <a:ea typeface="Calibri" panose="020F0502020204030204" pitchFamily="34" charset="0"/>
                <a:cs typeface="Varela Round" panose="00000500000000000000" pitchFamily="2" charset="-79"/>
              </a:rPr>
              <a:t>בסיום זה ניתן לראות שהדובר קושר בין מצוות חג הפסח, לפיה כל יהודי נדרש לחגוג את היציאה מעבדות לחירות, לבין האביב שבו הטבע משתחרר בכבלי החורף ופורח מחדש.</a:t>
            </a:r>
            <a:endParaRPr lang="en-US" sz="2500" dirty="0">
              <a:latin typeface="Varela Round" panose="00000500000000000000" pitchFamily="2" charset="-79"/>
              <a:ea typeface="Calibri" panose="020F0502020204030204" pitchFamily="34" charset="0"/>
              <a:cs typeface="Varela Round" panose="00000500000000000000" pitchFamily="2" charset="-79"/>
            </a:endParaRPr>
          </a:p>
        </p:txBody>
      </p:sp>
      <p:pic>
        <p:nvPicPr>
          <p:cNvPr id="9218" name="Picture 2" descr="Wine, Wineglass, Leisure, Drink, Alcohol">
            <a:extLst>
              <a:ext uri="{FF2B5EF4-FFF2-40B4-BE49-F238E27FC236}">
                <a16:creationId xmlns:a16="http://schemas.microsoft.com/office/drawing/2014/main" id="{427DEBF6-9BCC-4E2A-A6CB-1F36D370D7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142" y="138875"/>
            <a:ext cx="3234291" cy="2156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761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F47C0398-BF30-49D5-A67D-9DADCFC212CF}"/>
              </a:ext>
            </a:extLst>
          </p:cNvPr>
          <p:cNvSpPr/>
          <p:nvPr/>
        </p:nvSpPr>
        <p:spPr>
          <a:xfrm>
            <a:off x="212650" y="17467"/>
            <a:ext cx="11816789" cy="5174365"/>
          </a:xfrm>
          <a:prstGeom prst="rect">
            <a:avLst/>
          </a:prstGeom>
        </p:spPr>
        <p:txBody>
          <a:bodyPr wrap="square">
            <a:spAutoFit/>
          </a:bodyPr>
          <a:lstStyle/>
          <a:p>
            <a:pPr>
              <a:lnSpc>
                <a:spcPct val="150000"/>
              </a:lnSpc>
              <a:spcAft>
                <a:spcPts val="600"/>
              </a:spcAft>
            </a:pPr>
            <a:r>
              <a:rPr lang="he-IL" sz="3600" b="1" u="sng" dirty="0">
                <a:solidFill>
                  <a:srgbClr val="002060"/>
                </a:solidFill>
                <a:latin typeface="Varela Round" panose="00000500000000000000" pitchFamily="2" charset="-79"/>
                <a:cs typeface="Varela Round" panose="00000500000000000000" pitchFamily="2" charset="-79"/>
              </a:rPr>
              <a:t>אמצעים אמנותיים</a:t>
            </a:r>
            <a:endParaRPr lang="en-US" sz="3600" b="1" u="sng" dirty="0">
              <a:solidFill>
                <a:srgbClr val="002060"/>
              </a:solidFill>
              <a:latin typeface="Varela Round" panose="00000500000000000000" pitchFamily="2" charset="-79"/>
              <a:cs typeface="Varela Round" panose="00000500000000000000" pitchFamily="2" charset="-79"/>
            </a:endParaRPr>
          </a:p>
          <a:p>
            <a:pPr>
              <a:lnSpc>
                <a:spcPct val="150000"/>
              </a:lnSpc>
              <a:spcAft>
                <a:spcPts val="600"/>
              </a:spcAft>
            </a:pPr>
            <a:r>
              <a:rPr lang="he-IL" sz="2400" b="1" u="sng" dirty="0">
                <a:solidFill>
                  <a:srgbClr val="0070C0"/>
                </a:solidFill>
                <a:latin typeface="Varela Round" panose="00000500000000000000" pitchFamily="2" charset="-79"/>
                <a:ea typeface="Calibri" panose="020F0502020204030204" pitchFamily="34" charset="0"/>
                <a:cs typeface="Varela Round" panose="00000500000000000000" pitchFamily="2" charset="-79"/>
              </a:rPr>
              <a:t>מבנה השיר</a:t>
            </a:r>
            <a:endParaRPr lang="en-US" sz="2400" dirty="0">
              <a:solidFill>
                <a:srgbClr val="0070C0"/>
              </a:solidFill>
              <a:latin typeface="Varela Round" panose="00000500000000000000" pitchFamily="2" charset="-79"/>
              <a:ea typeface="Calibri" panose="020F0502020204030204" pitchFamily="34" charset="0"/>
              <a:cs typeface="Varela Round" panose="00000500000000000000" pitchFamily="2" charset="-79"/>
            </a:endParaRPr>
          </a:p>
          <a:p>
            <a:pPr>
              <a:lnSpc>
                <a:spcPct val="150000"/>
              </a:lnSpc>
              <a:spcAft>
                <a:spcPts val="600"/>
              </a:spcAft>
            </a:pPr>
            <a:r>
              <a:rPr lang="he-IL" sz="2300" u="sng" dirty="0">
                <a:latin typeface="Varela Round" panose="00000500000000000000" pitchFamily="2" charset="-79"/>
                <a:ea typeface="Calibri" panose="020F0502020204030204" pitchFamily="34" charset="0"/>
                <a:cs typeface="Varela Round" panose="00000500000000000000" pitchFamily="2" charset="-79"/>
              </a:rPr>
              <a:t>אחדות מטאפורית</a:t>
            </a:r>
            <a:r>
              <a:rPr lang="he-IL" sz="2300" dirty="0">
                <a:latin typeface="Varela Round" panose="00000500000000000000" pitchFamily="2" charset="-79"/>
                <a:ea typeface="Calibri" panose="020F0502020204030204" pitchFamily="34" charset="0"/>
                <a:cs typeface="Varela Round" panose="00000500000000000000" pitchFamily="2" charset="-79"/>
              </a:rPr>
              <a:t> - כל הצומח בגן מתהדרים בבגדי מלכות חגיגיים.</a:t>
            </a:r>
            <a:endParaRPr lang="en-US" sz="2300" dirty="0">
              <a:latin typeface="Varela Round" panose="00000500000000000000" pitchFamily="2" charset="-79"/>
              <a:ea typeface="Calibri" panose="020F0502020204030204" pitchFamily="34" charset="0"/>
              <a:cs typeface="Varela Round" panose="00000500000000000000" pitchFamily="2" charset="-79"/>
            </a:endParaRPr>
          </a:p>
          <a:p>
            <a:pPr>
              <a:lnSpc>
                <a:spcPct val="150000"/>
              </a:lnSpc>
              <a:spcAft>
                <a:spcPts val="600"/>
              </a:spcAft>
            </a:pPr>
            <a:r>
              <a:rPr lang="he-IL" sz="2300" dirty="0">
                <a:latin typeface="Varela Round" panose="00000500000000000000" pitchFamily="2" charset="-79"/>
                <a:ea typeface="Calibri" panose="020F0502020204030204" pitchFamily="34" charset="0"/>
                <a:cs typeface="Varela Round" panose="00000500000000000000" pitchFamily="2" charset="-79"/>
              </a:rPr>
              <a:t>השיר מתאר את הגן בצורה </a:t>
            </a:r>
            <a:r>
              <a:rPr lang="he-IL" sz="2300" u="sng" dirty="0">
                <a:latin typeface="Varela Round" panose="00000500000000000000" pitchFamily="2" charset="-79"/>
                <a:ea typeface="Calibri" panose="020F0502020204030204" pitchFamily="34" charset="0"/>
                <a:cs typeface="Varela Round" panose="00000500000000000000" pitchFamily="2" charset="-79"/>
              </a:rPr>
              <a:t>הדרגתית</a:t>
            </a:r>
            <a:r>
              <a:rPr lang="he-IL" sz="2300" dirty="0">
                <a:latin typeface="Varela Round" panose="00000500000000000000" pitchFamily="2" charset="-79"/>
                <a:ea typeface="Calibri" panose="020F0502020204030204" pitchFamily="34" charset="0"/>
                <a:cs typeface="Varela Round" panose="00000500000000000000" pitchFamily="2" charset="-79"/>
              </a:rPr>
              <a:t> - מן הכלל אל הפרט:</a:t>
            </a:r>
            <a:endParaRPr lang="en-US" sz="2300" dirty="0">
              <a:latin typeface="Varela Round" panose="00000500000000000000" pitchFamily="2" charset="-79"/>
              <a:ea typeface="Calibri" panose="020F0502020204030204" pitchFamily="34" charset="0"/>
              <a:cs typeface="Varela Round" panose="00000500000000000000" pitchFamily="2" charset="-79"/>
            </a:endParaRPr>
          </a:p>
          <a:p>
            <a:pPr>
              <a:lnSpc>
                <a:spcPct val="150000"/>
              </a:lnSpc>
              <a:spcAft>
                <a:spcPts val="600"/>
              </a:spcAft>
            </a:pPr>
            <a:r>
              <a:rPr lang="he-IL" sz="2300" dirty="0">
                <a:latin typeface="Varela Round" panose="00000500000000000000" pitchFamily="2" charset="-79"/>
                <a:ea typeface="Calibri" panose="020F0502020204030204" pitchFamily="34" charset="0"/>
                <a:cs typeface="Varela Round" panose="00000500000000000000" pitchFamily="2" charset="-79"/>
              </a:rPr>
              <a:t>הגן - הדשא - העצים - הפרחים - השושן.</a:t>
            </a:r>
            <a:endParaRPr lang="en-US" sz="2300" dirty="0">
              <a:latin typeface="Varela Round" panose="00000500000000000000" pitchFamily="2" charset="-79"/>
              <a:ea typeface="Calibri" panose="020F0502020204030204" pitchFamily="34" charset="0"/>
              <a:cs typeface="Varela Round" panose="00000500000000000000" pitchFamily="2" charset="-79"/>
            </a:endParaRPr>
          </a:p>
          <a:p>
            <a:pPr>
              <a:lnSpc>
                <a:spcPct val="150000"/>
              </a:lnSpc>
              <a:spcAft>
                <a:spcPts val="600"/>
              </a:spcAft>
            </a:pPr>
            <a:r>
              <a:rPr lang="he-IL" sz="2400" b="1" u="sng" dirty="0">
                <a:solidFill>
                  <a:srgbClr val="0070C0"/>
                </a:solidFill>
                <a:latin typeface="Varela Round" panose="00000500000000000000" pitchFamily="2" charset="-79"/>
                <a:ea typeface="Calibri" panose="020F0502020204030204" pitchFamily="34" charset="0"/>
                <a:cs typeface="Varela Round" panose="00000500000000000000" pitchFamily="2" charset="-79"/>
              </a:rPr>
              <a:t>האנשה</a:t>
            </a:r>
            <a:endParaRPr lang="en-US" sz="2400" dirty="0">
              <a:solidFill>
                <a:srgbClr val="0070C0"/>
              </a:solidFill>
              <a:latin typeface="Varela Round" panose="00000500000000000000" pitchFamily="2" charset="-79"/>
              <a:ea typeface="Calibri" panose="020F0502020204030204" pitchFamily="34" charset="0"/>
              <a:cs typeface="Varela Round" panose="00000500000000000000" pitchFamily="2" charset="-79"/>
            </a:endParaRPr>
          </a:p>
          <a:p>
            <a:pPr>
              <a:lnSpc>
                <a:spcPct val="150000"/>
              </a:lnSpc>
              <a:spcAft>
                <a:spcPts val="600"/>
              </a:spcAft>
            </a:pPr>
            <a:r>
              <a:rPr lang="he-IL" sz="2300" dirty="0">
                <a:latin typeface="Varela Round" panose="00000500000000000000" pitchFamily="2" charset="-79"/>
                <a:ea typeface="Calibri" panose="020F0502020204030204" pitchFamily="34" charset="0"/>
                <a:cs typeface="Varela Round" panose="00000500000000000000" pitchFamily="2" charset="-79"/>
              </a:rPr>
              <a:t>המשורר מייחס לגן - לדשא, לעצים ולפרחים התנהגות אנושית. בכך הוא מעצים ומאדיר את הגן: </a:t>
            </a:r>
          </a:p>
          <a:p>
            <a:pPr>
              <a:lnSpc>
                <a:spcPct val="150000"/>
              </a:lnSpc>
              <a:spcAft>
                <a:spcPts val="600"/>
              </a:spcAft>
            </a:pPr>
            <a:r>
              <a:rPr lang="he-IL" sz="2300" b="1" dirty="0">
                <a:latin typeface="Varela Round" panose="00000500000000000000" pitchFamily="2" charset="-79"/>
                <a:ea typeface="Calibri" panose="020F0502020204030204" pitchFamily="34" charset="0"/>
                <a:cs typeface="Varela Round" panose="00000500000000000000" pitchFamily="2" charset="-79"/>
              </a:rPr>
              <a:t>לבש הגן </a:t>
            </a:r>
            <a:r>
              <a:rPr lang="he-IL" sz="2300" dirty="0">
                <a:latin typeface="Varela Round" panose="00000500000000000000" pitchFamily="2" charset="-79"/>
                <a:ea typeface="Calibri" panose="020F0502020204030204" pitchFamily="34" charset="0"/>
                <a:cs typeface="Varela Round" panose="00000500000000000000" pitchFamily="2" charset="-79"/>
              </a:rPr>
              <a:t>(בית 1),</a:t>
            </a:r>
            <a:r>
              <a:rPr lang="he-IL" sz="2300" b="1" dirty="0">
                <a:latin typeface="Varela Round" panose="00000500000000000000" pitchFamily="2" charset="-79"/>
                <a:ea typeface="Calibri" panose="020F0502020204030204" pitchFamily="34" charset="0"/>
                <a:cs typeface="Varela Round" panose="00000500000000000000" pitchFamily="2" charset="-79"/>
              </a:rPr>
              <a:t> עטה, הראה </a:t>
            </a:r>
            <a:r>
              <a:rPr lang="he-IL" sz="2300" dirty="0">
                <a:latin typeface="Varela Round" panose="00000500000000000000" pitchFamily="2" charset="-79"/>
                <a:ea typeface="Calibri" panose="020F0502020204030204" pitchFamily="34" charset="0"/>
                <a:cs typeface="Varela Round" panose="00000500000000000000" pitchFamily="2" charset="-79"/>
              </a:rPr>
              <a:t>(בית 2),</a:t>
            </a:r>
            <a:r>
              <a:rPr lang="he-IL" sz="2300" b="1" dirty="0">
                <a:latin typeface="Varela Round" panose="00000500000000000000" pitchFamily="2" charset="-79"/>
                <a:ea typeface="Calibri" panose="020F0502020204030204" pitchFamily="34" charset="0"/>
                <a:cs typeface="Varela Round" panose="00000500000000000000" pitchFamily="2" charset="-79"/>
              </a:rPr>
              <a:t> יצא שוחק </a:t>
            </a:r>
            <a:r>
              <a:rPr lang="he-IL" sz="2300" dirty="0">
                <a:latin typeface="Varela Round" panose="00000500000000000000" pitchFamily="2" charset="-79"/>
                <a:ea typeface="Calibri" panose="020F0502020204030204" pitchFamily="34" charset="0"/>
                <a:cs typeface="Varela Round" panose="00000500000000000000" pitchFamily="2" charset="-79"/>
              </a:rPr>
              <a:t>(בית 3),</a:t>
            </a:r>
            <a:r>
              <a:rPr lang="he-IL" sz="2300" b="1" dirty="0">
                <a:latin typeface="Varela Round" panose="00000500000000000000" pitchFamily="2" charset="-79"/>
                <a:ea typeface="Calibri" panose="020F0502020204030204" pitchFamily="34" charset="0"/>
                <a:cs typeface="Varela Round" panose="00000500000000000000" pitchFamily="2" charset="-79"/>
              </a:rPr>
              <a:t> שושן עבר </a:t>
            </a:r>
            <a:r>
              <a:rPr lang="he-IL" sz="2300" dirty="0">
                <a:latin typeface="Varela Round" panose="00000500000000000000" pitchFamily="2" charset="-79"/>
                <a:ea typeface="Calibri" panose="020F0502020204030204" pitchFamily="34" charset="0"/>
                <a:cs typeface="Varela Round" panose="00000500000000000000" pitchFamily="2" charset="-79"/>
              </a:rPr>
              <a:t>(בית 4), </a:t>
            </a:r>
            <a:r>
              <a:rPr lang="he-IL" sz="2300" b="1" dirty="0">
                <a:latin typeface="Varela Round" panose="00000500000000000000" pitchFamily="2" charset="-79"/>
                <a:ea typeface="Calibri" panose="020F0502020204030204" pitchFamily="34" charset="0"/>
                <a:cs typeface="Varela Round" panose="00000500000000000000" pitchFamily="2" charset="-79"/>
              </a:rPr>
              <a:t>יצא, ישנה </a:t>
            </a:r>
            <a:r>
              <a:rPr lang="he-IL" sz="2300" dirty="0">
                <a:latin typeface="Varela Round" panose="00000500000000000000" pitchFamily="2" charset="-79"/>
                <a:ea typeface="Calibri" panose="020F0502020204030204" pitchFamily="34" charset="0"/>
                <a:cs typeface="Varela Round" panose="00000500000000000000" pitchFamily="2" charset="-79"/>
              </a:rPr>
              <a:t>(בית 5)</a:t>
            </a:r>
            <a:endParaRPr lang="en-US" sz="2300" dirty="0">
              <a:latin typeface="Calibri" panose="020F0502020204030204" pitchFamily="34" charset="0"/>
              <a:ea typeface="Calibri" panose="020F0502020204030204" pitchFamily="34" charset="0"/>
              <a:cs typeface="Arial" panose="020B0604020202020204" pitchFamily="34" charset="0"/>
            </a:endParaRPr>
          </a:p>
        </p:txBody>
      </p:sp>
      <p:pic>
        <p:nvPicPr>
          <p:cNvPr id="10242" name="Picture 2" descr="Garden, Versailles, France, Gardens">
            <a:extLst>
              <a:ext uri="{FF2B5EF4-FFF2-40B4-BE49-F238E27FC236}">
                <a16:creationId xmlns:a16="http://schemas.microsoft.com/office/drawing/2014/main" id="{B72D0CAC-B22E-43CB-B0F4-56DDBC0491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51" y="1173906"/>
            <a:ext cx="3169559" cy="2378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218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a:extLst>
              <a:ext uri="{FF2B5EF4-FFF2-40B4-BE49-F238E27FC236}">
                <a16:creationId xmlns:a16="http://schemas.microsoft.com/office/drawing/2014/main" id="{AE0850CF-D37B-4BD8-B826-B55EC757AB65}"/>
              </a:ext>
            </a:extLst>
          </p:cNvPr>
          <p:cNvSpPr/>
          <p:nvPr/>
        </p:nvSpPr>
        <p:spPr>
          <a:xfrm>
            <a:off x="1019175" y="180975"/>
            <a:ext cx="10620375" cy="4286045"/>
          </a:xfrm>
          <a:prstGeom prst="rect">
            <a:avLst/>
          </a:prstGeom>
        </p:spPr>
        <p:txBody>
          <a:bodyPr wrap="square">
            <a:spAutoFit/>
          </a:bodyPr>
          <a:lstStyle/>
          <a:p>
            <a:pPr>
              <a:lnSpc>
                <a:spcPct val="150000"/>
              </a:lnSpc>
              <a:spcAft>
                <a:spcPts val="600"/>
              </a:spcAft>
            </a:pPr>
            <a:r>
              <a:rPr lang="he-IL" sz="2400" b="1" u="sng" dirty="0">
                <a:solidFill>
                  <a:srgbClr val="0070C0"/>
                </a:solidFill>
                <a:latin typeface="Varela Round" panose="00000500000000000000" pitchFamily="2" charset="-79"/>
                <a:cs typeface="Varela Round" panose="00000500000000000000" pitchFamily="2" charset="-79"/>
              </a:rPr>
              <a:t>צימוד מלא</a:t>
            </a:r>
            <a:endParaRPr lang="en-US" sz="2400" b="1" u="sng" dirty="0">
              <a:solidFill>
                <a:srgbClr val="0070C0"/>
              </a:solidFill>
              <a:latin typeface="Varela Round" panose="00000500000000000000" pitchFamily="2" charset="-79"/>
              <a:cs typeface="Varela Round" panose="00000500000000000000" pitchFamily="2" charset="-79"/>
            </a:endParaRPr>
          </a:p>
          <a:p>
            <a:pPr>
              <a:lnSpc>
                <a:spcPct val="150000"/>
              </a:lnSpc>
              <a:spcAft>
                <a:spcPts val="800"/>
              </a:spcAft>
            </a:pPr>
            <a:r>
              <a:rPr lang="he-IL" sz="2400" b="1" dirty="0">
                <a:latin typeface="Varela Round" panose="00000500000000000000" pitchFamily="2" charset="-79"/>
                <a:ea typeface="Calibri" panose="020F0502020204030204" pitchFamily="34" charset="0"/>
                <a:cs typeface="Varela Round" panose="00000500000000000000" pitchFamily="2" charset="-79"/>
              </a:rPr>
              <a:t>עליו </a:t>
            </a:r>
            <a:r>
              <a:rPr lang="he-IL" sz="2400" dirty="0">
                <a:latin typeface="Varela Round" panose="00000500000000000000" pitchFamily="2" charset="-79"/>
                <a:ea typeface="Calibri" panose="020F0502020204030204" pitchFamily="34" charset="0"/>
                <a:cs typeface="Varela Round" panose="00000500000000000000" pitchFamily="2" charset="-79"/>
              </a:rPr>
              <a:t>(בית 5) - העלים שלו. </a:t>
            </a:r>
            <a:r>
              <a:rPr lang="he-IL" sz="2400" b="1" dirty="0">
                <a:latin typeface="Varela Round" panose="00000500000000000000" pitchFamily="2" charset="-79"/>
                <a:ea typeface="Calibri" panose="020F0502020204030204" pitchFamily="34" charset="0"/>
                <a:cs typeface="Varela Round" panose="00000500000000000000" pitchFamily="2" charset="-79"/>
              </a:rPr>
              <a:t>עליו</a:t>
            </a:r>
            <a:r>
              <a:rPr lang="he-IL" sz="2400" dirty="0">
                <a:latin typeface="Varela Round" panose="00000500000000000000" pitchFamily="2" charset="-79"/>
                <a:ea typeface="Calibri" panose="020F0502020204030204" pitchFamily="34" charset="0"/>
                <a:cs typeface="Varela Round" panose="00000500000000000000" pitchFamily="2" charset="-79"/>
              </a:rPr>
              <a:t> (בית 6) - נטיית מילת היחס 'על', לכבודו.</a:t>
            </a:r>
            <a:endParaRPr lang="en-US" sz="2400" dirty="0">
              <a:latin typeface="Varela Round" panose="00000500000000000000" pitchFamily="2" charset="-79"/>
              <a:ea typeface="Calibri" panose="020F0502020204030204" pitchFamily="34" charset="0"/>
              <a:cs typeface="Varela Round" panose="00000500000000000000" pitchFamily="2" charset="-79"/>
            </a:endParaRPr>
          </a:p>
          <a:p>
            <a:pPr>
              <a:lnSpc>
                <a:spcPct val="150000"/>
              </a:lnSpc>
              <a:spcAft>
                <a:spcPts val="600"/>
              </a:spcAft>
            </a:pPr>
            <a:r>
              <a:rPr lang="he-IL" sz="2400" b="1" u="sng" dirty="0">
                <a:solidFill>
                  <a:srgbClr val="0070C0"/>
                </a:solidFill>
                <a:latin typeface="Varela Round" panose="00000500000000000000" pitchFamily="2" charset="-79"/>
                <a:cs typeface="Varela Round" panose="00000500000000000000" pitchFamily="2" charset="-79"/>
              </a:rPr>
              <a:t>צימוד גזרי</a:t>
            </a:r>
            <a:endParaRPr lang="en-US" sz="2400" b="1" u="sng" dirty="0">
              <a:solidFill>
                <a:srgbClr val="0070C0"/>
              </a:solidFill>
              <a:latin typeface="Varela Round" panose="00000500000000000000" pitchFamily="2" charset="-79"/>
              <a:cs typeface="Varela Round" panose="00000500000000000000" pitchFamily="2" charset="-79"/>
            </a:endParaRPr>
          </a:p>
          <a:p>
            <a:pPr>
              <a:lnSpc>
                <a:spcPct val="150000"/>
              </a:lnSpc>
              <a:spcAft>
                <a:spcPts val="800"/>
              </a:spcAft>
            </a:pPr>
            <a:r>
              <a:rPr lang="he-IL" sz="2400" b="1" dirty="0">
                <a:latin typeface="Varela Round" panose="00000500000000000000" pitchFamily="2" charset="-79"/>
                <a:ea typeface="Calibri" panose="020F0502020204030204" pitchFamily="34" charset="0"/>
                <a:cs typeface="Varela Round" panose="00000500000000000000" pitchFamily="2" charset="-79"/>
              </a:rPr>
              <a:t>חדש </a:t>
            </a:r>
            <a:r>
              <a:rPr lang="he-IL" sz="2400" dirty="0">
                <a:latin typeface="Varela Round" panose="00000500000000000000" pitchFamily="2" charset="-79"/>
                <a:ea typeface="Calibri" panose="020F0502020204030204" pitchFamily="34" charset="0"/>
                <a:cs typeface="Varela Round" panose="00000500000000000000" pitchFamily="2" charset="-79"/>
              </a:rPr>
              <a:t>(בית 3) - </a:t>
            </a:r>
            <a:r>
              <a:rPr lang="he-IL" sz="2400" b="1" dirty="0">
                <a:latin typeface="Varela Round" panose="00000500000000000000" pitchFamily="2" charset="-79"/>
                <a:ea typeface="Calibri" panose="020F0502020204030204" pitchFamily="34" charset="0"/>
                <a:cs typeface="Varela Round" panose="00000500000000000000" pitchFamily="2" charset="-79"/>
              </a:rPr>
              <a:t>חודש</a:t>
            </a:r>
            <a:r>
              <a:rPr lang="he-IL" sz="2400" dirty="0">
                <a:latin typeface="Varela Round" panose="00000500000000000000" pitchFamily="2" charset="-79"/>
                <a:ea typeface="Calibri" panose="020F0502020204030204" pitchFamily="34" charset="0"/>
                <a:cs typeface="Varela Round" panose="00000500000000000000" pitchFamily="2" charset="-79"/>
              </a:rPr>
              <a:t> (בית 3) - שתי המילים נגזרות מן השורש חד"ש</a:t>
            </a:r>
          </a:p>
          <a:p>
            <a:pPr>
              <a:lnSpc>
                <a:spcPct val="150000"/>
              </a:lnSpc>
              <a:spcAft>
                <a:spcPts val="600"/>
              </a:spcAft>
            </a:pPr>
            <a:r>
              <a:rPr lang="he-IL" sz="2400" b="1" u="sng" dirty="0">
                <a:solidFill>
                  <a:srgbClr val="0070C0"/>
                </a:solidFill>
                <a:latin typeface="Varela Round" panose="00000500000000000000" pitchFamily="2" charset="-79"/>
                <a:cs typeface="Varela Round" panose="00000500000000000000" pitchFamily="2" charset="-79"/>
              </a:rPr>
              <a:t>חרוז מבריח</a:t>
            </a:r>
            <a:endParaRPr lang="en-US" sz="2400" b="1" u="sng" dirty="0">
              <a:solidFill>
                <a:srgbClr val="0070C0"/>
              </a:solidFill>
              <a:latin typeface="Varela Round" panose="00000500000000000000" pitchFamily="2" charset="-79"/>
              <a:cs typeface="Varela Round" panose="00000500000000000000" pitchFamily="2" charset="-79"/>
            </a:endParaRPr>
          </a:p>
          <a:p>
            <a:pPr>
              <a:lnSpc>
                <a:spcPct val="150000"/>
              </a:lnSpc>
              <a:spcAft>
                <a:spcPts val="800"/>
              </a:spcAft>
            </a:pPr>
            <a:r>
              <a:rPr lang="he-IL" sz="2400" dirty="0">
                <a:latin typeface="Varela Round" panose="00000500000000000000" pitchFamily="2" charset="-79"/>
                <a:ea typeface="Calibri" panose="020F0502020204030204" pitchFamily="34" charset="0"/>
                <a:cs typeface="Varela Round" panose="00000500000000000000" pitchFamily="2" charset="-79"/>
              </a:rPr>
              <a:t>כל בית מסתיים בצליל </a:t>
            </a:r>
            <a:r>
              <a:rPr lang="he-IL" sz="2400" b="1" dirty="0">
                <a:latin typeface="Varela Round" panose="00000500000000000000" pitchFamily="2" charset="-79"/>
                <a:ea typeface="Calibri" panose="020F0502020204030204" pitchFamily="34" charset="0"/>
                <a:cs typeface="Varela Round" panose="00000500000000000000" pitchFamily="2" charset="-79"/>
              </a:rPr>
              <a:t>'או'</a:t>
            </a:r>
            <a:r>
              <a:rPr lang="he-IL" sz="2400" dirty="0">
                <a:latin typeface="Varela Round" panose="00000500000000000000" pitchFamily="2" charset="-79"/>
                <a:ea typeface="Calibri" panose="020F0502020204030204" pitchFamily="34" charset="0"/>
                <a:cs typeface="Varela Round" panose="00000500000000000000" pitchFamily="2" charset="-79"/>
              </a:rPr>
              <a:t> שמשמעותו הבעת התפעלות מיופיו של הגן המתחדש</a:t>
            </a:r>
            <a:r>
              <a:rPr lang="he-IL" sz="1600" dirty="0">
                <a:latin typeface="Calibri" panose="020F0502020204030204" pitchFamily="34" charset="0"/>
                <a:ea typeface="Calibri" panose="020F0502020204030204" pitchFamily="34" charset="0"/>
                <a:cs typeface="David" panose="020E0502060401010101" pitchFamily="34" charset="-79"/>
              </a:rPr>
              <a:t>.</a:t>
            </a:r>
            <a:endParaRPr lang="en-US" sz="1400" dirty="0">
              <a:latin typeface="Calibri" panose="020F0502020204030204" pitchFamily="34" charset="0"/>
              <a:ea typeface="Calibri" panose="020F0502020204030204" pitchFamily="34" charset="0"/>
              <a:cs typeface="Arial" panose="020B0604020202020204" pitchFamily="34" charset="0"/>
            </a:endParaRPr>
          </a:p>
          <a:p>
            <a:pPr marL="457200">
              <a:lnSpc>
                <a:spcPct val="150000"/>
              </a:lnSpc>
            </a:pP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266" name="Picture 2" descr="Versailles, Park, Castle, Outside">
            <a:extLst>
              <a:ext uri="{FF2B5EF4-FFF2-40B4-BE49-F238E27FC236}">
                <a16:creationId xmlns:a16="http://schemas.microsoft.com/office/drawing/2014/main" id="{EA4A87A0-F745-48AA-870E-6FCF37FE43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59" y="4193215"/>
            <a:ext cx="3521370" cy="2347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442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a:extLst>
              <a:ext uri="{FF2B5EF4-FFF2-40B4-BE49-F238E27FC236}">
                <a16:creationId xmlns:a16="http://schemas.microsoft.com/office/drawing/2014/main" id="{B82306B4-03EC-4051-87EE-B1FCA504B87A}"/>
              </a:ext>
            </a:extLst>
          </p:cNvPr>
          <p:cNvSpPr/>
          <p:nvPr/>
        </p:nvSpPr>
        <p:spPr>
          <a:xfrm>
            <a:off x="106326" y="162800"/>
            <a:ext cx="11515061" cy="466731"/>
          </a:xfrm>
          <a:prstGeom prst="rect">
            <a:avLst/>
          </a:prstGeom>
        </p:spPr>
        <p:txBody>
          <a:bodyPr wrap="square">
            <a:spAutoFit/>
          </a:bodyPr>
          <a:lstStyle/>
          <a:p>
            <a:pPr marL="228600">
              <a:lnSpc>
                <a:spcPct val="150000"/>
              </a:lnSpc>
              <a:spcAft>
                <a:spcPts val="800"/>
              </a:spcAft>
            </a:pPr>
            <a:r>
              <a:rPr lang="he-IL" dirty="0">
                <a:latin typeface="Calibri" panose="020F0502020204030204" pitchFamily="34" charset="0"/>
                <a:ea typeface="Calibri" panose="020F0502020204030204" pitchFamily="34" charset="0"/>
                <a:cs typeface="Varela Round" panose="00000500000000000000" pitchFamily="2" charset="-79"/>
              </a:rPr>
              <a:t> </a:t>
            </a:r>
            <a:endParaRPr lang="he-IL" dirty="0"/>
          </a:p>
        </p:txBody>
      </p:sp>
      <p:sp>
        <p:nvSpPr>
          <p:cNvPr id="2" name="מלבן 1">
            <a:extLst>
              <a:ext uri="{FF2B5EF4-FFF2-40B4-BE49-F238E27FC236}">
                <a16:creationId xmlns:a16="http://schemas.microsoft.com/office/drawing/2014/main" id="{7EE1D283-D02E-4A5F-B245-94D621B74842}"/>
              </a:ext>
            </a:extLst>
          </p:cNvPr>
          <p:cNvSpPr/>
          <p:nvPr/>
        </p:nvSpPr>
        <p:spPr>
          <a:xfrm>
            <a:off x="331499" y="0"/>
            <a:ext cx="11752588" cy="5220660"/>
          </a:xfrm>
          <a:prstGeom prst="rect">
            <a:avLst/>
          </a:prstGeom>
        </p:spPr>
        <p:txBody>
          <a:bodyPr wrap="square">
            <a:spAutoFit/>
          </a:bodyPr>
          <a:lstStyle/>
          <a:p>
            <a:pPr>
              <a:lnSpc>
                <a:spcPct val="150000"/>
              </a:lnSpc>
            </a:pPr>
            <a:r>
              <a:rPr lang="he-IL" sz="2400" b="1" u="sng" dirty="0">
                <a:solidFill>
                  <a:srgbClr val="0070C0"/>
                </a:solidFill>
                <a:latin typeface="Varela Round" panose="00000500000000000000" pitchFamily="2" charset="-79"/>
                <a:cs typeface="Varela Round" panose="00000500000000000000" pitchFamily="2" charset="-79"/>
              </a:rPr>
              <a:t>ארמז מקראי</a:t>
            </a:r>
            <a:endParaRPr lang="en-US" sz="2400" b="1" u="sng" dirty="0">
              <a:solidFill>
                <a:srgbClr val="0070C0"/>
              </a:solidFill>
              <a:latin typeface="Varela Round" panose="00000500000000000000" pitchFamily="2" charset="-79"/>
              <a:cs typeface="Varela Round" panose="00000500000000000000" pitchFamily="2" charset="-79"/>
            </a:endParaRPr>
          </a:p>
          <a:p>
            <a:pPr marL="342900" indent="-342900">
              <a:lnSpc>
                <a:spcPct val="150000"/>
              </a:lnSpc>
              <a:buFont typeface="Arial" panose="020B0604020202020204" pitchFamily="34" charset="0"/>
              <a:buChar char="•"/>
            </a:pPr>
            <a:r>
              <a:rPr lang="he-IL" sz="2000" b="1" dirty="0">
                <a:latin typeface="Varela Round" panose="00000500000000000000" pitchFamily="2" charset="-79"/>
                <a:ea typeface="Calibri" panose="020F0502020204030204" pitchFamily="34" charset="0"/>
                <a:cs typeface="Varela Round" panose="00000500000000000000" pitchFamily="2" charset="-79"/>
              </a:rPr>
              <a:t>כתנות פסים</a:t>
            </a:r>
            <a:r>
              <a:rPr lang="he-IL" sz="2000" dirty="0">
                <a:latin typeface="Varela Round" panose="00000500000000000000" pitchFamily="2" charset="-79"/>
                <a:ea typeface="Calibri" panose="020F0502020204030204" pitchFamily="34" charset="0"/>
                <a:cs typeface="Varela Round" panose="00000500000000000000" pitchFamily="2" charset="-79"/>
              </a:rPr>
              <a:t> (בית 1) - רמז לכתונת הפסים של יוסף, בנו האהוב של יעקב. תיאור הגן המלבלב, לבוש בכתונת הפסים מצד אחד מעורר את אהבת המתבונן בו, מצד שני מעורר קנאה, בדומה לאחיו של יוסף שקינאו בו.</a:t>
            </a:r>
            <a:r>
              <a:rPr lang="he-IL" sz="2000" b="1" dirty="0">
                <a:latin typeface="Varela Round" panose="00000500000000000000" pitchFamily="2" charset="-79"/>
                <a:ea typeface="Calibri" panose="020F0502020204030204" pitchFamily="34" charset="0"/>
                <a:cs typeface="Varela Round" panose="00000500000000000000" pitchFamily="2" charset="-79"/>
              </a:rPr>
              <a:t> (ספר בראשית)</a:t>
            </a:r>
            <a:endParaRPr lang="en-US" sz="2000" dirty="0">
              <a:latin typeface="Varela Round" panose="00000500000000000000" pitchFamily="2" charset="-79"/>
              <a:ea typeface="Calibri" panose="020F0502020204030204" pitchFamily="34" charset="0"/>
              <a:cs typeface="Varela Round" panose="00000500000000000000" pitchFamily="2" charset="-79"/>
            </a:endParaRPr>
          </a:p>
          <a:p>
            <a:pPr marL="342900" indent="-342900">
              <a:lnSpc>
                <a:spcPct val="150000"/>
              </a:lnSpc>
              <a:buFont typeface="Arial" panose="020B0604020202020204" pitchFamily="34" charset="0"/>
              <a:buChar char="•"/>
            </a:pPr>
            <a:r>
              <a:rPr lang="he-IL" sz="2000" b="1" dirty="0">
                <a:latin typeface="Varela Round" panose="00000500000000000000" pitchFamily="2" charset="-79"/>
                <a:ea typeface="Calibri" panose="020F0502020204030204" pitchFamily="34" charset="0"/>
                <a:cs typeface="Varela Round" panose="00000500000000000000" pitchFamily="2" charset="-79"/>
              </a:rPr>
              <a:t>מעיל תשבץ</a:t>
            </a:r>
            <a:r>
              <a:rPr lang="he-IL" sz="2000" dirty="0">
                <a:latin typeface="Varela Round" panose="00000500000000000000" pitchFamily="2" charset="-79"/>
                <a:ea typeface="Calibri" panose="020F0502020204030204" pitchFamily="34" charset="0"/>
                <a:cs typeface="Varela Round" panose="00000500000000000000" pitchFamily="2" charset="-79"/>
              </a:rPr>
              <a:t> (בית 2) - בגדו של הכהן הגדול, אשר נלבש רק באירועים חגיגיים </a:t>
            </a:r>
            <a:r>
              <a:rPr lang="he-IL" sz="2000" b="1" dirty="0">
                <a:latin typeface="Varela Round" panose="00000500000000000000" pitchFamily="2" charset="-79"/>
                <a:ea typeface="Calibri" panose="020F0502020204030204" pitchFamily="34" charset="0"/>
                <a:cs typeface="Varela Round" panose="00000500000000000000" pitchFamily="2" charset="-79"/>
              </a:rPr>
              <a:t>(שמות כ"ח, ד')</a:t>
            </a:r>
            <a:endParaRPr lang="en-US" sz="2000" dirty="0">
              <a:latin typeface="Varela Round" panose="00000500000000000000" pitchFamily="2" charset="-79"/>
              <a:ea typeface="Calibri" panose="020F0502020204030204" pitchFamily="34" charset="0"/>
              <a:cs typeface="Varela Round" panose="00000500000000000000" pitchFamily="2" charset="-79"/>
            </a:endParaRPr>
          </a:p>
          <a:p>
            <a:pPr marL="342900" indent="-342900">
              <a:lnSpc>
                <a:spcPct val="150000"/>
              </a:lnSpc>
              <a:buFont typeface="Arial" panose="020B0604020202020204" pitchFamily="34" charset="0"/>
              <a:buChar char="•"/>
            </a:pPr>
            <a:r>
              <a:rPr lang="he-IL" sz="2000" b="1" dirty="0">
                <a:latin typeface="Varela Round" panose="00000500000000000000" pitchFamily="2" charset="-79"/>
                <a:ea typeface="Calibri" panose="020F0502020204030204" pitchFamily="34" charset="0"/>
                <a:cs typeface="Varela Round" panose="00000500000000000000" pitchFamily="2" charset="-79"/>
              </a:rPr>
              <a:t>תיאור השושן </a:t>
            </a:r>
            <a:r>
              <a:rPr lang="he-IL" sz="2000" dirty="0">
                <a:latin typeface="Varela Round" panose="00000500000000000000" pitchFamily="2" charset="-79"/>
                <a:ea typeface="Calibri" panose="020F0502020204030204" pitchFamily="34" charset="0"/>
                <a:cs typeface="Varela Round" panose="00000500000000000000" pitchFamily="2" charset="-79"/>
              </a:rPr>
              <a:t>(בית 5) - כמי שיוצא מבין משמר עליו </a:t>
            </a:r>
            <a:r>
              <a:rPr lang="he-IL" sz="2000" b="1" dirty="0">
                <a:latin typeface="Varela Round" panose="00000500000000000000" pitchFamily="2" charset="-79"/>
                <a:ea typeface="Calibri" panose="020F0502020204030204" pitchFamily="34" charset="0"/>
                <a:cs typeface="Varela Round" panose="00000500000000000000" pitchFamily="2" charset="-79"/>
              </a:rPr>
              <a:t>ומשנה בגדי כלאו</a:t>
            </a:r>
            <a:r>
              <a:rPr lang="he-IL" sz="2000" dirty="0">
                <a:latin typeface="Varela Round" panose="00000500000000000000" pitchFamily="2" charset="-79"/>
                <a:ea typeface="Calibri" panose="020F0502020204030204" pitchFamily="34" charset="0"/>
                <a:cs typeface="Varela Round" panose="00000500000000000000" pitchFamily="2" charset="-79"/>
              </a:rPr>
              <a:t>:</a:t>
            </a:r>
            <a:endParaRPr lang="en-US" sz="2000" dirty="0">
              <a:latin typeface="Varela Round" panose="00000500000000000000" pitchFamily="2" charset="-79"/>
              <a:ea typeface="Calibri" panose="020F0502020204030204" pitchFamily="34" charset="0"/>
              <a:cs typeface="Varela Round" panose="00000500000000000000" pitchFamily="2" charset="-79"/>
            </a:endParaRPr>
          </a:p>
          <a:p>
            <a:pPr marL="342900" indent="-342900">
              <a:lnSpc>
                <a:spcPct val="150000"/>
              </a:lnSpc>
              <a:buFont typeface="Arial" panose="020B0604020202020204" pitchFamily="34" charset="0"/>
              <a:buChar char="•"/>
            </a:pPr>
            <a:r>
              <a:rPr lang="he-IL" sz="2000" dirty="0">
                <a:latin typeface="Varela Round" panose="00000500000000000000" pitchFamily="2" charset="-79"/>
                <a:ea typeface="Calibri" panose="020F0502020204030204" pitchFamily="34" charset="0"/>
                <a:cs typeface="Varela Round" panose="00000500000000000000" pitchFamily="2" charset="-79"/>
              </a:rPr>
              <a:t>אזכור ליוסף, שלאחר יציאתו מבית המשמר (הכלא) החליף את שמלותיו ולבש בגדי שש. </a:t>
            </a:r>
            <a:br>
              <a:rPr lang="en-US" sz="2000" dirty="0">
                <a:latin typeface="Varela Round" panose="00000500000000000000" pitchFamily="2" charset="-79"/>
                <a:ea typeface="Calibri" panose="020F0502020204030204" pitchFamily="34" charset="0"/>
                <a:cs typeface="Varela Round" panose="00000500000000000000" pitchFamily="2" charset="-79"/>
              </a:rPr>
            </a:br>
            <a:r>
              <a:rPr lang="he-IL" sz="2000" b="1" dirty="0">
                <a:latin typeface="Varela Round" panose="00000500000000000000" pitchFamily="2" charset="-79"/>
                <a:ea typeface="Calibri" panose="020F0502020204030204" pitchFamily="34" charset="0"/>
                <a:cs typeface="Varela Round" panose="00000500000000000000" pitchFamily="2" charset="-79"/>
              </a:rPr>
              <a:t>(בראשית מ' 3, מ"א 14, 42)</a:t>
            </a:r>
            <a:endParaRPr lang="en-US" sz="2000" dirty="0">
              <a:latin typeface="Varela Round" panose="00000500000000000000" pitchFamily="2" charset="-79"/>
              <a:ea typeface="Calibri" panose="020F0502020204030204" pitchFamily="34" charset="0"/>
              <a:cs typeface="Varela Round" panose="00000500000000000000" pitchFamily="2" charset="-79"/>
            </a:endParaRPr>
          </a:p>
          <a:p>
            <a:pPr marL="342900" indent="-342900">
              <a:lnSpc>
                <a:spcPct val="150000"/>
              </a:lnSpc>
              <a:buFont typeface="Arial" panose="020B0604020202020204" pitchFamily="34" charset="0"/>
              <a:buChar char="•"/>
            </a:pPr>
            <a:r>
              <a:rPr lang="he-IL" sz="2000" dirty="0">
                <a:latin typeface="Varela Round" panose="00000500000000000000" pitchFamily="2" charset="-79"/>
                <a:ea typeface="Calibri" panose="020F0502020204030204" pitchFamily="34" charset="0"/>
                <a:cs typeface="Varela Round" panose="00000500000000000000" pitchFamily="2" charset="-79"/>
              </a:rPr>
              <a:t>אזכור לשחרור יהויכין, מלך יהודה, מכלאו בבבל והשבת תוארו ורוממותו מעל כל המלכים השבויים שהובאו לבבל </a:t>
            </a:r>
            <a:r>
              <a:rPr lang="he-IL" sz="2000" b="1" dirty="0">
                <a:latin typeface="Varela Round" panose="00000500000000000000" pitchFamily="2" charset="-79"/>
                <a:ea typeface="Calibri" panose="020F0502020204030204" pitchFamily="34" charset="0"/>
                <a:cs typeface="Varela Round" panose="00000500000000000000" pitchFamily="2" charset="-79"/>
              </a:rPr>
              <a:t>(מלכים ב' כ"ה 28-29, נ"ב 31)</a:t>
            </a:r>
            <a:endParaRPr lang="en-US" sz="2000" dirty="0">
              <a:latin typeface="Varela Round" panose="00000500000000000000" pitchFamily="2" charset="-79"/>
              <a:ea typeface="Calibri" panose="020F0502020204030204" pitchFamily="34" charset="0"/>
              <a:cs typeface="Varela Round" panose="00000500000000000000" pitchFamily="2" charset="-79"/>
            </a:endParaRPr>
          </a:p>
          <a:p>
            <a:pPr marL="342900" indent="-342900">
              <a:lnSpc>
                <a:spcPct val="150000"/>
              </a:lnSpc>
              <a:buFont typeface="Arial" panose="020B0604020202020204" pitchFamily="34" charset="0"/>
              <a:buChar char="•"/>
            </a:pPr>
            <a:r>
              <a:rPr lang="he-IL" sz="2000" b="1" dirty="0">
                <a:latin typeface="Varela Round" panose="00000500000000000000" pitchFamily="2" charset="-79"/>
                <a:ea typeface="Calibri" panose="020F0502020204030204" pitchFamily="34" charset="0"/>
                <a:cs typeface="Varela Round" panose="00000500000000000000" pitchFamily="2" charset="-79"/>
              </a:rPr>
              <a:t>האיש ההוא </a:t>
            </a:r>
            <a:r>
              <a:rPr lang="he-IL" sz="2000" b="1" dirty="0" err="1">
                <a:latin typeface="Varela Round" panose="00000500000000000000" pitchFamily="2" charset="-79"/>
                <a:ea typeface="Calibri" panose="020F0502020204030204" pitchFamily="34" charset="0"/>
                <a:cs typeface="Varela Round" panose="00000500000000000000" pitchFamily="2" charset="-79"/>
              </a:rPr>
              <a:t>ישא</a:t>
            </a:r>
            <a:r>
              <a:rPr lang="he-IL" sz="2000" b="1" dirty="0">
                <a:latin typeface="Varela Round" panose="00000500000000000000" pitchFamily="2" charset="-79"/>
                <a:ea typeface="Calibri" panose="020F0502020204030204" pitchFamily="34" charset="0"/>
                <a:cs typeface="Varela Round" panose="00000500000000000000" pitchFamily="2" charset="-79"/>
              </a:rPr>
              <a:t> חטאו</a:t>
            </a:r>
            <a:r>
              <a:rPr lang="he-IL" sz="2000" dirty="0">
                <a:latin typeface="Varela Round" panose="00000500000000000000" pitchFamily="2" charset="-79"/>
                <a:ea typeface="Calibri" panose="020F0502020204030204" pitchFamily="34" charset="0"/>
                <a:cs typeface="Varela Round" panose="00000500000000000000" pitchFamily="2" charset="-79"/>
              </a:rPr>
              <a:t> (בית 6) - רמז למצוות חגיגת הפסח, שבו יצא העם מעבדות לחירות </a:t>
            </a:r>
            <a:r>
              <a:rPr lang="he-IL" sz="2000" b="1" dirty="0">
                <a:latin typeface="Varela Round" panose="00000500000000000000" pitchFamily="2" charset="-79"/>
                <a:ea typeface="Calibri" panose="020F0502020204030204" pitchFamily="34" charset="0"/>
                <a:cs typeface="Varela Round" panose="00000500000000000000" pitchFamily="2" charset="-79"/>
              </a:rPr>
              <a:t>(במדבר ט' 13)</a:t>
            </a:r>
            <a:endParaRPr lang="en-US" sz="2000" dirty="0">
              <a:latin typeface="Varela Round" panose="00000500000000000000" pitchFamily="2" charset="-79"/>
              <a:ea typeface="Calibri" panose="020F0502020204030204" pitchFamily="34" charset="0"/>
              <a:cs typeface="Varela Round" panose="00000500000000000000" pitchFamily="2" charset="-79"/>
            </a:endParaRPr>
          </a:p>
        </p:txBody>
      </p:sp>
      <p:pic>
        <p:nvPicPr>
          <p:cNvPr id="12290" name="Picture 2" descr="Valentine'S Day, Roses, Bouquet, Love">
            <a:extLst>
              <a:ext uri="{FF2B5EF4-FFF2-40B4-BE49-F238E27FC236}">
                <a16:creationId xmlns:a16="http://schemas.microsoft.com/office/drawing/2014/main" id="{B35FAC85-B92A-4FC5-9779-F8EB4B7C57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028" t="29809"/>
          <a:stretch/>
        </p:blipFill>
        <p:spPr bwMode="auto">
          <a:xfrm>
            <a:off x="4295018" y="5121175"/>
            <a:ext cx="2601082" cy="1598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148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FFFED73F-3161-44C5-89C2-0932DE3FCF4D}"/>
              </a:ext>
            </a:extLst>
          </p:cNvPr>
          <p:cNvSpPr/>
          <p:nvPr/>
        </p:nvSpPr>
        <p:spPr>
          <a:xfrm>
            <a:off x="3083442" y="435522"/>
            <a:ext cx="8708671" cy="2398926"/>
          </a:xfrm>
          <a:prstGeom prst="rect">
            <a:avLst/>
          </a:prstGeom>
        </p:spPr>
        <p:txBody>
          <a:bodyPr wrap="square">
            <a:spAutoFit/>
          </a:bodyPr>
          <a:lstStyle/>
          <a:p>
            <a:pPr>
              <a:lnSpc>
                <a:spcPct val="107000"/>
              </a:lnSpc>
              <a:spcAft>
                <a:spcPts val="800"/>
              </a:spcAft>
            </a:pPr>
            <a:r>
              <a:rPr lang="he-IL" sz="3600" b="1" u="sng" dirty="0">
                <a:solidFill>
                  <a:srgbClr val="002060"/>
                </a:solidFill>
                <a:latin typeface="Varela Round" panose="00000500000000000000" pitchFamily="2" charset="-79"/>
                <a:cs typeface="Varela Round" panose="00000500000000000000" pitchFamily="2" charset="-79"/>
              </a:rPr>
              <a:t>תפארת הסיום</a:t>
            </a:r>
            <a:endParaRPr lang="en-US" sz="3600" b="1" u="sng" dirty="0">
              <a:solidFill>
                <a:srgbClr val="002060"/>
              </a:solidFill>
              <a:latin typeface="Varela Round" panose="00000500000000000000" pitchFamily="2" charset="-79"/>
              <a:cs typeface="Varela Round" panose="00000500000000000000" pitchFamily="2" charset="-79"/>
            </a:endParaRPr>
          </a:p>
          <a:p>
            <a:pPr>
              <a:lnSpc>
                <a:spcPct val="150000"/>
              </a:lnSpc>
              <a:spcAft>
                <a:spcPts val="800"/>
              </a:spcAft>
            </a:pPr>
            <a:r>
              <a:rPr lang="he-IL" sz="2400" dirty="0">
                <a:latin typeface="Varela Round" panose="00000500000000000000" pitchFamily="2" charset="-79"/>
                <a:ea typeface="Calibri" panose="020F0502020204030204" pitchFamily="34" charset="0"/>
                <a:cs typeface="Varela Round" panose="00000500000000000000" pitchFamily="2" charset="-79"/>
              </a:rPr>
              <a:t>בסיום משתנה נושא השיר</a:t>
            </a:r>
            <a:r>
              <a:rPr lang="en-US" sz="2400" dirty="0">
                <a:latin typeface="Varela Round" panose="00000500000000000000" pitchFamily="2" charset="-79"/>
                <a:ea typeface="Calibri" panose="020F0502020204030204" pitchFamily="34" charset="0"/>
                <a:cs typeface="Varela Round" panose="00000500000000000000" pitchFamily="2" charset="-79"/>
              </a:rPr>
              <a:t> </a:t>
            </a:r>
            <a:r>
              <a:rPr lang="he-IL" sz="2400" dirty="0">
                <a:latin typeface="Varela Round" panose="00000500000000000000" pitchFamily="2" charset="-79"/>
                <a:ea typeface="Calibri" panose="020F0502020204030204" pitchFamily="34" charset="0"/>
                <a:cs typeface="Varela Round" panose="00000500000000000000" pitchFamily="2" charset="-79"/>
              </a:rPr>
              <a:t>- משיר טבע לשיר יין. יחד אתו משתנה גם הנימה: האווירה הקסומה והנינוחה מתחלפת באיום</a:t>
            </a:r>
            <a:r>
              <a:rPr lang="en-US" sz="2400" dirty="0">
                <a:latin typeface="Varela Round" panose="00000500000000000000" pitchFamily="2" charset="-79"/>
                <a:ea typeface="Calibri" panose="020F0502020204030204" pitchFamily="34" charset="0"/>
                <a:cs typeface="Varela Round" panose="00000500000000000000" pitchFamily="2" charset="-79"/>
              </a:rPr>
              <a:t> </a:t>
            </a:r>
            <a:r>
              <a:rPr lang="he-IL" sz="2400" dirty="0">
                <a:latin typeface="Varela Round" panose="00000500000000000000" pitchFamily="2" charset="-79"/>
                <a:ea typeface="Calibri" panose="020F0502020204030204" pitchFamily="34" charset="0"/>
                <a:cs typeface="Varela Round" panose="00000500000000000000" pitchFamily="2" charset="-79"/>
              </a:rPr>
              <a:t>- מי שלא ישתה לכבוד הגן המתחדש, ובמיוחד לכבוד השושן, </a:t>
            </a:r>
            <a:r>
              <a:rPr lang="he-IL" sz="2400" dirty="0" err="1">
                <a:latin typeface="Varela Round" panose="00000500000000000000" pitchFamily="2" charset="-79"/>
                <a:ea typeface="Calibri" panose="020F0502020204030204" pitchFamily="34" charset="0"/>
                <a:cs typeface="Varela Round" panose="00000500000000000000" pitchFamily="2" charset="-79"/>
              </a:rPr>
              <a:t>ישא</a:t>
            </a:r>
            <a:r>
              <a:rPr lang="he-IL" sz="2400" dirty="0">
                <a:latin typeface="Varela Round" panose="00000500000000000000" pitchFamily="2" charset="-79"/>
                <a:ea typeface="Calibri" panose="020F0502020204030204" pitchFamily="34" charset="0"/>
                <a:cs typeface="Varela Round" panose="00000500000000000000" pitchFamily="2" charset="-79"/>
              </a:rPr>
              <a:t> בחטא.</a:t>
            </a:r>
            <a:endParaRPr lang="en-US" sz="2400" dirty="0">
              <a:latin typeface="Varela Round" panose="00000500000000000000" pitchFamily="2" charset="-79"/>
              <a:ea typeface="Calibri" panose="020F0502020204030204" pitchFamily="34" charset="0"/>
              <a:cs typeface="Varela Round" panose="00000500000000000000" pitchFamily="2" charset="-79"/>
            </a:endParaRPr>
          </a:p>
        </p:txBody>
      </p:sp>
      <p:pic>
        <p:nvPicPr>
          <p:cNvPr id="13314" name="Picture 2" descr="Wineglass, Red, Wine, Wine Glasses">
            <a:extLst>
              <a:ext uri="{FF2B5EF4-FFF2-40B4-BE49-F238E27FC236}">
                <a16:creationId xmlns:a16="http://schemas.microsoft.com/office/drawing/2014/main" id="{DA14DA23-EC76-4EF9-BEB5-45522EA296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431" y="2949750"/>
            <a:ext cx="4849369" cy="2729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061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a:extLst>
              <a:ext uri="{FF2B5EF4-FFF2-40B4-BE49-F238E27FC236}">
                <a16:creationId xmlns:a16="http://schemas.microsoft.com/office/drawing/2014/main" id="{C3547D64-81CE-4168-ABBB-57132633B657}"/>
              </a:ext>
            </a:extLst>
          </p:cNvPr>
          <p:cNvSpPr>
            <a:spLocks noGrp="1"/>
          </p:cNvSpPr>
          <p:nvPr>
            <p:ph sz="quarter" idx="4"/>
          </p:nvPr>
        </p:nvSpPr>
        <p:spPr>
          <a:xfrm>
            <a:off x="3253562" y="638561"/>
            <a:ext cx="8685803" cy="5000239"/>
          </a:xfrm>
        </p:spPr>
        <p:txBody>
          <a:bodyPr>
            <a:normAutofit lnSpcReduction="10000"/>
          </a:bodyPr>
          <a:lstStyle/>
          <a:p>
            <a:pPr marL="0" indent="0">
              <a:lnSpc>
                <a:spcPct val="107000"/>
              </a:lnSpc>
              <a:spcAft>
                <a:spcPts val="800"/>
              </a:spcAft>
              <a:buNone/>
            </a:pPr>
            <a:r>
              <a:rPr lang="he-IL" sz="3900" b="1" u="sng" dirty="0"/>
              <a:t>סיכום</a:t>
            </a:r>
            <a:endParaRPr lang="en-US" sz="3900" b="1" u="sng" dirty="0"/>
          </a:p>
          <a:p>
            <a:pPr marL="0" indent="0">
              <a:lnSpc>
                <a:spcPct val="150000"/>
              </a:lnSpc>
              <a:spcAft>
                <a:spcPts val="800"/>
              </a:spcAft>
              <a:buNone/>
            </a:pPr>
            <a:r>
              <a:rPr lang="he-IL" dirty="0">
                <a:solidFill>
                  <a:schemeClr val="tx1"/>
                </a:solidFill>
                <a:ea typeface="Calibri" panose="020F0502020204030204" pitchFamily="34" charset="0"/>
              </a:rPr>
              <a:t>בשיר מתוארת תהלוכה צבעונית של הצומח בגן עם בוא האביב. כולם ממתינים בציפייה נרגשת לפריחתו של השושן - מלך הגן. האווירה החגיגית בשיר מסמלת את שמחת השחרור מהכלא -  </a:t>
            </a:r>
            <a:br>
              <a:rPr lang="en-US" dirty="0">
                <a:solidFill>
                  <a:schemeClr val="tx1"/>
                </a:solidFill>
                <a:ea typeface="Calibri" panose="020F0502020204030204" pitchFamily="34" charset="0"/>
              </a:rPr>
            </a:br>
            <a:r>
              <a:rPr lang="he-IL" dirty="0">
                <a:solidFill>
                  <a:schemeClr val="tx1"/>
                </a:solidFill>
                <a:ea typeface="Calibri" panose="020F0502020204030204" pitchFamily="34" charset="0"/>
              </a:rPr>
              <a:t>הוא עונת החורף והסתיו, שבה הפרחים היו סגורים בתוך העלים העוטפים אותם. כעת, עם ראשית האביב, הפריחה מתחדשת, הפרחים נפתחים בשלל צבעים, ומראה הטבע מרהיב ביופיו. לקראת התחדשות זו רואה המשורר חשיבות גבוהה בשתיית יין ובחגיגת הטבע המתחדש.</a:t>
            </a:r>
            <a:endParaRPr lang="en-US" dirty="0">
              <a:solidFill>
                <a:schemeClr val="tx1"/>
              </a:solidFill>
              <a:ea typeface="Calibri" panose="020F0502020204030204" pitchFamily="34" charset="0"/>
            </a:endParaRPr>
          </a:p>
          <a:p>
            <a:endParaRPr lang="he-IL" dirty="0"/>
          </a:p>
        </p:txBody>
      </p:sp>
      <p:pic>
        <p:nvPicPr>
          <p:cNvPr id="15362" name="Picture 2" descr="Red, Rose, Vintage, Botanical, Flower">
            <a:extLst>
              <a:ext uri="{FF2B5EF4-FFF2-40B4-BE49-F238E27FC236}">
                <a16:creationId xmlns:a16="http://schemas.microsoft.com/office/drawing/2014/main" id="{CD5E31DA-7B8D-45D8-B74C-E300ACB24A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048" y="1519430"/>
            <a:ext cx="2905125"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72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a:extLst>
              <a:ext uri="{FF2B5EF4-FFF2-40B4-BE49-F238E27FC236}">
                <a16:creationId xmlns:a16="http://schemas.microsoft.com/office/drawing/2014/main" id="{121A79A8-1B76-4B1D-97EE-CE4BA8EFE5F3}"/>
              </a:ext>
            </a:extLst>
          </p:cNvPr>
          <p:cNvSpPr>
            <a:spLocks noGrp="1"/>
          </p:cNvSpPr>
          <p:nvPr>
            <p:ph sz="quarter" idx="4"/>
          </p:nvPr>
        </p:nvSpPr>
        <p:spPr>
          <a:xfrm>
            <a:off x="515206" y="216094"/>
            <a:ext cx="11160000" cy="4152517"/>
          </a:xfrm>
        </p:spPr>
        <p:txBody>
          <a:bodyPr/>
          <a:lstStyle/>
          <a:p>
            <a:pPr marL="0" indent="0" algn="ctr">
              <a:lnSpc>
                <a:spcPct val="107000"/>
              </a:lnSpc>
              <a:spcAft>
                <a:spcPts val="800"/>
              </a:spcAft>
              <a:buNone/>
            </a:pPr>
            <a:r>
              <a:rPr lang="he-IL" sz="3600" b="1" u="sng" dirty="0"/>
              <a:t>שאלה למחשבה</a:t>
            </a:r>
          </a:p>
          <a:p>
            <a:pPr marL="0" indent="0" algn="ctr">
              <a:lnSpc>
                <a:spcPct val="150000"/>
              </a:lnSpc>
              <a:spcAft>
                <a:spcPts val="800"/>
              </a:spcAft>
              <a:buNone/>
            </a:pPr>
            <a:r>
              <a:rPr lang="he-IL" sz="2800" dirty="0">
                <a:solidFill>
                  <a:schemeClr val="tx1"/>
                </a:solidFill>
                <a:ea typeface="Calibri" panose="020F0502020204030204" pitchFamily="34" charset="0"/>
              </a:rPr>
              <a:t>תארו את תמונת הטבע הכללית בשיר. </a:t>
            </a:r>
          </a:p>
          <a:p>
            <a:pPr marL="0" indent="0" algn="ctr">
              <a:lnSpc>
                <a:spcPct val="150000"/>
              </a:lnSpc>
              <a:spcAft>
                <a:spcPts val="800"/>
              </a:spcAft>
              <a:buNone/>
            </a:pPr>
            <a:r>
              <a:rPr lang="he-IL" sz="2800" dirty="0">
                <a:solidFill>
                  <a:schemeClr val="tx1"/>
                </a:solidFill>
                <a:ea typeface="Calibri" panose="020F0502020204030204" pitchFamily="34" charset="0"/>
              </a:rPr>
              <a:t>כיצד תמונה זו מעוצבת, ואיזו אווירה עולה ממנה?</a:t>
            </a:r>
            <a:endParaRPr lang="en-US" sz="2800" dirty="0">
              <a:solidFill>
                <a:schemeClr val="tx1"/>
              </a:solidFill>
              <a:ea typeface="Calibri" panose="020F0502020204030204" pitchFamily="34" charset="0"/>
            </a:endParaRPr>
          </a:p>
          <a:p>
            <a:endParaRPr lang="he-IL" dirty="0"/>
          </a:p>
        </p:txBody>
      </p:sp>
      <p:pic>
        <p:nvPicPr>
          <p:cNvPr id="14338" name="Picture 2" descr="Versailles, Park, Castle, Outside">
            <a:extLst>
              <a:ext uri="{FF2B5EF4-FFF2-40B4-BE49-F238E27FC236}">
                <a16:creationId xmlns:a16="http://schemas.microsoft.com/office/drawing/2014/main" id="{44CFCACF-E69B-471B-9CE9-E322FE488C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6331" y="2506848"/>
            <a:ext cx="485775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209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321" y="2695767"/>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p>
        </p:txBody>
      </p:sp>
      <p:sp>
        <p:nvSpPr>
          <p:cNvPr id="5" name="כותרת 4"/>
          <p:cNvSpPr>
            <a:spLocks noGrp="1"/>
          </p:cNvSpPr>
          <p:nvPr>
            <p:ph type="ctrTitle"/>
          </p:nvPr>
        </p:nvSpPr>
        <p:spPr/>
        <p:txBody>
          <a:bodyPr/>
          <a:lstStyle/>
          <a:p>
            <a:r>
              <a:rPr lang="he-IL" sz="6000" dirty="0"/>
              <a:t>כתנות פסים / ר' משה אבן עזרא</a:t>
            </a:r>
          </a:p>
        </p:txBody>
      </p:sp>
      <p:sp>
        <p:nvSpPr>
          <p:cNvPr id="7" name="כותרת משנה 6"/>
          <p:cNvSpPr>
            <a:spLocks noGrp="1"/>
          </p:cNvSpPr>
          <p:nvPr>
            <p:ph type="subTitle" idx="1"/>
          </p:nvPr>
        </p:nvSpPr>
        <p:spPr/>
        <p:txBody>
          <a:bodyPr/>
          <a:lstStyle/>
          <a:p>
            <a:r>
              <a:rPr lang="he-IL" dirty="0">
                <a:sym typeface="Varela Round"/>
              </a:rPr>
              <a:t>ספרות </a:t>
            </a:r>
            <a:r>
              <a:rPr lang="he-IL" dirty="0" err="1">
                <a:sym typeface="Varela Round"/>
              </a:rPr>
              <a:t>לחט"ע</a:t>
            </a:r>
            <a:r>
              <a:rPr lang="he-IL" dirty="0">
                <a:sym typeface="Varela Round"/>
              </a:rPr>
              <a:t> - י"א, י"ב</a:t>
            </a:r>
          </a:p>
        </p:txBody>
      </p:sp>
      <p:sp>
        <p:nvSpPr>
          <p:cNvPr id="4" name="מציין מיקום תוכן 3"/>
          <p:cNvSpPr>
            <a:spLocks noGrp="1"/>
          </p:cNvSpPr>
          <p:nvPr>
            <p:ph idx="10"/>
          </p:nvPr>
        </p:nvSpPr>
        <p:spPr/>
        <p:txBody>
          <a:bodyPr/>
          <a:lstStyle/>
          <a:p>
            <a:r>
              <a:rPr lang="he-IL" dirty="0">
                <a:sym typeface="Varela Round"/>
              </a:rPr>
              <a:t>המורה:</a:t>
            </a:r>
            <a:r>
              <a:rPr lang="en-US" dirty="0">
                <a:sym typeface="Varela Round"/>
              </a:rPr>
              <a:t> </a:t>
            </a:r>
            <a:r>
              <a:rPr lang="he-IL" dirty="0">
                <a:sym typeface="Varela Round"/>
              </a:rPr>
              <a:t>שירלי שושנה</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737D3E99-F113-4BB4-9097-B1002DE0F8D3}"/>
              </a:ext>
            </a:extLst>
          </p:cNvPr>
          <p:cNvSpPr>
            <a:spLocks noGrp="1"/>
          </p:cNvSpPr>
          <p:nvPr>
            <p:ph type="ctrTitle"/>
          </p:nvPr>
        </p:nvSpPr>
        <p:spPr>
          <a:xfrm>
            <a:off x="1288318" y="3743867"/>
            <a:ext cx="9613777" cy="1415378"/>
          </a:xfrm>
        </p:spPr>
        <p:txBody>
          <a:bodyPr wrap="none" lIns="36000" tIns="36000" rIns="36000" bIns="36000">
            <a:spAutoFit/>
          </a:bodyPr>
          <a:lstStyle/>
          <a:p>
            <a:pPr algn="r" rtl="1">
              <a:lnSpc>
                <a:spcPct val="150000"/>
              </a:lnSpc>
            </a:pPr>
            <a:r>
              <a:rPr lang="he-IL" sz="2000" dirty="0"/>
              <a:t>השימוש ביצירות במהלך שידור זה נעשה לפי סעיף 27א לחוק זכות יוצרים, תשס"ח-2007. </a:t>
            </a:r>
            <a:br>
              <a:rPr lang="en-US" sz="2000" dirty="0"/>
            </a:br>
            <a:r>
              <a:rPr lang="he-IL" sz="2000" dirty="0"/>
              <a:t>אם הינך בעל הזכויות באחת היצירות, באפשרותך לבקש מאיתנו לחדול מהשימוש ביצירה, </a:t>
            </a:r>
            <a:br>
              <a:rPr lang="en-US" sz="2000" dirty="0"/>
            </a:br>
            <a:r>
              <a:rPr lang="he-IL" sz="2000" dirty="0"/>
              <a:t>זאת באמצעות פנייה לדוא"ל </a:t>
            </a:r>
            <a:r>
              <a:rPr lang="en-US" sz="2000" dirty="0"/>
              <a:t>rights@education.gov.il</a:t>
            </a:r>
            <a:endParaRPr lang="he-IL" sz="2000" dirty="0"/>
          </a:p>
        </p:txBody>
      </p:sp>
      <p:sp>
        <p:nvSpPr>
          <p:cNvPr id="8" name="מלבן 7">
            <a:extLst>
              <a:ext uri="{FF2B5EF4-FFF2-40B4-BE49-F238E27FC236}">
                <a16:creationId xmlns:a16="http://schemas.microsoft.com/office/drawing/2014/main" id="{DFF735AD-340B-4FCF-969A-F904F6012CB9}"/>
              </a:ext>
            </a:extLst>
          </p:cNvPr>
          <p:cNvSpPr/>
          <p:nvPr/>
        </p:nvSpPr>
        <p:spPr>
          <a:xfrm>
            <a:off x="1272288" y="2661336"/>
            <a:ext cx="9645837" cy="743656"/>
          </a:xfrm>
          <a:prstGeom prst="rect">
            <a:avLst/>
          </a:prstGeom>
        </p:spPr>
        <p:txBody>
          <a:bodyPr wrap="none" lIns="36000" tIns="36000" rIns="36000" bIns="36000">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3200" b="1"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שימוש ביצירות מוגנות בזכויות יוצרים ואיתור בעלי זכויות </a:t>
            </a:r>
          </a:p>
        </p:txBody>
      </p:sp>
    </p:spTree>
    <p:extLst>
      <p:ext uri="{BB962C8B-B14F-4D97-AF65-F5344CB8AC3E}">
        <p14:creationId xmlns:p14="http://schemas.microsoft.com/office/powerpoint/2010/main" val="273093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a:xfrm>
            <a:off x="6792499" y="349266"/>
            <a:ext cx="5397914" cy="720000"/>
          </a:xfrm>
        </p:spPr>
        <p:txBody>
          <a:bodyPr/>
          <a:lstStyle/>
          <a:p>
            <a:r>
              <a:rPr lang="he-IL" dirty="0"/>
              <a:t>מה נלמד היום? </a:t>
            </a:r>
          </a:p>
        </p:txBody>
      </p:sp>
      <p:sp>
        <p:nvSpPr>
          <p:cNvPr id="3" name="מציין מיקום טקסט 2"/>
          <p:cNvSpPr>
            <a:spLocks noGrp="1"/>
          </p:cNvSpPr>
          <p:nvPr>
            <p:ph type="body" sz="quarter" idx="3"/>
          </p:nvPr>
        </p:nvSpPr>
        <p:spPr>
          <a:xfrm>
            <a:off x="771939" y="1888547"/>
            <a:ext cx="11160000" cy="540000"/>
          </a:xfrm>
        </p:spPr>
        <p:txBody>
          <a:bodyPr>
            <a:noAutofit/>
          </a:bodyPr>
          <a:lstStyle/>
          <a:p>
            <a:pPr algn="ctr">
              <a:spcBef>
                <a:spcPts val="0"/>
              </a:spcBef>
            </a:pPr>
            <a:r>
              <a:rPr lang="he-IL" sz="4000" dirty="0"/>
              <a:t>נושא:   </a:t>
            </a:r>
          </a:p>
          <a:p>
            <a:pPr algn="ctr">
              <a:spcBef>
                <a:spcPts val="0"/>
              </a:spcBef>
            </a:pPr>
            <a:r>
              <a:rPr lang="he-IL" b="0" dirty="0"/>
              <a:t>שיעור זה יעסוק בשיר: כתנות פסים / ר' משה אבן עזרא</a:t>
            </a:r>
            <a:endParaRPr lang="en-US" b="0" dirty="0"/>
          </a:p>
        </p:txBody>
      </p:sp>
      <p:sp>
        <p:nvSpPr>
          <p:cNvPr id="8" name="מציין מיקום תוכן 7"/>
          <p:cNvSpPr>
            <a:spLocks noGrp="1"/>
          </p:cNvSpPr>
          <p:nvPr>
            <p:ph sz="quarter" idx="4"/>
          </p:nvPr>
        </p:nvSpPr>
        <p:spPr>
          <a:xfrm>
            <a:off x="771939" y="2895600"/>
            <a:ext cx="11084214" cy="2324100"/>
          </a:xfrm>
        </p:spPr>
        <p:txBody>
          <a:bodyPr>
            <a:noAutofit/>
          </a:bodyPr>
          <a:lstStyle/>
          <a:p>
            <a:pPr marL="0" indent="0" algn="ctr">
              <a:spcAft>
                <a:spcPts val="0"/>
              </a:spcAft>
              <a:buNone/>
            </a:pPr>
            <a:r>
              <a:rPr lang="he-IL" sz="4000" b="1" dirty="0"/>
              <a:t>מטרת השיעור:</a:t>
            </a:r>
            <a:r>
              <a:rPr lang="he-IL" sz="4000" dirty="0"/>
              <a:t> </a:t>
            </a:r>
          </a:p>
          <a:p>
            <a:pPr marL="0" indent="0" algn="ctr">
              <a:spcAft>
                <a:spcPts val="0"/>
              </a:spcAft>
              <a:buNone/>
            </a:pPr>
            <a:r>
              <a:rPr lang="he-IL" sz="3200" dirty="0"/>
              <a:t>למידת מאפייני השיר, תכניו והאמצעים האמנותיים הבונים אותו.</a:t>
            </a:r>
            <a:endParaRPr lang="en-US" sz="3200" dirty="0"/>
          </a:p>
          <a:p>
            <a:pPr>
              <a:spcAft>
                <a:spcPts val="0"/>
              </a:spcAft>
            </a:pPr>
            <a:endParaRPr lang="he-I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משנה 6">
            <a:extLst>
              <a:ext uri="{FF2B5EF4-FFF2-40B4-BE49-F238E27FC236}">
                <a16:creationId xmlns:a16="http://schemas.microsoft.com/office/drawing/2014/main" id="{0ECEB2E6-6EDB-4988-889A-2750F7EF4A57}"/>
              </a:ext>
            </a:extLst>
          </p:cNvPr>
          <p:cNvSpPr txBox="1">
            <a:spLocks/>
          </p:cNvSpPr>
          <p:nvPr/>
        </p:nvSpPr>
        <p:spPr>
          <a:xfrm>
            <a:off x="311940" y="1053451"/>
            <a:ext cx="11566531" cy="5485306"/>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spcAft>
                <a:spcPts val="800"/>
              </a:spcAft>
              <a:buNone/>
            </a:pPr>
            <a:r>
              <a:rPr lang="he-IL" sz="2600" dirty="0">
                <a:latin typeface="Varela Round" panose="00000500000000000000" pitchFamily="2" charset="-79"/>
                <a:ea typeface="Calibri" panose="020F0502020204030204" pitchFamily="34" charset="0"/>
                <a:cs typeface="Varela Round" panose="00000500000000000000" pitchFamily="2" charset="-79"/>
              </a:rPr>
              <a:t>חי בין השנים 1140-1055. נולד בגרנדה, למשפחה יהודית מכובדת ומבוססת, וזכה להשכלה מקיפה גם בתחום היהדות וגם בתחום המדע והתרבות הערבית. </a:t>
            </a:r>
            <a:br>
              <a:rPr lang="en-US" sz="2600" dirty="0">
                <a:latin typeface="Varela Round" panose="00000500000000000000" pitchFamily="2" charset="-79"/>
                <a:ea typeface="Calibri" panose="020F0502020204030204" pitchFamily="34" charset="0"/>
                <a:cs typeface="Varela Round" panose="00000500000000000000" pitchFamily="2" charset="-79"/>
              </a:rPr>
            </a:br>
            <a:r>
              <a:rPr lang="he-IL" sz="2600" dirty="0">
                <a:latin typeface="Varela Round" panose="00000500000000000000" pitchFamily="2" charset="-79"/>
                <a:ea typeface="Calibri" panose="020F0502020204030204" pitchFamily="34" charset="0"/>
                <a:cs typeface="Varela Round" panose="00000500000000000000" pitchFamily="2" charset="-79"/>
              </a:rPr>
              <a:t>ב- 1090 חרבה קהילת גרנדה, ואבן עזרא, יחד עם מרבית יהודי העיר נמלטו. הוא נותר בודד מכל משפחתו עד יום מותו. למרות בדידותו והגלות הקשה שעבר, הוא המשיך לכתוב שירה ופילוסופיה ונחשב לאחד מגדולי דורו. אבן עזרא כתב את "ספר העיונים והדיונים", שעוסק בכל מאפייני השירה שהיו בשימוש בתקופתו. הוא כתב שירי קודש וחול, ורבים משיריו עוסקים ביופיו של הטבע. </a:t>
            </a:r>
            <a:endParaRPr lang="en-US" sz="2600" dirty="0">
              <a:latin typeface="Varela Round" panose="00000500000000000000" pitchFamily="2" charset="-79"/>
              <a:ea typeface="Calibri" panose="020F0502020204030204" pitchFamily="34" charset="0"/>
              <a:cs typeface="Varela Round" panose="00000500000000000000" pitchFamily="2" charset="-79"/>
            </a:endParaRPr>
          </a:p>
          <a:p>
            <a:pPr marL="0" indent="0">
              <a:buNone/>
            </a:pPr>
            <a:endParaRPr lang="en-US" sz="2600" b="1" dirty="0">
              <a:latin typeface="Varela Round" panose="00000500000000000000" pitchFamily="2" charset="-79"/>
              <a:cs typeface="Varela Round" panose="00000500000000000000" pitchFamily="2" charset="-79"/>
            </a:endParaRPr>
          </a:p>
          <a:p>
            <a:pPr marL="0" indent="0">
              <a:buNone/>
            </a:pPr>
            <a:endParaRPr lang="he-IL" sz="2600" dirty="0">
              <a:sym typeface="Varela Round"/>
            </a:endParaRPr>
          </a:p>
        </p:txBody>
      </p:sp>
      <p:sp>
        <p:nvSpPr>
          <p:cNvPr id="4" name="כותרת 3">
            <a:extLst>
              <a:ext uri="{FF2B5EF4-FFF2-40B4-BE49-F238E27FC236}">
                <a16:creationId xmlns:a16="http://schemas.microsoft.com/office/drawing/2014/main" id="{5CFED055-BB7E-4C39-B1C5-58142403A77E}"/>
              </a:ext>
            </a:extLst>
          </p:cNvPr>
          <p:cNvSpPr>
            <a:spLocks noGrp="1"/>
          </p:cNvSpPr>
          <p:nvPr>
            <p:ph type="title"/>
          </p:nvPr>
        </p:nvSpPr>
        <p:spPr/>
        <p:txBody>
          <a:bodyPr/>
          <a:lstStyle/>
          <a:p>
            <a:r>
              <a:rPr lang="he-IL" dirty="0"/>
              <a:t>ר' משה אבן עזרא</a:t>
            </a:r>
            <a:endParaRPr lang="en-IL" dirty="0"/>
          </a:p>
        </p:txBody>
      </p:sp>
    </p:spTree>
    <p:extLst>
      <p:ext uri="{BB962C8B-B14F-4D97-AF65-F5344CB8AC3E}">
        <p14:creationId xmlns:p14="http://schemas.microsoft.com/office/powerpoint/2010/main" val="3933508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D835EFB8-A2F3-4A26-A3C4-B5A984E7B81D}"/>
              </a:ext>
            </a:extLst>
          </p:cNvPr>
          <p:cNvSpPr/>
          <p:nvPr/>
        </p:nvSpPr>
        <p:spPr>
          <a:xfrm>
            <a:off x="590550" y="0"/>
            <a:ext cx="11235690" cy="5423408"/>
          </a:xfrm>
          <a:prstGeom prst="rect">
            <a:avLst/>
          </a:prstGeom>
        </p:spPr>
        <p:txBody>
          <a:bodyPr wrap="square">
            <a:spAutoFit/>
          </a:bodyPr>
          <a:lstStyle/>
          <a:p>
            <a:pPr>
              <a:lnSpc>
                <a:spcPct val="150000"/>
              </a:lnSpc>
              <a:spcAft>
                <a:spcPts val="800"/>
              </a:spcAft>
            </a:pPr>
            <a:r>
              <a:rPr lang="he-IL" sz="3200" b="1" u="sng" dirty="0">
                <a:solidFill>
                  <a:srgbClr val="002060"/>
                </a:solidFill>
                <a:latin typeface="Varela Round" panose="00000500000000000000" pitchFamily="2" charset="-79"/>
                <a:ea typeface="Calibri" panose="020F0502020204030204" pitchFamily="34" charset="0"/>
                <a:cs typeface="Varela Round" panose="00000500000000000000" pitchFamily="2" charset="-79"/>
              </a:rPr>
              <a:t>סוג השיר</a:t>
            </a:r>
            <a:endParaRPr lang="en-US" sz="3200" b="1" dirty="0">
              <a:solidFill>
                <a:srgbClr val="002060"/>
              </a:solidFill>
              <a:latin typeface="Varela Round" panose="00000500000000000000" pitchFamily="2" charset="-79"/>
              <a:ea typeface="Calibri" panose="020F0502020204030204" pitchFamily="34" charset="0"/>
              <a:cs typeface="Varela Round" panose="00000500000000000000" pitchFamily="2" charset="-79"/>
            </a:endParaRPr>
          </a:p>
          <a:p>
            <a:pPr>
              <a:lnSpc>
                <a:spcPct val="150000"/>
              </a:lnSpc>
              <a:spcAft>
                <a:spcPts val="800"/>
              </a:spcAft>
            </a:pPr>
            <a:r>
              <a:rPr lang="he-IL" sz="2600" dirty="0">
                <a:latin typeface="Varela Round" panose="00000500000000000000" pitchFamily="2" charset="-79"/>
                <a:ea typeface="Calibri" panose="020F0502020204030204" pitchFamily="34" charset="0"/>
                <a:cs typeface="Varela Round" panose="00000500000000000000" pitchFamily="2" charset="-79"/>
              </a:rPr>
              <a:t>שיר טבע שהופך לשיר יין לקראת סופו.</a:t>
            </a:r>
            <a:endParaRPr lang="en-US" sz="2600" dirty="0">
              <a:latin typeface="Varela Round" panose="00000500000000000000" pitchFamily="2" charset="-79"/>
              <a:ea typeface="Calibri" panose="020F0502020204030204" pitchFamily="34" charset="0"/>
              <a:cs typeface="Varela Round" panose="00000500000000000000" pitchFamily="2" charset="-79"/>
            </a:endParaRPr>
          </a:p>
          <a:p>
            <a:pPr>
              <a:lnSpc>
                <a:spcPct val="150000"/>
              </a:lnSpc>
              <a:spcAft>
                <a:spcPts val="800"/>
              </a:spcAft>
            </a:pPr>
            <a:r>
              <a:rPr lang="he-IL" sz="3200" b="1" u="sng" dirty="0">
                <a:solidFill>
                  <a:srgbClr val="002060"/>
                </a:solidFill>
                <a:latin typeface="Varela Round" panose="00000500000000000000" pitchFamily="2" charset="-79"/>
                <a:ea typeface="Calibri" panose="020F0502020204030204" pitchFamily="34" charset="0"/>
                <a:cs typeface="Varela Round" panose="00000500000000000000" pitchFamily="2" charset="-79"/>
              </a:rPr>
              <a:t>נושא השיר</a:t>
            </a:r>
            <a:endParaRPr lang="en-US" sz="3200" b="1" dirty="0">
              <a:solidFill>
                <a:srgbClr val="002060"/>
              </a:solidFill>
              <a:latin typeface="Varela Round" panose="00000500000000000000" pitchFamily="2" charset="-79"/>
              <a:ea typeface="Calibri" panose="020F0502020204030204" pitchFamily="34" charset="0"/>
              <a:cs typeface="Varela Round" panose="00000500000000000000" pitchFamily="2" charset="-79"/>
            </a:endParaRPr>
          </a:p>
          <a:p>
            <a:pPr>
              <a:lnSpc>
                <a:spcPct val="150000"/>
              </a:lnSpc>
              <a:spcAft>
                <a:spcPts val="800"/>
              </a:spcAft>
            </a:pPr>
            <a:r>
              <a:rPr lang="he-IL" sz="2600" dirty="0">
                <a:latin typeface="Varela Round" panose="00000500000000000000" pitchFamily="2" charset="-79"/>
                <a:cs typeface="Varela Round" panose="00000500000000000000" pitchFamily="2" charset="-79"/>
              </a:rPr>
              <a:t>בשיר מתאר המשורר את תהליך ההשתנות שחל בטבע בראשית האביב. במרכז השיר ישנה תמונה מטאפורית. מרכיבי הגן (הצמחייה) מואנשים לנסיכים ולבני אצולה, המתקשטים ונרגשים לקראת פריחתו של מלך הגן - השושן. השושן מוצג כמי ששוחרר מהכלא, ועל כן קורא המשורר לכולם לחגוג ולהרים לכבודו כוס יין. בסופו של השיר הנימה החגיגית נשמעת מאיימת, אך למעשה יש בה מן ההומור.</a:t>
            </a:r>
            <a:endParaRPr lang="en-US" sz="2600" dirty="0">
              <a:latin typeface="Varela Round" panose="00000500000000000000" pitchFamily="2" charset="-79"/>
              <a:cs typeface="Varela Round" panose="00000500000000000000" pitchFamily="2" charset="-79"/>
            </a:endParaRPr>
          </a:p>
        </p:txBody>
      </p:sp>
      <p:pic>
        <p:nvPicPr>
          <p:cNvPr id="1026" name="Picture 2" descr="Rose, Blossom, Bloom, Plant, Flower">
            <a:extLst>
              <a:ext uri="{FF2B5EF4-FFF2-40B4-BE49-F238E27FC236}">
                <a16:creationId xmlns:a16="http://schemas.microsoft.com/office/drawing/2014/main" id="{FA59E2F8-751D-42AD-BE4E-EDD3B78C5E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770"/>
          <a:stretch/>
        </p:blipFill>
        <p:spPr bwMode="auto">
          <a:xfrm>
            <a:off x="838318" y="225500"/>
            <a:ext cx="2308919" cy="2156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358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a:extLst>
              <a:ext uri="{FF2B5EF4-FFF2-40B4-BE49-F238E27FC236}">
                <a16:creationId xmlns:a16="http://schemas.microsoft.com/office/drawing/2014/main" id="{6E4EFE16-C750-4CD9-9125-19E6B20B87C5}"/>
              </a:ext>
            </a:extLst>
          </p:cNvPr>
          <p:cNvSpPr/>
          <p:nvPr/>
        </p:nvSpPr>
        <p:spPr>
          <a:xfrm>
            <a:off x="-248329" y="14914"/>
            <a:ext cx="8424766" cy="6334042"/>
          </a:xfrm>
          <a:prstGeom prst="rect">
            <a:avLst/>
          </a:prstGeom>
        </p:spPr>
        <p:txBody>
          <a:bodyPr wrap="square">
            <a:spAutoFit/>
          </a:bodyPr>
          <a:lstStyle/>
          <a:p>
            <a:pPr marL="457200" algn="just">
              <a:lnSpc>
                <a:spcPct val="150000"/>
              </a:lnSpc>
            </a:pPr>
            <a:r>
              <a:rPr lang="he-IL" sz="3600" b="1" dirty="0">
                <a:solidFill>
                  <a:srgbClr val="002060"/>
                </a:solidFill>
                <a:latin typeface="Varela Round" panose="00000500000000000000" pitchFamily="2" charset="-79"/>
                <a:ea typeface="Calibri" panose="020F0502020204030204" pitchFamily="34" charset="0"/>
                <a:cs typeface="Varela Round" panose="00000500000000000000" pitchFamily="2" charset="-79"/>
              </a:rPr>
              <a:t>כתנות פסים/ אבן עזרא</a:t>
            </a:r>
          </a:p>
          <a:p>
            <a:pPr marL="457200" algn="just"/>
            <a:endParaRPr lang="he-IL" sz="1600" b="1" dirty="0">
              <a:solidFill>
                <a:srgbClr val="002060"/>
              </a:solidFill>
              <a:effectLst>
                <a:outerShdw blurRad="38100" dist="38100" dir="2700000" algn="tl">
                  <a:srgbClr val="000000">
                    <a:alpha val="43137"/>
                  </a:srgbClr>
                </a:outerShdw>
              </a:effectLst>
              <a:latin typeface="Varela Round" panose="00000500000000000000" pitchFamily="2" charset="-79"/>
              <a:ea typeface="Calibri" panose="020F0502020204030204" pitchFamily="34" charset="0"/>
              <a:cs typeface="Varela Round" panose="00000500000000000000" pitchFamily="2" charset="-79"/>
            </a:endParaRPr>
          </a:p>
          <a:p>
            <a:pPr>
              <a:lnSpc>
                <a:spcPct val="150000"/>
              </a:lnSpc>
              <a:spcAft>
                <a:spcPts val="800"/>
              </a:spcAft>
            </a:pPr>
            <a:r>
              <a:rPr lang="he-IL" sz="2800" b="1" dirty="0">
                <a:latin typeface="Varela Round" panose="00000500000000000000" pitchFamily="2" charset="-79"/>
                <a:ea typeface="Calibri" panose="020F0502020204030204" pitchFamily="34" charset="0"/>
                <a:cs typeface="Varela Round" panose="00000500000000000000" pitchFamily="2" charset="-79"/>
              </a:rPr>
              <a:t>כָּתְנוֹת פַּסִּים לָבַש הַגָּן / וּכְסוּת רִקְמָה מַדֵּי דִשְׁאוֹ</a:t>
            </a:r>
            <a:endParaRPr lang="en-US" sz="2800" b="1" dirty="0">
              <a:latin typeface="Varela Round" panose="00000500000000000000" pitchFamily="2" charset="-79"/>
              <a:ea typeface="Calibri" panose="020F0502020204030204" pitchFamily="34" charset="0"/>
              <a:cs typeface="Varela Round" panose="00000500000000000000" pitchFamily="2" charset="-79"/>
            </a:endParaRPr>
          </a:p>
          <a:p>
            <a:pPr>
              <a:lnSpc>
                <a:spcPct val="150000"/>
              </a:lnSpc>
              <a:spcAft>
                <a:spcPts val="800"/>
              </a:spcAft>
            </a:pPr>
            <a:r>
              <a:rPr lang="he-IL" sz="2800" b="1" dirty="0">
                <a:latin typeface="Varela Round" panose="00000500000000000000" pitchFamily="2" charset="-79"/>
                <a:ea typeface="Calibri" panose="020F0502020204030204" pitchFamily="34" charset="0"/>
                <a:cs typeface="Varela Round" panose="00000500000000000000" pitchFamily="2" charset="-79"/>
              </a:rPr>
              <a:t>וּמְעִיל תַּשְׁבֵּץ עָטָה כָל עֵץ / וּלְכָל עַיִן הֶרְאָה פִלְאוֹ</a:t>
            </a:r>
            <a:endParaRPr lang="en-US" sz="2800" b="1" dirty="0">
              <a:latin typeface="Varela Round" panose="00000500000000000000" pitchFamily="2" charset="-79"/>
              <a:ea typeface="Calibri" panose="020F0502020204030204" pitchFamily="34" charset="0"/>
              <a:cs typeface="Varela Round" panose="00000500000000000000" pitchFamily="2" charset="-79"/>
            </a:endParaRPr>
          </a:p>
          <a:p>
            <a:pPr>
              <a:lnSpc>
                <a:spcPct val="150000"/>
              </a:lnSpc>
              <a:spcAft>
                <a:spcPts val="800"/>
              </a:spcAft>
            </a:pPr>
            <a:r>
              <a:rPr lang="he-IL" sz="2800" b="1" dirty="0">
                <a:latin typeface="Varela Round" panose="00000500000000000000" pitchFamily="2" charset="-79"/>
                <a:ea typeface="Calibri" panose="020F0502020204030204" pitchFamily="34" charset="0"/>
                <a:cs typeface="Varela Round" panose="00000500000000000000" pitchFamily="2" charset="-79"/>
              </a:rPr>
              <a:t>כָּל צִיץ חָדָשׁ לִזְמָן חֻדַּשׁ / יָצָא שׂחֵק לִקְרַאת בּוֹאוֹ</a:t>
            </a:r>
            <a:endParaRPr lang="en-US" sz="2800" b="1" dirty="0">
              <a:latin typeface="Varela Round" panose="00000500000000000000" pitchFamily="2" charset="-79"/>
              <a:ea typeface="Calibri" panose="020F0502020204030204" pitchFamily="34" charset="0"/>
              <a:cs typeface="Varela Round" panose="00000500000000000000" pitchFamily="2" charset="-79"/>
            </a:endParaRPr>
          </a:p>
          <a:p>
            <a:pPr>
              <a:lnSpc>
                <a:spcPct val="150000"/>
              </a:lnSpc>
              <a:spcAft>
                <a:spcPts val="800"/>
              </a:spcAft>
            </a:pPr>
            <a:r>
              <a:rPr lang="he-IL" sz="2800" b="1" dirty="0">
                <a:latin typeface="Varela Round" panose="00000500000000000000" pitchFamily="2" charset="-79"/>
                <a:ea typeface="Calibri" panose="020F0502020204030204" pitchFamily="34" charset="0"/>
                <a:cs typeface="Varela Round" panose="00000500000000000000" pitchFamily="2" charset="-79"/>
              </a:rPr>
              <a:t>אַךְ לִפְנֵיהֶם שׁוֹשָׁן עָבַר / מֶלֶךְ כִּי עָל הוּרַם כִּסְאוֹ</a:t>
            </a:r>
            <a:endParaRPr lang="en-US" sz="2800" b="1" dirty="0">
              <a:latin typeface="Varela Round" panose="00000500000000000000" pitchFamily="2" charset="-79"/>
              <a:ea typeface="Calibri" panose="020F0502020204030204" pitchFamily="34" charset="0"/>
              <a:cs typeface="Varela Round" panose="00000500000000000000" pitchFamily="2" charset="-79"/>
            </a:endParaRPr>
          </a:p>
          <a:p>
            <a:pPr>
              <a:lnSpc>
                <a:spcPct val="150000"/>
              </a:lnSpc>
              <a:spcAft>
                <a:spcPts val="800"/>
              </a:spcAft>
            </a:pPr>
            <a:r>
              <a:rPr lang="he-IL" sz="2800" b="1" dirty="0">
                <a:latin typeface="Varela Round" panose="00000500000000000000" pitchFamily="2" charset="-79"/>
                <a:ea typeface="Calibri" panose="020F0502020204030204" pitchFamily="34" charset="0"/>
                <a:cs typeface="Varela Round" panose="00000500000000000000" pitchFamily="2" charset="-79"/>
              </a:rPr>
              <a:t>יָצָא מִבֵּין מִשְׁמַר עָלָיו / וַיְשַׁנֶּה אֵת בִּגְדֵי כִלְאוֹ</a:t>
            </a:r>
            <a:endParaRPr lang="en-US" sz="2800" b="1" dirty="0">
              <a:latin typeface="Varela Round" panose="00000500000000000000" pitchFamily="2" charset="-79"/>
              <a:ea typeface="Calibri" panose="020F0502020204030204" pitchFamily="34" charset="0"/>
              <a:cs typeface="Varela Round" panose="00000500000000000000" pitchFamily="2" charset="-79"/>
            </a:endParaRPr>
          </a:p>
          <a:p>
            <a:pPr>
              <a:lnSpc>
                <a:spcPct val="150000"/>
              </a:lnSpc>
              <a:spcAft>
                <a:spcPts val="800"/>
              </a:spcAft>
            </a:pPr>
            <a:r>
              <a:rPr lang="he-IL" sz="2800" b="1" dirty="0">
                <a:latin typeface="Varela Round" panose="00000500000000000000" pitchFamily="2" charset="-79"/>
                <a:ea typeface="Calibri" panose="020F0502020204030204" pitchFamily="34" charset="0"/>
                <a:cs typeface="Varela Round" panose="00000500000000000000" pitchFamily="2" charset="-79"/>
              </a:rPr>
              <a:t>מִי לֹא יִשְׁתֶּה יֵינוֹ עָלָיו / הָאִישׁ הַהוּא </a:t>
            </a:r>
            <a:r>
              <a:rPr lang="he-IL" sz="2800" b="1" dirty="0" err="1">
                <a:latin typeface="Varela Round" panose="00000500000000000000" pitchFamily="2" charset="-79"/>
                <a:ea typeface="Calibri" panose="020F0502020204030204" pitchFamily="34" charset="0"/>
                <a:cs typeface="Varela Round" panose="00000500000000000000" pitchFamily="2" charset="-79"/>
              </a:rPr>
              <a:t>יִשָּׂא</a:t>
            </a:r>
            <a:r>
              <a:rPr lang="he-IL" sz="2800" b="1" dirty="0">
                <a:latin typeface="Varela Round" panose="00000500000000000000" pitchFamily="2" charset="-79"/>
                <a:ea typeface="Calibri" panose="020F0502020204030204" pitchFamily="34" charset="0"/>
                <a:cs typeface="Varela Round" panose="00000500000000000000" pitchFamily="2" charset="-79"/>
              </a:rPr>
              <a:t> חֶטְאוֹ! </a:t>
            </a:r>
            <a:endParaRPr lang="en-US" sz="2800" b="1" dirty="0">
              <a:latin typeface="Varela Round" panose="00000500000000000000" pitchFamily="2" charset="-79"/>
              <a:ea typeface="Calibri" panose="020F0502020204030204" pitchFamily="34" charset="0"/>
              <a:cs typeface="Varela Round" panose="00000500000000000000" pitchFamily="2" charset="-79"/>
            </a:endParaRPr>
          </a:p>
          <a:p>
            <a:pPr marL="457200" algn="just">
              <a:lnSpc>
                <a:spcPct val="150000"/>
              </a:lnSpc>
            </a:pPr>
            <a:endParaRPr lang="en-US" sz="3200" b="1" dirty="0">
              <a:solidFill>
                <a:srgbClr val="002060"/>
              </a:solidFill>
              <a:effectLst>
                <a:outerShdw blurRad="38100" dist="38100" dir="2700000" algn="tl">
                  <a:srgbClr val="000000">
                    <a:alpha val="43137"/>
                  </a:srgbClr>
                </a:outerShdw>
              </a:effectLst>
              <a:latin typeface="Varela Round" panose="00000500000000000000" pitchFamily="2" charset="-79"/>
              <a:ea typeface="Calibri" panose="020F0502020204030204" pitchFamily="34" charset="0"/>
              <a:cs typeface="Varela Round" panose="00000500000000000000" pitchFamily="2" charset="-79"/>
            </a:endParaRPr>
          </a:p>
        </p:txBody>
      </p:sp>
      <p:pic>
        <p:nvPicPr>
          <p:cNvPr id="2050" name="Picture 2" descr="Rose, Blossom, Bloom, Bloom">
            <a:extLst>
              <a:ext uri="{FF2B5EF4-FFF2-40B4-BE49-F238E27FC236}">
                <a16:creationId xmlns:a16="http://schemas.microsoft.com/office/drawing/2014/main" id="{033C2B21-D585-4170-BA4E-EB411A6EE9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265"/>
          <a:stretch/>
        </p:blipFill>
        <p:spPr bwMode="auto">
          <a:xfrm>
            <a:off x="8855813" y="1504752"/>
            <a:ext cx="3047521"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715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5B8E2116-F557-49AA-9EBF-18EB24D9B965}"/>
              </a:ext>
            </a:extLst>
          </p:cNvPr>
          <p:cNvSpPr/>
          <p:nvPr/>
        </p:nvSpPr>
        <p:spPr>
          <a:xfrm>
            <a:off x="3976577" y="308216"/>
            <a:ext cx="7748063" cy="4914294"/>
          </a:xfrm>
          <a:prstGeom prst="rect">
            <a:avLst/>
          </a:prstGeom>
        </p:spPr>
        <p:txBody>
          <a:bodyPr wrap="square">
            <a:spAutoFit/>
          </a:bodyPr>
          <a:lstStyle/>
          <a:p>
            <a:pPr>
              <a:lnSpc>
                <a:spcPct val="107000"/>
              </a:lnSpc>
              <a:spcAft>
                <a:spcPts val="800"/>
              </a:spcAft>
            </a:pPr>
            <a:r>
              <a:rPr lang="he-IL" sz="3600" b="1" u="sng" dirty="0">
                <a:solidFill>
                  <a:srgbClr val="002060"/>
                </a:solidFill>
                <a:latin typeface="Varela Round" panose="00000500000000000000" pitchFamily="2" charset="-79"/>
                <a:ea typeface="Calibri" panose="020F0502020204030204" pitchFamily="34" charset="0"/>
                <a:cs typeface="Varela Round" panose="00000500000000000000" pitchFamily="2" charset="-79"/>
              </a:rPr>
              <a:t>מבנה השיר</a:t>
            </a:r>
          </a:p>
          <a:p>
            <a:pPr>
              <a:lnSpc>
                <a:spcPct val="150000"/>
              </a:lnSpc>
              <a:spcAft>
                <a:spcPts val="800"/>
              </a:spcAft>
            </a:pPr>
            <a:r>
              <a:rPr lang="he-IL" sz="2800" b="1" u="sng" dirty="0">
                <a:latin typeface="Varela Round" panose="00000500000000000000" pitchFamily="2" charset="-79"/>
                <a:ea typeface="Calibri" panose="020F0502020204030204" pitchFamily="34" charset="0"/>
                <a:cs typeface="Varela Round" panose="00000500000000000000" pitchFamily="2" charset="-79"/>
              </a:rPr>
              <a:t>ניתן לחלק את השיר לשלושה חלקים:</a:t>
            </a:r>
          </a:p>
          <a:p>
            <a:pPr>
              <a:lnSpc>
                <a:spcPct val="150000"/>
              </a:lnSpc>
              <a:spcAft>
                <a:spcPts val="800"/>
              </a:spcAft>
            </a:pPr>
            <a:r>
              <a:rPr lang="he-IL" sz="2800" b="1" dirty="0">
                <a:solidFill>
                  <a:srgbClr val="0070C0"/>
                </a:solidFill>
                <a:latin typeface="Varela Round" panose="00000500000000000000" pitchFamily="2" charset="-79"/>
                <a:ea typeface="Calibri" panose="020F0502020204030204" pitchFamily="34" charset="0"/>
                <a:cs typeface="Varela Round" panose="00000500000000000000" pitchFamily="2" charset="-79"/>
              </a:rPr>
              <a:t>בתים 3-1 </a:t>
            </a:r>
            <a:r>
              <a:rPr lang="he-IL" sz="2800" dirty="0">
                <a:solidFill>
                  <a:srgbClr val="0070C0"/>
                </a:solidFill>
                <a:latin typeface="Varela Round" panose="00000500000000000000" pitchFamily="2" charset="-79"/>
                <a:ea typeface="Calibri" panose="020F0502020204030204" pitchFamily="34" charset="0"/>
                <a:cs typeface="Varela Round" panose="00000500000000000000" pitchFamily="2" charset="-79"/>
              </a:rPr>
              <a:t>: </a:t>
            </a:r>
            <a:r>
              <a:rPr lang="he-IL" sz="2800" dirty="0">
                <a:latin typeface="Varela Round" panose="00000500000000000000" pitchFamily="2" charset="-79"/>
                <a:ea typeface="Calibri" panose="020F0502020204030204" pitchFamily="34" charset="0"/>
                <a:cs typeface="Varela Round" panose="00000500000000000000" pitchFamily="2" charset="-79"/>
              </a:rPr>
              <a:t>ההכנה להתרחשות המרכזית בשיר - תיאור הגן ומרכיביו המתקשטים ומתייפים. </a:t>
            </a:r>
            <a:endParaRPr lang="en-US" sz="2800" dirty="0">
              <a:latin typeface="Varela Round" panose="00000500000000000000" pitchFamily="2" charset="-79"/>
              <a:ea typeface="Calibri" panose="020F0502020204030204" pitchFamily="34" charset="0"/>
              <a:cs typeface="Varela Round" panose="00000500000000000000" pitchFamily="2" charset="-79"/>
            </a:endParaRPr>
          </a:p>
          <a:p>
            <a:pPr>
              <a:lnSpc>
                <a:spcPct val="150000"/>
              </a:lnSpc>
              <a:spcAft>
                <a:spcPts val="800"/>
              </a:spcAft>
            </a:pPr>
            <a:r>
              <a:rPr lang="he-IL" sz="2800" b="1" dirty="0">
                <a:solidFill>
                  <a:srgbClr val="0070C0"/>
                </a:solidFill>
                <a:latin typeface="Varela Round" panose="00000500000000000000" pitchFamily="2" charset="-79"/>
                <a:ea typeface="Calibri" panose="020F0502020204030204" pitchFamily="34" charset="0"/>
                <a:cs typeface="Varela Round" panose="00000500000000000000" pitchFamily="2" charset="-79"/>
              </a:rPr>
              <a:t>בתים 5-4: </a:t>
            </a:r>
            <a:r>
              <a:rPr lang="he-IL" sz="2800" dirty="0">
                <a:latin typeface="Varela Round" panose="00000500000000000000" pitchFamily="2" charset="-79"/>
                <a:ea typeface="Calibri" panose="020F0502020204030204" pitchFamily="34" charset="0"/>
                <a:cs typeface="Varela Round" panose="00000500000000000000" pitchFamily="2" charset="-79"/>
              </a:rPr>
              <a:t>ההתרחשות המרכזית - הופעת השושן ופריחתו.</a:t>
            </a:r>
            <a:endParaRPr lang="en-US" sz="2800" dirty="0">
              <a:latin typeface="Varela Round" panose="00000500000000000000" pitchFamily="2" charset="-79"/>
              <a:ea typeface="Calibri" panose="020F0502020204030204" pitchFamily="34" charset="0"/>
              <a:cs typeface="Varela Round" panose="00000500000000000000" pitchFamily="2" charset="-79"/>
            </a:endParaRPr>
          </a:p>
          <a:p>
            <a:pPr>
              <a:lnSpc>
                <a:spcPct val="150000"/>
              </a:lnSpc>
              <a:spcAft>
                <a:spcPts val="800"/>
              </a:spcAft>
            </a:pPr>
            <a:r>
              <a:rPr lang="he-IL" sz="2800" b="1" dirty="0">
                <a:solidFill>
                  <a:srgbClr val="0070C0"/>
                </a:solidFill>
                <a:latin typeface="Varela Round" panose="00000500000000000000" pitchFamily="2" charset="-79"/>
                <a:ea typeface="Calibri" panose="020F0502020204030204" pitchFamily="34" charset="0"/>
                <a:cs typeface="Varela Round" panose="00000500000000000000" pitchFamily="2" charset="-79"/>
              </a:rPr>
              <a:t>בית 6: </a:t>
            </a:r>
            <a:r>
              <a:rPr lang="he-IL" sz="2800" dirty="0">
                <a:latin typeface="Varela Round" panose="00000500000000000000" pitchFamily="2" charset="-79"/>
                <a:ea typeface="Calibri" panose="020F0502020204030204" pitchFamily="34" charset="0"/>
                <a:cs typeface="Varela Round" panose="00000500000000000000" pitchFamily="2" charset="-79"/>
              </a:rPr>
              <a:t>תוצאת ההתרחשות - הדרישה ללגום יין.</a:t>
            </a:r>
            <a:endParaRPr lang="en-US" sz="2800" dirty="0">
              <a:latin typeface="Varela Round" panose="00000500000000000000" pitchFamily="2" charset="-79"/>
              <a:ea typeface="Calibri" panose="020F0502020204030204" pitchFamily="34" charset="0"/>
              <a:cs typeface="Varela Round" panose="00000500000000000000" pitchFamily="2" charset="-79"/>
            </a:endParaRPr>
          </a:p>
        </p:txBody>
      </p:sp>
      <p:pic>
        <p:nvPicPr>
          <p:cNvPr id="3074" name="Picture 2" descr="Wine, Glass, Alcohol, Glass Of Wine">
            <a:extLst>
              <a:ext uri="{FF2B5EF4-FFF2-40B4-BE49-F238E27FC236}">
                <a16:creationId xmlns:a16="http://schemas.microsoft.com/office/drawing/2014/main" id="{CF82D9F9-4817-46C2-930D-404D842B94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58" r="30512"/>
          <a:stretch/>
        </p:blipFill>
        <p:spPr bwMode="auto">
          <a:xfrm>
            <a:off x="465773" y="1267489"/>
            <a:ext cx="3327991"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563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a:extLst>
              <a:ext uri="{FF2B5EF4-FFF2-40B4-BE49-F238E27FC236}">
                <a16:creationId xmlns:a16="http://schemas.microsoft.com/office/drawing/2014/main" id="{BB8DBDB3-A356-4F6C-9FA6-4C8A54860B55}"/>
              </a:ext>
            </a:extLst>
          </p:cNvPr>
          <p:cNvSpPr/>
          <p:nvPr/>
        </p:nvSpPr>
        <p:spPr>
          <a:xfrm>
            <a:off x="691116" y="571559"/>
            <a:ext cx="11015331" cy="719492"/>
          </a:xfrm>
          <a:prstGeom prst="rect">
            <a:avLst/>
          </a:prstGeom>
        </p:spPr>
        <p:txBody>
          <a:bodyPr wrap="square">
            <a:spAutoFit/>
          </a:bodyPr>
          <a:lstStyle/>
          <a:p>
            <a:pPr marL="457200">
              <a:lnSpc>
                <a:spcPct val="150000"/>
              </a:lnSpc>
              <a:spcAft>
                <a:spcPts val="800"/>
              </a:spcAft>
            </a:pPr>
            <a:r>
              <a:rPr lang="he-IL" sz="3000" dirty="0">
                <a:latin typeface="Calibri" panose="020F0502020204030204" pitchFamily="34" charset="0"/>
                <a:ea typeface="Calibri" panose="020F0502020204030204" pitchFamily="34" charset="0"/>
                <a:cs typeface="Varela Round" panose="00000500000000000000" pitchFamily="2" charset="-79"/>
              </a:rPr>
              <a:t> </a:t>
            </a:r>
            <a:endParaRPr lang="en-US" sz="3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מלבן 1">
            <a:extLst>
              <a:ext uri="{FF2B5EF4-FFF2-40B4-BE49-F238E27FC236}">
                <a16:creationId xmlns:a16="http://schemas.microsoft.com/office/drawing/2014/main" id="{5F8C9AB6-FF36-45B3-B0C2-EA69C84E0A44}"/>
              </a:ext>
            </a:extLst>
          </p:cNvPr>
          <p:cNvSpPr/>
          <p:nvPr/>
        </p:nvSpPr>
        <p:spPr>
          <a:xfrm>
            <a:off x="3179134" y="128665"/>
            <a:ext cx="8702936" cy="5272725"/>
          </a:xfrm>
          <a:prstGeom prst="rect">
            <a:avLst/>
          </a:prstGeom>
        </p:spPr>
        <p:txBody>
          <a:bodyPr wrap="square">
            <a:spAutoFit/>
          </a:bodyPr>
          <a:lstStyle/>
          <a:p>
            <a:pPr>
              <a:lnSpc>
                <a:spcPct val="107000"/>
              </a:lnSpc>
              <a:spcAft>
                <a:spcPts val="800"/>
              </a:spcAft>
            </a:pPr>
            <a:r>
              <a:rPr lang="he-IL" sz="3600" b="1" u="sng" dirty="0">
                <a:solidFill>
                  <a:srgbClr val="002060"/>
                </a:solidFill>
                <a:latin typeface="Varela Round" panose="00000500000000000000" pitchFamily="2" charset="-79"/>
                <a:cs typeface="Varela Round" panose="00000500000000000000" pitchFamily="2" charset="-79"/>
              </a:rPr>
              <a:t>ניתוח השיר</a:t>
            </a:r>
            <a:endParaRPr lang="en-US" sz="3600" b="1" u="sng" dirty="0">
              <a:solidFill>
                <a:srgbClr val="002060"/>
              </a:solidFill>
              <a:latin typeface="Varela Round" panose="00000500000000000000" pitchFamily="2" charset="-79"/>
              <a:cs typeface="Varela Round" panose="00000500000000000000" pitchFamily="2" charset="-79"/>
            </a:endParaRPr>
          </a:p>
          <a:p>
            <a:pPr>
              <a:lnSpc>
                <a:spcPct val="150000"/>
              </a:lnSpc>
              <a:spcAft>
                <a:spcPts val="800"/>
              </a:spcAft>
            </a:pPr>
            <a:r>
              <a:rPr lang="he-IL" sz="2800" b="1" u="sng" dirty="0">
                <a:solidFill>
                  <a:srgbClr val="0070C0"/>
                </a:solidFill>
                <a:latin typeface="Varela Round" panose="00000500000000000000" pitchFamily="2" charset="-79"/>
                <a:ea typeface="Calibri" panose="020F0502020204030204" pitchFamily="34" charset="0"/>
                <a:cs typeface="Varela Round" panose="00000500000000000000" pitchFamily="2" charset="-79"/>
              </a:rPr>
              <a:t>בית 1:</a:t>
            </a:r>
            <a:endParaRPr lang="en-US" sz="2800" b="1" dirty="0">
              <a:solidFill>
                <a:srgbClr val="0070C0"/>
              </a:solidFill>
              <a:latin typeface="Varela Round" panose="00000500000000000000" pitchFamily="2" charset="-79"/>
              <a:ea typeface="Calibri" panose="020F0502020204030204" pitchFamily="34" charset="0"/>
              <a:cs typeface="Varela Round" panose="00000500000000000000" pitchFamily="2" charset="-79"/>
            </a:endParaRPr>
          </a:p>
          <a:p>
            <a:pPr>
              <a:lnSpc>
                <a:spcPct val="107000"/>
              </a:lnSpc>
              <a:spcAft>
                <a:spcPts val="800"/>
              </a:spcAft>
            </a:pPr>
            <a:r>
              <a:rPr lang="he-IL" sz="2800" b="1" i="1" dirty="0">
                <a:latin typeface="Varela Round" panose="00000500000000000000" pitchFamily="2" charset="-79"/>
                <a:ea typeface="Calibri" panose="020F0502020204030204" pitchFamily="34" charset="0"/>
                <a:cs typeface="Varela Round" panose="00000500000000000000" pitchFamily="2" charset="-79"/>
              </a:rPr>
              <a:t>כָּתְנוֹת פַּסִּים לָבַש הַגָּן / וּכְסוּת רִקְמָה מַדֵּי דִשְׁאוֹ</a:t>
            </a:r>
            <a:endParaRPr lang="en-US" sz="2800" b="1" dirty="0">
              <a:latin typeface="Varela Round" panose="00000500000000000000" pitchFamily="2" charset="-79"/>
              <a:ea typeface="Calibri" panose="020F0502020204030204" pitchFamily="34" charset="0"/>
              <a:cs typeface="Varela Round" panose="00000500000000000000" pitchFamily="2" charset="-79"/>
            </a:endParaRPr>
          </a:p>
          <a:p>
            <a:pPr>
              <a:lnSpc>
                <a:spcPct val="150000"/>
              </a:lnSpc>
              <a:spcAft>
                <a:spcPts val="800"/>
              </a:spcAft>
            </a:pPr>
            <a:r>
              <a:rPr lang="he-IL" sz="2800" dirty="0">
                <a:latin typeface="Varela Round" panose="00000500000000000000" pitchFamily="2" charset="-79"/>
                <a:ea typeface="Calibri" panose="020F0502020204030204" pitchFamily="34" charset="0"/>
                <a:cs typeface="Varela Round" panose="00000500000000000000" pitchFamily="2" charset="-79"/>
              </a:rPr>
              <a:t>הדובר יוצר תמונה מטאפורית המבוססת על האנשת הגן. ניתן לראות שתי תמונות המשלימות זו את זו: הגן לבוש כתנות פסים, ומעורר פליאה, אהבה ואף קנאה, בדומה ליוסף המקראי, בנו האהוב של יעקב. בתמונה השנייה</a:t>
            </a:r>
            <a:r>
              <a:rPr lang="en-US" sz="2800" dirty="0">
                <a:latin typeface="Varela Round" panose="00000500000000000000" pitchFamily="2" charset="-79"/>
                <a:ea typeface="Calibri" panose="020F0502020204030204" pitchFamily="34" charset="0"/>
                <a:cs typeface="Varela Round" panose="00000500000000000000" pitchFamily="2" charset="-79"/>
              </a:rPr>
              <a:t> </a:t>
            </a:r>
            <a:r>
              <a:rPr lang="he-IL" sz="2800" dirty="0">
                <a:latin typeface="Varela Round" panose="00000500000000000000" pitchFamily="2" charset="-79"/>
                <a:ea typeface="Calibri" panose="020F0502020204030204" pitchFamily="34" charset="0"/>
                <a:cs typeface="Varela Round" panose="00000500000000000000" pitchFamily="2" charset="-79"/>
              </a:rPr>
              <a:t>- הדשא מוצג כאילו לבש בגדים חגיגיים, מפוארים.</a:t>
            </a:r>
            <a:endParaRPr lang="en-US" sz="2800" dirty="0">
              <a:latin typeface="Varela Round" panose="00000500000000000000" pitchFamily="2" charset="-79"/>
              <a:ea typeface="Calibri" panose="020F0502020204030204" pitchFamily="34" charset="0"/>
              <a:cs typeface="Varela Round" panose="00000500000000000000" pitchFamily="2" charset="-79"/>
            </a:endParaRPr>
          </a:p>
        </p:txBody>
      </p:sp>
      <p:pic>
        <p:nvPicPr>
          <p:cNvPr id="4098" name="Picture 2" descr="Versailles, Garden, Flowers, Hedge, Cis, Fountain">
            <a:extLst>
              <a:ext uri="{FF2B5EF4-FFF2-40B4-BE49-F238E27FC236}">
                <a16:creationId xmlns:a16="http://schemas.microsoft.com/office/drawing/2014/main" id="{7282A92A-5C39-446C-A6CF-8002CA8020F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714"/>
          <a:stretch/>
        </p:blipFill>
        <p:spPr bwMode="auto">
          <a:xfrm>
            <a:off x="184518" y="2259866"/>
            <a:ext cx="2870791" cy="2297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481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a:extLst>
              <a:ext uri="{FF2B5EF4-FFF2-40B4-BE49-F238E27FC236}">
                <a16:creationId xmlns:a16="http://schemas.microsoft.com/office/drawing/2014/main" id="{A2D2A339-28C7-42A5-AE81-5DFC5A843A39}"/>
              </a:ext>
            </a:extLst>
          </p:cNvPr>
          <p:cNvSpPr/>
          <p:nvPr/>
        </p:nvSpPr>
        <p:spPr>
          <a:xfrm>
            <a:off x="1004962" y="775764"/>
            <a:ext cx="11185451" cy="468590"/>
          </a:xfrm>
          <a:prstGeom prst="rect">
            <a:avLst/>
          </a:prstGeom>
        </p:spPr>
        <p:txBody>
          <a:bodyPr wrap="square">
            <a:spAutoFit/>
          </a:bodyPr>
          <a:lstStyle/>
          <a:p>
            <a:pPr marL="457200">
              <a:lnSpc>
                <a:spcPct val="150000"/>
              </a:lnSpc>
              <a:spcAft>
                <a:spcPts val="800"/>
              </a:spcAft>
            </a:pPr>
            <a:r>
              <a:rPr lang="he-IL" dirty="0">
                <a:latin typeface="Calibri" panose="020F0502020204030204" pitchFamily="34" charset="0"/>
                <a:ea typeface="Calibri" panose="020F0502020204030204" pitchFamily="34" charset="0"/>
                <a:cs typeface="Varela Round" panose="00000500000000000000" pitchFamily="2" charset="-79"/>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תיבת טקסט 1">
            <a:extLst>
              <a:ext uri="{FF2B5EF4-FFF2-40B4-BE49-F238E27FC236}">
                <a16:creationId xmlns:a16="http://schemas.microsoft.com/office/drawing/2014/main" id="{10949126-B9B0-449E-8DBE-E6659FFC5635}"/>
              </a:ext>
            </a:extLst>
          </p:cNvPr>
          <p:cNvSpPr txBox="1"/>
          <p:nvPr/>
        </p:nvSpPr>
        <p:spPr>
          <a:xfrm>
            <a:off x="6528390" y="2876107"/>
            <a:ext cx="914400" cy="914400"/>
          </a:xfrm>
          <a:prstGeom prst="rect">
            <a:avLst/>
          </a:prstGeom>
          <a:noFill/>
        </p:spPr>
        <p:txBody>
          <a:bodyPr wrap="square" rtlCol="0">
            <a:spAutoFit/>
          </a:bodyPr>
          <a:lstStyle/>
          <a:p>
            <a:endParaRPr lang="en-IL" dirty="0"/>
          </a:p>
        </p:txBody>
      </p:sp>
      <p:sp>
        <p:nvSpPr>
          <p:cNvPr id="3" name="מלבן 2">
            <a:extLst>
              <a:ext uri="{FF2B5EF4-FFF2-40B4-BE49-F238E27FC236}">
                <a16:creationId xmlns:a16="http://schemas.microsoft.com/office/drawing/2014/main" id="{B530869F-4726-491F-8AF7-F1767DD03EFB}"/>
              </a:ext>
            </a:extLst>
          </p:cNvPr>
          <p:cNvSpPr/>
          <p:nvPr/>
        </p:nvSpPr>
        <p:spPr>
          <a:xfrm>
            <a:off x="3902149" y="340923"/>
            <a:ext cx="7902826" cy="4392036"/>
          </a:xfrm>
          <a:prstGeom prst="rect">
            <a:avLst/>
          </a:prstGeom>
        </p:spPr>
        <p:txBody>
          <a:bodyPr wrap="square">
            <a:spAutoFit/>
          </a:bodyPr>
          <a:lstStyle/>
          <a:p>
            <a:pPr>
              <a:lnSpc>
                <a:spcPct val="107000"/>
              </a:lnSpc>
              <a:spcAft>
                <a:spcPts val="800"/>
              </a:spcAft>
            </a:pPr>
            <a:r>
              <a:rPr lang="he-IL" sz="2800" b="1" u="sng" dirty="0">
                <a:solidFill>
                  <a:srgbClr val="0070C0"/>
                </a:solidFill>
                <a:latin typeface="Varela Round" panose="00000500000000000000" pitchFamily="2" charset="-79"/>
                <a:ea typeface="Calibri" panose="020F0502020204030204" pitchFamily="34" charset="0"/>
                <a:cs typeface="Varela Round" panose="00000500000000000000" pitchFamily="2" charset="-79"/>
              </a:rPr>
              <a:t>בית 2:</a:t>
            </a:r>
            <a:endParaRPr lang="en-US" sz="2800" dirty="0">
              <a:solidFill>
                <a:srgbClr val="0070C0"/>
              </a:solidFill>
              <a:latin typeface="Varela Round" panose="00000500000000000000" pitchFamily="2" charset="-79"/>
              <a:ea typeface="Calibri" panose="020F0502020204030204" pitchFamily="34" charset="0"/>
              <a:cs typeface="Varela Round" panose="00000500000000000000" pitchFamily="2" charset="-79"/>
            </a:endParaRPr>
          </a:p>
          <a:p>
            <a:pPr>
              <a:lnSpc>
                <a:spcPct val="107000"/>
              </a:lnSpc>
              <a:spcAft>
                <a:spcPts val="800"/>
              </a:spcAft>
            </a:pPr>
            <a:r>
              <a:rPr lang="he-IL" sz="2800" b="1" i="1" dirty="0">
                <a:latin typeface="Varela Round" panose="00000500000000000000" pitchFamily="2" charset="-79"/>
                <a:ea typeface="Calibri" panose="020F0502020204030204" pitchFamily="34" charset="0"/>
                <a:cs typeface="Varela Round" panose="00000500000000000000" pitchFamily="2" charset="-79"/>
              </a:rPr>
              <a:t>וּמְעִיל תַּשְׁבֵּץ עָטָה כָל עֵץ / וּלְכָל עַיִן הֶרְאָה פִלְאוֹ</a:t>
            </a:r>
            <a:endParaRPr lang="en-US" sz="2800" b="1" dirty="0">
              <a:latin typeface="Varela Round" panose="00000500000000000000" pitchFamily="2" charset="-79"/>
              <a:ea typeface="Calibri" panose="020F0502020204030204" pitchFamily="34" charset="0"/>
              <a:cs typeface="Varela Round" panose="00000500000000000000" pitchFamily="2" charset="-79"/>
            </a:endParaRPr>
          </a:p>
          <a:p>
            <a:pPr>
              <a:lnSpc>
                <a:spcPct val="150000"/>
              </a:lnSpc>
              <a:spcAft>
                <a:spcPts val="800"/>
              </a:spcAft>
            </a:pPr>
            <a:r>
              <a:rPr lang="he-IL" sz="2800" dirty="0">
                <a:latin typeface="Varela Round" panose="00000500000000000000" pitchFamily="2" charset="-79"/>
                <a:ea typeface="Calibri" panose="020F0502020204030204" pitchFamily="34" charset="0"/>
                <a:cs typeface="Varela Round" panose="00000500000000000000" pitchFamily="2" charset="-79"/>
              </a:rPr>
              <a:t>לאחר תיאורו הכללי של הגן, מאניש הדובר את העצים הלובשים מעילי תשבץ</a:t>
            </a:r>
            <a:r>
              <a:rPr lang="en-US" sz="2800" dirty="0">
                <a:latin typeface="Varela Round" panose="00000500000000000000" pitchFamily="2" charset="-79"/>
                <a:ea typeface="Calibri" panose="020F0502020204030204" pitchFamily="34" charset="0"/>
                <a:cs typeface="Varela Round" panose="00000500000000000000" pitchFamily="2" charset="-79"/>
              </a:rPr>
              <a:t> </a:t>
            </a:r>
            <a:r>
              <a:rPr lang="he-IL" sz="2800" dirty="0">
                <a:latin typeface="Varela Round" panose="00000500000000000000" pitchFamily="2" charset="-79"/>
                <a:ea typeface="Calibri" panose="020F0502020204030204" pitchFamily="34" charset="0"/>
                <a:cs typeface="Varela Round" panose="00000500000000000000" pitchFamily="2" charset="-79"/>
              </a:rPr>
              <a:t>- בגדם המפואר של </a:t>
            </a:r>
            <a:r>
              <a:rPr lang="he-IL" sz="2800" dirty="0" err="1">
                <a:latin typeface="Varela Round" panose="00000500000000000000" pitchFamily="2" charset="-79"/>
                <a:ea typeface="Calibri" panose="020F0502020204030204" pitchFamily="34" charset="0"/>
                <a:cs typeface="Varela Round" panose="00000500000000000000" pitchFamily="2" charset="-79"/>
              </a:rPr>
              <a:t>הכהנים</a:t>
            </a:r>
            <a:r>
              <a:rPr lang="he-IL" sz="2800" dirty="0">
                <a:latin typeface="Varela Round" panose="00000500000000000000" pitchFamily="2" charset="-79"/>
                <a:ea typeface="Calibri" panose="020F0502020204030204" pitchFamily="34" charset="0"/>
                <a:cs typeface="Varela Round" panose="00000500000000000000" pitchFamily="2" charset="-79"/>
              </a:rPr>
              <a:t>, שלבשו אותו באירועים חגיגיים בלבד. ההאנשה בבית זה מתארת גם את גאוותו של העץ, המתפאר בבגדיו היפים.</a:t>
            </a:r>
            <a:endParaRPr lang="en-US" sz="2800" dirty="0">
              <a:latin typeface="Varela Round" panose="00000500000000000000" pitchFamily="2" charset="-79"/>
              <a:ea typeface="Calibri" panose="020F0502020204030204" pitchFamily="34" charset="0"/>
              <a:cs typeface="Varela Round" panose="00000500000000000000" pitchFamily="2" charset="-79"/>
            </a:endParaRPr>
          </a:p>
        </p:txBody>
      </p:sp>
      <p:pic>
        <p:nvPicPr>
          <p:cNvPr id="5122" name="Picture 2" descr="Chestnut, Chestnut Trees">
            <a:extLst>
              <a:ext uri="{FF2B5EF4-FFF2-40B4-BE49-F238E27FC236}">
                <a16:creationId xmlns:a16="http://schemas.microsoft.com/office/drawing/2014/main" id="{A31C1523-E1AD-4BCA-A4EB-3B5EB97715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698" y="3233810"/>
            <a:ext cx="3572023" cy="2493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090536"/>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568</TotalTime>
  <Words>1231</Words>
  <Application>Microsoft Office PowerPoint</Application>
  <PresentationFormat>מותאם אישית</PresentationFormat>
  <Paragraphs>83</Paragraphs>
  <Slides>20</Slides>
  <Notes>2</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20</vt:i4>
      </vt:variant>
    </vt:vector>
  </HeadingPairs>
  <TitlesOfParts>
    <vt:vector size="24" baseType="lpstr">
      <vt:lpstr>Arial</vt:lpstr>
      <vt:lpstr>Calibri</vt:lpstr>
      <vt:lpstr>Varela Round</vt:lpstr>
      <vt:lpstr>ערכת נושא Office</vt:lpstr>
      <vt:lpstr>מערכת שידורים לאומית</vt:lpstr>
      <vt:lpstr>כתנות פסים / ר' משה אבן עזרא</vt:lpstr>
      <vt:lpstr>מה נלמד היום? </vt:lpstr>
      <vt:lpstr>ר' משה אבן עזרא</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rights@education.gov.il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נעמה כהן-לוז</cp:lastModifiedBy>
  <cp:revision>97</cp:revision>
  <dcterms:created xsi:type="dcterms:W3CDTF">2020-03-15T19:13:03Z</dcterms:created>
  <dcterms:modified xsi:type="dcterms:W3CDTF">2020-05-13T07:45:01Z</dcterms:modified>
</cp:coreProperties>
</file>