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9" r:id="rId3"/>
    <p:sldId id="260" r:id="rId4"/>
    <p:sldId id="259" r:id="rId5"/>
    <p:sldId id="261" r:id="rId6"/>
    <p:sldId id="263" r:id="rId7"/>
    <p:sldId id="267" r:id="rId8"/>
    <p:sldId id="268" r:id="rId9"/>
    <p:sldId id="264" r:id="rId10"/>
    <p:sldId id="265" r:id="rId11"/>
    <p:sldId id="266" r:id="rId12"/>
    <p:sldId id="270" r:id="rId1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1700036"/>
            <a:ext cx="5386648" cy="57439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6102" y="1847088"/>
            <a:ext cx="5225796" cy="54498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46070" y="1690307"/>
            <a:ext cx="116586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14650" y="1690308"/>
            <a:ext cx="1028700" cy="73152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2788351"/>
            <a:ext cx="5101080" cy="34544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6242749"/>
            <a:ext cx="5102352" cy="6705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5" indent="0" algn="ctr">
              <a:buNone/>
              <a:defRPr sz="1050"/>
            </a:lvl2pPr>
            <a:lvl3pPr marL="685808" indent="0" algn="ctr">
              <a:buNone/>
              <a:defRPr sz="1050"/>
            </a:lvl3pPr>
            <a:lvl4pPr marL="1028713" indent="0" algn="ctr">
              <a:buNone/>
              <a:defRPr sz="1050"/>
            </a:lvl4pPr>
            <a:lvl5pPr marL="1371617" indent="0" algn="ctr">
              <a:buNone/>
              <a:defRPr sz="1050"/>
            </a:lvl5pPr>
            <a:lvl6pPr marL="1714521" indent="0" algn="ctr">
              <a:buNone/>
              <a:defRPr sz="1050"/>
            </a:lvl6pPr>
            <a:lvl7pPr marL="2057426" indent="0" algn="ctr">
              <a:buNone/>
              <a:defRPr sz="1050"/>
            </a:lvl7pPr>
            <a:lvl8pPr marL="2400330" indent="0" algn="ctr">
              <a:buNone/>
              <a:defRPr sz="1050"/>
            </a:lvl8pPr>
            <a:lvl9pPr marL="2743234" indent="0" algn="ctr">
              <a:buNone/>
              <a:defRPr sz="105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48940" y="1769584"/>
            <a:ext cx="960120" cy="609600"/>
          </a:xfrm>
        </p:spPr>
        <p:txBody>
          <a:bodyPr/>
          <a:lstStyle>
            <a:lvl1pPr algn="ctr">
              <a:defRPr sz="82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28702" y="6948080"/>
            <a:ext cx="3321844" cy="304800"/>
          </a:xfr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4" y="6949440"/>
            <a:ext cx="1187933" cy="304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1495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63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1016000"/>
            <a:ext cx="1328738" cy="7010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1016000"/>
            <a:ext cx="4543425" cy="701040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472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867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1700036"/>
            <a:ext cx="5386648" cy="57439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6102" y="1847088"/>
            <a:ext cx="5225796" cy="54498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46070" y="1690307"/>
            <a:ext cx="116586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14650" y="1690308"/>
            <a:ext cx="1028700" cy="73152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2792412"/>
            <a:ext cx="5102352" cy="345033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6242749"/>
            <a:ext cx="5102352" cy="67056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8940" y="1767840"/>
            <a:ext cx="960120" cy="609600"/>
          </a:xfrm>
        </p:spPr>
        <p:txBody>
          <a:bodyPr/>
          <a:lstStyle>
            <a:lvl1pPr algn="ctr">
              <a:defRPr lang="en-US" sz="82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510" y="6948080"/>
            <a:ext cx="3322701" cy="304800"/>
          </a:xfrm>
        </p:spPr>
        <p:txBody>
          <a:bodyPr/>
          <a:lstStyle>
            <a:lvl1pPr algn="l"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4" y="6948080"/>
            <a:ext cx="1188149" cy="304800"/>
          </a:xfrm>
        </p:spPr>
        <p:txBody>
          <a:bodyPr/>
          <a:lstStyle/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554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804160"/>
            <a:ext cx="2743200" cy="524256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0" y="2804160"/>
            <a:ext cx="2743200" cy="524256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48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765779"/>
            <a:ext cx="2743200" cy="85344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5" indent="0">
              <a:buNone/>
              <a:defRPr sz="1425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674531"/>
            <a:ext cx="2743200" cy="4267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765779"/>
            <a:ext cx="2743200" cy="85344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5" indent="0">
              <a:buNone/>
              <a:defRPr sz="1425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675441"/>
            <a:ext cx="2743200" cy="4267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776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680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217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8110" y="231648"/>
            <a:ext cx="4798886" cy="8680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073968" y="231648"/>
            <a:ext cx="1645920" cy="8680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09856"/>
            <a:ext cx="1367314" cy="2194560"/>
          </a:xfrm>
        </p:spPr>
        <p:txBody>
          <a:bodyPr anchor="b">
            <a:normAutofit/>
          </a:bodyPr>
          <a:lstStyle>
            <a:lvl1pPr algn="l" defTabSz="6858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32" y="1209524"/>
            <a:ext cx="4071642" cy="672495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048000"/>
            <a:ext cx="1367314" cy="46736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5" indent="0">
              <a:buNone/>
              <a:defRPr sz="900"/>
            </a:lvl2pPr>
            <a:lvl3pPr marL="685808" indent="0">
              <a:buNone/>
              <a:defRPr sz="750"/>
            </a:lvl3pPr>
            <a:lvl4pPr marL="1028713" indent="0">
              <a:buNone/>
              <a:defRPr sz="675"/>
            </a:lvl4pPr>
            <a:lvl5pPr marL="1371617" indent="0">
              <a:buNone/>
              <a:defRPr sz="675"/>
            </a:lvl5pPr>
            <a:lvl6pPr marL="1714521" indent="0">
              <a:buNone/>
              <a:defRPr sz="675"/>
            </a:lvl6pPr>
            <a:lvl7pPr marL="2057426" indent="0">
              <a:buNone/>
              <a:defRPr sz="675"/>
            </a:lvl7pPr>
            <a:lvl8pPr marL="2400330" indent="0">
              <a:buNone/>
              <a:defRPr sz="675"/>
            </a:lvl8pPr>
            <a:lvl9pPr marL="2743234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4" y="8413448"/>
            <a:ext cx="82296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151121" y="365760"/>
            <a:ext cx="1491615" cy="84124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78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8" y="231648"/>
            <a:ext cx="1645920" cy="8680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6" y="804672"/>
            <a:ext cx="1368171" cy="219456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231648"/>
            <a:ext cx="4798886" cy="868070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5" indent="0">
              <a:buNone/>
              <a:defRPr sz="2100"/>
            </a:lvl2pPr>
            <a:lvl3pPr marL="685808" indent="0">
              <a:buNone/>
              <a:defRPr sz="1800"/>
            </a:lvl3pPr>
            <a:lvl4pPr marL="1028713" indent="0">
              <a:buNone/>
              <a:defRPr sz="1500"/>
            </a:lvl4pPr>
            <a:lvl5pPr marL="1371617" indent="0">
              <a:buNone/>
              <a:defRPr sz="1500"/>
            </a:lvl5pPr>
            <a:lvl6pPr marL="1714521" indent="0">
              <a:buNone/>
              <a:defRPr sz="1500"/>
            </a:lvl6pPr>
            <a:lvl7pPr marL="2057426" indent="0">
              <a:buNone/>
              <a:defRPr sz="1500"/>
            </a:lvl7pPr>
            <a:lvl8pPr marL="2400330" indent="0">
              <a:buNone/>
              <a:defRPr sz="1500"/>
            </a:lvl8pPr>
            <a:lvl9pPr marL="2743234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6" y="3048000"/>
            <a:ext cx="1368171" cy="46695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5" indent="0">
              <a:buNone/>
              <a:defRPr sz="900"/>
            </a:lvl2pPr>
            <a:lvl3pPr marL="685808" indent="0">
              <a:buNone/>
              <a:defRPr sz="750"/>
            </a:lvl3pPr>
            <a:lvl4pPr marL="1028713" indent="0">
              <a:buNone/>
              <a:defRPr sz="675"/>
            </a:lvl4pPr>
            <a:lvl5pPr marL="1371617" indent="0">
              <a:buNone/>
              <a:defRPr sz="675"/>
            </a:lvl5pPr>
            <a:lvl6pPr marL="1714521" indent="0">
              <a:buNone/>
              <a:defRPr sz="675"/>
            </a:lvl6pPr>
            <a:lvl7pPr marL="2057426" indent="0">
              <a:buNone/>
              <a:defRPr sz="675"/>
            </a:lvl7pPr>
            <a:lvl8pPr marL="2400330" indent="0">
              <a:buNone/>
              <a:defRPr sz="675"/>
            </a:lvl8pPr>
            <a:lvl9pPr marL="2743234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8" rtl="0" eaLnBrk="1" latinLnBrk="0" hangingPunct="1">
              <a:defRPr lang="en-US" sz="6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8412480"/>
            <a:ext cx="82296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151121" y="365760"/>
            <a:ext cx="1491615" cy="84124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981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8" y="231648"/>
            <a:ext cx="6593967" cy="868070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856792"/>
            <a:ext cx="576072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804160"/>
            <a:ext cx="5760720" cy="524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76" y="8412480"/>
            <a:ext cx="15430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EDA692-FC3B-4BB1-83D9-A0C7CCDCF0FB}" type="datetimeFigureOut">
              <a:rPr lang="he-IL" smtClean="0"/>
              <a:t>ט"ז/תמוז/תש"פ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672" y="8412480"/>
            <a:ext cx="296265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537" y="8412480"/>
            <a:ext cx="82296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71C3FD-24A0-44E7-A40B-E316FBF0C9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278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8" rtl="1" eaLnBrk="1" latinLnBrk="0" hangingPunct="1">
        <a:lnSpc>
          <a:spcPct val="90000"/>
        </a:lnSpc>
        <a:spcBef>
          <a:spcPct val="0"/>
        </a:spcBef>
        <a:buNone/>
        <a:defRPr lang="en-US" sz="3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2" indent="-137162" algn="r" defTabSz="685808" rtl="1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indent="-137162" algn="r" defTabSz="685808" rtl="1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7" indent="-137162" algn="r" defTabSz="685808" rtl="1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90" indent="-137162" algn="r" defTabSz="685808" rtl="1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32" indent="-137162" algn="r" defTabSz="685808" rtl="1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15" indent="-171452" algn="r" defTabSz="685808" rtl="1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18" indent="-171452" algn="r" defTabSz="685808" rtl="1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21" indent="-171452" algn="r" defTabSz="685808" rtl="1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23" indent="-171452" algn="r" defTabSz="685808" rtl="1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8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r" defTabSz="685808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30198" y="3089578"/>
            <a:ext cx="6279541" cy="39686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sz="2800" b="1" dirty="0"/>
              <a:t>הנוכח הנפקד:</a:t>
            </a:r>
            <a:br>
              <a:rPr lang="he-IL" sz="2800" b="1" dirty="0"/>
            </a:br>
            <a:r>
              <a:rPr lang="he-IL" sz="2800" b="1" dirty="0"/>
              <a:t> הכיבוש במערכת החינוך הישראלית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he-IL" sz="3200" dirty="0"/>
              <a:t> </a:t>
            </a:r>
            <a:br>
              <a:rPr lang="he-IL" sz="3200" dirty="0"/>
            </a:br>
            <a:r>
              <a:rPr lang="he-IL" sz="3200" dirty="0"/>
              <a:t/>
            </a:r>
            <a:br>
              <a:rPr lang="he-IL" sz="3200" dirty="0"/>
            </a:br>
            <a:r>
              <a:rPr lang="he-IL" sz="2400" dirty="0"/>
              <a:t>פרופ' אבנר בן-עמוס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בית הספר לחינוך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אוניברסיטת תל-אביב</a:t>
            </a:r>
            <a:endParaRPr lang="en-US" sz="3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14" y="1460389"/>
            <a:ext cx="2195511" cy="11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0"/>
          <p:cNvSpPr>
            <a:spLocks noGrp="1"/>
          </p:cNvSpPr>
          <p:nvPr>
            <p:ph type="title"/>
          </p:nvPr>
        </p:nvSpPr>
        <p:spPr>
          <a:xfrm>
            <a:off x="5229226" y="631758"/>
            <a:ext cx="1368171" cy="6025074"/>
          </a:xfrm>
        </p:spPr>
        <p:txBody>
          <a:bodyPr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ספר הלימוד: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ישראל, האדם והמרחב</a:t>
            </a:r>
            <a:br>
              <a:rPr lang="he-IL" sz="2200" b="1" u="sng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מחברים: </a:t>
            </a:r>
            <a:r>
              <a:rPr lang="he-IL" dirty="0">
                <a:solidFill>
                  <a:schemeClr val="tx1"/>
                </a:solidFill>
              </a:rPr>
              <a:t>צביה פיין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מאירה שגב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רחלי לביא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שם ההוצאה</a:t>
            </a:r>
            <a:r>
              <a:rPr lang="he-IL" dirty="0">
                <a:solidFill>
                  <a:schemeClr val="tx1"/>
                </a:solidFill>
              </a:rPr>
              <a:t>: מט"ח 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שנת ההוצאה</a:t>
            </a:r>
            <a:r>
              <a:rPr lang="he-IL" dirty="0">
                <a:solidFill>
                  <a:schemeClr val="tx1"/>
                </a:solidFill>
              </a:rPr>
              <a:t>: תשס"ב 2007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על-יסודי</a:t>
            </a:r>
          </a:p>
        </p:txBody>
      </p:sp>
      <p:sp useBgFill="1">
        <p:nvSpPr>
          <p:cNvPr id="12" name="TextBox 11"/>
          <p:cNvSpPr txBox="1"/>
          <p:nvPr/>
        </p:nvSpPr>
        <p:spPr>
          <a:xfrm>
            <a:off x="1378466" y="0"/>
            <a:ext cx="2416294" cy="738664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גבולות ישראל</a:t>
            </a:r>
          </a:p>
          <a:p>
            <a:pPr algn="ctr"/>
            <a:r>
              <a:rPr lang="he-IL" b="1" dirty="0"/>
              <a:t>(עמ' 7)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99581" y="2802025"/>
            <a:ext cx="8209212" cy="40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2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51" y="769521"/>
            <a:ext cx="3987302" cy="7988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353" y="127072"/>
            <a:ext cx="40441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גבולות ישראל כיום, 2006</a:t>
            </a:r>
          </a:p>
          <a:p>
            <a:pPr algn="ctr"/>
            <a:r>
              <a:rPr lang="he-IL" b="1" dirty="0"/>
              <a:t>(עמ' 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8490" y="213861"/>
            <a:ext cx="1823436" cy="1415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ספר לימוד: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ישראל, האדם והמרחב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69497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87329" y="2708101"/>
            <a:ext cx="7666674" cy="4714935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109210" y="491490"/>
            <a:ext cx="1565909" cy="572643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400" b="1" dirty="0">
                <a:solidFill>
                  <a:srgbClr val="FFCC66"/>
                </a:solidFill>
              </a:rPr>
              <a:t>ספר לימוד באזרחות:</a:t>
            </a:r>
            <a:br>
              <a:rPr lang="he-IL" sz="2400" b="1" dirty="0">
                <a:solidFill>
                  <a:srgbClr val="FFCC66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400" b="1" u="sng" dirty="0">
                <a:solidFill>
                  <a:schemeClr val="tx1"/>
                </a:solidFill>
              </a:rPr>
              <a:t>להיות אזרחים בישראל</a:t>
            </a:r>
            <a:br>
              <a:rPr lang="he-IL" sz="2400" b="1" u="sng" dirty="0">
                <a:solidFill>
                  <a:schemeClr val="tx1"/>
                </a:solidFill>
              </a:rPr>
            </a:br>
            <a:r>
              <a:rPr lang="he-IL" sz="2400" b="1" dirty="0">
                <a:solidFill>
                  <a:schemeClr val="tx1"/>
                </a:solidFill>
              </a:rPr>
              <a:t/>
            </a:r>
            <a:br>
              <a:rPr lang="he-IL" sz="2400" b="1" dirty="0">
                <a:solidFill>
                  <a:schemeClr val="tx1"/>
                </a:solidFill>
              </a:rPr>
            </a:br>
            <a:r>
              <a:rPr lang="he-IL" sz="2400" b="1" dirty="0">
                <a:solidFill>
                  <a:schemeClr val="tx1"/>
                </a:solidFill>
              </a:rPr>
              <a:t/>
            </a:r>
            <a:br>
              <a:rPr lang="he-IL" sz="2400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>מחברים: 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dirty="0">
                <a:solidFill>
                  <a:schemeClr val="tx1"/>
                </a:solidFill>
              </a:rPr>
              <a:t>ורדה אשכנזי</a:t>
            </a:r>
            <a:br>
              <a:rPr lang="he-IL" sz="2000" dirty="0">
                <a:solidFill>
                  <a:schemeClr val="tx1"/>
                </a:solidFill>
              </a:rPr>
            </a:br>
            <a:r>
              <a:rPr lang="he-IL" sz="2000" dirty="0">
                <a:solidFill>
                  <a:schemeClr val="tx1"/>
                </a:solidFill>
              </a:rPr>
              <a:t>בלהה </a:t>
            </a:r>
            <a:r>
              <a:rPr lang="he-IL" sz="2000" dirty="0" err="1">
                <a:solidFill>
                  <a:schemeClr val="tx1"/>
                </a:solidFill>
              </a:rPr>
              <a:t>אלפרסון</a:t>
            </a:r>
            <a:r>
              <a:rPr lang="he-IL" sz="2000" dirty="0">
                <a:solidFill>
                  <a:schemeClr val="tx1"/>
                </a:solidFill>
              </a:rPr>
              <a:t/>
            </a:r>
            <a:br>
              <a:rPr lang="he-IL" sz="2000" dirty="0">
                <a:solidFill>
                  <a:schemeClr val="tx1"/>
                </a:solidFill>
              </a:rPr>
            </a:br>
            <a:r>
              <a:rPr lang="he-IL" sz="2000" dirty="0">
                <a:solidFill>
                  <a:schemeClr val="tx1"/>
                </a:solidFill>
              </a:rPr>
              <a:t>תמיר דובי</a:t>
            </a:r>
            <a:br>
              <a:rPr lang="he-IL" sz="2000" dirty="0">
                <a:solidFill>
                  <a:schemeClr val="tx1"/>
                </a:solidFill>
              </a:rPr>
            </a:br>
            <a:r>
              <a:rPr lang="he-IL" sz="2000" dirty="0">
                <a:solidFill>
                  <a:schemeClr val="tx1"/>
                </a:solidFill>
              </a:rPr>
              <a:t>דנה </a:t>
            </a:r>
            <a:r>
              <a:rPr lang="he-IL" sz="2000" dirty="0" err="1">
                <a:solidFill>
                  <a:schemeClr val="tx1"/>
                </a:solidFill>
              </a:rPr>
              <a:t>שטרקמן</a:t>
            </a:r>
            <a:r>
              <a:rPr lang="he-IL" sz="2000" dirty="0">
                <a:solidFill>
                  <a:schemeClr val="tx1"/>
                </a:solidFill>
              </a:rPr>
              <a:t/>
            </a:r>
            <a:br>
              <a:rPr lang="he-IL" sz="2000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>שם ההוצאה</a:t>
            </a:r>
            <a:r>
              <a:rPr lang="he-IL" sz="2000" dirty="0">
                <a:solidFill>
                  <a:schemeClr val="tx1"/>
                </a:solidFill>
              </a:rPr>
              <a:t>: משרד החינוך</a:t>
            </a:r>
            <a:br>
              <a:rPr lang="he-IL" sz="2000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>שנת ההוצאה</a:t>
            </a:r>
            <a:r>
              <a:rPr lang="he-IL" sz="2000" dirty="0">
                <a:solidFill>
                  <a:schemeClr val="tx1"/>
                </a:solidFill>
              </a:rPr>
              <a:t>: תשע"ו 2016</a:t>
            </a:r>
            <a:br>
              <a:rPr lang="he-IL" sz="2000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>על-יסודי</a:t>
            </a:r>
            <a:endParaRPr lang="he-I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8025" y="182838"/>
            <a:ext cx="4625449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השסע הלאומי:</a:t>
            </a:r>
          </a:p>
          <a:p>
            <a:pPr algn="ctr"/>
            <a:r>
              <a:rPr lang="he-IL" sz="2400" b="1" dirty="0"/>
              <a:t> בין האזרחים היהודים והערבים</a:t>
            </a:r>
          </a:p>
          <a:p>
            <a:pPr algn="ctr"/>
            <a:r>
              <a:rPr lang="he-IL" b="1" dirty="0"/>
              <a:t>(עמ' 463)</a:t>
            </a:r>
          </a:p>
        </p:txBody>
      </p:sp>
    </p:spTree>
    <p:extLst>
      <p:ext uri="{BB962C8B-B14F-4D97-AF65-F5344CB8AC3E}">
        <p14:creationId xmlns:p14="http://schemas.microsoft.com/office/powerpoint/2010/main" val="320397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48640" y="341906"/>
            <a:ext cx="5987332" cy="83647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א. הקדמה: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e-IL" sz="1850" dirty="0"/>
              <a:t> </a:t>
            </a:r>
            <a:r>
              <a:rPr lang="he-IL" sz="2000" dirty="0"/>
              <a:t>מדוע צריך ללמד על הכיבוש? </a:t>
            </a:r>
            <a:endParaRPr lang="en-US" sz="2000" dirty="0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 איך צריך ללמד על הכיבוש?</a:t>
            </a:r>
          </a:p>
          <a:p>
            <a:pPr marL="205743" lvl="1" indent="0">
              <a:lnSpc>
                <a:spcPct val="160000"/>
              </a:lnSpc>
              <a:buNone/>
            </a:pPr>
            <a:endParaRPr lang="en-US" sz="185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ב. מה בעצם לומדים על הכיבוש?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sz="2000" b="1" dirty="0"/>
              <a:t>    חינוך פורמלי	</a:t>
            </a:r>
            <a:endParaRPr lang="en-US" sz="2000" b="1" dirty="0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 אזרחות</a:t>
            </a:r>
            <a:endParaRPr lang="en-US" sz="2000" dirty="0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 היסטוריה</a:t>
            </a:r>
            <a:endParaRPr lang="en-US" sz="2000" dirty="0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 גאוגרפיה</a:t>
            </a:r>
            <a:endParaRPr lang="en-US" sz="20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2000" dirty="0"/>
              <a:t>    </a:t>
            </a:r>
            <a:r>
              <a:rPr lang="he-IL" sz="2000" b="1" dirty="0"/>
              <a:t>חינוך בלתי פורמלי</a:t>
            </a:r>
            <a:endParaRPr lang="en-US" sz="2000" dirty="0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 "ביקורים בארץ האבות"</a:t>
            </a:r>
            <a:endParaRPr lang="en-US" sz="2000" dirty="0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 "ההר כערש האומה"</a:t>
            </a:r>
          </a:p>
          <a:p>
            <a:pPr marL="205743" lvl="1" indent="0">
              <a:lnSpc>
                <a:spcPct val="160000"/>
              </a:lnSpc>
              <a:buNone/>
            </a:pPr>
            <a:endParaRPr lang="en-US" sz="185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ג. סכום: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e-IL" sz="2000" dirty="0"/>
              <a:t/>
            </a:r>
            <a:br>
              <a:rPr lang="he-IL" sz="2000" dirty="0"/>
            </a:br>
            <a:r>
              <a:rPr lang="he-IL" sz="2000" dirty="0"/>
              <a:t>    הכיבוש נוכח, אך למעשה נפקד</a:t>
            </a:r>
          </a:p>
        </p:txBody>
      </p:sp>
    </p:spTree>
    <p:extLst>
      <p:ext uri="{BB962C8B-B14F-4D97-AF65-F5344CB8AC3E}">
        <p14:creationId xmlns:p14="http://schemas.microsoft.com/office/powerpoint/2010/main" val="196282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0"/>
          <p:cNvSpPr>
            <a:spLocks noGrp="1"/>
          </p:cNvSpPr>
          <p:nvPr>
            <p:ph type="title"/>
          </p:nvPr>
        </p:nvSpPr>
        <p:spPr>
          <a:xfrm>
            <a:off x="5023485" y="1062990"/>
            <a:ext cx="1743075" cy="5154930"/>
          </a:xfrm>
        </p:spPr>
        <p:txBody>
          <a:bodyPr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ספר הלימוד: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ישראל במאה ה-21 </a:t>
            </a:r>
            <a:br>
              <a:rPr lang="he-IL" sz="2200" b="1" u="sng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מחברים:</a:t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איריס </a:t>
            </a:r>
            <a:r>
              <a:rPr lang="he-IL" dirty="0" err="1">
                <a:solidFill>
                  <a:schemeClr val="tx1"/>
                </a:solidFill>
              </a:rPr>
              <a:t>גרייצר</a:t>
            </a:r>
            <a:r>
              <a:rPr lang="he-IL" dirty="0">
                <a:solidFill>
                  <a:schemeClr val="tx1"/>
                </a:solidFill>
              </a:rPr>
              <a:t> צביה פיין 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מאירה שגב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שם ההוצאה</a:t>
            </a:r>
            <a:r>
              <a:rPr lang="he-IL" dirty="0">
                <a:solidFill>
                  <a:schemeClr val="tx1"/>
                </a:solidFill>
              </a:rPr>
              <a:t>: מט"ח  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שנת ההוצאה</a:t>
            </a:r>
            <a:r>
              <a:rPr lang="he-IL" dirty="0">
                <a:solidFill>
                  <a:schemeClr val="tx1"/>
                </a:solidFill>
              </a:rPr>
              <a:t>: תשס"ט, 2009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על-יסודי</a:t>
            </a: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54969" y="2908553"/>
            <a:ext cx="8055101" cy="38845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2351" y="84606"/>
            <a:ext cx="368046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פרק מבוא: גבולות ישראל</a:t>
            </a:r>
          </a:p>
          <a:p>
            <a:pPr algn="ctr"/>
            <a:r>
              <a:rPr lang="he-IL" b="1" dirty="0"/>
              <a:t>(עמ' 6)</a:t>
            </a:r>
          </a:p>
        </p:txBody>
      </p:sp>
    </p:spTree>
    <p:extLst>
      <p:ext uri="{BB962C8B-B14F-4D97-AF65-F5344CB8AC3E}">
        <p14:creationId xmlns:p14="http://schemas.microsoft.com/office/powerpoint/2010/main" val="229827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3512304" y="1897380"/>
            <a:ext cx="3157389" cy="4137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300963" y="765399"/>
            <a:ext cx="5966458" cy="1313093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/>
              <a:t>הגבולות בעקבות מלחמת ששת הימים (1967) ומלחמת יום כיפור (1973)</a:t>
            </a:r>
            <a:br>
              <a:rPr lang="he-IL" sz="2400" b="1" dirty="0"/>
            </a:br>
            <a:r>
              <a:rPr lang="he-IL" sz="1800" b="1" dirty="0"/>
              <a:t>(עמ' 12)</a:t>
            </a:r>
            <a:endParaRPr lang="he-IL" sz="2400" b="1" dirty="0"/>
          </a:p>
        </p:txBody>
      </p:sp>
      <p:pic>
        <p:nvPicPr>
          <p:cNvPr id="16" name="מציין מיקום תוכן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07570" y="2214067"/>
            <a:ext cx="3062123" cy="35782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71" y="2865257"/>
            <a:ext cx="2987023" cy="98679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719" y="4145417"/>
            <a:ext cx="2989875" cy="97155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719" y="5116967"/>
            <a:ext cx="2989875" cy="655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1920" y="213860"/>
            <a:ext cx="2770006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ספר לימוד: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ישראל במאה ה-21</a:t>
            </a:r>
            <a:endParaRPr lang="he-IL" sz="2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1897380"/>
            <a:ext cx="3273084" cy="69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2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9684" y="296722"/>
            <a:ext cx="4377690" cy="57195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700" b="1" dirty="0"/>
              <a:t>גבולות ישראל 2008 </a:t>
            </a:r>
            <a:r>
              <a:rPr lang="he-IL" sz="2400" b="1" dirty="0"/>
              <a:t/>
            </a:r>
            <a:br>
              <a:rPr lang="he-IL" sz="2400" b="1" dirty="0"/>
            </a:br>
            <a:r>
              <a:rPr lang="he-IL" sz="1800" b="1" dirty="0"/>
              <a:t>(עמ' 13)</a:t>
            </a:r>
            <a:endParaRPr lang="he-IL" sz="24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982980"/>
            <a:ext cx="3465458" cy="7876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1258" y="213860"/>
            <a:ext cx="254672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ספר לימוד: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ישראל במאה ה-21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13724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0"/>
          <p:cNvSpPr>
            <a:spLocks noGrp="1"/>
          </p:cNvSpPr>
          <p:nvPr>
            <p:ph type="title"/>
          </p:nvPr>
        </p:nvSpPr>
        <p:spPr>
          <a:xfrm>
            <a:off x="5229226" y="742950"/>
            <a:ext cx="1368171" cy="5913882"/>
          </a:xfrm>
        </p:spPr>
        <p:txBody>
          <a:bodyPr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>ספר הלימוד: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יוצאים מהמפה </a:t>
            </a: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מחברים: </a:t>
            </a:r>
            <a:r>
              <a:rPr lang="he-IL" dirty="0">
                <a:solidFill>
                  <a:schemeClr val="tx1"/>
                </a:solidFill>
              </a:rPr>
              <a:t>צביה פיין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ענת בסר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 שירה גודמן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שם ההוצאה</a:t>
            </a:r>
            <a:r>
              <a:rPr lang="he-IL" dirty="0">
                <a:solidFill>
                  <a:schemeClr val="tx1"/>
                </a:solidFill>
              </a:rPr>
              <a:t>: מט"ח 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שנת ההוצאה</a:t>
            </a:r>
            <a:r>
              <a:rPr lang="he-IL" dirty="0">
                <a:solidFill>
                  <a:schemeClr val="tx1"/>
                </a:solidFill>
              </a:rPr>
              <a:t>: תשס"ט, 2009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ביה"ס היסודי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33" y="0"/>
            <a:ext cx="420179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מפת הערים הגדולות</a:t>
            </a:r>
          </a:p>
          <a:p>
            <a:pPr algn="ctr"/>
            <a:r>
              <a:rPr lang="he-IL" b="1" dirty="0"/>
              <a:t>(עמ' 111)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5" y="738663"/>
            <a:ext cx="3582085" cy="83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7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63490" y="348191"/>
            <a:ext cx="1645920" cy="5520690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ספר הלימוד:</a:t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חוקרים ארץ</a:t>
            </a: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מחברים: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אופירה גל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איריס </a:t>
            </a:r>
            <a:r>
              <a:rPr lang="he-IL" dirty="0" err="1">
                <a:solidFill>
                  <a:schemeClr val="tx1"/>
                </a:solidFill>
              </a:rPr>
              <a:t>שילוני</a:t>
            </a: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בילי סביר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מיכל שוורץ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דפנה יזרעאל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שם ההוצאה</a:t>
            </a:r>
            <a:r>
              <a:rPr lang="he-IL" dirty="0">
                <a:solidFill>
                  <a:schemeClr val="tx1"/>
                </a:solidFill>
              </a:rPr>
              <a:t>: מט"ח 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שנת הוצאה</a:t>
            </a:r>
            <a:r>
              <a:rPr lang="he-IL" dirty="0">
                <a:solidFill>
                  <a:schemeClr val="tx1"/>
                </a:solidFill>
              </a:rPr>
              <a:t>: תשע"ה-2015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ביה"ס היסודי</a:t>
            </a: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1457635" y="3257726"/>
            <a:ext cx="7930081" cy="3248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506" y="348191"/>
            <a:ext cx="4258943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גבולותיה של מדינת ישראל</a:t>
            </a:r>
          </a:p>
          <a:p>
            <a:pPr algn="ctr"/>
            <a:r>
              <a:rPr lang="he-IL" b="1" dirty="0"/>
              <a:t>(עמ' 10)</a:t>
            </a:r>
          </a:p>
        </p:txBody>
      </p:sp>
    </p:spTree>
    <p:extLst>
      <p:ext uri="{BB962C8B-B14F-4D97-AF65-F5344CB8AC3E}">
        <p14:creationId xmlns:p14="http://schemas.microsoft.com/office/powerpoint/2010/main" val="321131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3154680" y="1200150"/>
            <a:ext cx="3547246" cy="1314450"/>
          </a:xfrm>
        </p:spPr>
        <p:txBody>
          <a:bodyPr>
            <a:normAutofit/>
          </a:bodyPr>
          <a:lstStyle/>
          <a:p>
            <a:pPr algn="r"/>
            <a:r>
              <a:rPr lang="he-IL" sz="2800" b="1" dirty="0"/>
              <a:t>רצועת ההר- </a:t>
            </a:r>
            <a:br>
              <a:rPr lang="he-IL" sz="2800" b="1" dirty="0"/>
            </a:br>
            <a:r>
              <a:rPr lang="he-IL" sz="2800" b="1" dirty="0"/>
              <a:t>יחסי הגומלין אדם-הר</a:t>
            </a:r>
            <a:br>
              <a:rPr lang="he-IL" sz="2800" b="1" dirty="0"/>
            </a:br>
            <a:r>
              <a:rPr lang="he-IL" sz="1800" b="1" dirty="0"/>
              <a:t>(עמ' 154)</a:t>
            </a:r>
            <a:endParaRPr lang="he-IL" sz="2800" b="1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91740" y="3040379"/>
            <a:ext cx="8446771" cy="3006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2318" y="213860"/>
            <a:ext cx="229960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ספר לימוד: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חוקרים ארץ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100489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0"/>
          <p:cNvSpPr>
            <a:spLocks noGrp="1"/>
          </p:cNvSpPr>
          <p:nvPr>
            <p:ph type="title"/>
          </p:nvPr>
        </p:nvSpPr>
        <p:spPr>
          <a:xfrm>
            <a:off x="5229226" y="868680"/>
            <a:ext cx="1468754" cy="5788152"/>
          </a:xfrm>
        </p:spPr>
        <p:txBody>
          <a:bodyPr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ספר הלימוד: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/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200" b="1" u="sng" dirty="0">
                <a:solidFill>
                  <a:schemeClr val="tx1"/>
                </a:solidFill>
              </a:rPr>
              <a:t>לחיות יחד בישראל ד'</a:t>
            </a:r>
            <a:br>
              <a:rPr lang="he-IL" sz="2200" b="1" u="sng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/>
            </a: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מחברים: </a:t>
            </a:r>
            <a:r>
              <a:rPr lang="he-IL" dirty="0">
                <a:solidFill>
                  <a:schemeClr val="tx1"/>
                </a:solidFill>
              </a:rPr>
              <a:t>צביה פיין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אביטל דרורי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שם ההוצאה</a:t>
            </a:r>
            <a:r>
              <a:rPr lang="he-IL" dirty="0">
                <a:solidFill>
                  <a:schemeClr val="tx1"/>
                </a:solidFill>
              </a:rPr>
              <a:t>: מט"ח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שנת ההוצאה</a:t>
            </a:r>
            <a:r>
              <a:rPr lang="he-IL" dirty="0">
                <a:solidFill>
                  <a:schemeClr val="tx1"/>
                </a:solidFill>
              </a:rPr>
              <a:t>: תשס"ה 2005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ביה"ס היסודי</a:t>
            </a:r>
          </a:p>
        </p:txBody>
      </p:sp>
      <p:sp useBgFill="1">
        <p:nvSpPr>
          <p:cNvPr id="12" name="TextBox 11"/>
          <p:cNvSpPr txBox="1"/>
          <p:nvPr/>
        </p:nvSpPr>
        <p:spPr>
          <a:xfrm>
            <a:off x="513238" y="0"/>
            <a:ext cx="4128454" cy="738664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היכרות עם הישובים בישראל</a:t>
            </a:r>
          </a:p>
          <a:p>
            <a:pPr algn="ctr"/>
            <a:r>
              <a:rPr lang="he-IL" b="1" dirty="0"/>
              <a:t>עמ' 7)</a:t>
            </a:r>
            <a:r>
              <a:rPr lang="en-US" b="1" dirty="0"/>
              <a:t>)</a:t>
            </a:r>
            <a:endParaRPr lang="he-IL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646569"/>
            <a:ext cx="4834890" cy="824865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780778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סבון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סבון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סבו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FCE1D2CB68F9D4CB5270FF169E39A74" ma:contentTypeVersion="" ma:contentTypeDescription="צור מסמך חדש." ma:contentTypeScope="" ma:versionID="07145b0396b5ebc31994b8f19fd6737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5a2728251a2ce93c0626b1f2c5b5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3BBFE5-C0BF-4EB1-B03F-7426F3474268}"/>
</file>

<file path=customXml/itemProps2.xml><?xml version="1.0" encoding="utf-8"?>
<ds:datastoreItem xmlns:ds="http://schemas.openxmlformats.org/officeDocument/2006/customXml" ds:itemID="{08075B2B-69A2-4131-ADF1-4C01F3BEE62B}"/>
</file>

<file path=customXml/itemProps3.xml><?xml version="1.0" encoding="utf-8"?>
<ds:datastoreItem xmlns:ds="http://schemas.openxmlformats.org/officeDocument/2006/customXml" ds:itemID="{BEA32D9C-081E-43BE-B29A-755235FBCEC3}"/>
</file>

<file path=docProps/app.xml><?xml version="1.0" encoding="utf-8"?>
<Properties xmlns="http://schemas.openxmlformats.org/officeDocument/2006/extended-properties" xmlns:vt="http://schemas.openxmlformats.org/officeDocument/2006/docPropsVTypes">
  <Template>סבון</Template>
  <TotalTime>728</TotalTime>
  <Words>142</Words>
  <Application>Microsoft Office PowerPoint</Application>
  <PresentationFormat>‫הצגה על המסך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Century Gothic</vt:lpstr>
      <vt:lpstr>Garamond</vt:lpstr>
      <vt:lpstr>Gisha</vt:lpstr>
      <vt:lpstr>Wingdings</vt:lpstr>
      <vt:lpstr>סבון</vt:lpstr>
      <vt:lpstr>הנוכח הנפקד:  הכיבוש במערכת החינוך הישראלית    פרופ' אבנר בן-עמוס  בית הספר לחינוך אוניברסיטת תל-אביב</vt:lpstr>
      <vt:lpstr>מצגת של PowerPoint</vt:lpstr>
      <vt:lpstr>ספר הלימוד:  ישראל במאה ה-21       מחברים:  איריס גרייצר צביה פיין  מאירה שגב שם ההוצאה: מט"ח   שנת ההוצאה: תשס"ט, 2009 על-יסודי</vt:lpstr>
      <vt:lpstr>הגבולות בעקבות מלחמת ששת הימים (1967) ומלחמת יום כיפור (1973) (עמ' 12)</vt:lpstr>
      <vt:lpstr>גבולות ישראל 2008  (עמ' 13)</vt:lpstr>
      <vt:lpstr>        ספר הלימוד:  יוצאים מהמפה       מחברים: צביה פיין ענת בסר  שירה גודמן שם ההוצאה: מט"ח  שנת ההוצאה: תשס"ט, 2009 ביה"ס היסודי</vt:lpstr>
      <vt:lpstr>ספר הלימוד:  חוקרים ארץ     מחברים: אופירה גל איריס שילוני בילי סביר מיכל שוורץ דפנה יזרעאל שם ההוצאה: מט"ח  שנת הוצאה: תשע"ה-2015 ביה"ס היסודי</vt:lpstr>
      <vt:lpstr>רצועת ההר-  יחסי הגומלין אדם-הר (עמ' 154)</vt:lpstr>
      <vt:lpstr>ספר הלימוד:  לחיות יחד בישראל ד'     מחברים: צביה פיין אביטל דרורי שם ההוצאה: מט"ח שנת ההוצאה: תשס"ה 2005 ביה"ס היסודי</vt:lpstr>
      <vt:lpstr>ספר הלימוד:  ישראל, האדם והמרחב    מחברים: צביה פיין מאירה שגב רחלי לביא שם ההוצאה: מט"ח  שנת ההוצאה: תשס"ב 2007 על-יסודי</vt:lpstr>
      <vt:lpstr>מצגת של PowerPoint</vt:lpstr>
      <vt:lpstr>ספר לימוד באזרחות:  להיות אזרחים בישראל    מחברים:  ורדה אשכנזי בלהה אלפרסון תמיר דובי דנה שטרקמן שם ההוצאה: משרד החינוך שנת ההוצאה: תשע"ו 2016 על-יסודי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noa jelinek</dc:creator>
  <cp:lastModifiedBy>מיטל אליהו</cp:lastModifiedBy>
  <cp:revision>100</cp:revision>
  <dcterms:created xsi:type="dcterms:W3CDTF">2017-01-04T20:32:31Z</dcterms:created>
  <dcterms:modified xsi:type="dcterms:W3CDTF">2020-07-08T12:00:39Z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0x0101008FCE1D2CB68F9D4CB5270FF169E39A74</vt:lpwstr>
  </property>
  <property fmtid="{D5CDD505-2E9C-101B-9397-08002B2CF9AE}" pid="3" name="SanhedrinDocumentType">
    <vt:r8>88</vt:r8>
  </property>
  <property fmtid="{D5CDD505-2E9C-101B-9397-08002B2CF9AE}" pid="4" name="SanhedrinItemID">
    <vt:r8>2142428</vt:r8>
  </property>
</Properties>
</file>