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removePersonalInfoOnSave="1" saveSubsetFonts="1">
  <p:sldMasterIdLst>
    <p:sldMasterId id="2147483648" r:id="rId2"/>
  </p:sldMasterIdLst>
  <p:notesMasterIdLst>
    <p:notesMasterId r:id="rId118"/>
  </p:notesMasterIdLst>
  <p:handoutMasterIdLst>
    <p:handoutMasterId r:id="rId119"/>
  </p:handoutMasterIdLst>
  <p:sldIdLst>
    <p:sldId id="257" r:id="rId3"/>
    <p:sldId id="259" r:id="rId4"/>
    <p:sldId id="258" r:id="rId5"/>
    <p:sldId id="267" r:id="rId6"/>
    <p:sldId id="260" r:id="rId7"/>
    <p:sldId id="261"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303" r:id="rId21"/>
    <p:sldId id="262" r:id="rId22"/>
    <p:sldId id="280" r:id="rId23"/>
    <p:sldId id="281" r:id="rId24"/>
    <p:sldId id="282" r:id="rId25"/>
    <p:sldId id="283" r:id="rId26"/>
    <p:sldId id="284" r:id="rId27"/>
    <p:sldId id="285" r:id="rId28"/>
    <p:sldId id="286" r:id="rId29"/>
    <p:sldId id="287" r:id="rId30"/>
    <p:sldId id="288" r:id="rId31"/>
    <p:sldId id="289" r:id="rId32"/>
    <p:sldId id="290" r:id="rId33"/>
    <p:sldId id="292" r:id="rId34"/>
    <p:sldId id="293" r:id="rId35"/>
    <p:sldId id="294" r:id="rId36"/>
    <p:sldId id="295" r:id="rId37"/>
    <p:sldId id="291" r:id="rId38"/>
    <p:sldId id="296" r:id="rId39"/>
    <p:sldId id="297" r:id="rId40"/>
    <p:sldId id="298" r:id="rId41"/>
    <p:sldId id="299" r:id="rId42"/>
    <p:sldId id="300" r:id="rId43"/>
    <p:sldId id="301" r:id="rId44"/>
    <p:sldId id="302" r:id="rId45"/>
    <p:sldId id="306" r:id="rId46"/>
    <p:sldId id="307" r:id="rId47"/>
    <p:sldId id="308" r:id="rId48"/>
    <p:sldId id="311" r:id="rId49"/>
    <p:sldId id="333" r:id="rId50"/>
    <p:sldId id="310" r:id="rId51"/>
    <p:sldId id="312" r:id="rId52"/>
    <p:sldId id="313" r:id="rId53"/>
    <p:sldId id="314" r:id="rId54"/>
    <p:sldId id="315" r:id="rId55"/>
    <p:sldId id="316" r:id="rId56"/>
    <p:sldId id="317" r:id="rId57"/>
    <p:sldId id="332" r:id="rId58"/>
    <p:sldId id="263" r:id="rId59"/>
    <p:sldId id="334" r:id="rId60"/>
    <p:sldId id="335" r:id="rId61"/>
    <p:sldId id="336" r:id="rId62"/>
    <p:sldId id="338" r:id="rId63"/>
    <p:sldId id="339" r:id="rId64"/>
    <p:sldId id="337" r:id="rId65"/>
    <p:sldId id="340" r:id="rId66"/>
    <p:sldId id="341" r:id="rId67"/>
    <p:sldId id="342" r:id="rId68"/>
    <p:sldId id="343" r:id="rId69"/>
    <p:sldId id="344" r:id="rId70"/>
    <p:sldId id="345" r:id="rId71"/>
    <p:sldId id="346" r:id="rId72"/>
    <p:sldId id="347" r:id="rId73"/>
    <p:sldId id="348" r:id="rId74"/>
    <p:sldId id="349" r:id="rId75"/>
    <p:sldId id="350" r:id="rId76"/>
    <p:sldId id="351" r:id="rId77"/>
    <p:sldId id="352" r:id="rId78"/>
    <p:sldId id="264" r:id="rId79"/>
    <p:sldId id="318" r:id="rId80"/>
    <p:sldId id="319" r:id="rId81"/>
    <p:sldId id="320" r:id="rId82"/>
    <p:sldId id="321" r:id="rId83"/>
    <p:sldId id="322" r:id="rId84"/>
    <p:sldId id="323" r:id="rId85"/>
    <p:sldId id="324" r:id="rId86"/>
    <p:sldId id="325" r:id="rId87"/>
    <p:sldId id="326" r:id="rId88"/>
    <p:sldId id="327" r:id="rId89"/>
    <p:sldId id="328" r:id="rId90"/>
    <p:sldId id="329" r:id="rId91"/>
    <p:sldId id="330" r:id="rId92"/>
    <p:sldId id="331" r:id="rId93"/>
    <p:sldId id="265" r:id="rId94"/>
    <p:sldId id="353" r:id="rId95"/>
    <p:sldId id="354" r:id="rId96"/>
    <p:sldId id="355" r:id="rId97"/>
    <p:sldId id="356" r:id="rId98"/>
    <p:sldId id="357" r:id="rId99"/>
    <p:sldId id="358" r:id="rId100"/>
    <p:sldId id="359" r:id="rId101"/>
    <p:sldId id="368" r:id="rId102"/>
    <p:sldId id="369" r:id="rId103"/>
    <p:sldId id="370" r:id="rId104"/>
    <p:sldId id="371" r:id="rId105"/>
    <p:sldId id="372" r:id="rId106"/>
    <p:sldId id="373" r:id="rId107"/>
    <p:sldId id="361" r:id="rId108"/>
    <p:sldId id="362" r:id="rId109"/>
    <p:sldId id="363" r:id="rId110"/>
    <p:sldId id="266" r:id="rId111"/>
    <p:sldId id="364" r:id="rId112"/>
    <p:sldId id="365" r:id="rId113"/>
    <p:sldId id="366" r:id="rId114"/>
    <p:sldId id="367" r:id="rId115"/>
    <p:sldId id="374" r:id="rId116"/>
    <p:sldId id="375" r:id="rId117"/>
  </p:sldIdLst>
  <p:sldSz cx="12188825" cy="6858000"/>
  <p:notesSz cx="6858000" cy="9144000"/>
  <p:custDataLst>
    <p:tags r:id="rId1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21">
          <p15:clr>
            <a:srgbClr val="A4A3A4"/>
          </p15:clr>
        </p15:guide>
        <p15:guide id="3" orient="horz" pos="1035">
          <p15:clr>
            <a:srgbClr val="A4A3A4"/>
          </p15:clr>
        </p15:guide>
        <p15:guide id="4" orient="horz" pos="3888">
          <p15:clr>
            <a:srgbClr val="A4A3A4"/>
          </p15:clr>
        </p15:guide>
        <p15:guide id="5" orient="horz" pos="2784">
          <p15:clr>
            <a:srgbClr val="A4A3A4"/>
          </p15:clr>
        </p15:guide>
        <p15:guide id="6" orient="horz" pos="432">
          <p15:clr>
            <a:srgbClr val="A4A3A4"/>
          </p15:clr>
        </p15:guide>
        <p15:guide id="7" orient="horz" pos="3648">
          <p15:clr>
            <a:srgbClr val="A4A3A4"/>
          </p15:clr>
        </p15:guide>
        <p15:guide id="8" pos="959">
          <p15:clr>
            <a:srgbClr val="A4A3A4"/>
          </p15:clr>
        </p15:guide>
        <p15:guide id="9" pos="6719">
          <p15:clr>
            <a:srgbClr val="A4A3A4"/>
          </p15:clr>
        </p15:guide>
        <p15:guide id="10" pos="719">
          <p15:clr>
            <a:srgbClr val="A4A3A4"/>
          </p15:clr>
        </p15:guide>
        <p15:guide id="11" pos="6959">
          <p15:clr>
            <a:srgbClr val="A4A3A4"/>
          </p15:clr>
        </p15:guide>
        <p15:guide id="12"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7" autoAdjust="0"/>
    <p:restoredTop sz="94660"/>
  </p:normalViewPr>
  <p:slideViewPr>
    <p:cSldViewPr showGuides="1">
      <p:cViewPr varScale="1">
        <p:scale>
          <a:sx n="72" d="100"/>
          <a:sy n="72" d="100"/>
        </p:scale>
        <p:origin x="642" y="66"/>
      </p:cViewPr>
      <p:guideLst>
        <p:guide orient="horz" pos="2160"/>
        <p:guide orient="horz" pos="921"/>
        <p:guide orient="horz" pos="1035"/>
        <p:guide orient="horz" pos="3888"/>
        <p:guide orient="horz" pos="2784"/>
        <p:guide orient="horz" pos="432"/>
        <p:guide orient="horz" pos="3648"/>
        <p:guide pos="959"/>
        <p:guide pos="6719"/>
        <p:guide pos="719"/>
        <p:guide pos="6959"/>
        <p:guide pos="3839"/>
      </p:guideLst>
    </p:cSldViewPr>
  </p:slideViewPr>
  <p:notesTextViewPr>
    <p:cViewPr>
      <p:scale>
        <a:sx n="1" d="1"/>
        <a:sy n="1" d="1"/>
      </p:scale>
      <p:origin x="0" y="0"/>
    </p:cViewPr>
  </p:notesTextViewPr>
  <p:notesViewPr>
    <p:cSldViewPr showGuides="1">
      <p:cViewPr varScale="1">
        <p:scale>
          <a:sx n="66" d="100"/>
          <a:sy n="66" d="100"/>
        </p:scale>
        <p:origin x="1998"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theme" Target="theme/theme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notesMaster" Target="notesMasters/notesMaster1.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tableStyles" Target="tableStyle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customXml" Target="../customXml/item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handoutMaster" Target="handoutMasters/handoutMaster1.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tags" Target="tags/tag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presProps" Target="presProps.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כותרת עליונה 1"/>
          <p:cNvSpPr>
            <a:spLocks noGrp="1"/>
          </p:cNvSpPr>
          <p:nvPr>
            <p:ph type="hdr" sz="quarter"/>
          </p:nvPr>
        </p:nvSpPr>
        <p:spPr>
          <a:xfrm>
            <a:off x="0" y="0"/>
            <a:ext cx="2971800" cy="458788"/>
          </a:xfrm>
          <a:prstGeom prst="rect">
            <a:avLst/>
          </a:prstGeom>
        </p:spPr>
        <p:txBody>
          <a:bodyPr vert="horz" lIns="91440" tIns="45720" rIns="91440" bIns="45720" rtlCol="1"/>
          <a:lstStyle>
            <a:lvl1pPr algn="r" latinLnBrk="0">
              <a:defRPr lang="he-IL" sz="1200"/>
            </a:lvl1pPr>
          </a:lstStyle>
          <a:p>
            <a:pPr algn="r" rtl="1"/>
            <a:endParaRPr lang="he-IL"/>
          </a:p>
        </p:txBody>
      </p:sp>
      <p:sp>
        <p:nvSpPr>
          <p:cNvPr id="3" name="מציין מיקום תאריך 2"/>
          <p:cNvSpPr>
            <a:spLocks noGrp="1"/>
          </p:cNvSpPr>
          <p:nvPr>
            <p:ph type="dt" sz="quarter" idx="1"/>
          </p:nvPr>
        </p:nvSpPr>
        <p:spPr>
          <a:xfrm>
            <a:off x="3884613" y="0"/>
            <a:ext cx="2971800" cy="458788"/>
          </a:xfrm>
          <a:prstGeom prst="rect">
            <a:avLst/>
          </a:prstGeom>
        </p:spPr>
        <p:txBody>
          <a:bodyPr vert="horz" lIns="91440" tIns="45720" rIns="91440" bIns="45720" rtlCol="1"/>
          <a:lstStyle>
            <a:lvl1pPr algn="r" latinLnBrk="0">
              <a:defRPr lang="he-IL" sz="1200"/>
            </a:lvl1pPr>
          </a:lstStyle>
          <a:p>
            <a:pPr algn="r" rtl="1"/>
            <a:fld id="{FF16D341-6D40-498C-B355-1A6B10FB4029}" type="datetimeFigureOut">
              <a:rPr lang="he-IL"/>
              <a:t>י"ח/אב/תשע"ט</a:t>
            </a:fld>
            <a:endParaRPr lang="he-IL"/>
          </a:p>
        </p:txBody>
      </p:sp>
      <p:sp>
        <p:nvSpPr>
          <p:cNvPr id="4" name="מציין מיקום כותרת תחתונה 3"/>
          <p:cNvSpPr>
            <a:spLocks noGrp="1"/>
          </p:cNvSpPr>
          <p:nvPr>
            <p:ph type="ftr" sz="quarter" idx="2"/>
          </p:nvPr>
        </p:nvSpPr>
        <p:spPr>
          <a:xfrm>
            <a:off x="0" y="8685213"/>
            <a:ext cx="2971800" cy="458787"/>
          </a:xfrm>
          <a:prstGeom prst="rect">
            <a:avLst/>
          </a:prstGeom>
        </p:spPr>
        <p:txBody>
          <a:bodyPr vert="horz" lIns="91440" tIns="45720" rIns="91440" bIns="45720" rtlCol="1" anchor="b"/>
          <a:lstStyle>
            <a:lvl1pPr algn="r" latinLnBrk="0">
              <a:defRPr lang="he-IL" sz="1200"/>
            </a:lvl1pPr>
          </a:lstStyle>
          <a:p>
            <a:pPr algn="r" rtl="1"/>
            <a:endParaRPr lang="he-IL"/>
          </a:p>
        </p:txBody>
      </p:sp>
      <p:sp>
        <p:nvSpPr>
          <p:cNvPr id="5" name="מציין מיקום מספר שקופית 4"/>
          <p:cNvSpPr>
            <a:spLocks noGrp="1"/>
          </p:cNvSpPr>
          <p:nvPr>
            <p:ph type="sldNum" sz="quarter" idx="3"/>
          </p:nvPr>
        </p:nvSpPr>
        <p:spPr>
          <a:xfrm>
            <a:off x="3884613" y="8685213"/>
            <a:ext cx="2971800" cy="458787"/>
          </a:xfrm>
          <a:prstGeom prst="rect">
            <a:avLst/>
          </a:prstGeom>
        </p:spPr>
        <p:txBody>
          <a:bodyPr vert="horz" lIns="91440" tIns="45720" rIns="91440" bIns="45720" rtlCol="1" anchor="b"/>
          <a:lstStyle>
            <a:lvl1pPr algn="r" latinLnBrk="0">
              <a:defRPr lang="he-IL" sz="1200"/>
            </a:lvl1pPr>
          </a:lstStyle>
          <a:p>
            <a:pPr algn="r" rtl="1"/>
            <a:fld id="{F3386A95-D0A4-44B9-98DA-3665758D8262}" type="slidenum">
              <a:rPr lang="he-IL"/>
              <a:t>‹#›</a:t>
            </a:fld>
            <a:endParaRPr lang="he-IL"/>
          </a:p>
        </p:txBody>
      </p:sp>
    </p:spTree>
    <p:extLst>
      <p:ext uri="{BB962C8B-B14F-4D97-AF65-F5344CB8AC3E}">
        <p14:creationId xmlns:p14="http://schemas.microsoft.com/office/powerpoint/2010/main" val="346984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כותרת עליונה 1"/>
          <p:cNvSpPr>
            <a:spLocks noGrp="1"/>
          </p:cNvSpPr>
          <p:nvPr>
            <p:ph type="hdr" sz="quarter"/>
          </p:nvPr>
        </p:nvSpPr>
        <p:spPr>
          <a:xfrm>
            <a:off x="0" y="0"/>
            <a:ext cx="2971800" cy="457200"/>
          </a:xfrm>
          <a:prstGeom prst="rect">
            <a:avLst/>
          </a:prstGeom>
        </p:spPr>
        <p:txBody>
          <a:bodyPr vert="horz" lIns="91440" tIns="45720" rIns="91440" bIns="45720" rtlCol="1"/>
          <a:lstStyle>
            <a:lvl1pPr algn="r" latinLnBrk="0">
              <a:defRPr lang="he-IL" sz="1200"/>
            </a:lvl1pPr>
          </a:lstStyle>
          <a:p>
            <a:pPr algn="r" rtl="1"/>
            <a:endParaRPr lang="he-IL"/>
          </a:p>
        </p:txBody>
      </p:sp>
      <p:sp>
        <p:nvSpPr>
          <p:cNvPr id="3" name="מציין מיקום תאריך 2"/>
          <p:cNvSpPr>
            <a:spLocks noGrp="1"/>
          </p:cNvSpPr>
          <p:nvPr>
            <p:ph type="dt" idx="1"/>
          </p:nvPr>
        </p:nvSpPr>
        <p:spPr>
          <a:xfrm>
            <a:off x="3884613" y="0"/>
            <a:ext cx="2971800" cy="457200"/>
          </a:xfrm>
          <a:prstGeom prst="rect">
            <a:avLst/>
          </a:prstGeom>
        </p:spPr>
        <p:txBody>
          <a:bodyPr vert="horz" lIns="91440" tIns="45720" rIns="91440" bIns="45720" rtlCol="1"/>
          <a:lstStyle>
            <a:lvl1pPr algn="r" latinLnBrk="0">
              <a:defRPr lang="he-IL" sz="1200"/>
            </a:lvl1pPr>
          </a:lstStyle>
          <a:p>
            <a:pPr algn="r" rtl="1"/>
            <a:fld id="{B95E7497-3723-4859-BCC5-41DA474F1359}" type="datetimeFigureOut">
              <a:t>י"ח/אב/תשע"ט</a:t>
            </a:fld>
            <a:endParaRPr lang="he-IL"/>
          </a:p>
        </p:txBody>
      </p:sp>
      <p:sp>
        <p:nvSpPr>
          <p:cNvPr id="4" name="מציין מיקום תמונת שקופית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pPr algn="r" rtl="1"/>
            <a:endParaRPr lang="he-IL"/>
          </a:p>
        </p:txBody>
      </p:sp>
      <p:sp>
        <p:nvSpPr>
          <p:cNvPr id="5" name="מציין מיקום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lgn="r" rtl="1"/>
            <a:r>
              <a:rPr lang="he-IL"/>
              <a:t>לחץ כדי לערוך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p>
        </p:txBody>
      </p:sp>
      <p:sp>
        <p:nvSpPr>
          <p:cNvPr id="6" name="מציין מיקום כותרת תחתונה 5"/>
          <p:cNvSpPr>
            <a:spLocks noGrp="1"/>
          </p:cNvSpPr>
          <p:nvPr>
            <p:ph type="ftr" sz="quarter" idx="4"/>
          </p:nvPr>
        </p:nvSpPr>
        <p:spPr>
          <a:xfrm>
            <a:off x="0" y="8685213"/>
            <a:ext cx="2971800" cy="457200"/>
          </a:xfrm>
          <a:prstGeom prst="rect">
            <a:avLst/>
          </a:prstGeom>
        </p:spPr>
        <p:txBody>
          <a:bodyPr vert="horz" lIns="91440" tIns="45720" rIns="91440" bIns="45720" rtlCol="1" anchor="b"/>
          <a:lstStyle>
            <a:lvl1pPr algn="r" latinLnBrk="0">
              <a:defRPr lang="he-IL" sz="1200"/>
            </a:lvl1pPr>
          </a:lstStyle>
          <a:p>
            <a:pPr algn="r" rtl="1"/>
            <a:endParaRPr lang="he-IL"/>
          </a:p>
        </p:txBody>
      </p:sp>
      <p:sp>
        <p:nvSpPr>
          <p:cNvPr id="7" name="מציין מיקום מספר שקופית 6"/>
          <p:cNvSpPr>
            <a:spLocks noGrp="1"/>
          </p:cNvSpPr>
          <p:nvPr>
            <p:ph type="sldNum" sz="quarter" idx="5"/>
          </p:nvPr>
        </p:nvSpPr>
        <p:spPr>
          <a:xfrm>
            <a:off x="3884613" y="8685213"/>
            <a:ext cx="2971800" cy="457200"/>
          </a:xfrm>
          <a:prstGeom prst="rect">
            <a:avLst/>
          </a:prstGeom>
        </p:spPr>
        <p:txBody>
          <a:bodyPr vert="horz" lIns="91440" tIns="45720" rIns="91440" bIns="45720" rtlCol="1" anchor="b"/>
          <a:lstStyle>
            <a:lvl1pPr algn="r" latinLnBrk="0">
              <a:defRPr lang="he-IL" sz="1200"/>
            </a:lvl1pPr>
          </a:lstStyle>
          <a:p>
            <a:pPr algn="r" rtl="1"/>
            <a:fld id="{FC3821A9-1C31-4760-BDBC-9A0BA471B1B7}" type="slidenum">
              <a:t>‹#›</a:t>
            </a:fld>
            <a:endParaRPr lang="he-IL"/>
          </a:p>
        </p:txBody>
      </p:sp>
    </p:spTree>
    <p:extLst>
      <p:ext uri="{BB962C8B-B14F-4D97-AF65-F5344CB8AC3E}">
        <p14:creationId xmlns:p14="http://schemas.microsoft.com/office/powerpoint/2010/main" val="3322161373"/>
      </p:ext>
    </p:extLst>
  </p:cSld>
  <p:clrMap bg1="lt1" tx1="dk1" bg2="lt2" tx2="dk2" accent1="accent1" accent2="accent2" accent3="accent3" accent4="accent4" accent5="accent5" accent6="accent6" hlink="hlink" folHlink="folHlink"/>
  <p:notesStyle>
    <a:lvl1pPr marL="0" algn="r" defTabSz="914400" rtl="0" eaLnBrk="1" latinLnBrk="0" hangingPunct="1">
      <a:defRPr lang="he-IL" sz="1200" kern="1200">
        <a:solidFill>
          <a:schemeClr val="tx1"/>
        </a:solidFill>
        <a:latin typeface="+mn-lt"/>
        <a:ea typeface="+mn-ea"/>
        <a:cs typeface="+mn-cs"/>
      </a:defRPr>
    </a:lvl1pPr>
    <a:lvl2pPr marL="457200" algn="r" defTabSz="914400" rtl="0" eaLnBrk="1" latinLnBrk="0" hangingPunct="1">
      <a:defRPr lang="he-IL" sz="1200" kern="1200">
        <a:solidFill>
          <a:schemeClr val="tx1"/>
        </a:solidFill>
        <a:latin typeface="+mn-lt"/>
        <a:ea typeface="+mn-ea"/>
        <a:cs typeface="+mn-cs"/>
      </a:defRPr>
    </a:lvl2pPr>
    <a:lvl3pPr marL="914400" algn="r" defTabSz="914400" rtl="0" eaLnBrk="1" latinLnBrk="0" hangingPunct="1">
      <a:defRPr lang="he-IL" sz="1200" kern="1200">
        <a:solidFill>
          <a:schemeClr val="tx1"/>
        </a:solidFill>
        <a:latin typeface="+mn-lt"/>
        <a:ea typeface="+mn-ea"/>
        <a:cs typeface="+mn-cs"/>
      </a:defRPr>
    </a:lvl3pPr>
    <a:lvl4pPr marL="1371600" algn="r" defTabSz="914400" rtl="0" eaLnBrk="1" latinLnBrk="0" hangingPunct="1">
      <a:defRPr lang="he-IL" sz="1200" kern="1200">
        <a:solidFill>
          <a:schemeClr val="tx1"/>
        </a:solidFill>
        <a:latin typeface="+mn-lt"/>
        <a:ea typeface="+mn-ea"/>
        <a:cs typeface="+mn-cs"/>
      </a:defRPr>
    </a:lvl4pPr>
    <a:lvl5pPr marL="1828800" algn="r" defTabSz="914400" rtl="0" eaLnBrk="1" latinLnBrk="0" hangingPunct="1">
      <a:defRPr lang="he-IL" sz="1200" kern="1200">
        <a:solidFill>
          <a:schemeClr val="tx1"/>
        </a:solidFill>
        <a:latin typeface="+mn-lt"/>
        <a:ea typeface="+mn-ea"/>
        <a:cs typeface="+mn-cs"/>
      </a:defRPr>
    </a:lvl5pPr>
    <a:lvl6pPr marL="2286000" algn="r" defTabSz="914400" rtl="0" eaLnBrk="1" latinLnBrk="0" hangingPunct="1">
      <a:defRPr lang="he-IL" sz="1200" kern="1200">
        <a:solidFill>
          <a:schemeClr val="tx1"/>
        </a:solidFill>
        <a:latin typeface="+mn-lt"/>
        <a:ea typeface="+mn-ea"/>
        <a:cs typeface="+mn-cs"/>
      </a:defRPr>
    </a:lvl6pPr>
    <a:lvl7pPr marL="2743200" algn="r" defTabSz="914400" rtl="0" eaLnBrk="1" latinLnBrk="0" hangingPunct="1">
      <a:defRPr lang="he-IL" sz="1200" kern="1200">
        <a:solidFill>
          <a:schemeClr val="tx1"/>
        </a:solidFill>
        <a:latin typeface="+mn-lt"/>
        <a:ea typeface="+mn-ea"/>
        <a:cs typeface="+mn-cs"/>
      </a:defRPr>
    </a:lvl7pPr>
    <a:lvl8pPr marL="3200400" algn="r" defTabSz="914400" rtl="0" eaLnBrk="1" latinLnBrk="0" hangingPunct="1">
      <a:defRPr lang="he-IL" sz="1200" kern="1200">
        <a:solidFill>
          <a:schemeClr val="tx1"/>
        </a:solidFill>
        <a:latin typeface="+mn-lt"/>
        <a:ea typeface="+mn-ea"/>
        <a:cs typeface="+mn-cs"/>
      </a:defRPr>
    </a:lvl8pPr>
    <a:lvl9pPr marL="3657600" algn="r" defTabSz="914400" rtl="0" eaLnBrk="1" latinLnBrk="0" hangingPunct="1">
      <a:defRPr lang="he-IL"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2412" y="1643064"/>
            <a:ext cx="9144002" cy="2928936"/>
          </a:xfrm>
        </p:spPr>
        <p:txBody>
          <a:bodyPr anchor="b" anchorCtr="1">
            <a:noAutofit/>
          </a:bodyPr>
          <a:lstStyle>
            <a:lvl1pPr algn="r" latinLnBrk="0">
              <a:lnSpc>
                <a:spcPct val="80000"/>
              </a:lnSpc>
              <a:defRPr lang="he-IL" sz="6600">
                <a:solidFill>
                  <a:schemeClr val="tx1">
                    <a:lumMod val="75000"/>
                    <a:lumOff val="25000"/>
                  </a:schemeClr>
                </a:solidFill>
              </a:defRPr>
            </a:lvl1pPr>
          </a:lstStyle>
          <a:p>
            <a:pPr algn="r" rtl="1"/>
            <a:r>
              <a:rPr lang="he-IL"/>
              <a:t>לחץ כדי לערוך סגנון כותרת של תבנית בסיס</a:t>
            </a:r>
            <a:endParaRPr lang="he-IL" dirty="0"/>
          </a:p>
        </p:txBody>
      </p:sp>
      <p:sp>
        <p:nvSpPr>
          <p:cNvPr id="3" name="כותרת משנה 2"/>
          <p:cNvSpPr>
            <a:spLocks noGrp="1"/>
          </p:cNvSpPr>
          <p:nvPr>
            <p:ph type="subTitle" idx="1"/>
          </p:nvPr>
        </p:nvSpPr>
        <p:spPr>
          <a:xfrm>
            <a:off x="1522413" y="4572000"/>
            <a:ext cx="9144000" cy="1066799"/>
          </a:xfrm>
        </p:spPr>
        <p:txBody>
          <a:bodyPr anchor="t" anchorCtr="1">
            <a:normAutofit/>
          </a:bodyPr>
          <a:lstStyle>
            <a:lvl1pPr marL="0" indent="0" algn="r" latinLnBrk="0">
              <a:spcBef>
                <a:spcPts val="0"/>
              </a:spcBef>
              <a:buNone/>
              <a:defRPr lang="he-IL" sz="2400">
                <a:solidFill>
                  <a:schemeClr val="tx1">
                    <a:lumMod val="90000"/>
                    <a:lumOff val="10000"/>
                  </a:schemeClr>
                </a:solidFill>
              </a:defRPr>
            </a:lvl1pPr>
            <a:lvl2pPr marL="457200" indent="0" algn="r" latinLnBrk="0">
              <a:buNone/>
              <a:defRPr lang="he-IL">
                <a:solidFill>
                  <a:schemeClr val="tx1">
                    <a:tint val="75000"/>
                  </a:schemeClr>
                </a:solidFill>
              </a:defRPr>
            </a:lvl2pPr>
            <a:lvl3pPr marL="914400" indent="0" algn="r" latinLnBrk="0">
              <a:buNone/>
              <a:defRPr lang="he-IL">
                <a:solidFill>
                  <a:schemeClr val="tx1">
                    <a:tint val="75000"/>
                  </a:schemeClr>
                </a:solidFill>
              </a:defRPr>
            </a:lvl3pPr>
            <a:lvl4pPr marL="1371600" indent="0" algn="r" latinLnBrk="0">
              <a:buNone/>
              <a:defRPr lang="he-IL">
                <a:solidFill>
                  <a:schemeClr val="tx1">
                    <a:tint val="75000"/>
                  </a:schemeClr>
                </a:solidFill>
              </a:defRPr>
            </a:lvl4pPr>
            <a:lvl5pPr marL="1828800" indent="0" algn="r" latinLnBrk="0">
              <a:buNone/>
              <a:defRPr lang="he-IL">
                <a:solidFill>
                  <a:schemeClr val="tx1">
                    <a:tint val="75000"/>
                  </a:schemeClr>
                </a:solidFill>
              </a:defRPr>
            </a:lvl5pPr>
            <a:lvl6pPr marL="2286000" indent="0" algn="r" latinLnBrk="0">
              <a:buNone/>
              <a:defRPr lang="he-IL">
                <a:solidFill>
                  <a:schemeClr val="tx1">
                    <a:tint val="75000"/>
                  </a:schemeClr>
                </a:solidFill>
              </a:defRPr>
            </a:lvl6pPr>
            <a:lvl7pPr marL="2743200" indent="0" algn="r" latinLnBrk="0">
              <a:buNone/>
              <a:defRPr lang="he-IL">
                <a:solidFill>
                  <a:schemeClr val="tx1">
                    <a:tint val="75000"/>
                  </a:schemeClr>
                </a:solidFill>
              </a:defRPr>
            </a:lvl7pPr>
            <a:lvl8pPr marL="3200400" indent="0" algn="r" latinLnBrk="0">
              <a:buNone/>
              <a:defRPr lang="he-IL">
                <a:solidFill>
                  <a:schemeClr val="tx1">
                    <a:tint val="75000"/>
                  </a:schemeClr>
                </a:solidFill>
              </a:defRPr>
            </a:lvl8pPr>
            <a:lvl9pPr marL="3657600" indent="0" algn="r" latinLnBrk="0">
              <a:buNone/>
              <a:defRPr lang="he-IL">
                <a:solidFill>
                  <a:schemeClr val="tx1">
                    <a:tint val="75000"/>
                  </a:schemeClr>
                </a:solidFill>
              </a:defRPr>
            </a:lvl9pPr>
          </a:lstStyle>
          <a:p>
            <a:pPr algn="r" rtl="1"/>
            <a:r>
              <a:rPr lang="he-IL"/>
              <a:t>לחץ כדי לערוך סגנון כותרת משנה של תבנית בסיס</a:t>
            </a:r>
            <a:endParaRPr lang="he-IL" dirty="0"/>
          </a:p>
        </p:txBody>
      </p:sp>
      <p:sp>
        <p:nvSpPr>
          <p:cNvPr id="4" name="מציין מיקום תאריך 3"/>
          <p:cNvSpPr>
            <a:spLocks noGrp="1"/>
          </p:cNvSpPr>
          <p:nvPr>
            <p:ph type="dt" sz="half" idx="10"/>
          </p:nvPr>
        </p:nvSpPr>
        <p:spPr>
          <a:xfrm>
            <a:off x="2534580" y="6400801"/>
            <a:ext cx="1167659" cy="276226"/>
          </a:xfrm>
          <a:prstGeom prst="rect">
            <a:avLst/>
          </a:prstGeom>
        </p:spPr>
        <p:txBody>
          <a:bodyPr/>
          <a:lstStyle/>
          <a:p>
            <a:pPr algn="r" rtl="1"/>
            <a:fld id="{A753D76A-AFCE-4D96-B917-CBEF96F7D1EB}" type="datetimeFigureOut">
              <a:t>י"ח/אב/תשע"ט</a:t>
            </a:fld>
            <a:endParaRPr lang="he-IL"/>
          </a:p>
        </p:txBody>
      </p:sp>
      <p:sp>
        <p:nvSpPr>
          <p:cNvPr id="5" name="מציין מיקום כותרת תחתונה 4"/>
          <p:cNvSpPr>
            <a:spLocks noGrp="1"/>
          </p:cNvSpPr>
          <p:nvPr>
            <p:ph type="ftr" sz="quarter" idx="11"/>
          </p:nvPr>
        </p:nvSpPr>
        <p:spPr>
          <a:xfrm>
            <a:off x="3870087" y="6400801"/>
            <a:ext cx="6796327" cy="276226"/>
          </a:xfrm>
          <a:prstGeom prst="rect">
            <a:avLst/>
          </a:prstGeom>
        </p:spPr>
        <p:txBody>
          <a:bodyPr/>
          <a:lstStyle/>
          <a:p>
            <a:pPr algn="r" rtl="1"/>
            <a:endParaRPr lang="he-IL"/>
          </a:p>
        </p:txBody>
      </p:sp>
      <p:sp>
        <p:nvSpPr>
          <p:cNvPr id="6" name="מציין מיקום מספר שקופית 5"/>
          <p:cNvSpPr>
            <a:spLocks noGrp="1"/>
          </p:cNvSpPr>
          <p:nvPr>
            <p:ph type="sldNum" sz="quarter" idx="12"/>
          </p:nvPr>
        </p:nvSpPr>
        <p:spPr/>
        <p:txBody>
          <a:bodyPr/>
          <a:lstStyle/>
          <a:p>
            <a:pPr algn="r" rtl="1"/>
            <a:fld id="{F25A965E-3C11-4F28-82DC-E30D63FAC43C}" type="slidenum">
              <a:t>‹#›</a:t>
            </a:fld>
            <a:endParaRPr lang="he-IL"/>
          </a:p>
        </p:txBody>
      </p:sp>
    </p:spTree>
    <p:extLst>
      <p:ext uri="{BB962C8B-B14F-4D97-AF65-F5344CB8AC3E}">
        <p14:creationId xmlns:p14="http://schemas.microsoft.com/office/powerpoint/2010/main" val="99259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1522414" y="319088"/>
            <a:ext cx="9144000" cy="1143000"/>
          </a:xfrm>
        </p:spPr>
        <p:txBody>
          <a:bodyPr/>
          <a:lstStyle>
            <a:lvl1pPr algn="r" latinLnBrk="0">
              <a:defRPr lang="he-IL"/>
            </a:lvl1pPr>
          </a:lstStyle>
          <a:p>
            <a:pPr algn="r" rtl="1"/>
            <a:r>
              <a:rPr lang="he-IL"/>
              <a:t>לחץ כדי לערוך סגנון כותרת של תבנית בסיס</a:t>
            </a:r>
            <a:endParaRPr lang="he-IL" dirty="0"/>
          </a:p>
        </p:txBody>
      </p:sp>
      <p:sp>
        <p:nvSpPr>
          <p:cNvPr id="3" name="מציין מיקום טקסט 2"/>
          <p:cNvSpPr>
            <a:spLocks noGrp="1"/>
          </p:cNvSpPr>
          <p:nvPr>
            <p:ph type="body" idx="1"/>
          </p:nvPr>
        </p:nvSpPr>
        <p:spPr>
          <a:xfrm>
            <a:off x="1522414" y="1624372"/>
            <a:ext cx="4480560" cy="737828"/>
          </a:xfrm>
        </p:spPr>
        <p:txBody>
          <a:bodyPr anchor="ctr"/>
          <a:lstStyle>
            <a:lvl1pPr marL="0" indent="0" algn="r" latinLnBrk="0">
              <a:spcBef>
                <a:spcPts val="0"/>
              </a:spcBef>
              <a:buNone/>
              <a:defRPr lang="he-IL" sz="2400" b="0">
                <a:solidFill>
                  <a:schemeClr val="tx1">
                    <a:lumMod val="75000"/>
                    <a:lumOff val="25000"/>
                  </a:schemeClr>
                </a:solidFill>
              </a:defRPr>
            </a:lvl1pPr>
            <a:lvl2pPr marL="457200" indent="0" algn="r" latinLnBrk="0">
              <a:buNone/>
              <a:defRPr lang="he-IL" sz="2000" b="1"/>
            </a:lvl2pPr>
            <a:lvl3pPr marL="914400" indent="0" algn="r" latinLnBrk="0">
              <a:buNone/>
              <a:defRPr lang="he-IL" sz="1800" b="1"/>
            </a:lvl3pPr>
            <a:lvl4pPr marL="1371600" indent="0" algn="r" latinLnBrk="0">
              <a:buNone/>
              <a:defRPr lang="he-IL" sz="1600" b="1"/>
            </a:lvl4pPr>
            <a:lvl5pPr marL="1828800" indent="0" algn="r" latinLnBrk="0">
              <a:buNone/>
              <a:defRPr lang="he-IL" sz="1600" b="1"/>
            </a:lvl5pPr>
            <a:lvl6pPr marL="2286000" indent="0" algn="r" latinLnBrk="0">
              <a:buNone/>
              <a:defRPr lang="he-IL" sz="1600" b="1"/>
            </a:lvl6pPr>
            <a:lvl7pPr marL="2743200" indent="0" algn="r" latinLnBrk="0">
              <a:buNone/>
              <a:defRPr lang="he-IL" sz="1600" b="1"/>
            </a:lvl7pPr>
            <a:lvl8pPr marL="3200400" indent="0" algn="r" latinLnBrk="0">
              <a:buNone/>
              <a:defRPr lang="he-IL" sz="1600" b="1"/>
            </a:lvl8pPr>
            <a:lvl9pPr marL="3657600" indent="0" algn="r" latinLnBrk="0">
              <a:buNone/>
              <a:defRPr lang="he-IL" sz="1600" b="1"/>
            </a:lvl9pPr>
          </a:lstStyle>
          <a:p>
            <a:pPr lvl="0" algn="r" rtl="1"/>
            <a:r>
              <a:rPr lang="he-IL"/>
              <a:t>ערוך סגנונות טקסט של תבנית בסיס</a:t>
            </a:r>
          </a:p>
        </p:txBody>
      </p:sp>
      <p:sp>
        <p:nvSpPr>
          <p:cNvPr id="4" name="מציין מיקום תוכן 3"/>
          <p:cNvSpPr>
            <a:spLocks noGrp="1"/>
          </p:cNvSpPr>
          <p:nvPr>
            <p:ph sz="half" idx="2"/>
          </p:nvPr>
        </p:nvSpPr>
        <p:spPr>
          <a:xfrm>
            <a:off x="1522414" y="2438400"/>
            <a:ext cx="4480560" cy="3733799"/>
          </a:xfrm>
        </p:spPr>
        <p:txBody>
          <a:bodyPr>
            <a:normAutofit/>
          </a:bodyPr>
          <a:lstStyle>
            <a:lvl1pPr algn="r" latinLnBrk="0">
              <a:defRPr lang="he-IL" sz="2000"/>
            </a:lvl1pPr>
            <a:lvl2pPr algn="r" latinLnBrk="0">
              <a:defRPr lang="he-IL" sz="1800"/>
            </a:lvl2pPr>
            <a:lvl3pPr algn="r" latinLnBrk="0">
              <a:defRPr lang="he-IL" sz="1600"/>
            </a:lvl3pPr>
            <a:lvl4pPr algn="r" latinLnBrk="0">
              <a:defRPr lang="he-IL" sz="1400"/>
            </a:lvl4pPr>
            <a:lvl5pPr algn="r" latinLnBrk="0">
              <a:defRPr lang="he-IL" sz="1400"/>
            </a:lvl5pPr>
            <a:lvl6pPr algn="r" latinLnBrk="0">
              <a:defRPr lang="he-IL" sz="1400"/>
            </a:lvl6pPr>
            <a:lvl7pPr algn="r" latinLnBrk="0">
              <a:defRPr lang="he-IL" sz="1400"/>
            </a:lvl7pPr>
            <a:lvl8pPr algn="r" latinLnBrk="0">
              <a:defRPr lang="he-IL" sz="1400"/>
            </a:lvl8pPr>
            <a:lvl9pPr algn="r" latinLnBrk="0">
              <a:defRPr lang="he-IL" sz="1400"/>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5" name="מציין מיקום טקסט 4"/>
          <p:cNvSpPr>
            <a:spLocks noGrp="1"/>
          </p:cNvSpPr>
          <p:nvPr>
            <p:ph type="body" sz="quarter" idx="3"/>
          </p:nvPr>
        </p:nvSpPr>
        <p:spPr>
          <a:xfrm>
            <a:off x="6185854" y="1624372"/>
            <a:ext cx="4480560" cy="737828"/>
          </a:xfrm>
        </p:spPr>
        <p:txBody>
          <a:bodyPr anchor="ctr"/>
          <a:lstStyle>
            <a:lvl1pPr marL="0" indent="0" algn="r" latinLnBrk="0">
              <a:spcBef>
                <a:spcPts val="0"/>
              </a:spcBef>
              <a:buNone/>
              <a:defRPr lang="he-IL" sz="2400" b="0">
                <a:solidFill>
                  <a:schemeClr val="tx1">
                    <a:lumMod val="75000"/>
                    <a:lumOff val="25000"/>
                  </a:schemeClr>
                </a:solidFill>
              </a:defRPr>
            </a:lvl1pPr>
            <a:lvl2pPr marL="457200" indent="0" algn="r" latinLnBrk="0">
              <a:buNone/>
              <a:defRPr lang="he-IL" sz="2000" b="1"/>
            </a:lvl2pPr>
            <a:lvl3pPr marL="914400" indent="0" algn="r" latinLnBrk="0">
              <a:buNone/>
              <a:defRPr lang="he-IL" sz="1800" b="1"/>
            </a:lvl3pPr>
            <a:lvl4pPr marL="1371600" indent="0" algn="r" latinLnBrk="0">
              <a:buNone/>
              <a:defRPr lang="he-IL" sz="1600" b="1"/>
            </a:lvl4pPr>
            <a:lvl5pPr marL="1828800" indent="0" algn="r" latinLnBrk="0">
              <a:buNone/>
              <a:defRPr lang="he-IL" sz="1600" b="1"/>
            </a:lvl5pPr>
            <a:lvl6pPr marL="2286000" indent="0" algn="r" latinLnBrk="0">
              <a:buNone/>
              <a:defRPr lang="he-IL" sz="1600" b="1"/>
            </a:lvl6pPr>
            <a:lvl7pPr marL="2743200" indent="0" algn="r" latinLnBrk="0">
              <a:buNone/>
              <a:defRPr lang="he-IL" sz="1600" b="1"/>
            </a:lvl7pPr>
            <a:lvl8pPr marL="3200400" indent="0" algn="r" latinLnBrk="0">
              <a:buNone/>
              <a:defRPr lang="he-IL" sz="1600" b="1"/>
            </a:lvl8pPr>
            <a:lvl9pPr marL="3657600" indent="0" algn="r" latinLnBrk="0">
              <a:buNone/>
              <a:defRPr lang="he-IL" sz="1600" b="1"/>
            </a:lvl9pPr>
          </a:lstStyle>
          <a:p>
            <a:pPr lvl="0" algn="r" rtl="1"/>
            <a:r>
              <a:rPr lang="he-IL"/>
              <a:t>ערוך סגנונות טקסט של תבנית בסיס</a:t>
            </a:r>
          </a:p>
        </p:txBody>
      </p:sp>
      <p:sp>
        <p:nvSpPr>
          <p:cNvPr id="6" name="מציין מיקום תוכן 5"/>
          <p:cNvSpPr>
            <a:spLocks noGrp="1"/>
          </p:cNvSpPr>
          <p:nvPr>
            <p:ph sz="quarter" idx="4"/>
          </p:nvPr>
        </p:nvSpPr>
        <p:spPr>
          <a:xfrm>
            <a:off x="6185854" y="2438400"/>
            <a:ext cx="4480560" cy="3733799"/>
          </a:xfrm>
        </p:spPr>
        <p:txBody>
          <a:bodyPr>
            <a:normAutofit/>
          </a:bodyPr>
          <a:lstStyle>
            <a:lvl1pPr algn="r" latinLnBrk="0">
              <a:defRPr lang="he-IL" sz="2000"/>
            </a:lvl1pPr>
            <a:lvl2pPr algn="r" latinLnBrk="0">
              <a:defRPr lang="he-IL" sz="1800"/>
            </a:lvl2pPr>
            <a:lvl3pPr algn="r" latinLnBrk="0">
              <a:defRPr lang="he-IL" sz="1600"/>
            </a:lvl3pPr>
            <a:lvl4pPr algn="r" latinLnBrk="0">
              <a:defRPr lang="he-IL" sz="1400"/>
            </a:lvl4pPr>
            <a:lvl5pPr algn="r" latinLnBrk="0">
              <a:defRPr lang="he-IL" sz="1400"/>
            </a:lvl5pPr>
            <a:lvl6pPr algn="r" latinLnBrk="0">
              <a:defRPr lang="he-IL" sz="1400"/>
            </a:lvl6pPr>
            <a:lvl7pPr algn="r" latinLnBrk="0">
              <a:defRPr lang="he-IL" sz="1400"/>
            </a:lvl7pPr>
            <a:lvl8pPr algn="r" latinLnBrk="0">
              <a:defRPr lang="he-IL" sz="1400"/>
            </a:lvl8pPr>
            <a:lvl9pPr algn="r" latinLnBrk="0">
              <a:defRPr lang="he-IL" sz="1400"/>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7" name="מציין מיקום תאריך 6"/>
          <p:cNvSpPr>
            <a:spLocks noGrp="1"/>
          </p:cNvSpPr>
          <p:nvPr>
            <p:ph type="dt" sz="half" idx="10"/>
          </p:nvPr>
        </p:nvSpPr>
        <p:spPr>
          <a:xfrm>
            <a:off x="2534580" y="6400801"/>
            <a:ext cx="1167659" cy="276226"/>
          </a:xfrm>
          <a:prstGeom prst="rect">
            <a:avLst/>
          </a:prstGeom>
        </p:spPr>
        <p:txBody>
          <a:bodyPr/>
          <a:lstStyle/>
          <a:p>
            <a:pPr algn="r" rtl="1"/>
            <a:fld id="{A753D76A-AFCE-4D96-B917-CBEF96F7D1EB}" type="datetimeFigureOut">
              <a:t>י"ח/אב/תשע"ט</a:t>
            </a:fld>
            <a:endParaRPr lang="he-IL"/>
          </a:p>
        </p:txBody>
      </p:sp>
      <p:sp>
        <p:nvSpPr>
          <p:cNvPr id="8" name="מציין מיקום כותרת תחתונה 7"/>
          <p:cNvSpPr>
            <a:spLocks noGrp="1"/>
          </p:cNvSpPr>
          <p:nvPr>
            <p:ph type="ftr" sz="quarter" idx="11"/>
          </p:nvPr>
        </p:nvSpPr>
        <p:spPr>
          <a:xfrm>
            <a:off x="3870087" y="6400801"/>
            <a:ext cx="6796327" cy="276226"/>
          </a:xfrm>
          <a:prstGeom prst="rect">
            <a:avLst/>
          </a:prstGeom>
        </p:spPr>
        <p:txBody>
          <a:bodyPr/>
          <a:lstStyle/>
          <a:p>
            <a:pPr algn="r" rtl="1"/>
            <a:endParaRPr lang="he-IL"/>
          </a:p>
        </p:txBody>
      </p:sp>
      <p:sp>
        <p:nvSpPr>
          <p:cNvPr id="9" name="מציין מיקום מספר שקופית 8"/>
          <p:cNvSpPr>
            <a:spLocks noGrp="1"/>
          </p:cNvSpPr>
          <p:nvPr>
            <p:ph type="sldNum" sz="quarter" idx="12"/>
          </p:nvPr>
        </p:nvSpPr>
        <p:spPr/>
        <p:txBody>
          <a:bodyPr/>
          <a:lstStyle/>
          <a:p>
            <a:pPr algn="r" rtl="1"/>
            <a:fld id="{F25A965E-3C11-4F28-82DC-E30D63FAC43C}" type="slidenum">
              <a:t>‹#›</a:t>
            </a:fld>
            <a:endParaRPr lang="he-IL"/>
          </a:p>
        </p:txBody>
      </p:sp>
    </p:spTree>
    <p:extLst>
      <p:ext uri="{BB962C8B-B14F-4D97-AF65-F5344CB8AC3E}">
        <p14:creationId xmlns:p14="http://schemas.microsoft.com/office/powerpoint/2010/main" val="342443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endParaRPr lang="he-IL" dirty="0"/>
          </a:p>
        </p:txBody>
      </p:sp>
      <p:sp>
        <p:nvSpPr>
          <p:cNvPr id="3" name="מציין מיקום תאריך 2"/>
          <p:cNvSpPr>
            <a:spLocks noGrp="1"/>
          </p:cNvSpPr>
          <p:nvPr>
            <p:ph type="dt" sz="half" idx="10"/>
          </p:nvPr>
        </p:nvSpPr>
        <p:spPr>
          <a:xfrm>
            <a:off x="2534580" y="6400801"/>
            <a:ext cx="1167659" cy="276226"/>
          </a:xfrm>
          <a:prstGeom prst="rect">
            <a:avLst/>
          </a:prstGeom>
        </p:spPr>
        <p:txBody>
          <a:bodyPr/>
          <a:lstStyle/>
          <a:p>
            <a:pPr algn="r" rtl="1"/>
            <a:fld id="{A753D76A-AFCE-4D96-B917-CBEF96F7D1EB}" type="datetimeFigureOut">
              <a:t>י"ח/אב/תשע"ט</a:t>
            </a:fld>
            <a:endParaRPr lang="he-IL" dirty="0"/>
          </a:p>
        </p:txBody>
      </p:sp>
      <p:sp>
        <p:nvSpPr>
          <p:cNvPr id="4" name="מציין מיקום כותרת תחתונה 3"/>
          <p:cNvSpPr>
            <a:spLocks noGrp="1"/>
          </p:cNvSpPr>
          <p:nvPr>
            <p:ph type="ftr" sz="quarter" idx="11"/>
          </p:nvPr>
        </p:nvSpPr>
        <p:spPr>
          <a:xfrm>
            <a:off x="3870087" y="6400801"/>
            <a:ext cx="6796327" cy="276226"/>
          </a:xfrm>
          <a:prstGeom prst="rect">
            <a:avLst/>
          </a:prstGeom>
        </p:spPr>
        <p:txBody>
          <a:bodyPr/>
          <a:lstStyle/>
          <a:p>
            <a:pPr algn="r" rtl="1"/>
            <a:endParaRPr lang="he-IL" dirty="0"/>
          </a:p>
        </p:txBody>
      </p:sp>
      <p:sp>
        <p:nvSpPr>
          <p:cNvPr id="5" name="מציין מיקום מספר שקופית 4"/>
          <p:cNvSpPr>
            <a:spLocks noGrp="1"/>
          </p:cNvSpPr>
          <p:nvPr>
            <p:ph type="sldNum" sz="quarter" idx="12"/>
          </p:nvPr>
        </p:nvSpPr>
        <p:spPr/>
        <p:txBody>
          <a:bodyPr/>
          <a:lstStyle/>
          <a:p>
            <a:pPr algn="r" rtl="1"/>
            <a:fld id="{F25A965E-3C11-4F28-82DC-E30D63FAC43C}" type="slidenum">
              <a:t>‹#›</a:t>
            </a:fld>
            <a:endParaRPr lang="he-IL" dirty="0"/>
          </a:p>
        </p:txBody>
      </p:sp>
    </p:spTree>
    <p:extLst>
      <p:ext uri="{BB962C8B-B14F-4D97-AF65-F5344CB8AC3E}">
        <p14:creationId xmlns:p14="http://schemas.microsoft.com/office/powerpoint/2010/main" val="84429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2" name="מציין מיקום תאריך 1"/>
          <p:cNvSpPr>
            <a:spLocks noGrp="1"/>
          </p:cNvSpPr>
          <p:nvPr>
            <p:ph type="dt" sz="half" idx="10"/>
          </p:nvPr>
        </p:nvSpPr>
        <p:spPr>
          <a:xfrm>
            <a:off x="2534580" y="6400801"/>
            <a:ext cx="1167659" cy="276226"/>
          </a:xfrm>
          <a:prstGeom prst="rect">
            <a:avLst/>
          </a:prstGeom>
        </p:spPr>
        <p:txBody>
          <a:bodyPr/>
          <a:lstStyle/>
          <a:p>
            <a:pPr algn="r" rtl="1"/>
            <a:fld id="{A753D76A-AFCE-4D96-B917-CBEF96F7D1EB}" type="datetimeFigureOut">
              <a:t>י"ח/אב/תשע"ט</a:t>
            </a:fld>
            <a:endParaRPr lang="he-IL"/>
          </a:p>
        </p:txBody>
      </p:sp>
      <p:sp>
        <p:nvSpPr>
          <p:cNvPr id="3" name="מציין מיקום כותרת תחתונה 2"/>
          <p:cNvSpPr>
            <a:spLocks noGrp="1"/>
          </p:cNvSpPr>
          <p:nvPr>
            <p:ph type="ftr" sz="quarter" idx="11"/>
          </p:nvPr>
        </p:nvSpPr>
        <p:spPr>
          <a:xfrm>
            <a:off x="3870087" y="6400801"/>
            <a:ext cx="6796327" cy="276226"/>
          </a:xfrm>
          <a:prstGeom prst="rect">
            <a:avLst/>
          </a:prstGeom>
        </p:spPr>
        <p:txBody>
          <a:bodyPr/>
          <a:lstStyle/>
          <a:p>
            <a:pPr algn="r" rtl="1"/>
            <a:endParaRPr lang="he-IL" dirty="0"/>
          </a:p>
        </p:txBody>
      </p:sp>
      <p:sp>
        <p:nvSpPr>
          <p:cNvPr id="4" name="מציין מיקום מספר שקופית 3"/>
          <p:cNvSpPr>
            <a:spLocks noGrp="1"/>
          </p:cNvSpPr>
          <p:nvPr>
            <p:ph type="sldNum" sz="quarter" idx="12"/>
          </p:nvPr>
        </p:nvSpPr>
        <p:spPr/>
        <p:txBody>
          <a:bodyPr/>
          <a:lstStyle/>
          <a:p>
            <a:pPr algn="r" rtl="1"/>
            <a:fld id="{F25A965E-3C11-4F28-82DC-E30D63FAC43C}" type="slidenum">
              <a:t>‹#›</a:t>
            </a:fld>
            <a:endParaRPr lang="he-IL"/>
          </a:p>
        </p:txBody>
      </p:sp>
      <p:sp>
        <p:nvSpPr>
          <p:cNvPr id="5" name="TextBox 4">
            <a:extLst>
              <a:ext uri="{FF2B5EF4-FFF2-40B4-BE49-F238E27FC236}">
                <a16:creationId xmlns:a16="http://schemas.microsoft.com/office/drawing/2014/main" id="{612F240D-7E02-4139-B74B-B545236CC020}"/>
              </a:ext>
            </a:extLst>
          </p:cNvPr>
          <p:cNvSpPr txBox="1"/>
          <p:nvPr userDrawn="1"/>
        </p:nvSpPr>
        <p:spPr>
          <a:xfrm>
            <a:off x="11495012" y="3408"/>
            <a:ext cx="652743" cy="369332"/>
          </a:xfrm>
          <a:prstGeom prst="rect">
            <a:avLst/>
          </a:prstGeom>
          <a:noFill/>
        </p:spPr>
        <p:txBody>
          <a:bodyPr wrap="none" rtlCol="1">
            <a:spAutoFit/>
          </a:bodyPr>
          <a:lstStyle/>
          <a:p>
            <a:pPr algn="r" rtl="1"/>
            <a:r>
              <a:rPr lang="he-IL" dirty="0"/>
              <a:t>בס"ד</a:t>
            </a:r>
          </a:p>
        </p:txBody>
      </p:sp>
    </p:spTree>
    <p:extLst>
      <p:ext uri="{BB962C8B-B14F-4D97-AF65-F5344CB8AC3E}">
        <p14:creationId xmlns:p14="http://schemas.microsoft.com/office/powerpoint/2010/main" val="354325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141414" y="1233488"/>
            <a:ext cx="3124201" cy="1966912"/>
          </a:xfrm>
        </p:spPr>
        <p:txBody>
          <a:bodyPr anchor="b">
            <a:normAutofit/>
          </a:bodyPr>
          <a:lstStyle>
            <a:lvl1pPr algn="r" latinLnBrk="0">
              <a:defRPr lang="he-IL" sz="3600" b="0"/>
            </a:lvl1pPr>
          </a:lstStyle>
          <a:p>
            <a:pPr algn="r" rtl="1"/>
            <a:r>
              <a:rPr lang="he-IL"/>
              <a:t>לחץ כדי לערוך סגנון כותרת של תבנית בסיס</a:t>
            </a:r>
            <a:endParaRPr lang="he-IL" dirty="0"/>
          </a:p>
        </p:txBody>
      </p:sp>
      <p:sp>
        <p:nvSpPr>
          <p:cNvPr id="3" name="מציין מיקום תוכן 2"/>
          <p:cNvSpPr>
            <a:spLocks noGrp="1"/>
          </p:cNvSpPr>
          <p:nvPr>
            <p:ph idx="1"/>
          </p:nvPr>
        </p:nvSpPr>
        <p:spPr>
          <a:xfrm>
            <a:off x="4646612" y="533400"/>
            <a:ext cx="6477000" cy="5486400"/>
          </a:xfrm>
        </p:spPr>
        <p:txBody>
          <a:bodyPr>
            <a:normAutofit/>
          </a:bodyPr>
          <a:lstStyle>
            <a:lvl1pPr algn="r" latinLnBrk="0">
              <a:defRPr lang="he-IL" sz="2000"/>
            </a:lvl1pPr>
            <a:lvl2pPr algn="r" latinLnBrk="0">
              <a:defRPr lang="he-IL" sz="1800"/>
            </a:lvl2pPr>
            <a:lvl3pPr algn="r" latinLnBrk="0">
              <a:defRPr lang="he-IL" sz="1600"/>
            </a:lvl3pPr>
            <a:lvl4pPr algn="r" latinLnBrk="0">
              <a:defRPr lang="he-IL" sz="1400"/>
            </a:lvl4pPr>
            <a:lvl5pPr algn="r" latinLnBrk="0">
              <a:defRPr lang="he-IL" sz="1400"/>
            </a:lvl5pPr>
            <a:lvl6pPr algn="r" latinLnBrk="0">
              <a:defRPr lang="he-IL" sz="1400"/>
            </a:lvl6pPr>
            <a:lvl7pPr algn="r" latinLnBrk="0">
              <a:defRPr lang="he-IL" sz="1400"/>
            </a:lvl7pPr>
            <a:lvl8pPr algn="r" latinLnBrk="0">
              <a:defRPr lang="he-IL" sz="1400"/>
            </a:lvl8pPr>
            <a:lvl9pPr algn="r" latinLnBrk="0">
              <a:defRPr lang="he-IL" sz="1400"/>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4" name="מציין מיקום טקסט 3"/>
          <p:cNvSpPr>
            <a:spLocks noGrp="1"/>
          </p:cNvSpPr>
          <p:nvPr>
            <p:ph type="body" sz="half" idx="2"/>
          </p:nvPr>
        </p:nvSpPr>
        <p:spPr>
          <a:xfrm>
            <a:off x="1141413" y="3200400"/>
            <a:ext cx="3124201" cy="1828800"/>
          </a:xfrm>
        </p:spPr>
        <p:txBody>
          <a:bodyPr>
            <a:normAutofit/>
          </a:bodyPr>
          <a:lstStyle>
            <a:lvl1pPr marL="0" indent="0" algn="r" latinLnBrk="0">
              <a:spcBef>
                <a:spcPts val="1200"/>
              </a:spcBef>
              <a:buNone/>
              <a:defRPr lang="he-IL" sz="1600"/>
            </a:lvl1pPr>
            <a:lvl2pPr marL="457200" indent="0" algn="r" latinLnBrk="0">
              <a:buNone/>
              <a:defRPr lang="he-IL" sz="1200"/>
            </a:lvl2pPr>
            <a:lvl3pPr marL="914400" indent="0" algn="r" latinLnBrk="0">
              <a:buNone/>
              <a:defRPr lang="he-IL" sz="1000"/>
            </a:lvl3pPr>
            <a:lvl4pPr marL="1371600" indent="0" algn="r" latinLnBrk="0">
              <a:buNone/>
              <a:defRPr lang="he-IL" sz="900"/>
            </a:lvl4pPr>
            <a:lvl5pPr marL="1828800" indent="0" algn="r" latinLnBrk="0">
              <a:buNone/>
              <a:defRPr lang="he-IL" sz="900"/>
            </a:lvl5pPr>
            <a:lvl6pPr marL="2286000" indent="0" algn="r" latinLnBrk="0">
              <a:buNone/>
              <a:defRPr lang="he-IL" sz="900"/>
            </a:lvl6pPr>
            <a:lvl7pPr marL="2743200" indent="0" algn="r" latinLnBrk="0">
              <a:buNone/>
              <a:defRPr lang="he-IL" sz="900"/>
            </a:lvl7pPr>
            <a:lvl8pPr marL="3200400" indent="0" algn="r" latinLnBrk="0">
              <a:buNone/>
              <a:defRPr lang="he-IL" sz="900"/>
            </a:lvl8pPr>
            <a:lvl9pPr marL="3657600" indent="0" algn="r" latinLnBrk="0">
              <a:buNone/>
              <a:defRPr lang="he-IL" sz="900"/>
            </a:lvl9pPr>
          </a:lstStyle>
          <a:p>
            <a:pPr lvl="0" algn="r" rtl="1"/>
            <a:r>
              <a:rPr lang="he-IL"/>
              <a:t>ערוך סגנונות טקסט של תבנית בסיס</a:t>
            </a:r>
          </a:p>
        </p:txBody>
      </p:sp>
      <p:sp>
        <p:nvSpPr>
          <p:cNvPr id="5" name="מציין מיקום תאריך 4"/>
          <p:cNvSpPr>
            <a:spLocks noGrp="1"/>
          </p:cNvSpPr>
          <p:nvPr>
            <p:ph type="dt" sz="half" idx="10"/>
          </p:nvPr>
        </p:nvSpPr>
        <p:spPr>
          <a:xfrm>
            <a:off x="2534580" y="6400801"/>
            <a:ext cx="1167659" cy="276226"/>
          </a:xfrm>
          <a:prstGeom prst="rect">
            <a:avLst/>
          </a:prstGeom>
        </p:spPr>
        <p:txBody>
          <a:bodyPr/>
          <a:lstStyle/>
          <a:p>
            <a:pPr algn="r" rtl="1"/>
            <a:fld id="{A753D76A-AFCE-4D96-B917-CBEF96F7D1EB}" type="datetimeFigureOut">
              <a:t>י"ח/אב/תשע"ט</a:t>
            </a:fld>
            <a:endParaRPr lang="he-IL"/>
          </a:p>
        </p:txBody>
      </p:sp>
      <p:sp>
        <p:nvSpPr>
          <p:cNvPr id="6" name="מציין מיקום כותרת תחתונה 5"/>
          <p:cNvSpPr>
            <a:spLocks noGrp="1"/>
          </p:cNvSpPr>
          <p:nvPr>
            <p:ph type="ftr" sz="quarter" idx="11"/>
          </p:nvPr>
        </p:nvSpPr>
        <p:spPr>
          <a:xfrm>
            <a:off x="3870087" y="6400801"/>
            <a:ext cx="6796327" cy="276226"/>
          </a:xfrm>
          <a:prstGeom prst="rect">
            <a:avLst/>
          </a:prstGeom>
        </p:spPr>
        <p:txBody>
          <a:bodyPr/>
          <a:lstStyle/>
          <a:p>
            <a:pPr algn="r" rtl="1"/>
            <a:endParaRPr lang="he-IL"/>
          </a:p>
        </p:txBody>
      </p:sp>
      <p:sp>
        <p:nvSpPr>
          <p:cNvPr id="7" name="מציין מיקום מספר שקופית 6"/>
          <p:cNvSpPr>
            <a:spLocks noGrp="1"/>
          </p:cNvSpPr>
          <p:nvPr>
            <p:ph type="sldNum" sz="quarter" idx="12"/>
          </p:nvPr>
        </p:nvSpPr>
        <p:spPr/>
        <p:txBody>
          <a:bodyPr/>
          <a:lstStyle/>
          <a:p>
            <a:pPr algn="r" rtl="1"/>
            <a:fld id="{F25A965E-3C11-4F28-82DC-E30D63FAC43C}" type="slidenum">
              <a:t>‹#›</a:t>
            </a:fld>
            <a:endParaRPr lang="he-IL"/>
          </a:p>
        </p:txBody>
      </p:sp>
    </p:spTree>
    <p:extLst>
      <p:ext uri="{BB962C8B-B14F-4D97-AF65-F5344CB8AC3E}">
        <p14:creationId xmlns:p14="http://schemas.microsoft.com/office/powerpoint/2010/main" val="70639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15" name="מלבן 14"/>
          <p:cNvSpPr/>
          <p:nvPr/>
        </p:nvSpPr>
        <p:spPr bwMode="gray">
          <a:xfrm rot="21480000" flipH="1">
            <a:off x="5123521" y="532501"/>
            <a:ext cx="6103614" cy="5715899"/>
          </a:xfrm>
          <a:prstGeom prst="rect">
            <a:avLst/>
          </a:prstGeom>
          <a:solidFill>
            <a:schemeClr val="bg1"/>
          </a:solidFill>
          <a:ln w="190500">
            <a:noFill/>
            <a:miter lim="800000"/>
          </a:ln>
          <a:effectLst>
            <a:outerShdw blurRad="88900" algn="ctr" rotWithShape="0">
              <a:schemeClr val="accent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p>
        </p:txBody>
      </p:sp>
      <p:sp>
        <p:nvSpPr>
          <p:cNvPr id="10" name="מלבן 9"/>
          <p:cNvSpPr/>
          <p:nvPr/>
        </p:nvSpPr>
        <p:spPr bwMode="gray">
          <a:xfrm flipH="1">
            <a:off x="725891" y="0"/>
            <a:ext cx="4191002" cy="6858000"/>
          </a:xfrm>
          <a:prstGeom prst="rect">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p>
        </p:txBody>
      </p:sp>
      <p:cxnSp>
        <p:nvCxnSpPr>
          <p:cNvPr id="11" name="מחבר ישר 10"/>
          <p:cNvCxnSpPr/>
          <p:nvPr/>
        </p:nvCxnSpPr>
        <p:spPr>
          <a:xfrm flipH="1">
            <a:off x="878291"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מחבר ישר 8"/>
          <p:cNvCxnSpPr/>
          <p:nvPr/>
        </p:nvCxnSpPr>
        <p:spPr>
          <a:xfrm flipH="1">
            <a:off x="4764491"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2" name="כותרת 1"/>
          <p:cNvSpPr>
            <a:spLocks noGrp="1"/>
          </p:cNvSpPr>
          <p:nvPr>
            <p:ph type="title"/>
          </p:nvPr>
        </p:nvSpPr>
        <p:spPr>
          <a:xfrm flipH="1">
            <a:off x="1335491" y="1643063"/>
            <a:ext cx="3124201" cy="2776537"/>
          </a:xfrm>
        </p:spPr>
        <p:txBody>
          <a:bodyPr anchor="b">
            <a:normAutofit/>
          </a:bodyPr>
          <a:lstStyle>
            <a:lvl1pPr algn="r" latinLnBrk="0">
              <a:defRPr lang="he-IL" sz="3600" b="0"/>
            </a:lvl1pPr>
          </a:lstStyle>
          <a:p>
            <a:pPr algn="r" rtl="1"/>
            <a:r>
              <a:rPr lang="he-IL"/>
              <a:t>לחץ כדי לערוך סגנון כותרת של תבנית בסיס</a:t>
            </a:r>
            <a:endParaRPr lang="he-IL" dirty="0"/>
          </a:p>
        </p:txBody>
      </p:sp>
      <p:sp>
        <p:nvSpPr>
          <p:cNvPr id="3" name="מציין מיקום תמונה 2"/>
          <p:cNvSpPr>
            <a:spLocks noGrp="1"/>
          </p:cNvSpPr>
          <p:nvPr>
            <p:ph type="pic" idx="1"/>
          </p:nvPr>
        </p:nvSpPr>
        <p:spPr bwMode="gray">
          <a:xfrm flipH="1">
            <a:off x="5214191" y="609600"/>
            <a:ext cx="5914664" cy="5562600"/>
          </a:xfrm>
          <a:solidFill>
            <a:srgbClr val="FFFFFF">
              <a:shade val="85000"/>
            </a:srgbClr>
          </a:solidFill>
          <a:ln w="152400" cap="flat" cmpd="sng">
            <a:solidFill>
              <a:srgbClr val="FFFFFF"/>
            </a:solidFill>
            <a:miter lim="800000"/>
          </a:ln>
          <a:effectLst>
            <a:outerShdw blurRad="88900" sx="101000" sy="101000" algn="tl" rotWithShape="0">
              <a:schemeClr val="accent1">
                <a:lumMod val="50000"/>
                <a:alpha val="15000"/>
              </a:schemeClr>
            </a:outerShdw>
          </a:effectLst>
          <a:scene3d>
            <a:camera prst="orthographicFront"/>
            <a:lightRig rig="twoPt" dir="t">
              <a:rot lat="0" lon="0" rev="7200000"/>
            </a:lightRig>
          </a:scene3d>
          <a:sp3d prstMaterial="matte">
            <a:bevelT w="25400" h="19050"/>
            <a:contourClr>
              <a:srgbClr val="FFFFFF"/>
            </a:contourClr>
          </a:sp3d>
        </p:spPr>
        <p:txBody>
          <a:bodyPr tIns="457200" anchor="t" anchorCtr="1">
            <a:normAutofit/>
          </a:bodyPr>
          <a:lstStyle>
            <a:lvl1pPr marL="0" indent="0" algn="r" latinLnBrk="0">
              <a:buNone/>
              <a:defRPr lang="he-IL" sz="2400"/>
            </a:lvl1pPr>
            <a:lvl2pPr marL="457200" indent="0" algn="r" latinLnBrk="0">
              <a:buNone/>
              <a:defRPr lang="he-IL" sz="2800"/>
            </a:lvl2pPr>
            <a:lvl3pPr marL="914400" indent="0" algn="r" latinLnBrk="0">
              <a:buNone/>
              <a:defRPr lang="he-IL" sz="2400"/>
            </a:lvl3pPr>
            <a:lvl4pPr marL="1371600" indent="0" algn="r" latinLnBrk="0">
              <a:buNone/>
              <a:defRPr lang="he-IL" sz="2000"/>
            </a:lvl4pPr>
            <a:lvl5pPr marL="1828800" indent="0" algn="r" latinLnBrk="0">
              <a:buNone/>
              <a:defRPr lang="he-IL" sz="2000"/>
            </a:lvl5pPr>
            <a:lvl6pPr marL="2286000" indent="0" algn="r" latinLnBrk="0">
              <a:buNone/>
              <a:defRPr lang="he-IL" sz="2000"/>
            </a:lvl6pPr>
            <a:lvl7pPr marL="2743200" indent="0" algn="r" latinLnBrk="0">
              <a:buNone/>
              <a:defRPr lang="he-IL" sz="2000"/>
            </a:lvl7pPr>
            <a:lvl8pPr marL="3200400" indent="0" algn="r" latinLnBrk="0">
              <a:buNone/>
              <a:defRPr lang="he-IL" sz="2000"/>
            </a:lvl8pPr>
            <a:lvl9pPr marL="3657600" indent="0" algn="r" latinLnBrk="0">
              <a:buNone/>
              <a:defRPr lang="he-IL" sz="2000"/>
            </a:lvl9pPr>
          </a:lstStyle>
          <a:p>
            <a:pPr algn="r" rtl="1"/>
            <a:r>
              <a:rPr lang="he-IL"/>
              <a:t>לחץ על הסמל כדי להוסיף תמונה</a:t>
            </a:r>
            <a:endParaRPr lang="he-IL" dirty="0"/>
          </a:p>
        </p:txBody>
      </p:sp>
      <p:sp>
        <p:nvSpPr>
          <p:cNvPr id="4" name="מציין מיקום טקסט 3"/>
          <p:cNvSpPr>
            <a:spLocks noGrp="1"/>
          </p:cNvSpPr>
          <p:nvPr>
            <p:ph type="body" sz="half" idx="2"/>
          </p:nvPr>
        </p:nvSpPr>
        <p:spPr>
          <a:xfrm flipH="1">
            <a:off x="1335491" y="4423913"/>
            <a:ext cx="3124201" cy="1748287"/>
          </a:xfrm>
        </p:spPr>
        <p:txBody>
          <a:bodyPr>
            <a:normAutofit/>
          </a:bodyPr>
          <a:lstStyle>
            <a:lvl1pPr marL="0" indent="0" algn="r" latinLnBrk="0">
              <a:spcBef>
                <a:spcPts val="1200"/>
              </a:spcBef>
              <a:buNone/>
              <a:defRPr lang="he-IL" sz="1600"/>
            </a:lvl1pPr>
            <a:lvl2pPr marL="457200" indent="0" algn="r" latinLnBrk="0">
              <a:buNone/>
              <a:defRPr lang="he-IL" sz="1200"/>
            </a:lvl2pPr>
            <a:lvl3pPr marL="914400" indent="0" algn="r" latinLnBrk="0">
              <a:buNone/>
              <a:defRPr lang="he-IL" sz="1000"/>
            </a:lvl3pPr>
            <a:lvl4pPr marL="1371600" indent="0" algn="r" latinLnBrk="0">
              <a:buNone/>
              <a:defRPr lang="he-IL" sz="900"/>
            </a:lvl4pPr>
            <a:lvl5pPr marL="1828800" indent="0" algn="r" latinLnBrk="0">
              <a:buNone/>
              <a:defRPr lang="he-IL" sz="900"/>
            </a:lvl5pPr>
            <a:lvl6pPr marL="2286000" indent="0" algn="r" latinLnBrk="0">
              <a:buNone/>
              <a:defRPr lang="he-IL" sz="900"/>
            </a:lvl6pPr>
            <a:lvl7pPr marL="2743200" indent="0" algn="r" latinLnBrk="0">
              <a:buNone/>
              <a:defRPr lang="he-IL" sz="900"/>
            </a:lvl7pPr>
            <a:lvl8pPr marL="3200400" indent="0" algn="r" latinLnBrk="0">
              <a:buNone/>
              <a:defRPr lang="he-IL" sz="900"/>
            </a:lvl8pPr>
            <a:lvl9pPr marL="3657600" indent="0" algn="r" latinLnBrk="0">
              <a:buNone/>
              <a:defRPr lang="he-IL" sz="900"/>
            </a:lvl9pPr>
          </a:lstStyle>
          <a:p>
            <a:pPr lvl="0" algn="r" rtl="1"/>
            <a:r>
              <a:rPr lang="he-IL"/>
              <a:t>ערוך סגנונות טקסט של תבנית בסיס</a:t>
            </a:r>
          </a:p>
        </p:txBody>
      </p:sp>
      <p:sp>
        <p:nvSpPr>
          <p:cNvPr id="12" name="מציין מיקום תאריך 11"/>
          <p:cNvSpPr>
            <a:spLocks noGrp="1"/>
          </p:cNvSpPr>
          <p:nvPr>
            <p:ph type="dt" sz="half" idx="10"/>
          </p:nvPr>
        </p:nvSpPr>
        <p:spPr>
          <a:xfrm flipH="1">
            <a:off x="2534580" y="6400801"/>
            <a:ext cx="1167659" cy="276226"/>
          </a:xfrm>
          <a:prstGeom prst="rect">
            <a:avLst/>
          </a:prstGeom>
        </p:spPr>
        <p:txBody>
          <a:bodyPr/>
          <a:lstStyle/>
          <a:p>
            <a:pPr algn="r" rtl="1"/>
            <a:fld id="{A753D76A-AFCE-4D96-B917-CBEF96F7D1EB}" type="datetimeFigureOut">
              <a:pPr algn="r" rtl="1"/>
              <a:t>י"ח/אב/תשע"ט</a:t>
            </a:fld>
            <a:endParaRPr lang="he-IL"/>
          </a:p>
        </p:txBody>
      </p:sp>
      <p:sp>
        <p:nvSpPr>
          <p:cNvPr id="13" name="מציין מיקום כותרת תחתונה 12"/>
          <p:cNvSpPr>
            <a:spLocks noGrp="1"/>
          </p:cNvSpPr>
          <p:nvPr>
            <p:ph type="ftr" sz="quarter" idx="11"/>
          </p:nvPr>
        </p:nvSpPr>
        <p:spPr>
          <a:xfrm flipH="1">
            <a:off x="3870087" y="6400801"/>
            <a:ext cx="6796327" cy="276226"/>
          </a:xfrm>
          <a:prstGeom prst="rect">
            <a:avLst/>
          </a:prstGeom>
        </p:spPr>
        <p:txBody>
          <a:bodyPr/>
          <a:lstStyle/>
          <a:p>
            <a:pPr algn="r" rtl="1"/>
            <a:endParaRPr lang="he-IL"/>
          </a:p>
        </p:txBody>
      </p:sp>
      <p:sp>
        <p:nvSpPr>
          <p:cNvPr id="14" name="מציין מיקום מספר שקופית 13"/>
          <p:cNvSpPr>
            <a:spLocks noGrp="1"/>
          </p:cNvSpPr>
          <p:nvPr>
            <p:ph type="sldNum" sz="quarter" idx="12"/>
          </p:nvPr>
        </p:nvSpPr>
        <p:spPr>
          <a:xfrm flipH="1">
            <a:off x="1452331" y="6400801"/>
            <a:ext cx="914402" cy="276226"/>
          </a:xfrm>
        </p:spPr>
        <p:txBody>
          <a:bodyPr/>
          <a:lstStyle/>
          <a:p>
            <a:fld id="{F25A965E-3C11-4F28-82DC-E30D63FAC43C}" type="slidenum">
              <a:pPr algn="r" rtl="1"/>
              <a:t>‹#›</a:t>
            </a:fld>
            <a:endParaRPr lang="he-IL"/>
          </a:p>
        </p:txBody>
      </p:sp>
      <p:sp>
        <p:nvSpPr>
          <p:cNvPr id="16" name="TextBox 15">
            <a:extLst>
              <a:ext uri="{FF2B5EF4-FFF2-40B4-BE49-F238E27FC236}">
                <a16:creationId xmlns:a16="http://schemas.microsoft.com/office/drawing/2014/main" id="{B7F8B89B-6760-4CE8-ABEE-D0651C7B66E6}"/>
              </a:ext>
            </a:extLst>
          </p:cNvPr>
          <p:cNvSpPr txBox="1"/>
          <p:nvPr userDrawn="1"/>
        </p:nvSpPr>
        <p:spPr>
          <a:xfrm>
            <a:off x="11495012" y="3408"/>
            <a:ext cx="652743" cy="369332"/>
          </a:xfrm>
          <a:prstGeom prst="rect">
            <a:avLst/>
          </a:prstGeom>
          <a:noFill/>
        </p:spPr>
        <p:txBody>
          <a:bodyPr wrap="none" rtlCol="1">
            <a:spAutoFit/>
          </a:bodyPr>
          <a:lstStyle/>
          <a:p>
            <a:pPr algn="r" rtl="1"/>
            <a:r>
              <a:rPr lang="he-IL" dirty="0"/>
              <a:t>בס"ד</a:t>
            </a:r>
          </a:p>
        </p:txBody>
      </p:sp>
    </p:spTree>
    <p:extLst>
      <p:ext uri="{BB962C8B-B14F-4D97-AF65-F5344CB8AC3E}">
        <p14:creationId xmlns:p14="http://schemas.microsoft.com/office/powerpoint/2010/main" val="295547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endParaRPr lang="he-IL" dirty="0"/>
          </a:p>
        </p:txBody>
      </p:sp>
      <p:sp>
        <p:nvSpPr>
          <p:cNvPr id="3" name="מציין מיקום טקסט אנכי 2"/>
          <p:cNvSpPr>
            <a:spLocks noGrp="1"/>
          </p:cNvSpPr>
          <p:nvPr>
            <p:ph type="body" orient="vert" idx="1"/>
          </p:nvPr>
        </p:nvSpPr>
        <p:spPr/>
        <p:txBody>
          <a:bodyPr vert="eaVert"/>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4" name="מציין מיקום תאריך 3"/>
          <p:cNvSpPr>
            <a:spLocks noGrp="1"/>
          </p:cNvSpPr>
          <p:nvPr>
            <p:ph type="dt" sz="half" idx="10"/>
          </p:nvPr>
        </p:nvSpPr>
        <p:spPr>
          <a:xfrm>
            <a:off x="2534580" y="6400801"/>
            <a:ext cx="1167659" cy="276226"/>
          </a:xfrm>
          <a:prstGeom prst="rect">
            <a:avLst/>
          </a:prstGeom>
        </p:spPr>
        <p:txBody>
          <a:bodyPr/>
          <a:lstStyle/>
          <a:p>
            <a:pPr algn="r" rtl="1"/>
            <a:fld id="{A753D76A-AFCE-4D96-B917-CBEF96F7D1EB}" type="datetimeFigureOut">
              <a:t>י"ח/אב/תשע"ט</a:t>
            </a:fld>
            <a:endParaRPr lang="he-IL"/>
          </a:p>
        </p:txBody>
      </p:sp>
      <p:sp>
        <p:nvSpPr>
          <p:cNvPr id="5" name="מציין מיקום כותרת תחתונה 4"/>
          <p:cNvSpPr>
            <a:spLocks noGrp="1"/>
          </p:cNvSpPr>
          <p:nvPr>
            <p:ph type="ftr" sz="quarter" idx="11"/>
          </p:nvPr>
        </p:nvSpPr>
        <p:spPr>
          <a:xfrm>
            <a:off x="3870087" y="6400801"/>
            <a:ext cx="6796327" cy="276226"/>
          </a:xfrm>
          <a:prstGeom prst="rect">
            <a:avLst/>
          </a:prstGeom>
        </p:spPr>
        <p:txBody>
          <a:bodyPr/>
          <a:lstStyle/>
          <a:p>
            <a:pPr algn="r" rtl="1"/>
            <a:endParaRPr lang="he-IL"/>
          </a:p>
        </p:txBody>
      </p:sp>
      <p:sp>
        <p:nvSpPr>
          <p:cNvPr id="6" name="מציין מיקום מספר שקופית 5"/>
          <p:cNvSpPr>
            <a:spLocks noGrp="1"/>
          </p:cNvSpPr>
          <p:nvPr>
            <p:ph type="sldNum" sz="quarter" idx="12"/>
          </p:nvPr>
        </p:nvSpPr>
        <p:spPr/>
        <p:txBody>
          <a:bodyPr/>
          <a:lstStyle/>
          <a:p>
            <a:pPr algn="r" rtl="1"/>
            <a:fld id="{F25A965E-3C11-4F28-82DC-E30D63FAC43C}" type="slidenum">
              <a:t>‹#›</a:t>
            </a:fld>
            <a:endParaRPr lang="he-IL"/>
          </a:p>
        </p:txBody>
      </p:sp>
    </p:spTree>
    <p:extLst>
      <p:ext uri="{BB962C8B-B14F-4D97-AF65-F5344CB8AC3E}">
        <p14:creationId xmlns:p14="http://schemas.microsoft.com/office/powerpoint/2010/main" val="303487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כותרת וטקסט אנכיים">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9218612" y="685801"/>
            <a:ext cx="1828801" cy="5486400"/>
          </a:xfrm>
        </p:spPr>
        <p:txBody>
          <a:bodyPr vert="eaVert"/>
          <a:lstStyle/>
          <a:p>
            <a:pPr algn="r" rtl="1"/>
            <a:r>
              <a:rPr lang="he-IL"/>
              <a:t>לחץ כדי לערוך סגנון כותרת של תבנית בסיס</a:t>
            </a:r>
            <a:endParaRPr lang="he-IL" dirty="0"/>
          </a:p>
        </p:txBody>
      </p:sp>
      <p:sp>
        <p:nvSpPr>
          <p:cNvPr id="3" name="מציין מיקום טקסט אנכי 2"/>
          <p:cNvSpPr>
            <a:spLocks noGrp="1"/>
          </p:cNvSpPr>
          <p:nvPr>
            <p:ph type="body" orient="vert" idx="1"/>
          </p:nvPr>
        </p:nvSpPr>
        <p:spPr>
          <a:xfrm>
            <a:off x="1141413" y="685800"/>
            <a:ext cx="7924799" cy="5486400"/>
          </a:xfrm>
        </p:spPr>
        <p:txBody>
          <a:bodyPr vert="eaVert"/>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4" name="מציין מיקום תאריך 3"/>
          <p:cNvSpPr>
            <a:spLocks noGrp="1"/>
          </p:cNvSpPr>
          <p:nvPr>
            <p:ph type="dt" sz="half" idx="10"/>
          </p:nvPr>
        </p:nvSpPr>
        <p:spPr>
          <a:xfrm>
            <a:off x="2534580" y="6400801"/>
            <a:ext cx="1167659" cy="276226"/>
          </a:xfrm>
          <a:prstGeom prst="rect">
            <a:avLst/>
          </a:prstGeom>
        </p:spPr>
        <p:txBody>
          <a:bodyPr/>
          <a:lstStyle/>
          <a:p>
            <a:pPr algn="r" rtl="1"/>
            <a:fld id="{A753D76A-AFCE-4D96-B917-CBEF96F7D1EB}" type="datetimeFigureOut">
              <a:t>י"ח/אב/תשע"ט</a:t>
            </a:fld>
            <a:endParaRPr lang="he-IL" dirty="0"/>
          </a:p>
        </p:txBody>
      </p:sp>
      <p:sp>
        <p:nvSpPr>
          <p:cNvPr id="5" name="מציין מיקום כותרת תחתונה 4"/>
          <p:cNvSpPr>
            <a:spLocks noGrp="1"/>
          </p:cNvSpPr>
          <p:nvPr>
            <p:ph type="ftr" sz="quarter" idx="11"/>
          </p:nvPr>
        </p:nvSpPr>
        <p:spPr>
          <a:xfrm>
            <a:off x="3870087" y="6400801"/>
            <a:ext cx="6796327" cy="276226"/>
          </a:xfrm>
          <a:prstGeom prst="rect">
            <a:avLst/>
          </a:prstGeom>
        </p:spPr>
        <p:txBody>
          <a:bodyPr/>
          <a:lstStyle/>
          <a:p>
            <a:pPr algn="r" rtl="1"/>
            <a:endParaRPr lang="he-IL" dirty="0"/>
          </a:p>
        </p:txBody>
      </p:sp>
      <p:sp>
        <p:nvSpPr>
          <p:cNvPr id="6" name="מציין מיקום מספר שקופית 5"/>
          <p:cNvSpPr>
            <a:spLocks noGrp="1"/>
          </p:cNvSpPr>
          <p:nvPr>
            <p:ph type="sldNum" sz="quarter" idx="12"/>
          </p:nvPr>
        </p:nvSpPr>
        <p:spPr/>
        <p:txBody>
          <a:bodyPr/>
          <a:lstStyle/>
          <a:p>
            <a:pPr algn="r" rtl="1"/>
            <a:fld id="{F25A965E-3C11-4F28-82DC-E30D63FAC43C}" type="slidenum">
              <a:t>‹#›</a:t>
            </a:fld>
            <a:endParaRPr lang="he-IL" dirty="0"/>
          </a:p>
        </p:txBody>
      </p:sp>
    </p:spTree>
    <p:extLst>
      <p:ext uri="{BB962C8B-B14F-4D97-AF65-F5344CB8AC3E}">
        <p14:creationId xmlns:p14="http://schemas.microsoft.com/office/powerpoint/2010/main" val="121322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כותרת שקופית עם תמונות">
    <p:spTree>
      <p:nvGrpSpPr>
        <p:cNvPr id="1" name=""/>
        <p:cNvGrpSpPr/>
        <p:nvPr/>
      </p:nvGrpSpPr>
      <p:grpSpPr>
        <a:xfrm>
          <a:off x="0" y="0"/>
          <a:ext cx="0" cy="0"/>
          <a:chOff x="0" y="0"/>
          <a:chExt cx="0" cy="0"/>
        </a:xfrm>
      </p:grpSpPr>
      <p:sp>
        <p:nvSpPr>
          <p:cNvPr id="7" name="מלבן 6"/>
          <p:cNvSpPr/>
          <p:nvPr/>
        </p:nvSpPr>
        <p:spPr bwMode="gray">
          <a:xfrm rot="120000">
            <a:off x="4600738" y="740343"/>
            <a:ext cx="2947013"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p>
        </p:txBody>
      </p:sp>
      <p:sp>
        <p:nvSpPr>
          <p:cNvPr id="8" name="מלבן 7"/>
          <p:cNvSpPr/>
          <p:nvPr/>
        </p:nvSpPr>
        <p:spPr bwMode="gray">
          <a:xfrm rot="185582">
            <a:off x="1414576" y="762623"/>
            <a:ext cx="2947013"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p>
        </p:txBody>
      </p:sp>
      <p:sp>
        <p:nvSpPr>
          <p:cNvPr id="9" name="מלבן 8"/>
          <p:cNvSpPr/>
          <p:nvPr/>
        </p:nvSpPr>
        <p:spPr bwMode="gray">
          <a:xfrm rot="21480000">
            <a:off x="7775260" y="727477"/>
            <a:ext cx="2947013"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p>
        </p:txBody>
      </p:sp>
      <p:sp>
        <p:nvSpPr>
          <p:cNvPr id="11" name="מציין מיקום תמונה 10"/>
          <p:cNvSpPr>
            <a:spLocks noGrp="1"/>
          </p:cNvSpPr>
          <p:nvPr>
            <p:ph type="pic" sz="quarter" idx="13"/>
          </p:nvPr>
        </p:nvSpPr>
        <p:spPr bwMode="gray">
          <a:xfrm>
            <a:off x="1634550" y="917753"/>
            <a:ext cx="2592388" cy="3314700"/>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nchor="t" anchorCtr="1"/>
          <a:lstStyle>
            <a:lvl1pPr marL="45720" indent="0" algn="r" latinLnBrk="0">
              <a:buNone/>
              <a:defRPr lang="he-IL"/>
            </a:lvl1pPr>
          </a:lstStyle>
          <a:p>
            <a:pPr algn="r" rtl="1"/>
            <a:r>
              <a:rPr lang="he-IL"/>
              <a:t>לחץ על הסמל כדי להוסיף תמונה</a:t>
            </a:r>
            <a:endParaRPr lang="he-IL" dirty="0"/>
          </a:p>
        </p:txBody>
      </p:sp>
      <p:sp>
        <p:nvSpPr>
          <p:cNvPr id="12" name="מציין מיקום תמונה 10"/>
          <p:cNvSpPr>
            <a:spLocks noGrp="1"/>
          </p:cNvSpPr>
          <p:nvPr>
            <p:ph type="pic" sz="quarter" idx="14"/>
          </p:nvPr>
        </p:nvSpPr>
        <p:spPr bwMode="gray">
          <a:xfrm>
            <a:off x="4787507" y="917753"/>
            <a:ext cx="2592388" cy="3314700"/>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nchor="t" anchorCtr="1"/>
          <a:lstStyle>
            <a:lvl1pPr marL="45720" indent="0" algn="r" latinLnBrk="0">
              <a:buNone/>
              <a:defRPr lang="he-IL"/>
            </a:lvl1pPr>
          </a:lstStyle>
          <a:p>
            <a:pPr algn="r" rtl="1"/>
            <a:r>
              <a:rPr lang="he-IL"/>
              <a:t>לחץ על הסמל כדי להוסיף תמונה</a:t>
            </a:r>
            <a:endParaRPr lang="he-IL" dirty="0"/>
          </a:p>
        </p:txBody>
      </p:sp>
      <p:sp>
        <p:nvSpPr>
          <p:cNvPr id="13" name="מציין מיקום תמונה 10"/>
          <p:cNvSpPr>
            <a:spLocks noGrp="1"/>
          </p:cNvSpPr>
          <p:nvPr>
            <p:ph type="pic" sz="quarter" idx="15"/>
          </p:nvPr>
        </p:nvSpPr>
        <p:spPr bwMode="gray">
          <a:xfrm>
            <a:off x="7940463" y="917753"/>
            <a:ext cx="2592388" cy="3314701"/>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nchor="t" anchorCtr="1"/>
          <a:lstStyle>
            <a:lvl1pPr marL="45720" indent="0" algn="r" latinLnBrk="0">
              <a:buNone/>
              <a:defRPr lang="he-IL"/>
            </a:lvl1pPr>
          </a:lstStyle>
          <a:p>
            <a:pPr algn="r" rtl="1"/>
            <a:r>
              <a:rPr lang="he-IL"/>
              <a:t>לחץ על הסמל כדי להוסיף תמונה</a:t>
            </a:r>
            <a:endParaRPr lang="he-IL" dirty="0"/>
          </a:p>
        </p:txBody>
      </p:sp>
      <p:sp>
        <p:nvSpPr>
          <p:cNvPr id="3" name="כותרת משנה 2"/>
          <p:cNvSpPr>
            <a:spLocks noGrp="1"/>
          </p:cNvSpPr>
          <p:nvPr>
            <p:ph type="subTitle" idx="1"/>
          </p:nvPr>
        </p:nvSpPr>
        <p:spPr>
          <a:xfrm>
            <a:off x="1528683" y="5647343"/>
            <a:ext cx="9144000" cy="457200"/>
          </a:xfrm>
        </p:spPr>
        <p:txBody>
          <a:bodyPr wrap="square" anchor="t" anchorCtr="1">
            <a:normAutofit/>
          </a:bodyPr>
          <a:lstStyle>
            <a:lvl1pPr marL="0" indent="0" algn="r" latinLnBrk="0">
              <a:spcBef>
                <a:spcPts val="0"/>
              </a:spcBef>
              <a:buNone/>
              <a:defRPr lang="he-IL" sz="2400">
                <a:solidFill>
                  <a:schemeClr val="tx1">
                    <a:lumMod val="90000"/>
                    <a:lumOff val="10000"/>
                  </a:schemeClr>
                </a:solidFill>
              </a:defRPr>
            </a:lvl1pPr>
            <a:lvl2pPr marL="457200" indent="0" algn="r" latinLnBrk="0">
              <a:buNone/>
              <a:defRPr lang="he-IL">
                <a:solidFill>
                  <a:schemeClr val="tx1">
                    <a:tint val="75000"/>
                  </a:schemeClr>
                </a:solidFill>
              </a:defRPr>
            </a:lvl2pPr>
            <a:lvl3pPr marL="914400" indent="0" algn="r" latinLnBrk="0">
              <a:buNone/>
              <a:defRPr lang="he-IL">
                <a:solidFill>
                  <a:schemeClr val="tx1">
                    <a:tint val="75000"/>
                  </a:schemeClr>
                </a:solidFill>
              </a:defRPr>
            </a:lvl3pPr>
            <a:lvl4pPr marL="1371600" indent="0" algn="r" latinLnBrk="0">
              <a:buNone/>
              <a:defRPr lang="he-IL">
                <a:solidFill>
                  <a:schemeClr val="tx1">
                    <a:tint val="75000"/>
                  </a:schemeClr>
                </a:solidFill>
              </a:defRPr>
            </a:lvl4pPr>
            <a:lvl5pPr marL="1828800" indent="0" algn="r" latinLnBrk="0">
              <a:buNone/>
              <a:defRPr lang="he-IL">
                <a:solidFill>
                  <a:schemeClr val="tx1">
                    <a:tint val="75000"/>
                  </a:schemeClr>
                </a:solidFill>
              </a:defRPr>
            </a:lvl5pPr>
            <a:lvl6pPr marL="2286000" indent="0" algn="r" latinLnBrk="0">
              <a:buNone/>
              <a:defRPr lang="he-IL">
                <a:solidFill>
                  <a:schemeClr val="tx1">
                    <a:tint val="75000"/>
                  </a:schemeClr>
                </a:solidFill>
              </a:defRPr>
            </a:lvl6pPr>
            <a:lvl7pPr marL="2743200" indent="0" algn="r" latinLnBrk="0">
              <a:buNone/>
              <a:defRPr lang="he-IL">
                <a:solidFill>
                  <a:schemeClr val="tx1">
                    <a:tint val="75000"/>
                  </a:schemeClr>
                </a:solidFill>
              </a:defRPr>
            </a:lvl7pPr>
            <a:lvl8pPr marL="3200400" indent="0" algn="r" latinLnBrk="0">
              <a:buNone/>
              <a:defRPr lang="he-IL">
                <a:solidFill>
                  <a:schemeClr val="tx1">
                    <a:tint val="75000"/>
                  </a:schemeClr>
                </a:solidFill>
              </a:defRPr>
            </a:lvl8pPr>
            <a:lvl9pPr marL="3657600" indent="0" algn="r" latinLnBrk="0">
              <a:buNone/>
              <a:defRPr lang="he-IL">
                <a:solidFill>
                  <a:schemeClr val="tx1">
                    <a:tint val="75000"/>
                  </a:schemeClr>
                </a:solidFill>
              </a:defRPr>
            </a:lvl9pPr>
          </a:lstStyle>
          <a:p>
            <a:pPr algn="r" rtl="1"/>
            <a:r>
              <a:rPr lang="he-IL"/>
              <a:t>לחץ כדי לערוך סגנון כותרת משנה של תבנית בסיס</a:t>
            </a:r>
            <a:endParaRPr lang="he-IL" dirty="0"/>
          </a:p>
        </p:txBody>
      </p:sp>
      <p:sp>
        <p:nvSpPr>
          <p:cNvPr id="2" name="כותרת 1"/>
          <p:cNvSpPr>
            <a:spLocks noGrp="1"/>
          </p:cNvSpPr>
          <p:nvPr>
            <p:ph type="ctrTitle"/>
          </p:nvPr>
        </p:nvSpPr>
        <p:spPr>
          <a:xfrm>
            <a:off x="549796" y="4552002"/>
            <a:ext cx="11377264" cy="947736"/>
          </a:xfrm>
        </p:spPr>
        <p:txBody>
          <a:bodyPr anchor="b" anchorCtr="1">
            <a:noAutofit/>
          </a:bodyPr>
          <a:lstStyle>
            <a:lvl1pPr algn="r" latinLnBrk="0">
              <a:lnSpc>
                <a:spcPct val="80000"/>
              </a:lnSpc>
              <a:defRPr lang="he-IL" sz="4000" b="1">
                <a:solidFill>
                  <a:schemeClr val="tx1">
                    <a:lumMod val="75000"/>
                    <a:lumOff val="25000"/>
                  </a:schemeClr>
                </a:solidFill>
              </a:defRPr>
            </a:lvl1pPr>
          </a:lstStyle>
          <a:p>
            <a:pPr algn="r" rtl="1"/>
            <a:r>
              <a:rPr lang="he-IL"/>
              <a:t>לחץ כדי לערוך סגנון כותרת של תבנית בסיס</a:t>
            </a:r>
            <a:endParaRPr lang="he-IL" dirty="0"/>
          </a:p>
        </p:txBody>
      </p:sp>
      <p:sp>
        <p:nvSpPr>
          <p:cNvPr id="10" name="TextBox 9">
            <a:extLst>
              <a:ext uri="{FF2B5EF4-FFF2-40B4-BE49-F238E27FC236}">
                <a16:creationId xmlns:a16="http://schemas.microsoft.com/office/drawing/2014/main" id="{179F6BF7-A30F-45B0-9652-1F55DE103E3A}"/>
              </a:ext>
            </a:extLst>
          </p:cNvPr>
          <p:cNvSpPr txBox="1"/>
          <p:nvPr userDrawn="1"/>
        </p:nvSpPr>
        <p:spPr>
          <a:xfrm>
            <a:off x="8114070" y="6560765"/>
            <a:ext cx="4057008" cy="276999"/>
          </a:xfrm>
          <a:prstGeom prst="rect">
            <a:avLst/>
          </a:prstGeom>
          <a:noFill/>
        </p:spPr>
        <p:txBody>
          <a:bodyPr wrap="none" rtlCol="1">
            <a:spAutoFit/>
          </a:bodyPr>
          <a:lstStyle/>
          <a:p>
            <a:pPr algn="r" rtl="1"/>
            <a:r>
              <a:rPr lang="he-IL" sz="1200" dirty="0">
                <a:latin typeface="Tahoma" panose="020B0604030504040204" pitchFamily="34" charset="0"/>
                <a:ea typeface="Tahoma" panose="020B0604030504040204" pitchFamily="34" charset="0"/>
                <a:cs typeface="Tahoma" panose="020B0604030504040204" pitchFamily="34" charset="0"/>
              </a:rPr>
              <a:t>אוהד שקד-מנדלבוים </a:t>
            </a:r>
            <a:r>
              <a:rPr lang="he-IL" sz="1200" dirty="0">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 תש"פ </a:t>
            </a:r>
            <a:r>
              <a:rPr lang="en-US" sz="1200" dirty="0">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easyezrahut@gmail.com </a:t>
            </a:r>
            <a:endParaRPr lang="he-IL" sz="1200" dirty="0">
              <a:latin typeface="Tahoma" panose="020B0604030504040204" pitchFamily="34" charset="0"/>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id="{4E715C87-FDBA-4FFC-9ABD-0D83245B6A5B}"/>
              </a:ext>
            </a:extLst>
          </p:cNvPr>
          <p:cNvSpPr txBox="1"/>
          <p:nvPr userDrawn="1"/>
        </p:nvSpPr>
        <p:spPr>
          <a:xfrm>
            <a:off x="0" y="6546097"/>
            <a:ext cx="4081566" cy="261610"/>
          </a:xfrm>
          <a:prstGeom prst="rect">
            <a:avLst/>
          </a:prstGeom>
          <a:noFill/>
        </p:spPr>
        <p:txBody>
          <a:bodyPr wrap="none" rtlCol="1">
            <a:spAutoFit/>
          </a:bodyPr>
          <a:lstStyle/>
          <a:p>
            <a:pPr algn="r" rtl="1"/>
            <a:r>
              <a:rPr lang="he-IL" sz="1100" dirty="0">
                <a:latin typeface="Times New Roman" panose="02020603050405020304" pitchFamily="18" charset="0"/>
                <a:ea typeface="Tahoma" panose="020B0604030504040204" pitchFamily="34" charset="0"/>
                <a:cs typeface="Times New Roman" panose="02020603050405020304" pitchFamily="18" charset="0"/>
              </a:rPr>
              <a:t>©</a:t>
            </a:r>
            <a:r>
              <a:rPr lang="he-IL" sz="1100" dirty="0">
                <a:latin typeface="Tahoma" panose="020B0604030504040204" pitchFamily="34" charset="0"/>
                <a:ea typeface="Tahoma" panose="020B0604030504040204" pitchFamily="34" charset="0"/>
                <a:cs typeface="Tahoma" panose="020B0604030504040204" pitchFamily="34" charset="0"/>
              </a:rPr>
              <a:t>הזכויות שמורות. אסור להעתיק או להציג ללא אישור מהכותב</a:t>
            </a:r>
          </a:p>
        </p:txBody>
      </p:sp>
      <p:sp>
        <p:nvSpPr>
          <p:cNvPr id="15" name="TextBox 14">
            <a:extLst>
              <a:ext uri="{FF2B5EF4-FFF2-40B4-BE49-F238E27FC236}">
                <a16:creationId xmlns:a16="http://schemas.microsoft.com/office/drawing/2014/main" id="{90EA5D4A-33C3-4782-918B-59C0DA7E4283}"/>
              </a:ext>
            </a:extLst>
          </p:cNvPr>
          <p:cNvSpPr txBox="1"/>
          <p:nvPr userDrawn="1"/>
        </p:nvSpPr>
        <p:spPr>
          <a:xfrm>
            <a:off x="11536082" y="0"/>
            <a:ext cx="652743" cy="369332"/>
          </a:xfrm>
          <a:prstGeom prst="rect">
            <a:avLst/>
          </a:prstGeom>
          <a:noFill/>
        </p:spPr>
        <p:txBody>
          <a:bodyPr wrap="none" rtlCol="1">
            <a:spAutoFit/>
          </a:bodyPr>
          <a:lstStyle/>
          <a:p>
            <a:pPr algn="r" rtl="1"/>
            <a:r>
              <a:rPr lang="he-IL" dirty="0"/>
              <a:t>בס"ד</a:t>
            </a:r>
          </a:p>
        </p:txBody>
      </p:sp>
    </p:spTree>
    <p:extLst>
      <p:ext uri="{BB962C8B-B14F-4D97-AF65-F5344CB8AC3E}">
        <p14:creationId xmlns:p14="http://schemas.microsoft.com/office/powerpoint/2010/main" val="311100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כותרת שקופית חלופית עם תמונות">
    <p:spTree>
      <p:nvGrpSpPr>
        <p:cNvPr id="1" name=""/>
        <p:cNvGrpSpPr/>
        <p:nvPr/>
      </p:nvGrpSpPr>
      <p:grpSpPr>
        <a:xfrm>
          <a:off x="0" y="0"/>
          <a:ext cx="0" cy="0"/>
          <a:chOff x="0" y="0"/>
          <a:chExt cx="0" cy="0"/>
        </a:xfrm>
      </p:grpSpPr>
      <p:sp>
        <p:nvSpPr>
          <p:cNvPr id="4" name="מציין מיקום תאריך 3"/>
          <p:cNvSpPr>
            <a:spLocks noGrp="1"/>
          </p:cNvSpPr>
          <p:nvPr>
            <p:ph type="dt" sz="half" idx="10"/>
          </p:nvPr>
        </p:nvSpPr>
        <p:spPr>
          <a:xfrm>
            <a:off x="2534580" y="6400801"/>
            <a:ext cx="1167659" cy="276226"/>
          </a:xfrm>
          <a:prstGeom prst="rect">
            <a:avLst/>
          </a:prstGeom>
        </p:spPr>
        <p:txBody>
          <a:bodyPr/>
          <a:lstStyle/>
          <a:p>
            <a:pPr algn="r" rtl="1"/>
            <a:fld id="{A753D76A-AFCE-4D96-B917-CBEF96F7D1EB}" type="datetimeFigureOut">
              <a:t>י"ח/אב/תשע"ט</a:t>
            </a:fld>
            <a:endParaRPr lang="he-IL"/>
          </a:p>
        </p:txBody>
      </p:sp>
      <p:sp>
        <p:nvSpPr>
          <p:cNvPr id="5" name="מציין מיקום כותרת תחתונה 4"/>
          <p:cNvSpPr>
            <a:spLocks noGrp="1"/>
          </p:cNvSpPr>
          <p:nvPr>
            <p:ph type="ftr" sz="quarter" idx="11"/>
          </p:nvPr>
        </p:nvSpPr>
        <p:spPr>
          <a:xfrm>
            <a:off x="3870087" y="6400801"/>
            <a:ext cx="6796327" cy="276226"/>
          </a:xfrm>
          <a:prstGeom prst="rect">
            <a:avLst/>
          </a:prstGeom>
        </p:spPr>
        <p:txBody>
          <a:bodyPr/>
          <a:lstStyle/>
          <a:p>
            <a:pPr algn="r" rtl="1"/>
            <a:endParaRPr lang="he-IL" dirty="0"/>
          </a:p>
        </p:txBody>
      </p:sp>
      <p:sp>
        <p:nvSpPr>
          <p:cNvPr id="6" name="מציין מיקום מספר שקופית 5"/>
          <p:cNvSpPr>
            <a:spLocks noGrp="1"/>
          </p:cNvSpPr>
          <p:nvPr>
            <p:ph type="sldNum" sz="quarter" idx="12"/>
          </p:nvPr>
        </p:nvSpPr>
        <p:spPr/>
        <p:txBody>
          <a:bodyPr/>
          <a:lstStyle/>
          <a:p>
            <a:pPr algn="r" rtl="1"/>
            <a:fld id="{F25A965E-3C11-4F28-82DC-E30D63FAC43C}" type="slidenum">
              <a:t>‹#›</a:t>
            </a:fld>
            <a:endParaRPr lang="he-IL"/>
          </a:p>
        </p:txBody>
      </p:sp>
      <p:sp>
        <p:nvSpPr>
          <p:cNvPr id="11" name="מציין מיקום תמונה 10"/>
          <p:cNvSpPr>
            <a:spLocks noGrp="1"/>
          </p:cNvSpPr>
          <p:nvPr>
            <p:ph type="pic" sz="quarter" idx="13"/>
          </p:nvPr>
        </p:nvSpPr>
        <p:spPr>
          <a:xfrm>
            <a:off x="1853090"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tIns="457200" anchor="t" anchorCtr="1"/>
          <a:lstStyle>
            <a:lvl1pPr marL="0" indent="0" algn="r" latinLnBrk="0">
              <a:buNone/>
              <a:defRPr lang="he-IL"/>
            </a:lvl1pPr>
          </a:lstStyle>
          <a:p>
            <a:pPr algn="r" rtl="1"/>
            <a:r>
              <a:rPr lang="he-IL"/>
              <a:t>לחץ על הסמל כדי להוסיף תמונה</a:t>
            </a:r>
            <a:endParaRPr lang="he-IL" dirty="0"/>
          </a:p>
        </p:txBody>
      </p:sp>
      <p:sp>
        <p:nvSpPr>
          <p:cNvPr id="12" name="מציין מיקום תמונה 10"/>
          <p:cNvSpPr>
            <a:spLocks noGrp="1"/>
          </p:cNvSpPr>
          <p:nvPr>
            <p:ph type="pic" sz="quarter" idx="14"/>
          </p:nvPr>
        </p:nvSpPr>
        <p:spPr>
          <a:xfrm>
            <a:off x="4722812"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vert="horz" lIns="91440" tIns="457200" rIns="91440" bIns="45720" rtlCol="1" anchor="t" anchorCtr="1">
            <a:normAutofit/>
          </a:bodyPr>
          <a:lstStyle>
            <a:lvl1pPr marL="0" indent="-228600" algn="r" latinLnBrk="0">
              <a:buNone/>
              <a:defRPr lang="he-IL"/>
            </a:lvl1pPr>
          </a:lstStyle>
          <a:p>
            <a:pPr marL="45720" lvl="0" indent="0" algn="ctr" rtl="1"/>
            <a:r>
              <a:rPr lang="he-IL"/>
              <a:t>לחץ על הסמל כדי להוסיף תמונה</a:t>
            </a:r>
            <a:endParaRPr lang="he-IL" dirty="0"/>
          </a:p>
        </p:txBody>
      </p:sp>
      <p:sp>
        <p:nvSpPr>
          <p:cNvPr id="13" name="מציין מיקום תמונה 10"/>
          <p:cNvSpPr>
            <a:spLocks noGrp="1"/>
          </p:cNvSpPr>
          <p:nvPr>
            <p:ph type="pic" sz="quarter" idx="15"/>
          </p:nvPr>
        </p:nvSpPr>
        <p:spPr>
          <a:xfrm>
            <a:off x="7592534"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vert="horz" lIns="91440" tIns="457200" rIns="91440" bIns="45720" rtlCol="1" anchor="t" anchorCtr="1">
            <a:normAutofit/>
          </a:bodyPr>
          <a:lstStyle>
            <a:lvl1pPr marL="0" indent="-228600" algn="r" latinLnBrk="0">
              <a:buNone/>
              <a:defRPr lang="he-IL"/>
            </a:lvl1pPr>
          </a:lstStyle>
          <a:p>
            <a:pPr marL="45720" lvl="0" indent="0" algn="ctr" rtl="1"/>
            <a:r>
              <a:rPr lang="he-IL"/>
              <a:t>לחץ על הסמל כדי להוסיף תמונה</a:t>
            </a:r>
            <a:endParaRPr lang="he-IL" dirty="0"/>
          </a:p>
        </p:txBody>
      </p:sp>
      <p:sp>
        <p:nvSpPr>
          <p:cNvPr id="3" name="כותרת משנה 2"/>
          <p:cNvSpPr>
            <a:spLocks noGrp="1"/>
          </p:cNvSpPr>
          <p:nvPr>
            <p:ph type="subTitle" idx="1"/>
          </p:nvPr>
        </p:nvSpPr>
        <p:spPr>
          <a:xfrm>
            <a:off x="1522413" y="5791200"/>
            <a:ext cx="9144000" cy="457200"/>
          </a:xfrm>
        </p:spPr>
        <p:txBody>
          <a:bodyPr wrap="square" anchor="t" anchorCtr="1">
            <a:normAutofit/>
          </a:bodyPr>
          <a:lstStyle>
            <a:lvl1pPr marL="0" indent="0" algn="r" latinLnBrk="0">
              <a:spcBef>
                <a:spcPts val="0"/>
              </a:spcBef>
              <a:buNone/>
              <a:defRPr lang="he-IL" sz="2400">
                <a:solidFill>
                  <a:schemeClr val="tx1">
                    <a:lumMod val="90000"/>
                    <a:lumOff val="10000"/>
                  </a:schemeClr>
                </a:solidFill>
              </a:defRPr>
            </a:lvl1pPr>
            <a:lvl2pPr marL="457200" indent="0" algn="r" latinLnBrk="0">
              <a:buNone/>
              <a:defRPr lang="he-IL">
                <a:solidFill>
                  <a:schemeClr val="tx1">
                    <a:tint val="75000"/>
                  </a:schemeClr>
                </a:solidFill>
              </a:defRPr>
            </a:lvl2pPr>
            <a:lvl3pPr marL="914400" indent="0" algn="r" latinLnBrk="0">
              <a:buNone/>
              <a:defRPr lang="he-IL">
                <a:solidFill>
                  <a:schemeClr val="tx1">
                    <a:tint val="75000"/>
                  </a:schemeClr>
                </a:solidFill>
              </a:defRPr>
            </a:lvl3pPr>
            <a:lvl4pPr marL="1371600" indent="0" algn="r" latinLnBrk="0">
              <a:buNone/>
              <a:defRPr lang="he-IL">
                <a:solidFill>
                  <a:schemeClr val="tx1">
                    <a:tint val="75000"/>
                  </a:schemeClr>
                </a:solidFill>
              </a:defRPr>
            </a:lvl4pPr>
            <a:lvl5pPr marL="1828800" indent="0" algn="r" latinLnBrk="0">
              <a:buNone/>
              <a:defRPr lang="he-IL">
                <a:solidFill>
                  <a:schemeClr val="tx1">
                    <a:tint val="75000"/>
                  </a:schemeClr>
                </a:solidFill>
              </a:defRPr>
            </a:lvl5pPr>
            <a:lvl6pPr marL="2286000" indent="0" algn="r" latinLnBrk="0">
              <a:buNone/>
              <a:defRPr lang="he-IL">
                <a:solidFill>
                  <a:schemeClr val="tx1">
                    <a:tint val="75000"/>
                  </a:schemeClr>
                </a:solidFill>
              </a:defRPr>
            </a:lvl6pPr>
            <a:lvl7pPr marL="2743200" indent="0" algn="r" latinLnBrk="0">
              <a:buNone/>
              <a:defRPr lang="he-IL">
                <a:solidFill>
                  <a:schemeClr val="tx1">
                    <a:tint val="75000"/>
                  </a:schemeClr>
                </a:solidFill>
              </a:defRPr>
            </a:lvl7pPr>
            <a:lvl8pPr marL="3200400" indent="0" algn="r" latinLnBrk="0">
              <a:buNone/>
              <a:defRPr lang="he-IL">
                <a:solidFill>
                  <a:schemeClr val="tx1">
                    <a:tint val="75000"/>
                  </a:schemeClr>
                </a:solidFill>
              </a:defRPr>
            </a:lvl8pPr>
            <a:lvl9pPr marL="3657600" indent="0" algn="r" latinLnBrk="0">
              <a:buNone/>
              <a:defRPr lang="he-IL">
                <a:solidFill>
                  <a:schemeClr val="tx1">
                    <a:tint val="75000"/>
                  </a:schemeClr>
                </a:solidFill>
              </a:defRPr>
            </a:lvl9pPr>
          </a:lstStyle>
          <a:p>
            <a:pPr algn="r" rtl="1"/>
            <a:r>
              <a:rPr lang="he-IL"/>
              <a:t>לחץ כדי לערוך סגנון כותרת משנה של תבנית בסיס</a:t>
            </a:r>
            <a:endParaRPr lang="he-IL" dirty="0"/>
          </a:p>
        </p:txBody>
      </p:sp>
      <p:sp>
        <p:nvSpPr>
          <p:cNvPr id="2" name="כותרת 1"/>
          <p:cNvSpPr>
            <a:spLocks noGrp="1"/>
          </p:cNvSpPr>
          <p:nvPr>
            <p:ph type="ctrTitle"/>
          </p:nvPr>
        </p:nvSpPr>
        <p:spPr>
          <a:xfrm>
            <a:off x="1522413" y="4843464"/>
            <a:ext cx="9144002" cy="947736"/>
          </a:xfrm>
        </p:spPr>
        <p:txBody>
          <a:bodyPr anchor="b" anchorCtr="1">
            <a:noAutofit/>
          </a:bodyPr>
          <a:lstStyle>
            <a:lvl1pPr algn="r" latinLnBrk="0">
              <a:lnSpc>
                <a:spcPct val="80000"/>
              </a:lnSpc>
              <a:defRPr lang="he-IL" sz="3200">
                <a:solidFill>
                  <a:schemeClr val="tx1">
                    <a:lumMod val="75000"/>
                    <a:lumOff val="25000"/>
                  </a:schemeClr>
                </a:solidFill>
              </a:defRPr>
            </a:lvl1pPr>
          </a:lstStyle>
          <a:p>
            <a:pPr algn="r" rtl="1"/>
            <a:r>
              <a:rPr lang="he-IL"/>
              <a:t>לחץ כדי לערוך סגנון כותרת של תבנית בסיס</a:t>
            </a:r>
            <a:endParaRPr lang="he-IL" dirty="0"/>
          </a:p>
        </p:txBody>
      </p:sp>
      <p:sp>
        <p:nvSpPr>
          <p:cNvPr id="10" name="TextBox 9">
            <a:extLst>
              <a:ext uri="{FF2B5EF4-FFF2-40B4-BE49-F238E27FC236}">
                <a16:creationId xmlns:a16="http://schemas.microsoft.com/office/drawing/2014/main" id="{3EA373A8-27E0-464D-AAD8-A94018565AED}"/>
              </a:ext>
            </a:extLst>
          </p:cNvPr>
          <p:cNvSpPr txBox="1"/>
          <p:nvPr userDrawn="1"/>
        </p:nvSpPr>
        <p:spPr>
          <a:xfrm>
            <a:off x="11495012" y="3408"/>
            <a:ext cx="652743" cy="369332"/>
          </a:xfrm>
          <a:prstGeom prst="rect">
            <a:avLst/>
          </a:prstGeom>
          <a:noFill/>
        </p:spPr>
        <p:txBody>
          <a:bodyPr wrap="none" rtlCol="1">
            <a:spAutoFit/>
          </a:bodyPr>
          <a:lstStyle/>
          <a:p>
            <a:pPr algn="r" rtl="1"/>
            <a:r>
              <a:rPr lang="he-IL" dirty="0"/>
              <a:t>בס"ד</a:t>
            </a:r>
          </a:p>
        </p:txBody>
      </p:sp>
    </p:spTree>
    <p:extLst>
      <p:ext uri="{BB962C8B-B14F-4D97-AF65-F5344CB8AC3E}">
        <p14:creationId xmlns:p14="http://schemas.microsoft.com/office/powerpoint/2010/main" val="364260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600102" y="319088"/>
            <a:ext cx="11038926" cy="733648"/>
          </a:xfrm>
        </p:spPr>
        <p:txBody>
          <a:bodyPr/>
          <a:lstStyle>
            <a:lvl1pPr>
              <a:defRPr b="1"/>
            </a:lvl1pPr>
          </a:lstStyle>
          <a:p>
            <a:pPr algn="r" rtl="1"/>
            <a:r>
              <a:rPr lang="he-IL"/>
              <a:t>לחץ כדי לערוך סגנון כותרת של תבנית בסיס</a:t>
            </a:r>
            <a:endParaRPr lang="he-IL" dirty="0"/>
          </a:p>
        </p:txBody>
      </p:sp>
      <p:sp>
        <p:nvSpPr>
          <p:cNvPr id="3" name="מציין מיקום תוכן 2"/>
          <p:cNvSpPr>
            <a:spLocks noGrp="1"/>
          </p:cNvSpPr>
          <p:nvPr>
            <p:ph idx="1"/>
          </p:nvPr>
        </p:nvSpPr>
        <p:spPr>
          <a:xfrm>
            <a:off x="600102" y="1196752"/>
            <a:ext cx="11038926" cy="5342159"/>
          </a:xfrm>
        </p:spPr>
        <p:txBody>
          <a:bodyPr>
            <a:normAutofit/>
          </a:bodyPr>
          <a:lstStyle>
            <a:lvl1pPr>
              <a:defRPr sz="2400"/>
            </a:lvl1pPr>
            <a:lvl2pPr>
              <a:defRPr sz="2400"/>
            </a:lvl2pPr>
            <a:lvl3pPr>
              <a:defRPr sz="2400"/>
            </a:lvl3pPr>
            <a:lvl4pPr>
              <a:defRPr sz="2400"/>
            </a:lvl4pPr>
            <a:lvl5pPr algn="r" latinLnBrk="0">
              <a:defRPr lang="he-IL" sz="2400"/>
            </a:lvl5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6" name="מציין מיקום מספר שקופית 5"/>
          <p:cNvSpPr>
            <a:spLocks noGrp="1"/>
          </p:cNvSpPr>
          <p:nvPr>
            <p:ph type="sldNum" sz="quarter" idx="12"/>
          </p:nvPr>
        </p:nvSpPr>
        <p:spPr>
          <a:xfrm>
            <a:off x="0" y="6381328"/>
            <a:ext cx="600102" cy="276226"/>
          </a:xfrm>
        </p:spPr>
        <p:txBody>
          <a:bodyPr/>
          <a:lstStyle>
            <a:lvl1pPr>
              <a:defRPr sz="1000"/>
            </a:lvl1pPr>
          </a:lstStyle>
          <a:p>
            <a:fld id="{F25A965E-3C11-4F28-82DC-E30D63FAC43C}" type="slidenum">
              <a:rPr lang="he-IL" smtClean="0"/>
              <a:pPr/>
              <a:t>‹#›</a:t>
            </a:fld>
            <a:endParaRPr lang="he-IL"/>
          </a:p>
        </p:txBody>
      </p:sp>
    </p:spTree>
    <p:extLst>
      <p:ext uri="{BB962C8B-B14F-4D97-AF65-F5344CB8AC3E}">
        <p14:creationId xmlns:p14="http://schemas.microsoft.com/office/powerpoint/2010/main" val="217188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כותרת ותוכן">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00102" y="404664"/>
            <a:ext cx="11038926" cy="6252890"/>
          </a:xfrm>
        </p:spPr>
        <p:txBody>
          <a:bodyPr>
            <a:normAutofit/>
          </a:bodyPr>
          <a:lstStyle>
            <a:lvl1pPr>
              <a:defRPr sz="2400"/>
            </a:lvl1pPr>
            <a:lvl2pPr>
              <a:defRPr sz="2400"/>
            </a:lvl2pPr>
            <a:lvl3pPr>
              <a:defRPr sz="2400"/>
            </a:lvl3pPr>
            <a:lvl4pPr>
              <a:defRPr sz="2400"/>
            </a:lvl4pPr>
            <a:lvl5pPr algn="r" latinLnBrk="0">
              <a:defRPr lang="he-IL" sz="2400"/>
            </a:lvl5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6" name="מציין מיקום מספר שקופית 5"/>
          <p:cNvSpPr>
            <a:spLocks noGrp="1"/>
          </p:cNvSpPr>
          <p:nvPr>
            <p:ph type="sldNum" sz="quarter" idx="12"/>
          </p:nvPr>
        </p:nvSpPr>
        <p:spPr>
          <a:xfrm>
            <a:off x="0" y="6381328"/>
            <a:ext cx="600102" cy="276226"/>
          </a:xfrm>
        </p:spPr>
        <p:txBody>
          <a:bodyPr/>
          <a:lstStyle>
            <a:lvl1pPr>
              <a:defRPr sz="1000"/>
            </a:lvl1pPr>
          </a:lstStyle>
          <a:p>
            <a:fld id="{F25A965E-3C11-4F28-82DC-E30D63FAC43C}" type="slidenum">
              <a:rPr lang="he-IL" smtClean="0"/>
              <a:pPr/>
              <a:t>‹#›</a:t>
            </a:fld>
            <a:endParaRPr lang="he-IL"/>
          </a:p>
        </p:txBody>
      </p:sp>
    </p:spTree>
    <p:extLst>
      <p:ext uri="{BB962C8B-B14F-4D97-AF65-F5344CB8AC3E}">
        <p14:creationId xmlns:p14="http://schemas.microsoft.com/office/powerpoint/2010/main" val="85584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כותרת ותוכן עם תמונה">
    <p:spTree>
      <p:nvGrpSpPr>
        <p:cNvPr id="1" name=""/>
        <p:cNvGrpSpPr/>
        <p:nvPr/>
      </p:nvGrpSpPr>
      <p:grpSpPr>
        <a:xfrm>
          <a:off x="0" y="0"/>
          <a:ext cx="0" cy="0"/>
          <a:chOff x="0" y="0"/>
          <a:chExt cx="0" cy="0"/>
        </a:xfrm>
      </p:grpSpPr>
      <p:sp>
        <p:nvSpPr>
          <p:cNvPr id="7" name="מלבן מעוגל 6"/>
          <p:cNvSpPr/>
          <p:nvPr/>
        </p:nvSpPr>
        <p:spPr bwMode="gray">
          <a:xfrm>
            <a:off x="333772" y="0"/>
            <a:ext cx="9937104" cy="6858000"/>
          </a:xfrm>
          <a:prstGeom prst="roundRect">
            <a:avLst>
              <a:gd name="adj" fmla="val 0"/>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p>
        </p:txBody>
      </p:sp>
      <p:cxnSp>
        <p:nvCxnSpPr>
          <p:cNvPr id="8" name="מחבר ישר 7"/>
          <p:cNvCxnSpPr/>
          <p:nvPr/>
        </p:nvCxnSpPr>
        <p:spPr>
          <a:xfrm>
            <a:off x="477788" y="27384"/>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מחבר ישר 8"/>
          <p:cNvCxnSpPr/>
          <p:nvPr/>
        </p:nvCxnSpPr>
        <p:spPr>
          <a:xfrm>
            <a:off x="10118476"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2" name="כותרת 1"/>
          <p:cNvSpPr>
            <a:spLocks noGrp="1"/>
          </p:cNvSpPr>
          <p:nvPr>
            <p:ph type="title"/>
          </p:nvPr>
        </p:nvSpPr>
        <p:spPr>
          <a:xfrm>
            <a:off x="621804" y="319088"/>
            <a:ext cx="9352649" cy="805656"/>
          </a:xfrm>
        </p:spPr>
        <p:txBody>
          <a:bodyPr/>
          <a:lstStyle>
            <a:lvl1pPr>
              <a:defRPr b="1"/>
            </a:lvl1pPr>
          </a:lstStyle>
          <a:p>
            <a:pPr algn="r" rtl="1"/>
            <a:r>
              <a:rPr lang="he-IL"/>
              <a:t>לחץ כדי לערוך סגנון כותרת של תבנית בסיס</a:t>
            </a:r>
            <a:endParaRPr lang="he-IL" dirty="0"/>
          </a:p>
        </p:txBody>
      </p:sp>
      <p:sp>
        <p:nvSpPr>
          <p:cNvPr id="3" name="מציין מיקום תוכן 2"/>
          <p:cNvSpPr>
            <a:spLocks noGrp="1"/>
          </p:cNvSpPr>
          <p:nvPr>
            <p:ph idx="1"/>
          </p:nvPr>
        </p:nvSpPr>
        <p:spPr>
          <a:xfrm>
            <a:off x="621804" y="1268760"/>
            <a:ext cx="9352653" cy="5146135"/>
          </a:xfrm>
        </p:spPr>
        <p:txBody>
          <a:bodyPr>
            <a:normAutofit/>
          </a:bodyPr>
          <a:lstStyle>
            <a:lvl1pPr>
              <a:defRPr sz="2400"/>
            </a:lvl1pPr>
            <a:lvl2pPr>
              <a:defRPr sz="2400"/>
            </a:lvl2pPr>
            <a:lvl3pPr>
              <a:defRPr sz="2400"/>
            </a:lvl3pPr>
            <a:lvl4pPr>
              <a:defRPr sz="2400"/>
            </a:lvl4pPr>
            <a:lvl5pPr algn="r" latinLnBrk="0">
              <a:defRPr lang="he-IL" sz="2400"/>
            </a:lvl5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6" name="מציין מיקום מספר שקופית 5"/>
          <p:cNvSpPr>
            <a:spLocks noGrp="1"/>
          </p:cNvSpPr>
          <p:nvPr>
            <p:ph type="sldNum" sz="quarter" idx="12"/>
          </p:nvPr>
        </p:nvSpPr>
        <p:spPr>
          <a:xfrm>
            <a:off x="0" y="6484737"/>
            <a:ext cx="477788" cy="256631"/>
          </a:xfrm>
        </p:spPr>
        <p:txBody>
          <a:bodyPr/>
          <a:lstStyle>
            <a:lvl1pPr>
              <a:defRPr sz="1000"/>
            </a:lvl1pPr>
          </a:lstStyle>
          <a:p>
            <a:fld id="{F25A965E-3C11-4F28-82DC-E30D63FAC43C}" type="slidenum">
              <a:rPr lang="he-IL" smtClean="0"/>
              <a:pPr/>
              <a:t>‹#›</a:t>
            </a:fld>
            <a:endParaRPr lang="he-IL"/>
          </a:p>
        </p:txBody>
      </p:sp>
      <p:sp>
        <p:nvSpPr>
          <p:cNvPr id="12" name="מלבן 11"/>
          <p:cNvSpPr/>
          <p:nvPr/>
        </p:nvSpPr>
        <p:spPr bwMode="gray">
          <a:xfrm rot="21379692">
            <a:off x="10479006" y="211183"/>
            <a:ext cx="1542449" cy="2051702"/>
          </a:xfrm>
          <a:prstGeom prst="rect">
            <a:avLst/>
          </a:prstGeom>
          <a:solidFill>
            <a:schemeClr val="bg1"/>
          </a:solidFill>
          <a:ln w="190500">
            <a:noFill/>
            <a:miter lim="800000"/>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p>
        </p:txBody>
      </p:sp>
      <p:sp>
        <p:nvSpPr>
          <p:cNvPr id="14" name="מציין מיקום תמונה 13"/>
          <p:cNvSpPr>
            <a:spLocks noGrp="1"/>
          </p:cNvSpPr>
          <p:nvPr>
            <p:ph type="pic" sz="quarter" idx="13"/>
          </p:nvPr>
        </p:nvSpPr>
        <p:spPr bwMode="gray">
          <a:xfrm rot="180000">
            <a:off x="10514159" y="280969"/>
            <a:ext cx="1446157" cy="1965874"/>
          </a:xfrm>
          <a:solidFill>
            <a:schemeClr val="bg1">
              <a:lumMod val="95000"/>
            </a:schemeClr>
          </a:solidFill>
          <a:ln w="76200">
            <a:solidFill>
              <a:schemeClr val="bg1"/>
            </a:solidFill>
            <a:miter lim="800000"/>
          </a:ln>
          <a:effectLst>
            <a:outerShdw blurRad="63500" algn="ctr" rotWithShape="0">
              <a:prstClr val="black">
                <a:alpha val="20000"/>
              </a:prstClr>
            </a:outerShdw>
          </a:effectLst>
        </p:spPr>
        <p:txBody>
          <a:bodyPr tIns="182880" anchor="t" anchorCtr="1">
            <a:normAutofit/>
          </a:bodyPr>
          <a:lstStyle>
            <a:lvl1pPr marL="45720" indent="0" algn="r" latinLnBrk="0">
              <a:buNone/>
              <a:defRPr lang="he-IL" sz="1600"/>
            </a:lvl1pPr>
          </a:lstStyle>
          <a:p>
            <a:pPr algn="r" rtl="1"/>
            <a:r>
              <a:rPr lang="he-IL"/>
              <a:t>לחץ על הסמל כדי להוסיף תמונה</a:t>
            </a:r>
            <a:endParaRPr lang="he-IL" dirty="0"/>
          </a:p>
        </p:txBody>
      </p:sp>
      <p:sp>
        <p:nvSpPr>
          <p:cNvPr id="13" name="TextBox 12">
            <a:extLst>
              <a:ext uri="{FF2B5EF4-FFF2-40B4-BE49-F238E27FC236}">
                <a16:creationId xmlns:a16="http://schemas.microsoft.com/office/drawing/2014/main" id="{8A27CB8F-0D02-4A52-9E34-D17E7ECEF3AB}"/>
              </a:ext>
            </a:extLst>
          </p:cNvPr>
          <p:cNvSpPr txBox="1"/>
          <p:nvPr userDrawn="1"/>
        </p:nvSpPr>
        <p:spPr>
          <a:xfrm>
            <a:off x="11495012" y="3408"/>
            <a:ext cx="652743" cy="369332"/>
          </a:xfrm>
          <a:prstGeom prst="rect">
            <a:avLst/>
          </a:prstGeom>
          <a:noFill/>
        </p:spPr>
        <p:txBody>
          <a:bodyPr wrap="none" rtlCol="1">
            <a:spAutoFit/>
          </a:bodyPr>
          <a:lstStyle/>
          <a:p>
            <a:pPr algn="r" rtl="1"/>
            <a:r>
              <a:rPr lang="he-IL" dirty="0"/>
              <a:t>בס"ד</a:t>
            </a:r>
          </a:p>
        </p:txBody>
      </p:sp>
    </p:spTree>
    <p:extLst>
      <p:ext uri="{BB962C8B-B14F-4D97-AF65-F5344CB8AC3E}">
        <p14:creationId xmlns:p14="http://schemas.microsoft.com/office/powerpoint/2010/main" val="22659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כותרת ותוכן עם תמונה">
    <p:spTree>
      <p:nvGrpSpPr>
        <p:cNvPr id="1" name=""/>
        <p:cNvGrpSpPr/>
        <p:nvPr/>
      </p:nvGrpSpPr>
      <p:grpSpPr>
        <a:xfrm>
          <a:off x="0" y="0"/>
          <a:ext cx="0" cy="0"/>
          <a:chOff x="0" y="0"/>
          <a:chExt cx="0" cy="0"/>
        </a:xfrm>
      </p:grpSpPr>
      <p:sp>
        <p:nvSpPr>
          <p:cNvPr id="7" name="מלבן מעוגל 6"/>
          <p:cNvSpPr/>
          <p:nvPr/>
        </p:nvSpPr>
        <p:spPr bwMode="gray">
          <a:xfrm>
            <a:off x="333772" y="0"/>
            <a:ext cx="9937104" cy="6858000"/>
          </a:xfrm>
          <a:prstGeom prst="roundRect">
            <a:avLst>
              <a:gd name="adj" fmla="val 0"/>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p>
        </p:txBody>
      </p:sp>
      <p:cxnSp>
        <p:nvCxnSpPr>
          <p:cNvPr id="8" name="מחבר ישר 7"/>
          <p:cNvCxnSpPr/>
          <p:nvPr/>
        </p:nvCxnSpPr>
        <p:spPr>
          <a:xfrm>
            <a:off x="477788" y="27384"/>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מחבר ישר 8"/>
          <p:cNvCxnSpPr/>
          <p:nvPr/>
        </p:nvCxnSpPr>
        <p:spPr>
          <a:xfrm>
            <a:off x="10118476"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3" name="מציין מיקום תוכן 2"/>
          <p:cNvSpPr>
            <a:spLocks noGrp="1"/>
          </p:cNvSpPr>
          <p:nvPr>
            <p:ph idx="1"/>
          </p:nvPr>
        </p:nvSpPr>
        <p:spPr>
          <a:xfrm>
            <a:off x="621804" y="476672"/>
            <a:ext cx="9352653" cy="5938223"/>
          </a:xfrm>
        </p:spPr>
        <p:txBody>
          <a:bodyPr anchor="ctr">
            <a:normAutofit/>
          </a:bodyPr>
          <a:lstStyle>
            <a:lvl1pPr marL="45720" indent="0" algn="ctr">
              <a:buNone/>
              <a:defRPr sz="2800">
                <a:solidFill>
                  <a:schemeClr val="tx2">
                    <a:lumMod val="65000"/>
                    <a:lumOff val="35000"/>
                  </a:schemeClr>
                </a:solidFill>
              </a:defRPr>
            </a:lvl1pPr>
            <a:lvl2pPr marL="365760" indent="0">
              <a:buNone/>
              <a:defRPr sz="2400"/>
            </a:lvl2pPr>
            <a:lvl3pPr>
              <a:defRPr sz="2400"/>
            </a:lvl3pPr>
            <a:lvl4pPr>
              <a:defRPr sz="2400"/>
            </a:lvl4pPr>
            <a:lvl5pPr algn="r" latinLnBrk="0">
              <a:defRPr lang="he-IL" sz="2400"/>
            </a:lvl5pPr>
          </a:lstStyle>
          <a:p>
            <a:pPr lvl="0" algn="r" rtl="1"/>
            <a:r>
              <a:rPr lang="he-IL"/>
              <a:t>ערוך סגנונות טקסט של תבנית בסיס</a:t>
            </a:r>
          </a:p>
        </p:txBody>
      </p:sp>
      <p:sp>
        <p:nvSpPr>
          <p:cNvPr id="6" name="מציין מיקום מספר שקופית 5"/>
          <p:cNvSpPr>
            <a:spLocks noGrp="1"/>
          </p:cNvSpPr>
          <p:nvPr>
            <p:ph type="sldNum" sz="quarter" idx="12"/>
          </p:nvPr>
        </p:nvSpPr>
        <p:spPr>
          <a:xfrm>
            <a:off x="0" y="6484737"/>
            <a:ext cx="477788" cy="256631"/>
          </a:xfrm>
        </p:spPr>
        <p:txBody>
          <a:bodyPr/>
          <a:lstStyle>
            <a:lvl1pPr>
              <a:defRPr sz="1000"/>
            </a:lvl1pPr>
          </a:lstStyle>
          <a:p>
            <a:fld id="{F25A965E-3C11-4F28-82DC-E30D63FAC43C}" type="slidenum">
              <a:rPr lang="he-IL" smtClean="0"/>
              <a:pPr/>
              <a:t>‹#›</a:t>
            </a:fld>
            <a:endParaRPr lang="he-IL"/>
          </a:p>
        </p:txBody>
      </p:sp>
      <p:sp>
        <p:nvSpPr>
          <p:cNvPr id="12" name="מלבן 11"/>
          <p:cNvSpPr/>
          <p:nvPr/>
        </p:nvSpPr>
        <p:spPr bwMode="gray">
          <a:xfrm rot="21379692">
            <a:off x="10479006" y="211183"/>
            <a:ext cx="1542449" cy="2051702"/>
          </a:xfrm>
          <a:prstGeom prst="rect">
            <a:avLst/>
          </a:prstGeom>
          <a:solidFill>
            <a:schemeClr val="bg1"/>
          </a:solidFill>
          <a:ln w="190500">
            <a:noFill/>
            <a:miter lim="800000"/>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p>
        </p:txBody>
      </p:sp>
      <p:sp>
        <p:nvSpPr>
          <p:cNvPr id="14" name="מציין מיקום תמונה 13"/>
          <p:cNvSpPr>
            <a:spLocks noGrp="1"/>
          </p:cNvSpPr>
          <p:nvPr>
            <p:ph type="pic" sz="quarter" idx="13"/>
          </p:nvPr>
        </p:nvSpPr>
        <p:spPr bwMode="gray">
          <a:xfrm rot="180000">
            <a:off x="10527150" y="283346"/>
            <a:ext cx="1446157" cy="1965874"/>
          </a:xfrm>
          <a:solidFill>
            <a:schemeClr val="bg1">
              <a:lumMod val="95000"/>
            </a:schemeClr>
          </a:solidFill>
          <a:ln w="76200">
            <a:solidFill>
              <a:schemeClr val="bg1"/>
            </a:solidFill>
            <a:miter lim="800000"/>
          </a:ln>
          <a:effectLst>
            <a:outerShdw blurRad="63500" algn="ctr" rotWithShape="0">
              <a:prstClr val="black">
                <a:alpha val="20000"/>
              </a:prstClr>
            </a:outerShdw>
          </a:effectLst>
        </p:spPr>
        <p:txBody>
          <a:bodyPr tIns="182880" anchor="t" anchorCtr="1">
            <a:normAutofit/>
          </a:bodyPr>
          <a:lstStyle>
            <a:lvl1pPr marL="45720" indent="0" algn="r" latinLnBrk="0">
              <a:buNone/>
              <a:defRPr lang="he-IL" sz="1200"/>
            </a:lvl1pPr>
          </a:lstStyle>
          <a:p>
            <a:pPr algn="r" rtl="1"/>
            <a:r>
              <a:rPr lang="he-IL"/>
              <a:t>לחץ על הסמל כדי להוסיף תמונה</a:t>
            </a:r>
            <a:endParaRPr lang="he-IL" dirty="0"/>
          </a:p>
        </p:txBody>
      </p:sp>
      <p:sp>
        <p:nvSpPr>
          <p:cNvPr id="13" name="TextBox 12">
            <a:extLst>
              <a:ext uri="{FF2B5EF4-FFF2-40B4-BE49-F238E27FC236}">
                <a16:creationId xmlns:a16="http://schemas.microsoft.com/office/drawing/2014/main" id="{8A27CB8F-0D02-4A52-9E34-D17E7ECEF3AB}"/>
              </a:ext>
            </a:extLst>
          </p:cNvPr>
          <p:cNvSpPr txBox="1"/>
          <p:nvPr userDrawn="1"/>
        </p:nvSpPr>
        <p:spPr>
          <a:xfrm>
            <a:off x="11495012" y="3408"/>
            <a:ext cx="652743" cy="369332"/>
          </a:xfrm>
          <a:prstGeom prst="rect">
            <a:avLst/>
          </a:prstGeom>
          <a:noFill/>
        </p:spPr>
        <p:txBody>
          <a:bodyPr wrap="none" rtlCol="1">
            <a:spAutoFit/>
          </a:bodyPr>
          <a:lstStyle/>
          <a:p>
            <a:pPr algn="r" rtl="1"/>
            <a:r>
              <a:rPr lang="he-IL" dirty="0"/>
              <a:t>בס"ד</a:t>
            </a:r>
          </a:p>
        </p:txBody>
      </p:sp>
    </p:spTree>
    <p:extLst>
      <p:ext uri="{BB962C8B-B14F-4D97-AF65-F5344CB8AC3E}">
        <p14:creationId xmlns:p14="http://schemas.microsoft.com/office/powerpoint/2010/main" val="389094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כותרת עליונה של מקטע">
    <p:spTree>
      <p:nvGrpSpPr>
        <p:cNvPr id="1" name=""/>
        <p:cNvGrpSpPr/>
        <p:nvPr/>
      </p:nvGrpSpPr>
      <p:grpSpPr>
        <a:xfrm>
          <a:off x="0" y="0"/>
          <a:ext cx="0" cy="0"/>
          <a:chOff x="0" y="0"/>
          <a:chExt cx="0" cy="0"/>
        </a:xfrm>
      </p:grpSpPr>
      <p:sp>
        <p:nvSpPr>
          <p:cNvPr id="2" name="כותרת 1"/>
          <p:cNvSpPr>
            <a:spLocks noGrp="1"/>
          </p:cNvSpPr>
          <p:nvPr>
            <p:ph type="title"/>
          </p:nvPr>
        </p:nvSpPr>
        <p:spPr>
          <a:xfrm>
            <a:off x="1522413" y="1643064"/>
            <a:ext cx="9144002" cy="2928936"/>
          </a:xfrm>
        </p:spPr>
        <p:txBody>
          <a:bodyPr anchor="b" anchorCtr="1">
            <a:normAutofit/>
          </a:bodyPr>
          <a:lstStyle>
            <a:lvl1pPr algn="r" latinLnBrk="0">
              <a:lnSpc>
                <a:spcPct val="80000"/>
              </a:lnSpc>
              <a:defRPr lang="he-IL" sz="5400" b="0" cap="none" baseline="0">
                <a:solidFill>
                  <a:schemeClr val="tx1">
                    <a:lumMod val="75000"/>
                    <a:lumOff val="25000"/>
                  </a:schemeClr>
                </a:solidFill>
              </a:defRPr>
            </a:lvl1pPr>
          </a:lstStyle>
          <a:p>
            <a:pPr algn="r" rtl="1"/>
            <a:r>
              <a:rPr lang="he-IL"/>
              <a:t>לחץ כדי לערוך סגנון כותרת של תבנית בסיס</a:t>
            </a:r>
            <a:endParaRPr lang="he-IL" dirty="0"/>
          </a:p>
        </p:txBody>
      </p:sp>
      <p:sp>
        <p:nvSpPr>
          <p:cNvPr id="3" name="מציין מיקום טקסט 2"/>
          <p:cNvSpPr>
            <a:spLocks noGrp="1"/>
          </p:cNvSpPr>
          <p:nvPr>
            <p:ph type="body" idx="1"/>
          </p:nvPr>
        </p:nvSpPr>
        <p:spPr>
          <a:xfrm>
            <a:off x="1522413" y="4572000"/>
            <a:ext cx="9144000" cy="1066799"/>
          </a:xfrm>
        </p:spPr>
        <p:txBody>
          <a:bodyPr anchor="t" anchorCtr="1">
            <a:normAutofit/>
          </a:bodyPr>
          <a:lstStyle>
            <a:lvl1pPr marL="0" indent="0" algn="r" latinLnBrk="0">
              <a:spcBef>
                <a:spcPts val="0"/>
              </a:spcBef>
              <a:buNone/>
              <a:defRPr lang="he-IL" sz="2400">
                <a:solidFill>
                  <a:schemeClr val="tx1">
                    <a:lumMod val="90000"/>
                    <a:lumOff val="10000"/>
                  </a:schemeClr>
                </a:solidFill>
              </a:defRPr>
            </a:lvl1pPr>
            <a:lvl2pPr marL="457200" indent="0" algn="r" latinLnBrk="0">
              <a:buNone/>
              <a:defRPr lang="he-IL" sz="1800">
                <a:solidFill>
                  <a:schemeClr val="tx1">
                    <a:tint val="75000"/>
                  </a:schemeClr>
                </a:solidFill>
              </a:defRPr>
            </a:lvl2pPr>
            <a:lvl3pPr marL="914400" indent="0" algn="r" latinLnBrk="0">
              <a:buNone/>
              <a:defRPr lang="he-IL" sz="1600">
                <a:solidFill>
                  <a:schemeClr val="tx1">
                    <a:tint val="75000"/>
                  </a:schemeClr>
                </a:solidFill>
              </a:defRPr>
            </a:lvl3pPr>
            <a:lvl4pPr marL="1371600" indent="0" algn="r" latinLnBrk="0">
              <a:buNone/>
              <a:defRPr lang="he-IL" sz="1400">
                <a:solidFill>
                  <a:schemeClr val="tx1">
                    <a:tint val="75000"/>
                  </a:schemeClr>
                </a:solidFill>
              </a:defRPr>
            </a:lvl4pPr>
            <a:lvl5pPr marL="1828800" indent="0" algn="r" latinLnBrk="0">
              <a:buNone/>
              <a:defRPr lang="he-IL" sz="1400">
                <a:solidFill>
                  <a:schemeClr val="tx1">
                    <a:tint val="75000"/>
                  </a:schemeClr>
                </a:solidFill>
              </a:defRPr>
            </a:lvl5pPr>
            <a:lvl6pPr marL="2286000" indent="0" algn="r" latinLnBrk="0">
              <a:buNone/>
              <a:defRPr lang="he-IL" sz="1400">
                <a:solidFill>
                  <a:schemeClr val="tx1">
                    <a:tint val="75000"/>
                  </a:schemeClr>
                </a:solidFill>
              </a:defRPr>
            </a:lvl6pPr>
            <a:lvl7pPr marL="2743200" indent="0" algn="r" latinLnBrk="0">
              <a:buNone/>
              <a:defRPr lang="he-IL" sz="1400">
                <a:solidFill>
                  <a:schemeClr val="tx1">
                    <a:tint val="75000"/>
                  </a:schemeClr>
                </a:solidFill>
              </a:defRPr>
            </a:lvl7pPr>
            <a:lvl8pPr marL="3200400" indent="0" algn="r" latinLnBrk="0">
              <a:buNone/>
              <a:defRPr lang="he-IL" sz="1400">
                <a:solidFill>
                  <a:schemeClr val="tx1">
                    <a:tint val="75000"/>
                  </a:schemeClr>
                </a:solidFill>
              </a:defRPr>
            </a:lvl8pPr>
            <a:lvl9pPr marL="3657600" indent="0" algn="r" latinLnBrk="0">
              <a:buNone/>
              <a:defRPr lang="he-IL" sz="1400">
                <a:solidFill>
                  <a:schemeClr val="tx1">
                    <a:tint val="75000"/>
                  </a:schemeClr>
                </a:solidFill>
              </a:defRPr>
            </a:lvl9pPr>
          </a:lstStyle>
          <a:p>
            <a:pPr lvl="0" algn="r" rtl="1"/>
            <a:r>
              <a:rPr lang="he-IL"/>
              <a:t>ערוך סגנונות טקסט של תבנית בסיס</a:t>
            </a:r>
          </a:p>
        </p:txBody>
      </p:sp>
      <p:sp>
        <p:nvSpPr>
          <p:cNvPr id="4" name="מציין מיקום תאריך 3"/>
          <p:cNvSpPr>
            <a:spLocks noGrp="1"/>
          </p:cNvSpPr>
          <p:nvPr>
            <p:ph type="dt" sz="half" idx="10"/>
          </p:nvPr>
        </p:nvSpPr>
        <p:spPr>
          <a:xfrm>
            <a:off x="2534580" y="6400801"/>
            <a:ext cx="1167659" cy="276226"/>
          </a:xfrm>
          <a:prstGeom prst="rect">
            <a:avLst/>
          </a:prstGeom>
        </p:spPr>
        <p:txBody>
          <a:bodyPr/>
          <a:lstStyle/>
          <a:p>
            <a:pPr algn="r" rtl="1"/>
            <a:fld id="{A753D76A-AFCE-4D96-B917-CBEF96F7D1EB}" type="datetimeFigureOut">
              <a:t>י"ח/אב/תשע"ט</a:t>
            </a:fld>
            <a:endParaRPr lang="he-IL"/>
          </a:p>
        </p:txBody>
      </p:sp>
      <p:sp>
        <p:nvSpPr>
          <p:cNvPr id="5" name="מציין מיקום כותרת תחתונה 4"/>
          <p:cNvSpPr>
            <a:spLocks noGrp="1"/>
          </p:cNvSpPr>
          <p:nvPr>
            <p:ph type="ftr" sz="quarter" idx="11"/>
          </p:nvPr>
        </p:nvSpPr>
        <p:spPr>
          <a:xfrm>
            <a:off x="3870087" y="6400801"/>
            <a:ext cx="6796327" cy="276226"/>
          </a:xfrm>
          <a:prstGeom prst="rect">
            <a:avLst/>
          </a:prstGeom>
        </p:spPr>
        <p:txBody>
          <a:bodyPr/>
          <a:lstStyle/>
          <a:p>
            <a:pPr algn="r" rtl="1"/>
            <a:endParaRPr lang="he-IL"/>
          </a:p>
        </p:txBody>
      </p:sp>
      <p:sp>
        <p:nvSpPr>
          <p:cNvPr id="6" name="מציין מיקום מספר שקופית 5"/>
          <p:cNvSpPr>
            <a:spLocks noGrp="1"/>
          </p:cNvSpPr>
          <p:nvPr>
            <p:ph type="sldNum" sz="quarter" idx="12"/>
          </p:nvPr>
        </p:nvSpPr>
        <p:spPr/>
        <p:txBody>
          <a:bodyPr/>
          <a:lstStyle/>
          <a:p>
            <a:pPr algn="r" rtl="1"/>
            <a:fld id="{F25A965E-3C11-4F28-82DC-E30D63FAC43C}" type="slidenum">
              <a:t>‹#›</a:t>
            </a:fld>
            <a:endParaRPr lang="he-IL"/>
          </a:p>
        </p:txBody>
      </p:sp>
      <p:sp>
        <p:nvSpPr>
          <p:cNvPr id="7" name="TextBox 6">
            <a:extLst>
              <a:ext uri="{FF2B5EF4-FFF2-40B4-BE49-F238E27FC236}">
                <a16:creationId xmlns:a16="http://schemas.microsoft.com/office/drawing/2014/main" id="{E6C716C5-547A-4C6A-94A4-5E176050F12B}"/>
              </a:ext>
            </a:extLst>
          </p:cNvPr>
          <p:cNvSpPr txBox="1"/>
          <p:nvPr userDrawn="1"/>
        </p:nvSpPr>
        <p:spPr>
          <a:xfrm>
            <a:off x="11495012" y="3408"/>
            <a:ext cx="652743" cy="369332"/>
          </a:xfrm>
          <a:prstGeom prst="rect">
            <a:avLst/>
          </a:prstGeom>
          <a:noFill/>
        </p:spPr>
        <p:txBody>
          <a:bodyPr wrap="none" rtlCol="1">
            <a:spAutoFit/>
          </a:bodyPr>
          <a:lstStyle/>
          <a:p>
            <a:pPr algn="r" rtl="1"/>
            <a:r>
              <a:rPr lang="he-IL" dirty="0"/>
              <a:t>בס"ד</a:t>
            </a:r>
          </a:p>
        </p:txBody>
      </p:sp>
    </p:spTree>
    <p:extLst>
      <p:ext uri="{BB962C8B-B14F-4D97-AF65-F5344CB8AC3E}">
        <p14:creationId xmlns:p14="http://schemas.microsoft.com/office/powerpoint/2010/main" val="293233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תוכן כפול">
    <p:spTree>
      <p:nvGrpSpPr>
        <p:cNvPr id="1" name=""/>
        <p:cNvGrpSpPr/>
        <p:nvPr/>
      </p:nvGrpSpPr>
      <p:grpSpPr>
        <a:xfrm>
          <a:off x="0" y="0"/>
          <a:ext cx="0" cy="0"/>
          <a:chOff x="0" y="0"/>
          <a:chExt cx="0" cy="0"/>
        </a:xfrm>
      </p:grpSpPr>
      <p:sp>
        <p:nvSpPr>
          <p:cNvPr id="2" name="כותרת 1"/>
          <p:cNvSpPr>
            <a:spLocks noGrp="1"/>
          </p:cNvSpPr>
          <p:nvPr>
            <p:ph type="title"/>
          </p:nvPr>
        </p:nvSpPr>
        <p:spPr>
          <a:xfrm>
            <a:off x="1522414" y="319088"/>
            <a:ext cx="9144000" cy="1143000"/>
          </a:xfrm>
        </p:spPr>
        <p:txBody>
          <a:bodyPr/>
          <a:lstStyle/>
          <a:p>
            <a:pPr algn="r" rtl="1"/>
            <a:r>
              <a:rPr lang="he-IL"/>
              <a:t>לחץ כדי לערוך סגנון כותרת של תבנית בסיס</a:t>
            </a:r>
            <a:endParaRPr lang="he-IL" dirty="0"/>
          </a:p>
        </p:txBody>
      </p:sp>
      <p:sp>
        <p:nvSpPr>
          <p:cNvPr id="3" name="מציין מיקום תוכן 2"/>
          <p:cNvSpPr>
            <a:spLocks noGrp="1"/>
          </p:cNvSpPr>
          <p:nvPr>
            <p:ph sz="half" idx="1"/>
          </p:nvPr>
        </p:nvSpPr>
        <p:spPr>
          <a:xfrm>
            <a:off x="1522412" y="1643063"/>
            <a:ext cx="4480560" cy="4529137"/>
          </a:xfrm>
        </p:spPr>
        <p:txBody>
          <a:bodyPr>
            <a:normAutofit/>
          </a:bodyPr>
          <a:lstStyle>
            <a:lvl1pPr algn="r" latinLnBrk="0">
              <a:defRPr lang="he-IL" sz="2000"/>
            </a:lvl1pPr>
            <a:lvl2pPr algn="r" latinLnBrk="0">
              <a:defRPr lang="he-IL" sz="1800"/>
            </a:lvl2pPr>
            <a:lvl3pPr algn="r" latinLnBrk="0">
              <a:defRPr lang="he-IL" sz="1600"/>
            </a:lvl3pPr>
            <a:lvl4pPr algn="r" latinLnBrk="0">
              <a:defRPr lang="he-IL" sz="1400"/>
            </a:lvl4pPr>
            <a:lvl5pPr algn="r" latinLnBrk="0">
              <a:defRPr lang="he-IL" sz="1400"/>
            </a:lvl5pPr>
            <a:lvl6pPr algn="r" latinLnBrk="0">
              <a:defRPr lang="he-IL" sz="1400"/>
            </a:lvl6pPr>
            <a:lvl7pPr algn="r" latinLnBrk="0">
              <a:defRPr lang="he-IL" sz="1400"/>
            </a:lvl7pPr>
            <a:lvl8pPr algn="r" latinLnBrk="0">
              <a:defRPr lang="he-IL" sz="1400"/>
            </a:lvl8pPr>
            <a:lvl9pPr algn="r" latinLnBrk="0">
              <a:defRPr lang="he-IL" sz="1400"/>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4" name="מציין מיקום תוכן 3"/>
          <p:cNvSpPr>
            <a:spLocks noGrp="1"/>
          </p:cNvSpPr>
          <p:nvPr>
            <p:ph sz="half" idx="2"/>
          </p:nvPr>
        </p:nvSpPr>
        <p:spPr>
          <a:xfrm>
            <a:off x="6185854" y="1643063"/>
            <a:ext cx="4480560" cy="4529137"/>
          </a:xfrm>
        </p:spPr>
        <p:txBody>
          <a:bodyPr>
            <a:normAutofit/>
          </a:bodyPr>
          <a:lstStyle>
            <a:lvl1pPr algn="r" latinLnBrk="0">
              <a:defRPr lang="he-IL" sz="2000"/>
            </a:lvl1pPr>
            <a:lvl2pPr algn="r" latinLnBrk="0">
              <a:defRPr lang="he-IL" sz="1800"/>
            </a:lvl2pPr>
            <a:lvl3pPr algn="r" latinLnBrk="0">
              <a:defRPr lang="he-IL" sz="1600"/>
            </a:lvl3pPr>
            <a:lvl4pPr algn="r" latinLnBrk="0">
              <a:defRPr lang="he-IL" sz="1400"/>
            </a:lvl4pPr>
            <a:lvl5pPr algn="r" latinLnBrk="0">
              <a:defRPr lang="he-IL" sz="1400"/>
            </a:lvl5pPr>
            <a:lvl6pPr algn="r" latinLnBrk="0">
              <a:defRPr lang="he-IL" sz="1400"/>
            </a:lvl6pPr>
            <a:lvl7pPr algn="r" latinLnBrk="0">
              <a:defRPr lang="he-IL" sz="1400"/>
            </a:lvl7pPr>
            <a:lvl8pPr algn="r" latinLnBrk="0">
              <a:defRPr lang="he-IL" sz="1400"/>
            </a:lvl8pPr>
            <a:lvl9pPr algn="r" latinLnBrk="0">
              <a:defRPr lang="he-IL" sz="1400"/>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5" name="מציין מיקום תאריך 4"/>
          <p:cNvSpPr>
            <a:spLocks noGrp="1"/>
          </p:cNvSpPr>
          <p:nvPr>
            <p:ph type="dt" sz="half" idx="10"/>
          </p:nvPr>
        </p:nvSpPr>
        <p:spPr>
          <a:xfrm>
            <a:off x="2534580" y="6400801"/>
            <a:ext cx="1167659" cy="276226"/>
          </a:xfrm>
          <a:prstGeom prst="rect">
            <a:avLst/>
          </a:prstGeom>
        </p:spPr>
        <p:txBody>
          <a:bodyPr/>
          <a:lstStyle/>
          <a:p>
            <a:pPr algn="r" rtl="1"/>
            <a:fld id="{A753D76A-AFCE-4D96-B917-CBEF96F7D1EB}" type="datetimeFigureOut">
              <a:t>י"ח/אב/תשע"ט</a:t>
            </a:fld>
            <a:endParaRPr lang="he-IL"/>
          </a:p>
        </p:txBody>
      </p:sp>
      <p:sp>
        <p:nvSpPr>
          <p:cNvPr id="6" name="מציין מיקום כותרת תחתונה 5"/>
          <p:cNvSpPr>
            <a:spLocks noGrp="1"/>
          </p:cNvSpPr>
          <p:nvPr>
            <p:ph type="ftr" sz="quarter" idx="11"/>
          </p:nvPr>
        </p:nvSpPr>
        <p:spPr>
          <a:xfrm>
            <a:off x="3870087" y="6400801"/>
            <a:ext cx="6796327" cy="276226"/>
          </a:xfrm>
          <a:prstGeom prst="rect">
            <a:avLst/>
          </a:prstGeom>
        </p:spPr>
        <p:txBody>
          <a:bodyPr/>
          <a:lstStyle/>
          <a:p>
            <a:pPr algn="r" rtl="1"/>
            <a:endParaRPr lang="he-IL"/>
          </a:p>
        </p:txBody>
      </p:sp>
      <p:sp>
        <p:nvSpPr>
          <p:cNvPr id="7" name="מציין מיקום מספר שקופית 6"/>
          <p:cNvSpPr>
            <a:spLocks noGrp="1"/>
          </p:cNvSpPr>
          <p:nvPr>
            <p:ph type="sldNum" sz="quarter" idx="12"/>
          </p:nvPr>
        </p:nvSpPr>
        <p:spPr/>
        <p:txBody>
          <a:bodyPr/>
          <a:lstStyle/>
          <a:p>
            <a:pPr algn="r" rtl="1"/>
            <a:fld id="{F25A965E-3C11-4F28-82DC-E30D63FAC43C}" type="slidenum">
              <a:t>‹#›</a:t>
            </a:fld>
            <a:endParaRPr lang="he-IL"/>
          </a:p>
        </p:txBody>
      </p:sp>
    </p:spTree>
    <p:extLst>
      <p:ext uri="{BB962C8B-B14F-4D97-AF65-F5344CB8AC3E}">
        <p14:creationId xmlns:p14="http://schemas.microsoft.com/office/powerpoint/2010/main" val="420626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7" name="מלבן 6"/>
          <p:cNvSpPr/>
          <p:nvPr/>
        </p:nvSpPr>
        <p:spPr bwMode="gray">
          <a:xfrm>
            <a:off x="405780" y="0"/>
            <a:ext cx="11521279" cy="6858000"/>
          </a:xfrm>
          <a:prstGeom prst="rect">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p>
        </p:txBody>
      </p:sp>
      <p:cxnSp>
        <p:nvCxnSpPr>
          <p:cNvPr id="8" name="מחבר ישר 7"/>
          <p:cNvCxnSpPr/>
          <p:nvPr/>
        </p:nvCxnSpPr>
        <p:spPr>
          <a:xfrm>
            <a:off x="549796"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מחבר ישר 8"/>
          <p:cNvCxnSpPr/>
          <p:nvPr/>
        </p:nvCxnSpPr>
        <p:spPr>
          <a:xfrm>
            <a:off x="11783044"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2" name="מציין מיקום כותרת 1"/>
          <p:cNvSpPr>
            <a:spLocks noGrp="1"/>
          </p:cNvSpPr>
          <p:nvPr>
            <p:ph type="title"/>
          </p:nvPr>
        </p:nvSpPr>
        <p:spPr>
          <a:xfrm>
            <a:off x="693813" y="319088"/>
            <a:ext cx="10945211" cy="638175"/>
          </a:xfrm>
          <a:prstGeom prst="rect">
            <a:avLst/>
          </a:prstGeom>
        </p:spPr>
        <p:txBody>
          <a:bodyPr vert="horz" lIns="91440" tIns="45720" rIns="91440" bIns="45720" rtlCol="1" anchor="b">
            <a:normAutofit/>
          </a:bodyPr>
          <a:lstStyle/>
          <a:p>
            <a:pPr algn="r" rtl="1"/>
            <a:r>
              <a:rPr lang="he-IL" dirty="0"/>
              <a:t>לחץ כדי לערוך סגנון כותרת של תבנית בסיס</a:t>
            </a:r>
          </a:p>
        </p:txBody>
      </p:sp>
      <p:sp>
        <p:nvSpPr>
          <p:cNvPr id="3" name="מציין מיקום טקסט 2"/>
          <p:cNvSpPr>
            <a:spLocks noGrp="1"/>
          </p:cNvSpPr>
          <p:nvPr>
            <p:ph type="body" idx="1"/>
          </p:nvPr>
        </p:nvSpPr>
        <p:spPr>
          <a:xfrm>
            <a:off x="693813" y="1124745"/>
            <a:ext cx="10945211" cy="5291026"/>
          </a:xfrm>
          <a:prstGeom prst="rect">
            <a:avLst/>
          </a:prstGeom>
        </p:spPr>
        <p:txBody>
          <a:bodyPr vert="horz" lIns="91440" tIns="45720" rIns="91440" bIns="45720" rtlCol="1">
            <a:normAutofit/>
          </a:bodyPr>
          <a:lstStyle/>
          <a:p>
            <a:pPr lvl="0" algn="r" rtl="1"/>
            <a:r>
              <a:rPr lang="he-IL" dirty="0"/>
              <a:t>לחץ כדי לערוך סגנונות טקסט של תבנית בסיס</a:t>
            </a:r>
          </a:p>
          <a:p>
            <a:pPr lvl="1" algn="r" rtl="1"/>
            <a:r>
              <a:rPr lang="he-IL" dirty="0"/>
              <a:t>רמה שניה</a:t>
            </a:r>
          </a:p>
          <a:p>
            <a:pPr lvl="2" algn="r" rtl="1"/>
            <a:r>
              <a:rPr lang="he-IL" dirty="0"/>
              <a:t>רמה שלישית</a:t>
            </a:r>
          </a:p>
          <a:p>
            <a:pPr lvl="3" algn="r" rtl="1"/>
            <a:r>
              <a:rPr lang="he-IL" dirty="0"/>
              <a:t>רמה רביעית</a:t>
            </a:r>
          </a:p>
          <a:p>
            <a:pPr lvl="4" algn="r" rtl="1"/>
            <a:r>
              <a:rPr lang="he-IL" dirty="0"/>
              <a:t>רמה חמישית</a:t>
            </a:r>
          </a:p>
        </p:txBody>
      </p:sp>
      <p:sp>
        <p:nvSpPr>
          <p:cNvPr id="6" name="מציין מיקום מספר שקופית 5"/>
          <p:cNvSpPr>
            <a:spLocks noGrp="1"/>
          </p:cNvSpPr>
          <p:nvPr>
            <p:ph type="sldNum" sz="quarter" idx="4"/>
          </p:nvPr>
        </p:nvSpPr>
        <p:spPr>
          <a:xfrm>
            <a:off x="0" y="6415771"/>
            <a:ext cx="914402" cy="276226"/>
          </a:xfrm>
          <a:prstGeom prst="rect">
            <a:avLst/>
          </a:prstGeom>
        </p:spPr>
        <p:txBody>
          <a:bodyPr vert="horz" lIns="91440" tIns="45720" rIns="91440" bIns="45720" rtlCol="1" anchor="ctr"/>
          <a:lstStyle>
            <a:lvl1pPr algn="r" rtl="1" latinLnBrk="0">
              <a:defRPr lang="he-IL" sz="10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F25A965E-3C11-4F28-82DC-E30D63FAC43C}" type="slidenum">
              <a:rPr lang="he-IL" smtClean="0"/>
              <a:pPr/>
              <a:t>‹#›</a:t>
            </a:fld>
            <a:endParaRPr lang="he-IL" dirty="0"/>
          </a:p>
        </p:txBody>
      </p:sp>
      <p:sp>
        <p:nvSpPr>
          <p:cNvPr id="10" name="TextBox 9">
            <a:extLst>
              <a:ext uri="{FF2B5EF4-FFF2-40B4-BE49-F238E27FC236}">
                <a16:creationId xmlns:a16="http://schemas.microsoft.com/office/drawing/2014/main" id="{43CC3B97-D7B9-4AAE-A1BE-712F5459D4E1}"/>
              </a:ext>
            </a:extLst>
          </p:cNvPr>
          <p:cNvSpPr txBox="1"/>
          <p:nvPr userDrawn="1"/>
        </p:nvSpPr>
        <p:spPr>
          <a:xfrm>
            <a:off x="11495012" y="3408"/>
            <a:ext cx="652743" cy="369332"/>
          </a:xfrm>
          <a:prstGeom prst="rect">
            <a:avLst/>
          </a:prstGeom>
          <a:noFill/>
        </p:spPr>
        <p:txBody>
          <a:bodyPr wrap="none" rtlCol="1">
            <a:spAutoFit/>
          </a:bodyPr>
          <a:lstStyle/>
          <a:p>
            <a:pPr algn="r" rtl="1"/>
            <a:r>
              <a:rPr lang="he-IL" dirty="0"/>
              <a:t>בס"ד</a:t>
            </a:r>
          </a:p>
        </p:txBody>
      </p:sp>
    </p:spTree>
    <p:extLst>
      <p:ext uri="{BB962C8B-B14F-4D97-AF65-F5344CB8AC3E}">
        <p14:creationId xmlns:p14="http://schemas.microsoft.com/office/powerpoint/2010/main" val="264783986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50" r:id="rId4"/>
    <p:sldLayoutId id="2147483664" r:id="rId5"/>
    <p:sldLayoutId id="2147483660" r:id="rId6"/>
    <p:sldLayoutId id="2147483663"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defTabSz="914400" rtl="1" eaLnBrk="1" latinLnBrk="0" hangingPunct="1">
        <a:lnSpc>
          <a:spcPct val="85000"/>
        </a:lnSpc>
        <a:spcBef>
          <a:spcPct val="0"/>
        </a:spcBef>
        <a:buNone/>
        <a:defRPr lang="he-IL" sz="3200" b="1"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p:titleStyle>
    <p:bodyStyle>
      <a:lvl1pPr marL="274320" indent="-228600" algn="r" defTabSz="914400" rtl="1" eaLnBrk="1" latinLnBrk="0" hangingPunct="1">
        <a:lnSpc>
          <a:spcPct val="150000"/>
        </a:lnSpc>
        <a:spcBef>
          <a:spcPts val="1800"/>
        </a:spcBef>
        <a:buClr>
          <a:schemeClr val="tx1"/>
        </a:buClr>
        <a:buFont typeface="Arial" pitchFamily="34" charset="0"/>
        <a:buChar char="•"/>
        <a:defRPr lang="he-IL"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94360" indent="-228600" algn="r" defTabSz="914400" rtl="1" eaLnBrk="1" latinLnBrk="0" hangingPunct="1">
        <a:lnSpc>
          <a:spcPct val="150000"/>
        </a:lnSpc>
        <a:spcBef>
          <a:spcPts val="1000"/>
        </a:spcBef>
        <a:buClr>
          <a:schemeClr val="tx1"/>
        </a:buClr>
        <a:buFont typeface="Arial" pitchFamily="34" charset="0"/>
        <a:buChar char="•"/>
        <a:defRPr lang="he-IL"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228600" algn="r" defTabSz="914400" rtl="1" eaLnBrk="1" latinLnBrk="0" hangingPunct="1">
        <a:lnSpc>
          <a:spcPct val="150000"/>
        </a:lnSpc>
        <a:spcBef>
          <a:spcPts val="800"/>
        </a:spcBef>
        <a:buClr>
          <a:schemeClr val="tx1"/>
        </a:buClr>
        <a:buFont typeface="Arial" pitchFamily="34" charset="0"/>
        <a:buChar char="•"/>
        <a:defRPr lang="he-IL"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234440" indent="-228600" algn="r" defTabSz="914400" rtl="1" eaLnBrk="1" latinLnBrk="0" hangingPunct="1">
        <a:lnSpc>
          <a:spcPct val="150000"/>
        </a:lnSpc>
        <a:spcBef>
          <a:spcPts val="800"/>
        </a:spcBef>
        <a:buClr>
          <a:schemeClr val="tx1"/>
        </a:buClr>
        <a:buFont typeface="Arial" pitchFamily="34" charset="0"/>
        <a:buChar char="•"/>
        <a:defRPr lang="he-IL"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54480" indent="-228600" algn="r" defTabSz="914400" rtl="1" eaLnBrk="1" latinLnBrk="0" hangingPunct="1">
        <a:lnSpc>
          <a:spcPct val="150000"/>
        </a:lnSpc>
        <a:spcBef>
          <a:spcPts val="800"/>
        </a:spcBef>
        <a:buClr>
          <a:schemeClr val="tx1"/>
        </a:buClr>
        <a:buFont typeface="Arial" pitchFamily="34" charset="0"/>
        <a:buChar char="•"/>
        <a:defRPr lang="he-IL" sz="2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74520" indent="-228600" algn="r" defTabSz="914400" rtl="1" eaLnBrk="1" latinLnBrk="0" hangingPunct="1">
        <a:lnSpc>
          <a:spcPct val="90000"/>
        </a:lnSpc>
        <a:spcBef>
          <a:spcPts val="800"/>
        </a:spcBef>
        <a:buFont typeface="Arial" pitchFamily="34" charset="0"/>
        <a:buChar char="•"/>
        <a:defRPr lang="he-IL" sz="1400" kern="1200">
          <a:solidFill>
            <a:schemeClr val="tx1"/>
          </a:solidFill>
          <a:latin typeface="+mn-lt"/>
          <a:ea typeface="+mn-ea"/>
          <a:cs typeface="+mn-cs"/>
        </a:defRPr>
      </a:lvl6pPr>
      <a:lvl7pPr marL="2194560" indent="-228600" algn="r" defTabSz="914400" rtl="1" eaLnBrk="1" latinLnBrk="0" hangingPunct="1">
        <a:lnSpc>
          <a:spcPct val="90000"/>
        </a:lnSpc>
        <a:spcBef>
          <a:spcPts val="800"/>
        </a:spcBef>
        <a:buFont typeface="Arial" pitchFamily="34" charset="0"/>
        <a:buChar char="•"/>
        <a:defRPr lang="he-IL" sz="1400" kern="1200">
          <a:solidFill>
            <a:schemeClr val="tx1"/>
          </a:solidFill>
          <a:latin typeface="+mn-lt"/>
          <a:ea typeface="+mn-ea"/>
          <a:cs typeface="+mn-cs"/>
        </a:defRPr>
      </a:lvl7pPr>
      <a:lvl8pPr marL="2514600" indent="-228600" algn="r" defTabSz="914400" rtl="1" eaLnBrk="1" latinLnBrk="0" hangingPunct="1">
        <a:lnSpc>
          <a:spcPct val="90000"/>
        </a:lnSpc>
        <a:spcBef>
          <a:spcPts val="800"/>
        </a:spcBef>
        <a:buFont typeface="Arial" pitchFamily="34" charset="0"/>
        <a:buChar char="•"/>
        <a:defRPr lang="he-IL" sz="1400" kern="1200">
          <a:solidFill>
            <a:schemeClr val="tx1"/>
          </a:solidFill>
          <a:latin typeface="+mn-lt"/>
          <a:ea typeface="+mn-ea"/>
          <a:cs typeface="+mn-cs"/>
        </a:defRPr>
      </a:lvl8pPr>
      <a:lvl9pPr marL="2834640" indent="-228600" algn="r" defTabSz="914400" rtl="1" eaLnBrk="1" latinLnBrk="0" hangingPunct="1">
        <a:lnSpc>
          <a:spcPct val="90000"/>
        </a:lnSpc>
        <a:spcBef>
          <a:spcPts val="800"/>
        </a:spcBef>
        <a:buFont typeface="Arial" pitchFamily="34" charset="0"/>
        <a:buChar char="•"/>
        <a:defRPr lang="he-IL" sz="1400" kern="1200">
          <a:solidFill>
            <a:schemeClr val="tx1"/>
          </a:solidFill>
          <a:latin typeface="+mn-lt"/>
          <a:ea typeface="+mn-ea"/>
          <a:cs typeface="+mn-cs"/>
        </a:defRPr>
      </a:lvl9pPr>
    </p:bodyStyle>
    <p:otherStyle>
      <a:defPPr>
        <a:defRPr lang="he-IL"/>
      </a:defPPr>
      <a:lvl1pPr marL="0" algn="r" defTabSz="914400" rtl="1" eaLnBrk="1" latinLnBrk="0" hangingPunct="1">
        <a:defRPr lang="he-IL" sz="1800" kern="1200">
          <a:solidFill>
            <a:schemeClr val="tx1"/>
          </a:solidFill>
          <a:latin typeface="+mn-lt"/>
          <a:ea typeface="+mn-ea"/>
          <a:cs typeface="+mn-cs"/>
        </a:defRPr>
      </a:lvl1pPr>
      <a:lvl2pPr marL="457200" algn="r" defTabSz="914400" rtl="1" eaLnBrk="1" latinLnBrk="0" hangingPunct="1">
        <a:defRPr lang="he-IL" sz="1800" kern="1200">
          <a:solidFill>
            <a:schemeClr val="tx1"/>
          </a:solidFill>
          <a:latin typeface="+mn-lt"/>
          <a:ea typeface="+mn-ea"/>
          <a:cs typeface="+mn-cs"/>
        </a:defRPr>
      </a:lvl2pPr>
      <a:lvl3pPr marL="914400" algn="r" defTabSz="914400" rtl="1" eaLnBrk="1" latinLnBrk="0" hangingPunct="1">
        <a:defRPr lang="he-IL" sz="1800" kern="1200">
          <a:solidFill>
            <a:schemeClr val="tx1"/>
          </a:solidFill>
          <a:latin typeface="+mn-lt"/>
          <a:ea typeface="+mn-ea"/>
          <a:cs typeface="+mn-cs"/>
        </a:defRPr>
      </a:lvl3pPr>
      <a:lvl4pPr marL="1371600" algn="r" defTabSz="914400" rtl="1" eaLnBrk="1" latinLnBrk="0" hangingPunct="1">
        <a:defRPr lang="he-IL" sz="1800" kern="1200">
          <a:solidFill>
            <a:schemeClr val="tx1"/>
          </a:solidFill>
          <a:latin typeface="+mn-lt"/>
          <a:ea typeface="+mn-ea"/>
          <a:cs typeface="+mn-cs"/>
        </a:defRPr>
      </a:lvl4pPr>
      <a:lvl5pPr marL="1828800" algn="r" defTabSz="914400" rtl="1" eaLnBrk="1" latinLnBrk="0" hangingPunct="1">
        <a:defRPr lang="he-IL" sz="1800" kern="1200">
          <a:solidFill>
            <a:schemeClr val="tx1"/>
          </a:solidFill>
          <a:latin typeface="+mn-lt"/>
          <a:ea typeface="+mn-ea"/>
          <a:cs typeface="+mn-cs"/>
        </a:defRPr>
      </a:lvl5pPr>
      <a:lvl6pPr marL="2286000" algn="r" defTabSz="914400" rtl="1" eaLnBrk="1" latinLnBrk="0" hangingPunct="1">
        <a:defRPr lang="he-IL" sz="1800" kern="1200">
          <a:solidFill>
            <a:schemeClr val="tx1"/>
          </a:solidFill>
          <a:latin typeface="+mn-lt"/>
          <a:ea typeface="+mn-ea"/>
          <a:cs typeface="+mn-cs"/>
        </a:defRPr>
      </a:lvl6pPr>
      <a:lvl7pPr marL="2743200" algn="r" defTabSz="914400" rtl="1" eaLnBrk="1" latinLnBrk="0" hangingPunct="1">
        <a:defRPr lang="he-IL" sz="1800" kern="1200">
          <a:solidFill>
            <a:schemeClr val="tx1"/>
          </a:solidFill>
          <a:latin typeface="+mn-lt"/>
          <a:ea typeface="+mn-ea"/>
          <a:cs typeface="+mn-cs"/>
        </a:defRPr>
      </a:lvl7pPr>
      <a:lvl8pPr marL="3200400" algn="r" defTabSz="914400" rtl="1" eaLnBrk="1" latinLnBrk="0" hangingPunct="1">
        <a:defRPr lang="he-IL" sz="1800" kern="1200">
          <a:solidFill>
            <a:schemeClr val="tx1"/>
          </a:solidFill>
          <a:latin typeface="+mn-lt"/>
          <a:ea typeface="+mn-ea"/>
          <a:cs typeface="+mn-cs"/>
        </a:defRPr>
      </a:lvl8pPr>
      <a:lvl9pPr marL="3657600" algn="r" defTabSz="914400" rtl="1" eaLnBrk="1" latinLnBrk="0" hangingPunct="1">
        <a:defRPr lang="he-IL"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 Id="rId5" Type="http://schemas.openxmlformats.org/officeDocument/2006/relationships/image" Target="../media/image19.jpeg"/><Relationship Id="rId4" Type="http://schemas.openxmlformats.org/officeDocument/2006/relationships/image" Target="../media/image18.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hyperlink" Target="https://forms.gle/ht5TS5jZpSnJeT1m9" TargetMode="External"/><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1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 Id="rId5" Type="http://schemas.openxmlformats.org/officeDocument/2006/relationships/image" Target="../media/image25.jpg"/><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7.png"/><Relationship Id="rId7" Type="http://schemas.openxmlformats.org/officeDocument/2006/relationships/slide" Target="slide20.xml"/><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slide" Target="slide57.xml"/><Relationship Id="rId4" Type="http://schemas.openxmlformats.org/officeDocument/2006/relationships/slide" Target="slide6.xml"/><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jpeg"/><Relationship Id="rId1" Type="http://schemas.openxmlformats.org/officeDocument/2006/relationships/slideLayout" Target="../slideLayouts/slideLayout12.xml"/><Relationship Id="rId5" Type="http://schemas.openxmlformats.org/officeDocument/2006/relationships/image" Target="../media/image34.jpeg"/><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png"/><Relationship Id="rId7" Type="http://schemas.openxmlformats.org/officeDocument/2006/relationships/slide" Target="slide92.xml"/><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2.png"/><Relationship Id="rId5" Type="http://schemas.openxmlformats.org/officeDocument/2006/relationships/image" Target="../media/image10.png"/><Relationship Id="rId10" Type="http://schemas.openxmlformats.org/officeDocument/2006/relationships/slide" Target="slide109.xml"/><Relationship Id="rId4" Type="http://schemas.openxmlformats.org/officeDocument/2006/relationships/slide" Target="slide77.xml"/><Relationship Id="rId9" Type="http://schemas.openxmlformats.org/officeDocument/2006/relationships/image" Target="../media/image1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משנה 4"/>
          <p:cNvSpPr>
            <a:spLocks noGrp="1"/>
          </p:cNvSpPr>
          <p:nvPr>
            <p:ph type="subTitle" idx="1"/>
          </p:nvPr>
        </p:nvSpPr>
        <p:spPr>
          <a:xfrm>
            <a:off x="1634550" y="5483047"/>
            <a:ext cx="9144000" cy="457200"/>
          </a:xfrm>
        </p:spPr>
        <p:txBody>
          <a:bodyPr>
            <a:normAutofit fontScale="85000" lnSpcReduction="20000"/>
          </a:bodyPr>
          <a:lstStyle/>
          <a:p>
            <a:pPr algn="ctr" rtl="1"/>
            <a:r>
              <a:rPr lang="he-IL" dirty="0"/>
              <a:t>1939-1945</a:t>
            </a:r>
          </a:p>
        </p:txBody>
      </p:sp>
      <p:sp>
        <p:nvSpPr>
          <p:cNvPr id="6" name="כותרת 5"/>
          <p:cNvSpPr>
            <a:spLocks noGrp="1"/>
          </p:cNvSpPr>
          <p:nvPr>
            <p:ph type="ctrTitle"/>
          </p:nvPr>
        </p:nvSpPr>
        <p:spPr/>
        <p:txBody>
          <a:bodyPr>
            <a:normAutofit/>
          </a:bodyPr>
          <a:lstStyle/>
          <a:p>
            <a:pPr algn="ctr" rtl="1"/>
            <a:r>
              <a:rPr lang="he-IL" sz="4400" b="1" dirty="0"/>
              <a:t>השואה</a:t>
            </a:r>
          </a:p>
        </p:txBody>
      </p:sp>
      <p:pic>
        <p:nvPicPr>
          <p:cNvPr id="4" name="מציין מיקום של תמונה 3" descr="תמונה שמכילה חוץ, אדם, קרקע, צילום&#10;&#10;תיאור שנוצר ברמת מהימנות גבוהה מאוד">
            <a:extLst>
              <a:ext uri="{FF2B5EF4-FFF2-40B4-BE49-F238E27FC236}">
                <a16:creationId xmlns:a16="http://schemas.microsoft.com/office/drawing/2014/main" id="{CEEC185C-189C-421F-A6EB-E8E445C62A54}"/>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23317" b="23317"/>
          <a:stretch>
            <a:fillRect/>
          </a:stretch>
        </p:blipFill>
        <p:spPr/>
      </p:pic>
      <p:pic>
        <p:nvPicPr>
          <p:cNvPr id="8" name="מציין מיקום של תמונה 7" descr="תמונה שמכילה אדם, קבוצה, חוץ, צילום&#10;&#10;תיאור שנוצר ברמת מהימנות גבוהה מאוד">
            <a:extLst>
              <a:ext uri="{FF2B5EF4-FFF2-40B4-BE49-F238E27FC236}">
                <a16:creationId xmlns:a16="http://schemas.microsoft.com/office/drawing/2014/main" id="{A0D160C2-8FD0-4EBB-A593-E07631E96F4B}"/>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747" b="3747"/>
          <a:stretch>
            <a:fillRect/>
          </a:stretch>
        </p:blipFill>
        <p:spPr/>
      </p:pic>
      <p:pic>
        <p:nvPicPr>
          <p:cNvPr id="11" name="מציין מיקום של תמונה 10" descr="תמונה שמכילה צילום, אדם, ישן, גדר&#10;&#10;תיאור שנוצר ברמת מהימנות גבוהה מאוד">
            <a:extLst>
              <a:ext uri="{FF2B5EF4-FFF2-40B4-BE49-F238E27FC236}">
                <a16:creationId xmlns:a16="http://schemas.microsoft.com/office/drawing/2014/main" id="{2B704978-6FDE-4205-96D4-6F8CE6237563}"/>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24480" r="24480"/>
          <a:stretch>
            <a:fillRect/>
          </a:stretch>
        </p:blipFill>
        <p:spPr/>
      </p:pic>
      <p:sp>
        <p:nvSpPr>
          <p:cNvPr id="7" name="מלבן 6">
            <a:extLst>
              <a:ext uri="{FF2B5EF4-FFF2-40B4-BE49-F238E27FC236}">
                <a16:creationId xmlns:a16="http://schemas.microsoft.com/office/drawing/2014/main" id="{3AF903F3-BFD6-4296-837D-E7B83720E3A9}"/>
              </a:ext>
            </a:extLst>
          </p:cNvPr>
          <p:cNvSpPr/>
          <p:nvPr/>
        </p:nvSpPr>
        <p:spPr>
          <a:xfrm>
            <a:off x="374410" y="4899175"/>
            <a:ext cx="2520279" cy="136815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b="1" dirty="0">
                <a:solidFill>
                  <a:schemeClr val="tx2"/>
                </a:solidFill>
              </a:rPr>
              <a:t>ניתן לרכוש חוברת </a:t>
            </a:r>
            <a:r>
              <a:rPr lang="he-IL" b="1" dirty="0" err="1">
                <a:solidFill>
                  <a:schemeClr val="tx2"/>
                </a:solidFill>
              </a:rPr>
              <a:t>מיקודית</a:t>
            </a:r>
            <a:r>
              <a:rPr lang="he-IL" b="1" dirty="0">
                <a:solidFill>
                  <a:schemeClr val="tx2"/>
                </a:solidFill>
              </a:rPr>
              <a:t> זהה למצגות </a:t>
            </a:r>
          </a:p>
          <a:p>
            <a:pPr algn="ctr" rtl="1"/>
            <a:r>
              <a:rPr lang="he-IL" b="1" dirty="0">
                <a:solidFill>
                  <a:schemeClr val="tx2"/>
                </a:solidFill>
              </a:rPr>
              <a:t>פרטים וקישור להזמנה</a:t>
            </a:r>
          </a:p>
          <a:p>
            <a:pPr algn="ctr" rtl="1"/>
            <a:r>
              <a:rPr lang="he-IL" b="1" dirty="0">
                <a:solidFill>
                  <a:schemeClr val="tx2"/>
                </a:solidFill>
              </a:rPr>
              <a:t>בסוף המצגת</a:t>
            </a:r>
          </a:p>
        </p:txBody>
      </p:sp>
    </p:spTree>
    <p:extLst>
      <p:ext uri="{BB962C8B-B14F-4D97-AF65-F5344CB8AC3E}">
        <p14:creationId xmlns:p14="http://schemas.microsoft.com/office/powerpoint/2010/main" val="307381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334247AC-AC27-4894-BD03-FB900376504E}"/>
              </a:ext>
            </a:extLst>
          </p:cNvPr>
          <p:cNvSpPr>
            <a:spLocks noGrp="1"/>
          </p:cNvSpPr>
          <p:nvPr>
            <p:ph idx="1"/>
          </p:nvPr>
        </p:nvSpPr>
        <p:spPr/>
        <p:txBody>
          <a:bodyPr/>
          <a:lstStyle/>
          <a:p>
            <a:r>
              <a:rPr lang="he-IL" dirty="0"/>
              <a:t>"נשלחנו מפולין לפני שמונה ימים... ביישוב זה יש 16 אלף תושבים, מהם 14 אלף יהודים </a:t>
            </a:r>
            <a:r>
              <a:rPr lang="he-IL" dirty="0" err="1"/>
              <a:t>אמיתיים</a:t>
            </a:r>
            <a:r>
              <a:rPr lang="he-IL" dirty="0"/>
              <a:t>, מלוכלכים ועם זקן, וגרועים מכפי שהם מוצגים בדר </a:t>
            </a:r>
            <a:r>
              <a:rPr lang="he-IL" dirty="0" err="1"/>
              <a:t>שטרימר</a:t>
            </a:r>
            <a:r>
              <a:rPr lang="he-IL" dirty="0"/>
              <a:t>... האוכלוסייה מלאה מגיפות וזוהמה"</a:t>
            </a:r>
          </a:p>
          <a:p>
            <a:endParaRPr lang="he-IL" dirty="0"/>
          </a:p>
        </p:txBody>
      </p:sp>
      <p:pic>
        <p:nvPicPr>
          <p:cNvPr id="6" name="מציין מיקום של תמונה 5">
            <a:extLst>
              <a:ext uri="{FF2B5EF4-FFF2-40B4-BE49-F238E27FC236}">
                <a16:creationId xmlns:a16="http://schemas.microsoft.com/office/drawing/2014/main" id="{3FB8E0D6-346E-47EA-AA01-AF5CBC4C65E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786" r="10786"/>
          <a:stretch>
            <a:fillRect/>
          </a:stretch>
        </p:blipFill>
        <p:spPr/>
      </p:pic>
    </p:spTree>
    <p:extLst>
      <p:ext uri="{BB962C8B-B14F-4D97-AF65-F5344CB8AC3E}">
        <p14:creationId xmlns:p14="http://schemas.microsoft.com/office/powerpoint/2010/main" val="291175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76B212F2-8D1C-45A2-97A3-880F3503C850}"/>
              </a:ext>
            </a:extLst>
          </p:cNvPr>
          <p:cNvSpPr>
            <a:spLocks noGrp="1"/>
          </p:cNvSpPr>
          <p:nvPr>
            <p:ph type="title"/>
          </p:nvPr>
        </p:nvSpPr>
        <p:spPr/>
        <p:txBody>
          <a:bodyPr/>
          <a:lstStyle/>
          <a:p>
            <a:r>
              <a:rPr lang="he-IL" dirty="0"/>
              <a:t>מרד גטו ורשה</a:t>
            </a:r>
          </a:p>
        </p:txBody>
      </p:sp>
      <p:sp>
        <p:nvSpPr>
          <p:cNvPr id="6" name="מציין מיקום תוכן 5">
            <a:extLst>
              <a:ext uri="{FF2B5EF4-FFF2-40B4-BE49-F238E27FC236}">
                <a16:creationId xmlns:a16="http://schemas.microsoft.com/office/drawing/2014/main" id="{3459614E-DFEA-4CEB-8542-D61A4E81627E}"/>
              </a:ext>
            </a:extLst>
          </p:cNvPr>
          <p:cNvSpPr>
            <a:spLocks noGrp="1"/>
          </p:cNvSpPr>
          <p:nvPr>
            <p:ph idx="1"/>
          </p:nvPr>
        </p:nvSpPr>
        <p:spPr/>
        <p:txBody>
          <a:bodyPr/>
          <a:lstStyle/>
          <a:p>
            <a:r>
              <a:rPr lang="he-IL" dirty="0"/>
              <a:t>בט' באב תש"ב, 22 ביולי 1942, החלה האקציה הגדולה מגטו ורשה אל טרבלינקה. במשך תשעה חודשים, עד אפריל 1943 נותרו מתוך כמעט חצי מיליון יהודים בגטו רק כחמישים אלף!</a:t>
            </a:r>
          </a:p>
          <a:p>
            <a:r>
              <a:rPr lang="he-IL" dirty="0"/>
              <a:t>רעיון ההתקוממות החל בקרב האוכלוסייה בתקופת האקציות, ואצל ארגונים שונים עוד לפני כן. </a:t>
            </a:r>
          </a:p>
          <a:p>
            <a:r>
              <a:rPr lang="he-IL" dirty="0"/>
              <a:t>בגטו ורשה פעלו מספר תנועות נוער אשר תפקידן העיקרי היה לעסוק בתחומי החינוך והחברה, ולהיות למעשה "מפלט" של הנוער בשעות הקשות של הכליאה בגטו. </a:t>
            </a:r>
          </a:p>
        </p:txBody>
      </p:sp>
    </p:spTree>
    <p:extLst>
      <p:ext uri="{BB962C8B-B14F-4D97-AF65-F5344CB8AC3E}">
        <p14:creationId xmlns:p14="http://schemas.microsoft.com/office/powerpoint/2010/main" val="335518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a:extLst>
              <a:ext uri="{FF2B5EF4-FFF2-40B4-BE49-F238E27FC236}">
                <a16:creationId xmlns:a16="http://schemas.microsoft.com/office/drawing/2014/main" id="{FBF00218-0530-4F06-B5B9-CA2EAE8E95C0}"/>
              </a:ext>
            </a:extLst>
          </p:cNvPr>
          <p:cNvSpPr>
            <a:spLocks noGrp="1"/>
          </p:cNvSpPr>
          <p:nvPr>
            <p:ph idx="1"/>
          </p:nvPr>
        </p:nvSpPr>
        <p:spPr/>
        <p:txBody>
          <a:bodyPr/>
          <a:lstStyle/>
          <a:p>
            <a:r>
              <a:rPr lang="he-IL" dirty="0"/>
              <a:t>אולם פניהן של תנועות הנוער הופנו לכיוון המרידה בחלק מהמקרים עוד לפני שהוקם הגטו, ואחרים החלו להאמין ברעיון ההתקוממות בתקופת האקציות.</a:t>
            </a:r>
          </a:p>
          <a:p>
            <a:r>
              <a:rPr lang="he-IL" dirty="0"/>
              <a:t>תנועות הנוער "השומר הצעיר", "עקיבא" ו"דרור" התמזגו יחד לארגון העיקרי במוקם מיד לאחר האקציה הגדולה ב-1942 – "</a:t>
            </a:r>
            <a:r>
              <a:rPr lang="he-IL" b="1" dirty="0"/>
              <a:t>ארגון יהודי לוחם</a:t>
            </a:r>
            <a:r>
              <a:rPr lang="he-IL" dirty="0"/>
              <a:t>" – </a:t>
            </a:r>
            <a:r>
              <a:rPr lang="he-IL" dirty="0" err="1"/>
              <a:t>אי"ל</a:t>
            </a:r>
            <a:r>
              <a:rPr lang="he-IL" dirty="0"/>
              <a:t>. מאוחר יותר הצטרפו אליו גם ארגון "</a:t>
            </a:r>
            <a:r>
              <a:rPr lang="he-IL" dirty="0" err="1"/>
              <a:t>הבונד</a:t>
            </a:r>
            <a:r>
              <a:rPr lang="he-IL" dirty="0"/>
              <a:t>" שהיה ארגון קומוניסטי אנטי-ציוני. </a:t>
            </a:r>
          </a:p>
          <a:p>
            <a:r>
              <a:rPr lang="he-IL" dirty="0"/>
              <a:t>בראש ארגון </a:t>
            </a:r>
            <a:r>
              <a:rPr lang="he-IL" dirty="0" err="1"/>
              <a:t>אי"ל</a:t>
            </a:r>
            <a:r>
              <a:rPr lang="he-IL" dirty="0"/>
              <a:t> עמד מרדכי </a:t>
            </a:r>
            <a:r>
              <a:rPr lang="he-IL" dirty="0" err="1"/>
              <a:t>אנילביץ</a:t>
            </a:r>
            <a:r>
              <a:rPr lang="he-IL" dirty="0"/>
              <a:t> </a:t>
            </a:r>
            <a:r>
              <a:rPr lang="he-IL" dirty="0" err="1"/>
              <a:t>וסגנו</a:t>
            </a:r>
            <a:r>
              <a:rPr lang="he-IL" dirty="0"/>
              <a:t> היה מרק </a:t>
            </a:r>
            <a:r>
              <a:rPr lang="he-IL" dirty="0" err="1"/>
              <a:t>אדלמן</a:t>
            </a:r>
            <a:r>
              <a:rPr lang="he-IL" dirty="0"/>
              <a:t>. מטרתו של הארגון היה להוביל את המרד נגד הגרמנים בגטו, ולנסות ליצור תסיסה כזו גם בגטאות אחרים כמו גטו קרקוב, וילנה </a:t>
            </a:r>
            <a:r>
              <a:rPr lang="he-IL" dirty="0" err="1"/>
              <a:t>וביאליסטוק</a:t>
            </a:r>
            <a:r>
              <a:rPr lang="he-IL" dirty="0"/>
              <a:t>.</a:t>
            </a:r>
          </a:p>
          <a:p>
            <a:r>
              <a:rPr lang="he-IL" dirty="0"/>
              <a:t>עם זאת היה זה ארגון ללא סיוע משום גורם חיצוני לגטו ובכך גם סבל מאוד ממחסור בציוד צבאי, שהיה קריטי למרד.</a:t>
            </a:r>
          </a:p>
        </p:txBody>
      </p:sp>
    </p:spTree>
    <p:extLst>
      <p:ext uri="{BB962C8B-B14F-4D97-AF65-F5344CB8AC3E}">
        <p14:creationId xmlns:p14="http://schemas.microsoft.com/office/powerpoint/2010/main" val="418084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9F4B68C2-99B4-4F5F-9FD9-079CFC35DEF2}"/>
              </a:ext>
            </a:extLst>
          </p:cNvPr>
          <p:cNvSpPr>
            <a:spLocks noGrp="1"/>
          </p:cNvSpPr>
          <p:nvPr>
            <p:ph idx="1"/>
          </p:nvPr>
        </p:nvSpPr>
        <p:spPr/>
        <p:txBody>
          <a:bodyPr/>
          <a:lstStyle/>
          <a:p>
            <a:r>
              <a:rPr lang="he-IL" dirty="0"/>
              <a:t>ארגון נוסף היה קטן יותר אבל משמעותי ביכולותיו הצבאיות – "</a:t>
            </a:r>
            <a:r>
              <a:rPr lang="he-IL" b="1" dirty="0"/>
              <a:t>ארגון צבי יהודי</a:t>
            </a:r>
            <a:r>
              <a:rPr lang="he-IL" dirty="0"/>
              <a:t>" – </a:t>
            </a:r>
            <a:r>
              <a:rPr lang="he-IL" dirty="0" err="1"/>
              <a:t>אצ"י</a:t>
            </a:r>
            <a:r>
              <a:rPr lang="he-IL" dirty="0"/>
              <a:t>. </a:t>
            </a:r>
          </a:p>
          <a:p>
            <a:r>
              <a:rPr lang="he-IL" dirty="0"/>
              <a:t>בניגוד </a:t>
            </a:r>
            <a:r>
              <a:rPr lang="he-IL" dirty="0" err="1"/>
              <a:t>לאי"ל</a:t>
            </a:r>
            <a:r>
              <a:rPr lang="he-IL" dirty="0"/>
              <a:t>, ארגון </a:t>
            </a:r>
            <a:r>
              <a:rPr lang="he-IL" dirty="0" err="1"/>
              <a:t>האצ"י</a:t>
            </a:r>
            <a:r>
              <a:rPr lang="he-IL" dirty="0"/>
              <a:t> היה ארגון יותר מסודר מבחינה צבאית, חלק מהשותפים בו היו אנשי צבא לשעבר, שהשתתפו בצבא פולין. </a:t>
            </a:r>
            <a:r>
              <a:rPr lang="he-IL" dirty="0" err="1"/>
              <a:t>אצ"י</a:t>
            </a:r>
            <a:r>
              <a:rPr lang="he-IL" dirty="0"/>
              <a:t> היה חלק מהתנועה הרוויזיוניסטית של זאב </a:t>
            </a:r>
            <a:r>
              <a:rPr lang="he-IL" dirty="0" err="1"/>
              <a:t>ז'ובטינסקי</a:t>
            </a:r>
            <a:r>
              <a:rPr lang="he-IL" dirty="0"/>
              <a:t> וחלק מתנועת הנוער – בית"ר. </a:t>
            </a:r>
          </a:p>
          <a:p>
            <a:r>
              <a:rPr lang="he-IL" dirty="0"/>
              <a:t>בראש </a:t>
            </a:r>
            <a:r>
              <a:rPr lang="he-IL" dirty="0" err="1"/>
              <a:t>אצ"י</a:t>
            </a:r>
            <a:r>
              <a:rPr lang="he-IL" dirty="0"/>
              <a:t> עמדו פרנקל ואפלבאום. שני המפקדים הקימו למעשה את המחתרת כשהיא מתנהלת באופן צבאי שכלל היררכיה ברורה, מחלקות שונות כמו כספים, קשרי חוץ ועוד. </a:t>
            </a:r>
          </a:p>
          <a:p>
            <a:r>
              <a:rPr lang="he-IL" dirty="0" err="1"/>
              <a:t>אצ"י</a:t>
            </a:r>
            <a:r>
              <a:rPr lang="he-IL" dirty="0"/>
              <a:t> היה מצויד ביותר כלי מלחמה כמו בקבוקי מולוטוב, רימונים, אקדחים, רובים ואפילו מכונת ירייה.</a:t>
            </a:r>
          </a:p>
        </p:txBody>
      </p:sp>
    </p:spTree>
    <p:extLst>
      <p:ext uri="{BB962C8B-B14F-4D97-AF65-F5344CB8AC3E}">
        <p14:creationId xmlns:p14="http://schemas.microsoft.com/office/powerpoint/2010/main" val="412372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67684B14-B162-44D4-A51B-6CB3332BF95E}"/>
              </a:ext>
            </a:extLst>
          </p:cNvPr>
          <p:cNvSpPr>
            <a:spLocks noGrp="1"/>
          </p:cNvSpPr>
          <p:nvPr>
            <p:ph idx="1"/>
          </p:nvPr>
        </p:nvSpPr>
        <p:spPr/>
        <p:txBody>
          <a:bodyPr/>
          <a:lstStyle/>
          <a:p>
            <a:r>
              <a:rPr lang="he-IL" dirty="0"/>
              <a:t>עם </a:t>
            </a:r>
            <a:r>
              <a:rPr lang="he-IL" dirty="0" err="1"/>
              <a:t>התמשכויות</a:t>
            </a:r>
            <a:r>
              <a:rPr lang="he-IL" dirty="0"/>
              <a:t> האקציות, הבינו בשני הארגונים – </a:t>
            </a:r>
            <a:r>
              <a:rPr lang="he-IL" dirty="0" err="1"/>
              <a:t>אצ"י</a:t>
            </a:r>
            <a:r>
              <a:rPr lang="he-IL" dirty="0"/>
              <a:t> </a:t>
            </a:r>
            <a:r>
              <a:rPr lang="he-IL" dirty="0" err="1"/>
              <a:t>ואי"ל</a:t>
            </a:r>
            <a:r>
              <a:rPr lang="he-IL" dirty="0"/>
              <a:t> וגם בגטו עצמו – שהגטו עומד לקראת חיסול. כאשר נותרו רק 50 אלף בגטו, הבינו אנשי הגטו שהאקציות הבאות תהיינה למעשה חיסול הגטו. </a:t>
            </a:r>
          </a:p>
          <a:p>
            <a:r>
              <a:rPr lang="he-IL" dirty="0"/>
              <a:t>למרות ששני הארגונים הלוחמים היו בעלי אותה השקפה לגבי המאבק בגרמנים, הם לא התאחדו ושיתוף הפעולה ביניהם היה טקטי בלבד. המרחק האידיאולוגי בין הארגונים, כנראה, מנע מהם את האיחוד.</a:t>
            </a:r>
          </a:p>
          <a:p>
            <a:r>
              <a:rPr lang="he-IL" dirty="0"/>
              <a:t>בשונה מגטאות אחרים, בגטו ורשה גם התושבים היו חלק מההכנה לקראת המרד. התושבים המקומיים היו חלק ממערך הבונקרים שהוקמו מתחת לאדמה, במטרה להסתתר שם בזמן המרד, כאשר הלוחמים הם אלו שיגנו עליהם. </a:t>
            </a:r>
          </a:p>
        </p:txBody>
      </p:sp>
    </p:spTree>
    <p:extLst>
      <p:ext uri="{BB962C8B-B14F-4D97-AF65-F5344CB8AC3E}">
        <p14:creationId xmlns:p14="http://schemas.microsoft.com/office/powerpoint/2010/main" val="512080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8E3F7B01-7EBD-44A5-BC41-0980FBE17A86}"/>
              </a:ext>
            </a:extLst>
          </p:cNvPr>
          <p:cNvSpPr>
            <a:spLocks noGrp="1"/>
          </p:cNvSpPr>
          <p:nvPr>
            <p:ph idx="1"/>
          </p:nvPr>
        </p:nvSpPr>
        <p:spPr/>
        <p:txBody>
          <a:bodyPr/>
          <a:lstStyle/>
          <a:p>
            <a:r>
              <a:rPr lang="he-IL" dirty="0"/>
              <a:t>אנשי המחתרות היו ללא אשליות – ברור היה להם שלא מדובר בחיים או מוות אלא במוות בכבוד או מוות כמו עד עכשיו – ללא בחירה וללא התנגדות. </a:t>
            </a:r>
          </a:p>
          <a:p>
            <a:r>
              <a:rPr lang="he-IL" dirty="0" err="1"/>
              <a:t>אנילביץ</a:t>
            </a:r>
            <a:r>
              <a:rPr lang="he-IL" dirty="0"/>
              <a:t> אמר "אנחנו נלחמים בשביל שלוש שורות בהיסטוריה" וכוונתו הייתה שברור שלא נצא חיים מהמרד, שכן מדינה כמו גרמניה שהכניע מדינות אדירות – ודאי תכניע את הגטו. אלא שאנחנו נבחר באיזה אופן נמות.</a:t>
            </a:r>
          </a:p>
          <a:p>
            <a:r>
              <a:rPr lang="he-IL" dirty="0"/>
              <a:t>עם זאת, היו גם כאלו שכן נסחפו אל מחוזות האשליה והאמינו שהמרד יצליח והם ינצלו. </a:t>
            </a:r>
          </a:p>
          <a:p>
            <a:r>
              <a:rPr lang="he-IL" dirty="0"/>
              <a:t>בינואר 1943 החלה אקציה נוספת בגטו, אלא שהפעם, בפעם הראשונה, הגרמנים נפגשו במרד (שמכונה "המרד הקטן") – וספגו אבדות קשות.</a:t>
            </a:r>
          </a:p>
        </p:txBody>
      </p:sp>
    </p:spTree>
    <p:extLst>
      <p:ext uri="{BB962C8B-B14F-4D97-AF65-F5344CB8AC3E}">
        <p14:creationId xmlns:p14="http://schemas.microsoft.com/office/powerpoint/2010/main" val="587463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643C9B95-8F9E-42A3-A397-DA2823841A46}"/>
              </a:ext>
            </a:extLst>
          </p:cNvPr>
          <p:cNvSpPr>
            <a:spLocks noGrp="1"/>
          </p:cNvSpPr>
          <p:nvPr>
            <p:ph idx="1"/>
          </p:nvPr>
        </p:nvSpPr>
        <p:spPr>
          <a:xfrm>
            <a:off x="600102" y="188640"/>
            <a:ext cx="11038926" cy="6468914"/>
          </a:xfrm>
        </p:spPr>
        <p:txBody>
          <a:bodyPr>
            <a:normAutofit lnSpcReduction="10000"/>
          </a:bodyPr>
          <a:lstStyle/>
          <a:p>
            <a:r>
              <a:rPr lang="he-IL" dirty="0"/>
              <a:t>הגרמנים אמנם נסוגו לאחור, אבל ברור היה לכולם שיום חיסול הגטו קרוב מתמיד. </a:t>
            </a:r>
          </a:p>
          <a:p>
            <a:r>
              <a:rPr lang="he-IL" dirty="0"/>
              <a:t>שלושה חודשים לאחר מכן, בערב פסח תש"ג (19.4.1943) הגיעו הגרמנים לבצע את פקודת חיסול הגטו. הייתה זו "מתנה" עבור הפיהרר, היטלר, לקראת יום הולדתו (ב-20.4), אולם מהר מאוד הם הבינו שמתנה קלה לא תהיה כאן.</a:t>
            </a:r>
          </a:p>
          <a:p>
            <a:r>
              <a:rPr lang="he-IL" dirty="0"/>
              <a:t>במחתרות פתחו במרד שכונה "המרד הגדול" או "מרד גטו ורשה" ובמשך ימים נאבקו בגרמנים, ששלחו עוד ועוד כוחות אל תוך הגטו, עד חיסולו המוחלט ב-16 במאי. </a:t>
            </a:r>
          </a:p>
          <a:p>
            <a:r>
              <a:rPr lang="he-IL" dirty="0"/>
              <a:t>הגרמנים עברו בניין אחרי בניין והעלו אותו באש, זרקו רימונים אל הבונקרים והציפו בונקרים במים. בסיומו של המרד דיווח הגנרל </a:t>
            </a:r>
            <a:r>
              <a:rPr lang="he-IL" dirty="0" err="1"/>
              <a:t>שטרופ</a:t>
            </a:r>
            <a:r>
              <a:rPr lang="he-IL" dirty="0"/>
              <a:t> "אין עוד יהודים בוורשה". </a:t>
            </a:r>
          </a:p>
        </p:txBody>
      </p:sp>
    </p:spTree>
    <p:extLst>
      <p:ext uri="{BB962C8B-B14F-4D97-AF65-F5344CB8AC3E}">
        <p14:creationId xmlns:p14="http://schemas.microsoft.com/office/powerpoint/2010/main" val="59690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a:extLst>
              <a:ext uri="{FF2B5EF4-FFF2-40B4-BE49-F238E27FC236}">
                <a16:creationId xmlns:a16="http://schemas.microsoft.com/office/drawing/2014/main" id="{B5DDD307-23E7-465F-81C1-F965DB7FFF70}"/>
              </a:ext>
            </a:extLst>
          </p:cNvPr>
          <p:cNvSpPr>
            <a:spLocks noGrp="1"/>
          </p:cNvSpPr>
          <p:nvPr>
            <p:ph type="title"/>
          </p:nvPr>
        </p:nvSpPr>
        <p:spPr/>
        <p:txBody>
          <a:bodyPr/>
          <a:lstStyle/>
          <a:p>
            <a:r>
              <a:rPr lang="he-IL" dirty="0"/>
              <a:t>הפרטיזנים</a:t>
            </a:r>
          </a:p>
        </p:txBody>
      </p:sp>
      <p:sp>
        <p:nvSpPr>
          <p:cNvPr id="7" name="מציין מיקום תוכן 6">
            <a:extLst>
              <a:ext uri="{FF2B5EF4-FFF2-40B4-BE49-F238E27FC236}">
                <a16:creationId xmlns:a16="http://schemas.microsoft.com/office/drawing/2014/main" id="{5A06AB46-9FE9-4C6A-AF98-E075766D4B5C}"/>
              </a:ext>
            </a:extLst>
          </p:cNvPr>
          <p:cNvSpPr>
            <a:spLocks noGrp="1"/>
          </p:cNvSpPr>
          <p:nvPr>
            <p:ph idx="1"/>
          </p:nvPr>
        </p:nvSpPr>
        <p:spPr/>
        <p:txBody>
          <a:bodyPr/>
          <a:lstStyle/>
          <a:p>
            <a:r>
              <a:rPr lang="he-IL" dirty="0"/>
              <a:t>המושג "פרטיזן" הוא – לוחם חופש בצרפתית. </a:t>
            </a:r>
          </a:p>
          <a:p>
            <a:r>
              <a:rPr lang="he-IL" dirty="0"/>
              <a:t>בתקופת השואה ומלה"ע ה-2 הסתתרו ביערות הרבים באירופה, ובעיקר במזרח אירופה, קבוצות רבות של לוחמים לא סדירים – הם נקראו פרטיזנים.</a:t>
            </a:r>
          </a:p>
          <a:p>
            <a:r>
              <a:rPr lang="he-IL" dirty="0"/>
              <a:t>היער היה מקום מסתור טוב עבור הפרטיזנים כיוון שהם ניצלו את הצפיפות של העצים להסתתר וברוב המקרים החיילים הגרמנים נמנעו מלהיכנס ליערות אלה.</a:t>
            </a:r>
          </a:p>
          <a:p>
            <a:r>
              <a:rPr lang="he-IL" dirty="0"/>
              <a:t>ההחלטה על בריחה מהגטו אל היער לא הייתה פשוטה. בריחה מהגטו היא סיכון גדול מאוד שאם ייתפס הבורח – הוא יוצא להורג.</a:t>
            </a:r>
          </a:p>
          <a:p>
            <a:endParaRPr lang="he-IL" dirty="0"/>
          </a:p>
        </p:txBody>
      </p:sp>
    </p:spTree>
    <p:extLst>
      <p:ext uri="{BB962C8B-B14F-4D97-AF65-F5344CB8AC3E}">
        <p14:creationId xmlns:p14="http://schemas.microsoft.com/office/powerpoint/2010/main" val="2691123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a:extLst>
              <a:ext uri="{FF2B5EF4-FFF2-40B4-BE49-F238E27FC236}">
                <a16:creationId xmlns:a16="http://schemas.microsoft.com/office/drawing/2014/main" id="{3B9C592D-AF9A-4C7F-864B-2D4AD97F2C68}"/>
              </a:ext>
            </a:extLst>
          </p:cNvPr>
          <p:cNvSpPr>
            <a:spLocks noGrp="1"/>
          </p:cNvSpPr>
          <p:nvPr>
            <p:ph idx="1"/>
          </p:nvPr>
        </p:nvSpPr>
        <p:spPr/>
        <p:txBody>
          <a:bodyPr/>
          <a:lstStyle/>
          <a:p>
            <a:r>
              <a:rPr lang="he-IL" dirty="0"/>
              <a:t>בנוסף, הרבה יהודים חששו לעזוב את הגטו ולהשאיר את משפחותיהם מאחור. </a:t>
            </a:r>
          </a:p>
          <a:p>
            <a:r>
              <a:rPr lang="he-IL" dirty="0"/>
              <a:t>קושי נוסף היה היכולת לשרוד ביער. היו מקרים גם שיהודים נרצחו ביער ע"י הפרטיזנים עצמם, שלפעמים היו אנטישמים כמו הגרמנים.</a:t>
            </a:r>
          </a:p>
          <a:p>
            <a:r>
              <a:rPr lang="he-IL" dirty="0"/>
              <a:t>למרות הסכנות רבים נמלטו אל היער והסתתרו בקבוצות פרטיזנים. </a:t>
            </a:r>
          </a:p>
          <a:p>
            <a:r>
              <a:rPr lang="he-IL" dirty="0"/>
              <a:t>הפרטיזנים נלחמו באופן לא סדיר נגד הגרמנים ופגעו במטרות צבאיות כמו בסיסים, פיצוץ גשרים, פיצוץ מסילות ברזל ועוד. </a:t>
            </a:r>
          </a:p>
          <a:p>
            <a:r>
              <a:rPr lang="he-IL" dirty="0"/>
              <a:t>ביוגוסלביה למשל היהודים היו שותפים מאוד במאבק הפרטיזנים הגויים כנגד הגרמנים והנהגת הפרטיזנים הגויים ראו ביהודים שותפים נגד הגרמנים.</a:t>
            </a:r>
          </a:p>
        </p:txBody>
      </p:sp>
    </p:spTree>
    <p:extLst>
      <p:ext uri="{BB962C8B-B14F-4D97-AF65-F5344CB8AC3E}">
        <p14:creationId xmlns:p14="http://schemas.microsoft.com/office/powerpoint/2010/main" val="381883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C5EB7ACB-B768-422B-BA9E-245DC49387B2}"/>
              </a:ext>
            </a:extLst>
          </p:cNvPr>
          <p:cNvSpPr>
            <a:spLocks noGrp="1"/>
          </p:cNvSpPr>
          <p:nvPr>
            <p:ph idx="1"/>
          </p:nvPr>
        </p:nvSpPr>
        <p:spPr/>
        <p:txBody>
          <a:bodyPr/>
          <a:lstStyle/>
          <a:p>
            <a:r>
              <a:rPr lang="he-IL" dirty="0"/>
              <a:t>תופעה ייחודית לפרטיזנים היהודים הייתה "מחנה המשפחות" של </a:t>
            </a:r>
            <a:r>
              <a:rPr lang="he-IL" dirty="0" err="1"/>
              <a:t>ביילסקי</a:t>
            </a:r>
            <a:r>
              <a:rPr lang="he-IL" dirty="0"/>
              <a:t> – למרות הסיכון הגדול </a:t>
            </a:r>
            <a:r>
              <a:rPr lang="he-IL" dirty="0" err="1"/>
              <a:t>ביילסקי</a:t>
            </a:r>
            <a:r>
              <a:rPr lang="he-IL" dirty="0"/>
              <a:t> הציל כ-1200 איש ע"י כך שהקים מחנה פרטיזנים משפחתי שכלל גם ילדים ונשים, למרות הקושי. הגברים היו המגנים ונלחמים והנשים והילדים הוסתרו בעובי היער. </a:t>
            </a:r>
          </a:p>
          <a:p>
            <a:endParaRPr lang="he-IL" dirty="0"/>
          </a:p>
        </p:txBody>
      </p:sp>
    </p:spTree>
    <p:extLst>
      <p:ext uri="{BB962C8B-B14F-4D97-AF65-F5344CB8AC3E}">
        <p14:creationId xmlns:p14="http://schemas.microsoft.com/office/powerpoint/2010/main" val="9803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16B05F9A-4E67-4192-A011-0FF422710619}"/>
              </a:ext>
            </a:extLst>
          </p:cNvPr>
          <p:cNvSpPr>
            <a:spLocks noGrp="1"/>
          </p:cNvSpPr>
          <p:nvPr>
            <p:ph type="title"/>
          </p:nvPr>
        </p:nvSpPr>
        <p:spPr>
          <a:xfrm>
            <a:off x="1522413" y="1643064"/>
            <a:ext cx="9144002" cy="1569912"/>
          </a:xfrm>
        </p:spPr>
        <p:txBody>
          <a:bodyPr>
            <a:normAutofit/>
          </a:bodyPr>
          <a:lstStyle/>
          <a:p>
            <a:pPr algn="ctr">
              <a:lnSpc>
                <a:spcPct val="150000"/>
              </a:lnSpc>
            </a:pPr>
            <a:r>
              <a:rPr lang="he-IL" b="1" dirty="0"/>
              <a:t>ו. שארית הפליטה</a:t>
            </a:r>
          </a:p>
        </p:txBody>
      </p:sp>
    </p:spTree>
    <p:extLst>
      <p:ext uri="{BB962C8B-B14F-4D97-AF65-F5344CB8AC3E}">
        <p14:creationId xmlns:p14="http://schemas.microsoft.com/office/powerpoint/2010/main" val="379874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a:extLst>
              <a:ext uri="{FF2B5EF4-FFF2-40B4-BE49-F238E27FC236}">
                <a16:creationId xmlns:a16="http://schemas.microsoft.com/office/drawing/2014/main" id="{91CE3123-51EE-4346-8737-364916082DC4}"/>
              </a:ext>
            </a:extLst>
          </p:cNvPr>
          <p:cNvSpPr>
            <a:spLocks noGrp="1"/>
          </p:cNvSpPr>
          <p:nvPr>
            <p:ph idx="1"/>
          </p:nvPr>
        </p:nvSpPr>
        <p:spPr/>
        <p:txBody>
          <a:bodyPr/>
          <a:lstStyle/>
          <a:p>
            <a:endParaRPr lang="he-IL"/>
          </a:p>
        </p:txBody>
      </p:sp>
      <p:pic>
        <p:nvPicPr>
          <p:cNvPr id="5" name="Picture 2" descr="http://www1.yadvashem.org/IMAGE_TYPE/842.jpg">
            <a:extLst>
              <a:ext uri="{FF2B5EF4-FFF2-40B4-BE49-F238E27FC236}">
                <a16:creationId xmlns:a16="http://schemas.microsoft.com/office/drawing/2014/main" id="{4E48C197-872F-4DAF-820B-EA07309DDF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056" y="164543"/>
            <a:ext cx="4077271" cy="30116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www1.yadvashem.org/IMAGE_TYPE/1404.jpg">
            <a:extLst>
              <a:ext uri="{FF2B5EF4-FFF2-40B4-BE49-F238E27FC236}">
                <a16:creationId xmlns:a16="http://schemas.microsoft.com/office/drawing/2014/main" id="{A2ED96E7-56F4-4A97-B8D1-C349EA786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6500" y="276852"/>
            <a:ext cx="4353456" cy="28841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1.yadvashem.org/IMAGE_TYPE/847.jpg">
            <a:extLst>
              <a:ext uri="{FF2B5EF4-FFF2-40B4-BE49-F238E27FC236}">
                <a16:creationId xmlns:a16="http://schemas.microsoft.com/office/drawing/2014/main" id="{DA15F60C-8327-4818-8A65-07D32D3EB8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6849" y="3316584"/>
            <a:ext cx="4338698" cy="33191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www1.yadvashem.org/IMAGE_TYPE/855.jpg">
            <a:extLst>
              <a:ext uri="{FF2B5EF4-FFF2-40B4-BE49-F238E27FC236}">
                <a16:creationId xmlns:a16="http://schemas.microsoft.com/office/drawing/2014/main" id="{F633048D-9DA3-48C7-8364-6EC56408D2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5823" y="3435060"/>
            <a:ext cx="4251243" cy="3082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179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B3C2EC49-DB83-4B7D-87D8-49A91A8C7669}"/>
              </a:ext>
            </a:extLst>
          </p:cNvPr>
          <p:cNvSpPr>
            <a:spLocks noGrp="1"/>
          </p:cNvSpPr>
          <p:nvPr>
            <p:ph type="title"/>
          </p:nvPr>
        </p:nvSpPr>
        <p:spPr/>
        <p:txBody>
          <a:bodyPr/>
          <a:lstStyle/>
          <a:p>
            <a:r>
              <a:rPr lang="he-IL" dirty="0"/>
              <a:t>מחנות העקורים</a:t>
            </a:r>
          </a:p>
        </p:txBody>
      </p:sp>
      <p:sp>
        <p:nvSpPr>
          <p:cNvPr id="4" name="מציין מיקום תוכן 3">
            <a:extLst>
              <a:ext uri="{FF2B5EF4-FFF2-40B4-BE49-F238E27FC236}">
                <a16:creationId xmlns:a16="http://schemas.microsoft.com/office/drawing/2014/main" id="{EBD0983A-BD38-4EE6-AE0B-0B7938B1E3DE}"/>
              </a:ext>
            </a:extLst>
          </p:cNvPr>
          <p:cNvSpPr>
            <a:spLocks noGrp="1"/>
          </p:cNvSpPr>
          <p:nvPr>
            <p:ph idx="1"/>
          </p:nvPr>
        </p:nvSpPr>
        <p:spPr/>
        <p:txBody>
          <a:bodyPr/>
          <a:lstStyle/>
          <a:p>
            <a:r>
              <a:rPr lang="he-IL" dirty="0"/>
              <a:t>כאשר שחררו בעלות הברית את אירופה מהנאציזם, הם נחשפו אל הזוועות הנוראיות עליהם כבר שמעו – מחנות של אנשים, רובם הגדול יהודים, שנמצאים במצב של תת-תזונה (</a:t>
            </a:r>
            <a:r>
              <a:rPr lang="he-IL" dirty="0" err="1"/>
              <a:t>מוזלמן</a:t>
            </a:r>
            <a:r>
              <a:rPr lang="he-IL" dirty="0"/>
              <a:t>) – אנשים רזים שבקושי יכולים ללכת. </a:t>
            </a:r>
          </a:p>
          <a:p>
            <a:r>
              <a:rPr lang="he-IL" dirty="0"/>
              <a:t>בתחילה החיילים הבריטים והאמריקאים ריחמו על אותם אנשים ומיהרו לתת להם אוכל, אבל זה גרם להרבה יהודים למות כיוון שקיבתם התפוצצה. ניתנה הוראה להפסיק לתת אוכל בשל כך.</a:t>
            </a:r>
          </a:p>
          <a:p>
            <a:r>
              <a:rPr lang="he-IL" dirty="0"/>
              <a:t>יהודים אלו נקראו עקורים כיוון שלא היה להם לאן לחזור.</a:t>
            </a:r>
          </a:p>
          <a:p>
            <a:endParaRPr lang="he-IL" dirty="0"/>
          </a:p>
        </p:txBody>
      </p:sp>
    </p:spTree>
    <p:extLst>
      <p:ext uri="{BB962C8B-B14F-4D97-AF65-F5344CB8AC3E}">
        <p14:creationId xmlns:p14="http://schemas.microsoft.com/office/powerpoint/2010/main" val="3898453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a:extLst>
              <a:ext uri="{FF2B5EF4-FFF2-40B4-BE49-F238E27FC236}">
                <a16:creationId xmlns:a16="http://schemas.microsoft.com/office/drawing/2014/main" id="{DECFBB1D-989F-4191-BDF8-248D4EC290B9}"/>
              </a:ext>
            </a:extLst>
          </p:cNvPr>
          <p:cNvSpPr>
            <a:spLocks noGrp="1"/>
          </p:cNvSpPr>
          <p:nvPr>
            <p:ph idx="1"/>
          </p:nvPr>
        </p:nvSpPr>
        <p:spPr/>
        <p:txBody>
          <a:bodyPr>
            <a:normAutofit/>
          </a:bodyPr>
          <a:lstStyle/>
          <a:p>
            <a:r>
              <a:rPr lang="he-IL" dirty="0"/>
              <a:t>הבריטים והאמריקאים החלו במלאכת השיקום של היהודים כשהמשימה הראשונה הייתה לדאוג שהם יישארו בחיים. העקורים סבלו ממחלות, מרעב אבל גם ממצב פסיכולוגי קשה. בשבועות הראשונים לאחר השחרור נפטרו כמעט 30,000 יהודים.</a:t>
            </a:r>
          </a:p>
          <a:p>
            <a:r>
              <a:rPr lang="he-IL" dirty="0"/>
              <a:t>במחנות החלו היהודים לחדש את חייהם – חיי תרבות, חיי דת, חינוך, השכלה ועוד. </a:t>
            </a:r>
          </a:p>
          <a:p>
            <a:r>
              <a:rPr lang="he-IL" dirty="0"/>
              <a:t>יהודי ארה"ב תרבו ביד רחבה על מנת להעביר לעקורים מזון, תרופות, תשמישי קדושה, ספרי תורה ועוד.</a:t>
            </a:r>
          </a:p>
          <a:p>
            <a:r>
              <a:rPr lang="he-IL" dirty="0"/>
              <a:t>במחנות העקורים הוקמה רשת חינוך גדולה לטובת הילדים ששנות המלחמה גזלו מהם את הילדות ואת לימודי הבסיס.</a:t>
            </a:r>
          </a:p>
        </p:txBody>
      </p:sp>
    </p:spTree>
    <p:extLst>
      <p:ext uri="{BB962C8B-B14F-4D97-AF65-F5344CB8AC3E}">
        <p14:creationId xmlns:p14="http://schemas.microsoft.com/office/powerpoint/2010/main" val="129386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9C4E97BD-D5BC-46DB-A257-E5E626E45F66}"/>
              </a:ext>
            </a:extLst>
          </p:cNvPr>
          <p:cNvSpPr>
            <a:spLocks noGrp="1"/>
          </p:cNvSpPr>
          <p:nvPr>
            <p:ph idx="1"/>
          </p:nvPr>
        </p:nvSpPr>
        <p:spPr/>
        <p:txBody>
          <a:bodyPr/>
          <a:lstStyle/>
          <a:p>
            <a:r>
              <a:rPr lang="he-IL" dirty="0"/>
              <a:t>הילדים, שרוב-רובם נותרו לבדם בעולם, למדו בהתלהבות, וראו בלימודים מקום מפלט מהמחשבות ומהצלקות שנשארו בנפשם ובגופם.</a:t>
            </a:r>
          </a:p>
          <a:p>
            <a:r>
              <a:rPr lang="he-IL" dirty="0"/>
              <a:t>ילדים דתיים חזרו ללמוד לימודי דת והיו צמאים ללימוד תורה ומשנה ותלמוד. הוקמו בתי דפוס שהדפיסו גמרות..</a:t>
            </a:r>
          </a:p>
          <a:p>
            <a:r>
              <a:rPr lang="he-IL" dirty="0"/>
              <a:t>שהות היהודים במחנות העקורים לא היה המקום הטבעי עבורם. המקום עצמו היה מחנה הכפייה שבו שהו תחת שמירת הגרמנים עד לפני זמן מעט, ועכשיו הם אמנם חופשיים במקום זה, וגם זוכים לטיפול רפואי ונפשי, לחינוך ולמזון טוב, אבל עדיין – המקום מלא זכרונות קשים עבורם.</a:t>
            </a:r>
          </a:p>
          <a:p>
            <a:r>
              <a:rPr lang="he-IL" dirty="0"/>
              <a:t>הם גם סבלו עדיין מצפיפות ומחוסר פרטיות וחוסר נוחות והיגיינה, היו חסרי עבודה והרגישו שהם תלויים בחסדי זרים.</a:t>
            </a:r>
          </a:p>
        </p:txBody>
      </p:sp>
    </p:spTree>
    <p:extLst>
      <p:ext uri="{BB962C8B-B14F-4D97-AF65-F5344CB8AC3E}">
        <p14:creationId xmlns:p14="http://schemas.microsoft.com/office/powerpoint/2010/main" val="331299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20BBD102-8C64-48A9-B2E4-508B755A34D8}"/>
              </a:ext>
            </a:extLst>
          </p:cNvPr>
          <p:cNvSpPr>
            <a:spLocks noGrp="1"/>
          </p:cNvSpPr>
          <p:nvPr>
            <p:ph type="title"/>
          </p:nvPr>
        </p:nvSpPr>
        <p:spPr/>
        <p:txBody>
          <a:bodyPr/>
          <a:lstStyle/>
          <a:p>
            <a:r>
              <a:rPr lang="he-IL" dirty="0"/>
              <a:t>תנועת הבריחה</a:t>
            </a:r>
          </a:p>
        </p:txBody>
      </p:sp>
      <p:sp>
        <p:nvSpPr>
          <p:cNvPr id="4" name="מציין מיקום תוכן 3">
            <a:extLst>
              <a:ext uri="{FF2B5EF4-FFF2-40B4-BE49-F238E27FC236}">
                <a16:creationId xmlns:a16="http://schemas.microsoft.com/office/drawing/2014/main" id="{B01DF628-7690-4965-9979-194AA2842B3A}"/>
              </a:ext>
            </a:extLst>
          </p:cNvPr>
          <p:cNvSpPr>
            <a:spLocks noGrp="1"/>
          </p:cNvSpPr>
          <p:nvPr>
            <p:ph idx="1"/>
          </p:nvPr>
        </p:nvSpPr>
        <p:spPr/>
        <p:txBody>
          <a:bodyPr/>
          <a:lstStyle/>
          <a:p>
            <a:r>
              <a:rPr lang="he-IL" dirty="0"/>
              <a:t>בסיום המלחמה אירופה המזרחית נשלטה תחת ברית המועצות הקומוניסטית, שלא ראתה לנכון לסייע ליהודים בצורה שונה מהעמים האחרים, אלא האמינו שהיהודים יחזרו להתגורר במקומות הקודמים להם, כמו שאר העמים. </a:t>
            </a:r>
          </a:p>
          <a:p>
            <a:r>
              <a:rPr lang="he-IL" dirty="0"/>
              <a:t>מצד שני במערב הקימו בעלות הברית מחנות עקורים שסייעו בשיקום היהודים. רבים מהיהודים רצו לעבור ממזרח היבשת למערבה.</a:t>
            </a:r>
          </a:p>
          <a:p>
            <a:r>
              <a:rPr lang="he-IL" dirty="0"/>
              <a:t>תנועת הבריחה </a:t>
            </a:r>
            <a:r>
              <a:rPr lang="he-IL" dirty="0" err="1"/>
              <a:t>הבריחה</a:t>
            </a:r>
            <a:r>
              <a:rPr lang="he-IL" dirty="0"/>
              <a:t> יהודים אלה מהמזרח אל המערב דרך ההרים ובאופנים קשים ביותר.</a:t>
            </a:r>
          </a:p>
          <a:p>
            <a:endParaRPr lang="he-IL" dirty="0"/>
          </a:p>
        </p:txBody>
      </p:sp>
    </p:spTree>
    <p:extLst>
      <p:ext uri="{BB962C8B-B14F-4D97-AF65-F5344CB8AC3E}">
        <p14:creationId xmlns:p14="http://schemas.microsoft.com/office/powerpoint/2010/main" val="341425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533360-2A19-4730-B573-7AFBBB3B0065}"/>
              </a:ext>
            </a:extLst>
          </p:cNvPr>
          <p:cNvSpPr txBox="1"/>
          <p:nvPr/>
        </p:nvSpPr>
        <p:spPr>
          <a:xfrm>
            <a:off x="3358108" y="980728"/>
            <a:ext cx="10297144" cy="3416320"/>
          </a:xfrm>
          <a:prstGeom prst="rect">
            <a:avLst/>
          </a:prstGeom>
          <a:noFill/>
        </p:spPr>
        <p:txBody>
          <a:bodyPr wrap="square" rtlCol="1">
            <a:spAutoFit/>
          </a:bodyPr>
          <a:lstStyle/>
          <a:p>
            <a:pPr algn="ctr" rtl="1"/>
            <a:r>
              <a:rPr lang="he-IL" sz="2400" dirty="0"/>
              <a:t>מורים ותלמידים יקרים,</a:t>
            </a:r>
          </a:p>
          <a:p>
            <a:pPr algn="ctr" rtl="1"/>
            <a:endParaRPr lang="he-IL" sz="2400" dirty="0"/>
          </a:p>
          <a:p>
            <a:pPr algn="ctr" rtl="1"/>
            <a:r>
              <a:rPr lang="he-IL" sz="2400" dirty="0"/>
              <a:t>ניתן לרכוש חוברת </a:t>
            </a:r>
            <a:r>
              <a:rPr lang="he-IL" sz="2400" dirty="0" err="1"/>
              <a:t>מיקודית</a:t>
            </a:r>
            <a:r>
              <a:rPr lang="he-IL" sz="2400" dirty="0"/>
              <a:t> בהלימה למצגות </a:t>
            </a:r>
          </a:p>
          <a:p>
            <a:pPr algn="ctr" rtl="1"/>
            <a:r>
              <a:rPr lang="he-IL" sz="2400" dirty="0"/>
              <a:t>בקישור [במחיר 40 ₪]</a:t>
            </a:r>
          </a:p>
          <a:p>
            <a:pPr algn="ctr" rtl="1"/>
            <a:r>
              <a:rPr lang="en-US" sz="2400" dirty="0">
                <a:hlinkClick r:id="rId2"/>
              </a:rPr>
              <a:t>https://forms.gle/ht5TS5jZpSnJeT1m9</a:t>
            </a:r>
            <a:r>
              <a:rPr lang="he-IL" sz="2400" dirty="0"/>
              <a:t> </a:t>
            </a:r>
          </a:p>
          <a:p>
            <a:pPr algn="ctr" rtl="1"/>
            <a:endParaRPr lang="he-IL" sz="2400" dirty="0"/>
          </a:p>
          <a:p>
            <a:pPr algn="ctr" rtl="1"/>
            <a:r>
              <a:rPr lang="he-IL" sz="2400" dirty="0"/>
              <a:t>או באמצעות טלפון 050-9171994</a:t>
            </a:r>
          </a:p>
          <a:p>
            <a:pPr algn="ctr" rtl="1"/>
            <a:endParaRPr lang="he-IL" sz="2400" dirty="0"/>
          </a:p>
          <a:p>
            <a:pPr algn="ctr" rtl="1"/>
            <a:r>
              <a:rPr lang="he-IL" sz="2400" dirty="0"/>
              <a:t>כמו כן ניתן לרכוש </a:t>
            </a:r>
            <a:r>
              <a:rPr lang="he-IL" sz="2400" dirty="0" err="1"/>
              <a:t>תרגולית</a:t>
            </a:r>
            <a:r>
              <a:rPr lang="he-IL" sz="2400" dirty="0"/>
              <a:t> באזרחות</a:t>
            </a:r>
          </a:p>
        </p:txBody>
      </p:sp>
      <p:pic>
        <p:nvPicPr>
          <p:cNvPr id="3" name="תמונה 2" descr="תמונה שמכילה שולחן&#10;&#10;תיאור שנוצר ברמת מהימנות גבוהה">
            <a:extLst>
              <a:ext uri="{FF2B5EF4-FFF2-40B4-BE49-F238E27FC236}">
                <a16:creationId xmlns:a16="http://schemas.microsoft.com/office/drawing/2014/main" id="{3324A384-C800-430B-A176-EC32298020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836" y="836712"/>
            <a:ext cx="3900874" cy="55172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6" name="Picture 2">
            <a:extLst>
              <a:ext uri="{FF2B5EF4-FFF2-40B4-BE49-F238E27FC236}">
                <a16:creationId xmlns:a16="http://schemas.microsoft.com/office/drawing/2014/main" id="{3B73F95E-825A-48FD-B48C-7B47364AE5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7981" y="4653136"/>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841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E9CF7E70-743E-4C5D-94B6-7687C7F959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812" y="476672"/>
            <a:ext cx="4670638" cy="60059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a:extLst>
              <a:ext uri="{FF2B5EF4-FFF2-40B4-BE49-F238E27FC236}">
                <a16:creationId xmlns:a16="http://schemas.microsoft.com/office/drawing/2014/main" id="{DD7566FA-1494-4E50-BE38-FD536B0776EF}"/>
              </a:ext>
            </a:extLst>
          </p:cNvPr>
          <p:cNvSpPr txBox="1"/>
          <p:nvPr/>
        </p:nvSpPr>
        <p:spPr>
          <a:xfrm>
            <a:off x="7534572" y="311433"/>
            <a:ext cx="4171106" cy="6247864"/>
          </a:xfrm>
          <a:prstGeom prst="rect">
            <a:avLst/>
          </a:prstGeom>
          <a:noFill/>
        </p:spPr>
        <p:txBody>
          <a:bodyPr wrap="square" rtlCol="1">
            <a:spAutoFit/>
          </a:bodyPr>
          <a:lstStyle/>
          <a:p>
            <a:pPr algn="just" rtl="1"/>
            <a:r>
              <a:rPr lang="he-IL" b="1" dirty="0">
                <a:latin typeface="Assistant" panose="00000500000000000000" pitchFamily="2" charset="-79"/>
                <a:cs typeface="Assistant" panose="00000500000000000000" pitchFamily="2" charset="-79"/>
              </a:rPr>
              <a:t>"אזרחות בקלות" </a:t>
            </a:r>
            <a:r>
              <a:rPr lang="he-IL" dirty="0">
                <a:latin typeface="Assistant" panose="00000500000000000000" pitchFamily="2" charset="-79"/>
                <a:cs typeface="Assistant" panose="00000500000000000000" pitchFamily="2" charset="-79"/>
              </a:rPr>
              <a:t>היא חוברת תרגול ("</a:t>
            </a:r>
            <a:r>
              <a:rPr lang="he-IL" dirty="0" err="1">
                <a:latin typeface="Assistant" panose="00000500000000000000" pitchFamily="2" charset="-79"/>
                <a:cs typeface="Assistant" panose="00000500000000000000" pitchFamily="2" charset="-79"/>
              </a:rPr>
              <a:t>תרגולית</a:t>
            </a:r>
            <a:r>
              <a:rPr lang="he-IL" dirty="0">
                <a:latin typeface="Assistant" panose="00000500000000000000" pitchFamily="2" charset="-79"/>
                <a:cs typeface="Assistant" panose="00000500000000000000" pitchFamily="2" charset="-79"/>
              </a:rPr>
              <a:t>") באזרחות בעלת קונספט שונה מכל מה שהכרתם עד היום. </a:t>
            </a:r>
          </a:p>
          <a:p>
            <a:pPr algn="just" rtl="1"/>
            <a:r>
              <a:rPr lang="he-IL" b="1" dirty="0">
                <a:latin typeface="Assistant" panose="00000500000000000000" pitchFamily="2" charset="-79"/>
                <a:cs typeface="Assistant" panose="00000500000000000000" pitchFamily="2" charset="-79"/>
              </a:rPr>
              <a:t>זו הבטחה</a:t>
            </a:r>
            <a:r>
              <a:rPr lang="he-IL" dirty="0">
                <a:latin typeface="Assistant" panose="00000500000000000000" pitchFamily="2" charset="-79"/>
                <a:cs typeface="Assistant" panose="00000500000000000000" pitchFamily="2" charset="-79"/>
              </a:rPr>
              <a:t>.</a:t>
            </a:r>
          </a:p>
          <a:p>
            <a:pPr algn="just" rtl="1"/>
            <a:r>
              <a:rPr lang="he-IL" dirty="0">
                <a:latin typeface="Assistant" panose="00000500000000000000" pitchFamily="2" charset="-79"/>
                <a:cs typeface="Assistant" panose="00000500000000000000" pitchFamily="2" charset="-79"/>
                <a:sym typeface="Wingdings" panose="05000000000000000000" pitchFamily="2" charset="2"/>
              </a:rPr>
              <a:t> </a:t>
            </a:r>
            <a:r>
              <a:rPr lang="he-IL" dirty="0">
                <a:latin typeface="Assistant" panose="00000500000000000000" pitchFamily="2" charset="-79"/>
                <a:cs typeface="Assistant" panose="00000500000000000000" pitchFamily="2" charset="-79"/>
              </a:rPr>
              <a:t>בניגוד </a:t>
            </a:r>
            <a:r>
              <a:rPr lang="he-IL" dirty="0" err="1">
                <a:latin typeface="Assistant" panose="00000500000000000000" pitchFamily="2" charset="-79"/>
                <a:cs typeface="Assistant" panose="00000500000000000000" pitchFamily="2" charset="-79"/>
              </a:rPr>
              <a:t>למיקודיות</a:t>
            </a:r>
            <a:r>
              <a:rPr lang="he-IL" dirty="0">
                <a:latin typeface="Assistant" panose="00000500000000000000" pitchFamily="2" charset="-79"/>
                <a:cs typeface="Assistant" panose="00000500000000000000" pitchFamily="2" charset="-79"/>
              </a:rPr>
              <a:t> משנים קודמות, </a:t>
            </a:r>
            <a:r>
              <a:rPr lang="he-IL" b="1" dirty="0">
                <a:latin typeface="Assistant" panose="00000500000000000000" pitchFamily="2" charset="-79"/>
                <a:cs typeface="Assistant" panose="00000500000000000000" pitchFamily="2" charset="-79"/>
              </a:rPr>
              <a:t>השנה ערכנו את כל החוברת מההתחלה</a:t>
            </a:r>
            <a:r>
              <a:rPr lang="he-IL" dirty="0">
                <a:latin typeface="Assistant" panose="00000500000000000000" pitchFamily="2" charset="-79"/>
                <a:cs typeface="Assistant" panose="00000500000000000000" pitchFamily="2" charset="-79"/>
              </a:rPr>
              <a:t>,</a:t>
            </a:r>
            <a:r>
              <a:rPr lang="he-IL" b="1" dirty="0">
                <a:latin typeface="Assistant" panose="00000500000000000000" pitchFamily="2" charset="-79"/>
                <a:cs typeface="Assistant" panose="00000500000000000000" pitchFamily="2" charset="-79"/>
              </a:rPr>
              <a:t> </a:t>
            </a:r>
            <a:r>
              <a:rPr lang="he-IL" dirty="0">
                <a:latin typeface="Assistant" panose="00000500000000000000" pitchFamily="2" charset="-79"/>
                <a:cs typeface="Assistant" panose="00000500000000000000" pitchFamily="2" charset="-79"/>
              </a:rPr>
              <a:t>בהתאם למסמך ההלימה, תוך שימת </a:t>
            </a:r>
            <a:r>
              <a:rPr lang="he-IL" b="1" dirty="0">
                <a:solidFill>
                  <a:srgbClr val="FF0000"/>
                </a:solidFill>
                <a:latin typeface="Assistant" panose="00000500000000000000" pitchFamily="2" charset="-79"/>
                <a:cs typeface="Assistant" panose="00000500000000000000" pitchFamily="2" charset="-79"/>
              </a:rPr>
              <a:t>דגש על ההגדרות </a:t>
            </a:r>
            <a:r>
              <a:rPr lang="he-IL" dirty="0">
                <a:latin typeface="Assistant" panose="00000500000000000000" pitchFamily="2" charset="-79"/>
                <a:cs typeface="Assistant" panose="00000500000000000000" pitchFamily="2" charset="-79"/>
              </a:rPr>
              <a:t>הרלוונטיות בלבד, לצד </a:t>
            </a:r>
            <a:r>
              <a:rPr lang="he-IL" u="sng" dirty="0">
                <a:latin typeface="Assistant" panose="00000500000000000000" pitchFamily="2" charset="-79"/>
                <a:cs typeface="Assistant" panose="00000500000000000000" pitchFamily="2" charset="-79"/>
              </a:rPr>
              <a:t>הימנעות ממלל רב ומהסברים מייגעים </a:t>
            </a:r>
            <a:r>
              <a:rPr lang="he-IL" dirty="0">
                <a:latin typeface="Assistant" panose="00000500000000000000" pitchFamily="2" charset="-79"/>
                <a:cs typeface="Assistant" panose="00000500000000000000" pitchFamily="2" charset="-79"/>
              </a:rPr>
              <a:t>בכל נושא (אבל יש הסברים קלילים).</a:t>
            </a:r>
          </a:p>
          <a:p>
            <a:pPr algn="just" rtl="1"/>
            <a:r>
              <a:rPr lang="he-IL" dirty="0">
                <a:latin typeface="Assistant" panose="00000500000000000000" pitchFamily="2" charset="-79"/>
                <a:cs typeface="Assistant" panose="00000500000000000000" pitchFamily="2" charset="-79"/>
                <a:sym typeface="Wingdings" panose="05000000000000000000" pitchFamily="2" charset="2"/>
              </a:rPr>
              <a:t> </a:t>
            </a:r>
            <a:r>
              <a:rPr lang="he-IL" dirty="0">
                <a:latin typeface="Assistant" panose="00000500000000000000" pitchFamily="2" charset="-79"/>
                <a:cs typeface="Assistant" panose="00000500000000000000" pitchFamily="2" charset="-79"/>
              </a:rPr>
              <a:t>לאחר הצגת המושג </a:t>
            </a:r>
            <a:r>
              <a:rPr lang="he-IL" dirty="0" err="1">
                <a:latin typeface="Assistant" panose="00000500000000000000" pitchFamily="2" charset="-79"/>
                <a:cs typeface="Assistant" panose="00000500000000000000" pitchFamily="2" charset="-79"/>
              </a:rPr>
              <a:t>מהמושגון</a:t>
            </a:r>
            <a:r>
              <a:rPr lang="he-IL" dirty="0">
                <a:latin typeface="Assistant" panose="00000500000000000000" pitchFamily="2" charset="-79"/>
                <a:cs typeface="Assistant" panose="00000500000000000000" pitchFamily="2" charset="-79"/>
              </a:rPr>
              <a:t>, הוספנו </a:t>
            </a:r>
            <a:r>
              <a:rPr lang="he-IL" b="1" dirty="0">
                <a:solidFill>
                  <a:srgbClr val="FF0000"/>
                </a:solidFill>
                <a:latin typeface="Assistant" panose="00000500000000000000" pitchFamily="2" charset="-79"/>
                <a:cs typeface="Assistant" panose="00000500000000000000" pitchFamily="2" charset="-79"/>
              </a:rPr>
              <a:t>הסבר במלים פשוטות</a:t>
            </a:r>
            <a:r>
              <a:rPr lang="he-IL" b="1" dirty="0">
                <a:latin typeface="Assistant" panose="00000500000000000000" pitchFamily="2" charset="-79"/>
                <a:cs typeface="Assistant" panose="00000500000000000000" pitchFamily="2" charset="-79"/>
              </a:rPr>
              <a:t> </a:t>
            </a:r>
            <a:r>
              <a:rPr lang="he-IL" dirty="0">
                <a:latin typeface="Assistant" panose="00000500000000000000" pitchFamily="2" charset="-79"/>
                <a:cs typeface="Assistant" panose="00000500000000000000" pitchFamily="2" charset="-79"/>
              </a:rPr>
              <a:t>ושילבנו שאלה רלוונטית למונח עצמו בתוספת תשובה (כדי לאמן את התלמיד כיצד לענות נכון).</a:t>
            </a:r>
          </a:p>
          <a:p>
            <a:pPr algn="just" rtl="1"/>
            <a:r>
              <a:rPr lang="he-IL" dirty="0">
                <a:latin typeface="Assistant" panose="00000500000000000000" pitchFamily="2" charset="-79"/>
                <a:cs typeface="Assistant" panose="00000500000000000000" pitchFamily="2" charset="-79"/>
                <a:sym typeface="Wingdings" panose="05000000000000000000" pitchFamily="2" charset="2"/>
              </a:rPr>
              <a:t> </a:t>
            </a:r>
            <a:r>
              <a:rPr lang="he-IL" dirty="0">
                <a:latin typeface="Assistant" panose="00000500000000000000" pitchFamily="2" charset="-79"/>
                <a:cs typeface="Assistant" panose="00000500000000000000" pitchFamily="2" charset="-79"/>
              </a:rPr>
              <a:t>בסוף כל נושא הוספנו "</a:t>
            </a:r>
            <a:r>
              <a:rPr lang="he-IL" b="1" dirty="0">
                <a:latin typeface="Assistant" panose="00000500000000000000" pitchFamily="2" charset="-79"/>
                <a:cs typeface="Assistant" panose="00000500000000000000" pitchFamily="2" charset="-79"/>
              </a:rPr>
              <a:t>מקבץ שאלות</a:t>
            </a:r>
            <a:r>
              <a:rPr lang="he-IL" dirty="0">
                <a:latin typeface="Assistant" panose="00000500000000000000" pitchFamily="2" charset="-79"/>
                <a:cs typeface="Assistant" panose="00000500000000000000" pitchFamily="2" charset="-79"/>
              </a:rPr>
              <a:t>" שמאפשר אימון נוסף של התלמיד על מגוון שאלות. בחוברת יש למעלה מ-250 שאלות מכל הסוגים כפי שנדרשים התלמידים בבגרות. </a:t>
            </a:r>
          </a:p>
          <a:p>
            <a:pPr algn="just" rtl="1"/>
            <a:r>
              <a:rPr lang="he-IL" dirty="0">
                <a:latin typeface="Assistant" panose="00000500000000000000" pitchFamily="2" charset="-79"/>
                <a:cs typeface="Assistant" panose="00000500000000000000" pitchFamily="2" charset="-79"/>
              </a:rPr>
              <a:t>השנה חידוש מיוחד – </a:t>
            </a:r>
            <a:r>
              <a:rPr lang="he-IL" sz="2000" b="1" dirty="0">
                <a:solidFill>
                  <a:srgbClr val="7030A0"/>
                </a:solidFill>
                <a:latin typeface="Assistant" panose="00000500000000000000" pitchFamily="2" charset="-79"/>
                <a:cs typeface="Assistant" panose="00000500000000000000" pitchFamily="2" charset="-79"/>
              </a:rPr>
              <a:t>חוברת בהדפסה צבעונית</a:t>
            </a:r>
            <a:r>
              <a:rPr lang="he-IL" b="1" dirty="0">
                <a:solidFill>
                  <a:srgbClr val="7030A0"/>
                </a:solidFill>
                <a:latin typeface="Assistant" panose="00000500000000000000" pitchFamily="2" charset="-79"/>
                <a:cs typeface="Assistant" panose="00000500000000000000" pitchFamily="2" charset="-79"/>
              </a:rPr>
              <a:t>, </a:t>
            </a:r>
            <a:r>
              <a:rPr lang="he-IL" dirty="0">
                <a:latin typeface="Assistant" panose="00000500000000000000" pitchFamily="2" charset="-79"/>
                <a:cs typeface="Assistant" panose="00000500000000000000" pitchFamily="2" charset="-79"/>
              </a:rPr>
              <a:t>בה המונחים מוצגים בצורה מודגשת וברורה, אפילו עוד יותר. מחיר החוברת הצבעונית רק 49 ₪ ליחידה. </a:t>
            </a:r>
          </a:p>
        </p:txBody>
      </p:sp>
      <p:sp>
        <p:nvSpPr>
          <p:cNvPr id="8" name="TextBox 7">
            <a:extLst>
              <a:ext uri="{FF2B5EF4-FFF2-40B4-BE49-F238E27FC236}">
                <a16:creationId xmlns:a16="http://schemas.microsoft.com/office/drawing/2014/main" id="{6B3FFDD8-E945-4D0F-8D72-1DBADADF8040}"/>
              </a:ext>
            </a:extLst>
          </p:cNvPr>
          <p:cNvSpPr txBox="1"/>
          <p:nvPr/>
        </p:nvSpPr>
        <p:spPr>
          <a:xfrm>
            <a:off x="5950396" y="5157192"/>
            <a:ext cx="1598593" cy="369332"/>
          </a:xfrm>
          <a:prstGeom prst="rect">
            <a:avLst/>
          </a:prstGeom>
          <a:noFill/>
        </p:spPr>
        <p:txBody>
          <a:bodyPr wrap="square" rtlCol="1">
            <a:spAutoFit/>
          </a:bodyPr>
          <a:lstStyle/>
          <a:p>
            <a:pPr algn="ctr" rtl="1"/>
            <a:r>
              <a:rPr lang="he-IL" dirty="0">
                <a:solidFill>
                  <a:srgbClr val="7030A0"/>
                </a:solidFill>
                <a:latin typeface="Petel" panose="00000400000000000000" pitchFamily="2" charset="-79"/>
                <a:cs typeface="AlexandraH" pitchFamily="2" charset="-79"/>
              </a:rPr>
              <a:t>חוברת לדוגמה</a:t>
            </a:r>
            <a:endParaRPr lang="he-IL" sz="1400" dirty="0">
              <a:solidFill>
                <a:srgbClr val="7030A0"/>
              </a:solidFill>
              <a:latin typeface="Petel" panose="00000400000000000000" pitchFamily="2" charset="-79"/>
              <a:cs typeface="AlexandraH" pitchFamily="2" charset="-79"/>
            </a:endParaRPr>
          </a:p>
        </p:txBody>
      </p:sp>
      <p:pic>
        <p:nvPicPr>
          <p:cNvPr id="9" name="Picture 2">
            <a:extLst>
              <a:ext uri="{FF2B5EF4-FFF2-40B4-BE49-F238E27FC236}">
                <a16:creationId xmlns:a16="http://schemas.microsoft.com/office/drawing/2014/main" id="{4B71225A-0782-4C61-8CF2-51B9AA3CC2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6667" y="5526524"/>
            <a:ext cx="1114353" cy="1114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08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F813658D-A70A-4A2A-A421-8CB4B4367336}"/>
              </a:ext>
            </a:extLst>
          </p:cNvPr>
          <p:cNvSpPr>
            <a:spLocks noGrp="1"/>
          </p:cNvSpPr>
          <p:nvPr>
            <p:ph idx="1"/>
          </p:nvPr>
        </p:nvSpPr>
        <p:spPr/>
        <p:txBody>
          <a:bodyPr/>
          <a:lstStyle/>
          <a:p>
            <a:r>
              <a:rPr lang="he-IL" dirty="0"/>
              <a:t>עם הפלישה לפולין לא הכינו הנאצים תכנית מסודרת לטיפול באוכלוסייה היהודית. הוראות אלו הועברו ע"י </a:t>
            </a:r>
            <a:r>
              <a:rPr lang="he-IL" dirty="0" err="1">
                <a:solidFill>
                  <a:srgbClr val="003300"/>
                </a:solidFill>
              </a:rPr>
              <a:t>רַיְינְהָרְד</a:t>
            </a:r>
            <a:r>
              <a:rPr lang="he-IL" dirty="0">
                <a:solidFill>
                  <a:srgbClr val="003300"/>
                </a:solidFill>
              </a:rPr>
              <a:t> </a:t>
            </a:r>
            <a:r>
              <a:rPr lang="he-IL" dirty="0" err="1">
                <a:solidFill>
                  <a:srgbClr val="003300"/>
                </a:solidFill>
              </a:rPr>
              <a:t>הַיְידְרִיך</a:t>
            </a:r>
            <a:r>
              <a:rPr lang="he-IL" dirty="0"/>
              <a:t>, ראש משטרת הביטחון של הרייך, אל מפקדי עוצבות המבצע, </a:t>
            </a:r>
            <a:r>
              <a:rPr lang="he-IL" dirty="0" err="1"/>
              <a:t>האַיְינֶזְצְגְרוּפֶּן</a:t>
            </a:r>
            <a:r>
              <a:rPr lang="he-IL" dirty="0"/>
              <a:t>, בשטחי הכיבוש. איגרת זו נקראת "</a:t>
            </a:r>
            <a:r>
              <a:rPr lang="he-IL" b="1" dirty="0">
                <a:solidFill>
                  <a:srgbClr val="FF0000"/>
                </a:solidFill>
              </a:rPr>
              <a:t>איגרת הבזק</a:t>
            </a:r>
            <a:r>
              <a:rPr lang="he-IL" dirty="0"/>
              <a:t>" ובה נאמר:</a:t>
            </a:r>
          </a:p>
          <a:p>
            <a:r>
              <a:rPr lang="he-IL" b="1" dirty="0"/>
              <a:t>יש לרכז את כל היהודים בערים הגדולות </a:t>
            </a:r>
            <a:r>
              <a:rPr lang="he-IL" dirty="0"/>
              <a:t>שנמצאות בצומתי רכבות או בסמוך למסילות ברזל. יש לחסל קהילות יהודיות שמונות פחות מ-500 איש, ולהעבירן לעיר הריכוז הקרובה. כלומר, יש להקים גטאות בערים השונות שיכילו בתוכם את היהודים של העיר וסביבותיה.</a:t>
            </a:r>
          </a:p>
          <a:p>
            <a:endParaRPr lang="he-IL" dirty="0"/>
          </a:p>
          <a:p>
            <a:endParaRPr lang="he-IL" dirty="0"/>
          </a:p>
        </p:txBody>
      </p:sp>
    </p:spTree>
    <p:extLst>
      <p:ext uri="{BB962C8B-B14F-4D97-AF65-F5344CB8AC3E}">
        <p14:creationId xmlns:p14="http://schemas.microsoft.com/office/powerpoint/2010/main" val="49710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1E787DB4-1148-4F8F-B0BF-78D06C357327}"/>
              </a:ext>
            </a:extLst>
          </p:cNvPr>
          <p:cNvSpPr>
            <a:spLocks noGrp="1"/>
          </p:cNvSpPr>
          <p:nvPr>
            <p:ph idx="1"/>
          </p:nvPr>
        </p:nvSpPr>
        <p:spPr/>
        <p:txBody>
          <a:bodyPr/>
          <a:lstStyle/>
          <a:p>
            <a:r>
              <a:rPr lang="he-IL" b="1" dirty="0"/>
              <a:t>יש להקים 'מועצת יהודים' </a:t>
            </a:r>
            <a:r>
              <a:rPr lang="he-IL" dirty="0"/>
              <a:t>(יוּדֵנְרַט) בכל קהילה שתורכב מ"אישים סמכותיים ומהרבנים שנותרו". היודנרט תישא באחריות לביצוע ההוראות שיינתנו בידי הגרמנים בדיוק ובמועד שנקבע.</a:t>
            </a:r>
          </a:p>
          <a:p>
            <a:r>
              <a:rPr lang="he-IL" b="1" dirty="0"/>
              <a:t>יש לחתור </a:t>
            </a:r>
            <a:r>
              <a:rPr lang="he-IL" b="1" dirty="0" err="1"/>
              <a:t>לאריזציה</a:t>
            </a:r>
            <a:r>
              <a:rPr lang="he-IL" b="1" dirty="0"/>
              <a:t> </a:t>
            </a:r>
            <a:r>
              <a:rPr lang="he-IL" dirty="0"/>
              <a:t>(הפיכת הרכוש לרכוש של ארים) של המפעלים היהודיים תוך התחשבות בצורכי הצבא, "לשם הבטחת האינטרסים של גרמניה".</a:t>
            </a:r>
          </a:p>
          <a:p>
            <a:endParaRPr lang="he-IL" dirty="0"/>
          </a:p>
          <a:p>
            <a:r>
              <a:rPr lang="he-IL" dirty="0"/>
              <a:t>הצעד הראשון שביצעו הגרמנים שהגיעו לפולין כנגד היהודים היה התעללות, השפלה, ביזוי ופגיעה פיזית, מנטלית ודתית בהם. החיילים הגרמנים גזזו את הפאות ואת הזקנים של היהודים, הכריחו אותם לעבוד בעבודות משפילות ועוד.</a:t>
            </a:r>
          </a:p>
        </p:txBody>
      </p:sp>
    </p:spTree>
    <p:extLst>
      <p:ext uri="{BB962C8B-B14F-4D97-AF65-F5344CB8AC3E}">
        <p14:creationId xmlns:p14="http://schemas.microsoft.com/office/powerpoint/2010/main" val="411812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967CF038-1816-4C2D-99FD-1CC55CF9148F}"/>
              </a:ext>
            </a:extLst>
          </p:cNvPr>
          <p:cNvSpPr>
            <a:spLocks noGrp="1"/>
          </p:cNvSpPr>
          <p:nvPr>
            <p:ph idx="1"/>
          </p:nvPr>
        </p:nvSpPr>
        <p:spPr/>
        <p:txBody>
          <a:bodyPr/>
          <a:lstStyle/>
          <a:p>
            <a:r>
              <a:rPr lang="he-IL" dirty="0"/>
              <a:t>החיילים הגרמנים, בשיתוף פעולה הדוק מאוד של התושבים המקומיים התעללו ביהודים, שעבורם היו הקלסתר של היהודי שצויר להם במשך שנים ב"דר </a:t>
            </a:r>
            <a:r>
              <a:rPr lang="he-IL" dirty="0" err="1"/>
              <a:t>שטרימר</a:t>
            </a:r>
            <a:r>
              <a:rPr lang="he-IL" dirty="0"/>
              <a:t>" – יהודים לבושי שחורים, מכוסים בזקנים ובפאות. </a:t>
            </a:r>
          </a:p>
          <a:p>
            <a:r>
              <a:rPr lang="he-IL" dirty="0"/>
              <a:t>יהודים נרצחו ברחובות ללא שום סיבה והחלה תעמולה אנטישמית חסרת רסן כנגדם.</a:t>
            </a:r>
          </a:p>
          <a:p>
            <a:r>
              <a:rPr lang="he-IL" dirty="0"/>
              <a:t>יהודים רבים נלקחו לעבודות כפייה משפילות שכללו פינוי פסולת בניין, </a:t>
            </a:r>
            <a:r>
              <a:rPr lang="he-IL" dirty="0" err="1"/>
              <a:t>טיטוא</a:t>
            </a:r>
            <a:r>
              <a:rPr lang="he-IL" dirty="0"/>
              <a:t> רחובות. בנוסף, הוקמו מחנות ריכוז אליהם הועברו יהודים רבים ונכלאו שם בעבודות כפייה. הוקמו מחנות עבודה שמטרתם הייתה לנצל את כוחם של היהודים עד מוות. היו יהודים שהועבדו שם בפרך למען חברות גרמניות, והיו שנלקחו לעבודות משפילות של ניקוי רחובות ועוד.</a:t>
            </a:r>
          </a:p>
        </p:txBody>
      </p:sp>
    </p:spTree>
    <p:extLst>
      <p:ext uri="{BB962C8B-B14F-4D97-AF65-F5344CB8AC3E}">
        <p14:creationId xmlns:p14="http://schemas.microsoft.com/office/powerpoint/2010/main" val="81735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7DE5B2A6-B9B9-4093-B2BA-2C055036D40B}"/>
              </a:ext>
            </a:extLst>
          </p:cNvPr>
          <p:cNvSpPr>
            <a:spLocks noGrp="1"/>
          </p:cNvSpPr>
          <p:nvPr>
            <p:ph idx="1"/>
          </p:nvPr>
        </p:nvSpPr>
        <p:spPr/>
        <p:txBody>
          <a:bodyPr/>
          <a:lstStyle/>
          <a:p>
            <a:r>
              <a:rPr lang="he-IL" b="1" u="sng" dirty="0"/>
              <a:t>כליאה בגטאות</a:t>
            </a:r>
            <a:r>
              <a:rPr lang="he-IL" dirty="0"/>
              <a:t> - זמן קצר לאחר כיבוש פולין יצאה ההוראה המחייבת את היהודים לעקור משטחי מערב פולין שסופחו לרייך, לשטחי הגנרל-</a:t>
            </a:r>
            <a:r>
              <a:rPr lang="he-IL" dirty="0" err="1"/>
              <a:t>גוברנמן</a:t>
            </a:r>
            <a:r>
              <a:rPr lang="he-IL" dirty="0"/>
              <a:t> (הממשל הכללי), וכך יותר מ-300 אלף יהודים עקרו מבתיהם. בהמשך כל יהודי הגנרל </a:t>
            </a:r>
            <a:r>
              <a:rPr lang="he-IL" dirty="0" err="1"/>
              <a:t>גוברנמן</a:t>
            </a:r>
            <a:r>
              <a:rPr lang="he-IL" dirty="0"/>
              <a:t> נצטוו לעבור לגטאות בערים.</a:t>
            </a:r>
            <a:endParaRPr lang="he-IL" b="1" u="sng" dirty="0"/>
          </a:p>
          <a:p>
            <a:r>
              <a:rPr lang="he-IL" dirty="0"/>
              <a:t>הגטו הראשון הוקם בעיר </a:t>
            </a:r>
            <a:r>
              <a:rPr lang="he-IL" dirty="0" err="1"/>
              <a:t>פיוטרקוב</a:t>
            </a:r>
            <a:r>
              <a:rPr lang="he-IL" dirty="0"/>
              <a:t>. הגטאות הגדולים היו ורשה, לודז' וקרקוב.</a:t>
            </a:r>
          </a:p>
          <a:p>
            <a:r>
              <a:rPr lang="he-IL" dirty="0"/>
              <a:t>בגטו ורשה, שהיה הגדול ביותר נכלאו כמעט חצי מיליון יהודים בתנאים איומים – תנאים תת-אנושיים של צפיפות נוראית, הרבה יותר ממה שיכול היה להכיל. </a:t>
            </a:r>
          </a:p>
          <a:p>
            <a:r>
              <a:rPr lang="he-IL" dirty="0"/>
              <a:t>הצפיפות הובילה כמובן להתפרצות מגפות, ובשילוב הקור בחורף וחוסר המזון במשך כל השנה – רבים קיפחו את חייהם ב"מוות טבעי".</a:t>
            </a:r>
          </a:p>
          <a:p>
            <a:endParaRPr lang="he-IL" dirty="0"/>
          </a:p>
        </p:txBody>
      </p:sp>
    </p:spTree>
    <p:extLst>
      <p:ext uri="{BB962C8B-B14F-4D97-AF65-F5344CB8AC3E}">
        <p14:creationId xmlns:p14="http://schemas.microsoft.com/office/powerpoint/2010/main" val="38681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855FA92B-5128-4C25-90B6-483FBB28E2A6}"/>
              </a:ext>
            </a:extLst>
          </p:cNvPr>
          <p:cNvSpPr>
            <a:spLocks noGrp="1"/>
          </p:cNvSpPr>
          <p:nvPr>
            <p:ph idx="1"/>
          </p:nvPr>
        </p:nvSpPr>
        <p:spPr/>
        <p:txBody>
          <a:bodyPr/>
          <a:lstStyle/>
          <a:p>
            <a:endParaRPr lang="he-IL" dirty="0"/>
          </a:p>
        </p:txBody>
      </p:sp>
      <p:pic>
        <p:nvPicPr>
          <p:cNvPr id="3" name="Picture 2" descr="http://www1.yadvashem.org/IMAGE_TYPE/856.jpg">
            <a:extLst>
              <a:ext uri="{FF2B5EF4-FFF2-40B4-BE49-F238E27FC236}">
                <a16:creationId xmlns:a16="http://schemas.microsoft.com/office/drawing/2014/main" id="{1D816426-CFE1-4AEF-A7C7-C4C419DC3B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8119" y="217241"/>
            <a:ext cx="8572585" cy="56793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60CD5D7-D9D4-4EB7-9D17-45FEF1A03C8A}"/>
              </a:ext>
            </a:extLst>
          </p:cNvPr>
          <p:cNvSpPr txBox="1"/>
          <p:nvPr/>
        </p:nvSpPr>
        <p:spPr>
          <a:xfrm>
            <a:off x="4150196" y="6084004"/>
            <a:ext cx="2408032" cy="369332"/>
          </a:xfrm>
          <a:prstGeom prst="rect">
            <a:avLst/>
          </a:prstGeom>
          <a:noFill/>
        </p:spPr>
        <p:txBody>
          <a:bodyPr wrap="none" rtlCol="1">
            <a:spAutoFit/>
          </a:bodyPr>
          <a:lstStyle/>
          <a:p>
            <a:r>
              <a:rPr lang="he-IL" dirty="0">
                <a:solidFill>
                  <a:schemeClr val="tx2"/>
                </a:solidFill>
              </a:rPr>
              <a:t>יהודים בדרך לגטו קרקוב</a:t>
            </a:r>
          </a:p>
        </p:txBody>
      </p:sp>
    </p:spTree>
    <p:extLst>
      <p:ext uri="{BB962C8B-B14F-4D97-AF65-F5344CB8AC3E}">
        <p14:creationId xmlns:p14="http://schemas.microsoft.com/office/powerpoint/2010/main" val="223011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AD611DC4-2077-4357-A0F3-B3F95314EF1F}"/>
              </a:ext>
            </a:extLst>
          </p:cNvPr>
          <p:cNvSpPr>
            <a:spLocks noGrp="1"/>
          </p:cNvSpPr>
          <p:nvPr>
            <p:ph idx="1"/>
          </p:nvPr>
        </p:nvSpPr>
        <p:spPr/>
        <p:txBody>
          <a:bodyPr/>
          <a:lstStyle/>
          <a:p>
            <a:r>
              <a:rPr lang="he-IL" dirty="0"/>
              <a:t>בגטו ורשה לבדו כעשרים אחוז נפטרו ב"אופן טבעי" ממחלות מידבקות, רעב, תנאים תת-אנושיים וקור. </a:t>
            </a:r>
          </a:p>
          <a:p>
            <a:r>
              <a:rPr lang="he-IL" dirty="0"/>
              <a:t>קשיים רבים עמדו בפני תושבי הגטו. מעבר למחלות המידבקות, הרעב, ההשפלה, הדוחק ועבודות הכפייה, הוטל על הנשים, האמהות, להיות מנהיגות הבית, כיוון שברוב המקרים הגברים נחטפו לעבודות כפייה או נרצחו. </a:t>
            </a:r>
          </a:p>
          <a:p>
            <a:r>
              <a:rPr lang="he-IL" dirty="0"/>
              <a:t>הילדים באופן טבעי היו קרבן לרעב הגדול, למחלות המתפשטות ולתנאים הקשים, אולם היה להם תפקיד חשוב לאין שיעור – הברחת מזון אל הגטו. </a:t>
            </a:r>
          </a:p>
          <a:p>
            <a:r>
              <a:rPr lang="he-IL" dirty="0"/>
              <a:t>היציאה אל מחוץ לגטו הייתה כמובן איסור מוחלט, אך הילדים, שהיו קלי רגליים יכלו לצאת במהירות, ולחזור עם מזון אל הגטו. ילדים רבים נתפסו והוצאו להורג.</a:t>
            </a:r>
          </a:p>
        </p:txBody>
      </p:sp>
    </p:spTree>
    <p:extLst>
      <p:ext uri="{BB962C8B-B14F-4D97-AF65-F5344CB8AC3E}">
        <p14:creationId xmlns:p14="http://schemas.microsoft.com/office/powerpoint/2010/main" val="3863207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A7ACC9BC-FB07-45A1-AF6D-F60B9A43ED68}"/>
              </a:ext>
            </a:extLst>
          </p:cNvPr>
          <p:cNvSpPr>
            <a:spLocks noGrp="1"/>
          </p:cNvSpPr>
          <p:nvPr>
            <p:ph idx="1"/>
          </p:nvPr>
        </p:nvSpPr>
        <p:spPr/>
        <p:txBody>
          <a:bodyPr/>
          <a:lstStyle/>
          <a:p>
            <a:r>
              <a:rPr lang="he-IL" dirty="0"/>
              <a:t>ריכוז היהודים בגטאות הקל עוד יותר על הגרמנים בתהליך </a:t>
            </a:r>
            <a:r>
              <a:rPr lang="he-IL" dirty="0" err="1"/>
              <a:t>האריזאציה</a:t>
            </a:r>
            <a:r>
              <a:rPr lang="he-IL" dirty="0"/>
              <a:t>. היהודים יכלו להיכנס אל הגטו עם מעט מאוד רכוש, והשאירו מאחור את רכושם – בין אם נכסי נדל"ן ומפעלים, ובין אם רכוש אחר כמו תכשיטים, כלי כסף ועוד. </a:t>
            </a:r>
          </a:p>
          <a:p>
            <a:r>
              <a:rPr lang="he-IL" dirty="0"/>
              <a:t>הגרמנים, ולא פחות מכך התושבים הפולנים המקומיים (ובכל מדינה – התושבים המקומיים שלה) השתלטו במהרה על הרכוש שנותר וגזלו מכל הבא ליד. </a:t>
            </a:r>
          </a:p>
          <a:p>
            <a:r>
              <a:rPr lang="he-IL" dirty="0"/>
              <a:t>מפעלים בהנהלת היהודים הועברו לידיים אריות, וכן גם חפצי אמנות ואוספים יקרי ערך.</a:t>
            </a:r>
          </a:p>
        </p:txBody>
      </p:sp>
    </p:spTree>
    <p:extLst>
      <p:ext uri="{BB962C8B-B14F-4D97-AF65-F5344CB8AC3E}">
        <p14:creationId xmlns:p14="http://schemas.microsoft.com/office/powerpoint/2010/main" val="1335774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מציין מיקום של תמונה 5">
            <a:extLst>
              <a:ext uri="{FF2B5EF4-FFF2-40B4-BE49-F238E27FC236}">
                <a16:creationId xmlns:a16="http://schemas.microsoft.com/office/drawing/2014/main" id="{3E787544-6529-4C6D-9AF2-92091BBF83A8}"/>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46" b="246"/>
          <a:stretch>
            <a:fillRect/>
          </a:stretch>
        </p:blipFill>
        <p:spPr/>
      </p:pic>
      <p:pic>
        <p:nvPicPr>
          <p:cNvPr id="4098" name="Picture 2">
            <a:extLst>
              <a:ext uri="{FF2B5EF4-FFF2-40B4-BE49-F238E27FC236}">
                <a16:creationId xmlns:a16="http://schemas.microsoft.com/office/drawing/2014/main" id="{9BF950CD-7002-4856-A1D4-C29EB66725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8759" y="4572285"/>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3" name="מציין מיקום תוכן 2">
            <a:extLst>
              <a:ext uri="{FF2B5EF4-FFF2-40B4-BE49-F238E27FC236}">
                <a16:creationId xmlns:a16="http://schemas.microsoft.com/office/drawing/2014/main" id="{2A578EC3-85C0-4754-96F6-B762A1D85C93}"/>
              </a:ext>
            </a:extLst>
          </p:cNvPr>
          <p:cNvSpPr>
            <a:spLocks noGrp="1"/>
          </p:cNvSpPr>
          <p:nvPr>
            <p:ph idx="1"/>
          </p:nvPr>
        </p:nvSpPr>
        <p:spPr/>
        <p:txBody>
          <a:bodyPr/>
          <a:lstStyle/>
          <a:p>
            <a:endParaRPr lang="he-IL"/>
          </a:p>
        </p:txBody>
      </p:sp>
    </p:spTree>
    <p:extLst>
      <p:ext uri="{BB962C8B-B14F-4D97-AF65-F5344CB8AC3E}">
        <p14:creationId xmlns:p14="http://schemas.microsoft.com/office/powerpoint/2010/main" val="2578503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a:extLst>
              <a:ext uri="{FF2B5EF4-FFF2-40B4-BE49-F238E27FC236}">
                <a16:creationId xmlns:a16="http://schemas.microsoft.com/office/drawing/2014/main" id="{6720AEBB-FF67-4A1A-B91D-A53BAE24B89F}"/>
              </a:ext>
            </a:extLst>
          </p:cNvPr>
          <p:cNvSpPr>
            <a:spLocks noGrp="1"/>
          </p:cNvSpPr>
          <p:nvPr>
            <p:ph idx="1"/>
          </p:nvPr>
        </p:nvSpPr>
        <p:spPr/>
        <p:txBody>
          <a:bodyPr/>
          <a:lstStyle/>
          <a:p>
            <a:r>
              <a:rPr lang="he-IL" dirty="0"/>
              <a:t>"בערב תאמר מי ייתן בוקר ובבוקר תאמר מי ייתן ערב"</a:t>
            </a:r>
          </a:p>
          <a:p>
            <a:endParaRPr lang="he-IL" dirty="0"/>
          </a:p>
          <a:p>
            <a:r>
              <a:rPr lang="he-IL" sz="2000" dirty="0"/>
              <a:t>פרשת כי תבוא, דברים</a:t>
            </a:r>
          </a:p>
        </p:txBody>
      </p:sp>
      <p:pic>
        <p:nvPicPr>
          <p:cNvPr id="11" name="מציין מיקום של תמונה 10">
            <a:extLst>
              <a:ext uri="{FF2B5EF4-FFF2-40B4-BE49-F238E27FC236}">
                <a16:creationId xmlns:a16="http://schemas.microsoft.com/office/drawing/2014/main" id="{A0EB80EC-A799-424A-B1B9-63831AF310D6}"/>
              </a:ext>
            </a:extLst>
          </p:cNvPr>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l="10786" r="10786"/>
          <a:stretch>
            <a:fillRect/>
          </a:stretch>
        </p:blipFill>
        <p:spPr>
          <a:xfrm rot="180000">
            <a:off x="10526713" y="282575"/>
            <a:ext cx="1446212" cy="1966913"/>
          </a:xfrm>
        </p:spPr>
      </p:pic>
    </p:spTree>
    <p:extLst>
      <p:ext uri="{BB962C8B-B14F-4D97-AF65-F5344CB8AC3E}">
        <p14:creationId xmlns:p14="http://schemas.microsoft.com/office/powerpoint/2010/main" val="2162733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16B05F9A-4E67-4192-A011-0FF422710619}"/>
              </a:ext>
            </a:extLst>
          </p:cNvPr>
          <p:cNvSpPr>
            <a:spLocks noGrp="1"/>
          </p:cNvSpPr>
          <p:nvPr>
            <p:ph type="title"/>
          </p:nvPr>
        </p:nvSpPr>
        <p:spPr>
          <a:xfrm>
            <a:off x="1522413" y="1643064"/>
            <a:ext cx="9144002" cy="2362000"/>
          </a:xfrm>
        </p:spPr>
        <p:txBody>
          <a:bodyPr>
            <a:normAutofit fontScale="90000"/>
          </a:bodyPr>
          <a:lstStyle/>
          <a:p>
            <a:pPr algn="ctr">
              <a:lnSpc>
                <a:spcPct val="150000"/>
              </a:lnSpc>
            </a:pPr>
            <a:r>
              <a:rPr lang="he-IL" b="1" dirty="0"/>
              <a:t>ב. השלב השני</a:t>
            </a:r>
            <a:br>
              <a:rPr lang="he-IL" b="1" dirty="0"/>
            </a:br>
            <a:r>
              <a:rPr lang="he-IL" b="1" dirty="0"/>
              <a:t>1941-1945</a:t>
            </a:r>
          </a:p>
        </p:txBody>
      </p:sp>
    </p:spTree>
    <p:extLst>
      <p:ext uri="{BB962C8B-B14F-4D97-AF65-F5344CB8AC3E}">
        <p14:creationId xmlns:p14="http://schemas.microsoft.com/office/powerpoint/2010/main" val="298620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תוכן 4">
            <a:extLst>
              <a:ext uri="{FF2B5EF4-FFF2-40B4-BE49-F238E27FC236}">
                <a16:creationId xmlns:a16="http://schemas.microsoft.com/office/drawing/2014/main" id="{6AD3A6DC-D693-4320-A232-E9D1B232B687}"/>
              </a:ext>
            </a:extLst>
          </p:cNvPr>
          <p:cNvSpPr>
            <a:spLocks noGrp="1"/>
          </p:cNvSpPr>
          <p:nvPr>
            <p:ph idx="1"/>
          </p:nvPr>
        </p:nvSpPr>
        <p:spPr/>
        <p:txBody>
          <a:bodyPr>
            <a:normAutofit/>
          </a:bodyPr>
          <a:lstStyle/>
          <a:p>
            <a:r>
              <a:rPr lang="he-IL" dirty="0"/>
              <a:t> בעוד שבשלב השני של המלחמה (החל מ-1942) מבחינה צבאית חלה נסיגה של הצבא הגרמני, בתחום המדיניות נגד היהודים חלה הרעה משמעותית והמדיניות הכללית של 'מוות טבעי' כתוצאה מהכליאה, הפכה למדיניות </a:t>
            </a:r>
            <a:r>
              <a:rPr lang="he-IL" b="1" dirty="0"/>
              <a:t>שיטתית, תעשייתית ומוחלטת</a:t>
            </a:r>
            <a:r>
              <a:rPr lang="he-IL" dirty="0"/>
              <a:t> – השמדה באופן מכוון לשם השמדה.</a:t>
            </a:r>
          </a:p>
          <a:p>
            <a:r>
              <a:rPr lang="he-IL" dirty="0"/>
              <a:t>ההיסטוריונים מעריכים כי בשנים 1941-1945 נרצחו רוב היהודים שמתו בשואה. החל מ-1941 רצח היהודים הפך לאובססיה ממש של הממשל הנאצי, עד לבניית מחנות מיוחדים שמטרתם השמדה של היהודים.</a:t>
            </a:r>
          </a:p>
          <a:p>
            <a:r>
              <a:rPr lang="he-IL" dirty="0"/>
              <a:t>עם כיבוש ברית המועצות השתנתה המדיניות כלפי היהודים. </a:t>
            </a:r>
            <a:r>
              <a:rPr lang="he-IL" u="sng" dirty="0"/>
              <a:t>יהודי ברית המועצות נחשדו באופן מיידי כ'משתפי פעולה עם השלטון הקומוניסטי', </a:t>
            </a:r>
            <a:r>
              <a:rPr lang="he-IL" dirty="0"/>
              <a:t>שהייתה שנאתו הגדולה של המשטר הנאצי.</a:t>
            </a:r>
          </a:p>
          <a:p>
            <a:endParaRPr lang="he-IL" dirty="0"/>
          </a:p>
        </p:txBody>
      </p:sp>
    </p:spTree>
    <p:extLst>
      <p:ext uri="{BB962C8B-B14F-4D97-AF65-F5344CB8AC3E}">
        <p14:creationId xmlns:p14="http://schemas.microsoft.com/office/powerpoint/2010/main" val="2666260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C7DD68E2-136B-425E-9FEF-53EB80244B29}"/>
              </a:ext>
            </a:extLst>
          </p:cNvPr>
          <p:cNvSpPr>
            <a:spLocks noGrp="1"/>
          </p:cNvSpPr>
          <p:nvPr>
            <p:ph idx="1"/>
          </p:nvPr>
        </p:nvSpPr>
        <p:spPr/>
        <p:txBody>
          <a:bodyPr>
            <a:normAutofit/>
          </a:bodyPr>
          <a:lstStyle/>
          <a:p>
            <a:r>
              <a:rPr lang="he-IL" dirty="0"/>
              <a:t>ברוסיה חיו כ</a:t>
            </a:r>
            <a:r>
              <a:rPr lang="he-IL" b="1" dirty="0"/>
              <a:t>חמישה מיליון</a:t>
            </a:r>
            <a:r>
              <a:rPr lang="he-IL" dirty="0"/>
              <a:t> יהודים, וריכוז מספר כה עצום נחשב למעמסה על הנאצים, ולכן החלו במדיניות חדשה – השמדה ממשית.</a:t>
            </a:r>
          </a:p>
          <a:p>
            <a:r>
              <a:rPr lang="he-IL" dirty="0"/>
              <a:t>בחלק מהשטחים הכבושים בברית המועצות המדיניות נגד היהודים הייתה דומה לזו שבפולין – החרמת הרכוש, התעללות וריכוזם בגטו. כמו כן היהודים היו צריכים לענוד טלאי צהוב, כל הזכויות המשפטיות והכלליות שלהם בוטלו והיה עליהם להקים </a:t>
            </a:r>
            <a:r>
              <a:rPr lang="he-IL" dirty="0" err="1"/>
              <a:t>יודנרטים</a:t>
            </a:r>
            <a:r>
              <a:rPr lang="he-IL" dirty="0"/>
              <a:t>. </a:t>
            </a:r>
          </a:p>
          <a:p>
            <a:r>
              <a:rPr lang="he-IL" dirty="0"/>
              <a:t>כך למשל היה </a:t>
            </a:r>
            <a:r>
              <a:rPr lang="he-IL" dirty="0" err="1"/>
              <a:t>בווילנא</a:t>
            </a:r>
            <a:r>
              <a:rPr lang="he-IL" dirty="0"/>
              <a:t>. לעתים קרובות חיילי עוצבות המבצע, בסיוע גדול של המקומיים הליטאים, חטפו יהודים מהגטו והובילו אותם לגיא הריגה סמוך (במקרה של </a:t>
            </a:r>
            <a:r>
              <a:rPr lang="he-IL" dirty="0" err="1"/>
              <a:t>וילנא</a:t>
            </a:r>
            <a:r>
              <a:rPr lang="he-IL" dirty="0"/>
              <a:t> היה זה </a:t>
            </a:r>
            <a:r>
              <a:rPr lang="he-IL" dirty="0" err="1"/>
              <a:t>פונאר</a:t>
            </a:r>
            <a:r>
              <a:rPr lang="he-IL" dirty="0"/>
              <a:t>).</a:t>
            </a:r>
          </a:p>
        </p:txBody>
      </p:sp>
    </p:spTree>
    <p:extLst>
      <p:ext uri="{BB962C8B-B14F-4D97-AF65-F5344CB8AC3E}">
        <p14:creationId xmlns:p14="http://schemas.microsoft.com/office/powerpoint/2010/main" val="123559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1.yadvashem.org/IMAGE_TYPE/8345.jpg">
            <a:extLst>
              <a:ext uri="{FF2B5EF4-FFF2-40B4-BE49-F238E27FC236}">
                <a16:creationId xmlns:a16="http://schemas.microsoft.com/office/drawing/2014/main" id="{1B7CEA40-FA72-4A45-8C11-5FDACF194E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2021" y="1006869"/>
            <a:ext cx="3931412" cy="531049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http://www1.yadvashem.org/IMAGE_TYPE/8157.jpg">
            <a:extLst>
              <a:ext uri="{FF2B5EF4-FFF2-40B4-BE49-F238E27FC236}">
                <a16:creationId xmlns:a16="http://schemas.microsoft.com/office/drawing/2014/main" id="{208F90FC-D4A2-4088-88B8-08D39EE028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7359" y="3874644"/>
            <a:ext cx="4360989" cy="27583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1.yadvashem.org/IMAGE_TYPE/8156.jpg">
            <a:extLst>
              <a:ext uri="{FF2B5EF4-FFF2-40B4-BE49-F238E27FC236}">
                <a16:creationId xmlns:a16="http://schemas.microsoft.com/office/drawing/2014/main" id="{F1F638D7-FBD3-4C2B-A405-F41C7DA841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4043" y="693652"/>
            <a:ext cx="4821141" cy="2687786"/>
          </a:xfrm>
          <a:prstGeom prst="rect">
            <a:avLst/>
          </a:prstGeom>
          <a:noFill/>
          <a:extLst>
            <a:ext uri="{909E8E84-426E-40DD-AFC4-6F175D3DCCD1}">
              <a14:hiddenFill xmlns:a14="http://schemas.microsoft.com/office/drawing/2010/main">
                <a:solidFill>
                  <a:srgbClr val="FFFFFF"/>
                </a:solidFill>
              </a14:hiddenFill>
            </a:ext>
          </a:extLst>
        </p:spPr>
      </p:pic>
      <p:sp>
        <p:nvSpPr>
          <p:cNvPr id="6" name="מציין מיקום תוכן 2">
            <a:extLst>
              <a:ext uri="{FF2B5EF4-FFF2-40B4-BE49-F238E27FC236}">
                <a16:creationId xmlns:a16="http://schemas.microsoft.com/office/drawing/2014/main" id="{71CE00CD-B80C-4761-B23C-1FA9FC844A05}"/>
              </a:ext>
            </a:extLst>
          </p:cNvPr>
          <p:cNvSpPr txBox="1">
            <a:spLocks/>
          </p:cNvSpPr>
          <p:nvPr/>
        </p:nvSpPr>
        <p:spPr>
          <a:xfrm>
            <a:off x="2205980" y="200446"/>
            <a:ext cx="8352928" cy="5616624"/>
          </a:xfrm>
          <a:prstGeom prst="rect">
            <a:avLst/>
          </a:prstGeom>
        </p:spPr>
        <p:txBody>
          <a:bodyPr vert="horz" lIns="91440" tIns="45720" rIns="91440" bIns="45720" rtlCol="1">
            <a:normAutofit/>
          </a:bodyPr>
          <a:lstStyle>
            <a:lvl1pPr marL="222885" indent="-185738" algn="r" defTabSz="742950" rtl="1" eaLnBrk="1" latinLnBrk="0" hangingPunct="1">
              <a:lnSpc>
                <a:spcPct val="90000"/>
              </a:lnSpc>
              <a:spcBef>
                <a:spcPts val="1463"/>
              </a:spcBef>
              <a:buClr>
                <a:schemeClr val="accent1"/>
              </a:buClr>
              <a:buFont typeface="Arial" pitchFamily="34" charset="0"/>
              <a:buChar char="•"/>
              <a:defRPr lang="he-IL" sz="2800" kern="1200">
                <a:solidFill>
                  <a:schemeClr val="tx2"/>
                </a:solidFill>
                <a:latin typeface="Segoe UI" panose="020B0502040204020203" pitchFamily="34" charset="0"/>
                <a:ea typeface="+mn-ea"/>
                <a:cs typeface="Segoe UI" panose="020B0502040204020203" pitchFamily="34" charset="0"/>
              </a:defRPr>
            </a:lvl1pPr>
            <a:lvl2pPr marL="482918" indent="-185738" algn="r" defTabSz="742950" rtl="1" eaLnBrk="1" latinLnBrk="0" hangingPunct="1">
              <a:lnSpc>
                <a:spcPct val="90000"/>
              </a:lnSpc>
              <a:spcBef>
                <a:spcPts val="813"/>
              </a:spcBef>
              <a:buClr>
                <a:schemeClr val="accent1"/>
              </a:buClr>
              <a:buFont typeface="Arial" pitchFamily="34" charset="0"/>
              <a:buChar char="•"/>
              <a:defRPr lang="he-IL" sz="2400" kern="1200">
                <a:solidFill>
                  <a:schemeClr val="tx2"/>
                </a:solidFill>
                <a:latin typeface="Segoe UI" panose="020B0502040204020203" pitchFamily="34" charset="0"/>
                <a:ea typeface="+mn-ea"/>
                <a:cs typeface="Segoe UI" panose="020B0502040204020203" pitchFamily="34" charset="0"/>
              </a:defRPr>
            </a:lvl2pPr>
            <a:lvl3pPr marL="742950" indent="-185738" algn="r" defTabSz="742950" rtl="1" eaLnBrk="1" latinLnBrk="0" hangingPunct="1">
              <a:lnSpc>
                <a:spcPct val="90000"/>
              </a:lnSpc>
              <a:spcBef>
                <a:spcPts val="650"/>
              </a:spcBef>
              <a:buClr>
                <a:schemeClr val="accent1"/>
              </a:buClr>
              <a:buFont typeface="Arial" pitchFamily="34" charset="0"/>
              <a:buChar char="•"/>
              <a:defRPr lang="he-IL" sz="2000" kern="1200">
                <a:solidFill>
                  <a:schemeClr val="tx2"/>
                </a:solidFill>
                <a:latin typeface="Segoe UI" panose="020B0502040204020203" pitchFamily="34" charset="0"/>
                <a:ea typeface="+mn-ea"/>
                <a:cs typeface="Segoe UI" panose="020B0502040204020203" pitchFamily="34" charset="0"/>
              </a:defRPr>
            </a:lvl3pPr>
            <a:lvl4pPr marL="1002983" indent="-185738" algn="r" defTabSz="742950" rtl="1" eaLnBrk="1" latinLnBrk="0" hangingPunct="1">
              <a:lnSpc>
                <a:spcPct val="90000"/>
              </a:lnSpc>
              <a:spcBef>
                <a:spcPts val="650"/>
              </a:spcBef>
              <a:buClr>
                <a:schemeClr val="accent1"/>
              </a:buClr>
              <a:buFont typeface="Arial" pitchFamily="34" charset="0"/>
              <a:buChar char="•"/>
              <a:defRPr lang="he-IL" sz="1800" kern="1200">
                <a:solidFill>
                  <a:schemeClr val="tx2"/>
                </a:solidFill>
                <a:latin typeface="Segoe UI" panose="020B0502040204020203" pitchFamily="34" charset="0"/>
                <a:ea typeface="+mn-ea"/>
                <a:cs typeface="Segoe UI" panose="020B0502040204020203" pitchFamily="34" charset="0"/>
              </a:defRPr>
            </a:lvl4pPr>
            <a:lvl5pPr marL="1263015" indent="-185738" algn="r" defTabSz="742950" rtl="1" eaLnBrk="1" latinLnBrk="0" hangingPunct="1">
              <a:lnSpc>
                <a:spcPct val="90000"/>
              </a:lnSpc>
              <a:spcBef>
                <a:spcPts val="650"/>
              </a:spcBef>
              <a:buClr>
                <a:schemeClr val="accent1"/>
              </a:buClr>
              <a:buFont typeface="Arial" pitchFamily="34" charset="0"/>
              <a:buChar char="•"/>
              <a:defRPr lang="he-IL" sz="1800" kern="1200">
                <a:solidFill>
                  <a:schemeClr val="tx2"/>
                </a:solidFill>
                <a:latin typeface="Segoe UI" panose="020B0502040204020203" pitchFamily="34" charset="0"/>
                <a:ea typeface="+mn-ea"/>
                <a:cs typeface="Segoe UI" panose="020B0502040204020203" pitchFamily="34" charset="0"/>
              </a:defRPr>
            </a:lvl5pPr>
            <a:lvl6pPr marL="1485900" indent="-185738" algn="r" defTabSz="742950" rtl="1" eaLnBrk="1" latinLnBrk="0" hangingPunct="1">
              <a:lnSpc>
                <a:spcPct val="90000"/>
              </a:lnSpc>
              <a:spcBef>
                <a:spcPts val="650"/>
              </a:spcBef>
              <a:buClr>
                <a:schemeClr val="accent1"/>
              </a:buClr>
              <a:buFont typeface="Arial" pitchFamily="34" charset="0"/>
              <a:buChar char="•"/>
              <a:defRPr lang="he-IL" sz="1138" kern="1200">
                <a:solidFill>
                  <a:schemeClr val="tx1"/>
                </a:solidFill>
                <a:latin typeface="+mn-lt"/>
                <a:ea typeface="+mn-ea"/>
                <a:cs typeface="+mn-cs"/>
              </a:defRPr>
            </a:lvl6pPr>
            <a:lvl7pPr marL="1708785" indent="-185738" algn="r" defTabSz="742950" rtl="1" eaLnBrk="1" latinLnBrk="0" hangingPunct="1">
              <a:lnSpc>
                <a:spcPct val="90000"/>
              </a:lnSpc>
              <a:spcBef>
                <a:spcPts val="650"/>
              </a:spcBef>
              <a:buClr>
                <a:schemeClr val="accent1"/>
              </a:buClr>
              <a:buFont typeface="Arial" pitchFamily="34" charset="0"/>
              <a:buChar char="•"/>
              <a:defRPr lang="he-IL" sz="1138" kern="1200">
                <a:solidFill>
                  <a:schemeClr val="tx1"/>
                </a:solidFill>
                <a:latin typeface="+mn-lt"/>
                <a:ea typeface="+mn-ea"/>
                <a:cs typeface="+mn-cs"/>
              </a:defRPr>
            </a:lvl7pPr>
            <a:lvl8pPr marL="1931670" indent="-185738" algn="r" defTabSz="742950" rtl="1" eaLnBrk="1" latinLnBrk="0" hangingPunct="1">
              <a:lnSpc>
                <a:spcPct val="90000"/>
              </a:lnSpc>
              <a:spcBef>
                <a:spcPts val="650"/>
              </a:spcBef>
              <a:buClr>
                <a:schemeClr val="accent1"/>
              </a:buClr>
              <a:buFont typeface="Arial" pitchFamily="34" charset="0"/>
              <a:buChar char="•"/>
              <a:defRPr lang="he-IL" sz="1138" kern="1200">
                <a:solidFill>
                  <a:schemeClr val="tx1"/>
                </a:solidFill>
                <a:latin typeface="+mn-lt"/>
                <a:ea typeface="+mn-ea"/>
                <a:cs typeface="+mn-cs"/>
              </a:defRPr>
            </a:lvl8pPr>
            <a:lvl9pPr marL="2154555" indent="-185738" algn="r" defTabSz="742950" rtl="1" eaLnBrk="1" latinLnBrk="0" hangingPunct="1">
              <a:lnSpc>
                <a:spcPct val="90000"/>
              </a:lnSpc>
              <a:spcBef>
                <a:spcPts val="650"/>
              </a:spcBef>
              <a:buClr>
                <a:schemeClr val="accent1"/>
              </a:buClr>
              <a:buFont typeface="Arial" pitchFamily="34" charset="0"/>
              <a:buChar char="•"/>
              <a:defRPr lang="he-IL" sz="1138" kern="1200">
                <a:solidFill>
                  <a:schemeClr val="tx1"/>
                </a:solidFill>
                <a:latin typeface="+mn-lt"/>
                <a:ea typeface="+mn-ea"/>
                <a:cs typeface="+mn-cs"/>
              </a:defRPr>
            </a:lvl9pPr>
          </a:lstStyle>
          <a:p>
            <a:pPr>
              <a:buFont typeface="Arial" pitchFamily="34" charset="0"/>
              <a:buBlip>
                <a:blip r:embed="rId5"/>
              </a:buBlip>
            </a:pPr>
            <a:r>
              <a:rPr lang="he-IL"/>
              <a:t>בפונאר נרצחו 60 אלף יהודים. גטו וילנא חוסל שנתיים לאחר שקם. </a:t>
            </a:r>
          </a:p>
          <a:p>
            <a:pPr marL="46037" indent="0">
              <a:buFont typeface="Arial" pitchFamily="34" charset="0"/>
              <a:buNone/>
            </a:pPr>
            <a:endParaRPr lang="he-IL" dirty="0"/>
          </a:p>
        </p:txBody>
      </p:sp>
      <p:sp>
        <p:nvSpPr>
          <p:cNvPr id="7" name="TextBox 6">
            <a:extLst>
              <a:ext uri="{FF2B5EF4-FFF2-40B4-BE49-F238E27FC236}">
                <a16:creationId xmlns:a16="http://schemas.microsoft.com/office/drawing/2014/main" id="{CF8D5272-CDAF-4001-BB2B-D23FC593B85F}"/>
              </a:ext>
            </a:extLst>
          </p:cNvPr>
          <p:cNvSpPr txBox="1"/>
          <p:nvPr/>
        </p:nvSpPr>
        <p:spPr>
          <a:xfrm>
            <a:off x="1128744" y="3391352"/>
            <a:ext cx="4987000" cy="400110"/>
          </a:xfrm>
          <a:prstGeom prst="rect">
            <a:avLst/>
          </a:prstGeom>
          <a:noFill/>
        </p:spPr>
        <p:txBody>
          <a:bodyPr wrap="square" rtlCol="1">
            <a:spAutoFit/>
          </a:bodyPr>
          <a:lstStyle/>
          <a:p>
            <a:pPr algn="r" rtl="1"/>
            <a:r>
              <a:rPr lang="he-IL" sz="2000" dirty="0">
                <a:solidFill>
                  <a:schemeClr val="tx2"/>
                </a:solidFill>
              </a:rPr>
              <a:t>גברים ונשים מתפשטים לפני הוצאתם להורג</a:t>
            </a:r>
          </a:p>
        </p:txBody>
      </p:sp>
      <p:sp>
        <p:nvSpPr>
          <p:cNvPr id="8" name="TextBox 7">
            <a:extLst>
              <a:ext uri="{FF2B5EF4-FFF2-40B4-BE49-F238E27FC236}">
                <a16:creationId xmlns:a16="http://schemas.microsoft.com/office/drawing/2014/main" id="{B331EE43-4DD4-48A1-903D-10838F54CA44}"/>
              </a:ext>
            </a:extLst>
          </p:cNvPr>
          <p:cNvSpPr txBox="1"/>
          <p:nvPr/>
        </p:nvSpPr>
        <p:spPr>
          <a:xfrm>
            <a:off x="6303936" y="6388034"/>
            <a:ext cx="4572085" cy="338554"/>
          </a:xfrm>
          <a:prstGeom prst="rect">
            <a:avLst/>
          </a:prstGeom>
          <a:noFill/>
        </p:spPr>
        <p:txBody>
          <a:bodyPr wrap="none" rtlCol="1">
            <a:spAutoFit/>
          </a:bodyPr>
          <a:lstStyle/>
          <a:p>
            <a:r>
              <a:rPr lang="he-IL" sz="1600" dirty="0">
                <a:solidFill>
                  <a:schemeClr val="tx2"/>
                </a:solidFill>
              </a:rPr>
              <a:t>הדרך אל </a:t>
            </a:r>
            <a:r>
              <a:rPr lang="he-IL" sz="1600" dirty="0" err="1">
                <a:solidFill>
                  <a:schemeClr val="tx2"/>
                </a:solidFill>
              </a:rPr>
              <a:t>פונאר</a:t>
            </a:r>
            <a:r>
              <a:rPr lang="he-IL" sz="1600" dirty="0">
                <a:solidFill>
                  <a:schemeClr val="tx2"/>
                </a:solidFill>
              </a:rPr>
              <a:t>. מעל ליהודים בתעלה שומרים חמושים</a:t>
            </a:r>
          </a:p>
        </p:txBody>
      </p:sp>
    </p:spTree>
    <p:extLst>
      <p:ext uri="{BB962C8B-B14F-4D97-AF65-F5344CB8AC3E}">
        <p14:creationId xmlns:p14="http://schemas.microsoft.com/office/powerpoint/2010/main" val="2961140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C46945B9-50D7-4DF2-8949-15E3DCFB85A8}"/>
              </a:ext>
            </a:extLst>
          </p:cNvPr>
          <p:cNvSpPr>
            <a:spLocks noGrp="1"/>
          </p:cNvSpPr>
          <p:nvPr>
            <p:ph idx="1"/>
          </p:nvPr>
        </p:nvSpPr>
        <p:spPr>
          <a:xfrm>
            <a:off x="4150196" y="404664"/>
            <a:ext cx="7488832" cy="6252890"/>
          </a:xfrm>
        </p:spPr>
        <p:txBody>
          <a:bodyPr/>
          <a:lstStyle/>
          <a:p>
            <a:r>
              <a:rPr lang="he-IL" dirty="0"/>
              <a:t>ברוב השטחים הכבושים בברית המועצות, המדיניות הייתה של חיסול מיידי ליהודים. כמו </a:t>
            </a:r>
            <a:r>
              <a:rPr lang="he-IL" dirty="0" err="1"/>
              <a:t>בווילנא</a:t>
            </a:r>
            <a:r>
              <a:rPr lang="he-IL" dirty="0"/>
              <a:t>, היהודים הוצאו מהערים ונשלחו לגאיות הריגה במרחק של כ-10-15 ק"מ מהעיר. כך גיא ההריגה באבי-יאר הסמוך לקייב הפך למצבה ל-60 אלף מיהודי קייב (100 אלף הספיקו לברוח טרם נכנסו הגרמנים). </a:t>
            </a:r>
            <a:r>
              <a:rPr lang="he-IL" dirty="0" err="1"/>
              <a:t>בבאבי</a:t>
            </a:r>
            <a:r>
              <a:rPr lang="he-IL" dirty="0"/>
              <a:t> יאר נרצחו בתוך יומיים 33 אלף יהודים. </a:t>
            </a:r>
            <a:r>
              <a:rPr lang="he-IL" b="1" dirty="0">
                <a:solidFill>
                  <a:srgbClr val="FF0000"/>
                </a:solidFill>
              </a:rPr>
              <a:t>בשום מקום בשואה לא נרצחו כ"כ הרבה ביומיים.</a:t>
            </a:r>
            <a:endParaRPr lang="he-IL" b="1" u="sng" dirty="0">
              <a:solidFill>
                <a:srgbClr val="FF0000"/>
              </a:solidFill>
            </a:endParaRPr>
          </a:p>
          <a:p>
            <a:endParaRPr lang="he-IL" dirty="0"/>
          </a:p>
          <a:p>
            <a:endParaRPr lang="he-IL" dirty="0"/>
          </a:p>
        </p:txBody>
      </p:sp>
      <p:sp>
        <p:nvSpPr>
          <p:cNvPr id="3" name="הסבר מלבני מעוגל 6">
            <a:extLst>
              <a:ext uri="{FF2B5EF4-FFF2-40B4-BE49-F238E27FC236}">
                <a16:creationId xmlns:a16="http://schemas.microsoft.com/office/drawing/2014/main" id="{C0D2977D-DE8F-4FC9-A767-3C5541E49EE9}"/>
              </a:ext>
            </a:extLst>
          </p:cNvPr>
          <p:cNvSpPr/>
          <p:nvPr/>
        </p:nvSpPr>
        <p:spPr>
          <a:xfrm>
            <a:off x="205221" y="1142628"/>
            <a:ext cx="3656943" cy="5094684"/>
          </a:xfrm>
          <a:prstGeom prst="roundRect">
            <a:avLst/>
          </a:prstGeom>
          <a:solidFill>
            <a:schemeClr val="accent3">
              <a:lumMod val="20000"/>
              <a:lumOff val="8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he-IL" sz="2000" b="1" dirty="0">
                <a:solidFill>
                  <a:schemeClr val="accent1"/>
                </a:solidFill>
                <a:latin typeface="Segoe UI" panose="020B0502040204020203" pitchFamily="34" charset="0"/>
                <a:cs typeface="Segoe UI" panose="020B0502040204020203" pitchFamily="34" charset="0"/>
              </a:rPr>
              <a:t>גיא הריגה</a:t>
            </a:r>
          </a:p>
          <a:p>
            <a:pPr algn="ctr" rtl="1"/>
            <a:endParaRPr lang="he-IL" dirty="0">
              <a:solidFill>
                <a:schemeClr val="accent1"/>
              </a:solidFill>
              <a:latin typeface="Segoe UI" panose="020B0502040204020203" pitchFamily="34" charset="0"/>
              <a:cs typeface="Segoe UI" panose="020B0502040204020203" pitchFamily="34" charset="0"/>
            </a:endParaRPr>
          </a:p>
          <a:p>
            <a:pPr algn="ctr" rtl="1"/>
            <a:r>
              <a:rPr lang="he-IL" dirty="0">
                <a:solidFill>
                  <a:schemeClr val="tx2"/>
                </a:solidFill>
                <a:latin typeface="Segoe UI" panose="020B0502040204020203" pitchFamily="34" charset="0"/>
                <a:cs typeface="Segoe UI" panose="020B0502040204020203" pitchFamily="34" charset="0"/>
              </a:rPr>
              <a:t>גיא הריגה הוא מקום הנמצא במרחק מה מהעיר, אליו הובלו היהודים. הם צוו לחפור בורות ענק (או שלעתים היו יהודים קודמים שכבר הכינו את הבורות עבורם) והם נורו אל הבורות הללו, בזה אחר זה. </a:t>
            </a:r>
          </a:p>
          <a:p>
            <a:pPr algn="ctr" rtl="1"/>
            <a:r>
              <a:rPr lang="he-IL" dirty="0">
                <a:solidFill>
                  <a:schemeClr val="tx2"/>
                </a:solidFill>
                <a:latin typeface="Segoe UI" panose="020B0502040204020203" pitchFamily="34" charset="0"/>
                <a:cs typeface="Segoe UI" panose="020B0502040204020203" pitchFamily="34" charset="0"/>
              </a:rPr>
              <a:t>היו מקרים שיהודים הצליחו לברוח מבורות הירי בזחילה כשההמתה באותו היום הסתיימה וברחו אל היערות. הגרמנים נקטו שיטה של עמימות לגבי הרצח, וליהודים נמסר כי הם מפונים למחנות עבודה.</a:t>
            </a:r>
          </a:p>
          <a:p>
            <a:pPr algn="ctr" rtl="1"/>
            <a:endParaRPr lang="he-IL" dirty="0">
              <a:solidFill>
                <a:schemeClr val="tx2"/>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6922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1.yadvashem.org/IMAGE_TYPE/8344.jpg">
            <a:extLst>
              <a:ext uri="{FF2B5EF4-FFF2-40B4-BE49-F238E27FC236}">
                <a16:creationId xmlns:a16="http://schemas.microsoft.com/office/drawing/2014/main" id="{7AEC1652-A2A4-4B21-B0DF-0E128B2605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6300" y="244044"/>
            <a:ext cx="6911786" cy="47691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www1.yadvashem.org/IMAGE_TYPE/934.jpg">
            <a:extLst>
              <a:ext uri="{FF2B5EF4-FFF2-40B4-BE49-F238E27FC236}">
                <a16:creationId xmlns:a16="http://schemas.microsoft.com/office/drawing/2014/main" id="{E710B280-0C0B-4362-BED3-2A3B1E69EF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772" y="3173928"/>
            <a:ext cx="4896837" cy="34400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35E2262-A485-4EDC-B26D-609554619C49}"/>
              </a:ext>
            </a:extLst>
          </p:cNvPr>
          <p:cNvSpPr txBox="1"/>
          <p:nvPr/>
        </p:nvSpPr>
        <p:spPr>
          <a:xfrm>
            <a:off x="9009767" y="5076764"/>
            <a:ext cx="2988319" cy="369332"/>
          </a:xfrm>
          <a:prstGeom prst="rect">
            <a:avLst/>
          </a:prstGeom>
          <a:noFill/>
        </p:spPr>
        <p:txBody>
          <a:bodyPr wrap="none" rtlCol="1">
            <a:spAutoFit/>
          </a:bodyPr>
          <a:lstStyle/>
          <a:p>
            <a:r>
              <a:rPr lang="he-IL" dirty="0"/>
              <a:t>יהודים בדרכם האחרונה </a:t>
            </a:r>
            <a:r>
              <a:rPr lang="he-IL" dirty="0" err="1"/>
              <a:t>בפונאר</a:t>
            </a:r>
            <a:endParaRPr lang="he-IL" dirty="0"/>
          </a:p>
        </p:txBody>
      </p:sp>
      <p:sp>
        <p:nvSpPr>
          <p:cNvPr id="6" name="TextBox 5">
            <a:extLst>
              <a:ext uri="{FF2B5EF4-FFF2-40B4-BE49-F238E27FC236}">
                <a16:creationId xmlns:a16="http://schemas.microsoft.com/office/drawing/2014/main" id="{3F3FF575-7C09-439A-99B2-F875EBFD6A27}"/>
              </a:ext>
            </a:extLst>
          </p:cNvPr>
          <p:cNvSpPr txBox="1"/>
          <p:nvPr/>
        </p:nvSpPr>
        <p:spPr>
          <a:xfrm>
            <a:off x="5374332" y="5949280"/>
            <a:ext cx="2454518" cy="369332"/>
          </a:xfrm>
          <a:prstGeom prst="rect">
            <a:avLst/>
          </a:prstGeom>
          <a:noFill/>
        </p:spPr>
        <p:txBody>
          <a:bodyPr wrap="none" rtlCol="1">
            <a:spAutoFit/>
          </a:bodyPr>
          <a:lstStyle/>
          <a:p>
            <a:r>
              <a:rPr lang="he-IL" dirty="0"/>
              <a:t>נשים יהודיות לפני רציחתן</a:t>
            </a:r>
          </a:p>
        </p:txBody>
      </p:sp>
    </p:spTree>
    <p:extLst>
      <p:ext uri="{BB962C8B-B14F-4D97-AF65-F5344CB8AC3E}">
        <p14:creationId xmlns:p14="http://schemas.microsoft.com/office/powerpoint/2010/main" val="1117105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1.yadvashem.org/IMAGE_TYPE/8129.jpg">
            <a:extLst>
              <a:ext uri="{FF2B5EF4-FFF2-40B4-BE49-F238E27FC236}">
                <a16:creationId xmlns:a16="http://schemas.microsoft.com/office/drawing/2014/main" id="{87BC1343-96DF-42A3-8BD6-50A1A834BA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3269" y="133350"/>
            <a:ext cx="4079978" cy="62219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286894B-14D7-4955-88F2-6D907BFDEEA8}"/>
              </a:ext>
            </a:extLst>
          </p:cNvPr>
          <p:cNvSpPr txBox="1"/>
          <p:nvPr/>
        </p:nvSpPr>
        <p:spPr>
          <a:xfrm>
            <a:off x="9442856" y="6355318"/>
            <a:ext cx="2053767" cy="369332"/>
          </a:xfrm>
          <a:prstGeom prst="rect">
            <a:avLst/>
          </a:prstGeom>
          <a:noFill/>
        </p:spPr>
        <p:txBody>
          <a:bodyPr wrap="none" rtlCol="1">
            <a:spAutoFit/>
          </a:bodyPr>
          <a:lstStyle/>
          <a:p>
            <a:r>
              <a:rPr lang="he-IL" dirty="0"/>
              <a:t>האנדרטה </a:t>
            </a:r>
            <a:r>
              <a:rPr lang="he-IL" dirty="0" err="1"/>
              <a:t>בבאבי-יאר</a:t>
            </a:r>
            <a:endParaRPr lang="he-IL" dirty="0"/>
          </a:p>
        </p:txBody>
      </p:sp>
      <p:pic>
        <p:nvPicPr>
          <p:cNvPr id="4" name="Picture 4" descr="http://www1.yadvashem.org/IMAGE_TYPE/8158.jpg">
            <a:extLst>
              <a:ext uri="{FF2B5EF4-FFF2-40B4-BE49-F238E27FC236}">
                <a16:creationId xmlns:a16="http://schemas.microsoft.com/office/drawing/2014/main" id="{9D70DE31-E253-4DCB-BD41-E1BED733EF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6203" y="172267"/>
            <a:ext cx="4618705" cy="28050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www1.yadvashem.org/IMAGE_TYPE/8130.jpg">
            <a:extLst>
              <a:ext uri="{FF2B5EF4-FFF2-40B4-BE49-F238E27FC236}">
                <a16:creationId xmlns:a16="http://schemas.microsoft.com/office/drawing/2014/main" id="{1FC9AE7B-9E3F-4D5A-8335-7A9DE88B8A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5384" y="3429000"/>
            <a:ext cx="4618705" cy="30829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574F4E4-9FFB-412F-BBD9-483559A87C7E}"/>
              </a:ext>
            </a:extLst>
          </p:cNvPr>
          <p:cNvSpPr txBox="1"/>
          <p:nvPr/>
        </p:nvSpPr>
        <p:spPr>
          <a:xfrm>
            <a:off x="2455384" y="2999453"/>
            <a:ext cx="4560864" cy="338554"/>
          </a:xfrm>
          <a:prstGeom prst="rect">
            <a:avLst/>
          </a:prstGeom>
          <a:noFill/>
        </p:spPr>
        <p:txBody>
          <a:bodyPr wrap="none" rtlCol="1">
            <a:spAutoFit/>
          </a:bodyPr>
          <a:lstStyle/>
          <a:p>
            <a:r>
              <a:rPr lang="he-IL" sz="1600" dirty="0"/>
              <a:t>למעלה: הוצאה להורג. למטה: בגדי הנרצחים </a:t>
            </a:r>
            <a:r>
              <a:rPr lang="he-IL" sz="1600" dirty="0" err="1"/>
              <a:t>בבאבי-יאר</a:t>
            </a:r>
            <a:endParaRPr lang="he-IL" sz="1600" dirty="0"/>
          </a:p>
        </p:txBody>
      </p:sp>
    </p:spTree>
    <p:extLst>
      <p:ext uri="{BB962C8B-B14F-4D97-AF65-F5344CB8AC3E}">
        <p14:creationId xmlns:p14="http://schemas.microsoft.com/office/powerpoint/2010/main" val="258552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0F86F6A5-786E-40EB-B725-25ED1C521713}"/>
              </a:ext>
            </a:extLst>
          </p:cNvPr>
          <p:cNvSpPr>
            <a:spLocks noGrp="1"/>
          </p:cNvSpPr>
          <p:nvPr>
            <p:ph idx="1"/>
          </p:nvPr>
        </p:nvSpPr>
        <p:spPr/>
        <p:txBody>
          <a:bodyPr>
            <a:normAutofit/>
          </a:bodyPr>
          <a:lstStyle/>
          <a:p>
            <a:r>
              <a:rPr lang="he-IL" dirty="0"/>
              <a:t>במהלך הזמן הבין הימלר, ראש </a:t>
            </a:r>
            <a:r>
              <a:rPr lang="he-IL" dirty="0" err="1"/>
              <a:t>האס.אס</a:t>
            </a:r>
            <a:r>
              <a:rPr lang="he-IL" dirty="0"/>
              <a:t> </a:t>
            </a:r>
            <a:r>
              <a:rPr lang="he-IL" dirty="0" err="1"/>
              <a:t>וסגנו</a:t>
            </a:r>
            <a:r>
              <a:rPr lang="he-IL" dirty="0"/>
              <a:t> של היטלר, כי שיטה זו של רציחה בעייתית ופוגעת בגרמניה:</a:t>
            </a:r>
          </a:p>
          <a:p>
            <a:pPr lvl="1"/>
            <a:r>
              <a:rPr lang="he-IL" dirty="0"/>
              <a:t>התחמושת המתבזבזת על רצח היהודים היא יקרה.</a:t>
            </a:r>
          </a:p>
          <a:p>
            <a:pPr lvl="1"/>
            <a:r>
              <a:rPr lang="he-IL" dirty="0"/>
              <a:t>החיילים של עוצבות המבצע משתכרים באופן יומיומי בשל המראות הקשים אותם הם רואים (מפגש בין הרוצח לנרצח), דבר שפוגם ביכולתם המבצעית גם בעתיד.</a:t>
            </a:r>
          </a:p>
          <a:p>
            <a:pPr lvl="1"/>
            <a:r>
              <a:rPr lang="he-IL" dirty="0"/>
              <a:t>בעיות נפשיות של היורים הלכו והתגברו.</a:t>
            </a:r>
          </a:p>
          <a:p>
            <a:pPr lvl="1"/>
            <a:r>
              <a:rPr lang="he-IL" dirty="0"/>
              <a:t>קצב ההריגה איטי מהמתוכנן.</a:t>
            </a:r>
          </a:p>
          <a:p>
            <a:pPr lvl="1"/>
            <a:r>
              <a:rPr lang="he-IL" dirty="0"/>
              <a:t>הדבר נעשה אמנם ביערות, אך הדי היריות נשמעים גם בערים.</a:t>
            </a:r>
          </a:p>
          <a:p>
            <a:endParaRPr lang="he-IL" dirty="0"/>
          </a:p>
        </p:txBody>
      </p:sp>
    </p:spTree>
    <p:extLst>
      <p:ext uri="{BB962C8B-B14F-4D97-AF65-F5344CB8AC3E}">
        <p14:creationId xmlns:p14="http://schemas.microsoft.com/office/powerpoint/2010/main" val="318946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35CE85DF-ECA8-4A80-8B3C-D4B9F196F0E8}"/>
              </a:ext>
            </a:extLst>
          </p:cNvPr>
          <p:cNvSpPr>
            <a:spLocks noGrp="1"/>
          </p:cNvSpPr>
          <p:nvPr>
            <p:ph idx="1"/>
          </p:nvPr>
        </p:nvSpPr>
        <p:spPr/>
        <p:txBody>
          <a:bodyPr/>
          <a:lstStyle/>
          <a:p>
            <a:r>
              <a:rPr lang="he-IL" dirty="0"/>
              <a:t>לכן הוחלט לשכלל את אמצעי ההרג באמצעות משאיות גז. משאיות אלו הן משאיות אטומות וצינור הפליטה של המשאית מוחדר אל תוך הארגז שלה, בה יושבים ועומדים היהודים. כתוצאה מכך, בתוך כ-3/4 שעה היהודים במשאית נחנקים למוות.</a:t>
            </a:r>
          </a:p>
          <a:p>
            <a:r>
              <a:rPr lang="he-IL" dirty="0"/>
              <a:t>בתקופה זו הוקם במערב פולין מחנה ראשון מסוגו שמטרתו השמדת יהודים. מחנה "חֶלְמְנוֹ" היה מקום הוצאתם להורג של עשרות אלפי העיירות במערב פולין שסופחה לגרמניה. </a:t>
            </a:r>
          </a:p>
          <a:p>
            <a:r>
              <a:rPr lang="he-IL" dirty="0"/>
              <a:t>שיטת הרציחה במחנה הועתקה משיטת הטיהור שביצעו הנאצים בשנים 1939-1941 ב</a:t>
            </a:r>
            <a:r>
              <a:rPr lang="he-IL" b="1" dirty="0"/>
              <a:t>אזרחי גרמניה</a:t>
            </a:r>
            <a:r>
              <a:rPr lang="he-IL" dirty="0"/>
              <a:t> בעלי פגמים שונים, לטענתם, כגון נכים, בעלי הפרעות נפשיות, מפגרים, הומוסקסואלים </a:t>
            </a:r>
            <a:r>
              <a:rPr lang="he-IL" dirty="0" err="1"/>
              <a:t>וכו</a:t>
            </a:r>
            <a:r>
              <a:rPr lang="he-IL" dirty="0"/>
              <a:t>'. </a:t>
            </a:r>
          </a:p>
          <a:p>
            <a:endParaRPr lang="he-IL" dirty="0"/>
          </a:p>
        </p:txBody>
      </p:sp>
    </p:spTree>
    <p:extLst>
      <p:ext uri="{BB962C8B-B14F-4D97-AF65-F5344CB8AC3E}">
        <p14:creationId xmlns:p14="http://schemas.microsoft.com/office/powerpoint/2010/main" val="191987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979B83C8-4D94-4505-8A23-F548A49ACD0E}"/>
              </a:ext>
            </a:extLst>
          </p:cNvPr>
          <p:cNvSpPr>
            <a:spLocks noGrp="1"/>
          </p:cNvSpPr>
          <p:nvPr>
            <p:ph idx="1"/>
          </p:nvPr>
        </p:nvSpPr>
        <p:spPr/>
        <p:txBody>
          <a:bodyPr/>
          <a:lstStyle/>
          <a:p>
            <a:r>
              <a:rPr lang="he-IL" dirty="0"/>
              <a:t>בשיטה זו הוכנסו היהודים למשאיות שצינור הפלטה (האגזוז) חובר אל הארגז בו ישבו ועמדו היהודים והמשאית יצאה מהמחנה ועד שהגיעה ליער, היהודים כבר מתו בחנק. ביער המתינו (תחת שמירה כבדה) יהודים אחרים וקברו את היהודים מהמשאיות. לרוב גם יהודים אלו נרצחו בירייה. </a:t>
            </a:r>
          </a:p>
          <a:p>
            <a:r>
              <a:rPr lang="he-IL" dirty="0"/>
              <a:t>בשיטה זו של רצח בגאיות ההריגה ובמשאיות הגז משערכים כי נרצחו כמיליון יהודים וחצי.</a:t>
            </a:r>
          </a:p>
          <a:p>
            <a:endParaRPr lang="he-IL" dirty="0"/>
          </a:p>
          <a:p>
            <a:endParaRPr lang="he-IL" dirty="0"/>
          </a:p>
        </p:txBody>
      </p:sp>
    </p:spTree>
    <p:extLst>
      <p:ext uri="{BB962C8B-B14F-4D97-AF65-F5344CB8AC3E}">
        <p14:creationId xmlns:p14="http://schemas.microsoft.com/office/powerpoint/2010/main" val="203680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id="{E627A241-661F-484F-AADF-030A3A2BADC6}"/>
              </a:ext>
            </a:extLst>
          </p:cNvPr>
          <p:cNvSpPr>
            <a:spLocks noGrp="1"/>
          </p:cNvSpPr>
          <p:nvPr>
            <p:ph type="title"/>
          </p:nvPr>
        </p:nvSpPr>
        <p:spPr/>
        <p:txBody>
          <a:bodyPr/>
          <a:lstStyle/>
          <a:p>
            <a:endParaRPr lang="he-IL"/>
          </a:p>
        </p:txBody>
      </p:sp>
      <p:sp>
        <p:nvSpPr>
          <p:cNvPr id="8" name="מציין מיקום תוכן 7">
            <a:extLst>
              <a:ext uri="{FF2B5EF4-FFF2-40B4-BE49-F238E27FC236}">
                <a16:creationId xmlns:a16="http://schemas.microsoft.com/office/drawing/2014/main" id="{32D127AA-4497-401F-861B-E25133CE3E3A}"/>
              </a:ext>
            </a:extLst>
          </p:cNvPr>
          <p:cNvSpPr>
            <a:spLocks noGrp="1"/>
          </p:cNvSpPr>
          <p:nvPr>
            <p:ph idx="1"/>
          </p:nvPr>
        </p:nvSpPr>
        <p:spPr/>
        <p:txBody>
          <a:bodyPr/>
          <a:lstStyle/>
          <a:p>
            <a:endParaRPr lang="he-IL" dirty="0"/>
          </a:p>
        </p:txBody>
      </p:sp>
      <p:pic>
        <p:nvPicPr>
          <p:cNvPr id="3" name="מציין מיקום של תמונה 2">
            <a:extLst>
              <a:ext uri="{FF2B5EF4-FFF2-40B4-BE49-F238E27FC236}">
                <a16:creationId xmlns:a16="http://schemas.microsoft.com/office/drawing/2014/main" id="{4A50B54A-A258-49EC-9CAE-C09663F3ECC6}"/>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8660" r="18660"/>
          <a:stretch>
            <a:fillRect/>
          </a:stretch>
        </p:blipFill>
        <p:spPr/>
      </p:pic>
      <mc:AlternateContent xmlns:mc="http://schemas.openxmlformats.org/markup-compatibility/2006" xmlns:pslz="http://schemas.microsoft.com/office/powerpoint/2016/slidezoom">
        <mc:Choice Requires="pslz">
          <p:graphicFrame>
            <p:nvGraphicFramePr>
              <p:cNvPr id="5" name="תצוגת שקופית 4">
                <a:extLst>
                  <a:ext uri="{FF2B5EF4-FFF2-40B4-BE49-F238E27FC236}">
                    <a16:creationId xmlns:a16="http://schemas.microsoft.com/office/drawing/2014/main" id="{9121E12B-0871-4586-B17E-BA520882952E}"/>
                  </a:ext>
                </a:extLst>
              </p:cNvPr>
              <p:cNvGraphicFramePr>
                <a:graphicFrameLocks noChangeAspect="1"/>
              </p:cNvGraphicFramePr>
              <p:nvPr>
                <p:extLst>
                  <p:ext uri="{D42A27DB-BD31-4B8C-83A1-F6EECF244321}">
                    <p14:modId xmlns:p14="http://schemas.microsoft.com/office/powerpoint/2010/main" val="3168364691"/>
                  </p:ext>
                </p:extLst>
              </p:nvPr>
            </p:nvGraphicFramePr>
            <p:xfrm>
              <a:off x="5826428" y="909000"/>
              <a:ext cx="4478833" cy="2520000"/>
            </p:xfrm>
            <a:graphic>
              <a:graphicData uri="http://schemas.microsoft.com/office/powerpoint/2016/slidezoom">
                <pslz:sldZm>
                  <pslz:sldZmObj sldId="261" cId="3907449687">
                    <pslz:zmPr id="{E6A29D1F-6556-4BED-AE28-205753C8E54A}" returnToParent="0" transitionDur="1000">
                      <p166:blipFill xmlns:p166="http://schemas.microsoft.com/office/powerpoint/2016/6/main">
                        <a:blip r:embed="rId3"/>
                        <a:stretch>
                          <a:fillRect/>
                        </a:stretch>
                      </p166:blipFill>
                      <p166:spPr xmlns:p166="http://schemas.microsoft.com/office/powerpoint/2016/6/main">
                        <a:xfrm>
                          <a:off x="0" y="0"/>
                          <a:ext cx="4478833" cy="2520000"/>
                        </a:xfrm>
                        <a:prstGeom prst="rect">
                          <a:avLst/>
                        </a:prstGeom>
                        <a:ln>
                          <a:solidFill>
                            <a:schemeClr val="accent1"/>
                          </a:solidFill>
                        </a:ln>
                      </p166:spPr>
                    </pslz:zmPr>
                  </pslz:sldZmObj>
                </pslz:sldZm>
              </a:graphicData>
            </a:graphic>
          </p:graphicFrame>
        </mc:Choice>
        <mc:Fallback xmlns="">
          <p:pic>
            <p:nvPicPr>
              <p:cNvPr id="5" name="תצוגת שקופית 4">
                <a:hlinkClick r:id="rId4" action="ppaction://hlinksldjump"/>
                <a:extLst>
                  <a:ext uri="{FF2B5EF4-FFF2-40B4-BE49-F238E27FC236}">
                    <a16:creationId xmlns:a16="http://schemas.microsoft.com/office/drawing/2014/main" id="{9121E12B-0871-4586-B17E-BA520882952E}"/>
                  </a:ext>
                </a:extLst>
              </p:cNvPr>
              <p:cNvPicPr>
                <a:picLocks noGrp="1" noRot="1" noChangeAspect="1" noMove="1" noResize="1" noEditPoints="1" noAdjustHandles="1" noChangeArrowheads="1" noChangeShapeType="1"/>
              </p:cNvPicPr>
              <p:nvPr/>
            </p:nvPicPr>
            <p:blipFill>
              <a:blip r:embed="rId5"/>
              <a:stretch>
                <a:fillRect/>
              </a:stretch>
            </p:blipFill>
            <p:spPr>
              <a:xfrm>
                <a:off x="5826428" y="909000"/>
                <a:ext cx="4478833" cy="2520000"/>
              </a:xfrm>
              <a:prstGeom prst="rect">
                <a:avLst/>
              </a:prstGeom>
              <a:ln>
                <a:solidFill>
                  <a:schemeClr val="accent1"/>
                </a:solidFill>
              </a:ln>
            </p:spPr>
          </p:pic>
        </mc:Fallback>
      </mc:AlternateContent>
      <mc:AlternateContent xmlns:mc="http://schemas.openxmlformats.org/markup-compatibility/2006" xmlns:pslz="http://schemas.microsoft.com/office/powerpoint/2016/slidezoom">
        <mc:Choice Requires="pslz">
          <p:graphicFrame>
            <p:nvGraphicFramePr>
              <p:cNvPr id="10" name="תצוגת שקופית 9">
                <a:extLst>
                  <a:ext uri="{FF2B5EF4-FFF2-40B4-BE49-F238E27FC236}">
                    <a16:creationId xmlns:a16="http://schemas.microsoft.com/office/drawing/2014/main" id="{C3D3C66D-1B86-43F4-B259-B1E4A7DA77E6}"/>
                  </a:ext>
                </a:extLst>
              </p:cNvPr>
              <p:cNvGraphicFramePr>
                <a:graphicFrameLocks noChangeAspect="1"/>
              </p:cNvGraphicFramePr>
              <p:nvPr>
                <p:extLst>
                  <p:ext uri="{D42A27DB-BD31-4B8C-83A1-F6EECF244321}">
                    <p14:modId xmlns:p14="http://schemas.microsoft.com/office/powerpoint/2010/main" val="1118756819"/>
                  </p:ext>
                </p:extLst>
              </p:nvPr>
            </p:nvGraphicFramePr>
            <p:xfrm>
              <a:off x="830188" y="887458"/>
              <a:ext cx="4478833" cy="2520000"/>
            </p:xfrm>
            <a:graphic>
              <a:graphicData uri="http://schemas.microsoft.com/office/powerpoint/2016/slidezoom">
                <pslz:sldZm>
                  <pslz:sldZmObj sldId="262" cId="2986202572">
                    <pslz:zmPr id="{A54EF20E-67A5-4E82-91C0-8560C42FB60E}" returnToParent="0" transitionDur="1000">
                      <p166:blipFill xmlns:p166="http://schemas.microsoft.com/office/powerpoint/2016/6/main">
                        <a:blip r:embed="rId6"/>
                        <a:stretch>
                          <a:fillRect/>
                        </a:stretch>
                      </p166:blipFill>
                      <p166:spPr xmlns:p166="http://schemas.microsoft.com/office/powerpoint/2016/6/main">
                        <a:xfrm>
                          <a:off x="0" y="0"/>
                          <a:ext cx="4478833" cy="2520000"/>
                        </a:xfrm>
                        <a:prstGeom prst="rect">
                          <a:avLst/>
                        </a:prstGeom>
                        <a:ln>
                          <a:solidFill>
                            <a:schemeClr val="accent1"/>
                          </a:solidFill>
                        </a:ln>
                      </p166:spPr>
                    </pslz:zmPr>
                  </pslz:sldZmObj>
                </pslz:sldZm>
              </a:graphicData>
            </a:graphic>
          </p:graphicFrame>
        </mc:Choice>
        <mc:Fallback xmlns="">
          <p:pic>
            <p:nvPicPr>
              <p:cNvPr id="10" name="תצוגת שקופית 9">
                <a:hlinkClick r:id="rId7" action="ppaction://hlinksldjump"/>
                <a:extLst>
                  <a:ext uri="{FF2B5EF4-FFF2-40B4-BE49-F238E27FC236}">
                    <a16:creationId xmlns:a16="http://schemas.microsoft.com/office/drawing/2014/main" id="{C3D3C66D-1B86-43F4-B259-B1E4A7DA77E6}"/>
                  </a:ext>
                </a:extLst>
              </p:cNvPr>
              <p:cNvPicPr>
                <a:picLocks noGrp="1" noRot="1" noChangeAspect="1" noMove="1" noResize="1" noEditPoints="1" noAdjustHandles="1" noChangeArrowheads="1" noChangeShapeType="1"/>
              </p:cNvPicPr>
              <p:nvPr/>
            </p:nvPicPr>
            <p:blipFill>
              <a:blip r:embed="rId8"/>
              <a:stretch>
                <a:fillRect/>
              </a:stretch>
            </p:blipFill>
            <p:spPr>
              <a:xfrm>
                <a:off x="830188" y="887458"/>
                <a:ext cx="4478833" cy="2520000"/>
              </a:xfrm>
              <a:prstGeom prst="rect">
                <a:avLst/>
              </a:prstGeom>
              <a:ln>
                <a:solidFill>
                  <a:schemeClr val="accent1"/>
                </a:solidFill>
              </a:ln>
            </p:spPr>
          </p:pic>
        </mc:Fallback>
      </mc:AlternateContent>
      <mc:AlternateContent xmlns:mc="http://schemas.openxmlformats.org/markup-compatibility/2006" xmlns:pslz="http://schemas.microsoft.com/office/powerpoint/2016/slidezoom">
        <mc:Choice Requires="pslz">
          <p:graphicFrame>
            <p:nvGraphicFramePr>
              <p:cNvPr id="12" name="תצוגת שקופית 11">
                <a:extLst>
                  <a:ext uri="{FF2B5EF4-FFF2-40B4-BE49-F238E27FC236}">
                    <a16:creationId xmlns:a16="http://schemas.microsoft.com/office/drawing/2014/main" id="{F53115ED-000E-453B-A875-9F6D8419351E}"/>
                  </a:ext>
                </a:extLst>
              </p:cNvPr>
              <p:cNvGraphicFramePr>
                <a:graphicFrameLocks noChangeAspect="1"/>
              </p:cNvGraphicFramePr>
              <p:nvPr>
                <p:extLst>
                  <p:ext uri="{D42A27DB-BD31-4B8C-83A1-F6EECF244321}">
                    <p14:modId xmlns:p14="http://schemas.microsoft.com/office/powerpoint/2010/main" val="142266597"/>
                  </p:ext>
                </p:extLst>
              </p:nvPr>
            </p:nvGraphicFramePr>
            <p:xfrm>
              <a:off x="3286100" y="3810302"/>
              <a:ext cx="4478833" cy="2520000"/>
            </p:xfrm>
            <a:graphic>
              <a:graphicData uri="http://schemas.microsoft.com/office/powerpoint/2016/slidezoom">
                <pslz:sldZm>
                  <pslz:sldZmObj sldId="263" cId="1989222391">
                    <pslz:zmPr id="{1CA82C58-976E-4347-9529-15015EE85CC6}" returnToParent="0" transitionDur="1000">
                      <p166:blipFill xmlns:p166="http://schemas.microsoft.com/office/powerpoint/2016/6/main">
                        <a:blip r:embed="rId9"/>
                        <a:stretch>
                          <a:fillRect/>
                        </a:stretch>
                      </p166:blipFill>
                      <p166:spPr xmlns:p166="http://schemas.microsoft.com/office/powerpoint/2016/6/main">
                        <a:xfrm>
                          <a:off x="0" y="0"/>
                          <a:ext cx="4478833" cy="2520000"/>
                        </a:xfrm>
                        <a:prstGeom prst="rect">
                          <a:avLst/>
                        </a:prstGeom>
                        <a:ln>
                          <a:solidFill>
                            <a:schemeClr val="accent1"/>
                          </a:solidFill>
                        </a:ln>
                      </p166:spPr>
                    </pslz:zmPr>
                  </pslz:sldZmObj>
                </pslz:sldZm>
              </a:graphicData>
            </a:graphic>
          </p:graphicFrame>
        </mc:Choice>
        <mc:Fallback xmlns="">
          <p:pic>
            <p:nvPicPr>
              <p:cNvPr id="12" name="תצוגת שקופית 11">
                <a:hlinkClick r:id="rId10" action="ppaction://hlinksldjump"/>
                <a:extLst>
                  <a:ext uri="{FF2B5EF4-FFF2-40B4-BE49-F238E27FC236}">
                    <a16:creationId xmlns:a16="http://schemas.microsoft.com/office/drawing/2014/main" id="{F53115ED-000E-453B-A875-9F6D8419351E}"/>
                  </a:ext>
                </a:extLst>
              </p:cNvPr>
              <p:cNvPicPr>
                <a:picLocks noGrp="1" noRot="1" noChangeAspect="1" noMove="1" noResize="1" noEditPoints="1" noAdjustHandles="1" noChangeArrowheads="1" noChangeShapeType="1"/>
              </p:cNvPicPr>
              <p:nvPr/>
            </p:nvPicPr>
            <p:blipFill>
              <a:blip r:embed="rId11"/>
              <a:stretch>
                <a:fillRect/>
              </a:stretch>
            </p:blipFill>
            <p:spPr>
              <a:xfrm>
                <a:off x="3286100" y="3810302"/>
                <a:ext cx="4478833" cy="2520000"/>
              </a:xfrm>
              <a:prstGeom prst="rect">
                <a:avLst/>
              </a:prstGeom>
              <a:ln>
                <a:solidFill>
                  <a:schemeClr val="accent1"/>
                </a:solidFill>
              </a:ln>
            </p:spPr>
          </p:pic>
        </mc:Fallback>
      </mc:AlternateContent>
    </p:spTree>
    <p:extLst>
      <p:ext uri="{BB962C8B-B14F-4D97-AF65-F5344CB8AC3E}">
        <p14:creationId xmlns:p14="http://schemas.microsoft.com/office/powerpoint/2010/main" val="47420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antinaziresistance.org/InAttach/cfda0459-dc1a-471e-a2b4-8c9bfc8bd5d2/a240ac2c-2765-44c5-a0aa-dad744b8e671.jpg">
            <a:extLst>
              <a:ext uri="{FF2B5EF4-FFF2-40B4-BE49-F238E27FC236}">
                <a16:creationId xmlns:a16="http://schemas.microsoft.com/office/drawing/2014/main" id="{BCB34DE6-EC4C-44A9-A57C-0BF7C19916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8539" y="188640"/>
            <a:ext cx="5294065" cy="36396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www.antinaziresistance.org/InAttach/cfda0459-dc1a-471e-a2b4-8c9bfc8bd5d2/f6168260-612e-4b46-989a-0900d6b5c9be.gif">
            <a:extLst>
              <a:ext uri="{FF2B5EF4-FFF2-40B4-BE49-F238E27FC236}">
                <a16:creationId xmlns:a16="http://schemas.microsoft.com/office/drawing/2014/main" id="{53D918F2-9861-4E5B-AA62-6948698AD6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80" y="11927"/>
            <a:ext cx="5040561" cy="40435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bp1.blogger.com/_Piuttyhcqcg/Rfyt4oUVmaI/AAAAAAAAADc/QQOoPR-OcxI/s200/VAN.jpg">
            <a:extLst>
              <a:ext uri="{FF2B5EF4-FFF2-40B4-BE49-F238E27FC236}">
                <a16:creationId xmlns:a16="http://schemas.microsoft.com/office/drawing/2014/main" id="{0B225689-3E28-40D6-9521-B0F9557151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5634" y="3412327"/>
            <a:ext cx="4009953" cy="31277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t1.gstatic.com/images?q=tbn:ANd9GcQanNSdwsFxxIfl2hl-Pr9tiXnVyQ4Rm51-qy7zfD8G0UcjnXbi">
            <a:extLst>
              <a:ext uri="{FF2B5EF4-FFF2-40B4-BE49-F238E27FC236}">
                <a16:creationId xmlns:a16="http://schemas.microsoft.com/office/drawing/2014/main" id="{69667CEB-46F2-4BF5-9455-58DBA67C51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507" y="3429000"/>
            <a:ext cx="2100395" cy="31277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C0727DE-2F7F-411F-A783-F766E0EDECB8}"/>
              </a:ext>
            </a:extLst>
          </p:cNvPr>
          <p:cNvSpPr txBox="1"/>
          <p:nvPr/>
        </p:nvSpPr>
        <p:spPr>
          <a:xfrm>
            <a:off x="2928111" y="4231766"/>
            <a:ext cx="3815325" cy="2308324"/>
          </a:xfrm>
          <a:prstGeom prst="rect">
            <a:avLst/>
          </a:prstGeom>
          <a:noFill/>
        </p:spPr>
        <p:txBody>
          <a:bodyPr wrap="square" rtlCol="1">
            <a:spAutoFit/>
          </a:bodyPr>
          <a:lstStyle/>
          <a:p>
            <a:pPr algn="r" rtl="1"/>
            <a:r>
              <a:rPr lang="he-IL" sz="1800" dirty="0">
                <a:solidFill>
                  <a:schemeClr val="tx2"/>
                </a:solidFill>
              </a:rPr>
              <a:t>ימין למעלה: יהודים מועלים על משאיות בדרך </a:t>
            </a:r>
            <a:r>
              <a:rPr lang="he-IL" sz="1800" dirty="0" err="1">
                <a:solidFill>
                  <a:schemeClr val="tx2"/>
                </a:solidFill>
              </a:rPr>
              <a:t>לחלמנו</a:t>
            </a:r>
            <a:r>
              <a:rPr lang="he-IL" sz="1800" dirty="0">
                <a:solidFill>
                  <a:schemeClr val="tx2"/>
                </a:solidFill>
              </a:rPr>
              <a:t>.</a:t>
            </a:r>
          </a:p>
          <a:p>
            <a:pPr algn="r" rtl="1"/>
            <a:r>
              <a:rPr lang="he-IL" sz="1800" dirty="0">
                <a:solidFill>
                  <a:schemeClr val="tx2"/>
                </a:solidFill>
              </a:rPr>
              <a:t>שמאל למעלה: יהודים ממתינים להעברתם </a:t>
            </a:r>
            <a:r>
              <a:rPr lang="he-IL" sz="1800" dirty="0" err="1">
                <a:solidFill>
                  <a:schemeClr val="tx2"/>
                </a:solidFill>
              </a:rPr>
              <a:t>לחלמנו</a:t>
            </a:r>
            <a:r>
              <a:rPr lang="he-IL" sz="1800" dirty="0">
                <a:solidFill>
                  <a:schemeClr val="tx2"/>
                </a:solidFill>
              </a:rPr>
              <a:t>.</a:t>
            </a:r>
          </a:p>
          <a:p>
            <a:pPr algn="r" rtl="1"/>
            <a:r>
              <a:rPr lang="he-IL" sz="1800" dirty="0">
                <a:solidFill>
                  <a:schemeClr val="tx2"/>
                </a:solidFill>
              </a:rPr>
              <a:t>למטה מימין: אחת ממשאיות הגז </a:t>
            </a:r>
            <a:r>
              <a:rPr lang="he-IL" sz="1800" dirty="0" err="1">
                <a:solidFill>
                  <a:schemeClr val="tx2"/>
                </a:solidFill>
              </a:rPr>
              <a:t>מחלמנו</a:t>
            </a:r>
            <a:r>
              <a:rPr lang="he-IL" sz="1800" dirty="0">
                <a:solidFill>
                  <a:schemeClr val="tx2"/>
                </a:solidFill>
              </a:rPr>
              <a:t>.</a:t>
            </a:r>
          </a:p>
          <a:p>
            <a:pPr algn="r" rtl="1"/>
            <a:r>
              <a:rPr lang="he-IL" sz="1800" dirty="0">
                <a:solidFill>
                  <a:schemeClr val="tx2"/>
                </a:solidFill>
              </a:rPr>
              <a:t>משמאל: האנדרטה לקרבנות העיירות שנרצחו בחלמנו. במעלה אדומים.</a:t>
            </a:r>
          </a:p>
        </p:txBody>
      </p:sp>
    </p:spTree>
    <p:extLst>
      <p:ext uri="{BB962C8B-B14F-4D97-AF65-F5344CB8AC3E}">
        <p14:creationId xmlns:p14="http://schemas.microsoft.com/office/powerpoint/2010/main" val="617141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B74AF9C-F01A-4D3F-AA1A-39430C0248E8}"/>
              </a:ext>
            </a:extLst>
          </p:cNvPr>
          <p:cNvSpPr>
            <a:spLocks noGrp="1"/>
          </p:cNvSpPr>
          <p:nvPr>
            <p:ph type="title"/>
          </p:nvPr>
        </p:nvSpPr>
        <p:spPr/>
        <p:txBody>
          <a:bodyPr/>
          <a:lstStyle/>
          <a:p>
            <a:r>
              <a:rPr lang="he-IL" dirty="0"/>
              <a:t>ועידת ואנזה</a:t>
            </a:r>
          </a:p>
        </p:txBody>
      </p:sp>
      <p:sp>
        <p:nvSpPr>
          <p:cNvPr id="3" name="מציין מיקום תוכן 2">
            <a:extLst>
              <a:ext uri="{FF2B5EF4-FFF2-40B4-BE49-F238E27FC236}">
                <a16:creationId xmlns:a16="http://schemas.microsoft.com/office/drawing/2014/main" id="{5AF8A693-012C-4C09-94D6-D299EEF83FC4}"/>
              </a:ext>
            </a:extLst>
          </p:cNvPr>
          <p:cNvSpPr>
            <a:spLocks noGrp="1"/>
          </p:cNvSpPr>
          <p:nvPr>
            <p:ph idx="1"/>
          </p:nvPr>
        </p:nvSpPr>
        <p:spPr/>
        <p:txBody>
          <a:bodyPr/>
          <a:lstStyle/>
          <a:p>
            <a:r>
              <a:rPr lang="he-IL" dirty="0"/>
              <a:t>רצח ההמונים בברית המועצות, ובעיקר הבעיות שנבעו מכך, בנוסף לכליאה ההמונית בגטאות הובילו לצורך למצוא פתרון סופי לבעיה היהודית באירופה בכלל. </a:t>
            </a:r>
          </a:p>
          <a:p>
            <a:r>
              <a:rPr lang="he-IL" dirty="0"/>
              <a:t>לא ברור מתי התקבלה ההוראה להתחיל ברצח השיטתי בבריה"מ, וגם לא ברור אם ההנחיה הייתה של היטלר ישירות או של עושי-דברו. </a:t>
            </a:r>
          </a:p>
          <a:p>
            <a:r>
              <a:rPr lang="he-IL" dirty="0"/>
              <a:t>בינואר 1942 מכנס </a:t>
            </a:r>
            <a:r>
              <a:rPr lang="he-IL" dirty="0" err="1"/>
              <a:t>ריינהרד</a:t>
            </a:r>
            <a:r>
              <a:rPr lang="he-IL" dirty="0"/>
              <a:t> </a:t>
            </a:r>
            <a:r>
              <a:rPr lang="he-IL" dirty="0" err="1"/>
              <a:t>היידריך</a:t>
            </a:r>
            <a:r>
              <a:rPr lang="he-IL" dirty="0"/>
              <a:t>, ראש משטרת הביטחון של הרייך, ועידה ברח' ואנזה בברלין. ועידה שמכונה 'ועידת ואנזה' ובה התקבלו ההחלטות </a:t>
            </a:r>
            <a:r>
              <a:rPr lang="he-IL" b="1" u="sng" dirty="0"/>
              <a:t>כיצד</a:t>
            </a:r>
            <a:r>
              <a:rPr lang="he-IL" dirty="0"/>
              <a:t> (ולא האם) לחסל את היהודים באירופה.</a:t>
            </a:r>
          </a:p>
          <a:p>
            <a:endParaRPr lang="he-IL" dirty="0"/>
          </a:p>
          <a:p>
            <a:endParaRPr lang="he-IL" dirty="0"/>
          </a:p>
        </p:txBody>
      </p:sp>
    </p:spTree>
    <p:extLst>
      <p:ext uri="{BB962C8B-B14F-4D97-AF65-F5344CB8AC3E}">
        <p14:creationId xmlns:p14="http://schemas.microsoft.com/office/powerpoint/2010/main" val="245273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848880C5-655B-434E-9775-338CBDE0FA43}"/>
              </a:ext>
            </a:extLst>
          </p:cNvPr>
          <p:cNvSpPr>
            <a:spLocks noGrp="1"/>
          </p:cNvSpPr>
          <p:nvPr>
            <p:ph idx="1"/>
          </p:nvPr>
        </p:nvSpPr>
        <p:spPr>
          <a:xfrm>
            <a:off x="3286100" y="404664"/>
            <a:ext cx="8352928" cy="6252890"/>
          </a:xfrm>
        </p:spPr>
        <p:txBody>
          <a:bodyPr/>
          <a:lstStyle/>
          <a:p>
            <a:r>
              <a:rPr lang="he-IL" dirty="0"/>
              <a:t>היה ברור להוגי "הפתרון הסופי" שלא ניתן יהיה לבצע את ההשמדה של היהודים ללא תיאום בין רשויות הממשל השונות וללא שיתוף פעולה של משרדי הממשלה.</a:t>
            </a:r>
          </a:p>
          <a:p>
            <a:r>
              <a:rPr lang="he-IL" dirty="0"/>
              <a:t>בוועידה השתתפו ראשי הגסטאפו, </a:t>
            </a:r>
            <a:r>
              <a:rPr lang="he-IL" dirty="0" err="1"/>
              <a:t>האס.אס</a:t>
            </a:r>
            <a:r>
              <a:rPr lang="he-IL" dirty="0"/>
              <a:t> והמשטרה – מהאחראים על הכיבוש במזרח אירופה – לצד ראשי המנהל ממשרד המשפטים, משרד הפנים, משרד החוץ, לשכת המפלגה, לשכת הקנצלר והמשרד הראשי לענייני "גזע ויישוב".</a:t>
            </a:r>
          </a:p>
          <a:p>
            <a:endParaRPr lang="he-IL" dirty="0"/>
          </a:p>
        </p:txBody>
      </p:sp>
      <p:sp>
        <p:nvSpPr>
          <p:cNvPr id="4" name="הסבר מלבני מעוגל 6">
            <a:extLst>
              <a:ext uri="{FF2B5EF4-FFF2-40B4-BE49-F238E27FC236}">
                <a16:creationId xmlns:a16="http://schemas.microsoft.com/office/drawing/2014/main" id="{0706BF8F-ED9C-4CC7-9671-0AAB55D8FF3D}"/>
              </a:ext>
            </a:extLst>
          </p:cNvPr>
          <p:cNvSpPr/>
          <p:nvPr/>
        </p:nvSpPr>
        <p:spPr>
          <a:xfrm>
            <a:off x="405780" y="980728"/>
            <a:ext cx="2778554" cy="4384560"/>
          </a:xfrm>
          <a:prstGeom prst="roundRect">
            <a:avLst/>
          </a:prstGeom>
          <a:solidFill>
            <a:schemeClr val="accent3">
              <a:lumMod val="20000"/>
              <a:lumOff val="8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he-IL" sz="2000" b="1" dirty="0">
                <a:solidFill>
                  <a:schemeClr val="accent1"/>
                </a:solidFill>
                <a:latin typeface="Segoe UI" panose="020B0502040204020203" pitchFamily="34" charset="0"/>
                <a:cs typeface="Segoe UI" panose="020B0502040204020203" pitchFamily="34" charset="0"/>
              </a:rPr>
              <a:t>ה-</a:t>
            </a:r>
            <a:r>
              <a:rPr lang="he-IL" sz="2000" b="1" dirty="0" err="1">
                <a:solidFill>
                  <a:schemeClr val="accent1"/>
                </a:solidFill>
                <a:latin typeface="Segoe UI" panose="020B0502040204020203" pitchFamily="34" charset="0"/>
                <a:cs typeface="Segoe UI" panose="020B0502040204020203" pitchFamily="34" charset="0"/>
              </a:rPr>
              <a:t>אס.אס</a:t>
            </a:r>
            <a:endParaRPr lang="he-IL" sz="2000" b="1" dirty="0">
              <a:solidFill>
                <a:schemeClr val="accent1"/>
              </a:solidFill>
              <a:latin typeface="Segoe UI" panose="020B0502040204020203" pitchFamily="34" charset="0"/>
              <a:cs typeface="Segoe UI" panose="020B0502040204020203" pitchFamily="34" charset="0"/>
            </a:endParaRPr>
          </a:p>
          <a:p>
            <a:pPr algn="ctr" rtl="1"/>
            <a:endParaRPr lang="he-IL" dirty="0">
              <a:solidFill>
                <a:schemeClr val="accent1"/>
              </a:solidFill>
              <a:latin typeface="Segoe UI" panose="020B0502040204020203" pitchFamily="34" charset="0"/>
              <a:cs typeface="Segoe UI" panose="020B0502040204020203" pitchFamily="34" charset="0"/>
            </a:endParaRPr>
          </a:p>
          <a:p>
            <a:pPr algn="ctr" rtl="1"/>
            <a:r>
              <a:rPr lang="he-IL" dirty="0">
                <a:solidFill>
                  <a:schemeClr val="tx2"/>
                </a:solidFill>
                <a:latin typeface="Segoe UI" panose="020B0502040204020203" pitchFamily="34" charset="0"/>
                <a:cs typeface="Segoe UI" panose="020B0502040204020203" pitchFamily="34" charset="0"/>
              </a:rPr>
              <a:t>קבוצה של פלוגות הנאמנות להיטלר ולרעיון הנאצי, אשר היו אחראים לדיכוי האלים נגד האוכלוסייה הכבושה בכלל ונגד היהודים בפרט. הם היו האחראים על ביצוע הפתרון הסופי ועל חיסול למעלה מ-20 מיליון פולנים ורוסים אזרחים.</a:t>
            </a:r>
          </a:p>
          <a:p>
            <a:pPr algn="ctr" rtl="1"/>
            <a:r>
              <a:rPr lang="he-IL" dirty="0">
                <a:solidFill>
                  <a:schemeClr val="tx2"/>
                </a:solidFill>
                <a:latin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307877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0960C0E2-8C2E-4B92-ABC8-AAF86528A0B8}"/>
              </a:ext>
            </a:extLst>
          </p:cNvPr>
          <p:cNvSpPr>
            <a:spLocks noGrp="1"/>
          </p:cNvSpPr>
          <p:nvPr>
            <p:ph idx="1"/>
          </p:nvPr>
        </p:nvSpPr>
        <p:spPr/>
        <p:txBody>
          <a:bodyPr/>
          <a:lstStyle/>
          <a:p>
            <a:r>
              <a:rPr lang="he-IL" dirty="0"/>
              <a:t>בוועידה הוצגה טבלה ובה נתונים מדויקים על מספר היהודים בכל אחת ממדינות אירופה ובסה"כ 11,000,000 יהודים (!)</a:t>
            </a:r>
          </a:p>
          <a:p>
            <a:r>
              <a:rPr lang="he-IL" dirty="0"/>
              <a:t>ניתן ללמוד מהוועדה על מגמת הטוטליות של הפתרון הסופי לשאלת היהודים: במסמך הוועידה מופיעות גם מדינות ניטרליות (שבדיה, שוויץ), שנכבשו חלקית (ברית המועצות), שלא נכבשו כלל (אנגליה) ובעלות ברית (ספרד ואיטליה).</a:t>
            </a:r>
          </a:p>
          <a:p>
            <a:endParaRPr lang="he-IL" dirty="0"/>
          </a:p>
          <a:p>
            <a:endParaRPr lang="he-IL" dirty="0"/>
          </a:p>
        </p:txBody>
      </p:sp>
    </p:spTree>
    <p:extLst>
      <p:ext uri="{BB962C8B-B14F-4D97-AF65-F5344CB8AC3E}">
        <p14:creationId xmlns:p14="http://schemas.microsoft.com/office/powerpoint/2010/main" val="2035513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מציין מיקום תוכן 3">
            <a:extLst>
              <a:ext uri="{FF2B5EF4-FFF2-40B4-BE49-F238E27FC236}">
                <a16:creationId xmlns:a16="http://schemas.microsoft.com/office/drawing/2014/main" id="{3E5730C7-7BC0-4F1C-AEF4-676C8286F684}"/>
              </a:ext>
            </a:extLst>
          </p:cNvPr>
          <p:cNvGraphicFramePr>
            <a:graphicFrameLocks/>
          </p:cNvGraphicFramePr>
          <p:nvPr>
            <p:extLst>
              <p:ext uri="{D42A27DB-BD31-4B8C-83A1-F6EECF244321}">
                <p14:modId xmlns:p14="http://schemas.microsoft.com/office/powerpoint/2010/main" val="4197261699"/>
              </p:ext>
            </p:extLst>
          </p:nvPr>
        </p:nvGraphicFramePr>
        <p:xfrm>
          <a:off x="6238428" y="260648"/>
          <a:ext cx="4474967" cy="5913120"/>
        </p:xfrm>
        <a:graphic>
          <a:graphicData uri="http://schemas.openxmlformats.org/drawingml/2006/table">
            <a:tbl>
              <a:tblPr/>
              <a:tblGrid>
                <a:gridCol w="4474967">
                  <a:extLst>
                    <a:ext uri="{9D8B030D-6E8A-4147-A177-3AD203B41FA5}">
                      <a16:colId xmlns:a16="http://schemas.microsoft.com/office/drawing/2014/main" val="20000"/>
                    </a:ext>
                  </a:extLst>
                </a:gridCol>
              </a:tblGrid>
              <a:tr h="117690">
                <a:tc>
                  <a:txBody>
                    <a:bodyPr/>
                    <a:lstStyle/>
                    <a:p>
                      <a:pPr algn="r" rtl="1">
                        <a:spcAft>
                          <a:spcPts val="0"/>
                        </a:spcAft>
                        <a:tabLst>
                          <a:tab pos="233680" algn="l"/>
                          <a:tab pos="4733925" algn="dec"/>
                        </a:tabLst>
                      </a:pPr>
                      <a:r>
                        <a:rPr lang="he-IL" sz="1800" dirty="0">
                          <a:effectLst/>
                          <a:latin typeface="Arial"/>
                          <a:ea typeface="Times New Roman"/>
                          <a:cs typeface="Miriam"/>
                        </a:rPr>
                        <a:t>א.	הרייך הישן </a:t>
                      </a:r>
                      <a:r>
                        <a:rPr lang="he-IL" sz="1800" b="1" dirty="0">
                          <a:effectLst/>
                          <a:latin typeface="Arial"/>
                          <a:ea typeface="Times New Roman"/>
                          <a:cs typeface="Miriam"/>
                        </a:rPr>
                        <a:t> 	</a:t>
                      </a:r>
                      <a:r>
                        <a:rPr lang="he-IL" sz="1800" dirty="0">
                          <a:effectLst/>
                          <a:latin typeface="Arial"/>
                          <a:ea typeface="Times New Roman"/>
                          <a:cs typeface="Miriam"/>
                        </a:rPr>
                        <a:t>131.800</a:t>
                      </a:r>
                      <a:endParaRPr lang="en-US" sz="1400" dirty="0">
                        <a:effectLst/>
                        <a:latin typeface="Times New Roman"/>
                        <a:ea typeface="Times New Roman"/>
                        <a:cs typeface="Miriam"/>
                      </a:endParaRPr>
                    </a:p>
                  </a:txBody>
                  <a:tcPr marL="56712" marR="56712" marT="0" marB="0">
                    <a:lnL>
                      <a:noFill/>
                    </a:lnL>
                    <a:lnR>
                      <a:noFill/>
                    </a:lnR>
                    <a:lnT>
                      <a:noFill/>
                    </a:lnT>
                    <a:lnB>
                      <a:noFill/>
                    </a:lnB>
                  </a:tcPr>
                </a:tc>
                <a:extLst>
                  <a:ext uri="{0D108BD9-81ED-4DB2-BD59-A6C34878D82A}">
                    <a16:rowId xmlns:a16="http://schemas.microsoft.com/office/drawing/2014/main" val="10000"/>
                  </a:ext>
                </a:extLst>
              </a:tr>
              <a:tr h="117690">
                <a:tc>
                  <a:txBody>
                    <a:bodyPr/>
                    <a:lstStyle/>
                    <a:p>
                      <a:pPr algn="r" rtl="1">
                        <a:spcAft>
                          <a:spcPts val="0"/>
                        </a:spcAft>
                        <a:tabLst>
                          <a:tab pos="233680" algn="l"/>
                          <a:tab pos="4733925" algn="dec"/>
                        </a:tabLst>
                      </a:pPr>
                      <a:r>
                        <a:rPr lang="he-IL" sz="1800" dirty="0">
                          <a:effectLst/>
                          <a:latin typeface="Arial"/>
                          <a:ea typeface="Times New Roman"/>
                          <a:cs typeface="Miriam"/>
                        </a:rPr>
                        <a:t>	</a:t>
                      </a:r>
                      <a:r>
                        <a:rPr lang="he-IL" sz="1800" dirty="0" err="1">
                          <a:effectLst/>
                          <a:latin typeface="Arial"/>
                          <a:ea typeface="Times New Roman"/>
                          <a:cs typeface="Miriam"/>
                        </a:rPr>
                        <a:t>אוסטמארק</a:t>
                      </a:r>
                      <a:r>
                        <a:rPr lang="he-IL" sz="1800" dirty="0">
                          <a:effectLst/>
                          <a:latin typeface="Arial"/>
                          <a:ea typeface="Times New Roman"/>
                          <a:cs typeface="Miriam"/>
                        </a:rPr>
                        <a:t>	43.700</a:t>
                      </a:r>
                      <a:endParaRPr lang="en-US" sz="1400" dirty="0">
                        <a:effectLst/>
                        <a:latin typeface="Times New Roman"/>
                        <a:ea typeface="Times New Roman"/>
                        <a:cs typeface="Miriam"/>
                      </a:endParaRPr>
                    </a:p>
                  </a:txBody>
                  <a:tcPr marL="56712" marR="56712" marT="0" marB="0">
                    <a:lnL>
                      <a:noFill/>
                    </a:lnL>
                    <a:lnR>
                      <a:noFill/>
                    </a:lnR>
                    <a:lnT>
                      <a:noFill/>
                    </a:lnT>
                    <a:lnB>
                      <a:noFill/>
                    </a:lnB>
                  </a:tcPr>
                </a:tc>
                <a:extLst>
                  <a:ext uri="{0D108BD9-81ED-4DB2-BD59-A6C34878D82A}">
                    <a16:rowId xmlns:a16="http://schemas.microsoft.com/office/drawing/2014/main" val="10001"/>
                  </a:ext>
                </a:extLst>
              </a:tr>
              <a:tr h="117690">
                <a:tc>
                  <a:txBody>
                    <a:bodyPr/>
                    <a:lstStyle/>
                    <a:p>
                      <a:pPr algn="r" rtl="1">
                        <a:spcAft>
                          <a:spcPts val="0"/>
                        </a:spcAft>
                        <a:tabLst>
                          <a:tab pos="233680" algn="l"/>
                          <a:tab pos="4733925" algn="dec"/>
                        </a:tabLst>
                      </a:pPr>
                      <a:r>
                        <a:rPr lang="he-IL" sz="1800" dirty="0">
                          <a:effectLst/>
                          <a:latin typeface="Arial"/>
                          <a:ea typeface="Times New Roman"/>
                          <a:cs typeface="Miriam"/>
                        </a:rPr>
                        <a:t>	השטחים במזרח	420.000</a:t>
                      </a:r>
                      <a:endParaRPr lang="en-US" sz="1400" dirty="0">
                        <a:effectLst/>
                        <a:latin typeface="Times New Roman"/>
                        <a:ea typeface="Times New Roman"/>
                        <a:cs typeface="Miriam"/>
                      </a:endParaRPr>
                    </a:p>
                  </a:txBody>
                  <a:tcPr marL="56712" marR="56712" marT="0" marB="0">
                    <a:lnL>
                      <a:noFill/>
                    </a:lnL>
                    <a:lnR>
                      <a:noFill/>
                    </a:lnR>
                    <a:lnT>
                      <a:noFill/>
                    </a:lnT>
                    <a:lnB>
                      <a:noFill/>
                    </a:lnB>
                  </a:tcPr>
                </a:tc>
                <a:extLst>
                  <a:ext uri="{0D108BD9-81ED-4DB2-BD59-A6C34878D82A}">
                    <a16:rowId xmlns:a16="http://schemas.microsoft.com/office/drawing/2014/main" val="10002"/>
                  </a:ext>
                </a:extLst>
              </a:tr>
              <a:tr h="117690">
                <a:tc>
                  <a:txBody>
                    <a:bodyPr/>
                    <a:lstStyle/>
                    <a:p>
                      <a:pPr algn="r" rtl="1">
                        <a:spcAft>
                          <a:spcPts val="0"/>
                        </a:spcAft>
                        <a:tabLst>
                          <a:tab pos="233680" algn="l"/>
                          <a:tab pos="4733925" algn="dec"/>
                        </a:tabLst>
                      </a:pPr>
                      <a:r>
                        <a:rPr lang="he-IL" sz="1800">
                          <a:effectLst/>
                          <a:latin typeface="Arial"/>
                          <a:ea typeface="Times New Roman"/>
                          <a:cs typeface="Miriam"/>
                        </a:rPr>
                        <a:t>	הגנראל-גוברנמן	2,284.000 </a:t>
                      </a:r>
                      <a:endParaRPr lang="en-US" sz="1400">
                        <a:effectLst/>
                        <a:latin typeface="Times New Roman"/>
                        <a:ea typeface="Times New Roman"/>
                        <a:cs typeface="Miriam"/>
                      </a:endParaRPr>
                    </a:p>
                  </a:txBody>
                  <a:tcPr marL="56712" marR="56712" marT="0" marB="0">
                    <a:lnL>
                      <a:noFill/>
                    </a:lnL>
                    <a:lnR>
                      <a:noFill/>
                    </a:lnR>
                    <a:lnT>
                      <a:noFill/>
                    </a:lnT>
                    <a:lnB>
                      <a:noFill/>
                    </a:lnB>
                  </a:tcPr>
                </a:tc>
                <a:extLst>
                  <a:ext uri="{0D108BD9-81ED-4DB2-BD59-A6C34878D82A}">
                    <a16:rowId xmlns:a16="http://schemas.microsoft.com/office/drawing/2014/main" val="10003"/>
                  </a:ext>
                </a:extLst>
              </a:tr>
              <a:tr h="117690">
                <a:tc>
                  <a:txBody>
                    <a:bodyPr/>
                    <a:lstStyle/>
                    <a:p>
                      <a:pPr algn="r" rtl="1">
                        <a:spcAft>
                          <a:spcPts val="0"/>
                        </a:spcAft>
                        <a:tabLst>
                          <a:tab pos="233680" algn="l"/>
                          <a:tab pos="4733925" algn="dec"/>
                        </a:tabLst>
                      </a:pPr>
                      <a:r>
                        <a:rPr lang="he-IL" sz="1800" dirty="0">
                          <a:effectLst/>
                          <a:latin typeface="Arial"/>
                          <a:ea typeface="Times New Roman"/>
                          <a:cs typeface="Miriam"/>
                        </a:rPr>
                        <a:t>	</a:t>
                      </a:r>
                      <a:r>
                        <a:rPr lang="he-IL" sz="1800" dirty="0" err="1">
                          <a:effectLst/>
                          <a:latin typeface="Arial"/>
                          <a:ea typeface="Times New Roman"/>
                          <a:cs typeface="Miriam"/>
                        </a:rPr>
                        <a:t>ביאליסטוק</a:t>
                      </a:r>
                      <a:r>
                        <a:rPr lang="he-IL" sz="1800" dirty="0">
                          <a:effectLst/>
                          <a:latin typeface="Arial"/>
                          <a:ea typeface="Times New Roman"/>
                          <a:cs typeface="Miriam"/>
                        </a:rPr>
                        <a:t>	400.000</a:t>
                      </a:r>
                      <a:endParaRPr lang="en-US" sz="1400" dirty="0">
                        <a:effectLst/>
                        <a:latin typeface="Times New Roman"/>
                        <a:ea typeface="Times New Roman"/>
                        <a:cs typeface="Miriam"/>
                      </a:endParaRPr>
                    </a:p>
                  </a:txBody>
                  <a:tcPr marL="56712" marR="56712" marT="0" marB="0">
                    <a:lnL>
                      <a:noFill/>
                    </a:lnL>
                    <a:lnR>
                      <a:noFill/>
                    </a:lnR>
                    <a:lnT>
                      <a:noFill/>
                    </a:lnT>
                    <a:lnB>
                      <a:noFill/>
                    </a:lnB>
                  </a:tcPr>
                </a:tc>
                <a:extLst>
                  <a:ext uri="{0D108BD9-81ED-4DB2-BD59-A6C34878D82A}">
                    <a16:rowId xmlns:a16="http://schemas.microsoft.com/office/drawing/2014/main" val="10004"/>
                  </a:ext>
                </a:extLst>
              </a:tr>
              <a:tr h="117690">
                <a:tc>
                  <a:txBody>
                    <a:bodyPr/>
                    <a:lstStyle/>
                    <a:p>
                      <a:pPr algn="r" rtl="1">
                        <a:spcAft>
                          <a:spcPts val="0"/>
                        </a:spcAft>
                        <a:tabLst>
                          <a:tab pos="233680" algn="l"/>
                          <a:tab pos="4733925" algn="dec"/>
                        </a:tabLst>
                      </a:pPr>
                      <a:r>
                        <a:rPr lang="he-IL" sz="1800" dirty="0">
                          <a:effectLst/>
                          <a:latin typeface="Arial"/>
                          <a:ea typeface="Times New Roman"/>
                          <a:cs typeface="Miriam"/>
                        </a:rPr>
                        <a:t>	</a:t>
                      </a:r>
                      <a:r>
                        <a:rPr lang="he-IL" sz="1800" dirty="0" err="1">
                          <a:effectLst/>
                          <a:latin typeface="Arial"/>
                          <a:ea typeface="Times New Roman"/>
                          <a:cs typeface="Miriam"/>
                        </a:rPr>
                        <a:t>הפרוטקטוראט</a:t>
                      </a:r>
                      <a:r>
                        <a:rPr lang="he-IL" sz="1800" dirty="0">
                          <a:effectLst/>
                          <a:latin typeface="Arial"/>
                          <a:ea typeface="Times New Roman"/>
                          <a:cs typeface="Miriam"/>
                        </a:rPr>
                        <a:t> בוהמיה </a:t>
                      </a:r>
                      <a:r>
                        <a:rPr lang="he-IL" sz="1800" dirty="0" err="1">
                          <a:effectLst/>
                          <a:latin typeface="Arial"/>
                          <a:ea typeface="Times New Roman"/>
                          <a:cs typeface="Miriam"/>
                        </a:rPr>
                        <a:t>ומוראביה</a:t>
                      </a:r>
                      <a:r>
                        <a:rPr lang="he-IL" sz="1800" dirty="0">
                          <a:effectLst/>
                          <a:latin typeface="Arial"/>
                          <a:ea typeface="Times New Roman"/>
                          <a:cs typeface="Miriam"/>
                        </a:rPr>
                        <a:t>	74.200</a:t>
                      </a:r>
                      <a:endParaRPr lang="en-US" sz="1400" dirty="0">
                        <a:effectLst/>
                        <a:latin typeface="Times New Roman"/>
                        <a:ea typeface="Times New Roman"/>
                        <a:cs typeface="Miriam"/>
                      </a:endParaRPr>
                    </a:p>
                  </a:txBody>
                  <a:tcPr marL="56712" marR="56712" marT="0" marB="0">
                    <a:lnL>
                      <a:noFill/>
                    </a:lnL>
                    <a:lnR>
                      <a:noFill/>
                    </a:lnR>
                    <a:lnT>
                      <a:noFill/>
                    </a:lnT>
                    <a:lnB>
                      <a:noFill/>
                    </a:lnB>
                  </a:tcPr>
                </a:tc>
                <a:extLst>
                  <a:ext uri="{0D108BD9-81ED-4DB2-BD59-A6C34878D82A}">
                    <a16:rowId xmlns:a16="http://schemas.microsoft.com/office/drawing/2014/main" val="10005"/>
                  </a:ext>
                </a:extLst>
              </a:tr>
              <a:tr h="117690">
                <a:tc>
                  <a:txBody>
                    <a:bodyPr/>
                    <a:lstStyle/>
                    <a:p>
                      <a:pPr algn="r" rtl="1">
                        <a:spcAft>
                          <a:spcPts val="0"/>
                        </a:spcAft>
                        <a:tabLst>
                          <a:tab pos="233680" algn="l"/>
                          <a:tab pos="4733925" algn="dec"/>
                        </a:tabLst>
                      </a:pPr>
                      <a:r>
                        <a:rPr lang="he-IL" sz="1800">
                          <a:effectLst/>
                          <a:latin typeface="Arial"/>
                          <a:ea typeface="Times New Roman"/>
                          <a:cs typeface="Miriam"/>
                        </a:rPr>
                        <a:t>	אסטוניה – חופשית מיהודים (</a:t>
                      </a:r>
                      <a:r>
                        <a:rPr lang="en-US" sz="1800">
                          <a:effectLst/>
                          <a:latin typeface="Arial"/>
                          <a:ea typeface="Times New Roman"/>
                          <a:cs typeface="Miriam"/>
                        </a:rPr>
                        <a:t>judenfrei</a:t>
                      </a:r>
                      <a:r>
                        <a:rPr lang="he-IL" sz="1800">
                          <a:effectLst/>
                          <a:latin typeface="Arial"/>
                          <a:ea typeface="Times New Roman"/>
                          <a:cs typeface="Miriam"/>
                        </a:rPr>
                        <a:t>)</a:t>
                      </a:r>
                      <a:endParaRPr lang="en-US" sz="1400">
                        <a:effectLst/>
                        <a:latin typeface="Times New Roman"/>
                        <a:ea typeface="Times New Roman"/>
                        <a:cs typeface="Miriam"/>
                      </a:endParaRPr>
                    </a:p>
                  </a:txBody>
                  <a:tcPr marL="56712" marR="56712" marT="0" marB="0">
                    <a:lnL>
                      <a:noFill/>
                    </a:lnL>
                    <a:lnR>
                      <a:noFill/>
                    </a:lnR>
                    <a:lnT>
                      <a:noFill/>
                    </a:lnT>
                    <a:lnB>
                      <a:noFill/>
                    </a:lnB>
                  </a:tcPr>
                </a:tc>
                <a:extLst>
                  <a:ext uri="{0D108BD9-81ED-4DB2-BD59-A6C34878D82A}">
                    <a16:rowId xmlns:a16="http://schemas.microsoft.com/office/drawing/2014/main" val="10006"/>
                  </a:ext>
                </a:extLst>
              </a:tr>
              <a:tr h="117690">
                <a:tc>
                  <a:txBody>
                    <a:bodyPr/>
                    <a:lstStyle/>
                    <a:p>
                      <a:pPr algn="r" rtl="1">
                        <a:spcAft>
                          <a:spcPts val="0"/>
                        </a:spcAft>
                        <a:tabLst>
                          <a:tab pos="233680" algn="l"/>
                          <a:tab pos="4733925" algn="dec"/>
                        </a:tabLst>
                      </a:pPr>
                      <a:r>
                        <a:rPr lang="he-IL" sz="1800">
                          <a:effectLst/>
                          <a:latin typeface="Arial"/>
                          <a:ea typeface="Times New Roman"/>
                          <a:cs typeface="Miriam"/>
                        </a:rPr>
                        <a:t>	לאטביה	3.500</a:t>
                      </a:r>
                      <a:endParaRPr lang="en-US" sz="1400">
                        <a:effectLst/>
                        <a:latin typeface="Times New Roman"/>
                        <a:ea typeface="Times New Roman"/>
                        <a:cs typeface="Miriam"/>
                      </a:endParaRPr>
                    </a:p>
                  </a:txBody>
                  <a:tcPr marL="56712" marR="56712" marT="0" marB="0">
                    <a:lnL>
                      <a:noFill/>
                    </a:lnL>
                    <a:lnR>
                      <a:noFill/>
                    </a:lnR>
                    <a:lnT>
                      <a:noFill/>
                    </a:lnT>
                    <a:lnB>
                      <a:noFill/>
                    </a:lnB>
                  </a:tcPr>
                </a:tc>
                <a:extLst>
                  <a:ext uri="{0D108BD9-81ED-4DB2-BD59-A6C34878D82A}">
                    <a16:rowId xmlns:a16="http://schemas.microsoft.com/office/drawing/2014/main" val="10007"/>
                  </a:ext>
                </a:extLst>
              </a:tr>
              <a:tr h="117690">
                <a:tc>
                  <a:txBody>
                    <a:bodyPr/>
                    <a:lstStyle/>
                    <a:p>
                      <a:pPr algn="r" rtl="1">
                        <a:spcAft>
                          <a:spcPts val="0"/>
                        </a:spcAft>
                        <a:tabLst>
                          <a:tab pos="233680" algn="l"/>
                          <a:tab pos="4733925" algn="dec"/>
                        </a:tabLst>
                      </a:pPr>
                      <a:r>
                        <a:rPr lang="he-IL" sz="1800">
                          <a:effectLst/>
                          <a:latin typeface="Arial"/>
                          <a:ea typeface="Times New Roman"/>
                          <a:cs typeface="Miriam"/>
                        </a:rPr>
                        <a:t>	ליטא	34.000</a:t>
                      </a:r>
                      <a:endParaRPr lang="en-US" sz="1400">
                        <a:effectLst/>
                        <a:latin typeface="Times New Roman"/>
                        <a:ea typeface="Times New Roman"/>
                        <a:cs typeface="Miriam"/>
                      </a:endParaRPr>
                    </a:p>
                  </a:txBody>
                  <a:tcPr marL="56712" marR="56712" marT="0" marB="0">
                    <a:lnL>
                      <a:noFill/>
                    </a:lnL>
                    <a:lnR>
                      <a:noFill/>
                    </a:lnR>
                    <a:lnT>
                      <a:noFill/>
                    </a:lnT>
                    <a:lnB>
                      <a:noFill/>
                    </a:lnB>
                  </a:tcPr>
                </a:tc>
                <a:extLst>
                  <a:ext uri="{0D108BD9-81ED-4DB2-BD59-A6C34878D82A}">
                    <a16:rowId xmlns:a16="http://schemas.microsoft.com/office/drawing/2014/main" val="10008"/>
                  </a:ext>
                </a:extLst>
              </a:tr>
              <a:tr h="117690">
                <a:tc>
                  <a:txBody>
                    <a:bodyPr/>
                    <a:lstStyle/>
                    <a:p>
                      <a:pPr algn="r" rtl="1">
                        <a:spcAft>
                          <a:spcPts val="0"/>
                        </a:spcAft>
                        <a:tabLst>
                          <a:tab pos="233680" algn="l"/>
                          <a:tab pos="4733925" algn="dec"/>
                        </a:tabLst>
                      </a:pPr>
                      <a:r>
                        <a:rPr lang="he-IL" sz="1800">
                          <a:effectLst/>
                          <a:latin typeface="Arial"/>
                          <a:ea typeface="Times New Roman"/>
                          <a:cs typeface="Miriam"/>
                        </a:rPr>
                        <a:t>	בלגיה	43.000</a:t>
                      </a:r>
                      <a:endParaRPr lang="en-US" sz="1400">
                        <a:effectLst/>
                        <a:latin typeface="Times New Roman"/>
                        <a:ea typeface="Times New Roman"/>
                        <a:cs typeface="Miriam"/>
                      </a:endParaRPr>
                    </a:p>
                  </a:txBody>
                  <a:tcPr marL="56712" marR="56712" marT="0" marB="0">
                    <a:lnL>
                      <a:noFill/>
                    </a:lnL>
                    <a:lnR>
                      <a:noFill/>
                    </a:lnR>
                    <a:lnT>
                      <a:noFill/>
                    </a:lnT>
                    <a:lnB>
                      <a:noFill/>
                    </a:lnB>
                  </a:tcPr>
                </a:tc>
                <a:extLst>
                  <a:ext uri="{0D108BD9-81ED-4DB2-BD59-A6C34878D82A}">
                    <a16:rowId xmlns:a16="http://schemas.microsoft.com/office/drawing/2014/main" val="10009"/>
                  </a:ext>
                </a:extLst>
              </a:tr>
              <a:tr h="117690">
                <a:tc>
                  <a:txBody>
                    <a:bodyPr/>
                    <a:lstStyle/>
                    <a:p>
                      <a:pPr algn="r" rtl="1">
                        <a:spcAft>
                          <a:spcPts val="0"/>
                        </a:spcAft>
                        <a:tabLst>
                          <a:tab pos="233680" algn="l"/>
                          <a:tab pos="4733925" algn="dec"/>
                        </a:tabLst>
                      </a:pPr>
                      <a:r>
                        <a:rPr lang="he-IL" sz="1800" dirty="0">
                          <a:effectLst/>
                          <a:latin typeface="Arial"/>
                          <a:ea typeface="Times New Roman"/>
                          <a:cs typeface="Miriam"/>
                        </a:rPr>
                        <a:t>	דנמרק	5.600</a:t>
                      </a:r>
                      <a:endParaRPr lang="en-US" sz="1400" dirty="0">
                        <a:effectLst/>
                        <a:latin typeface="Times New Roman"/>
                        <a:ea typeface="Times New Roman"/>
                        <a:cs typeface="Miriam"/>
                      </a:endParaRPr>
                    </a:p>
                  </a:txBody>
                  <a:tcPr marL="56712" marR="56712" marT="0" marB="0">
                    <a:lnL>
                      <a:noFill/>
                    </a:lnL>
                    <a:lnR>
                      <a:noFill/>
                    </a:lnR>
                    <a:lnT>
                      <a:noFill/>
                    </a:lnT>
                    <a:lnB>
                      <a:noFill/>
                    </a:lnB>
                  </a:tcPr>
                </a:tc>
                <a:extLst>
                  <a:ext uri="{0D108BD9-81ED-4DB2-BD59-A6C34878D82A}">
                    <a16:rowId xmlns:a16="http://schemas.microsoft.com/office/drawing/2014/main" val="10010"/>
                  </a:ext>
                </a:extLst>
              </a:tr>
              <a:tr h="102979">
                <a:tc>
                  <a:txBody>
                    <a:bodyPr/>
                    <a:lstStyle/>
                    <a:p>
                      <a:pPr algn="r" rtl="1">
                        <a:spcAft>
                          <a:spcPts val="0"/>
                        </a:spcAft>
                        <a:tabLst>
                          <a:tab pos="233680" algn="l"/>
                          <a:tab pos="4733925" algn="dec"/>
                        </a:tabLst>
                      </a:pPr>
                      <a:r>
                        <a:rPr lang="en-US" sz="1400">
                          <a:effectLst/>
                          <a:latin typeface="Times New Roman"/>
                          <a:ea typeface="Times New Roman"/>
                          <a:cs typeface="Miriam"/>
                        </a:rPr>
                        <a:t> </a:t>
                      </a:r>
                    </a:p>
                  </a:txBody>
                  <a:tcPr marL="56712" marR="56712" marT="0" marB="0">
                    <a:lnL>
                      <a:noFill/>
                    </a:lnL>
                    <a:lnR>
                      <a:noFill/>
                    </a:lnR>
                    <a:lnT>
                      <a:noFill/>
                    </a:lnT>
                    <a:lnB>
                      <a:noFill/>
                    </a:lnB>
                  </a:tcPr>
                </a:tc>
                <a:extLst>
                  <a:ext uri="{0D108BD9-81ED-4DB2-BD59-A6C34878D82A}">
                    <a16:rowId xmlns:a16="http://schemas.microsoft.com/office/drawing/2014/main" val="10011"/>
                  </a:ext>
                </a:extLst>
              </a:tr>
              <a:tr h="117690">
                <a:tc>
                  <a:txBody>
                    <a:bodyPr/>
                    <a:lstStyle/>
                    <a:p>
                      <a:pPr algn="r" rtl="1">
                        <a:spcAft>
                          <a:spcPts val="0"/>
                        </a:spcAft>
                        <a:tabLst>
                          <a:tab pos="233680" algn="l"/>
                          <a:tab pos="4733925" algn="dec"/>
                        </a:tabLst>
                      </a:pPr>
                      <a:r>
                        <a:rPr lang="he-IL" sz="1800">
                          <a:effectLst/>
                          <a:latin typeface="Arial"/>
                          <a:ea typeface="Times New Roman"/>
                          <a:cs typeface="Miriam"/>
                        </a:rPr>
                        <a:t>	צרפת</a:t>
                      </a:r>
                      <a:r>
                        <a:rPr lang="en-US" sz="1800">
                          <a:effectLst/>
                          <a:latin typeface="Arial"/>
                          <a:ea typeface="Times New Roman"/>
                          <a:cs typeface="Miriam"/>
                        </a:rPr>
                        <a:t>/ </a:t>
                      </a:r>
                      <a:r>
                        <a:rPr lang="he-IL" sz="1800">
                          <a:effectLst/>
                          <a:latin typeface="Arial"/>
                          <a:ea typeface="Times New Roman"/>
                          <a:cs typeface="Miriam"/>
                        </a:rPr>
                        <a:t>השטח הכבוש	165.000</a:t>
                      </a:r>
                      <a:endParaRPr lang="en-US" sz="1400">
                        <a:effectLst/>
                        <a:latin typeface="Times New Roman"/>
                        <a:ea typeface="Times New Roman"/>
                        <a:cs typeface="Miriam"/>
                      </a:endParaRPr>
                    </a:p>
                  </a:txBody>
                  <a:tcPr marL="56712" marR="56712" marT="0" marB="0">
                    <a:lnL>
                      <a:noFill/>
                    </a:lnL>
                    <a:lnR>
                      <a:noFill/>
                    </a:lnR>
                    <a:lnT>
                      <a:noFill/>
                    </a:lnT>
                    <a:lnB>
                      <a:noFill/>
                    </a:lnB>
                  </a:tcPr>
                </a:tc>
                <a:extLst>
                  <a:ext uri="{0D108BD9-81ED-4DB2-BD59-A6C34878D82A}">
                    <a16:rowId xmlns:a16="http://schemas.microsoft.com/office/drawing/2014/main" val="10012"/>
                  </a:ext>
                </a:extLst>
              </a:tr>
              <a:tr h="117690">
                <a:tc>
                  <a:txBody>
                    <a:bodyPr/>
                    <a:lstStyle/>
                    <a:p>
                      <a:pPr algn="r" rtl="1">
                        <a:spcAft>
                          <a:spcPts val="0"/>
                        </a:spcAft>
                        <a:tabLst>
                          <a:tab pos="233680" algn="l"/>
                          <a:tab pos="4733925" algn="dec"/>
                        </a:tabLst>
                      </a:pPr>
                      <a:r>
                        <a:rPr lang="he-IL" sz="1800">
                          <a:effectLst/>
                          <a:latin typeface="Arial"/>
                          <a:ea typeface="Times New Roman"/>
                          <a:cs typeface="Miriam"/>
                        </a:rPr>
                        <a:t>	צרפת</a:t>
                      </a:r>
                      <a:r>
                        <a:rPr lang="en-US" sz="1800">
                          <a:effectLst/>
                          <a:latin typeface="Arial"/>
                          <a:ea typeface="Times New Roman"/>
                          <a:cs typeface="Miriam"/>
                        </a:rPr>
                        <a:t>/</a:t>
                      </a:r>
                      <a:r>
                        <a:rPr lang="he-IL" sz="1800">
                          <a:effectLst/>
                          <a:latin typeface="Arial"/>
                          <a:ea typeface="Times New Roman"/>
                          <a:cs typeface="Miriam"/>
                        </a:rPr>
                        <a:t>השטח הבלתי כבוש	700.000</a:t>
                      </a:r>
                      <a:endParaRPr lang="en-US" sz="1400">
                        <a:effectLst/>
                        <a:latin typeface="Times New Roman"/>
                        <a:ea typeface="Times New Roman"/>
                        <a:cs typeface="Miriam"/>
                      </a:endParaRPr>
                    </a:p>
                  </a:txBody>
                  <a:tcPr marL="56712" marR="56712" marT="0" marB="0">
                    <a:lnL>
                      <a:noFill/>
                    </a:lnL>
                    <a:lnR>
                      <a:noFill/>
                    </a:lnR>
                    <a:lnT>
                      <a:noFill/>
                    </a:lnT>
                    <a:lnB>
                      <a:noFill/>
                    </a:lnB>
                  </a:tcPr>
                </a:tc>
                <a:extLst>
                  <a:ext uri="{0D108BD9-81ED-4DB2-BD59-A6C34878D82A}">
                    <a16:rowId xmlns:a16="http://schemas.microsoft.com/office/drawing/2014/main" val="10013"/>
                  </a:ext>
                </a:extLst>
              </a:tr>
              <a:tr h="117690">
                <a:tc>
                  <a:txBody>
                    <a:bodyPr/>
                    <a:lstStyle/>
                    <a:p>
                      <a:pPr algn="r" rtl="1">
                        <a:spcAft>
                          <a:spcPts val="0"/>
                        </a:spcAft>
                        <a:tabLst>
                          <a:tab pos="233680" algn="l"/>
                          <a:tab pos="4733925" algn="dec"/>
                        </a:tabLst>
                      </a:pPr>
                      <a:r>
                        <a:rPr lang="he-IL" sz="1800">
                          <a:effectLst/>
                          <a:latin typeface="Arial"/>
                          <a:ea typeface="Times New Roman"/>
                          <a:cs typeface="Miriam"/>
                        </a:rPr>
                        <a:t>	יוון	69.600</a:t>
                      </a:r>
                      <a:endParaRPr lang="en-US" sz="1400">
                        <a:effectLst/>
                        <a:latin typeface="Times New Roman"/>
                        <a:ea typeface="Times New Roman"/>
                        <a:cs typeface="Miriam"/>
                      </a:endParaRPr>
                    </a:p>
                  </a:txBody>
                  <a:tcPr marL="56712" marR="56712" marT="0" marB="0">
                    <a:lnL>
                      <a:noFill/>
                    </a:lnL>
                    <a:lnR>
                      <a:noFill/>
                    </a:lnR>
                    <a:lnT>
                      <a:noFill/>
                    </a:lnT>
                    <a:lnB>
                      <a:noFill/>
                    </a:lnB>
                  </a:tcPr>
                </a:tc>
                <a:extLst>
                  <a:ext uri="{0D108BD9-81ED-4DB2-BD59-A6C34878D82A}">
                    <a16:rowId xmlns:a16="http://schemas.microsoft.com/office/drawing/2014/main" val="10014"/>
                  </a:ext>
                </a:extLst>
              </a:tr>
              <a:tr h="117690">
                <a:tc>
                  <a:txBody>
                    <a:bodyPr/>
                    <a:lstStyle/>
                    <a:p>
                      <a:pPr algn="r" rtl="1">
                        <a:spcAft>
                          <a:spcPts val="0"/>
                        </a:spcAft>
                        <a:tabLst>
                          <a:tab pos="233680" algn="l"/>
                          <a:tab pos="4733925" algn="dec"/>
                        </a:tabLst>
                      </a:pPr>
                      <a:r>
                        <a:rPr lang="he-IL" sz="1800">
                          <a:effectLst/>
                          <a:latin typeface="Arial"/>
                          <a:ea typeface="Times New Roman"/>
                          <a:cs typeface="Miriam"/>
                        </a:rPr>
                        <a:t>	הולנד	160.800</a:t>
                      </a:r>
                      <a:endParaRPr lang="en-US" sz="1400">
                        <a:effectLst/>
                        <a:latin typeface="Times New Roman"/>
                        <a:ea typeface="Times New Roman"/>
                        <a:cs typeface="Miriam"/>
                      </a:endParaRPr>
                    </a:p>
                  </a:txBody>
                  <a:tcPr marL="56712" marR="56712" marT="0" marB="0">
                    <a:lnL>
                      <a:noFill/>
                    </a:lnL>
                    <a:lnR>
                      <a:noFill/>
                    </a:lnR>
                    <a:lnT>
                      <a:noFill/>
                    </a:lnT>
                    <a:lnB>
                      <a:noFill/>
                    </a:lnB>
                  </a:tcPr>
                </a:tc>
                <a:extLst>
                  <a:ext uri="{0D108BD9-81ED-4DB2-BD59-A6C34878D82A}">
                    <a16:rowId xmlns:a16="http://schemas.microsoft.com/office/drawing/2014/main" val="10015"/>
                  </a:ext>
                </a:extLst>
              </a:tr>
              <a:tr h="117690">
                <a:tc>
                  <a:txBody>
                    <a:bodyPr/>
                    <a:lstStyle/>
                    <a:p>
                      <a:pPr algn="r" rtl="1">
                        <a:spcAft>
                          <a:spcPts val="0"/>
                        </a:spcAft>
                        <a:tabLst>
                          <a:tab pos="233680" algn="l"/>
                          <a:tab pos="4733925" algn="dec"/>
                        </a:tabLst>
                      </a:pPr>
                      <a:r>
                        <a:rPr lang="he-IL" sz="1800">
                          <a:effectLst/>
                          <a:latin typeface="Arial"/>
                          <a:ea typeface="Times New Roman"/>
                          <a:cs typeface="Miriam"/>
                        </a:rPr>
                        <a:t>	נורבגיה	1.300</a:t>
                      </a:r>
                      <a:endParaRPr lang="en-US" sz="1400">
                        <a:effectLst/>
                        <a:latin typeface="Times New Roman"/>
                        <a:ea typeface="Times New Roman"/>
                        <a:cs typeface="Miriam"/>
                      </a:endParaRPr>
                    </a:p>
                  </a:txBody>
                  <a:tcPr marL="56712" marR="56712" marT="0" marB="0">
                    <a:lnL>
                      <a:noFill/>
                    </a:lnL>
                    <a:lnR>
                      <a:noFill/>
                    </a:lnR>
                    <a:lnT>
                      <a:noFill/>
                    </a:lnT>
                    <a:lnB>
                      <a:noFill/>
                    </a:lnB>
                  </a:tcPr>
                </a:tc>
                <a:extLst>
                  <a:ext uri="{0D108BD9-81ED-4DB2-BD59-A6C34878D82A}">
                    <a16:rowId xmlns:a16="http://schemas.microsoft.com/office/drawing/2014/main" val="10016"/>
                  </a:ext>
                </a:extLst>
              </a:tr>
              <a:tr h="102979">
                <a:tc>
                  <a:txBody>
                    <a:bodyPr/>
                    <a:lstStyle/>
                    <a:p>
                      <a:pPr algn="r" rtl="1">
                        <a:spcAft>
                          <a:spcPts val="0"/>
                        </a:spcAft>
                        <a:tabLst>
                          <a:tab pos="233680" algn="l"/>
                          <a:tab pos="4733925" algn="dec"/>
                        </a:tabLst>
                      </a:pPr>
                      <a:r>
                        <a:rPr lang="en-US" sz="1400">
                          <a:effectLst/>
                          <a:latin typeface="Times New Roman"/>
                          <a:ea typeface="Times New Roman"/>
                          <a:cs typeface="Miriam"/>
                        </a:rPr>
                        <a:t> </a:t>
                      </a:r>
                    </a:p>
                  </a:txBody>
                  <a:tcPr marL="56712" marR="56712" marT="0" marB="0">
                    <a:lnL>
                      <a:noFill/>
                    </a:lnL>
                    <a:lnR>
                      <a:noFill/>
                    </a:lnR>
                    <a:lnT>
                      <a:noFill/>
                    </a:lnT>
                    <a:lnB>
                      <a:noFill/>
                    </a:lnB>
                  </a:tcPr>
                </a:tc>
                <a:extLst>
                  <a:ext uri="{0D108BD9-81ED-4DB2-BD59-A6C34878D82A}">
                    <a16:rowId xmlns:a16="http://schemas.microsoft.com/office/drawing/2014/main" val="10017"/>
                  </a:ext>
                </a:extLst>
              </a:tr>
              <a:tr h="117690">
                <a:tc>
                  <a:txBody>
                    <a:bodyPr/>
                    <a:lstStyle/>
                    <a:p>
                      <a:pPr algn="r" rtl="1">
                        <a:spcAft>
                          <a:spcPts val="0"/>
                        </a:spcAft>
                        <a:tabLst>
                          <a:tab pos="233680" algn="l"/>
                          <a:tab pos="4733925" algn="dec"/>
                        </a:tabLst>
                      </a:pPr>
                      <a:r>
                        <a:rPr lang="he-IL" sz="1800">
                          <a:effectLst/>
                          <a:latin typeface="Arial"/>
                          <a:ea typeface="Times New Roman"/>
                          <a:cs typeface="Miriam"/>
                        </a:rPr>
                        <a:t>ב.	בולגריה	48.000</a:t>
                      </a:r>
                      <a:endParaRPr lang="en-US" sz="1400">
                        <a:effectLst/>
                        <a:latin typeface="Times New Roman"/>
                        <a:ea typeface="Times New Roman"/>
                        <a:cs typeface="Miriam"/>
                      </a:endParaRPr>
                    </a:p>
                  </a:txBody>
                  <a:tcPr marL="56712" marR="56712" marT="0" marB="0">
                    <a:lnL>
                      <a:noFill/>
                    </a:lnL>
                    <a:lnR>
                      <a:noFill/>
                    </a:lnR>
                    <a:lnT>
                      <a:noFill/>
                    </a:lnT>
                    <a:lnB>
                      <a:noFill/>
                    </a:lnB>
                  </a:tcPr>
                </a:tc>
                <a:extLst>
                  <a:ext uri="{0D108BD9-81ED-4DB2-BD59-A6C34878D82A}">
                    <a16:rowId xmlns:a16="http://schemas.microsoft.com/office/drawing/2014/main" val="10018"/>
                  </a:ext>
                </a:extLst>
              </a:tr>
              <a:tr h="117690">
                <a:tc>
                  <a:txBody>
                    <a:bodyPr/>
                    <a:lstStyle/>
                    <a:p>
                      <a:pPr algn="r" rtl="1">
                        <a:spcAft>
                          <a:spcPts val="0"/>
                        </a:spcAft>
                        <a:tabLst>
                          <a:tab pos="233680" algn="l"/>
                          <a:tab pos="4733925" algn="dec"/>
                        </a:tabLst>
                      </a:pPr>
                      <a:r>
                        <a:rPr lang="he-IL" sz="1800" dirty="0">
                          <a:effectLst/>
                          <a:latin typeface="Arial"/>
                          <a:ea typeface="Times New Roman"/>
                          <a:cs typeface="Miriam"/>
                        </a:rPr>
                        <a:t>	אנגליה	330.000</a:t>
                      </a:r>
                      <a:endParaRPr lang="en-US" sz="1400" dirty="0">
                        <a:effectLst/>
                        <a:latin typeface="Times New Roman"/>
                        <a:ea typeface="Times New Roman"/>
                        <a:cs typeface="Miriam"/>
                      </a:endParaRPr>
                    </a:p>
                  </a:txBody>
                  <a:tcPr marL="56712" marR="56712" marT="0" marB="0">
                    <a:lnL>
                      <a:noFill/>
                    </a:lnL>
                    <a:lnR>
                      <a:noFill/>
                    </a:lnR>
                    <a:lnT>
                      <a:noFill/>
                    </a:lnT>
                    <a:lnB>
                      <a:noFill/>
                    </a:lnB>
                    <a:solidFill>
                      <a:srgbClr val="FFFF00"/>
                    </a:solidFill>
                  </a:tcPr>
                </a:tc>
                <a:extLst>
                  <a:ext uri="{0D108BD9-81ED-4DB2-BD59-A6C34878D82A}">
                    <a16:rowId xmlns:a16="http://schemas.microsoft.com/office/drawing/2014/main" val="10019"/>
                  </a:ext>
                </a:extLst>
              </a:tr>
              <a:tr h="117690">
                <a:tc>
                  <a:txBody>
                    <a:bodyPr/>
                    <a:lstStyle/>
                    <a:p>
                      <a:pPr algn="r" rtl="1">
                        <a:spcAft>
                          <a:spcPts val="0"/>
                        </a:spcAft>
                        <a:tabLst>
                          <a:tab pos="233680" algn="l"/>
                          <a:tab pos="4733925" algn="dec"/>
                        </a:tabLst>
                      </a:pPr>
                      <a:r>
                        <a:rPr lang="he-IL" sz="1800">
                          <a:effectLst/>
                          <a:latin typeface="Arial"/>
                          <a:ea typeface="Times New Roman"/>
                          <a:cs typeface="Miriam"/>
                        </a:rPr>
                        <a:t>	פינלנד	2.300</a:t>
                      </a:r>
                      <a:endParaRPr lang="en-US" sz="1400">
                        <a:effectLst/>
                        <a:latin typeface="Times New Roman"/>
                        <a:ea typeface="Times New Roman"/>
                        <a:cs typeface="Miriam"/>
                      </a:endParaRPr>
                    </a:p>
                  </a:txBody>
                  <a:tcPr marL="56712" marR="56712" marT="0" marB="0">
                    <a:lnL>
                      <a:noFill/>
                    </a:lnL>
                    <a:lnR>
                      <a:noFill/>
                    </a:lnR>
                    <a:lnT>
                      <a:noFill/>
                    </a:lnT>
                    <a:lnB>
                      <a:noFill/>
                    </a:lnB>
                  </a:tcPr>
                </a:tc>
                <a:extLst>
                  <a:ext uri="{0D108BD9-81ED-4DB2-BD59-A6C34878D82A}">
                    <a16:rowId xmlns:a16="http://schemas.microsoft.com/office/drawing/2014/main" val="10020"/>
                  </a:ext>
                </a:extLst>
              </a:tr>
              <a:tr h="117690">
                <a:tc>
                  <a:txBody>
                    <a:bodyPr/>
                    <a:lstStyle/>
                    <a:p>
                      <a:pPr algn="r" rtl="1">
                        <a:spcAft>
                          <a:spcPts val="0"/>
                        </a:spcAft>
                        <a:tabLst>
                          <a:tab pos="233680" algn="l"/>
                          <a:tab pos="4733925" algn="dec"/>
                        </a:tabLst>
                      </a:pPr>
                      <a:r>
                        <a:rPr lang="he-IL" sz="1800" dirty="0">
                          <a:effectLst/>
                          <a:latin typeface="Arial"/>
                          <a:ea typeface="Times New Roman"/>
                          <a:cs typeface="Miriam"/>
                        </a:rPr>
                        <a:t>	אירלנד	4.000</a:t>
                      </a:r>
                      <a:endParaRPr lang="en-US" sz="1400" dirty="0">
                        <a:effectLst/>
                        <a:latin typeface="Times New Roman"/>
                        <a:ea typeface="Times New Roman"/>
                        <a:cs typeface="Miriam"/>
                      </a:endParaRPr>
                    </a:p>
                  </a:txBody>
                  <a:tcPr marL="56712" marR="56712" marT="0" marB="0">
                    <a:lnL>
                      <a:noFill/>
                    </a:lnL>
                    <a:lnR>
                      <a:noFill/>
                    </a:lnR>
                    <a:lnT>
                      <a:noFill/>
                    </a:lnT>
                    <a:lnB>
                      <a:noFill/>
                    </a:lnB>
                  </a:tcPr>
                </a:tc>
                <a:extLst>
                  <a:ext uri="{0D108BD9-81ED-4DB2-BD59-A6C34878D82A}">
                    <a16:rowId xmlns:a16="http://schemas.microsoft.com/office/drawing/2014/main" val="10021"/>
                  </a:ext>
                </a:extLst>
              </a:tr>
            </a:tbl>
          </a:graphicData>
        </a:graphic>
      </p:graphicFrame>
      <p:graphicFrame>
        <p:nvGraphicFramePr>
          <p:cNvPr id="4" name="מציין מיקום תוכן 3">
            <a:extLst>
              <a:ext uri="{FF2B5EF4-FFF2-40B4-BE49-F238E27FC236}">
                <a16:creationId xmlns:a16="http://schemas.microsoft.com/office/drawing/2014/main" id="{8B473A62-BFC7-4B2E-AB7C-17BE596D8245}"/>
              </a:ext>
            </a:extLst>
          </p:cNvPr>
          <p:cNvGraphicFramePr>
            <a:graphicFrameLocks/>
          </p:cNvGraphicFramePr>
          <p:nvPr>
            <p:extLst>
              <p:ext uri="{D42A27DB-BD31-4B8C-83A1-F6EECF244321}">
                <p14:modId xmlns:p14="http://schemas.microsoft.com/office/powerpoint/2010/main" val="244253454"/>
              </p:ext>
            </p:extLst>
          </p:nvPr>
        </p:nvGraphicFramePr>
        <p:xfrm>
          <a:off x="1763461" y="260648"/>
          <a:ext cx="4474967" cy="4114800"/>
        </p:xfrm>
        <a:graphic>
          <a:graphicData uri="http://schemas.openxmlformats.org/drawingml/2006/table">
            <a:tbl>
              <a:tblPr/>
              <a:tblGrid>
                <a:gridCol w="4474967">
                  <a:extLst>
                    <a:ext uri="{9D8B030D-6E8A-4147-A177-3AD203B41FA5}">
                      <a16:colId xmlns:a16="http://schemas.microsoft.com/office/drawing/2014/main" val="20000"/>
                    </a:ext>
                  </a:extLst>
                </a:gridCol>
              </a:tblGrid>
              <a:tr h="151231">
                <a:tc>
                  <a:txBody>
                    <a:bodyPr/>
                    <a:lstStyle/>
                    <a:p>
                      <a:pPr algn="r" rtl="1">
                        <a:spcAft>
                          <a:spcPts val="0"/>
                        </a:spcAft>
                        <a:tabLst>
                          <a:tab pos="233680" algn="l"/>
                          <a:tab pos="4733925" algn="dec"/>
                        </a:tabLst>
                      </a:pPr>
                      <a:r>
                        <a:rPr lang="he-IL" sz="1800" dirty="0">
                          <a:effectLst/>
                          <a:latin typeface="Arial"/>
                          <a:ea typeface="Times New Roman"/>
                          <a:cs typeface="Miriam"/>
                        </a:rPr>
                        <a:t>	איטליה</a:t>
                      </a:r>
                      <a:r>
                        <a:rPr lang="en-US" sz="1800" dirty="0">
                          <a:effectLst/>
                          <a:latin typeface="Arial"/>
                          <a:ea typeface="Times New Roman"/>
                          <a:cs typeface="Miriam"/>
                        </a:rPr>
                        <a:t>/</a:t>
                      </a:r>
                      <a:r>
                        <a:rPr lang="he-IL" sz="1800" dirty="0">
                          <a:effectLst/>
                          <a:latin typeface="Arial"/>
                          <a:ea typeface="Times New Roman"/>
                          <a:cs typeface="Miriam"/>
                        </a:rPr>
                        <a:t>כולל סרדיניה	58.000</a:t>
                      </a:r>
                      <a:endParaRPr lang="en-US" sz="1400" dirty="0">
                        <a:effectLst/>
                        <a:latin typeface="Times New Roman"/>
                        <a:ea typeface="Times New Roman"/>
                        <a:cs typeface="Miriam"/>
                      </a:endParaRPr>
                    </a:p>
                  </a:txBody>
                  <a:tcPr marL="56712" marR="56712" marT="0" marB="0">
                    <a:lnL>
                      <a:noFill/>
                    </a:lnL>
                    <a:lnR>
                      <a:noFill/>
                    </a:lnR>
                    <a:lnT>
                      <a:noFill/>
                    </a:lnT>
                    <a:lnB>
                      <a:noFill/>
                    </a:lnB>
                    <a:solidFill>
                      <a:srgbClr val="FFFF00"/>
                    </a:solidFill>
                  </a:tcPr>
                </a:tc>
                <a:extLst>
                  <a:ext uri="{0D108BD9-81ED-4DB2-BD59-A6C34878D82A}">
                    <a16:rowId xmlns:a16="http://schemas.microsoft.com/office/drawing/2014/main" val="10000"/>
                  </a:ext>
                </a:extLst>
              </a:tr>
              <a:tr h="151231">
                <a:tc>
                  <a:txBody>
                    <a:bodyPr/>
                    <a:lstStyle/>
                    <a:p>
                      <a:pPr algn="r" rtl="1">
                        <a:spcAft>
                          <a:spcPts val="0"/>
                        </a:spcAft>
                        <a:tabLst>
                          <a:tab pos="233680" algn="l"/>
                          <a:tab pos="4464050" algn="dec"/>
                        </a:tabLst>
                      </a:pPr>
                      <a:r>
                        <a:rPr lang="he-IL" sz="1800" dirty="0">
                          <a:effectLst/>
                          <a:latin typeface="Arial"/>
                          <a:ea typeface="Times New Roman"/>
                          <a:cs typeface="Miriam"/>
                        </a:rPr>
                        <a:t>	אלבניה	200</a:t>
                      </a:r>
                      <a:endParaRPr lang="en-US" sz="1400" dirty="0">
                        <a:effectLst/>
                        <a:latin typeface="Times New Roman"/>
                        <a:ea typeface="Times New Roman"/>
                        <a:cs typeface="Miriam"/>
                      </a:endParaRPr>
                    </a:p>
                  </a:txBody>
                  <a:tcPr marL="56712" marR="56712" marT="0" marB="0">
                    <a:lnL>
                      <a:noFill/>
                    </a:lnL>
                    <a:lnR>
                      <a:noFill/>
                    </a:lnR>
                    <a:lnT>
                      <a:noFill/>
                    </a:lnT>
                    <a:lnB>
                      <a:noFill/>
                    </a:lnB>
                  </a:tcPr>
                </a:tc>
                <a:extLst>
                  <a:ext uri="{0D108BD9-81ED-4DB2-BD59-A6C34878D82A}">
                    <a16:rowId xmlns:a16="http://schemas.microsoft.com/office/drawing/2014/main" val="10001"/>
                  </a:ext>
                </a:extLst>
              </a:tr>
              <a:tr h="151231">
                <a:tc>
                  <a:txBody>
                    <a:bodyPr/>
                    <a:lstStyle/>
                    <a:p>
                      <a:pPr algn="r" rtl="1">
                        <a:spcAft>
                          <a:spcPts val="0"/>
                        </a:spcAft>
                        <a:tabLst>
                          <a:tab pos="233680" algn="l"/>
                          <a:tab pos="4733925" algn="dec"/>
                        </a:tabLst>
                      </a:pPr>
                      <a:r>
                        <a:rPr lang="he-IL" sz="1800">
                          <a:effectLst/>
                          <a:latin typeface="Arial"/>
                          <a:ea typeface="Times New Roman"/>
                          <a:cs typeface="Miriam"/>
                        </a:rPr>
                        <a:t>	קרואטיה	40.000</a:t>
                      </a:r>
                      <a:endParaRPr lang="en-US" sz="1400">
                        <a:effectLst/>
                        <a:latin typeface="Times New Roman"/>
                        <a:ea typeface="Times New Roman"/>
                        <a:cs typeface="Miriam"/>
                      </a:endParaRPr>
                    </a:p>
                  </a:txBody>
                  <a:tcPr marL="56712" marR="56712" marT="0" marB="0">
                    <a:lnL>
                      <a:noFill/>
                    </a:lnL>
                    <a:lnR>
                      <a:noFill/>
                    </a:lnR>
                    <a:lnT>
                      <a:noFill/>
                    </a:lnT>
                    <a:lnB>
                      <a:noFill/>
                    </a:lnB>
                  </a:tcPr>
                </a:tc>
                <a:extLst>
                  <a:ext uri="{0D108BD9-81ED-4DB2-BD59-A6C34878D82A}">
                    <a16:rowId xmlns:a16="http://schemas.microsoft.com/office/drawing/2014/main" val="10002"/>
                  </a:ext>
                </a:extLst>
              </a:tr>
              <a:tr h="151231">
                <a:tc>
                  <a:txBody>
                    <a:bodyPr/>
                    <a:lstStyle/>
                    <a:p>
                      <a:pPr algn="r" rtl="1">
                        <a:spcAft>
                          <a:spcPts val="0"/>
                        </a:spcAft>
                        <a:tabLst>
                          <a:tab pos="233680" algn="l"/>
                          <a:tab pos="4733925" algn="dec"/>
                        </a:tabLst>
                      </a:pPr>
                      <a:r>
                        <a:rPr lang="he-IL" sz="1800" dirty="0">
                          <a:effectLst/>
                          <a:latin typeface="Arial"/>
                          <a:ea typeface="Times New Roman"/>
                          <a:cs typeface="Miriam"/>
                        </a:rPr>
                        <a:t>	פורטוגל	3.000</a:t>
                      </a:r>
                      <a:endParaRPr lang="en-US" sz="1400" dirty="0">
                        <a:effectLst/>
                        <a:latin typeface="Times New Roman"/>
                        <a:ea typeface="Times New Roman"/>
                        <a:cs typeface="Miriam"/>
                      </a:endParaRPr>
                    </a:p>
                  </a:txBody>
                  <a:tcPr marL="56712" marR="56712" marT="0" marB="0">
                    <a:lnL>
                      <a:noFill/>
                    </a:lnL>
                    <a:lnR>
                      <a:noFill/>
                    </a:lnR>
                    <a:lnT>
                      <a:noFill/>
                    </a:lnT>
                    <a:lnB>
                      <a:noFill/>
                    </a:lnB>
                    <a:solidFill>
                      <a:srgbClr val="FFFF00"/>
                    </a:solidFill>
                  </a:tcPr>
                </a:tc>
                <a:extLst>
                  <a:ext uri="{0D108BD9-81ED-4DB2-BD59-A6C34878D82A}">
                    <a16:rowId xmlns:a16="http://schemas.microsoft.com/office/drawing/2014/main" val="10003"/>
                  </a:ext>
                </a:extLst>
              </a:tr>
              <a:tr h="151231">
                <a:tc>
                  <a:txBody>
                    <a:bodyPr/>
                    <a:lstStyle/>
                    <a:p>
                      <a:pPr algn="r" rtl="1">
                        <a:spcAft>
                          <a:spcPts val="0"/>
                        </a:spcAft>
                        <a:tabLst>
                          <a:tab pos="233680" algn="l"/>
                          <a:tab pos="4733925" algn="dec"/>
                        </a:tabLst>
                      </a:pPr>
                      <a:r>
                        <a:rPr lang="he-IL" sz="1800">
                          <a:effectLst/>
                          <a:latin typeface="Arial"/>
                          <a:ea typeface="Times New Roman"/>
                          <a:cs typeface="Miriam"/>
                        </a:rPr>
                        <a:t>	רומניה</a:t>
                      </a:r>
                      <a:r>
                        <a:rPr lang="en-US" sz="1800">
                          <a:effectLst/>
                          <a:latin typeface="Arial"/>
                          <a:ea typeface="Times New Roman"/>
                          <a:cs typeface="Miriam"/>
                        </a:rPr>
                        <a:t>/</a:t>
                      </a:r>
                      <a:r>
                        <a:rPr lang="he-IL" sz="1800">
                          <a:effectLst/>
                          <a:latin typeface="Arial"/>
                          <a:ea typeface="Times New Roman"/>
                          <a:cs typeface="Miriam"/>
                        </a:rPr>
                        <a:t>כולל בסראביה	342.000</a:t>
                      </a:r>
                      <a:endParaRPr lang="en-US" sz="1400">
                        <a:effectLst/>
                        <a:latin typeface="Times New Roman"/>
                        <a:ea typeface="Times New Roman"/>
                        <a:cs typeface="Miriam"/>
                      </a:endParaRPr>
                    </a:p>
                  </a:txBody>
                  <a:tcPr marL="56712" marR="56712" marT="0" marB="0">
                    <a:lnL>
                      <a:noFill/>
                    </a:lnL>
                    <a:lnR>
                      <a:noFill/>
                    </a:lnR>
                    <a:lnT>
                      <a:noFill/>
                    </a:lnT>
                    <a:lnB>
                      <a:noFill/>
                    </a:lnB>
                  </a:tcPr>
                </a:tc>
                <a:extLst>
                  <a:ext uri="{0D108BD9-81ED-4DB2-BD59-A6C34878D82A}">
                    <a16:rowId xmlns:a16="http://schemas.microsoft.com/office/drawing/2014/main" val="10004"/>
                  </a:ext>
                </a:extLst>
              </a:tr>
              <a:tr h="151231">
                <a:tc>
                  <a:txBody>
                    <a:bodyPr/>
                    <a:lstStyle/>
                    <a:p>
                      <a:pPr algn="r" rtl="1">
                        <a:spcAft>
                          <a:spcPts val="0"/>
                        </a:spcAft>
                        <a:tabLst>
                          <a:tab pos="233680" algn="l"/>
                          <a:tab pos="4733925" algn="dec"/>
                        </a:tabLst>
                      </a:pPr>
                      <a:r>
                        <a:rPr lang="he-IL" sz="1800" dirty="0">
                          <a:effectLst/>
                          <a:latin typeface="Arial"/>
                          <a:ea typeface="Times New Roman"/>
                          <a:cs typeface="Miriam"/>
                        </a:rPr>
                        <a:t>	שבדיה	8.000</a:t>
                      </a:r>
                      <a:endParaRPr lang="en-US" sz="1400" dirty="0">
                        <a:effectLst/>
                        <a:latin typeface="Times New Roman"/>
                        <a:ea typeface="Times New Roman"/>
                        <a:cs typeface="Miriam"/>
                      </a:endParaRPr>
                    </a:p>
                  </a:txBody>
                  <a:tcPr marL="56712" marR="56712" marT="0" marB="0">
                    <a:lnL>
                      <a:noFill/>
                    </a:lnL>
                    <a:lnR>
                      <a:noFill/>
                    </a:lnR>
                    <a:lnT>
                      <a:noFill/>
                    </a:lnT>
                    <a:lnB>
                      <a:noFill/>
                    </a:lnB>
                    <a:solidFill>
                      <a:srgbClr val="FFFF00"/>
                    </a:solidFill>
                  </a:tcPr>
                </a:tc>
                <a:extLst>
                  <a:ext uri="{0D108BD9-81ED-4DB2-BD59-A6C34878D82A}">
                    <a16:rowId xmlns:a16="http://schemas.microsoft.com/office/drawing/2014/main" val="10005"/>
                  </a:ext>
                </a:extLst>
              </a:tr>
              <a:tr h="151231">
                <a:tc>
                  <a:txBody>
                    <a:bodyPr/>
                    <a:lstStyle/>
                    <a:p>
                      <a:pPr algn="r" rtl="1">
                        <a:spcAft>
                          <a:spcPts val="0"/>
                        </a:spcAft>
                        <a:tabLst>
                          <a:tab pos="233680" algn="l"/>
                          <a:tab pos="4733925" algn="dec"/>
                        </a:tabLst>
                      </a:pPr>
                      <a:r>
                        <a:rPr lang="he-IL" sz="1800" dirty="0">
                          <a:effectLst/>
                          <a:latin typeface="Arial"/>
                          <a:ea typeface="Times New Roman"/>
                          <a:cs typeface="Miriam"/>
                        </a:rPr>
                        <a:t>	שווייץ	18.000</a:t>
                      </a:r>
                      <a:endParaRPr lang="en-US" sz="1400" dirty="0">
                        <a:effectLst/>
                        <a:latin typeface="Times New Roman"/>
                        <a:ea typeface="Times New Roman"/>
                        <a:cs typeface="Miriam"/>
                      </a:endParaRPr>
                    </a:p>
                  </a:txBody>
                  <a:tcPr marL="56712" marR="56712" marT="0" marB="0">
                    <a:lnL>
                      <a:noFill/>
                    </a:lnL>
                    <a:lnR>
                      <a:noFill/>
                    </a:lnR>
                    <a:lnT>
                      <a:noFill/>
                    </a:lnT>
                    <a:lnB>
                      <a:noFill/>
                    </a:lnB>
                    <a:solidFill>
                      <a:srgbClr val="FFFF00"/>
                    </a:solidFill>
                  </a:tcPr>
                </a:tc>
                <a:extLst>
                  <a:ext uri="{0D108BD9-81ED-4DB2-BD59-A6C34878D82A}">
                    <a16:rowId xmlns:a16="http://schemas.microsoft.com/office/drawing/2014/main" val="10006"/>
                  </a:ext>
                </a:extLst>
              </a:tr>
              <a:tr h="151231">
                <a:tc>
                  <a:txBody>
                    <a:bodyPr/>
                    <a:lstStyle/>
                    <a:p>
                      <a:pPr algn="r" rtl="1">
                        <a:spcAft>
                          <a:spcPts val="0"/>
                        </a:spcAft>
                        <a:tabLst>
                          <a:tab pos="233680" algn="l"/>
                          <a:tab pos="4733925" algn="dec"/>
                        </a:tabLst>
                      </a:pPr>
                      <a:r>
                        <a:rPr lang="he-IL" sz="1800">
                          <a:effectLst/>
                          <a:latin typeface="Arial"/>
                          <a:ea typeface="Times New Roman"/>
                          <a:cs typeface="Miriam"/>
                        </a:rPr>
                        <a:t>	סרביה	10.000</a:t>
                      </a:r>
                      <a:endParaRPr lang="en-US" sz="1400">
                        <a:effectLst/>
                        <a:latin typeface="Times New Roman"/>
                        <a:ea typeface="Times New Roman"/>
                        <a:cs typeface="Miriam"/>
                      </a:endParaRPr>
                    </a:p>
                  </a:txBody>
                  <a:tcPr marL="56712" marR="56712" marT="0" marB="0">
                    <a:lnL>
                      <a:noFill/>
                    </a:lnL>
                    <a:lnR>
                      <a:noFill/>
                    </a:lnR>
                    <a:lnT>
                      <a:noFill/>
                    </a:lnT>
                    <a:lnB>
                      <a:noFill/>
                    </a:lnB>
                  </a:tcPr>
                </a:tc>
                <a:extLst>
                  <a:ext uri="{0D108BD9-81ED-4DB2-BD59-A6C34878D82A}">
                    <a16:rowId xmlns:a16="http://schemas.microsoft.com/office/drawing/2014/main" val="10007"/>
                  </a:ext>
                </a:extLst>
              </a:tr>
              <a:tr h="151231">
                <a:tc>
                  <a:txBody>
                    <a:bodyPr/>
                    <a:lstStyle/>
                    <a:p>
                      <a:pPr algn="r" rtl="1">
                        <a:spcAft>
                          <a:spcPts val="0"/>
                        </a:spcAft>
                        <a:tabLst>
                          <a:tab pos="233680" algn="l"/>
                          <a:tab pos="4733925" algn="dec"/>
                        </a:tabLst>
                      </a:pPr>
                      <a:r>
                        <a:rPr lang="he-IL" sz="1800">
                          <a:effectLst/>
                          <a:latin typeface="Arial"/>
                          <a:ea typeface="Times New Roman"/>
                          <a:cs typeface="Miriam"/>
                        </a:rPr>
                        <a:t>	סלובקיה	88.000</a:t>
                      </a:r>
                      <a:endParaRPr lang="en-US" sz="1400">
                        <a:effectLst/>
                        <a:latin typeface="Times New Roman"/>
                        <a:ea typeface="Times New Roman"/>
                        <a:cs typeface="Miriam"/>
                      </a:endParaRPr>
                    </a:p>
                  </a:txBody>
                  <a:tcPr marL="56712" marR="56712" marT="0" marB="0">
                    <a:lnL>
                      <a:noFill/>
                    </a:lnL>
                    <a:lnR>
                      <a:noFill/>
                    </a:lnR>
                    <a:lnT>
                      <a:noFill/>
                    </a:lnT>
                    <a:lnB>
                      <a:noFill/>
                    </a:lnB>
                  </a:tcPr>
                </a:tc>
                <a:extLst>
                  <a:ext uri="{0D108BD9-81ED-4DB2-BD59-A6C34878D82A}">
                    <a16:rowId xmlns:a16="http://schemas.microsoft.com/office/drawing/2014/main" val="10008"/>
                  </a:ext>
                </a:extLst>
              </a:tr>
              <a:tr h="151231">
                <a:tc>
                  <a:txBody>
                    <a:bodyPr/>
                    <a:lstStyle/>
                    <a:p>
                      <a:pPr algn="r" rtl="1">
                        <a:spcAft>
                          <a:spcPts val="0"/>
                        </a:spcAft>
                        <a:tabLst>
                          <a:tab pos="233680" algn="l"/>
                          <a:tab pos="4733925" algn="dec"/>
                        </a:tabLst>
                      </a:pPr>
                      <a:r>
                        <a:rPr lang="he-IL" sz="1800" dirty="0">
                          <a:effectLst/>
                          <a:latin typeface="Arial"/>
                          <a:ea typeface="Times New Roman"/>
                          <a:cs typeface="Miriam"/>
                        </a:rPr>
                        <a:t>	ספרד	6.000</a:t>
                      </a:r>
                      <a:endParaRPr lang="en-US" sz="1400" dirty="0">
                        <a:effectLst/>
                        <a:latin typeface="Times New Roman"/>
                        <a:ea typeface="Times New Roman"/>
                        <a:cs typeface="Miriam"/>
                      </a:endParaRPr>
                    </a:p>
                  </a:txBody>
                  <a:tcPr marL="56712" marR="56712" marT="0" marB="0">
                    <a:lnL>
                      <a:noFill/>
                    </a:lnL>
                    <a:lnR>
                      <a:noFill/>
                    </a:lnR>
                    <a:lnT>
                      <a:noFill/>
                    </a:lnT>
                    <a:lnB>
                      <a:noFill/>
                    </a:lnB>
                    <a:solidFill>
                      <a:srgbClr val="FFFF00"/>
                    </a:solidFill>
                  </a:tcPr>
                </a:tc>
                <a:extLst>
                  <a:ext uri="{0D108BD9-81ED-4DB2-BD59-A6C34878D82A}">
                    <a16:rowId xmlns:a16="http://schemas.microsoft.com/office/drawing/2014/main" val="10009"/>
                  </a:ext>
                </a:extLst>
              </a:tr>
              <a:tr h="151231">
                <a:tc>
                  <a:txBody>
                    <a:bodyPr/>
                    <a:lstStyle/>
                    <a:p>
                      <a:pPr algn="r" rtl="1">
                        <a:spcAft>
                          <a:spcPts val="0"/>
                        </a:spcAft>
                        <a:tabLst>
                          <a:tab pos="233680" algn="l"/>
                          <a:tab pos="4733925" algn="dec"/>
                        </a:tabLst>
                      </a:pPr>
                      <a:r>
                        <a:rPr lang="he-IL" sz="1800" dirty="0">
                          <a:effectLst/>
                          <a:latin typeface="Arial"/>
                          <a:ea typeface="Times New Roman"/>
                          <a:cs typeface="Miriam"/>
                        </a:rPr>
                        <a:t>	תורכיה (החלק האירופי)	55.500</a:t>
                      </a:r>
                      <a:endParaRPr lang="en-US" sz="1400" dirty="0">
                        <a:effectLst/>
                        <a:latin typeface="Times New Roman"/>
                        <a:ea typeface="Times New Roman"/>
                        <a:cs typeface="Miriam"/>
                      </a:endParaRPr>
                    </a:p>
                  </a:txBody>
                  <a:tcPr marL="56712" marR="56712" marT="0" marB="0">
                    <a:lnL>
                      <a:noFill/>
                    </a:lnL>
                    <a:lnR>
                      <a:noFill/>
                    </a:lnR>
                    <a:lnT>
                      <a:noFill/>
                    </a:lnT>
                    <a:lnB>
                      <a:noFill/>
                    </a:lnB>
                    <a:solidFill>
                      <a:srgbClr val="FFFF00"/>
                    </a:solidFill>
                  </a:tcPr>
                </a:tc>
                <a:extLst>
                  <a:ext uri="{0D108BD9-81ED-4DB2-BD59-A6C34878D82A}">
                    <a16:rowId xmlns:a16="http://schemas.microsoft.com/office/drawing/2014/main" val="10010"/>
                  </a:ext>
                </a:extLst>
              </a:tr>
              <a:tr h="151231">
                <a:tc>
                  <a:txBody>
                    <a:bodyPr/>
                    <a:lstStyle/>
                    <a:p>
                      <a:pPr algn="r" rtl="1">
                        <a:spcAft>
                          <a:spcPts val="0"/>
                        </a:spcAft>
                        <a:tabLst>
                          <a:tab pos="233680" algn="l"/>
                          <a:tab pos="4733925" algn="dec"/>
                        </a:tabLst>
                      </a:pPr>
                      <a:r>
                        <a:rPr lang="he-IL" sz="1800" dirty="0">
                          <a:effectLst/>
                          <a:latin typeface="Arial"/>
                          <a:ea typeface="Times New Roman"/>
                          <a:cs typeface="Miriam"/>
                        </a:rPr>
                        <a:t>	הונגריה	742.800</a:t>
                      </a:r>
                      <a:endParaRPr lang="en-US" sz="1400" dirty="0">
                        <a:effectLst/>
                        <a:latin typeface="Times New Roman"/>
                        <a:ea typeface="Times New Roman"/>
                        <a:cs typeface="Miriam"/>
                      </a:endParaRPr>
                    </a:p>
                  </a:txBody>
                  <a:tcPr marL="56712" marR="56712" marT="0" marB="0">
                    <a:lnL>
                      <a:noFill/>
                    </a:lnL>
                    <a:lnR>
                      <a:noFill/>
                    </a:lnR>
                    <a:lnT>
                      <a:noFill/>
                    </a:lnT>
                    <a:lnB>
                      <a:noFill/>
                    </a:lnB>
                  </a:tcPr>
                </a:tc>
                <a:extLst>
                  <a:ext uri="{0D108BD9-81ED-4DB2-BD59-A6C34878D82A}">
                    <a16:rowId xmlns:a16="http://schemas.microsoft.com/office/drawing/2014/main" val="10011"/>
                  </a:ext>
                </a:extLst>
              </a:tr>
              <a:tr h="151231">
                <a:tc>
                  <a:txBody>
                    <a:bodyPr/>
                    <a:lstStyle/>
                    <a:p>
                      <a:pPr algn="r" rtl="1">
                        <a:spcAft>
                          <a:spcPts val="0"/>
                        </a:spcAft>
                        <a:tabLst>
                          <a:tab pos="233680" algn="l"/>
                          <a:tab pos="4733925" algn="dec"/>
                        </a:tabLst>
                      </a:pPr>
                      <a:r>
                        <a:rPr lang="he-IL" sz="1800" dirty="0">
                          <a:effectLst/>
                          <a:latin typeface="Arial"/>
                          <a:ea typeface="Times New Roman"/>
                          <a:cs typeface="Miriam"/>
                        </a:rPr>
                        <a:t>	ברית המועצות	5,000.000</a:t>
                      </a:r>
                      <a:endParaRPr lang="en-US" sz="1400" dirty="0">
                        <a:effectLst/>
                        <a:latin typeface="Times New Roman"/>
                        <a:ea typeface="Times New Roman"/>
                        <a:cs typeface="Miriam"/>
                      </a:endParaRPr>
                    </a:p>
                  </a:txBody>
                  <a:tcPr marL="56712" marR="56712" marT="0" marB="0">
                    <a:lnL>
                      <a:noFill/>
                    </a:lnL>
                    <a:lnR>
                      <a:noFill/>
                    </a:lnR>
                    <a:lnT>
                      <a:noFill/>
                    </a:lnT>
                    <a:lnB>
                      <a:noFill/>
                    </a:lnB>
                    <a:solidFill>
                      <a:srgbClr val="FFFF00"/>
                    </a:solidFill>
                  </a:tcPr>
                </a:tc>
                <a:extLst>
                  <a:ext uri="{0D108BD9-81ED-4DB2-BD59-A6C34878D82A}">
                    <a16:rowId xmlns:a16="http://schemas.microsoft.com/office/drawing/2014/main" val="10012"/>
                  </a:ext>
                </a:extLst>
              </a:tr>
              <a:tr h="151231">
                <a:tc>
                  <a:txBody>
                    <a:bodyPr/>
                    <a:lstStyle/>
                    <a:p>
                      <a:pPr algn="r" rtl="1">
                        <a:spcAft>
                          <a:spcPts val="0"/>
                        </a:spcAft>
                        <a:tabLst>
                          <a:tab pos="233680" algn="l"/>
                          <a:tab pos="4733925" algn="dec"/>
                        </a:tabLst>
                      </a:pPr>
                      <a:r>
                        <a:rPr lang="he-IL" sz="1800" dirty="0">
                          <a:effectLst/>
                          <a:latin typeface="Arial"/>
                          <a:ea typeface="Times New Roman"/>
                          <a:cs typeface="Miriam"/>
                        </a:rPr>
                        <a:t>	אוקראינה	2,994.684</a:t>
                      </a:r>
                      <a:endParaRPr lang="en-US" sz="1400" dirty="0">
                        <a:effectLst/>
                        <a:latin typeface="Times New Roman"/>
                        <a:ea typeface="Times New Roman"/>
                        <a:cs typeface="Miriam"/>
                      </a:endParaRPr>
                    </a:p>
                  </a:txBody>
                  <a:tcPr marL="56712" marR="56712" marT="0" marB="0">
                    <a:lnL>
                      <a:noFill/>
                    </a:lnL>
                    <a:lnR>
                      <a:noFill/>
                    </a:lnR>
                    <a:lnT>
                      <a:noFill/>
                    </a:lnT>
                    <a:lnB>
                      <a:noFill/>
                    </a:lnB>
                  </a:tcPr>
                </a:tc>
                <a:extLst>
                  <a:ext uri="{0D108BD9-81ED-4DB2-BD59-A6C34878D82A}">
                    <a16:rowId xmlns:a16="http://schemas.microsoft.com/office/drawing/2014/main" val="10013"/>
                  </a:ext>
                </a:extLst>
              </a:tr>
              <a:tr h="151231">
                <a:tc>
                  <a:txBody>
                    <a:bodyPr/>
                    <a:lstStyle/>
                    <a:p>
                      <a:pPr algn="r" rtl="1">
                        <a:spcAft>
                          <a:spcPts val="0"/>
                        </a:spcAft>
                        <a:tabLst>
                          <a:tab pos="233680" algn="l"/>
                          <a:tab pos="4733925" algn="dec"/>
                        </a:tabLst>
                      </a:pPr>
                      <a:r>
                        <a:rPr lang="he-IL" sz="1800" dirty="0">
                          <a:effectLst/>
                          <a:latin typeface="Arial"/>
                          <a:ea typeface="Times New Roman"/>
                          <a:cs typeface="Miriam"/>
                        </a:rPr>
                        <a:t>	</a:t>
                      </a:r>
                      <a:r>
                        <a:rPr lang="he-IL" sz="1800" dirty="0" err="1">
                          <a:effectLst/>
                          <a:latin typeface="Arial"/>
                          <a:ea typeface="Times New Roman"/>
                          <a:cs typeface="Miriam"/>
                        </a:rPr>
                        <a:t>בילורוסיה</a:t>
                      </a:r>
                      <a:r>
                        <a:rPr lang="he-IL" sz="1800" dirty="0">
                          <a:effectLst/>
                          <a:latin typeface="Arial"/>
                          <a:ea typeface="Times New Roman"/>
                          <a:cs typeface="Miriam"/>
                        </a:rPr>
                        <a:t>, להוציא </a:t>
                      </a:r>
                      <a:r>
                        <a:rPr lang="he-IL" sz="1800" dirty="0" err="1">
                          <a:effectLst/>
                          <a:latin typeface="Arial"/>
                          <a:ea typeface="Times New Roman"/>
                          <a:cs typeface="Miriam"/>
                        </a:rPr>
                        <a:t>ביאליסטוק</a:t>
                      </a:r>
                      <a:r>
                        <a:rPr lang="he-IL" sz="1800" dirty="0">
                          <a:effectLst/>
                          <a:latin typeface="Arial"/>
                          <a:ea typeface="Times New Roman"/>
                          <a:cs typeface="Miriam"/>
                        </a:rPr>
                        <a:t>	446.484</a:t>
                      </a:r>
                      <a:endParaRPr lang="en-US" sz="1400" dirty="0">
                        <a:effectLst/>
                        <a:latin typeface="Times New Roman"/>
                        <a:ea typeface="Times New Roman"/>
                        <a:cs typeface="Miriam"/>
                      </a:endParaRPr>
                    </a:p>
                  </a:txBody>
                  <a:tcPr marL="56712" marR="56712" marT="0" marB="0">
                    <a:lnL>
                      <a:noFill/>
                    </a:lnL>
                    <a:lnR>
                      <a:noFill/>
                    </a:lnR>
                    <a:lnT>
                      <a:noFill/>
                    </a:lnT>
                    <a:lnB>
                      <a:noFill/>
                    </a:lnB>
                  </a:tcPr>
                </a:tc>
                <a:extLst>
                  <a:ext uri="{0D108BD9-81ED-4DB2-BD59-A6C34878D82A}">
                    <a16:rowId xmlns:a16="http://schemas.microsoft.com/office/drawing/2014/main" val="10014"/>
                  </a:ext>
                </a:extLst>
              </a:tr>
            </a:tbl>
          </a:graphicData>
        </a:graphic>
      </p:graphicFrame>
      <p:sp>
        <p:nvSpPr>
          <p:cNvPr id="5" name="TextBox 4">
            <a:extLst>
              <a:ext uri="{FF2B5EF4-FFF2-40B4-BE49-F238E27FC236}">
                <a16:creationId xmlns:a16="http://schemas.microsoft.com/office/drawing/2014/main" id="{DBAB3314-9CA1-4246-A1B2-6061315C3253}"/>
              </a:ext>
            </a:extLst>
          </p:cNvPr>
          <p:cNvSpPr txBox="1"/>
          <p:nvPr/>
        </p:nvSpPr>
        <p:spPr>
          <a:xfrm>
            <a:off x="1356179" y="4509120"/>
            <a:ext cx="4919937" cy="1754326"/>
          </a:xfrm>
          <a:prstGeom prst="rect">
            <a:avLst/>
          </a:prstGeom>
          <a:noFill/>
        </p:spPr>
        <p:txBody>
          <a:bodyPr wrap="none" rtlCol="1">
            <a:spAutoFit/>
          </a:bodyPr>
          <a:lstStyle/>
          <a:p>
            <a:pPr algn="r" rtl="1"/>
            <a:r>
              <a:rPr lang="he-IL" sz="1800" b="1" dirty="0">
                <a:solidFill>
                  <a:srgbClr val="FF0000"/>
                </a:solidFill>
              </a:rPr>
              <a:t>המדינות המסומנות בצהוב הן מדינות ניטרליות</a:t>
            </a:r>
          </a:p>
          <a:p>
            <a:pPr algn="r" rtl="1"/>
            <a:r>
              <a:rPr lang="he-IL" sz="1800" b="1" dirty="0">
                <a:solidFill>
                  <a:srgbClr val="FF0000"/>
                </a:solidFill>
              </a:rPr>
              <a:t>או שטרם נכבשו, ולמרות זאת כלולים ברשימת</a:t>
            </a:r>
          </a:p>
          <a:p>
            <a:pPr algn="r" rtl="1"/>
            <a:r>
              <a:rPr lang="he-IL" sz="1800" b="1" dirty="0">
                <a:solidFill>
                  <a:srgbClr val="FF0000"/>
                </a:solidFill>
              </a:rPr>
              <a:t>הוועידה.</a:t>
            </a:r>
          </a:p>
          <a:p>
            <a:pPr algn="r" rtl="1"/>
            <a:r>
              <a:rPr lang="he-IL" sz="1800" b="1" dirty="0">
                <a:solidFill>
                  <a:srgbClr val="0000FF"/>
                </a:solidFill>
              </a:rPr>
              <a:t>שימו לב למספר היהודים באלבניה.</a:t>
            </a:r>
          </a:p>
          <a:p>
            <a:pPr algn="r" rtl="1"/>
            <a:r>
              <a:rPr lang="he-IL" sz="1800" b="1" dirty="0">
                <a:solidFill>
                  <a:schemeClr val="accent3">
                    <a:lumMod val="75000"/>
                  </a:schemeClr>
                </a:solidFill>
              </a:rPr>
              <a:t>בשטח צרפת הלא-כבוש כלול גם מספר היהודים</a:t>
            </a:r>
          </a:p>
          <a:p>
            <a:pPr algn="r" rtl="1"/>
            <a:r>
              <a:rPr lang="he-IL" sz="1800" b="1" dirty="0">
                <a:solidFill>
                  <a:schemeClr val="accent3">
                    <a:lumMod val="75000"/>
                  </a:schemeClr>
                </a:solidFill>
              </a:rPr>
              <a:t>בארצות אפריקה.</a:t>
            </a:r>
          </a:p>
        </p:txBody>
      </p:sp>
    </p:spTree>
    <p:extLst>
      <p:ext uri="{BB962C8B-B14F-4D97-AF65-F5344CB8AC3E}">
        <p14:creationId xmlns:p14="http://schemas.microsoft.com/office/powerpoint/2010/main" val="2518748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CB1480AD-A85A-4651-84C9-F118A9170EF0}"/>
              </a:ext>
            </a:extLst>
          </p:cNvPr>
          <p:cNvSpPr>
            <a:spLocks noGrp="1"/>
          </p:cNvSpPr>
          <p:nvPr>
            <p:ph idx="1"/>
          </p:nvPr>
        </p:nvSpPr>
        <p:spPr/>
        <p:txBody>
          <a:bodyPr/>
          <a:lstStyle/>
          <a:p>
            <a:endParaRPr lang="he-IL"/>
          </a:p>
        </p:txBody>
      </p:sp>
      <p:pic>
        <p:nvPicPr>
          <p:cNvPr id="3" name="Picture 8" descr="http://t1.gstatic.com/images?q=tbn:ANd9GcRo44-YFGj8CRUFQTFmF0x3hKE63Iok0QWmqwVbv5AVPeTpv6Ac">
            <a:extLst>
              <a:ext uri="{FF2B5EF4-FFF2-40B4-BE49-F238E27FC236}">
                <a16:creationId xmlns:a16="http://schemas.microsoft.com/office/drawing/2014/main" id="{1ADA61F6-71FF-41A9-8361-02D7659F91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9956" y="200446"/>
            <a:ext cx="8695520" cy="6513251"/>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39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מציין מיקום של תמונה 6">
            <a:extLst>
              <a:ext uri="{FF2B5EF4-FFF2-40B4-BE49-F238E27FC236}">
                <a16:creationId xmlns:a16="http://schemas.microsoft.com/office/drawing/2014/main" id="{C208B542-51E1-45CE-B6F2-D5557CC6259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46" b="246"/>
          <a:stretch>
            <a:fillRect/>
          </a:stretch>
        </p:blipFill>
        <p:spPr/>
      </p:pic>
      <p:pic>
        <p:nvPicPr>
          <p:cNvPr id="2050" name="Picture 2">
            <a:extLst>
              <a:ext uri="{FF2B5EF4-FFF2-40B4-BE49-F238E27FC236}">
                <a16:creationId xmlns:a16="http://schemas.microsoft.com/office/drawing/2014/main" id="{45142C66-BA08-40FE-B6BD-293F952FF9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3825" y="4551717"/>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3" name="מציין מיקום תוכן 2">
            <a:extLst>
              <a:ext uri="{FF2B5EF4-FFF2-40B4-BE49-F238E27FC236}">
                <a16:creationId xmlns:a16="http://schemas.microsoft.com/office/drawing/2014/main" id="{BB28875B-858B-4905-8A4A-1E56AFF68FD1}"/>
              </a:ext>
            </a:extLst>
          </p:cNvPr>
          <p:cNvSpPr>
            <a:spLocks noGrp="1"/>
          </p:cNvSpPr>
          <p:nvPr>
            <p:ph idx="1"/>
          </p:nvPr>
        </p:nvSpPr>
        <p:spPr/>
        <p:txBody>
          <a:bodyPr/>
          <a:lstStyle/>
          <a:p>
            <a:endParaRPr lang="he-IL"/>
          </a:p>
        </p:txBody>
      </p:sp>
    </p:spTree>
    <p:extLst>
      <p:ext uri="{BB962C8B-B14F-4D97-AF65-F5344CB8AC3E}">
        <p14:creationId xmlns:p14="http://schemas.microsoft.com/office/powerpoint/2010/main" val="318999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13738D3A-DF08-434C-8AAF-DF690F945472}"/>
              </a:ext>
            </a:extLst>
          </p:cNvPr>
          <p:cNvSpPr>
            <a:spLocks noGrp="1"/>
          </p:cNvSpPr>
          <p:nvPr>
            <p:ph type="title"/>
          </p:nvPr>
        </p:nvSpPr>
        <p:spPr/>
        <p:txBody>
          <a:bodyPr/>
          <a:lstStyle/>
          <a:p>
            <a:r>
              <a:rPr lang="he-IL" dirty="0"/>
              <a:t>מבצע </a:t>
            </a:r>
            <a:r>
              <a:rPr lang="he-IL" dirty="0" err="1"/>
              <a:t>ריינהרד</a:t>
            </a:r>
            <a:endParaRPr lang="he-IL" dirty="0"/>
          </a:p>
        </p:txBody>
      </p:sp>
      <p:sp>
        <p:nvSpPr>
          <p:cNvPr id="6" name="מציין מיקום תוכן 5">
            <a:extLst>
              <a:ext uri="{FF2B5EF4-FFF2-40B4-BE49-F238E27FC236}">
                <a16:creationId xmlns:a16="http://schemas.microsoft.com/office/drawing/2014/main" id="{0BC51D0B-2316-4271-A483-C2646FB97303}"/>
              </a:ext>
            </a:extLst>
          </p:cNvPr>
          <p:cNvSpPr>
            <a:spLocks noGrp="1"/>
          </p:cNvSpPr>
          <p:nvPr>
            <p:ph idx="1"/>
          </p:nvPr>
        </p:nvSpPr>
        <p:spPr/>
        <p:txBody>
          <a:bodyPr/>
          <a:lstStyle/>
          <a:p>
            <a:r>
              <a:rPr lang="he-IL" dirty="0"/>
              <a:t>עם סיום הוועידה הוחלט על הקמת שלושה מחנות שמטרתן תהיה רציחת היהודים בגנרל-</a:t>
            </a:r>
            <a:r>
              <a:rPr lang="he-IL" dirty="0" err="1"/>
              <a:t>גוברנמן</a:t>
            </a:r>
            <a:r>
              <a:rPr lang="he-IL" dirty="0"/>
              <a:t>. </a:t>
            </a:r>
          </a:p>
          <a:p>
            <a:r>
              <a:rPr lang="he-IL" dirty="0"/>
              <a:t>המבצע להקמת המחנות ייקרא "מבצע </a:t>
            </a:r>
            <a:r>
              <a:rPr lang="he-IL" dirty="0" err="1"/>
              <a:t>ריינהרד</a:t>
            </a:r>
            <a:r>
              <a:rPr lang="he-IL" dirty="0"/>
              <a:t>" ע"ש </a:t>
            </a:r>
            <a:r>
              <a:rPr lang="he-IL" dirty="0" err="1"/>
              <a:t>ריינהרד</a:t>
            </a:r>
            <a:r>
              <a:rPr lang="he-IL" dirty="0"/>
              <a:t> </a:t>
            </a:r>
            <a:r>
              <a:rPr lang="he-IL" dirty="0" err="1"/>
              <a:t>היידריך</a:t>
            </a:r>
            <a:r>
              <a:rPr lang="he-IL" dirty="0"/>
              <a:t> שנרצח כמה שבועות לאחר הוועידה.</a:t>
            </a:r>
          </a:p>
          <a:p>
            <a:r>
              <a:rPr lang="he-IL" dirty="0"/>
              <a:t>במבצע הוקמו שלושה מחנות: טרבלינקה, </a:t>
            </a:r>
            <a:r>
              <a:rPr lang="he-IL" dirty="0" err="1"/>
              <a:t>בלזץ</a:t>
            </a:r>
            <a:r>
              <a:rPr lang="he-IL" dirty="0"/>
              <a:t>' וסוביבור. הם הוקמו במזרח פולין בתוך יערות ובמקום מסווה.</a:t>
            </a:r>
          </a:p>
          <a:p>
            <a:r>
              <a:rPr lang="he-IL" dirty="0"/>
              <a:t>ליהודים נאמר כי הם מפונים ל"יישוב מחדש" במזרח. מדובר היה במסע הטעייה מכוון מצד הגרמנים.</a:t>
            </a:r>
          </a:p>
          <a:p>
            <a:endParaRPr lang="he-IL" dirty="0"/>
          </a:p>
        </p:txBody>
      </p:sp>
    </p:spTree>
    <p:extLst>
      <p:ext uri="{BB962C8B-B14F-4D97-AF65-F5344CB8AC3E}">
        <p14:creationId xmlns:p14="http://schemas.microsoft.com/office/powerpoint/2010/main" val="3019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a:extLst>
              <a:ext uri="{FF2B5EF4-FFF2-40B4-BE49-F238E27FC236}">
                <a16:creationId xmlns:a16="http://schemas.microsoft.com/office/drawing/2014/main" id="{66AEAF5E-6D81-4C1D-B8A8-778EACFCEFDF}"/>
              </a:ext>
            </a:extLst>
          </p:cNvPr>
          <p:cNvSpPr>
            <a:spLocks noGrp="1"/>
          </p:cNvSpPr>
          <p:nvPr>
            <p:ph idx="1"/>
          </p:nvPr>
        </p:nvSpPr>
        <p:spPr/>
        <p:txBody>
          <a:bodyPr/>
          <a:lstStyle/>
          <a:p>
            <a:r>
              <a:rPr lang="he-IL" dirty="0"/>
              <a:t>שיטת המוות במחנות אלו "שודרגה" ובדומה למשאיות הגז היהודים נרצחו בגז של מנועים, אלא שבמחנות היהודים הוכנסו אל תוך חדרים אטומים אליהם הוכנס צינור הגז ממנועי טנקים רוסיים – חדרים שנקראו "תאי גזים"</a:t>
            </a:r>
          </a:p>
          <a:p>
            <a:r>
              <a:rPr lang="he-IL" dirty="0"/>
              <a:t>לאחר הרצח גופות היהודים נקברו בבורות קבורה גדולים סמוך לתאי הגזים.</a:t>
            </a:r>
          </a:p>
          <a:p>
            <a:r>
              <a:rPr lang="he-IL" dirty="0"/>
              <a:t>מחנה טרבלינקה נבנה באזור הצפוני ובו נרצחו יהודי עיר הבירה ורשה והסביבה – כמיליון יהודים.</a:t>
            </a:r>
          </a:p>
          <a:p>
            <a:r>
              <a:rPr lang="he-IL" dirty="0"/>
              <a:t>מחנה סוביבור נבנה במזרח ונועד לשבויי מלחמה רוסיים וליהודים. נרצחו בו רבע מיליון יהודים ורבע מיליון רוסים.</a:t>
            </a:r>
          </a:p>
          <a:p>
            <a:r>
              <a:rPr lang="he-IL" dirty="0"/>
              <a:t>מחנה </a:t>
            </a:r>
            <a:r>
              <a:rPr lang="he-IL" dirty="0" err="1"/>
              <a:t>בלזץ</a:t>
            </a:r>
            <a:r>
              <a:rPr lang="he-IL" dirty="0"/>
              <a:t>' הוקם בדרום מזרח פולין ובו הושמדו כ-250,000 יהודים.</a:t>
            </a:r>
          </a:p>
          <a:p>
            <a:endParaRPr lang="he-IL" dirty="0"/>
          </a:p>
        </p:txBody>
      </p:sp>
    </p:spTree>
    <p:extLst>
      <p:ext uri="{BB962C8B-B14F-4D97-AF65-F5344CB8AC3E}">
        <p14:creationId xmlns:p14="http://schemas.microsoft.com/office/powerpoint/2010/main" val="302659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1296A29F-F37B-4B9E-96DA-91C1C27077F7}"/>
              </a:ext>
            </a:extLst>
          </p:cNvPr>
          <p:cNvSpPr>
            <a:spLocks noGrp="1"/>
          </p:cNvSpPr>
          <p:nvPr>
            <p:ph idx="1"/>
          </p:nvPr>
        </p:nvSpPr>
        <p:spPr/>
        <p:txBody>
          <a:bodyPr/>
          <a:lstStyle/>
          <a:p>
            <a:r>
              <a:rPr lang="he-IL" dirty="0"/>
              <a:t>הגרמנים השתמשו בשיטות רמייה והסוואת מטרת השליחה למחנות ההשמדה. כיוון שבפולין היהודים שוכנו בגטאות, היה קל לגרמנים לערוך בהם 'אקציה' (פעולה בה נשלחים יהודים למחנות). </a:t>
            </a:r>
          </a:p>
          <a:p>
            <a:r>
              <a:rPr lang="he-IL" dirty="0"/>
              <a:t>האקציה הראשונה מגטו ורשה לטרבלינקה נערכה בערב ט' באב תש"ב, בה נשלחו עשרות אלפים לטרבלינקה.</a:t>
            </a:r>
          </a:p>
          <a:p>
            <a:r>
              <a:rPr lang="he-IL" dirty="0"/>
              <a:t>שיטת הרצח הייתה כולה אחוזה מרמה. היהודים הגיעו אל המחנה, לרוב אחרי מספר ימים בדרכים בקרונות בקר, בצפיפות נוראית, ללא שנשמו אוויר צח. הם הגיעו אחרי שנתיים ומעלה בגטאות, שפופים, עייפים ורעבים. הרכבת עצרה בכניסה למחנה, שם היו מקבלים אותם הנאצים בצעקות ובהפחדות קשות. הם הופרדו בין נשים וילדים עד גיל 14 וגברים לחוד. </a:t>
            </a:r>
          </a:p>
          <a:p>
            <a:endParaRPr lang="he-IL" dirty="0"/>
          </a:p>
        </p:txBody>
      </p:sp>
    </p:spTree>
    <p:extLst>
      <p:ext uri="{BB962C8B-B14F-4D97-AF65-F5344CB8AC3E}">
        <p14:creationId xmlns:p14="http://schemas.microsoft.com/office/powerpoint/2010/main" val="4168976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D862F3F-E504-41CF-AE0E-F0C58395E1CB}"/>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id="{0D80540B-A928-4279-ACBD-AAD47E057B2E}"/>
              </a:ext>
            </a:extLst>
          </p:cNvPr>
          <p:cNvSpPr>
            <a:spLocks noGrp="1"/>
          </p:cNvSpPr>
          <p:nvPr>
            <p:ph idx="1"/>
          </p:nvPr>
        </p:nvSpPr>
        <p:spPr/>
        <p:txBody>
          <a:bodyPr/>
          <a:lstStyle/>
          <a:p>
            <a:endParaRPr lang="he-IL"/>
          </a:p>
        </p:txBody>
      </p:sp>
      <p:pic>
        <p:nvPicPr>
          <p:cNvPr id="6" name="מציין מיקום של תמונה 5">
            <a:extLst>
              <a:ext uri="{FF2B5EF4-FFF2-40B4-BE49-F238E27FC236}">
                <a16:creationId xmlns:a16="http://schemas.microsoft.com/office/drawing/2014/main" id="{E3EEF50F-13AD-4EC0-B5A9-7EA2ADEC99D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8660" r="18660"/>
          <a:stretch>
            <a:fillRect/>
          </a:stretch>
        </p:blipFill>
        <p:spPr/>
      </p:pic>
      <mc:AlternateContent xmlns:mc="http://schemas.openxmlformats.org/markup-compatibility/2006" xmlns:pslz="http://schemas.microsoft.com/office/powerpoint/2016/slidezoom">
        <mc:Choice Requires="pslz">
          <p:graphicFrame>
            <p:nvGraphicFramePr>
              <p:cNvPr id="8" name="תצוגת שקופית 7">
                <a:extLst>
                  <a:ext uri="{FF2B5EF4-FFF2-40B4-BE49-F238E27FC236}">
                    <a16:creationId xmlns:a16="http://schemas.microsoft.com/office/drawing/2014/main" id="{40C20663-F68D-4915-91FC-E3EF7C52C497}"/>
                  </a:ext>
                </a:extLst>
              </p:cNvPr>
              <p:cNvGraphicFramePr>
                <a:graphicFrameLocks noChangeAspect="1"/>
              </p:cNvGraphicFramePr>
              <p:nvPr>
                <p:extLst>
                  <p:ext uri="{D42A27DB-BD31-4B8C-83A1-F6EECF244321}">
                    <p14:modId xmlns:p14="http://schemas.microsoft.com/office/powerpoint/2010/main" val="4175000099"/>
                  </p:ext>
                </p:extLst>
              </p:nvPr>
            </p:nvGraphicFramePr>
            <p:xfrm>
              <a:off x="5876335" y="1217044"/>
              <a:ext cx="4478833" cy="2520000"/>
            </p:xfrm>
            <a:graphic>
              <a:graphicData uri="http://schemas.microsoft.com/office/powerpoint/2016/slidezoom">
                <pslz:sldZm>
                  <pslz:sldZmObj sldId="264" cId="3211232137">
                    <pslz:zmPr id="{68059B06-8EA2-4D29-9F88-6179E73EEDFD}" returnToParent="0" transitionDur="1000">
                      <p166:blipFill xmlns:p166="http://schemas.microsoft.com/office/powerpoint/2016/6/main">
                        <a:blip r:embed="rId3"/>
                        <a:stretch>
                          <a:fillRect/>
                        </a:stretch>
                      </p166:blipFill>
                      <p166:spPr xmlns:p166="http://schemas.microsoft.com/office/powerpoint/2016/6/main">
                        <a:xfrm>
                          <a:off x="0" y="0"/>
                          <a:ext cx="4478833" cy="2520000"/>
                        </a:xfrm>
                        <a:prstGeom prst="rect">
                          <a:avLst/>
                        </a:prstGeom>
                        <a:ln>
                          <a:solidFill>
                            <a:schemeClr val="accent1"/>
                          </a:solidFill>
                        </a:ln>
                      </p166:spPr>
                    </pslz:zmPr>
                  </pslz:sldZmObj>
                </pslz:sldZm>
              </a:graphicData>
            </a:graphic>
          </p:graphicFrame>
        </mc:Choice>
        <mc:Fallback xmlns="">
          <p:pic>
            <p:nvPicPr>
              <p:cNvPr id="8" name="תצוגת שקופית 7">
                <a:hlinkClick r:id="rId4" action="ppaction://hlinksldjump"/>
                <a:extLst>
                  <a:ext uri="{FF2B5EF4-FFF2-40B4-BE49-F238E27FC236}">
                    <a16:creationId xmlns:a16="http://schemas.microsoft.com/office/drawing/2014/main" id="{40C20663-F68D-4915-91FC-E3EF7C52C497}"/>
                  </a:ext>
                </a:extLst>
              </p:cNvPr>
              <p:cNvPicPr>
                <a:picLocks noGrp="1" noRot="1" noChangeAspect="1" noMove="1" noResize="1" noEditPoints="1" noAdjustHandles="1" noChangeArrowheads="1" noChangeShapeType="1"/>
              </p:cNvPicPr>
              <p:nvPr/>
            </p:nvPicPr>
            <p:blipFill>
              <a:blip r:embed="rId5"/>
              <a:stretch>
                <a:fillRect/>
              </a:stretch>
            </p:blipFill>
            <p:spPr>
              <a:xfrm>
                <a:off x="5876335" y="1217044"/>
                <a:ext cx="4478833" cy="2520000"/>
              </a:xfrm>
              <a:prstGeom prst="rect">
                <a:avLst/>
              </a:prstGeom>
              <a:ln>
                <a:solidFill>
                  <a:schemeClr val="accent1"/>
                </a:solidFill>
              </a:ln>
            </p:spPr>
          </p:pic>
        </mc:Fallback>
      </mc:AlternateContent>
      <mc:AlternateContent xmlns:mc="http://schemas.openxmlformats.org/markup-compatibility/2006" xmlns:pslz="http://schemas.microsoft.com/office/powerpoint/2016/slidezoom">
        <mc:Choice Requires="pslz">
          <p:graphicFrame>
            <p:nvGraphicFramePr>
              <p:cNvPr id="10" name="תצוגת שקופית 9">
                <a:extLst>
                  <a:ext uri="{FF2B5EF4-FFF2-40B4-BE49-F238E27FC236}">
                    <a16:creationId xmlns:a16="http://schemas.microsoft.com/office/drawing/2014/main" id="{42989579-CEBC-46A8-AD95-63CDFB5F7FEE}"/>
                  </a:ext>
                </a:extLst>
              </p:cNvPr>
              <p:cNvGraphicFramePr>
                <a:graphicFrameLocks noChangeAspect="1"/>
              </p:cNvGraphicFramePr>
              <p:nvPr>
                <p:extLst>
                  <p:ext uri="{D42A27DB-BD31-4B8C-83A1-F6EECF244321}">
                    <p14:modId xmlns:p14="http://schemas.microsoft.com/office/powerpoint/2010/main" val="2294099383"/>
                  </p:ext>
                </p:extLst>
              </p:nvPr>
            </p:nvGraphicFramePr>
            <p:xfrm>
              <a:off x="1010524" y="1217044"/>
              <a:ext cx="4478833" cy="2520000"/>
            </p:xfrm>
            <a:graphic>
              <a:graphicData uri="http://schemas.microsoft.com/office/powerpoint/2016/slidezoom">
                <pslz:sldZm>
                  <pslz:sldZmObj sldId="265" cId="3859757492">
                    <pslz:zmPr id="{AC22FDA3-C830-45F5-96DD-565C4E49490B}" returnToParent="0" transitionDur="1000">
                      <p166:blipFill xmlns:p166="http://schemas.microsoft.com/office/powerpoint/2016/6/main">
                        <a:blip r:embed="rId6"/>
                        <a:stretch>
                          <a:fillRect/>
                        </a:stretch>
                      </p166:blipFill>
                      <p166:spPr xmlns:p166="http://schemas.microsoft.com/office/powerpoint/2016/6/main">
                        <a:xfrm>
                          <a:off x="0" y="0"/>
                          <a:ext cx="4478833" cy="2520000"/>
                        </a:xfrm>
                        <a:prstGeom prst="rect">
                          <a:avLst/>
                        </a:prstGeom>
                        <a:ln>
                          <a:solidFill>
                            <a:schemeClr val="accent1"/>
                          </a:solidFill>
                        </a:ln>
                      </p166:spPr>
                    </pslz:zmPr>
                  </pslz:sldZmObj>
                </pslz:sldZm>
              </a:graphicData>
            </a:graphic>
          </p:graphicFrame>
        </mc:Choice>
        <mc:Fallback xmlns="">
          <p:pic>
            <p:nvPicPr>
              <p:cNvPr id="10" name="תצוגת שקופית 9">
                <a:hlinkClick r:id="rId7" action="ppaction://hlinksldjump"/>
                <a:extLst>
                  <a:ext uri="{FF2B5EF4-FFF2-40B4-BE49-F238E27FC236}">
                    <a16:creationId xmlns:a16="http://schemas.microsoft.com/office/drawing/2014/main" id="{42989579-CEBC-46A8-AD95-63CDFB5F7FEE}"/>
                  </a:ext>
                </a:extLst>
              </p:cNvPr>
              <p:cNvPicPr>
                <a:picLocks noGrp="1" noRot="1" noChangeAspect="1" noMove="1" noResize="1" noEditPoints="1" noAdjustHandles="1" noChangeArrowheads="1" noChangeShapeType="1"/>
              </p:cNvPicPr>
              <p:nvPr/>
            </p:nvPicPr>
            <p:blipFill>
              <a:blip r:embed="rId8"/>
              <a:stretch>
                <a:fillRect/>
              </a:stretch>
            </p:blipFill>
            <p:spPr>
              <a:xfrm>
                <a:off x="1010524" y="1217044"/>
                <a:ext cx="4478833" cy="2520000"/>
              </a:xfrm>
              <a:prstGeom prst="rect">
                <a:avLst/>
              </a:prstGeom>
              <a:ln>
                <a:solidFill>
                  <a:schemeClr val="accent1"/>
                </a:solidFill>
              </a:ln>
            </p:spPr>
          </p:pic>
        </mc:Fallback>
      </mc:AlternateContent>
      <mc:AlternateContent xmlns:mc="http://schemas.openxmlformats.org/markup-compatibility/2006" xmlns:pslz="http://schemas.microsoft.com/office/powerpoint/2016/slidezoom">
        <mc:Choice Requires="pslz">
          <p:graphicFrame>
            <p:nvGraphicFramePr>
              <p:cNvPr id="12" name="תצוגת שקופית 11">
                <a:extLst>
                  <a:ext uri="{FF2B5EF4-FFF2-40B4-BE49-F238E27FC236}">
                    <a16:creationId xmlns:a16="http://schemas.microsoft.com/office/drawing/2014/main" id="{4CA9E143-EAD3-4C37-92DF-DD3EEFAD9B40}"/>
                  </a:ext>
                </a:extLst>
              </p:cNvPr>
              <p:cNvGraphicFramePr>
                <a:graphicFrameLocks noChangeAspect="1"/>
              </p:cNvGraphicFramePr>
              <p:nvPr>
                <p:extLst>
                  <p:ext uri="{D42A27DB-BD31-4B8C-83A1-F6EECF244321}">
                    <p14:modId xmlns:p14="http://schemas.microsoft.com/office/powerpoint/2010/main" val="948648695"/>
                  </p:ext>
                </p:extLst>
              </p:nvPr>
            </p:nvGraphicFramePr>
            <p:xfrm>
              <a:off x="3249940" y="3989501"/>
              <a:ext cx="4478833" cy="2520000"/>
            </p:xfrm>
            <a:graphic>
              <a:graphicData uri="http://schemas.microsoft.com/office/powerpoint/2016/slidezoom">
                <pslz:sldZm>
                  <pslz:sldZmObj sldId="266" cId="3798749928">
                    <pslz:zmPr id="{DCFEFAF2-734A-4FAB-9BAF-84DCF0A49DBA}" returnToParent="0" transitionDur="1000">
                      <p166:blipFill xmlns:p166="http://schemas.microsoft.com/office/powerpoint/2016/6/main">
                        <a:blip r:embed="rId9"/>
                        <a:stretch>
                          <a:fillRect/>
                        </a:stretch>
                      </p166:blipFill>
                      <p166:spPr xmlns:p166="http://schemas.microsoft.com/office/powerpoint/2016/6/main">
                        <a:xfrm>
                          <a:off x="0" y="0"/>
                          <a:ext cx="4478833" cy="2520000"/>
                        </a:xfrm>
                        <a:prstGeom prst="rect">
                          <a:avLst/>
                        </a:prstGeom>
                        <a:ln>
                          <a:solidFill>
                            <a:schemeClr val="accent1"/>
                          </a:solidFill>
                        </a:ln>
                      </p166:spPr>
                    </pslz:zmPr>
                  </pslz:sldZmObj>
                </pslz:sldZm>
              </a:graphicData>
            </a:graphic>
          </p:graphicFrame>
        </mc:Choice>
        <mc:Fallback xmlns="">
          <p:pic>
            <p:nvPicPr>
              <p:cNvPr id="12" name="תצוגת שקופית 11">
                <a:hlinkClick r:id="rId10" action="ppaction://hlinksldjump"/>
                <a:extLst>
                  <a:ext uri="{FF2B5EF4-FFF2-40B4-BE49-F238E27FC236}">
                    <a16:creationId xmlns:a16="http://schemas.microsoft.com/office/drawing/2014/main" id="{4CA9E143-EAD3-4C37-92DF-DD3EEFAD9B40}"/>
                  </a:ext>
                </a:extLst>
              </p:cNvPr>
              <p:cNvPicPr>
                <a:picLocks noGrp="1" noRot="1" noChangeAspect="1" noMove="1" noResize="1" noEditPoints="1" noAdjustHandles="1" noChangeArrowheads="1" noChangeShapeType="1"/>
              </p:cNvPicPr>
              <p:nvPr/>
            </p:nvPicPr>
            <p:blipFill>
              <a:blip r:embed="rId11"/>
              <a:stretch>
                <a:fillRect/>
              </a:stretch>
            </p:blipFill>
            <p:spPr>
              <a:xfrm>
                <a:off x="3249940" y="3989501"/>
                <a:ext cx="4478833" cy="2520000"/>
              </a:xfrm>
              <a:prstGeom prst="rect">
                <a:avLst/>
              </a:prstGeom>
              <a:ln>
                <a:solidFill>
                  <a:schemeClr val="accent1"/>
                </a:solidFill>
              </a:ln>
            </p:spPr>
          </p:pic>
        </mc:Fallback>
      </mc:AlternateContent>
    </p:spTree>
    <p:extLst>
      <p:ext uri="{BB962C8B-B14F-4D97-AF65-F5344CB8AC3E}">
        <p14:creationId xmlns:p14="http://schemas.microsoft.com/office/powerpoint/2010/main" val="64990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88577AF5-4513-46A0-B7E7-6ACBABFB308A}"/>
              </a:ext>
            </a:extLst>
          </p:cNvPr>
          <p:cNvSpPr>
            <a:spLocks noGrp="1"/>
          </p:cNvSpPr>
          <p:nvPr>
            <p:ph idx="1"/>
          </p:nvPr>
        </p:nvSpPr>
        <p:spPr/>
        <p:txBody>
          <a:bodyPr/>
          <a:lstStyle/>
          <a:p>
            <a:r>
              <a:rPr lang="he-IL" dirty="0"/>
              <a:t>לקרבנות נאמר כי הם הגיעו למחנה מעבר ובקרוב יועברו ליישוב מחדש במזרח או שיועברו לעבודה יזומה. כל זאת לאחר שיעברו חיטוי ומקלחת, בשל החשש למגפות, ויקבלו בגדים חדשים בצאתם מהמקלחות עם אוכל ושתייה. </a:t>
            </a:r>
          </a:p>
          <a:p>
            <a:r>
              <a:rPr lang="he-IL" dirty="0"/>
              <a:t>מפעם לפעם הנאצים ביקשו עובדים לשלל מקצועות. היו אלו יהודים שתחזקו את המחנה.</a:t>
            </a:r>
          </a:p>
          <a:p>
            <a:r>
              <a:rPr lang="he-IL" dirty="0"/>
              <a:t>שאר היהודים (ברוב המקרים מדובר על כ-90%) נשלחו אל תאי הגזים ושם מצאו את מותם.</a:t>
            </a:r>
          </a:p>
          <a:p>
            <a:r>
              <a:rPr lang="he-IL" dirty="0"/>
              <a:t>בשלושת מחנות "מבצע </a:t>
            </a:r>
            <a:r>
              <a:rPr lang="he-IL" dirty="0" err="1"/>
              <a:t>ריינהרד</a:t>
            </a:r>
            <a:r>
              <a:rPr lang="he-IL" dirty="0"/>
              <a:t>" לא היו משרפות, והקרבנות הוטמנו בבורות ענק. מאוחר יותר שרידי הגופות הוצאו ונשרפו.</a:t>
            </a:r>
          </a:p>
        </p:txBody>
      </p:sp>
    </p:spTree>
    <p:extLst>
      <p:ext uri="{BB962C8B-B14F-4D97-AF65-F5344CB8AC3E}">
        <p14:creationId xmlns:p14="http://schemas.microsoft.com/office/powerpoint/2010/main" val="170843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480AF443-72A8-40A3-8229-4440CFA034CA}"/>
              </a:ext>
            </a:extLst>
          </p:cNvPr>
          <p:cNvSpPr>
            <a:spLocks noGrp="1"/>
          </p:cNvSpPr>
          <p:nvPr>
            <p:ph idx="1"/>
          </p:nvPr>
        </p:nvSpPr>
        <p:spPr/>
        <p:txBody>
          <a:bodyPr/>
          <a:lstStyle/>
          <a:p>
            <a:r>
              <a:rPr lang="he-IL" dirty="0"/>
              <a:t>עד סוף 1942, כמעט ונשלמה מלאכת ההשמדה של יהודי הגנרל-</a:t>
            </a:r>
            <a:r>
              <a:rPr lang="he-IL" dirty="0" err="1"/>
              <a:t>גוברנמן</a:t>
            </a:r>
            <a:r>
              <a:rPr lang="he-IL" dirty="0"/>
              <a:t> ולא היה עוד צורך במחנות אלו. </a:t>
            </a:r>
            <a:r>
              <a:rPr lang="he-IL" dirty="0" err="1"/>
              <a:t>בלזץ</a:t>
            </a:r>
            <a:r>
              <a:rPr lang="he-IL" dirty="0"/>
              <a:t>' היה המחנה הראשון שנסגר בדצמבר 1942. בעקבות מרד אסירים שפרץ בטרבלינקה הוא נסגר באוגוסט 1943. סוביבור, שאמור היה להפוך למחנה ריכוז, נסגר באוקטובר 1943 לאחר מרד אסירים גדול שפרץ בו. היה זה המרד היחיד במחנות ההשמדה שממנו שרדו 50 איש לאחר השואה. </a:t>
            </a:r>
          </a:p>
          <a:p>
            <a:r>
              <a:rPr lang="he-IL" dirty="0"/>
              <a:t>בטרבלינקה מצאו את מותם רוב יהודי ורשה. כחצי מיליון יהודים חיו בגטו ורשה עד תחילת השילוחים. אחד מהאנשים הידועים והבולטים ברציחתם היה </a:t>
            </a:r>
            <a:r>
              <a:rPr lang="he-IL" dirty="0" err="1"/>
              <a:t>יאנוש</a:t>
            </a:r>
            <a:r>
              <a:rPr lang="he-IL" dirty="0"/>
              <a:t> </a:t>
            </a:r>
            <a:r>
              <a:rPr lang="he-IL" dirty="0" err="1"/>
              <a:t>קורצ'ק</a:t>
            </a:r>
            <a:r>
              <a:rPr lang="he-IL" dirty="0"/>
              <a:t>, מחנך יהודי מנהל בית היתומים בגטו.</a:t>
            </a:r>
          </a:p>
          <a:p>
            <a:endParaRPr lang="he-IL" dirty="0"/>
          </a:p>
        </p:txBody>
      </p:sp>
    </p:spTree>
    <p:extLst>
      <p:ext uri="{BB962C8B-B14F-4D97-AF65-F5344CB8AC3E}">
        <p14:creationId xmlns:p14="http://schemas.microsoft.com/office/powerpoint/2010/main" val="419355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c3.ort.org.il/InAttach/cfda0459-dc1a-471e-a2b4-8c9bfc8bd5d2/3c3f3378-3167-411f-9864-73551a6fd7ce.jpg">
            <a:extLst>
              <a:ext uri="{FF2B5EF4-FFF2-40B4-BE49-F238E27FC236}">
                <a16:creationId xmlns:a16="http://schemas.microsoft.com/office/drawing/2014/main" id="{0CAB66B9-A359-4924-B9DD-076040B356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236" y="-29858"/>
            <a:ext cx="9948351" cy="6839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16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מציין מיקום של תמונה 5">
            <a:extLst>
              <a:ext uri="{FF2B5EF4-FFF2-40B4-BE49-F238E27FC236}">
                <a16:creationId xmlns:a16="http://schemas.microsoft.com/office/drawing/2014/main" id="{A65FA88B-6554-42FF-8C28-B0B811C567E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46" b="246"/>
          <a:stretch>
            <a:fillRect/>
          </a:stretch>
        </p:blipFill>
        <p:spPr/>
      </p:pic>
      <p:pic>
        <p:nvPicPr>
          <p:cNvPr id="3074" name="Picture 2">
            <a:extLst>
              <a:ext uri="{FF2B5EF4-FFF2-40B4-BE49-F238E27FC236}">
                <a16:creationId xmlns:a16="http://schemas.microsoft.com/office/drawing/2014/main" id="{713C2B83-3C86-438E-A68A-EA48F7A683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8759" y="4698645"/>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3" name="מציין מיקום תוכן 2">
            <a:extLst>
              <a:ext uri="{FF2B5EF4-FFF2-40B4-BE49-F238E27FC236}">
                <a16:creationId xmlns:a16="http://schemas.microsoft.com/office/drawing/2014/main" id="{07E7E9F4-5BF2-43E7-9018-BB4F6FCB7251}"/>
              </a:ext>
            </a:extLst>
          </p:cNvPr>
          <p:cNvSpPr>
            <a:spLocks noGrp="1"/>
          </p:cNvSpPr>
          <p:nvPr>
            <p:ph idx="1"/>
          </p:nvPr>
        </p:nvSpPr>
        <p:spPr/>
        <p:txBody>
          <a:bodyPr/>
          <a:lstStyle/>
          <a:p>
            <a:endParaRPr lang="he-IL"/>
          </a:p>
        </p:txBody>
      </p:sp>
    </p:spTree>
    <p:extLst>
      <p:ext uri="{BB962C8B-B14F-4D97-AF65-F5344CB8AC3E}">
        <p14:creationId xmlns:p14="http://schemas.microsoft.com/office/powerpoint/2010/main" val="1873382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C5C722E8-E302-43C2-9788-6FD9D66653A3}"/>
              </a:ext>
            </a:extLst>
          </p:cNvPr>
          <p:cNvSpPr>
            <a:spLocks noGrp="1"/>
          </p:cNvSpPr>
          <p:nvPr>
            <p:ph type="title"/>
          </p:nvPr>
        </p:nvSpPr>
        <p:spPr/>
        <p:txBody>
          <a:bodyPr/>
          <a:lstStyle/>
          <a:p>
            <a:r>
              <a:rPr lang="he-IL" dirty="0"/>
              <a:t>אושוויץ – ממלכת המוות</a:t>
            </a:r>
          </a:p>
        </p:txBody>
      </p:sp>
      <p:sp>
        <p:nvSpPr>
          <p:cNvPr id="5" name="מציין מיקום תוכן 4">
            <a:extLst>
              <a:ext uri="{FF2B5EF4-FFF2-40B4-BE49-F238E27FC236}">
                <a16:creationId xmlns:a16="http://schemas.microsoft.com/office/drawing/2014/main" id="{F7514166-03CA-4892-9B3D-7C1C1FB67ABD}"/>
              </a:ext>
            </a:extLst>
          </p:cNvPr>
          <p:cNvSpPr>
            <a:spLocks noGrp="1"/>
          </p:cNvSpPr>
          <p:nvPr>
            <p:ph idx="1"/>
          </p:nvPr>
        </p:nvSpPr>
        <p:spPr/>
        <p:txBody>
          <a:bodyPr/>
          <a:lstStyle/>
          <a:p>
            <a:r>
              <a:rPr lang="he-IL" dirty="0"/>
              <a:t>המחנה הגדול ביותר שנבנה היה אושוויץ. הוא נבנה במחנה ריכוז וכמחנה עבודה. מחנה העבודה היה ענק בגודלו והיו לו יותר מ-30 מחנות-משנה בהם הועבדו היהודים בתנאים קשים. רבים מהיהודים מצאו את מותם במחנות אלו.</a:t>
            </a:r>
          </a:p>
          <a:p>
            <a:r>
              <a:rPr lang="he-IL" dirty="0"/>
              <a:t>בסמוך לאושוויץ נבנה ב-1942 מחנה נוסף – אושוויץ 2. הוא נקרא בירקנאו. מחנה זה לא היה מחנה עבודה אלא </a:t>
            </a:r>
            <a:r>
              <a:rPr lang="he-IL" b="1" dirty="0"/>
              <a:t>מחנה מוות</a:t>
            </a:r>
            <a:r>
              <a:rPr lang="he-IL" dirty="0"/>
              <a:t> בו הוקמו תאי גזים משוכללים.</a:t>
            </a:r>
          </a:p>
          <a:p>
            <a:r>
              <a:rPr lang="he-IL" dirty="0"/>
              <a:t>תאי הגזים בבירקנאו היו מתחת לאדמה ומעליהם היו משרפות בהן שרפו את גופות הנרצחים.</a:t>
            </a:r>
          </a:p>
          <a:p>
            <a:endParaRPr lang="he-IL" dirty="0"/>
          </a:p>
        </p:txBody>
      </p:sp>
    </p:spTree>
    <p:extLst>
      <p:ext uri="{BB962C8B-B14F-4D97-AF65-F5344CB8AC3E}">
        <p14:creationId xmlns:p14="http://schemas.microsoft.com/office/powerpoint/2010/main" val="1098799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a:extLst>
              <a:ext uri="{FF2B5EF4-FFF2-40B4-BE49-F238E27FC236}">
                <a16:creationId xmlns:a16="http://schemas.microsoft.com/office/drawing/2014/main" id="{578CFE87-F0E7-4ECB-92C6-9DBBE8B27508}"/>
              </a:ext>
            </a:extLst>
          </p:cNvPr>
          <p:cNvSpPr>
            <a:spLocks noGrp="1"/>
          </p:cNvSpPr>
          <p:nvPr>
            <p:ph idx="1"/>
          </p:nvPr>
        </p:nvSpPr>
        <p:spPr/>
        <p:txBody>
          <a:bodyPr/>
          <a:lstStyle/>
          <a:p>
            <a:r>
              <a:rPr lang="he-IL" dirty="0"/>
              <a:t>בבירקנאו השתמשו הגרמנים בגז חדשני – "ציקלון בי" – גז שהוא רעל ציאניד שממית במהירות "וביעילות" את כל הנוכחים בתא הגזים. במחנה זה נבנו תאי גזים לכאלף יהודים בכל פעם [בניגוד לכ-200 במחנות מבצע </a:t>
            </a:r>
            <a:r>
              <a:rPr lang="he-IL" dirty="0" err="1"/>
              <a:t>ריינהרד</a:t>
            </a:r>
            <a:r>
              <a:rPr lang="he-IL" dirty="0"/>
              <a:t>]. </a:t>
            </a:r>
          </a:p>
          <a:p>
            <a:r>
              <a:rPr lang="he-IL" dirty="0"/>
              <a:t>במקביל עבדו </a:t>
            </a:r>
            <a:r>
              <a:rPr lang="he-IL" b="1" dirty="0"/>
              <a:t>חמישה</a:t>
            </a:r>
            <a:r>
              <a:rPr lang="he-IL" dirty="0"/>
              <a:t> תאי גזים ומשרפות.</a:t>
            </a:r>
          </a:p>
          <a:p>
            <a:r>
              <a:rPr lang="he-IL" dirty="0"/>
              <a:t>בסוף שנת 1944 התמרדו במחנה האסירים שאחראים על הכנסת היהודים לתאי הגזים, לפינויים ולשריפתם. הם נקראו 'זוֹנְדֶרְקוֹמַנְדוֹ'. ההתקוממות הצליחה בעקבות העברת אבק שריפה אל האסירים מהעובדות במפעלים השונים. ההתקוממות הייתה פיצוץ המשרפות במטרה שכך ימנעו את המשך הרצח.</a:t>
            </a:r>
          </a:p>
          <a:p>
            <a:endParaRPr lang="he-IL" dirty="0"/>
          </a:p>
          <a:p>
            <a:endParaRPr lang="he-IL" dirty="0"/>
          </a:p>
          <a:p>
            <a:endParaRPr lang="he-IL" dirty="0"/>
          </a:p>
        </p:txBody>
      </p:sp>
    </p:spTree>
    <p:extLst>
      <p:ext uri="{BB962C8B-B14F-4D97-AF65-F5344CB8AC3E}">
        <p14:creationId xmlns:p14="http://schemas.microsoft.com/office/powerpoint/2010/main" val="260109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מציין מיקום של תמונה 5">
            <a:extLst>
              <a:ext uri="{FF2B5EF4-FFF2-40B4-BE49-F238E27FC236}">
                <a16:creationId xmlns:a16="http://schemas.microsoft.com/office/drawing/2014/main" id="{9CC6B986-A591-4886-B80D-BE6707DE524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46" b="246"/>
          <a:stretch>
            <a:fillRect/>
          </a:stretch>
        </p:blipFill>
        <p:spPr/>
      </p:pic>
      <p:pic>
        <p:nvPicPr>
          <p:cNvPr id="5122" name="Picture 2">
            <a:extLst>
              <a:ext uri="{FF2B5EF4-FFF2-40B4-BE49-F238E27FC236}">
                <a16:creationId xmlns:a16="http://schemas.microsoft.com/office/drawing/2014/main" id="{A4117FD0-F922-4C35-8557-C7DD1018E9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4457" y="470615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3" name="מציין מיקום תוכן 2">
            <a:extLst>
              <a:ext uri="{FF2B5EF4-FFF2-40B4-BE49-F238E27FC236}">
                <a16:creationId xmlns:a16="http://schemas.microsoft.com/office/drawing/2014/main" id="{042128DE-E1D5-4853-B7AD-E9CF13968494}"/>
              </a:ext>
            </a:extLst>
          </p:cNvPr>
          <p:cNvSpPr>
            <a:spLocks noGrp="1"/>
          </p:cNvSpPr>
          <p:nvPr>
            <p:ph idx="1"/>
          </p:nvPr>
        </p:nvSpPr>
        <p:spPr/>
        <p:txBody>
          <a:bodyPr/>
          <a:lstStyle/>
          <a:p>
            <a:endParaRPr lang="he-IL"/>
          </a:p>
        </p:txBody>
      </p:sp>
    </p:spTree>
    <p:extLst>
      <p:ext uri="{BB962C8B-B14F-4D97-AF65-F5344CB8AC3E}">
        <p14:creationId xmlns:p14="http://schemas.microsoft.com/office/powerpoint/2010/main" val="79811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B0D85FB3-279D-4E36-A82D-A221943EC927}"/>
              </a:ext>
            </a:extLst>
          </p:cNvPr>
          <p:cNvSpPr>
            <a:spLocks noGrp="1"/>
          </p:cNvSpPr>
          <p:nvPr>
            <p:ph type="title"/>
          </p:nvPr>
        </p:nvSpPr>
        <p:spPr/>
        <p:txBody>
          <a:bodyPr/>
          <a:lstStyle/>
          <a:p>
            <a:r>
              <a:rPr lang="he-IL" dirty="0"/>
              <a:t>חיסול הגטאות</a:t>
            </a:r>
          </a:p>
        </p:txBody>
      </p:sp>
      <p:sp>
        <p:nvSpPr>
          <p:cNvPr id="5" name="מציין מיקום תוכן 4">
            <a:extLst>
              <a:ext uri="{FF2B5EF4-FFF2-40B4-BE49-F238E27FC236}">
                <a16:creationId xmlns:a16="http://schemas.microsoft.com/office/drawing/2014/main" id="{45CE7C51-CAF6-4472-BA90-AD6892F963A5}"/>
              </a:ext>
            </a:extLst>
          </p:cNvPr>
          <p:cNvSpPr>
            <a:spLocks noGrp="1"/>
          </p:cNvSpPr>
          <p:nvPr>
            <p:ph idx="1"/>
          </p:nvPr>
        </p:nvSpPr>
        <p:spPr/>
        <p:txBody>
          <a:bodyPr>
            <a:normAutofit lnSpcReduction="10000"/>
          </a:bodyPr>
          <a:lstStyle/>
          <a:p>
            <a:r>
              <a:rPr lang="he-IL" dirty="0"/>
              <a:t>השילוחים אל מחנות ההשמדה ורצח היהודים בהם, הוביל לחיסול הגטאות. </a:t>
            </a:r>
          </a:p>
          <a:p>
            <a:r>
              <a:rPr lang="he-IL" dirty="0"/>
              <a:t>בכל כמה שבועות הגרמנים בחרו בחיסול גטו אחר ושילוח יושביו אל מחנות ההשמדה. בתוך ימים ספורים היו מסיימים את משלוחי היהודים מהגטו והוא התרוקן לחלוטין.</a:t>
            </a:r>
          </a:p>
          <a:p>
            <a:r>
              <a:rPr lang="he-IL" dirty="0"/>
              <a:t>היו גטאות שחוסלו מהר מאוד מרגע שמבצע </a:t>
            </a:r>
            <a:r>
              <a:rPr lang="he-IL" dirty="0" err="1"/>
              <a:t>ריינהרד</a:t>
            </a:r>
            <a:r>
              <a:rPr lang="he-IL" dirty="0"/>
              <a:t> החל, והיו כאלו ששרדו זמן רב יותר. גטו </a:t>
            </a:r>
            <a:r>
              <a:rPr lang="he-IL" dirty="0" err="1"/>
              <a:t>לודז</a:t>
            </a:r>
            <a:r>
              <a:rPr lang="he-IL" dirty="0"/>
              <a:t>', למשל, חוסל רק באוגוסט 1944, וזאת למרות שאמור היה להיות בין הראשונים בשל מיקומו באזור שסופח לגרמניה. </a:t>
            </a:r>
          </a:p>
          <a:p>
            <a:r>
              <a:rPr lang="he-IL" dirty="0"/>
              <a:t>הסיבה לכך הייתה, כנראה, כיוון שהוא היה "גטו יצרני" בו הייתה תעשייה רבה לטובת הרייך.</a:t>
            </a:r>
          </a:p>
        </p:txBody>
      </p:sp>
    </p:spTree>
    <p:extLst>
      <p:ext uri="{BB962C8B-B14F-4D97-AF65-F5344CB8AC3E}">
        <p14:creationId xmlns:p14="http://schemas.microsoft.com/office/powerpoint/2010/main" val="2630776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a:extLst>
              <a:ext uri="{FF2B5EF4-FFF2-40B4-BE49-F238E27FC236}">
                <a16:creationId xmlns:a16="http://schemas.microsoft.com/office/drawing/2014/main" id="{982137F1-6DF6-4641-A4C6-B0D24BD4FA2C}"/>
              </a:ext>
            </a:extLst>
          </p:cNvPr>
          <p:cNvSpPr>
            <a:spLocks noGrp="1"/>
          </p:cNvSpPr>
          <p:nvPr>
            <p:ph idx="1"/>
          </p:nvPr>
        </p:nvSpPr>
        <p:spPr/>
        <p:txBody>
          <a:bodyPr/>
          <a:lstStyle/>
          <a:p>
            <a:r>
              <a:rPr lang="he-IL" dirty="0"/>
              <a:t>חיים </a:t>
            </a:r>
            <a:r>
              <a:rPr lang="he-IL" dirty="0" err="1"/>
              <a:t>רומקובסקי</a:t>
            </a:r>
            <a:r>
              <a:rPr lang="he-IL" dirty="0"/>
              <a:t>, ראש היודנרט בגטו </a:t>
            </a:r>
            <a:r>
              <a:rPr lang="he-IL" dirty="0" err="1"/>
              <a:t>לודז</a:t>
            </a:r>
            <a:r>
              <a:rPr lang="he-IL" dirty="0"/>
              <a:t>', סבר שאם הגטו יהיה יצרני ותהיה בו תעשייה מפותחת שתסייע לגרמנים – אלו לא ישמידו את הגטו. </a:t>
            </a:r>
          </a:p>
          <a:p>
            <a:r>
              <a:rPr lang="he-IL" dirty="0"/>
              <a:t>בראייה היסטורית גטו לודז' היה האחרון שחוסל. האם </a:t>
            </a:r>
            <a:r>
              <a:rPr lang="he-IL" dirty="0" err="1"/>
              <a:t>רומקובסקי</a:t>
            </a:r>
            <a:r>
              <a:rPr lang="he-IL" dirty="0"/>
              <a:t> צודק? האם זה מוסרי?</a:t>
            </a:r>
          </a:p>
        </p:txBody>
      </p:sp>
      <p:pic>
        <p:nvPicPr>
          <p:cNvPr id="7" name="מציין מיקום של תמונה 6">
            <a:extLst>
              <a:ext uri="{FF2B5EF4-FFF2-40B4-BE49-F238E27FC236}">
                <a16:creationId xmlns:a16="http://schemas.microsoft.com/office/drawing/2014/main" id="{62860CB5-8B0D-42EB-8BEF-2147C21AAF83}"/>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6558" r="6558"/>
          <a:stretch>
            <a:fillRect/>
          </a:stretch>
        </p:blipFill>
        <p:spPr/>
      </p:pic>
    </p:spTree>
    <p:extLst>
      <p:ext uri="{BB962C8B-B14F-4D97-AF65-F5344CB8AC3E}">
        <p14:creationId xmlns:p14="http://schemas.microsoft.com/office/powerpoint/2010/main" val="222884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11878A15-F35C-47E6-A84B-9FBC4CC485A9}"/>
              </a:ext>
            </a:extLst>
          </p:cNvPr>
          <p:cNvSpPr>
            <a:spLocks noGrp="1"/>
          </p:cNvSpPr>
          <p:nvPr>
            <p:ph type="title"/>
          </p:nvPr>
        </p:nvSpPr>
        <p:spPr/>
        <p:txBody>
          <a:bodyPr/>
          <a:lstStyle/>
          <a:p>
            <a:r>
              <a:rPr lang="he-IL" dirty="0"/>
              <a:t>צעדות המוות</a:t>
            </a:r>
          </a:p>
        </p:txBody>
      </p:sp>
      <p:sp>
        <p:nvSpPr>
          <p:cNvPr id="5" name="מציין מיקום תוכן 4">
            <a:extLst>
              <a:ext uri="{FF2B5EF4-FFF2-40B4-BE49-F238E27FC236}">
                <a16:creationId xmlns:a16="http://schemas.microsoft.com/office/drawing/2014/main" id="{9CAF6103-2BDC-4C46-B5BD-7784B955388E}"/>
              </a:ext>
            </a:extLst>
          </p:cNvPr>
          <p:cNvSpPr>
            <a:spLocks noGrp="1"/>
          </p:cNvSpPr>
          <p:nvPr>
            <p:ph idx="1"/>
          </p:nvPr>
        </p:nvSpPr>
        <p:spPr/>
        <p:txBody>
          <a:bodyPr>
            <a:normAutofit lnSpcReduction="10000"/>
          </a:bodyPr>
          <a:lstStyle/>
          <a:p>
            <a:r>
              <a:rPr lang="he-IL" dirty="0"/>
              <a:t>בסוף שנת 1944 ובתחילת 1945, כאשר הגרמנים ראו כי תבוסתם הולכת וקרבה – כאשר הצבא האדום משחרר עוד ועוד חלקים בפולין וצבאות בעלות הברית הולכות וסוגרות על גרמניה ממערב, החל פינויים של מחנות ריכוז, עבודה והשמדה מפולין אל תוך הרייך – לכיוון גרמניה. </a:t>
            </a:r>
          </a:p>
          <a:p>
            <a:r>
              <a:rPr lang="he-IL" dirty="0"/>
              <a:t>היהודים והלא יהודים הוצאו מהמחנות והוצעדו במשך מאות קילומטרים ברגל לכיוון גרמניה, כשהם קופאים מקור ומתים אחד אחר השני. קרוב ל-20 אלף יהודים מתו באופן זה. </a:t>
            </a:r>
          </a:p>
          <a:p>
            <a:r>
              <a:rPr lang="he-IL" dirty="0"/>
              <a:t>לא נמצאה הוראה לביצוע צעדות אלו. יש שטוענים שהתחלת הצעדות הייתה 'הגדלת ראש' של קציני </a:t>
            </a:r>
            <a:r>
              <a:rPr lang="he-IL" dirty="0" err="1"/>
              <a:t>האס.אס</a:t>
            </a:r>
            <a:r>
              <a:rPr lang="he-IL" dirty="0"/>
              <a:t> במחנות.</a:t>
            </a:r>
          </a:p>
          <a:p>
            <a:endParaRPr lang="he-IL" dirty="0"/>
          </a:p>
        </p:txBody>
      </p:sp>
    </p:spTree>
    <p:extLst>
      <p:ext uri="{BB962C8B-B14F-4D97-AF65-F5344CB8AC3E}">
        <p14:creationId xmlns:p14="http://schemas.microsoft.com/office/powerpoint/2010/main" val="519970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B9F38E5-A2BC-4DA4-AC79-5BE7A6D5C8D4}"/>
              </a:ext>
            </a:extLst>
          </p:cNvPr>
          <p:cNvSpPr>
            <a:spLocks noGrp="1"/>
          </p:cNvSpPr>
          <p:nvPr>
            <p:ph type="title"/>
          </p:nvPr>
        </p:nvSpPr>
        <p:spPr/>
        <p:txBody>
          <a:bodyPr/>
          <a:lstStyle/>
          <a:p>
            <a:endParaRPr lang="he-IL"/>
          </a:p>
        </p:txBody>
      </p:sp>
      <p:pic>
        <p:nvPicPr>
          <p:cNvPr id="6" name="מציין מיקום של תמונה 5">
            <a:extLst>
              <a:ext uri="{FF2B5EF4-FFF2-40B4-BE49-F238E27FC236}">
                <a16:creationId xmlns:a16="http://schemas.microsoft.com/office/drawing/2014/main" id="{9502CC19-AF85-4525-A665-CAE01B070E4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87" b="287"/>
          <a:stretch>
            <a:fillRect/>
          </a:stretch>
        </p:blipFill>
        <p:spPr/>
      </p:pic>
      <p:pic>
        <p:nvPicPr>
          <p:cNvPr id="1026" name="Picture 2">
            <a:extLst>
              <a:ext uri="{FF2B5EF4-FFF2-40B4-BE49-F238E27FC236}">
                <a16:creationId xmlns:a16="http://schemas.microsoft.com/office/drawing/2014/main" id="{1B1DFBAF-1B0E-40A5-9745-D06B7A1006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5768" y="4701346"/>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מציין מיקום תוכן 3">
            <a:extLst>
              <a:ext uri="{FF2B5EF4-FFF2-40B4-BE49-F238E27FC236}">
                <a16:creationId xmlns:a16="http://schemas.microsoft.com/office/drawing/2014/main" id="{68E3046A-40A4-4FFD-85CC-5A3384A9F2AF}"/>
              </a:ext>
            </a:extLst>
          </p:cNvPr>
          <p:cNvSpPr>
            <a:spLocks noGrp="1"/>
          </p:cNvSpPr>
          <p:nvPr>
            <p:ph idx="1"/>
          </p:nvPr>
        </p:nvSpPr>
        <p:spPr/>
        <p:txBody>
          <a:bodyPr/>
          <a:lstStyle/>
          <a:p>
            <a:endParaRPr lang="he-IL"/>
          </a:p>
        </p:txBody>
      </p:sp>
    </p:spTree>
    <p:extLst>
      <p:ext uri="{BB962C8B-B14F-4D97-AF65-F5344CB8AC3E}">
        <p14:creationId xmlns:p14="http://schemas.microsoft.com/office/powerpoint/2010/main" val="44129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32E3B36-8BDF-4FF6-8A84-9B3D51C00612}"/>
              </a:ext>
            </a:extLst>
          </p:cNvPr>
          <p:cNvSpPr>
            <a:spLocks noGrp="1"/>
          </p:cNvSpPr>
          <p:nvPr>
            <p:ph type="title"/>
          </p:nvPr>
        </p:nvSpPr>
        <p:spPr/>
        <p:txBody>
          <a:bodyPr/>
          <a:lstStyle/>
          <a:p>
            <a:r>
              <a:rPr lang="he-IL" dirty="0"/>
              <a:t>גורל יהודי צפון אפריקה בשואה</a:t>
            </a:r>
          </a:p>
        </p:txBody>
      </p:sp>
      <p:sp>
        <p:nvSpPr>
          <p:cNvPr id="3" name="מציין מיקום תוכן 2">
            <a:extLst>
              <a:ext uri="{FF2B5EF4-FFF2-40B4-BE49-F238E27FC236}">
                <a16:creationId xmlns:a16="http://schemas.microsoft.com/office/drawing/2014/main" id="{B44BEE34-F693-4F84-B740-B2BA23762ACF}"/>
              </a:ext>
            </a:extLst>
          </p:cNvPr>
          <p:cNvSpPr>
            <a:spLocks noGrp="1"/>
          </p:cNvSpPr>
          <p:nvPr>
            <p:ph idx="1"/>
          </p:nvPr>
        </p:nvSpPr>
        <p:spPr/>
        <p:txBody>
          <a:bodyPr/>
          <a:lstStyle/>
          <a:p>
            <a:r>
              <a:rPr lang="he-IL" dirty="0"/>
              <a:t>יהודי צפון אפריקה סבלו גם הם מציפורניהם של הגרמנים. ברוב המקומות אמנם לא היה קשר ישיר בין השלטון הגרמני לאוכלוסייה המקומית, אבל גם במדינת כמו מרוקו ואלג'יר, אשר היו תחת שליטת ממשלת וישי </a:t>
            </a:r>
            <a:r>
              <a:rPr lang="he-IL" sz="1800" dirty="0"/>
              <a:t>(הממשל בראשו עמד </a:t>
            </a:r>
            <a:r>
              <a:rPr lang="he-IL" sz="1800" dirty="0" err="1"/>
              <a:t>פטן</a:t>
            </a:r>
            <a:r>
              <a:rPr lang="he-IL" sz="1800" dirty="0"/>
              <a:t> בדרום צרפת מכיבוש צרפת ע"י גרמניה ועד ל-1943. הממשל אמנם היה לכאורה עצמאי, אבל בפועל היה משתף פעולה עם הגרמנים)</a:t>
            </a:r>
            <a:r>
              <a:rPr lang="he-IL" dirty="0"/>
              <a:t> תוקנו תקנות כנגד היהודים, נשללה אזרחותם הצרפתית של היהודים וחוקקות חוקים אנטישמים.</a:t>
            </a:r>
          </a:p>
          <a:p>
            <a:r>
              <a:rPr lang="he-IL" dirty="0"/>
              <a:t>לוב נשלטה ע"י איטליה, בת בריתו של היטלר. שם, בנוסף לחוקים הגזעניים, הוקמו מחנות עבודה ב-1942, בהם מתו מאות יהודים. מלוב נשלחו מאות יהודים אל מחנות ריכוז בגרמניה, שם עונו, נרצחו, מתו מקור ומרעב. </a:t>
            </a:r>
          </a:p>
        </p:txBody>
      </p:sp>
    </p:spTree>
    <p:extLst>
      <p:ext uri="{BB962C8B-B14F-4D97-AF65-F5344CB8AC3E}">
        <p14:creationId xmlns:p14="http://schemas.microsoft.com/office/powerpoint/2010/main" val="4100630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a:extLst>
              <a:ext uri="{FF2B5EF4-FFF2-40B4-BE49-F238E27FC236}">
                <a16:creationId xmlns:a16="http://schemas.microsoft.com/office/drawing/2014/main" id="{2A207BA9-A5F7-4BF2-9978-923D80619A6F}"/>
              </a:ext>
            </a:extLst>
          </p:cNvPr>
          <p:cNvSpPr>
            <a:spLocks noGrp="1"/>
          </p:cNvSpPr>
          <p:nvPr>
            <p:ph idx="1"/>
          </p:nvPr>
        </p:nvSpPr>
        <p:spPr/>
        <p:txBody>
          <a:bodyPr/>
          <a:lstStyle/>
          <a:p>
            <a:r>
              <a:rPr lang="he-IL" dirty="0"/>
              <a:t>תוניסיה הייתה המדינה היחידה בצפון אפריקה שנשלטה ישירות ע"י גרמניה, וגם שם, מן הסתם, סבלו היהודים מחוקים אנטישמיים, </a:t>
            </a:r>
            <a:r>
              <a:rPr lang="he-IL" dirty="0" err="1"/>
              <a:t>אריזציה</a:t>
            </a:r>
            <a:r>
              <a:rPr lang="he-IL" dirty="0"/>
              <a:t> ועוד. </a:t>
            </a:r>
          </a:p>
          <a:p>
            <a:r>
              <a:rPr lang="he-IL" dirty="0"/>
              <a:t>עם זאת בצפון אפריקה לא עשו הגרמנים צעדים של ממש כדי ליישם את הפתרון הסופי, בין אם בשל הזמן הקצר ששלטו שם, ובין אם ביקשו קודם לחסל את יהדות אירופה, שמספרית הייתה הרבה יותר גדולה. אולם הסיבה הממשית היא טכנית – אפריקה הייתה מרוחקת מאזור הקרבות באירופה, ומנותקת מרשת הרכבות שהובילה את היהודים להשמדה. גם לו רצו הגרמנים ביישום הפתרון הסופי בתוך מדינות צפון אפריקה, הם היו זקוקים לזמן רב לבניית מערך כזה.</a:t>
            </a:r>
          </a:p>
        </p:txBody>
      </p:sp>
    </p:spTree>
    <p:extLst>
      <p:ext uri="{BB962C8B-B14F-4D97-AF65-F5344CB8AC3E}">
        <p14:creationId xmlns:p14="http://schemas.microsoft.com/office/powerpoint/2010/main" val="140085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317CB902-4DBD-4D4C-9DBE-7DA6D2BEE3E6}"/>
              </a:ext>
            </a:extLst>
          </p:cNvPr>
          <p:cNvSpPr>
            <a:spLocks noGrp="1"/>
          </p:cNvSpPr>
          <p:nvPr>
            <p:ph type="title"/>
          </p:nvPr>
        </p:nvSpPr>
        <p:spPr/>
        <p:txBody>
          <a:bodyPr/>
          <a:lstStyle/>
          <a:p>
            <a:r>
              <a:rPr lang="he-IL" dirty="0"/>
              <a:t>חסידי אומות העולם</a:t>
            </a:r>
          </a:p>
        </p:txBody>
      </p:sp>
      <p:sp>
        <p:nvSpPr>
          <p:cNvPr id="5" name="מציין מיקום תוכן 4">
            <a:extLst>
              <a:ext uri="{FF2B5EF4-FFF2-40B4-BE49-F238E27FC236}">
                <a16:creationId xmlns:a16="http://schemas.microsoft.com/office/drawing/2014/main" id="{FF2A6F75-F7C5-4622-A1AD-38D291460ED2}"/>
              </a:ext>
            </a:extLst>
          </p:cNvPr>
          <p:cNvSpPr>
            <a:spLocks noGrp="1"/>
          </p:cNvSpPr>
          <p:nvPr>
            <p:ph idx="1"/>
          </p:nvPr>
        </p:nvSpPr>
        <p:spPr/>
        <p:txBody>
          <a:bodyPr/>
          <a:lstStyle/>
          <a:p>
            <a:r>
              <a:rPr lang="he-IL" dirty="0"/>
              <a:t>למרות שרוב רובם של התושבים המקומיים סייעו לגרמנים בחיסול היהודים, השפלתם וההתעללות בהם, ולמרות שחלק ניכר מהתושבים המקומיים ישבו אדישים אל נוכח הזוועות – היו גם תושבים מקומיים שפעלו ממניעים שונים כדי לסייע ליהודים. אלו נקראים </a:t>
            </a:r>
            <a:r>
              <a:rPr lang="he-IL" b="1" dirty="0"/>
              <a:t>חסידי אומות העולם</a:t>
            </a:r>
            <a:r>
              <a:rPr lang="he-IL" dirty="0"/>
              <a:t>.</a:t>
            </a:r>
          </a:p>
          <a:p>
            <a:r>
              <a:rPr lang="he-IL" dirty="0"/>
              <a:t>הדוגמה הבולטת ביותר בתקופת השואה לפעילות של חסידי אומות העולם הייתה בדנמרק. המלך הדני סירב להחיל את המדיניות האנטי-יהודית של גרמניה והבהיר שבמידה והיהודים יחויבו ללכת עם טלאי צהוב – אז גם הוא יענוד אותו.</a:t>
            </a:r>
          </a:p>
        </p:txBody>
      </p:sp>
    </p:spTree>
    <p:extLst>
      <p:ext uri="{BB962C8B-B14F-4D97-AF65-F5344CB8AC3E}">
        <p14:creationId xmlns:p14="http://schemas.microsoft.com/office/powerpoint/2010/main" val="52555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a:extLst>
              <a:ext uri="{FF2B5EF4-FFF2-40B4-BE49-F238E27FC236}">
                <a16:creationId xmlns:a16="http://schemas.microsoft.com/office/drawing/2014/main" id="{2AB7222F-153C-434B-9098-F47021A4C6FF}"/>
              </a:ext>
            </a:extLst>
          </p:cNvPr>
          <p:cNvSpPr>
            <a:spLocks noGrp="1"/>
          </p:cNvSpPr>
          <p:nvPr>
            <p:ph idx="1"/>
          </p:nvPr>
        </p:nvSpPr>
        <p:spPr/>
        <p:txBody>
          <a:bodyPr/>
          <a:lstStyle/>
          <a:p>
            <a:r>
              <a:rPr lang="he-IL" dirty="0"/>
              <a:t>כאשר נודע שגרמניה מתכוונת לבצע גירוש ליהודי דנמרק, החל מבצע עממי וספונטני בהיקף גדול של שותפים דנים – שהעבירו את אלפי היהודים מדנמרק לשבדיה הסמוכה, שהייתה ניטרלית. הם העבירו אותם בסתר בסירות משוטים אל שבדיה. </a:t>
            </a:r>
          </a:p>
          <a:p>
            <a:r>
              <a:rPr lang="he-IL" dirty="0"/>
              <a:t>בסופו של דבר נתפסו רק 500 יהודים מדנמרק והם נשלחו לגטו </a:t>
            </a:r>
            <a:r>
              <a:rPr lang="he-IL" dirty="0" err="1"/>
              <a:t>טרזינשטט</a:t>
            </a:r>
            <a:r>
              <a:rPr lang="he-IL" dirty="0"/>
              <a:t>, אולם גם אז המלך הדני והתושבים המשיכו לדרוש בשלומם, לשלוח חבילות מזון ולדרוש ערבויות לגורלם. בסיומה של המלחמה נספו כ-50 יהודים מדנמרק. </a:t>
            </a:r>
          </a:p>
          <a:p>
            <a:r>
              <a:rPr lang="he-IL" dirty="0"/>
              <a:t>על המעשים האלו זכה מלך דנמרק לאות חסיד אומות העולם, וגם העם הדני זכה כולו לאות חסיד אומות העולם.</a:t>
            </a:r>
          </a:p>
        </p:txBody>
      </p:sp>
    </p:spTree>
    <p:extLst>
      <p:ext uri="{BB962C8B-B14F-4D97-AF65-F5344CB8AC3E}">
        <p14:creationId xmlns:p14="http://schemas.microsoft.com/office/powerpoint/2010/main" val="387727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8985C322-6BCE-4AEB-BF18-688D77A65AD6}"/>
              </a:ext>
            </a:extLst>
          </p:cNvPr>
          <p:cNvSpPr>
            <a:spLocks noGrp="1"/>
          </p:cNvSpPr>
          <p:nvPr>
            <p:ph idx="1"/>
          </p:nvPr>
        </p:nvSpPr>
        <p:spPr/>
        <p:txBody>
          <a:bodyPr/>
          <a:lstStyle/>
          <a:p>
            <a:r>
              <a:rPr lang="he-IL" dirty="0"/>
              <a:t>בכל העמים אפשר למצוא אנשים בודדים אשר עשו כל שיכלו כדי להציל יהודים, אם ע"י מחסה, אם בהשגת תעודות מזויפות, אם בהברחה למדינה בטוחה או באספקת מים או מזון וכן החזקת יהודים בבתי חרושת עד היום האחרון של המלחמה. </a:t>
            </a:r>
          </a:p>
          <a:p>
            <a:r>
              <a:rPr lang="he-IL" b="1" dirty="0"/>
              <a:t>חסיד אומות העולם </a:t>
            </a:r>
            <a:r>
              <a:rPr lang="he-IL" dirty="0"/>
              <a:t>הוא אדם או ארגון אשר פעל להצלת יהודים (גם אם ההצלה לא הצליחה לבסוף) וכל זאת מתוך מניע אנושי-מוסרי בלבד, ולא מתוך מניע כלכלי (קבלת כסף, טובות הנאה וכו'), ומתוך אמת-מצפונית לסייע לאדם אחר הזקוק לסיוע ולעזרה. </a:t>
            </a:r>
          </a:p>
        </p:txBody>
      </p:sp>
    </p:spTree>
    <p:extLst>
      <p:ext uri="{BB962C8B-B14F-4D97-AF65-F5344CB8AC3E}">
        <p14:creationId xmlns:p14="http://schemas.microsoft.com/office/powerpoint/2010/main" val="4000700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E46A07D5-7AC4-4E8A-9253-19DA86B4A586}"/>
              </a:ext>
            </a:extLst>
          </p:cNvPr>
          <p:cNvSpPr>
            <a:spLocks noGrp="1"/>
          </p:cNvSpPr>
          <p:nvPr>
            <p:ph idx="1"/>
          </p:nvPr>
        </p:nvSpPr>
        <p:spPr/>
        <p:txBody>
          <a:bodyPr/>
          <a:lstStyle/>
          <a:p>
            <a:r>
              <a:rPr lang="he-IL" dirty="0"/>
              <a:t>גם בקרב הגרמנים היו חסידי אומות העולם. כך, למשל, </a:t>
            </a:r>
            <a:r>
              <a:rPr lang="he-IL" b="1" dirty="0"/>
              <a:t>אוסקר שינדלר</a:t>
            </a:r>
            <a:r>
              <a:rPr lang="he-IL" dirty="0"/>
              <a:t>, שהיה בעל מפעל בפולין והעסיק יהודים רבים ללא כדאיות כלכלית למען הצלתם. כמוהו היה גם </a:t>
            </a:r>
            <a:r>
              <a:rPr lang="he-IL" b="1" dirty="0"/>
              <a:t>הרמן גרבה</a:t>
            </a:r>
            <a:r>
              <a:rPr lang="he-IL" dirty="0"/>
              <a:t>, גרמני שהעסיק יהודים רבים בשני מפעלים שהיו לו ללא כל כדאיות כלכלית, רק לשם הצלתם. דוגמה נוספת היא </a:t>
            </a:r>
            <a:r>
              <a:rPr lang="he-IL" b="1" dirty="0"/>
              <a:t>אנטון שמיד</a:t>
            </a:r>
            <a:r>
              <a:rPr lang="he-IL" dirty="0"/>
              <a:t> שהיה חייל בצבא הגרמני שסייע רבות ליהודים ותרם להצלתם של יותר מ-250 יהודים. </a:t>
            </a:r>
          </a:p>
          <a:p>
            <a:r>
              <a:rPr lang="he-IL" dirty="0"/>
              <a:t>חסידי אומות העולם סיכנו את חייהם ובמקרים רבים גם את חיי משפחותיהם. בפולין ההוראה הייתה שמי שיציל יהודי – הוא ובני ביתו יוצאו להורג. אך למרות זאת מספר חסידי אומות העולם בפולין הוא הגבוה ביותר.</a:t>
            </a:r>
          </a:p>
        </p:txBody>
      </p:sp>
    </p:spTree>
    <p:extLst>
      <p:ext uri="{BB962C8B-B14F-4D97-AF65-F5344CB8AC3E}">
        <p14:creationId xmlns:p14="http://schemas.microsoft.com/office/powerpoint/2010/main" val="302033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1D460ACB-6D15-4500-8C89-FEF7508E383A}"/>
              </a:ext>
            </a:extLst>
          </p:cNvPr>
          <p:cNvSpPr>
            <a:spLocks noGrp="1"/>
          </p:cNvSpPr>
          <p:nvPr>
            <p:ph idx="1"/>
          </p:nvPr>
        </p:nvSpPr>
        <p:spPr/>
        <p:txBody>
          <a:bodyPr/>
          <a:lstStyle/>
          <a:p>
            <a:r>
              <a:rPr lang="he-IL" dirty="0"/>
              <a:t>האם אדם שהציל יהודי בעבור כסף, כדי לממן את ההוצאות עבור אותו היהודי – ראוי להיקרא חסיד אומות העולם?</a:t>
            </a:r>
          </a:p>
        </p:txBody>
      </p:sp>
      <p:pic>
        <p:nvPicPr>
          <p:cNvPr id="10" name="מציין מיקום של תמונה 9" descr="תמונה שמכילה צללית&#10;&#10;תיאור שנוצר ברמת מהימנות גבוהה">
            <a:extLst>
              <a:ext uri="{FF2B5EF4-FFF2-40B4-BE49-F238E27FC236}">
                <a16:creationId xmlns:a16="http://schemas.microsoft.com/office/drawing/2014/main" id="{B87643CD-213E-48DF-A1F4-6E47C74B55A7}"/>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8737" r="8737"/>
          <a:stretch>
            <a:fillRect/>
          </a:stretch>
        </p:blipFill>
        <p:spPr/>
      </p:pic>
    </p:spTree>
    <p:extLst>
      <p:ext uri="{BB962C8B-B14F-4D97-AF65-F5344CB8AC3E}">
        <p14:creationId xmlns:p14="http://schemas.microsoft.com/office/powerpoint/2010/main" val="1563077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16B05F9A-4E67-4192-A011-0FF422710619}"/>
              </a:ext>
            </a:extLst>
          </p:cNvPr>
          <p:cNvSpPr>
            <a:spLocks noGrp="1"/>
          </p:cNvSpPr>
          <p:nvPr>
            <p:ph type="title"/>
          </p:nvPr>
        </p:nvSpPr>
        <p:spPr>
          <a:xfrm>
            <a:off x="1522413" y="1643064"/>
            <a:ext cx="9144002" cy="1569912"/>
          </a:xfrm>
        </p:spPr>
        <p:txBody>
          <a:bodyPr>
            <a:normAutofit/>
          </a:bodyPr>
          <a:lstStyle/>
          <a:p>
            <a:pPr algn="ctr">
              <a:lnSpc>
                <a:spcPct val="150000"/>
              </a:lnSpc>
            </a:pPr>
            <a:r>
              <a:rPr lang="he-IL" b="1" dirty="0"/>
              <a:t>ג. העמידה היהודית</a:t>
            </a:r>
          </a:p>
        </p:txBody>
      </p:sp>
    </p:spTree>
    <p:extLst>
      <p:ext uri="{BB962C8B-B14F-4D97-AF65-F5344CB8AC3E}">
        <p14:creationId xmlns:p14="http://schemas.microsoft.com/office/powerpoint/2010/main" val="198922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a:extLst>
              <a:ext uri="{FF2B5EF4-FFF2-40B4-BE49-F238E27FC236}">
                <a16:creationId xmlns:a16="http://schemas.microsoft.com/office/drawing/2014/main" id="{DCC3AA88-5763-491B-96F2-B2A7AF97527A}"/>
              </a:ext>
            </a:extLst>
          </p:cNvPr>
          <p:cNvSpPr>
            <a:spLocks noGrp="1"/>
          </p:cNvSpPr>
          <p:nvPr>
            <p:ph idx="1"/>
          </p:nvPr>
        </p:nvSpPr>
        <p:spPr/>
        <p:txBody>
          <a:bodyPr/>
          <a:lstStyle/>
          <a:p>
            <a:r>
              <a:rPr lang="he-IL" dirty="0"/>
              <a:t>המאבק היהודי בשואה אינו רק בגבורה החמושה – לא רק במרידות בגטאות ובמחנות, אלא גם ובעיקר במאבק היומיומי של הישרדות נפשית, רוחנית, מנטלית, אנושית, יהודית. המאבק להישאר יהודי על אף הניסיון הקשה, המאבק לנצח מבחינה רוחנית את הנאצים.</a:t>
            </a:r>
          </a:p>
          <a:p>
            <a:pPr marL="45720" indent="0">
              <a:buNone/>
            </a:pPr>
            <a:r>
              <a:rPr lang="he-IL" b="1" u="sng" dirty="0"/>
              <a:t>העמידה הרוחנית בשואה באה לידי ביטוי בארבעה תחומים:</a:t>
            </a:r>
          </a:p>
          <a:p>
            <a:r>
              <a:rPr lang="he-IL" b="1" dirty="0"/>
              <a:t>שמירה על זהות אנושית</a:t>
            </a:r>
            <a:r>
              <a:rPr lang="he-IL" dirty="0"/>
              <a:t> – הרצון הנאצי להפוך את היהודי ל"אבק אדם" ולשלול ממנו את הצלם האנושי, הוביל יהודים רבים להילחם על המשך חייהם האנושיים. היהודים רצו להמשיך לקיים את חייהם ואורחות חייהם כפי שהיו לפני השואה, וכך אנשים המשיכו לעבוד במקצועות שלהם, המשיכו לקיים את אורחות חייהם בניסיון נואש לשמור על אנושיותם.</a:t>
            </a:r>
            <a:endParaRPr lang="he-IL" b="1" dirty="0"/>
          </a:p>
          <a:p>
            <a:pPr marL="45720" indent="0">
              <a:buNone/>
            </a:pPr>
            <a:endParaRPr lang="he-IL" dirty="0"/>
          </a:p>
          <a:p>
            <a:endParaRPr lang="he-IL" dirty="0"/>
          </a:p>
        </p:txBody>
      </p:sp>
    </p:spTree>
    <p:extLst>
      <p:ext uri="{BB962C8B-B14F-4D97-AF65-F5344CB8AC3E}">
        <p14:creationId xmlns:p14="http://schemas.microsoft.com/office/powerpoint/2010/main" val="302194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8E9DB320-7A3F-433B-9801-1CF80FBCD0FC}"/>
              </a:ext>
            </a:extLst>
          </p:cNvPr>
          <p:cNvSpPr>
            <a:spLocks noGrp="1"/>
          </p:cNvSpPr>
          <p:nvPr>
            <p:ph idx="1"/>
          </p:nvPr>
        </p:nvSpPr>
        <p:spPr/>
        <p:txBody>
          <a:bodyPr/>
          <a:lstStyle/>
          <a:p>
            <a:r>
              <a:rPr lang="he-IL" b="1" dirty="0"/>
              <a:t>שמירה על זהות יהודית</a:t>
            </a:r>
            <a:r>
              <a:rPr lang="he-IL" dirty="0"/>
              <a:t> – השאיפה של היהודים הייתה לשמור על הזהות היהודית גם בגטאות וגם במחנות. היה רצון עז להמשיך ולחיות לפי מצוות התורה ואורחות החיים הדתיים. יהודים הרגישו שרק כך יוכלו לשמור על צלם האנוש שלהם. </a:t>
            </a:r>
          </a:p>
          <a:p>
            <a:r>
              <a:rPr lang="he-IL" b="1" dirty="0"/>
              <a:t>קידוש השם</a:t>
            </a:r>
            <a:r>
              <a:rPr lang="he-IL" dirty="0"/>
              <a:t> – יהודים רבים קיימו את מצוות "קידוש השם" שהיא בחירה חופשית למען תורת ישראל. הם ראו את עצמם בכך ממשיכים את הדורות הקודמים להם – יהודים הלכו למוות עטופים בטלית, קראו 'שמע ישראל'. נוצרה בשואה בחירה חדשה בין מוות מתוך כפירה או מוות מתוך אמונה.</a:t>
            </a:r>
          </a:p>
          <a:p>
            <a:endParaRPr lang="he-IL" dirty="0"/>
          </a:p>
        </p:txBody>
      </p:sp>
    </p:spTree>
    <p:extLst>
      <p:ext uri="{BB962C8B-B14F-4D97-AF65-F5344CB8AC3E}">
        <p14:creationId xmlns:p14="http://schemas.microsoft.com/office/powerpoint/2010/main" val="655754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16B05F9A-4E67-4192-A011-0FF422710619}"/>
              </a:ext>
            </a:extLst>
          </p:cNvPr>
          <p:cNvSpPr>
            <a:spLocks noGrp="1"/>
          </p:cNvSpPr>
          <p:nvPr>
            <p:ph type="title"/>
          </p:nvPr>
        </p:nvSpPr>
        <p:spPr>
          <a:xfrm>
            <a:off x="1522413" y="1643064"/>
            <a:ext cx="9144002" cy="2145976"/>
          </a:xfrm>
        </p:spPr>
        <p:txBody>
          <a:bodyPr>
            <a:normAutofit fontScale="90000"/>
          </a:bodyPr>
          <a:lstStyle/>
          <a:p>
            <a:pPr algn="ctr">
              <a:lnSpc>
                <a:spcPct val="150000"/>
              </a:lnSpc>
            </a:pPr>
            <a:r>
              <a:rPr lang="he-IL" b="1" dirty="0"/>
              <a:t>א. השלב הראשון</a:t>
            </a:r>
            <a:br>
              <a:rPr lang="he-IL" b="1" dirty="0"/>
            </a:br>
            <a:r>
              <a:rPr lang="he-IL" b="1" dirty="0"/>
              <a:t>1939-1941</a:t>
            </a:r>
          </a:p>
        </p:txBody>
      </p:sp>
    </p:spTree>
    <p:extLst>
      <p:ext uri="{BB962C8B-B14F-4D97-AF65-F5344CB8AC3E}">
        <p14:creationId xmlns:p14="http://schemas.microsoft.com/office/powerpoint/2010/main" val="390744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D7F99ADB-9512-44A4-A265-60440E0F3182}"/>
              </a:ext>
            </a:extLst>
          </p:cNvPr>
          <p:cNvSpPr>
            <a:spLocks noGrp="1"/>
          </p:cNvSpPr>
          <p:nvPr>
            <p:ph idx="1"/>
          </p:nvPr>
        </p:nvSpPr>
        <p:spPr>
          <a:xfrm>
            <a:off x="3646140" y="404664"/>
            <a:ext cx="7992888" cy="6252890"/>
          </a:xfrm>
        </p:spPr>
        <p:txBody>
          <a:bodyPr/>
          <a:lstStyle/>
          <a:p>
            <a:r>
              <a:rPr lang="he-IL" b="1" dirty="0"/>
              <a:t>קידוש החיים</a:t>
            </a:r>
            <a:r>
              <a:rPr lang="he-IL" dirty="0"/>
              <a:t> – כל אחד ואחד יעשה כל שביכולתו לקיים את חייו ולשמור עליהם, ובכך לנצח את הנאצים המבקשים להשמידנו. אנשים ראו בכל יום ויום שהם שורדים את 'קידוש החיים' שלהם.</a:t>
            </a:r>
            <a:endParaRPr lang="he-IL" b="1" dirty="0"/>
          </a:p>
          <a:p>
            <a:r>
              <a:rPr lang="he-IL" dirty="0"/>
              <a:t>מי שטבע את המונח "קידוש החיים" היה הרב </a:t>
            </a:r>
            <a:r>
              <a:rPr lang="he-IL" dirty="0" err="1"/>
              <a:t>ניסנבוים</a:t>
            </a:r>
            <a:r>
              <a:rPr lang="he-IL" dirty="0"/>
              <a:t> אשר קבע שבשעה זו של שמד – חובה עלינו לעשות כל שביכולתנו כדי לשרוד, גם במחיר של אכילת מאכלות אסורות.</a:t>
            </a:r>
          </a:p>
          <a:p>
            <a:endParaRPr lang="he-IL" dirty="0"/>
          </a:p>
        </p:txBody>
      </p:sp>
      <p:pic>
        <p:nvPicPr>
          <p:cNvPr id="2050" name="Picture 2" descr="×ª××¦××ª ×ª××× × ×¢×××¨ ××¨× × ××¡× ××××">
            <a:extLst>
              <a:ext uri="{FF2B5EF4-FFF2-40B4-BE49-F238E27FC236}">
                <a16:creationId xmlns:a16="http://schemas.microsoft.com/office/drawing/2014/main" id="{B3A8E098-9F46-4475-BA12-07BCA99663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772" y="980727"/>
            <a:ext cx="3096344" cy="43887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673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9AC3D911-FD7C-492E-912A-910C7119D292}"/>
              </a:ext>
            </a:extLst>
          </p:cNvPr>
          <p:cNvSpPr>
            <a:spLocks noGrp="1"/>
          </p:cNvSpPr>
          <p:nvPr>
            <p:ph idx="1"/>
          </p:nvPr>
        </p:nvSpPr>
        <p:spPr/>
        <p:txBody>
          <a:bodyPr/>
          <a:lstStyle/>
          <a:p>
            <a:r>
              <a:rPr lang="he-IL" dirty="0"/>
              <a:t>מושג חדש נוסף שנוצר בימי השואה היה 'קידוש החיים' – חובה על כל יהודי לעשות כל שביכולתו להגן על חייו, כולל שמירה על צלם אנוש ועל קיום אורח חיים יהודי, בשאיפה לשרוד כדי להפר את המזימה הנאצית. קידוש החיים בא לידי ביטוי בשתי דרכים:</a:t>
            </a:r>
          </a:p>
          <a:p>
            <a:r>
              <a:rPr lang="he-IL" b="1" dirty="0"/>
              <a:t>שמירה על החיים</a:t>
            </a:r>
            <a:r>
              <a:rPr lang="he-IL" dirty="0"/>
              <a:t> - היו שראו בקידוש החיים בניית בונקרים, מרתפים ועליות גג להינצל מהנאצים בימי האקציות. היו שארגנו משמרות שהסתובבו סביב הגטאות כדי להודיע על סכנה קרבה, היו שראו בקידוש החיים הברחת מזון ואוכל. היו התארגנויות רבות לעזרה הדדית בעיקר לילדים ולקשישים. גם ניסיונות בריחה ומעבר לצד ה"ארי" נחשבו לקידוש החיים וכן פעילויות חינוך ותרבות בגטו.</a:t>
            </a:r>
          </a:p>
          <a:p>
            <a:endParaRPr lang="he-IL" dirty="0"/>
          </a:p>
          <a:p>
            <a:endParaRPr lang="he-IL" dirty="0"/>
          </a:p>
          <a:p>
            <a:endParaRPr lang="he-IL" dirty="0"/>
          </a:p>
        </p:txBody>
      </p:sp>
    </p:spTree>
    <p:extLst>
      <p:ext uri="{BB962C8B-B14F-4D97-AF65-F5344CB8AC3E}">
        <p14:creationId xmlns:p14="http://schemas.microsoft.com/office/powerpoint/2010/main" val="203115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60318FDA-7470-4D22-84D5-E38F35233868}"/>
              </a:ext>
            </a:extLst>
          </p:cNvPr>
          <p:cNvSpPr>
            <a:spLocks noGrp="1"/>
          </p:cNvSpPr>
          <p:nvPr>
            <p:ph idx="1"/>
          </p:nvPr>
        </p:nvSpPr>
        <p:spPr/>
        <p:txBody>
          <a:bodyPr>
            <a:normAutofit fontScale="92500"/>
          </a:bodyPr>
          <a:lstStyle/>
          <a:p>
            <a:pPr>
              <a:lnSpc>
                <a:spcPct val="160000"/>
              </a:lnSpc>
            </a:pPr>
            <a:r>
              <a:rPr lang="he-IL" b="1" dirty="0"/>
              <a:t>קידוש החיים היהודיים</a:t>
            </a:r>
            <a:r>
              <a:rPr lang="he-IL" dirty="0"/>
              <a:t> – היו שראו ב'קידוש החיים' קיום חיים שיש בהם צביון (אופי) יהודי למרות כל הגזירות ובתוך כל הצרות:</a:t>
            </a:r>
          </a:p>
          <a:p>
            <a:pPr lvl="1">
              <a:lnSpc>
                <a:spcPct val="160000"/>
              </a:lnSpc>
            </a:pPr>
            <a:r>
              <a:rPr lang="he-IL" dirty="0"/>
              <a:t>פגישות לקידוש בליל שבת, מסיבת עונג שבת ועוד.</a:t>
            </a:r>
          </a:p>
          <a:p>
            <a:pPr lvl="1">
              <a:lnSpc>
                <a:spcPct val="160000"/>
              </a:lnSpc>
            </a:pPr>
            <a:r>
              <a:rPr lang="he-IL" dirty="0"/>
              <a:t>קיום שיעורי תורה ושיעורי היסטוריה של ארץ-ישראל.</a:t>
            </a:r>
          </a:p>
          <a:p>
            <a:pPr lvl="1">
              <a:lnSpc>
                <a:spcPct val="160000"/>
              </a:lnSpc>
            </a:pPr>
            <a:r>
              <a:rPr lang="he-IL" dirty="0"/>
              <a:t>שמירה על קיום מצוות הנחת תפילין ותפילה, גם בידיעה שמדובר בסכנת נפשות ממש.</a:t>
            </a:r>
          </a:p>
          <a:p>
            <a:pPr>
              <a:lnSpc>
                <a:spcPct val="160000"/>
              </a:lnSpc>
            </a:pPr>
            <a:r>
              <a:rPr lang="he-IL" dirty="0"/>
              <a:t>עוצמת קידוש החיים באה מתוך כך שהיהדות רואה בחיים כערך עליון: "ונשמרתם מאוד לנפשותיכם".</a:t>
            </a:r>
          </a:p>
          <a:p>
            <a:pPr>
              <a:lnSpc>
                <a:spcPct val="160000"/>
              </a:lnSpc>
            </a:pPr>
            <a:r>
              <a:rPr lang="he-IL" dirty="0"/>
              <a:t>כמו כן העוצמה באה בעקבות האמונה כי הניצחון על הנאצים בוא יבוא, והיהודים רוצים לחיות כדי לראות במפלת הנאצים.</a:t>
            </a:r>
          </a:p>
        </p:txBody>
      </p:sp>
    </p:spTree>
    <p:extLst>
      <p:ext uri="{BB962C8B-B14F-4D97-AF65-F5344CB8AC3E}">
        <p14:creationId xmlns:p14="http://schemas.microsoft.com/office/powerpoint/2010/main" val="2013903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0C15A9CB-D8FD-4149-9B73-659014CD80D9}"/>
              </a:ext>
            </a:extLst>
          </p:cNvPr>
          <p:cNvSpPr>
            <a:spLocks noGrp="1"/>
          </p:cNvSpPr>
          <p:nvPr>
            <p:ph type="title"/>
          </p:nvPr>
        </p:nvSpPr>
        <p:spPr/>
        <p:txBody>
          <a:bodyPr/>
          <a:lstStyle/>
          <a:p>
            <a:r>
              <a:rPr lang="he-IL" dirty="0"/>
              <a:t>פעילות עזרה וסעד</a:t>
            </a:r>
          </a:p>
        </p:txBody>
      </p:sp>
      <p:sp>
        <p:nvSpPr>
          <p:cNvPr id="4" name="מציין מיקום תוכן 3">
            <a:extLst>
              <a:ext uri="{FF2B5EF4-FFF2-40B4-BE49-F238E27FC236}">
                <a16:creationId xmlns:a16="http://schemas.microsoft.com/office/drawing/2014/main" id="{10FED2C0-6A64-4F02-896A-B1A3B107C323}"/>
              </a:ext>
            </a:extLst>
          </p:cNvPr>
          <p:cNvSpPr>
            <a:spLocks noGrp="1"/>
          </p:cNvSpPr>
          <p:nvPr>
            <p:ph idx="1"/>
          </p:nvPr>
        </p:nvSpPr>
        <p:spPr/>
        <p:txBody>
          <a:bodyPr/>
          <a:lstStyle/>
          <a:p>
            <a:r>
              <a:rPr lang="he-IL" b="1" dirty="0"/>
              <a:t>הקמת מוסדות לעזרה הדדית</a:t>
            </a:r>
            <a:r>
              <a:rPr lang="he-IL" dirty="0"/>
              <a:t> – בתוך חומות הגטו הלכה וגברה העזרה ההדדית בין היהודים, הוקמו מוסדות כמו "העזרה העצמית היהודית" שהפעיל מטבחים עממיים, גני ילדים ובתי יתומים והושיט עזרה רפואית וחומרית לנזקקים.</a:t>
            </a:r>
            <a:endParaRPr lang="he-IL" b="1" dirty="0"/>
          </a:p>
          <a:p>
            <a:r>
              <a:rPr lang="he-IL" b="1" dirty="0"/>
              <a:t>הקמת בתי מלאכה</a:t>
            </a:r>
            <a:r>
              <a:rPr lang="he-IL" dirty="0"/>
              <a:t> – יהודים הפעילו שיטות יזומות פרטיות רבות כדי להמשיך לעבוד ולפרנס את בתיהם. בעלי מלאכה יצרו קשרים עם סוחרים פולנים והמסחר המשיך עם הפולנים שמחוץ לגטו. בשלב כלשהו גם הגרמנים יצרו קשרי מסחר עם היהודים כדי להשיג מזרנים, מברשות </a:t>
            </a:r>
            <a:r>
              <a:rPr lang="he-IL" dirty="0" err="1"/>
              <a:t>וכו</a:t>
            </a:r>
            <a:r>
              <a:rPr lang="he-IL" dirty="0"/>
              <a:t>'. ראשי היודנרט ראו בבתי המלאכה ("שוֹפִּים") חשיבות לשרידה היהודית. המחשבה הייתה שהעבודה חוסכת דם ושהעבודה היא דרך להצלה.</a:t>
            </a:r>
          </a:p>
        </p:txBody>
      </p:sp>
    </p:spTree>
    <p:extLst>
      <p:ext uri="{BB962C8B-B14F-4D97-AF65-F5344CB8AC3E}">
        <p14:creationId xmlns:p14="http://schemas.microsoft.com/office/powerpoint/2010/main" val="246268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a:extLst>
              <a:ext uri="{FF2B5EF4-FFF2-40B4-BE49-F238E27FC236}">
                <a16:creationId xmlns:a16="http://schemas.microsoft.com/office/drawing/2014/main" id="{1A1021BB-0547-4E3C-A4C4-FE06F51FF738}"/>
              </a:ext>
            </a:extLst>
          </p:cNvPr>
          <p:cNvSpPr>
            <a:spLocks noGrp="1"/>
          </p:cNvSpPr>
          <p:nvPr>
            <p:ph idx="1"/>
          </p:nvPr>
        </p:nvSpPr>
        <p:spPr/>
        <p:txBody>
          <a:bodyPr/>
          <a:lstStyle/>
          <a:p>
            <a:r>
              <a:rPr lang="he-IL" b="1" dirty="0"/>
              <a:t>הקמת מערכת חינוך</a:t>
            </a:r>
            <a:r>
              <a:rPr lang="he-IL" dirty="0"/>
              <a:t> – תחילה הגרמנים אישרו לימודים בבית ספר, אולם לאחר שאסרו זאת בתי הספר "ירדו למחתרת" והמשיכו בתפקידם בחינוך הנוער והילדים. בתי הספר הוקמו במרתפים, בבונקרים ובעליות הגג. בתי הספר אפשרו לילדים לשכוח לזמן מה את התלאות והסבל.</a:t>
            </a:r>
            <a:endParaRPr lang="he-IL" b="1" dirty="0"/>
          </a:p>
          <a:p>
            <a:r>
              <a:rPr lang="he-IL" dirty="0"/>
              <a:t>הפעילות החינוכית בגטו ורשה קשורה </a:t>
            </a:r>
            <a:r>
              <a:rPr lang="he-IL" dirty="0" err="1"/>
              <a:t>ל</a:t>
            </a:r>
            <a:r>
              <a:rPr lang="he-IL" b="1" dirty="0" err="1">
                <a:solidFill>
                  <a:srgbClr val="FF0000"/>
                </a:solidFill>
                <a:effectLst>
                  <a:outerShdw blurRad="38100" dist="38100" dir="2700000" algn="tl">
                    <a:srgbClr val="000000">
                      <a:alpha val="43137"/>
                    </a:srgbClr>
                  </a:outerShdw>
                </a:effectLst>
              </a:rPr>
              <a:t>יאנוש</a:t>
            </a:r>
            <a:r>
              <a:rPr lang="he-IL" b="1" dirty="0">
                <a:solidFill>
                  <a:srgbClr val="FF0000"/>
                </a:solidFill>
                <a:effectLst>
                  <a:outerShdw blurRad="38100" dist="38100" dir="2700000" algn="tl">
                    <a:srgbClr val="000000">
                      <a:alpha val="43137"/>
                    </a:srgbClr>
                  </a:outerShdw>
                </a:effectLst>
              </a:rPr>
              <a:t> </a:t>
            </a:r>
            <a:r>
              <a:rPr lang="he-IL" b="1" dirty="0" err="1">
                <a:solidFill>
                  <a:srgbClr val="FF0000"/>
                </a:solidFill>
                <a:effectLst>
                  <a:outerShdw blurRad="38100" dist="38100" dir="2700000" algn="tl">
                    <a:srgbClr val="000000">
                      <a:alpha val="43137"/>
                    </a:srgbClr>
                  </a:outerShdw>
                </a:effectLst>
              </a:rPr>
              <a:t>קורצ'אק</a:t>
            </a:r>
            <a:r>
              <a:rPr lang="he-IL" b="1" dirty="0">
                <a:solidFill>
                  <a:srgbClr val="FF0000"/>
                </a:solidFill>
                <a:effectLst>
                  <a:outerShdw blurRad="38100" dist="38100" dir="2700000" algn="tl">
                    <a:srgbClr val="000000">
                      <a:alpha val="43137"/>
                    </a:srgbClr>
                  </a:outerShdw>
                </a:effectLst>
              </a:rPr>
              <a:t> </a:t>
            </a:r>
            <a:r>
              <a:rPr lang="he-IL" dirty="0"/>
              <a:t>(הנרי </a:t>
            </a:r>
            <a:r>
              <a:rPr lang="he-IL" dirty="0" err="1"/>
              <a:t>גולדשמיט</a:t>
            </a:r>
            <a:r>
              <a:rPr lang="he-IL" dirty="0"/>
              <a:t>) שהיה בעל בית יתומים לפני המלחמה ובזמן הגטו ניהל את בית היתומים בגטו. במהלך חיי הגטו פעל </a:t>
            </a:r>
            <a:r>
              <a:rPr lang="he-IL" dirty="0" err="1"/>
              <a:t>קורצ'אק</a:t>
            </a:r>
            <a:r>
              <a:rPr lang="he-IL" dirty="0"/>
              <a:t> רבות למען בית היתומים והנחיל שיטת חינוך ייחודית. כאשר ניתנה הוראת הגירוש של הילדים מבית היתומים לטרבלינקה, הוא סירב לעזוב אותם ועלה איתם לרכבת.</a:t>
            </a:r>
          </a:p>
        </p:txBody>
      </p:sp>
    </p:spTree>
    <p:extLst>
      <p:ext uri="{BB962C8B-B14F-4D97-AF65-F5344CB8AC3E}">
        <p14:creationId xmlns:p14="http://schemas.microsoft.com/office/powerpoint/2010/main" val="112293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D852DCD8-0748-4F09-BF07-BFE51790C535}"/>
              </a:ext>
            </a:extLst>
          </p:cNvPr>
          <p:cNvSpPr>
            <a:spLocks noGrp="1"/>
          </p:cNvSpPr>
          <p:nvPr>
            <p:ph idx="1"/>
          </p:nvPr>
        </p:nvSpPr>
        <p:spPr/>
        <p:txBody>
          <a:bodyPr/>
          <a:lstStyle/>
          <a:p>
            <a:r>
              <a:rPr lang="he-IL" b="1" dirty="0"/>
              <a:t>מפעלי תיעוד ושימור</a:t>
            </a:r>
            <a:r>
              <a:rPr lang="he-IL" dirty="0"/>
              <a:t> – רבים מהיהודים כתבו יומנים, עדויות וזיכרונות מהתקופה בגטו. מפעל "עונג שבת" של ההיסטוריון עמנואל </a:t>
            </a:r>
            <a:r>
              <a:rPr lang="he-IL" dirty="0" err="1"/>
              <a:t>רינגלבלום</a:t>
            </a:r>
            <a:r>
              <a:rPr lang="he-IL" dirty="0"/>
              <a:t> והרב </a:t>
            </a:r>
            <a:r>
              <a:rPr lang="he-IL" dirty="0" err="1"/>
              <a:t>הובנברד</a:t>
            </a:r>
            <a:r>
              <a:rPr lang="he-IL" dirty="0"/>
              <a:t> שרד את המלחמה בכדי חרס, כלי מתכת ובקבוקי חלב שהוסתרו מתחת לאדמת הגטו. </a:t>
            </a:r>
          </a:p>
          <a:p>
            <a:r>
              <a:rPr lang="he-IL" b="1" dirty="0"/>
              <a:t>תנועות נוער</a:t>
            </a:r>
            <a:r>
              <a:rPr lang="he-IL" dirty="0"/>
              <a:t> – תנועות הנוער הציוניות, "השומר הצעיר", "דרור", "עקיבא" ועוד חשו מבוכה גדולה מאוד, נוכח העובדה שמנהיגיהם ברחו עם פלישת הגרמנים. אולם רוב המנהיגים של תנועות אלו חזרו ותפסו את ההנהגה מחדש. מנהיגי התנועות כמו מרדכי </a:t>
            </a:r>
            <a:r>
              <a:rPr lang="he-IL" dirty="0" err="1"/>
              <a:t>אנילביץ</a:t>
            </a:r>
            <a:r>
              <a:rPr lang="he-IL" dirty="0"/>
              <a:t>, צביה </a:t>
            </a:r>
            <a:r>
              <a:rPr lang="he-IL" dirty="0" err="1"/>
              <a:t>לובטקין</a:t>
            </a:r>
            <a:r>
              <a:rPr lang="he-IL" dirty="0"/>
              <a:t>, יצחק צוקרמן (</a:t>
            </a:r>
            <a:r>
              <a:rPr lang="he-IL" dirty="0" err="1"/>
              <a:t>אנטק</a:t>
            </a:r>
            <a:r>
              <a:rPr lang="he-IL" dirty="0"/>
              <a:t>) ועוד, יצרו את ההנהגה של המחתרת היהודית שתילחם מאוחר יותר. </a:t>
            </a:r>
          </a:p>
        </p:txBody>
      </p:sp>
    </p:spTree>
    <p:extLst>
      <p:ext uri="{BB962C8B-B14F-4D97-AF65-F5344CB8AC3E}">
        <p14:creationId xmlns:p14="http://schemas.microsoft.com/office/powerpoint/2010/main" val="1925086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D816AA14-BC4E-4D67-9DFC-87B4DAB25659}"/>
              </a:ext>
            </a:extLst>
          </p:cNvPr>
          <p:cNvSpPr>
            <a:spLocks noGrp="1"/>
          </p:cNvSpPr>
          <p:nvPr>
            <p:ph idx="1"/>
          </p:nvPr>
        </p:nvSpPr>
        <p:spPr/>
        <p:txBody>
          <a:bodyPr/>
          <a:lstStyle/>
          <a:p>
            <a:r>
              <a:rPr lang="he-IL" dirty="0"/>
              <a:t>בתחילת הכיבוש תנועות הנוער, שהאמינו כמו רבים, שימי המצוק של היהודים יעברו במהרה, התרכזו בשימור הפיסי – קידוש החיים, ועסקו בעיקר בזקיפות קומתו של היהודי בגטו, דאגו למורל בקרב הנערים היהודים, סייעו בחינוך ובלימוד, המשיכו בפעילות ציונית-חלוצית, סעד וצדקה – וכל זאת בתוך הגטו הסגור והמסוגר, באווירת הפחד והאימה. </a:t>
            </a:r>
          </a:p>
          <a:p>
            <a:r>
              <a:rPr lang="he-IL" dirty="0"/>
              <a:t>תנועות הנוער עסקו גם בפרסום העיתונות המחתרתית, ובהמשך, עם קבלתה מידע על הרצח ההמוני, החלו להכין את המרד.</a:t>
            </a:r>
            <a:endParaRPr lang="he-IL" b="1" dirty="0"/>
          </a:p>
          <a:p>
            <a:endParaRPr lang="he-IL" dirty="0"/>
          </a:p>
          <a:p>
            <a:endParaRPr lang="he-IL" dirty="0"/>
          </a:p>
        </p:txBody>
      </p:sp>
    </p:spTree>
    <p:extLst>
      <p:ext uri="{BB962C8B-B14F-4D97-AF65-F5344CB8AC3E}">
        <p14:creationId xmlns:p14="http://schemas.microsoft.com/office/powerpoint/2010/main" val="4138915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617207D4-1295-4514-9492-45ABF3EA1CEE}"/>
              </a:ext>
            </a:extLst>
          </p:cNvPr>
          <p:cNvSpPr>
            <a:spLocks noGrp="1"/>
          </p:cNvSpPr>
          <p:nvPr>
            <p:ph idx="1"/>
          </p:nvPr>
        </p:nvSpPr>
        <p:spPr/>
        <p:txBody>
          <a:bodyPr/>
          <a:lstStyle/>
          <a:p>
            <a:r>
              <a:rPr lang="he-IL" b="1" dirty="0"/>
              <a:t>ניהול אורח חיים דתי</a:t>
            </a:r>
            <a:r>
              <a:rPr lang="he-IL" dirty="0"/>
              <a:t> – "נושאי הזקנים והקַפּוֹטוֹת" ייצגו עבור הגרמנים את היהודים המקוריים והם "זכו" להתעללות קשה מיד עם הכיבוש, בשל בגדיהם המסורתיים הם משכו תשומת לב. שמירה על אורח חיים דתי ומסורתי הייתה בגדר סכנה של ממש, ורבים שילמו בחייהם על כך. המדיניות הנאצית לא הייתה אחידה בכל המדינות בנוגע לקיום אורח חיים דתי, אבל ככל שהלך והעמיק הכיבוש הגרמני, כך הלכו והתקשו החיים הדתיים. בגטאות ובמחנות נרשמו גילויים רבים של גבורה יהודית:</a:t>
            </a:r>
          </a:p>
          <a:p>
            <a:r>
              <a:rPr lang="he-IL" dirty="0"/>
              <a:t>במקומות בהם נאסרה תפילה ליהודים, הם סירבו להיכנע לכך והמשיכו למצוא דרכים לתפילה. הם התכנסו בבתים פרטיים וקיימו מניינים.</a:t>
            </a:r>
          </a:p>
          <a:p>
            <a:endParaRPr lang="he-IL" dirty="0"/>
          </a:p>
        </p:txBody>
      </p:sp>
    </p:spTree>
    <p:extLst>
      <p:ext uri="{BB962C8B-B14F-4D97-AF65-F5344CB8AC3E}">
        <p14:creationId xmlns:p14="http://schemas.microsoft.com/office/powerpoint/2010/main" val="2684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2387414B-0EEB-4DDA-A791-1144369316BF}"/>
              </a:ext>
            </a:extLst>
          </p:cNvPr>
          <p:cNvSpPr>
            <a:spLocks noGrp="1"/>
          </p:cNvSpPr>
          <p:nvPr>
            <p:ph idx="1"/>
          </p:nvPr>
        </p:nvSpPr>
        <p:spPr>
          <a:xfrm>
            <a:off x="600102" y="260648"/>
            <a:ext cx="11038926" cy="6396906"/>
          </a:xfrm>
        </p:spPr>
        <p:txBody>
          <a:bodyPr>
            <a:normAutofit lnSpcReduction="10000"/>
          </a:bodyPr>
          <a:lstStyle/>
          <a:p>
            <a:pPr>
              <a:buBlip>
                <a:blip r:embed="rId2"/>
              </a:buBlip>
            </a:pPr>
            <a:r>
              <a:rPr lang="he-IL" dirty="0"/>
              <a:t>היהודים המשיכו ושמרו את הדלקת הנרות בערב שבת, גם אם נאצלו לעבוד בשבת, בראש השנה ויום הכיפורים חלקם השיגו שופרים והיו שהניחו תפילין, והיו שאמרו קדיש לעצמם בזמן הובלתם למוות.</a:t>
            </a:r>
          </a:p>
          <a:p>
            <a:pPr>
              <a:buBlip>
                <a:blip r:embed="rId2"/>
              </a:buBlip>
            </a:pPr>
            <a:r>
              <a:rPr lang="he-IL" dirty="0"/>
              <a:t>הרבנים והאדמו"רים ניסו לתת מענה לצורך הדתי של היהודים ובחלק מהגטאות אפילו הוקמו בתי מדרש ללימוד תורה, נשאו דרשות והכינו את היהודים לקידוש השם. </a:t>
            </a:r>
          </a:p>
          <a:p>
            <a:r>
              <a:rPr lang="he-IL" dirty="0"/>
              <a:t>הלכות רבות ומגוונות נאלצו לקבל מענה מרבנים, שמעולם לא התנסו במקרים. כך נמצאו היתרים לערוך קידושין בגטו ורשה כדי להציל יהודי מגירוש, במקרים אחרים ניתן היתר לאכילת מאכלות אסורים, במקרים מסוימים נמצאו היתרים לאיסורים גמורים מהתורה. כך נמצא לאחר המלחמה שו"ת 'ממעמקים' של הרב אפרים אושרי זצ"ל מגטו קובנה.</a:t>
            </a:r>
          </a:p>
        </p:txBody>
      </p:sp>
    </p:spTree>
    <p:extLst>
      <p:ext uri="{BB962C8B-B14F-4D97-AF65-F5344CB8AC3E}">
        <p14:creationId xmlns:p14="http://schemas.microsoft.com/office/powerpoint/2010/main" val="274287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F0596E8B-BD11-4A79-9201-F9496AEC615D}"/>
              </a:ext>
            </a:extLst>
          </p:cNvPr>
          <p:cNvSpPr>
            <a:spLocks noGrp="1"/>
          </p:cNvSpPr>
          <p:nvPr>
            <p:ph idx="1"/>
          </p:nvPr>
        </p:nvSpPr>
        <p:spPr/>
        <p:txBody>
          <a:bodyPr>
            <a:normAutofit/>
          </a:bodyPr>
          <a:lstStyle/>
          <a:p>
            <a:r>
              <a:rPr lang="he-IL" dirty="0"/>
              <a:t>התנאים הקשים במחנות ובגטאות לא אפשרו ליהודים לשמור על אורח חיים דתי ועל קיום מצוות, אבל למרות התנאים הקשים והדיכוי ניסו יהודים לשמור על המינימום של קיום המצוות כגון תפילה בציבור, שמירת כשרות במקרה ואפשר, קיום שבת ועוד. </a:t>
            </a:r>
          </a:p>
          <a:p>
            <a:r>
              <a:rPr lang="he-IL" dirty="0"/>
              <a:t>דורות על גבי דורות חונך ישראל על 'קידוש השם' – שפיכות דמים היא אחת מהעבירות החמורות ועליה נאמר 'ייהרג ובל יעבור'. </a:t>
            </a:r>
          </a:p>
          <a:p>
            <a:r>
              <a:rPr lang="he-IL" dirty="0"/>
              <a:t>היהודים ראו בקידוש השם בשואה כבחירה חופשית – למות מתוך בחירה לקדש שם שמיים, למות בזכות שאני יהודי. </a:t>
            </a:r>
          </a:p>
          <a:p>
            <a:endParaRPr lang="he-IL" dirty="0"/>
          </a:p>
          <a:p>
            <a:endParaRPr lang="he-IL" dirty="0"/>
          </a:p>
        </p:txBody>
      </p:sp>
    </p:spTree>
    <p:extLst>
      <p:ext uri="{BB962C8B-B14F-4D97-AF65-F5344CB8AC3E}">
        <p14:creationId xmlns:p14="http://schemas.microsoft.com/office/powerpoint/2010/main" val="3655863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736E4A81-4C0F-4740-B0AA-FA46658BA30A}"/>
              </a:ext>
            </a:extLst>
          </p:cNvPr>
          <p:cNvSpPr/>
          <p:nvPr/>
        </p:nvSpPr>
        <p:spPr>
          <a:xfrm>
            <a:off x="765820" y="620688"/>
            <a:ext cx="10657184" cy="2677656"/>
          </a:xfrm>
          <a:prstGeom prst="rect">
            <a:avLst/>
          </a:prstGeom>
        </p:spPr>
        <p:txBody>
          <a:bodyPr wrap="square">
            <a:spAutoFit/>
          </a:bodyPr>
          <a:lstStyle/>
          <a:p>
            <a:pPr algn="ctr"/>
            <a:r>
              <a:rPr lang="he-IL" sz="2800" dirty="0">
                <a:latin typeface="Tahoma" panose="020B0604030504040204" pitchFamily="34" charset="0"/>
                <a:ea typeface="Tahoma" panose="020B0604030504040204" pitchFamily="34" charset="0"/>
                <a:cs typeface="Tahoma" panose="020B0604030504040204" pitchFamily="34" charset="0"/>
              </a:rPr>
              <a:t>כלל חשוב בחקר ובלימוד השואה:</a:t>
            </a:r>
            <a:br>
              <a:rPr lang="he-IL" sz="2800" dirty="0">
                <a:latin typeface="Tahoma" panose="020B0604030504040204" pitchFamily="34" charset="0"/>
                <a:ea typeface="Tahoma" panose="020B0604030504040204" pitchFamily="34" charset="0"/>
                <a:cs typeface="Tahoma" panose="020B0604030504040204" pitchFamily="34" charset="0"/>
              </a:rPr>
            </a:br>
            <a:r>
              <a:rPr lang="he-IL" sz="2800" dirty="0">
                <a:latin typeface="Tahoma" panose="020B0604030504040204" pitchFamily="34" charset="0"/>
                <a:ea typeface="Tahoma" panose="020B0604030504040204" pitchFamily="34" charset="0"/>
                <a:cs typeface="Tahoma" panose="020B0604030504040204" pitchFamily="34" charset="0"/>
              </a:rPr>
              <a:t>אנחנו לא היינו שם, לא חווינו את החוויות שהיהודים האומללים חוו. </a:t>
            </a:r>
            <a:br>
              <a:rPr lang="he-IL" sz="2800" dirty="0">
                <a:latin typeface="Tahoma" panose="020B0604030504040204" pitchFamily="34" charset="0"/>
                <a:ea typeface="Tahoma" panose="020B0604030504040204" pitchFamily="34" charset="0"/>
                <a:cs typeface="Tahoma" panose="020B0604030504040204" pitchFamily="34" charset="0"/>
              </a:rPr>
            </a:br>
            <a:r>
              <a:rPr lang="he-IL" sz="2800" dirty="0">
                <a:latin typeface="Tahoma" panose="020B0604030504040204" pitchFamily="34" charset="0"/>
                <a:ea typeface="Tahoma" panose="020B0604030504040204" pitchFamily="34" charset="0"/>
                <a:cs typeface="Tahoma" panose="020B0604030504040204" pitchFamily="34" charset="0"/>
              </a:rPr>
              <a:t>אנחנו לא יודעים מה זה לרעוב ללחם ומה זה לאבד את כל המשפחה שלנו במחלות קשות. </a:t>
            </a:r>
            <a:br>
              <a:rPr lang="he-IL" sz="2800" dirty="0">
                <a:latin typeface="Tahoma" panose="020B0604030504040204" pitchFamily="34" charset="0"/>
                <a:ea typeface="Tahoma" panose="020B0604030504040204" pitchFamily="34" charset="0"/>
                <a:cs typeface="Tahoma" panose="020B0604030504040204" pitchFamily="34" charset="0"/>
              </a:rPr>
            </a:br>
            <a:r>
              <a:rPr lang="he-IL" sz="2800" dirty="0">
                <a:latin typeface="Tahoma" panose="020B0604030504040204" pitchFamily="34" charset="0"/>
                <a:ea typeface="Tahoma" panose="020B0604030504040204" pitchFamily="34" charset="0"/>
                <a:cs typeface="Tahoma" panose="020B0604030504040204" pitchFamily="34" charset="0"/>
              </a:rPr>
              <a:t>אנחנו לא יכולים להבין מה עברו אותם מסכנים ועל כן:</a:t>
            </a:r>
            <a:br>
              <a:rPr lang="he-IL" sz="2800" dirty="0">
                <a:latin typeface="Tahoma" panose="020B0604030504040204" pitchFamily="34" charset="0"/>
                <a:ea typeface="Tahoma" panose="020B0604030504040204" pitchFamily="34" charset="0"/>
                <a:cs typeface="Tahoma" panose="020B0604030504040204" pitchFamily="34" charset="0"/>
              </a:rPr>
            </a:br>
            <a:endParaRPr lang="he-IL" sz="2800" spc="3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5" name="כותרת 1">
            <a:extLst>
              <a:ext uri="{FF2B5EF4-FFF2-40B4-BE49-F238E27FC236}">
                <a16:creationId xmlns:a16="http://schemas.microsoft.com/office/drawing/2014/main" id="{4A66C7F4-870E-450F-81B5-2E098CD98488}"/>
              </a:ext>
            </a:extLst>
          </p:cNvPr>
          <p:cNvSpPr txBox="1">
            <a:spLocks/>
          </p:cNvSpPr>
          <p:nvPr/>
        </p:nvSpPr>
        <p:spPr>
          <a:xfrm>
            <a:off x="1233872" y="3284984"/>
            <a:ext cx="9721080" cy="2952328"/>
          </a:xfrm>
          <a:prstGeom prst="rect">
            <a:avLst/>
          </a:prstGeom>
          <a:effectLst/>
        </p:spPr>
        <p:txBody>
          <a:bodyPr vert="horz" wrap="square" lIns="91440" tIns="45720" rIns="91440" bIns="45720" numCol="1" anchor="t" anchorCtr="0" compatLnSpc="1">
            <a:prstTxWarp prst="textNoShape">
              <a:avLst/>
            </a:prstTxWarp>
            <a:noAutofit/>
          </a:bodyPr>
          <a:lstStyle>
            <a:lvl1pPr marL="319088" indent="-319088" algn="r" rtl="1" eaLnBrk="1" fontAlgn="base" hangingPunct="1">
              <a:spcBef>
                <a:spcPct val="0"/>
              </a:spcBef>
              <a:spcAft>
                <a:spcPct val="0"/>
              </a:spcAft>
              <a:buClr>
                <a:srgbClr val="C3260C"/>
              </a:buClr>
              <a:buSzPct val="128000"/>
              <a:buFont typeface="Georgia" pitchFamily="18" charset="0"/>
              <a:buChar char="*"/>
              <a:defRPr sz="5400" b="1" kern="1200">
                <a:solidFill>
                  <a:schemeClr val="tx1"/>
                </a:solidFill>
                <a:effectLst>
                  <a:outerShdw blurRad="38100" dist="38100" dir="2700000" algn="tl">
                    <a:srgbClr val="000000">
                      <a:alpha val="43137"/>
                    </a:srgbClr>
                  </a:outerShdw>
                  <a:reflection blurRad="38100" stA="20000" endPos="30000" dir="5400000" sy="-100000" algn="bl" rotWithShape="0"/>
                </a:effectLst>
                <a:latin typeface="Adobe Hebrew" pitchFamily="18" charset="-79"/>
                <a:ea typeface="+mj-ea"/>
                <a:cs typeface="Adobe Hebrew" pitchFamily="18" charset="-79"/>
              </a:defRPr>
            </a:lvl1pPr>
            <a:lvl2pPr marL="319088" indent="-319088" algn="r" rtl="1"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Arial" pitchFamily="34" charset="0"/>
              </a:defRPr>
            </a:lvl2pPr>
            <a:lvl3pPr marL="319088" indent="-319088" algn="r" rtl="1"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Arial" pitchFamily="34" charset="0"/>
              </a:defRPr>
            </a:lvl3pPr>
            <a:lvl4pPr marL="319088" indent="-319088" algn="r" rtl="1"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Arial" pitchFamily="34" charset="0"/>
              </a:defRPr>
            </a:lvl4pPr>
            <a:lvl5pPr marL="319088" indent="-319088" algn="r" rtl="1"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Arial" pitchFamily="34" charset="0"/>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0" indent="0" algn="ctr">
              <a:buFont typeface="Georgia" pitchFamily="18" charset="0"/>
              <a:buNone/>
            </a:pPr>
            <a:r>
              <a:rPr lang="he-IL" sz="4400" spc="300" dirty="0">
                <a:solidFill>
                  <a:srgbClr val="FF0000"/>
                </a:solidFill>
                <a:latin typeface="Tahoma" panose="020B0604030504040204" pitchFamily="34" charset="0"/>
                <a:ea typeface="Tahoma" panose="020B0604030504040204" pitchFamily="34" charset="0"/>
                <a:cs typeface="Tahoma" panose="020B0604030504040204" pitchFamily="34" charset="0"/>
              </a:rPr>
              <a:t>אנחנו לא שופטים אף אחד ואת מעשיו של מישהו בשואה!</a:t>
            </a:r>
            <a:br>
              <a:rPr lang="he-IL" sz="4400" spc="300" dirty="0">
                <a:solidFill>
                  <a:srgbClr val="FF0000"/>
                </a:solidFill>
                <a:latin typeface="Tahoma" panose="020B0604030504040204" pitchFamily="34" charset="0"/>
                <a:ea typeface="Tahoma" panose="020B0604030504040204" pitchFamily="34" charset="0"/>
                <a:cs typeface="Tahoma" panose="020B0604030504040204" pitchFamily="34" charset="0"/>
              </a:rPr>
            </a:br>
            <a:r>
              <a:rPr lang="he-IL" sz="4400" spc="300" dirty="0">
                <a:solidFill>
                  <a:srgbClr val="FF0000"/>
                </a:solidFill>
                <a:latin typeface="Tahoma" panose="020B0604030504040204" pitchFamily="34" charset="0"/>
                <a:ea typeface="Tahoma" panose="020B0604030504040204" pitchFamily="34" charset="0"/>
                <a:cs typeface="Tahoma" panose="020B0604030504040204" pitchFamily="34" charset="0"/>
              </a:rPr>
              <a:t>אנחנו לא בטוחים שאנחנו היינו נוהגים אחרת מהגרוע ביותר</a:t>
            </a:r>
            <a:endParaRPr lang="he-IL" sz="4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06575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F7DFFD72-F2C7-4714-A150-E116902DEFF7}"/>
              </a:ext>
            </a:extLst>
          </p:cNvPr>
          <p:cNvSpPr>
            <a:spLocks noGrp="1"/>
          </p:cNvSpPr>
          <p:nvPr>
            <p:ph idx="1"/>
          </p:nvPr>
        </p:nvSpPr>
        <p:spPr>
          <a:xfrm>
            <a:off x="600102" y="404664"/>
            <a:ext cx="11038926" cy="5904656"/>
          </a:xfrm>
        </p:spPr>
        <p:txBody>
          <a:bodyPr>
            <a:normAutofit fontScale="92500"/>
          </a:bodyPr>
          <a:lstStyle/>
          <a:p>
            <a:r>
              <a:rPr lang="he-IL" dirty="0"/>
              <a:t>יהודים רבים הועמדו בשאלה האם להמיר את הדת כדי להציל חיים או להיות נאמן לדת ולמות כיהודי. </a:t>
            </a:r>
          </a:p>
          <a:p>
            <a:pPr marL="45720" indent="0">
              <a:buNone/>
            </a:pPr>
            <a:r>
              <a:rPr lang="he-IL" b="1" dirty="0"/>
              <a:t>קידוש השם בשואה בא לידי ביטוי בתופעות שונות:</a:t>
            </a:r>
          </a:p>
          <a:p>
            <a:r>
              <a:rPr lang="he-IL" b="1" dirty="0"/>
              <a:t>שמירה על ההווי היהודי ועל המצוות היהודיות בכל מחיר</a:t>
            </a:r>
            <a:r>
              <a:rPr lang="he-IL" dirty="0"/>
              <a:t>, גם במחיר של סכנה ממש לרבות עינויים קשים. כך יהודים קיימו את החגים, נמנעו מלאכול מאכלות לא כשרים, הדליקו נרות חנוכה, קראו מגילת אסתר בפורים, קיימו תפילות ומצוות סוכה.</a:t>
            </a:r>
          </a:p>
          <a:p>
            <a:r>
              <a:rPr lang="he-IL" dirty="0"/>
              <a:t>סימני היכר נוספים שהיו ל"קידוש השם" בשואה היו </a:t>
            </a:r>
            <a:r>
              <a:rPr lang="he-IL" b="1" dirty="0"/>
              <a:t>הליכה בשקט פנימי אל המוות</a:t>
            </a:r>
            <a:r>
              <a:rPr lang="he-IL" dirty="0"/>
              <a:t>, בגאון, בזקיפות קומה, ללא בכי וללא התרפסות בפני הרוצחים. רבים הלכו אל מותם עטופים בטליתות, עם ספרי תורה בידיהם תוך שהם שרים שירי תורה.</a:t>
            </a:r>
          </a:p>
        </p:txBody>
      </p:sp>
    </p:spTree>
    <p:extLst>
      <p:ext uri="{BB962C8B-B14F-4D97-AF65-F5344CB8AC3E}">
        <p14:creationId xmlns:p14="http://schemas.microsoft.com/office/powerpoint/2010/main" val="17589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4A677A46-646C-4C2F-91E8-91D90EBADEC3}"/>
              </a:ext>
            </a:extLst>
          </p:cNvPr>
          <p:cNvSpPr>
            <a:spLocks noGrp="1"/>
          </p:cNvSpPr>
          <p:nvPr>
            <p:ph idx="1"/>
          </p:nvPr>
        </p:nvSpPr>
        <p:spPr/>
        <p:txBody>
          <a:bodyPr/>
          <a:lstStyle/>
          <a:p>
            <a:r>
              <a:rPr lang="he-IL" dirty="0"/>
              <a:t>היו יהודים רבים שהכריזו לפני מותם בבורות הירי שהם מתים בגאון כיהודים, על אף שלא שמרו תורה ומצוות וקראו בקול 'שמע ישראל'.</a:t>
            </a:r>
          </a:p>
          <a:p>
            <a:r>
              <a:rPr lang="he-IL" dirty="0"/>
              <a:t>יהודים רבים נדרשו לשאלות הלכתיות שמעולם לא חשבו עליהן, כגון האם מותר להסתיר ילדים יהודים אצל לא יהודים, האם מותר להכניס את עצמך לסכנה בתפילה בציבור, האם מותר לזייף תעודות אריות ובכך למעשה לאמץ זהות נוצרית.</a:t>
            </a:r>
          </a:p>
          <a:p>
            <a:endParaRPr lang="he-IL" dirty="0"/>
          </a:p>
          <a:p>
            <a:endParaRPr lang="he-IL" dirty="0"/>
          </a:p>
        </p:txBody>
      </p:sp>
      <p:sp>
        <p:nvSpPr>
          <p:cNvPr id="3" name="מלבן 2">
            <a:extLst>
              <a:ext uri="{FF2B5EF4-FFF2-40B4-BE49-F238E27FC236}">
                <a16:creationId xmlns:a16="http://schemas.microsoft.com/office/drawing/2014/main" id="{93E733D5-10FB-4CE8-8860-BE427291505A}"/>
              </a:ext>
            </a:extLst>
          </p:cNvPr>
          <p:cNvSpPr/>
          <p:nvPr/>
        </p:nvSpPr>
        <p:spPr>
          <a:xfrm>
            <a:off x="837828" y="4725144"/>
            <a:ext cx="3168352" cy="129614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ysClr val="windowText" lastClr="000000"/>
                </a:solidFill>
              </a:rPr>
              <a:t>מומלץ לראות חלק </a:t>
            </a:r>
            <a:r>
              <a:rPr lang="he-IL" b="1" dirty="0" err="1">
                <a:solidFill>
                  <a:sysClr val="windowText" lastClr="000000"/>
                </a:solidFill>
              </a:rPr>
              <a:t>מהשו"תים</a:t>
            </a:r>
            <a:r>
              <a:rPr lang="he-IL" b="1" dirty="0">
                <a:solidFill>
                  <a:sysClr val="windowText" lastClr="000000"/>
                </a:solidFill>
              </a:rPr>
              <a:t> בספר בעמוד 183</a:t>
            </a:r>
          </a:p>
        </p:txBody>
      </p:sp>
    </p:spTree>
    <p:extLst>
      <p:ext uri="{BB962C8B-B14F-4D97-AF65-F5344CB8AC3E}">
        <p14:creationId xmlns:p14="http://schemas.microsoft.com/office/powerpoint/2010/main" val="280704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3C95A6F1-AE85-4EC0-9BEE-2FB118BD6FBF}"/>
              </a:ext>
            </a:extLst>
          </p:cNvPr>
          <p:cNvSpPr>
            <a:spLocks noGrp="1"/>
          </p:cNvSpPr>
          <p:nvPr>
            <p:ph idx="1"/>
          </p:nvPr>
        </p:nvSpPr>
        <p:spPr/>
        <p:txBody>
          <a:bodyPr>
            <a:normAutofit/>
          </a:bodyPr>
          <a:lstStyle/>
          <a:p>
            <a:pPr marL="46037"/>
            <a:r>
              <a:rPr lang="he-IL" sz="2400" dirty="0"/>
              <a:t>היה זה במחנה עבודה, כאשר נדרשנו לעבוד. לפתע אחד הבחורים אמר לנו 'אתם יודעים, היום יום שבת'. כולנו הבטנו בו בעצב רב. כולנו היינו יהודים שומרי תורה ומצוות והעובדה שנאלצנו לעבוד בשבת קרעה את לבנו. </a:t>
            </a:r>
          </a:p>
          <a:p>
            <a:pPr marL="46037"/>
            <a:r>
              <a:rPr lang="he-IL" sz="2400" dirty="0"/>
              <a:t>החלטנו שאחד מאתנו ישבות ולא יעבוד, ואנחנו נעבוד בקצב מהיר יותר כדי לספק את המכסה המצופה מאתנו. כך יהיה לנו 'יהודי של שבת'. </a:t>
            </a:r>
          </a:p>
          <a:p>
            <a:pPr marL="46037"/>
            <a:r>
              <a:rPr lang="he-IL" sz="2400" dirty="0"/>
              <a:t>כך עשינו בכל השבתות במחנה.</a:t>
            </a:r>
          </a:p>
        </p:txBody>
      </p:sp>
      <p:pic>
        <p:nvPicPr>
          <p:cNvPr id="6" name="מציין מיקום של תמונה 5">
            <a:extLst>
              <a:ext uri="{FF2B5EF4-FFF2-40B4-BE49-F238E27FC236}">
                <a16:creationId xmlns:a16="http://schemas.microsoft.com/office/drawing/2014/main" id="{696A3B51-91C1-4C9D-A40F-76179B2D1408}"/>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786" r="10786"/>
          <a:stretch>
            <a:fillRect/>
          </a:stretch>
        </p:blipFill>
        <p:spPr/>
      </p:pic>
    </p:spTree>
    <p:extLst>
      <p:ext uri="{BB962C8B-B14F-4D97-AF65-F5344CB8AC3E}">
        <p14:creationId xmlns:p14="http://schemas.microsoft.com/office/powerpoint/2010/main" val="1799057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3C95A6F1-AE85-4EC0-9BEE-2FB118BD6FBF}"/>
              </a:ext>
            </a:extLst>
          </p:cNvPr>
          <p:cNvSpPr>
            <a:spLocks noGrp="1"/>
          </p:cNvSpPr>
          <p:nvPr>
            <p:ph idx="1"/>
          </p:nvPr>
        </p:nvSpPr>
        <p:spPr/>
        <p:txBody>
          <a:bodyPr>
            <a:normAutofit fontScale="70000" lnSpcReduction="20000"/>
          </a:bodyPr>
          <a:lstStyle/>
          <a:p>
            <a:pPr marL="46037"/>
            <a:r>
              <a:rPr lang="he-IL" dirty="0"/>
              <a:t>אל המשאית העלו את אחד מבניי. ברור היה לכל שהמשאית שהועמסה עתה בעשרות נערים מובלת אל המוות. בני הולך אל השחיטה.</a:t>
            </a:r>
          </a:p>
          <a:p>
            <a:pPr marL="46037"/>
            <a:r>
              <a:rPr lang="he-IL" dirty="0"/>
              <a:t>הייתה באפשרותי לפדות אותו בתשלום שוחד, אבל הדבר אומר שהנאצי ימ"ש יעלה נער אחר במקום בני.</a:t>
            </a:r>
          </a:p>
          <a:p>
            <a:pPr marL="46037"/>
            <a:r>
              <a:rPr lang="he-IL" dirty="0"/>
              <a:t>ניגשתי אל הרב אהרונסון, רבה של המחנה, </a:t>
            </a:r>
            <a:r>
              <a:rPr lang="he-IL" dirty="0" err="1"/>
              <a:t>ושאלתיהו</a:t>
            </a:r>
            <a:r>
              <a:rPr lang="he-IL" dirty="0"/>
              <a:t> האם ניתן להחליף את בני. הוא חשב מעט והשיב בשלילה מוחלטת. ההלכה אינה מתפשרת וקובעת ששפיכות דמים היא ייהרג ובל יעבור. </a:t>
            </a:r>
          </a:p>
          <a:p>
            <a:pPr marL="46037"/>
            <a:r>
              <a:rPr lang="he-IL" dirty="0"/>
              <a:t>דקות לאחר מכן שאלתי אותו שוב, אולי ימצא היתר, אך שוב הניד ראשו בשלילה. כך גם בפעם השלישית ואז אמר: "הדבר היחיד שאתה יכול לעשות זה לצעוק אל אבינו שבשמיים שגדול אתה מאברהם אבינו, שהוא נצטווה לעקוד את בנו ולא עקד, ואתה נצטווה לעקוד את בנך וכן עקדת". ואני עשיתי זאת בבכי עצום וזעקתי זאת אל השמיים ובני נלקח אל מותו.</a:t>
            </a:r>
          </a:p>
        </p:txBody>
      </p:sp>
      <p:pic>
        <p:nvPicPr>
          <p:cNvPr id="6" name="מציין מיקום של תמונה 5">
            <a:extLst>
              <a:ext uri="{FF2B5EF4-FFF2-40B4-BE49-F238E27FC236}">
                <a16:creationId xmlns:a16="http://schemas.microsoft.com/office/drawing/2014/main" id="{696A3B51-91C1-4C9D-A40F-76179B2D1408}"/>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786" r="10786"/>
          <a:stretch>
            <a:fillRect/>
          </a:stretch>
        </p:blipFill>
        <p:spPr/>
      </p:pic>
    </p:spTree>
    <p:extLst>
      <p:ext uri="{BB962C8B-B14F-4D97-AF65-F5344CB8AC3E}">
        <p14:creationId xmlns:p14="http://schemas.microsoft.com/office/powerpoint/2010/main" val="2231520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3C95A6F1-AE85-4EC0-9BEE-2FB118BD6FBF}"/>
              </a:ext>
            </a:extLst>
          </p:cNvPr>
          <p:cNvSpPr>
            <a:spLocks noGrp="1"/>
          </p:cNvSpPr>
          <p:nvPr>
            <p:ph idx="1"/>
          </p:nvPr>
        </p:nvSpPr>
        <p:spPr/>
        <p:txBody>
          <a:bodyPr>
            <a:normAutofit/>
          </a:bodyPr>
          <a:lstStyle/>
          <a:p>
            <a:pPr marL="46037"/>
            <a:r>
              <a:rPr lang="he-IL" sz="2400" dirty="0"/>
              <a:t>הדלקת נרות חנוכה הייתה עלולה להיות אות הסיום לחיינו. אם יגלו אותנו מדליקים נרות – יירו בנו מיד. במחנה העבודה אין אפשרות להמשיך לחיות כשמגלים שעשית דבר כל-כך חמור, לטענת הגרמנים.</a:t>
            </a:r>
          </a:p>
          <a:p>
            <a:pPr marL="46037"/>
            <a:r>
              <a:rPr lang="he-IL" sz="2400" dirty="0"/>
              <a:t>ולמרות זאת לא ויתרנו ובכל ערב הגענו מהעבודה, כואבים, מותשים, זבי דם. אבל הדלקנו נרות בשקט. כל אחד בירך לעצמו ודמעה זלגה מעיננו.</a:t>
            </a:r>
          </a:p>
        </p:txBody>
      </p:sp>
      <p:pic>
        <p:nvPicPr>
          <p:cNvPr id="6" name="מציין מיקום של תמונה 5">
            <a:extLst>
              <a:ext uri="{FF2B5EF4-FFF2-40B4-BE49-F238E27FC236}">
                <a16:creationId xmlns:a16="http://schemas.microsoft.com/office/drawing/2014/main" id="{696A3B51-91C1-4C9D-A40F-76179B2D1408}"/>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786" r="10786"/>
          <a:stretch>
            <a:fillRect/>
          </a:stretch>
        </p:blipFill>
        <p:spPr/>
      </p:pic>
    </p:spTree>
    <p:extLst>
      <p:ext uri="{BB962C8B-B14F-4D97-AF65-F5344CB8AC3E}">
        <p14:creationId xmlns:p14="http://schemas.microsoft.com/office/powerpoint/2010/main" val="94474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3C95A6F1-AE85-4EC0-9BEE-2FB118BD6FBF}"/>
              </a:ext>
            </a:extLst>
          </p:cNvPr>
          <p:cNvSpPr>
            <a:spLocks noGrp="1"/>
          </p:cNvSpPr>
          <p:nvPr>
            <p:ph idx="1"/>
          </p:nvPr>
        </p:nvSpPr>
        <p:spPr/>
        <p:txBody>
          <a:bodyPr>
            <a:normAutofit lnSpcReduction="10000"/>
          </a:bodyPr>
          <a:lstStyle/>
          <a:p>
            <a:pPr marL="46037"/>
            <a:r>
              <a:rPr lang="he-IL" sz="2400" dirty="0"/>
              <a:t>בחוץ החלו השילוחים אל הפורט התשיעי. היה זה ביום סגרירי. תלמידי רבי וסרמן הי"ד ישבו בהיכל בית המדרש והאזינו בשקיקה לדבריו: </a:t>
            </a:r>
          </a:p>
          <a:p>
            <a:pPr marL="46037"/>
            <a:r>
              <a:rPr lang="he-IL" sz="2400" dirty="0"/>
              <a:t>'עלינו להכין עצמנו לקראת הדבר הגדול מכל. אנו הולכים היום בגאון, בשמחה ובשלמות לקיים את המצווה החשובה לנו מכל כיהודים, מצווה עליה אנו מתפללים כל יום באומרנו 'בכל מאודך' – קידוש השם. אל לאף אחד מאתנו להרהר על דבר השם, להרהר בעבירה ולהרהר כעת בשאלה 'למה'. אם נהרהר נהיה כקרבן פסול, ואל לנו לפסול עתה את עצמנו מלהיות קרבן ראוי וטהור'.</a:t>
            </a:r>
          </a:p>
          <a:p>
            <a:pPr marL="46037"/>
            <a:r>
              <a:rPr lang="he-IL" sz="2400" dirty="0"/>
              <a:t>ר' וסרמן ותלמידיו יצאו אל הפורט ושם נרצחו.</a:t>
            </a:r>
          </a:p>
        </p:txBody>
      </p:sp>
      <p:pic>
        <p:nvPicPr>
          <p:cNvPr id="6" name="מציין מיקום של תמונה 5">
            <a:extLst>
              <a:ext uri="{FF2B5EF4-FFF2-40B4-BE49-F238E27FC236}">
                <a16:creationId xmlns:a16="http://schemas.microsoft.com/office/drawing/2014/main" id="{696A3B51-91C1-4C9D-A40F-76179B2D1408}"/>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786" r="10786"/>
          <a:stretch>
            <a:fillRect/>
          </a:stretch>
        </p:blipFill>
        <p:spPr/>
      </p:pic>
    </p:spTree>
    <p:extLst>
      <p:ext uri="{BB962C8B-B14F-4D97-AF65-F5344CB8AC3E}">
        <p14:creationId xmlns:p14="http://schemas.microsoft.com/office/powerpoint/2010/main" val="1786129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3C95A6F1-AE85-4EC0-9BEE-2FB118BD6FBF}"/>
              </a:ext>
            </a:extLst>
          </p:cNvPr>
          <p:cNvSpPr>
            <a:spLocks noGrp="1"/>
          </p:cNvSpPr>
          <p:nvPr>
            <p:ph idx="1"/>
          </p:nvPr>
        </p:nvSpPr>
        <p:spPr/>
        <p:txBody>
          <a:bodyPr>
            <a:normAutofit fontScale="92500"/>
          </a:bodyPr>
          <a:lstStyle/>
          <a:p>
            <a:r>
              <a:rPr lang="he-IL" sz="2400" dirty="0"/>
              <a:t>בערב כ"ח בטבת תש"ב הגיעו הגרמנים לעיירה </a:t>
            </a:r>
            <a:r>
              <a:rPr lang="he-IL" sz="2400" dirty="0" err="1"/>
              <a:t>איזביצה-קויבוסקה</a:t>
            </a:r>
            <a:r>
              <a:rPr lang="he-IL" sz="2400" dirty="0"/>
              <a:t> והחלו לארגן את היהודים להכנסתם אל בית הכנסת המקומי במטרה להעלות אותו באש יחד איתם. היהודים הוכו ונכנסו בשקט פנימי מופתי אל בית הכנסת, כשהם מבינים את ההולך להתרחש. נשים יהודיות הלכו בקומה זקופה ושרו שירי תורה, הגברים אמרו קדיש על עצמם ועל נשותיהם וכאשר שפכו הקצינים הרשעים את הבנזין קראו היהודים 'שמע ישראל'. הרב של העיירה חבק לליבו את ספר התורה. כך עלו קודש בקודש </a:t>
            </a:r>
            <a:r>
              <a:rPr lang="he-IL" sz="2400" dirty="0" err="1"/>
              <a:t>השמיימה</a:t>
            </a:r>
            <a:r>
              <a:rPr lang="he-IL" sz="2400" dirty="0"/>
              <a:t> בשריפה.</a:t>
            </a:r>
          </a:p>
          <a:p>
            <a:pPr marL="46037"/>
            <a:r>
              <a:rPr lang="he-IL" sz="2200" dirty="0">
                <a:solidFill>
                  <a:schemeClr val="accent1"/>
                </a:solidFill>
              </a:rPr>
              <a:t>העיירה הזו היא עיירת הולדתה של סבתי יונה מנדלבוים (</a:t>
            </a:r>
            <a:r>
              <a:rPr lang="he-IL" sz="2200" dirty="0" err="1">
                <a:solidFill>
                  <a:schemeClr val="accent1"/>
                </a:solidFill>
              </a:rPr>
              <a:t>דובז'ינסקי</a:t>
            </a:r>
            <a:r>
              <a:rPr lang="he-IL" sz="2200" dirty="0">
                <a:solidFill>
                  <a:schemeClr val="accent1"/>
                </a:solidFill>
              </a:rPr>
              <a:t>) ז"ל, בשריפה זו נעקדו כל משפחתה. </a:t>
            </a:r>
          </a:p>
          <a:p>
            <a:pPr marL="46037"/>
            <a:r>
              <a:rPr lang="he-IL" sz="2200" dirty="0">
                <a:solidFill>
                  <a:schemeClr val="accent1"/>
                </a:solidFill>
              </a:rPr>
              <a:t>הרב של העיירה היה אביה של סבתי.</a:t>
            </a:r>
          </a:p>
        </p:txBody>
      </p:sp>
      <p:pic>
        <p:nvPicPr>
          <p:cNvPr id="6" name="מציין מיקום של תמונה 5">
            <a:extLst>
              <a:ext uri="{FF2B5EF4-FFF2-40B4-BE49-F238E27FC236}">
                <a16:creationId xmlns:a16="http://schemas.microsoft.com/office/drawing/2014/main" id="{696A3B51-91C1-4C9D-A40F-76179B2D1408}"/>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786" r="10786"/>
          <a:stretch>
            <a:fillRect/>
          </a:stretch>
        </p:blipFill>
        <p:spPr/>
      </p:pic>
    </p:spTree>
    <p:extLst>
      <p:ext uri="{BB962C8B-B14F-4D97-AF65-F5344CB8AC3E}">
        <p14:creationId xmlns:p14="http://schemas.microsoft.com/office/powerpoint/2010/main" val="3705095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16B05F9A-4E67-4192-A011-0FF422710619}"/>
              </a:ext>
            </a:extLst>
          </p:cNvPr>
          <p:cNvSpPr>
            <a:spLocks noGrp="1"/>
          </p:cNvSpPr>
          <p:nvPr>
            <p:ph type="title"/>
          </p:nvPr>
        </p:nvSpPr>
        <p:spPr>
          <a:xfrm>
            <a:off x="1522413" y="1643064"/>
            <a:ext cx="9144002" cy="1569912"/>
          </a:xfrm>
        </p:spPr>
        <p:txBody>
          <a:bodyPr>
            <a:normAutofit/>
          </a:bodyPr>
          <a:lstStyle/>
          <a:p>
            <a:pPr algn="ctr">
              <a:lnSpc>
                <a:spcPct val="150000"/>
              </a:lnSpc>
            </a:pPr>
            <a:r>
              <a:rPr lang="he-IL" b="1" dirty="0"/>
              <a:t>ד. התמודדות ההנהגה</a:t>
            </a:r>
          </a:p>
        </p:txBody>
      </p:sp>
    </p:spTree>
    <p:extLst>
      <p:ext uri="{BB962C8B-B14F-4D97-AF65-F5344CB8AC3E}">
        <p14:creationId xmlns:p14="http://schemas.microsoft.com/office/powerpoint/2010/main" val="321123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id="{D3EFFD51-6B6A-4F93-A843-61FAEDED3998}"/>
              </a:ext>
            </a:extLst>
          </p:cNvPr>
          <p:cNvSpPr>
            <a:spLocks noGrp="1"/>
          </p:cNvSpPr>
          <p:nvPr>
            <p:ph type="title"/>
          </p:nvPr>
        </p:nvSpPr>
        <p:spPr/>
        <p:txBody>
          <a:bodyPr/>
          <a:lstStyle/>
          <a:p>
            <a:r>
              <a:rPr lang="he-IL" dirty="0"/>
              <a:t>היודנרט, מועצת היהודים</a:t>
            </a:r>
          </a:p>
        </p:txBody>
      </p:sp>
      <p:sp>
        <p:nvSpPr>
          <p:cNvPr id="6" name="מציין מיקום תוכן 5">
            <a:extLst>
              <a:ext uri="{FF2B5EF4-FFF2-40B4-BE49-F238E27FC236}">
                <a16:creationId xmlns:a16="http://schemas.microsoft.com/office/drawing/2014/main" id="{B370D751-2981-4698-A0BD-5854D43810FE}"/>
              </a:ext>
            </a:extLst>
          </p:cNvPr>
          <p:cNvSpPr>
            <a:spLocks noGrp="1"/>
          </p:cNvSpPr>
          <p:nvPr>
            <p:ph idx="1"/>
          </p:nvPr>
        </p:nvSpPr>
        <p:spPr/>
        <p:txBody>
          <a:bodyPr/>
          <a:lstStyle/>
          <a:p>
            <a:r>
              <a:rPr lang="he-IL" dirty="0"/>
              <a:t>ההנהגה בתקופת השואה נחלקת לשתיים: ההנהגה המנהלתית – מועצת היהודים בגטאות, </a:t>
            </a:r>
            <a:r>
              <a:rPr lang="he-IL" dirty="0" err="1"/>
              <a:t>היודנרטים</a:t>
            </a:r>
            <a:r>
              <a:rPr lang="he-IL" dirty="0"/>
              <a:t>; וההנהגה הרבנית בשואה.</a:t>
            </a:r>
          </a:p>
          <a:p>
            <a:r>
              <a:rPr lang="he-IL" dirty="0"/>
              <a:t>שתיהן תפקדו ברוב המקרים באופן חופף זו לזו. בעוד ההנהגה המנהלתית מנסה לסייע באיכות החיים באופן המינימלי ביותר שאפשר, ההנהגה הרבנית עסקה בנושאי הדת הקשורים לאמונתם של היהודים בגטאות ובכלל.</a:t>
            </a:r>
          </a:p>
          <a:p>
            <a:r>
              <a:rPr lang="he-IL" b="1" dirty="0"/>
              <a:t>מועצת היהודים, היודנרט</a:t>
            </a:r>
            <a:r>
              <a:rPr lang="he-IL" dirty="0"/>
              <a:t>, הייתה הגוף היחיד המוכר מבחינת הגרמנים כמייצג את היהודים בגטאות. </a:t>
            </a:r>
          </a:p>
          <a:p>
            <a:endParaRPr lang="he-IL" dirty="0"/>
          </a:p>
          <a:p>
            <a:endParaRPr lang="he-IL" dirty="0"/>
          </a:p>
        </p:txBody>
      </p:sp>
    </p:spTree>
    <p:extLst>
      <p:ext uri="{BB962C8B-B14F-4D97-AF65-F5344CB8AC3E}">
        <p14:creationId xmlns:p14="http://schemas.microsoft.com/office/powerpoint/2010/main" val="410577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49ED1F75-1641-4F71-8E0C-898D3E10F5F0}"/>
              </a:ext>
            </a:extLst>
          </p:cNvPr>
          <p:cNvSpPr>
            <a:spLocks noGrp="1"/>
          </p:cNvSpPr>
          <p:nvPr>
            <p:ph idx="1"/>
          </p:nvPr>
        </p:nvSpPr>
        <p:spPr/>
        <p:txBody>
          <a:bodyPr/>
          <a:lstStyle/>
          <a:p>
            <a:r>
              <a:rPr lang="he-IL" dirty="0" err="1"/>
              <a:t>היודנרטים</a:t>
            </a:r>
            <a:r>
              <a:rPr lang="he-IL" dirty="0"/>
              <a:t> מילאו תפקיד הכרחי בחיים השוטפים של היהודים, הם סייעו מבחינה חינוכית, תרבותית, היו אחראים על המזון, על הסדר ועל כל מהלך החיים התקין בגטאות. </a:t>
            </a:r>
            <a:r>
              <a:rPr lang="he-IL" b="1" dirty="0"/>
              <a:t>צריך לזכור </a:t>
            </a:r>
            <a:r>
              <a:rPr lang="he-IL" b="1" dirty="0" err="1"/>
              <a:t>שהיודנרטים</a:t>
            </a:r>
            <a:r>
              <a:rPr lang="he-IL" b="1" dirty="0"/>
              <a:t> היו קיימים שנתיים-שלוש לפני השילוחים למחנות</a:t>
            </a:r>
            <a:r>
              <a:rPr lang="he-IL" dirty="0"/>
              <a:t>.</a:t>
            </a:r>
          </a:p>
          <a:p>
            <a:r>
              <a:rPr lang="he-IL" dirty="0"/>
              <a:t>ההוראה להקמת </a:t>
            </a:r>
            <a:r>
              <a:rPr lang="he-IL" dirty="0" err="1"/>
              <a:t>היודנרטים</a:t>
            </a:r>
            <a:r>
              <a:rPr lang="he-IL" dirty="0"/>
              <a:t> באה מ</a:t>
            </a:r>
            <a:r>
              <a:rPr lang="he-IL" b="1" dirty="0"/>
              <a:t>אגרת הבזק של </a:t>
            </a:r>
            <a:r>
              <a:rPr lang="he-IL" b="1" dirty="0" err="1"/>
              <a:t>היידריך</a:t>
            </a:r>
            <a:r>
              <a:rPr lang="he-IL" dirty="0"/>
              <a:t> כשלושה שבועות לאחר כיבוש פולין, ולפיה יש להקים בכל קהילה מועצת יהודים שבראשה יעמדו אישים סמכותיים או רבנים. לפי ההנחיה של מושל הגנרל-</a:t>
            </a:r>
            <a:r>
              <a:rPr lang="he-IL" dirty="0" err="1"/>
              <a:t>גוברנמן</a:t>
            </a:r>
            <a:r>
              <a:rPr lang="he-IL" dirty="0"/>
              <a:t>, הנס פרנק, היודנרט ימנה 12-24 נציגים, תלוי בגודל הגטו. </a:t>
            </a:r>
          </a:p>
          <a:p>
            <a:r>
              <a:rPr lang="he-IL" dirty="0"/>
              <a:t>היו גטאות בהם חברי היודנרט נבחרו ע"י מספר מצומצם של אנשים, היו גטאות שבהם היודנרט מונה ע"י המושל. </a:t>
            </a:r>
          </a:p>
        </p:txBody>
      </p:sp>
    </p:spTree>
    <p:extLst>
      <p:ext uri="{BB962C8B-B14F-4D97-AF65-F5344CB8AC3E}">
        <p14:creationId xmlns:p14="http://schemas.microsoft.com/office/powerpoint/2010/main" val="382830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940F95E8-5AF4-4FFC-8221-E2EA51CBFDA8}"/>
              </a:ext>
            </a:extLst>
          </p:cNvPr>
          <p:cNvSpPr>
            <a:spLocks noGrp="1"/>
          </p:cNvSpPr>
          <p:nvPr>
            <p:ph idx="1"/>
          </p:nvPr>
        </p:nvSpPr>
        <p:spPr>
          <a:xfrm>
            <a:off x="5781674" y="404664"/>
            <a:ext cx="5857353" cy="6252890"/>
          </a:xfrm>
        </p:spPr>
        <p:txBody>
          <a:bodyPr>
            <a:normAutofit/>
          </a:bodyPr>
          <a:lstStyle/>
          <a:p>
            <a:r>
              <a:rPr lang="he-IL" dirty="0"/>
              <a:t>ערב פרוץ המלחמה גרו בפולין 3,300,000 יהודים. כ-2,100,000 נכללו בשטח הפולני שנכבש ע"י הגרמנים והשאר בשטח הרוסי (מזרח פולין).</a:t>
            </a:r>
          </a:p>
          <a:p>
            <a:r>
              <a:rPr lang="he-IL" dirty="0"/>
              <a:t>במשך השבועות הראשונים למלחמה הגבול המזרחי עם רוסיה היה פתוח וכ-300 אלף יהודים ברחו מזרחה, ומעטים מהם חזרו מאוחר יותר למשפחותיהם ולתנועות הנוער שהנהיגו.</a:t>
            </a:r>
          </a:p>
        </p:txBody>
      </p:sp>
      <p:pic>
        <p:nvPicPr>
          <p:cNvPr id="3" name="Picture 2" descr="http://lib.cet.ac.il/storage/items/16300_16399/0000016390/16390.jpg">
            <a:extLst>
              <a:ext uri="{FF2B5EF4-FFF2-40B4-BE49-F238E27FC236}">
                <a16:creationId xmlns:a16="http://schemas.microsoft.com/office/drawing/2014/main" id="{BB12A18D-08E1-497D-B8D5-26FFF0635B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56" y="62341"/>
            <a:ext cx="5591919" cy="639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748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918AB62E-21B4-471E-9F02-EE2761E6EDF2}"/>
              </a:ext>
            </a:extLst>
          </p:cNvPr>
          <p:cNvSpPr>
            <a:spLocks noGrp="1"/>
          </p:cNvSpPr>
          <p:nvPr>
            <p:ph idx="1"/>
          </p:nvPr>
        </p:nvSpPr>
        <p:spPr/>
        <p:txBody>
          <a:bodyPr/>
          <a:lstStyle/>
          <a:p>
            <a:r>
              <a:rPr lang="he-IL" dirty="0"/>
              <a:t>ברוב המקרים היודנרט מונה מיד עם הקמת הגטו, והנאצים בחרו אליו אנשים בעלי השפעה. </a:t>
            </a:r>
          </a:p>
          <a:p>
            <a:r>
              <a:rPr lang="he-IL" dirty="0"/>
              <a:t>במקומות אחדים היה מוטל על אדם מסוים להרכיב לעצמו את חברי היודנרט.</a:t>
            </a:r>
          </a:p>
          <a:p>
            <a:r>
              <a:rPr lang="he-IL" b="1" dirty="0">
                <a:solidFill>
                  <a:srgbClr val="FF0000"/>
                </a:solidFill>
              </a:rPr>
              <a:t>חשוב לזכור שבשלב זה אין עדיין כוונה לבצע פתרון סופי – רצח כללי של יהודים ומטרת היודנרט היא לנהל את חיי היהודים בגטאות.</a:t>
            </a:r>
          </a:p>
          <a:p>
            <a:r>
              <a:rPr lang="he-IL" dirty="0"/>
              <a:t>ככל שקרב מועד השילוחים, הנאצים החלו בחיסולים של חברי </a:t>
            </a:r>
            <a:r>
              <a:rPr lang="he-IL" dirty="0" err="1"/>
              <a:t>היודנרטים</a:t>
            </a:r>
            <a:r>
              <a:rPr lang="he-IL" dirty="0"/>
              <a:t> השונים שהתנגדו לביצוע הפקודות או ששיבשו אותן. </a:t>
            </a:r>
          </a:p>
        </p:txBody>
      </p:sp>
    </p:spTree>
    <p:extLst>
      <p:ext uri="{BB962C8B-B14F-4D97-AF65-F5344CB8AC3E}">
        <p14:creationId xmlns:p14="http://schemas.microsoft.com/office/powerpoint/2010/main" val="328289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4FB1E0E7-8798-4550-9E7C-8545A17B2966}"/>
              </a:ext>
            </a:extLst>
          </p:cNvPr>
          <p:cNvSpPr>
            <a:spLocks noGrp="1"/>
          </p:cNvSpPr>
          <p:nvPr>
            <p:ph idx="1"/>
          </p:nvPr>
        </p:nvSpPr>
        <p:spPr/>
        <p:txBody>
          <a:bodyPr>
            <a:normAutofit/>
          </a:bodyPr>
          <a:lstStyle/>
          <a:p>
            <a:r>
              <a:rPr lang="he-IL" b="1" dirty="0"/>
              <a:t>תפקידי היודנרט מבחינת הגרמנים</a:t>
            </a:r>
            <a:r>
              <a:rPr lang="he-IL" dirty="0"/>
              <a:t>:</a:t>
            </a:r>
          </a:p>
          <a:p>
            <a:pPr lvl="1"/>
            <a:r>
              <a:rPr lang="he-IL" dirty="0"/>
              <a:t>העברה של היהודים ממקומות קטנים אל הגטו ומציאת דיור לכולם באופן שישביע את רצון הגרמנים.</a:t>
            </a:r>
          </a:p>
          <a:p>
            <a:pPr lvl="1"/>
            <a:r>
              <a:rPr lang="he-IL" dirty="0"/>
              <a:t>גיוס לעבודות כפייה במכסות קבועות שהוגשו ליודנרט ע"י הגרמנים. </a:t>
            </a:r>
          </a:p>
          <a:p>
            <a:pPr lvl="1"/>
            <a:r>
              <a:rPr lang="he-IL" dirty="0"/>
              <a:t>ריכוז היהודים והכנתם לשילוחים למחנות ההשמדה בשלב הגירושים, בהתאם למכסות שקבעו הגרמנים.</a:t>
            </a:r>
          </a:p>
          <a:p>
            <a:endParaRPr lang="he-IL" dirty="0"/>
          </a:p>
        </p:txBody>
      </p:sp>
    </p:spTree>
    <p:extLst>
      <p:ext uri="{BB962C8B-B14F-4D97-AF65-F5344CB8AC3E}">
        <p14:creationId xmlns:p14="http://schemas.microsoft.com/office/powerpoint/2010/main" val="424929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E4FF4003-90E4-42F4-9B46-98590D7EFD53}"/>
              </a:ext>
            </a:extLst>
          </p:cNvPr>
          <p:cNvSpPr>
            <a:spLocks noGrp="1"/>
          </p:cNvSpPr>
          <p:nvPr>
            <p:ph idx="1"/>
          </p:nvPr>
        </p:nvSpPr>
        <p:spPr/>
        <p:txBody>
          <a:bodyPr>
            <a:normAutofit/>
          </a:bodyPr>
          <a:lstStyle/>
          <a:p>
            <a:r>
              <a:rPr lang="he-IL" b="1" dirty="0"/>
              <a:t>תפקידי היודנרט מבחינת היהודים בגטו היו:</a:t>
            </a:r>
            <a:endParaRPr lang="he-IL" dirty="0"/>
          </a:p>
          <a:p>
            <a:pPr lvl="1"/>
            <a:r>
              <a:rPr lang="he-IL" dirty="0"/>
              <a:t>גביית מסים מתושבי הגטו למימון פעולותיו.</a:t>
            </a:r>
          </a:p>
          <a:p>
            <a:pPr lvl="1"/>
            <a:r>
              <a:rPr lang="he-IL" dirty="0"/>
              <a:t>השלטת סדר וחוק בגטו, שנועדה להגן על היהודים מפני בריונים, זייפנים </a:t>
            </a:r>
            <a:r>
              <a:rPr lang="he-IL" dirty="0" err="1"/>
              <a:t>וכו</a:t>
            </a:r>
            <a:r>
              <a:rPr lang="he-IL" dirty="0"/>
              <a:t>'. </a:t>
            </a:r>
          </a:p>
          <a:p>
            <a:pPr lvl="1"/>
            <a:r>
              <a:rPr lang="he-IL" dirty="0"/>
              <a:t>דאגה לקיום תנאי בריאות סבירים בגטו, על אף שהדבר כמעט בלתי אפשרי.</a:t>
            </a:r>
          </a:p>
          <a:p>
            <a:pPr lvl="1"/>
            <a:r>
              <a:rPr lang="he-IL" dirty="0"/>
              <a:t>העסקת היהודים בעבודות יצרניות, כחלק מתפיסה של "עבודה כדרך להצלה" – כל עוד היהודי יצרני בגטו, הגטו לא ייסגר. בגטו לודז' למשל הוקמה תעשיית טקסטיל גדולה ששירתה את הגרמנים. </a:t>
            </a:r>
          </a:p>
          <a:p>
            <a:endParaRPr lang="he-IL" dirty="0"/>
          </a:p>
        </p:txBody>
      </p:sp>
    </p:spTree>
    <p:extLst>
      <p:ext uri="{BB962C8B-B14F-4D97-AF65-F5344CB8AC3E}">
        <p14:creationId xmlns:p14="http://schemas.microsoft.com/office/powerpoint/2010/main" val="257794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A7FF4902-8302-4CD2-A3CE-C77E9A15EE36}"/>
              </a:ext>
            </a:extLst>
          </p:cNvPr>
          <p:cNvSpPr>
            <a:spLocks noGrp="1"/>
          </p:cNvSpPr>
          <p:nvPr>
            <p:ph type="title"/>
          </p:nvPr>
        </p:nvSpPr>
        <p:spPr>
          <a:xfrm>
            <a:off x="600102" y="116632"/>
            <a:ext cx="11038926" cy="733648"/>
          </a:xfrm>
        </p:spPr>
        <p:txBody>
          <a:bodyPr/>
          <a:lstStyle/>
          <a:p>
            <a:r>
              <a:rPr lang="he-IL" dirty="0"/>
              <a:t>הדילמות של היודנרט</a:t>
            </a:r>
          </a:p>
        </p:txBody>
      </p:sp>
      <p:sp>
        <p:nvSpPr>
          <p:cNvPr id="4" name="מציין מיקום תוכן 3">
            <a:extLst>
              <a:ext uri="{FF2B5EF4-FFF2-40B4-BE49-F238E27FC236}">
                <a16:creationId xmlns:a16="http://schemas.microsoft.com/office/drawing/2014/main" id="{94A502B6-D2F7-48B0-8E9B-203FB59AEC6B}"/>
              </a:ext>
            </a:extLst>
          </p:cNvPr>
          <p:cNvSpPr>
            <a:spLocks noGrp="1"/>
          </p:cNvSpPr>
          <p:nvPr>
            <p:ph idx="1"/>
          </p:nvPr>
        </p:nvSpPr>
        <p:spPr>
          <a:xfrm>
            <a:off x="600102" y="850280"/>
            <a:ext cx="11038926" cy="5688631"/>
          </a:xfrm>
        </p:spPr>
        <p:txBody>
          <a:bodyPr>
            <a:normAutofit/>
          </a:bodyPr>
          <a:lstStyle/>
          <a:p>
            <a:r>
              <a:rPr lang="he-IL" dirty="0"/>
              <a:t>היודנרט היה מצוי במלכוד קשה. מצד אחד הרצון לספק סיוע ועזרה לתושבי הגטו ומצד שני הכפיפות לגרמנים, שעלולה לעלות בחייהם של חברי </a:t>
            </a:r>
            <a:r>
              <a:rPr lang="he-IL" dirty="0" err="1"/>
              <a:t>היודרנט</a:t>
            </a:r>
            <a:r>
              <a:rPr lang="he-IL" dirty="0"/>
              <a:t> במקרה הטוב ובמקרה הגרוע יותר בחייהם של עשרות או מאות יהודים אחרים.</a:t>
            </a:r>
          </a:p>
          <a:p>
            <a:r>
              <a:rPr lang="he-IL" dirty="0"/>
              <a:t>הקשיים של היודנרט </a:t>
            </a:r>
            <a:r>
              <a:rPr lang="he-IL" b="1" dirty="0"/>
              <a:t>עד לביצוע הפתרון הסופי</a:t>
            </a:r>
            <a:r>
              <a:rPr lang="he-IL" dirty="0"/>
              <a:t> היו בעיקרם הדאגה לשלום הציבור, לרווחתו, לסיעוד, לחינוך, לבריאות </a:t>
            </a:r>
            <a:r>
              <a:rPr lang="he-IL" dirty="0" err="1"/>
              <a:t>וכו</a:t>
            </a:r>
            <a:r>
              <a:rPr lang="he-IL" dirty="0"/>
              <a:t>'. כיצד ניתן לאזן בין רצון הגרמנים לצורכי הגטו, והם לא עומדים בשווה זה לזה ברוב המקרים.</a:t>
            </a:r>
          </a:p>
          <a:p>
            <a:r>
              <a:rPr lang="he-IL" dirty="0"/>
              <a:t>עד כמה שומרים על החוק והסדר? האם מענישים את העבריינים או מעלימים עין, כמו למשל עם מבריחי המזון. כיצד יש להתייחס לשאר הארגונים הקיימים בגטו כמו תנועות הנוער, שפועלות לעתים בניגוד לעמדת היודנרט.</a:t>
            </a:r>
          </a:p>
        </p:txBody>
      </p:sp>
    </p:spTree>
    <p:extLst>
      <p:ext uri="{BB962C8B-B14F-4D97-AF65-F5344CB8AC3E}">
        <p14:creationId xmlns:p14="http://schemas.microsoft.com/office/powerpoint/2010/main" val="2014578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a:extLst>
              <a:ext uri="{FF2B5EF4-FFF2-40B4-BE49-F238E27FC236}">
                <a16:creationId xmlns:a16="http://schemas.microsoft.com/office/drawing/2014/main" id="{3C37D693-3BAC-49A5-8E26-1C522AAC33B0}"/>
              </a:ext>
            </a:extLst>
          </p:cNvPr>
          <p:cNvSpPr>
            <a:spLocks noGrp="1"/>
          </p:cNvSpPr>
          <p:nvPr>
            <p:ph idx="1"/>
          </p:nvPr>
        </p:nvSpPr>
        <p:spPr/>
        <p:txBody>
          <a:bodyPr>
            <a:normAutofit/>
          </a:bodyPr>
          <a:lstStyle/>
          <a:p>
            <a:r>
              <a:rPr lang="he-IL" dirty="0"/>
              <a:t>ומה לגבי יצירת מפעלים בגטו – האם זה יסייע לגרמנים במלחמה וכך למעשה הם ימשיכו אותה יותר, או שהדבר מהווה דבר ראשון הצלה ליהודים. אכן רוב </a:t>
            </a:r>
            <a:r>
              <a:rPr lang="he-IL" dirty="0" err="1"/>
              <a:t>היודנרטים</a:t>
            </a:r>
            <a:r>
              <a:rPr lang="he-IL" dirty="0"/>
              <a:t> האמינו בתפיסה של "עבודה כדרך הצלה". </a:t>
            </a:r>
          </a:p>
          <a:p>
            <a:r>
              <a:rPr lang="he-IL" dirty="0"/>
              <a:t>קשיי היודנרט </a:t>
            </a:r>
            <a:r>
              <a:rPr lang="he-IL" b="1" dirty="0"/>
              <a:t>בזמן ביצוע הפתרון הסופי</a:t>
            </a:r>
            <a:r>
              <a:rPr lang="he-IL" dirty="0"/>
              <a:t> התמקדו בשאלה האם לשתף פעולה עם הגרמנים או לא. </a:t>
            </a:r>
          </a:p>
          <a:p>
            <a:pPr lvl="1"/>
            <a:r>
              <a:rPr lang="he-IL" dirty="0"/>
              <a:t>האם היודנרט צריך להכריע בנושא מי ישלח או להשאיר זאת לגרמנים?</a:t>
            </a:r>
          </a:p>
          <a:p>
            <a:pPr lvl="1"/>
            <a:r>
              <a:rPr lang="he-IL" dirty="0"/>
              <a:t>את מי לשלוח ראשונים – את הקשישים והילדים שאין להם סיכוי לשרוד גם כך בגטו או בלוקים שלמים על מגוון האוכלוסייה בה.</a:t>
            </a:r>
          </a:p>
          <a:p>
            <a:endParaRPr lang="he-IL" dirty="0"/>
          </a:p>
        </p:txBody>
      </p:sp>
    </p:spTree>
    <p:extLst>
      <p:ext uri="{BB962C8B-B14F-4D97-AF65-F5344CB8AC3E}">
        <p14:creationId xmlns:p14="http://schemas.microsoft.com/office/powerpoint/2010/main" val="296065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4A7E841B-BE5D-4122-8899-DC9AF0B823D8}"/>
              </a:ext>
            </a:extLst>
          </p:cNvPr>
          <p:cNvSpPr>
            <a:spLocks noGrp="1"/>
          </p:cNvSpPr>
          <p:nvPr>
            <p:ph idx="1"/>
          </p:nvPr>
        </p:nvSpPr>
        <p:spPr/>
        <p:txBody>
          <a:bodyPr/>
          <a:lstStyle/>
          <a:p>
            <a:r>
              <a:rPr lang="he-IL" dirty="0"/>
              <a:t>בעניין זה היו שתי עמדות עיקריות של ראשי </a:t>
            </a:r>
            <a:r>
              <a:rPr lang="he-IL" dirty="0" err="1"/>
              <a:t>היודנרטים</a:t>
            </a:r>
            <a:r>
              <a:rPr lang="he-IL" dirty="0"/>
              <a:t>:</a:t>
            </a:r>
          </a:p>
          <a:p>
            <a:r>
              <a:rPr lang="he-IL" b="1" dirty="0"/>
              <a:t>לא לסייע לנאצים בארגון היהודים ובשילוחם</a:t>
            </a:r>
            <a:r>
              <a:rPr lang="he-IL" dirty="0"/>
              <a:t> – זו הייתה עמדתו של אדם </a:t>
            </a:r>
            <a:r>
              <a:rPr lang="he-IL" dirty="0" err="1"/>
              <a:t>צ'רניאקוב</a:t>
            </a:r>
            <a:r>
              <a:rPr lang="he-IL" dirty="0"/>
              <a:t>, ראש היודנרט בגטו ורשה, שבחר להתאבד ולא למסור יהודים לשילוח. כך גם יו"ר היודנרט בגטו לבוב. </a:t>
            </a:r>
          </a:p>
          <a:p>
            <a:r>
              <a:rPr lang="he-IL" b="1" dirty="0"/>
              <a:t>סיוע והיענות לגרמנים</a:t>
            </a:r>
            <a:r>
              <a:rPr lang="he-IL" dirty="0"/>
              <a:t> – עמדה זו, אותה הוביל חיים </a:t>
            </a:r>
            <a:r>
              <a:rPr lang="he-IL" dirty="0" err="1"/>
              <a:t>רומקובסקי</a:t>
            </a:r>
            <a:r>
              <a:rPr lang="he-IL" dirty="0"/>
              <a:t>, ראש היודנרט בגטו </a:t>
            </a:r>
            <a:r>
              <a:rPr lang="he-IL" dirty="0" err="1"/>
              <a:t>לודז</a:t>
            </a:r>
            <a:r>
              <a:rPr lang="he-IL" dirty="0"/>
              <a:t>', הייתה מתוך מחשבה שאם היודנרט יהיה אחראי על העברת היהודים, הוא יוכל לשלוט מי יפונה וכך יוכל להציל את הנותרים. זאת ועוד, מתוך מחשבה שיוכלו בכך להפחית בהמשך את מספר הנשלחים.</a:t>
            </a:r>
          </a:p>
          <a:p>
            <a:endParaRPr lang="he-IL" dirty="0"/>
          </a:p>
        </p:txBody>
      </p:sp>
    </p:spTree>
    <p:extLst>
      <p:ext uri="{BB962C8B-B14F-4D97-AF65-F5344CB8AC3E}">
        <p14:creationId xmlns:p14="http://schemas.microsoft.com/office/powerpoint/2010/main" val="122153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2FD68A13-52CB-42C6-B492-FF7269DDD60B}"/>
              </a:ext>
            </a:extLst>
          </p:cNvPr>
          <p:cNvSpPr>
            <a:spLocks noGrp="1"/>
          </p:cNvSpPr>
          <p:nvPr>
            <p:ph idx="1"/>
          </p:nvPr>
        </p:nvSpPr>
        <p:spPr/>
        <p:txBody>
          <a:bodyPr>
            <a:normAutofit/>
          </a:bodyPr>
          <a:lstStyle/>
          <a:p>
            <a:r>
              <a:rPr lang="he-IL" dirty="0"/>
              <a:t>דילמה נוספת שעמדה בפני היודנרט הייתה האם לתמוך או להתנגד לתנועות הנוער המארגנות מרד. גם לכך היו שתי גישות:</a:t>
            </a:r>
          </a:p>
          <a:p>
            <a:pPr lvl="1"/>
            <a:r>
              <a:rPr lang="he-IL" dirty="0"/>
              <a:t>התנגדות למרד מחשש שיביא לאלימות קשה מצד הגרמנים עד לחיסולו המהיר של הגטו. השאיפה הייתה להמשיך ולשרוד כמה שאפשר.</a:t>
            </a:r>
          </a:p>
          <a:p>
            <a:pPr lvl="1"/>
            <a:r>
              <a:rPr lang="he-IL" dirty="0"/>
              <a:t>תמיכה וסיוע באמצעי לחימה </a:t>
            </a:r>
            <a:r>
              <a:rPr lang="he-IL" dirty="0" err="1"/>
              <a:t>וכו</a:t>
            </a:r>
            <a:r>
              <a:rPr lang="he-IL" dirty="0"/>
              <a:t>'. גישה זו ננקטה בעיקר כשכבר היה ברור שחיסול הגטו הוא עניין של זמן קצר.</a:t>
            </a:r>
          </a:p>
          <a:p>
            <a:endParaRPr lang="he-IL" dirty="0"/>
          </a:p>
          <a:p>
            <a:endParaRPr lang="he-IL" dirty="0"/>
          </a:p>
        </p:txBody>
      </p:sp>
    </p:spTree>
    <p:extLst>
      <p:ext uri="{BB962C8B-B14F-4D97-AF65-F5344CB8AC3E}">
        <p14:creationId xmlns:p14="http://schemas.microsoft.com/office/powerpoint/2010/main" val="162162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5113B8F6-03F9-4076-B13B-525AAD9F1447}"/>
              </a:ext>
            </a:extLst>
          </p:cNvPr>
          <p:cNvSpPr>
            <a:spLocks noGrp="1"/>
          </p:cNvSpPr>
          <p:nvPr>
            <p:ph type="title"/>
          </p:nvPr>
        </p:nvSpPr>
        <p:spPr/>
        <p:txBody>
          <a:bodyPr/>
          <a:lstStyle/>
          <a:p>
            <a:r>
              <a:rPr lang="he-IL" dirty="0"/>
              <a:t>אדם </a:t>
            </a:r>
            <a:r>
              <a:rPr lang="he-IL" dirty="0" err="1"/>
              <a:t>צ'רניאקוב</a:t>
            </a:r>
            <a:endParaRPr lang="he-IL" dirty="0"/>
          </a:p>
        </p:txBody>
      </p:sp>
      <p:sp>
        <p:nvSpPr>
          <p:cNvPr id="4" name="מציין מיקום תוכן 3">
            <a:extLst>
              <a:ext uri="{FF2B5EF4-FFF2-40B4-BE49-F238E27FC236}">
                <a16:creationId xmlns:a16="http://schemas.microsoft.com/office/drawing/2014/main" id="{1680FA08-36CF-4686-82B4-B09DA3C12967}"/>
              </a:ext>
            </a:extLst>
          </p:cNvPr>
          <p:cNvSpPr>
            <a:spLocks noGrp="1"/>
          </p:cNvSpPr>
          <p:nvPr>
            <p:ph idx="1"/>
          </p:nvPr>
        </p:nvSpPr>
        <p:spPr/>
        <p:txBody>
          <a:bodyPr/>
          <a:lstStyle/>
          <a:p>
            <a:r>
              <a:rPr lang="he-IL" dirty="0"/>
              <a:t>אדם </a:t>
            </a:r>
            <a:r>
              <a:rPr lang="he-IL" dirty="0" err="1"/>
              <a:t>צ'רניאקוב</a:t>
            </a:r>
            <a:r>
              <a:rPr lang="he-IL" dirty="0"/>
              <a:t> נולד בוורשה וגדל כחלק מהתרבות הפולנית. הוא היה מהנדס במקצועו, והיה מורה בביה"ס היהודי, חבר בהנהלת הקהילה היהודית ועוד. </a:t>
            </a:r>
          </a:p>
          <a:p>
            <a:r>
              <a:rPr lang="he-IL" dirty="0"/>
              <a:t>כאשר הגרמנים כבשו את ורשה, הטילו עליו הגרמנים את המשימה לעמוד בראש היודנרט.</a:t>
            </a:r>
          </a:p>
          <a:p>
            <a:r>
              <a:rPr lang="he-IL" dirty="0"/>
              <a:t>בשנת 1942 התאבד </a:t>
            </a:r>
            <a:r>
              <a:rPr lang="he-IL" dirty="0" err="1"/>
              <a:t>צ'רניאקוב</a:t>
            </a:r>
            <a:r>
              <a:rPr lang="he-IL" dirty="0"/>
              <a:t> בעקבות דרישת הגרמנים לספק להם בכל יום 6000 יהודים ל"יישוב מחדש" במזרח. </a:t>
            </a:r>
            <a:r>
              <a:rPr lang="he-IL" dirty="0" err="1"/>
              <a:t>צ'רניאקוב</a:t>
            </a:r>
            <a:r>
              <a:rPr lang="he-IL" dirty="0"/>
              <a:t> לא יכול היה להשלים עם העובדה שהוא אמור לסייע לגרמנים לרצוח יהודים, גם אם לא ידע בוודאות את יעד המשלוחים.</a:t>
            </a:r>
          </a:p>
        </p:txBody>
      </p:sp>
    </p:spTree>
    <p:extLst>
      <p:ext uri="{BB962C8B-B14F-4D97-AF65-F5344CB8AC3E}">
        <p14:creationId xmlns:p14="http://schemas.microsoft.com/office/powerpoint/2010/main" val="3095755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ציין מיקום תוכן 5">
            <a:extLst>
              <a:ext uri="{FF2B5EF4-FFF2-40B4-BE49-F238E27FC236}">
                <a16:creationId xmlns:a16="http://schemas.microsoft.com/office/drawing/2014/main" id="{EC156975-A21C-4F3E-984F-063DB1B2608F}"/>
              </a:ext>
            </a:extLst>
          </p:cNvPr>
          <p:cNvSpPr>
            <a:spLocks noGrp="1"/>
          </p:cNvSpPr>
          <p:nvPr>
            <p:ph idx="1"/>
          </p:nvPr>
        </p:nvSpPr>
        <p:spPr/>
        <p:txBody>
          <a:bodyPr/>
          <a:lstStyle/>
          <a:p>
            <a:r>
              <a:rPr lang="he-IL" dirty="0"/>
              <a:t>במהלך שנות הכהונה שלו הוא עשה כל שביכולתו להקל על תושבי הגטו, לספק מזון, תנאים מינימליים למחיה, סיוע בקיומן של תנועות הנוער ומערכת החינוך הבלתי-פורמלית שהתקיימה בוורשה. </a:t>
            </a:r>
          </a:p>
          <a:p>
            <a:r>
              <a:rPr lang="he-IL" dirty="0"/>
              <a:t>הוא נחשב לאחד מהאישים החשובים בתקופת השואה הן בשל העובדה שהיה ראש הגטו הגדול ביותר (כחצי מיליון) והן כיוון שמותו היה גבורה יהודית.</a:t>
            </a:r>
          </a:p>
        </p:txBody>
      </p:sp>
    </p:spTree>
    <p:extLst>
      <p:ext uri="{BB962C8B-B14F-4D97-AF65-F5344CB8AC3E}">
        <p14:creationId xmlns:p14="http://schemas.microsoft.com/office/powerpoint/2010/main" val="3833791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391C1A6F-8A1A-4226-B270-A032D4F8A030}"/>
              </a:ext>
            </a:extLst>
          </p:cNvPr>
          <p:cNvSpPr>
            <a:spLocks noGrp="1"/>
          </p:cNvSpPr>
          <p:nvPr>
            <p:ph type="title"/>
          </p:nvPr>
        </p:nvSpPr>
        <p:spPr/>
        <p:txBody>
          <a:bodyPr/>
          <a:lstStyle/>
          <a:p>
            <a:r>
              <a:rPr lang="he-IL" dirty="0"/>
              <a:t>ההנהגה הרבנית</a:t>
            </a:r>
          </a:p>
        </p:txBody>
      </p:sp>
      <p:sp>
        <p:nvSpPr>
          <p:cNvPr id="4" name="מציין מיקום תוכן 3">
            <a:extLst>
              <a:ext uri="{FF2B5EF4-FFF2-40B4-BE49-F238E27FC236}">
                <a16:creationId xmlns:a16="http://schemas.microsoft.com/office/drawing/2014/main" id="{F81399AB-98FB-40C1-952B-860D7CD68461}"/>
              </a:ext>
            </a:extLst>
          </p:cNvPr>
          <p:cNvSpPr>
            <a:spLocks noGrp="1"/>
          </p:cNvSpPr>
          <p:nvPr>
            <p:ph idx="1"/>
          </p:nvPr>
        </p:nvSpPr>
        <p:spPr/>
        <p:txBody>
          <a:bodyPr/>
          <a:lstStyle/>
          <a:p>
            <a:r>
              <a:rPr lang="he-IL" dirty="0"/>
              <a:t>הרב מאז ומעולם לא היה רק ה"פוסק" ותו לא. מאז ומעולם תפקידו של רב הקהילה היה גם תפקיד מכוון, מרגיע, מדריך ומנהיג. בתקופת השואה תפקיד זה היה חשוב ביתר שאת, הרבה יותר מאשר 'פוסק'.</a:t>
            </a:r>
          </a:p>
          <a:p>
            <a:r>
              <a:rPr lang="he-IL" dirty="0"/>
              <a:t>עם זאת, הרבנים בתקופת השואה התמודדו עם פסיקות חדשות מסוגן שמעולם לא נשאלו עליהן. רבנים כמו הרב </a:t>
            </a:r>
            <a:r>
              <a:rPr lang="he-IL" dirty="0" err="1"/>
              <a:t>מייזליש</a:t>
            </a:r>
            <a:r>
              <a:rPr lang="he-IL" dirty="0"/>
              <a:t> והרב אושרי כמו גם הרב אהרונסון ואחרים היו צריכים לעסוק בשאלות של כשרויות, דיני עגונות, הלכות שבת ועוד הלכות רבות שמעולם בפוסקים לא דנו בהן. </a:t>
            </a:r>
          </a:p>
        </p:txBody>
      </p:sp>
    </p:spTree>
    <p:extLst>
      <p:ext uri="{BB962C8B-B14F-4D97-AF65-F5344CB8AC3E}">
        <p14:creationId xmlns:p14="http://schemas.microsoft.com/office/powerpoint/2010/main" val="50593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17EF8D6D-C459-4706-9AE4-7AEA8D875294}"/>
              </a:ext>
            </a:extLst>
          </p:cNvPr>
          <p:cNvSpPr>
            <a:spLocks noGrp="1"/>
          </p:cNvSpPr>
          <p:nvPr>
            <p:ph idx="1"/>
          </p:nvPr>
        </p:nvSpPr>
        <p:spPr>
          <a:xfrm>
            <a:off x="2638028" y="404664"/>
            <a:ext cx="9001000" cy="6252890"/>
          </a:xfrm>
        </p:spPr>
        <p:txBody>
          <a:bodyPr/>
          <a:lstStyle/>
          <a:p>
            <a:r>
              <a:rPr lang="he-IL" dirty="0"/>
              <a:t>כיבוש פולין נעשה באלימות קשה הן כלפי התושבים הפולנים והן כלפי היהודים.</a:t>
            </a:r>
          </a:p>
          <a:p>
            <a:r>
              <a:rPr lang="he-IL" dirty="0"/>
              <a:t>היהודים וחלק מהפולנים הוגדרו כ'אויבי המשטר הנאצי', וככאלה – הם סבלו רבות מהגרמנים. חיילי </a:t>
            </a:r>
            <a:r>
              <a:rPr lang="he-IL" dirty="0" err="1"/>
              <a:t>ה"</a:t>
            </a:r>
            <a:r>
              <a:rPr lang="he-IL" b="1" dirty="0" err="1">
                <a:solidFill>
                  <a:srgbClr val="FF0000"/>
                </a:solidFill>
              </a:rPr>
              <a:t>איינזצגרופן</a:t>
            </a:r>
            <a:r>
              <a:rPr lang="he-IL" dirty="0"/>
              <a:t>" (עוצבות המבצע) של המשטרה התלוו ל-</a:t>
            </a:r>
            <a:r>
              <a:rPr lang="he-IL" b="1" dirty="0" err="1">
                <a:solidFill>
                  <a:srgbClr val="FF0000"/>
                </a:solidFill>
              </a:rPr>
              <a:t>אס.אס</a:t>
            </a:r>
            <a:r>
              <a:rPr lang="he-IL" dirty="0"/>
              <a:t> </a:t>
            </a:r>
            <a:r>
              <a:rPr lang="he-IL" dirty="0" err="1"/>
              <a:t>ול</a:t>
            </a:r>
            <a:r>
              <a:rPr lang="he-IL" b="1" dirty="0" err="1">
                <a:solidFill>
                  <a:srgbClr val="FF0000"/>
                </a:solidFill>
              </a:rPr>
              <a:t>וורמאכט</a:t>
            </a:r>
            <a:r>
              <a:rPr lang="he-IL" b="1" dirty="0">
                <a:solidFill>
                  <a:srgbClr val="FF0000"/>
                </a:solidFill>
              </a:rPr>
              <a:t> </a:t>
            </a:r>
            <a:r>
              <a:rPr lang="he-IL" dirty="0"/>
              <a:t>(הצבא הגרמני), כדי לפגוע במי שסווגו ע"י המשטר כמתנגדיו.</a:t>
            </a:r>
          </a:p>
          <a:p>
            <a:r>
              <a:rPr lang="he-IL" dirty="0"/>
              <a:t>בפולין פגשו הגרמנים בפעם הראשונה 'יהודים </a:t>
            </a:r>
            <a:r>
              <a:rPr lang="he-IL" dirty="0" err="1"/>
              <a:t>אמיתיים</a:t>
            </a:r>
            <a:r>
              <a:rPr lang="he-IL" dirty="0"/>
              <a:t>' – כפי שתאמו לסרטי התעמולה הנאצית: יהודים ברובם עם פאות וזקנים, לבושים שחור. דבר זה גרם לגרמנים לפרוק את יצריהם ביהודים.</a:t>
            </a:r>
          </a:p>
        </p:txBody>
      </p:sp>
      <p:sp>
        <p:nvSpPr>
          <p:cNvPr id="3" name="הסבר מלבני מעוגל 6">
            <a:extLst>
              <a:ext uri="{FF2B5EF4-FFF2-40B4-BE49-F238E27FC236}">
                <a16:creationId xmlns:a16="http://schemas.microsoft.com/office/drawing/2014/main" id="{4682F3C8-9D13-4C40-A835-1199E75B7940}"/>
              </a:ext>
            </a:extLst>
          </p:cNvPr>
          <p:cNvSpPr/>
          <p:nvPr/>
        </p:nvSpPr>
        <p:spPr>
          <a:xfrm>
            <a:off x="405780" y="332656"/>
            <a:ext cx="2160240" cy="5350870"/>
          </a:xfrm>
          <a:prstGeom prst="roundRect">
            <a:avLst/>
          </a:prstGeom>
          <a:solidFill>
            <a:schemeClr val="accent3">
              <a:lumMod val="20000"/>
              <a:lumOff val="8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he-IL" sz="2000" b="1" dirty="0">
                <a:solidFill>
                  <a:schemeClr val="accent1"/>
                </a:solidFill>
                <a:latin typeface="Segoe UI" panose="020B0502040204020203" pitchFamily="34" charset="0"/>
                <a:cs typeface="Segoe UI" panose="020B0502040204020203" pitchFamily="34" charset="0"/>
              </a:rPr>
              <a:t>עוצבות המבצע - </a:t>
            </a:r>
            <a:r>
              <a:rPr lang="he-IL" sz="2000" b="1" dirty="0" err="1">
                <a:solidFill>
                  <a:schemeClr val="accent1"/>
                </a:solidFill>
                <a:latin typeface="Segoe UI" panose="020B0502040204020203" pitchFamily="34" charset="0"/>
                <a:cs typeface="Segoe UI" panose="020B0502040204020203" pitchFamily="34" charset="0"/>
              </a:rPr>
              <a:t>האיינזצגרופן</a:t>
            </a:r>
            <a:endParaRPr lang="he-IL" sz="2000" b="1" dirty="0">
              <a:solidFill>
                <a:schemeClr val="accent1"/>
              </a:solidFill>
              <a:latin typeface="Segoe UI" panose="020B0502040204020203" pitchFamily="34" charset="0"/>
              <a:cs typeface="Segoe UI" panose="020B0502040204020203" pitchFamily="34" charset="0"/>
            </a:endParaRPr>
          </a:p>
          <a:p>
            <a:pPr algn="ctr" rtl="1"/>
            <a:endParaRPr lang="he-IL" dirty="0">
              <a:solidFill>
                <a:schemeClr val="accent1"/>
              </a:solidFill>
              <a:latin typeface="Segoe UI" panose="020B0502040204020203" pitchFamily="34" charset="0"/>
              <a:cs typeface="Segoe UI" panose="020B0502040204020203" pitchFamily="34" charset="0"/>
            </a:endParaRPr>
          </a:p>
          <a:p>
            <a:pPr algn="ctr" rtl="1"/>
            <a:r>
              <a:rPr lang="he-IL" dirty="0">
                <a:solidFill>
                  <a:schemeClr val="tx2"/>
                </a:solidFill>
                <a:latin typeface="Segoe UI" panose="020B0502040204020203" pitchFamily="34" charset="0"/>
                <a:cs typeface="Segoe UI" panose="020B0502040204020203" pitchFamily="34" charset="0"/>
              </a:rPr>
              <a:t>אוגדות של לוחמים שתפקידן היה להגיע לאחר כיבוש המקום ע"י הצבא הגרמני, </a:t>
            </a:r>
            <a:r>
              <a:rPr lang="he-IL" dirty="0" err="1">
                <a:solidFill>
                  <a:schemeClr val="tx2"/>
                </a:solidFill>
                <a:latin typeface="Segoe UI" panose="020B0502040204020203" pitchFamily="34" charset="0"/>
                <a:cs typeface="Segoe UI" panose="020B0502040204020203" pitchFamily="34" charset="0"/>
              </a:rPr>
              <a:t>הוורמאכט</a:t>
            </a:r>
            <a:r>
              <a:rPr lang="he-IL" dirty="0">
                <a:solidFill>
                  <a:schemeClr val="tx2"/>
                </a:solidFill>
                <a:latin typeface="Segoe UI" panose="020B0502040204020203" pitchFamily="34" charset="0"/>
                <a:cs typeface="Segoe UI" panose="020B0502040204020203" pitchFamily="34" charset="0"/>
              </a:rPr>
              <a:t>, כדי להוציא להורג את כל מתנגדי המשטר הנאצי במקום. לרוב יחידות אלו רצחו בעיקר יהודים וקומוניסטים.</a:t>
            </a:r>
          </a:p>
        </p:txBody>
      </p:sp>
    </p:spTree>
    <p:extLst>
      <p:ext uri="{BB962C8B-B14F-4D97-AF65-F5344CB8AC3E}">
        <p14:creationId xmlns:p14="http://schemas.microsoft.com/office/powerpoint/2010/main" val="116090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a:extLst>
              <a:ext uri="{FF2B5EF4-FFF2-40B4-BE49-F238E27FC236}">
                <a16:creationId xmlns:a16="http://schemas.microsoft.com/office/drawing/2014/main" id="{DE9037EC-EA26-4666-A9C3-E122F20A97DC}"/>
              </a:ext>
            </a:extLst>
          </p:cNvPr>
          <p:cNvSpPr>
            <a:spLocks noGrp="1"/>
          </p:cNvSpPr>
          <p:nvPr>
            <p:ph idx="1"/>
          </p:nvPr>
        </p:nvSpPr>
        <p:spPr>
          <a:xfrm>
            <a:off x="4510236" y="404664"/>
            <a:ext cx="7128792" cy="6252890"/>
          </a:xfrm>
        </p:spPr>
        <p:txBody>
          <a:bodyPr/>
          <a:lstStyle/>
          <a:p>
            <a:r>
              <a:rPr lang="he-IL" dirty="0"/>
              <a:t>אחד מהרבנים הבולטים בתקופת השואה היה </a:t>
            </a:r>
            <a:r>
              <a:rPr lang="he-IL" b="1" dirty="0"/>
              <a:t>הרב </a:t>
            </a:r>
            <a:r>
              <a:rPr lang="he-IL" b="1" dirty="0" err="1"/>
              <a:t>קלונימוס</a:t>
            </a:r>
            <a:r>
              <a:rPr lang="he-IL" b="1" dirty="0"/>
              <a:t> </a:t>
            </a:r>
            <a:r>
              <a:rPr lang="he-IL" b="1" dirty="0" err="1"/>
              <a:t>קלמיש</a:t>
            </a:r>
            <a:r>
              <a:rPr lang="he-IL" b="1" dirty="0"/>
              <a:t> שפירא – האדמו"ר </a:t>
            </a:r>
            <a:r>
              <a:rPr lang="he-IL" b="1" dirty="0" err="1"/>
              <a:t>מפיאסצנה</a:t>
            </a:r>
            <a:r>
              <a:rPr lang="he-IL" dirty="0"/>
              <a:t>. </a:t>
            </a:r>
          </a:p>
          <a:p>
            <a:r>
              <a:rPr lang="he-IL" dirty="0"/>
              <a:t>למרות שהרב התגורר בעיירה </a:t>
            </a:r>
            <a:r>
              <a:rPr lang="he-IL" dirty="0" err="1"/>
              <a:t>פיאסצנה</a:t>
            </a:r>
            <a:r>
              <a:rPr lang="he-IL" dirty="0"/>
              <a:t>, הוא הגיע אל גטו ורשה כדי להיות מקורב אל תלמידיו ובמהלך כל השנים, עד הירצחו, הוא הנהיג את ה"טיש" המסורתי </a:t>
            </a:r>
            <a:r>
              <a:rPr lang="he-IL" sz="1800" dirty="0"/>
              <a:t>(טיש ביידיש – שולחן. מנהג שאדמו"רים נוהגים והוא לשבת סביב השולחן בערב שבת, לספר סיפורי חסידות, תוך כדי שתייה ואוכל של עונג שבת)</a:t>
            </a:r>
            <a:r>
              <a:rPr lang="he-IL" dirty="0"/>
              <a:t> ובדרישותיו שנשא הוא חיזק מאוד את השומעים, תלמידיו וקהל השומעים. </a:t>
            </a:r>
          </a:p>
        </p:txBody>
      </p:sp>
      <p:pic>
        <p:nvPicPr>
          <p:cNvPr id="1026" name="Picture 2" descr="×ª××¦××ª ×ª××× × ×¢×××¨ ××××× ×¨ ××¤×××¡×¦× ×">
            <a:extLst>
              <a:ext uri="{FF2B5EF4-FFF2-40B4-BE49-F238E27FC236}">
                <a16:creationId xmlns:a16="http://schemas.microsoft.com/office/drawing/2014/main" id="{697486D4-7BF0-47AF-AEF1-6F2E7D4833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772" y="1196752"/>
            <a:ext cx="3744416" cy="37444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256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C7DF39A3-9343-44E8-BBCB-7FCBD47B9C9F}"/>
              </a:ext>
            </a:extLst>
          </p:cNvPr>
          <p:cNvSpPr>
            <a:spLocks noGrp="1"/>
          </p:cNvSpPr>
          <p:nvPr>
            <p:ph idx="1"/>
          </p:nvPr>
        </p:nvSpPr>
        <p:spPr/>
        <p:txBody>
          <a:bodyPr/>
          <a:lstStyle/>
          <a:p>
            <a:r>
              <a:rPr lang="he-IL" dirty="0"/>
              <a:t>האדמו"ר עסק רבות בנושא האמונה בתקופת השואה ועשה כל שביכולתו לחזק את האמונה "שהכול נהיה בדברו" – שכל דבר הוא מאת ה', גם אם איננו מבינים מדוע. הוא זעק רבות על הניסיון הקשה שהקב"ה מנסה באותן שעות את עמו ישראל.</a:t>
            </a:r>
          </a:p>
          <a:p>
            <a:r>
              <a:rPr lang="he-IL" dirty="0"/>
              <a:t>הרב שימש בגטו כיד מכוונת, בעל עצות חכמות וטובות, עסק בתמיכה רוחנית ונפשית באנשים המיוסרים. הוא שמר, ככל שיכול היה, על מסגרת החיים הדתית, שבתות וחגים, טבילה במקווה, ברית מילה, אפיית מצות ולימוד תורה. </a:t>
            </a:r>
          </a:p>
        </p:txBody>
      </p:sp>
    </p:spTree>
    <p:extLst>
      <p:ext uri="{BB962C8B-B14F-4D97-AF65-F5344CB8AC3E}">
        <p14:creationId xmlns:p14="http://schemas.microsoft.com/office/powerpoint/2010/main" val="721983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16B05F9A-4E67-4192-A011-0FF422710619}"/>
              </a:ext>
            </a:extLst>
          </p:cNvPr>
          <p:cNvSpPr>
            <a:spLocks noGrp="1"/>
          </p:cNvSpPr>
          <p:nvPr>
            <p:ph type="title"/>
          </p:nvPr>
        </p:nvSpPr>
        <p:spPr>
          <a:xfrm>
            <a:off x="1522413" y="1643064"/>
            <a:ext cx="9144002" cy="1569912"/>
          </a:xfrm>
        </p:spPr>
        <p:txBody>
          <a:bodyPr>
            <a:normAutofit fontScale="90000"/>
          </a:bodyPr>
          <a:lstStyle/>
          <a:p>
            <a:pPr algn="ctr">
              <a:lnSpc>
                <a:spcPct val="150000"/>
              </a:lnSpc>
            </a:pPr>
            <a:r>
              <a:rPr lang="he-IL" b="1" dirty="0"/>
              <a:t>ה. התנגדות מזוינת לנאצים</a:t>
            </a:r>
          </a:p>
        </p:txBody>
      </p:sp>
    </p:spTree>
    <p:extLst>
      <p:ext uri="{BB962C8B-B14F-4D97-AF65-F5344CB8AC3E}">
        <p14:creationId xmlns:p14="http://schemas.microsoft.com/office/powerpoint/2010/main" val="3859757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a:extLst>
              <a:ext uri="{FF2B5EF4-FFF2-40B4-BE49-F238E27FC236}">
                <a16:creationId xmlns:a16="http://schemas.microsoft.com/office/drawing/2014/main" id="{97F4F2C9-19BA-486A-83A5-E6EF8AC634E7}"/>
              </a:ext>
            </a:extLst>
          </p:cNvPr>
          <p:cNvSpPr>
            <a:spLocks noGrp="1"/>
          </p:cNvSpPr>
          <p:nvPr>
            <p:ph idx="1"/>
          </p:nvPr>
        </p:nvSpPr>
        <p:spPr/>
        <p:txBody>
          <a:bodyPr/>
          <a:lstStyle/>
          <a:p>
            <a:r>
              <a:rPr lang="he-IL" dirty="0"/>
              <a:t>יש לחלק בין ההתנגדות בשואה בחלק הראשון שלה לבין ההתנגדות בשואה בחלק השני שלה.</a:t>
            </a:r>
          </a:p>
          <a:p>
            <a:r>
              <a:rPr lang="he-IL" dirty="0"/>
              <a:t>בחלקה הראשון, כאשר היהודים הופרדו מהחברה, נושלו, הושפלו ובוזו, וגם כאשר רוכזו בגטאות – ההתנגדות היהודית הייתה פסיבית, התנגדות שדיברה על עמידה רוחנית בשואה – להישאר יהודים, להישאר בני אנוש, לשמור על האנושיות שלנו. </a:t>
            </a:r>
          </a:p>
          <a:p>
            <a:r>
              <a:rPr lang="he-IL" dirty="0"/>
              <a:t>אולם בחלק השני, כאשר הנאצים החלו בכיבוש בריה"מ ובכך גם בהשמדה הפיזית הרחבה של היהודים, היהודים הלכו והבינו כי מדובר בהשמדה המונית ועל כן החלו במרידות חמושות.</a:t>
            </a:r>
          </a:p>
          <a:p>
            <a:endParaRPr lang="he-IL" dirty="0"/>
          </a:p>
        </p:txBody>
      </p:sp>
    </p:spTree>
    <p:extLst>
      <p:ext uri="{BB962C8B-B14F-4D97-AF65-F5344CB8AC3E}">
        <p14:creationId xmlns:p14="http://schemas.microsoft.com/office/powerpoint/2010/main" val="375196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F6365B78-2580-4E8C-8B1C-8713ED53A4C1}"/>
              </a:ext>
            </a:extLst>
          </p:cNvPr>
          <p:cNvSpPr>
            <a:spLocks noGrp="1"/>
          </p:cNvSpPr>
          <p:nvPr>
            <p:ph idx="1"/>
          </p:nvPr>
        </p:nvSpPr>
        <p:spPr/>
        <p:txBody>
          <a:bodyPr/>
          <a:lstStyle/>
          <a:p>
            <a:r>
              <a:rPr lang="he-IL" dirty="0"/>
              <a:t>ברור היה לכל כי מרד מול הגרמנים הוא בעל אחוז הצלחה אפסי, אך הרצון לקבוע כיצד אני אמות – הניע אותם.</a:t>
            </a:r>
          </a:p>
          <a:p>
            <a:r>
              <a:rPr lang="he-IL" dirty="0"/>
              <a:t>ב-1 בינואר 1942התכנסו תנועות נוער בווילנה ובראשותו של אבא קובנר פרסמו כרוז שפונה אל הנוער היהודי בגטו. בכרוז, בפעם הראשונה דובר על כך שהנאצים משמידים את היהודים בכל רחבי אירופה – הכרוז פיזר את הערפל לגבי גורלם של היהודים שנלקחו מווילנה בזמן האחרון וקובנר קובע כי אין מדובר באירוע יחידני או חריג, אלא באופן שיטתי ומכוון ע"י הגרמנים. לנוכח המידע הזה קורא הכרוז לנוער לקום ולהתקומם. </a:t>
            </a:r>
          </a:p>
          <a:p>
            <a:endParaRPr lang="he-IL" dirty="0"/>
          </a:p>
          <a:p>
            <a:endParaRPr lang="he-IL" dirty="0"/>
          </a:p>
        </p:txBody>
      </p:sp>
    </p:spTree>
    <p:extLst>
      <p:ext uri="{BB962C8B-B14F-4D97-AF65-F5344CB8AC3E}">
        <p14:creationId xmlns:p14="http://schemas.microsoft.com/office/powerpoint/2010/main" val="230019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79D7A78D-7D44-45A0-860B-7642C9FD03B6}"/>
              </a:ext>
            </a:extLst>
          </p:cNvPr>
          <p:cNvSpPr>
            <a:spLocks noGrp="1"/>
          </p:cNvSpPr>
          <p:nvPr>
            <p:ph idx="1"/>
          </p:nvPr>
        </p:nvSpPr>
        <p:spPr/>
        <p:txBody>
          <a:bodyPr>
            <a:normAutofit/>
          </a:bodyPr>
          <a:lstStyle/>
          <a:p>
            <a:r>
              <a:rPr lang="he-IL" dirty="0"/>
              <a:t>לנוער היה חלק מכריע בתכנון המרידות בגטאות ובהוצאתם לפועל, זאת בשל מספר סיבות:</a:t>
            </a:r>
          </a:p>
          <a:p>
            <a:pPr lvl="1"/>
            <a:r>
              <a:rPr lang="he-IL" dirty="0"/>
              <a:t>תנועות הנוער הפכו למקור הסמכות וההנהגה, בשל המצב בו המבוגרים חדלו מלתפקד באופן נורמטיבי, והכול מסביב היה שרוי בפחד ובאימה. </a:t>
            </a:r>
          </a:p>
          <a:p>
            <a:pPr lvl="1"/>
            <a:r>
              <a:rPr lang="he-IL" dirty="0"/>
              <a:t>חברי תנועות הנוער אינם אחראים על משפחה, ואין להם מחויבות באופן יחסי.</a:t>
            </a:r>
          </a:p>
          <a:p>
            <a:pPr lvl="1"/>
            <a:r>
              <a:rPr lang="he-IL" dirty="0"/>
              <a:t>בקרב בני הנוער תחושת הרצון לגאווה, לכבוד עצמי ולנקמה גבוהה הרבה יותר מאשר אצל המבוגרים. </a:t>
            </a:r>
          </a:p>
          <a:p>
            <a:endParaRPr lang="he-IL" dirty="0"/>
          </a:p>
          <a:p>
            <a:endParaRPr lang="he-IL" dirty="0"/>
          </a:p>
        </p:txBody>
      </p:sp>
    </p:spTree>
    <p:extLst>
      <p:ext uri="{BB962C8B-B14F-4D97-AF65-F5344CB8AC3E}">
        <p14:creationId xmlns:p14="http://schemas.microsoft.com/office/powerpoint/2010/main" val="153933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7493302E-1215-4521-8567-3CEFCB518164}"/>
              </a:ext>
            </a:extLst>
          </p:cNvPr>
          <p:cNvSpPr>
            <a:spLocks noGrp="1"/>
          </p:cNvSpPr>
          <p:nvPr>
            <p:ph type="title"/>
          </p:nvPr>
        </p:nvSpPr>
        <p:spPr/>
        <p:txBody>
          <a:bodyPr/>
          <a:lstStyle/>
          <a:p>
            <a:r>
              <a:rPr lang="he-IL" dirty="0"/>
              <a:t>המרידה בגטאות</a:t>
            </a:r>
          </a:p>
        </p:txBody>
      </p:sp>
      <p:sp>
        <p:nvSpPr>
          <p:cNvPr id="4" name="מציין מיקום תוכן 3">
            <a:extLst>
              <a:ext uri="{FF2B5EF4-FFF2-40B4-BE49-F238E27FC236}">
                <a16:creationId xmlns:a16="http://schemas.microsoft.com/office/drawing/2014/main" id="{5042F4F7-9100-44E8-93D7-FD6F0B91E6EA}"/>
              </a:ext>
            </a:extLst>
          </p:cNvPr>
          <p:cNvSpPr>
            <a:spLocks noGrp="1"/>
          </p:cNvSpPr>
          <p:nvPr>
            <p:ph idx="1"/>
          </p:nvPr>
        </p:nvSpPr>
        <p:spPr/>
        <p:txBody>
          <a:bodyPr>
            <a:normAutofit/>
          </a:bodyPr>
          <a:lstStyle/>
          <a:p>
            <a:r>
              <a:rPr lang="he-IL" dirty="0"/>
              <a:t>המחתרות היהודיות בגטאות נתקלו במספר קשיים ולבטים רבים אפיינו את פעולתם. בשל קשיים ולבטים אלו, המרידות פרצו בד"כ מאוחר, ומספר המשתתפים בהם היה קטן, ובעיקר צעירים.</a:t>
            </a:r>
          </a:p>
          <a:p>
            <a:pPr lvl="1"/>
            <a:r>
              <a:rPr lang="he-IL" b="1" dirty="0"/>
              <a:t>תחושת ייאוש</a:t>
            </a:r>
            <a:r>
              <a:rPr lang="he-IL" dirty="0"/>
              <a:t> – תנאי הגטו הקשים של רעב, עוני, מחלות, עבודות כפייה, אבדן רכוש, איבוד משפחה ועוד – התישו את כוחות הגוף והנפש ויצרו תחושה של חוסר תקווה ואדישות. תחושה זו הרתיעה רבים מניסיון להילחם בנאצים.</a:t>
            </a:r>
          </a:p>
          <a:p>
            <a:endParaRPr lang="he-IL" dirty="0"/>
          </a:p>
          <a:p>
            <a:endParaRPr lang="he-IL" dirty="0"/>
          </a:p>
        </p:txBody>
      </p:sp>
    </p:spTree>
    <p:extLst>
      <p:ext uri="{BB962C8B-B14F-4D97-AF65-F5344CB8AC3E}">
        <p14:creationId xmlns:p14="http://schemas.microsoft.com/office/powerpoint/2010/main" val="202579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a:extLst>
              <a:ext uri="{FF2B5EF4-FFF2-40B4-BE49-F238E27FC236}">
                <a16:creationId xmlns:a16="http://schemas.microsoft.com/office/drawing/2014/main" id="{221E21B6-856B-4CE6-8410-72FF4DC27E68}"/>
              </a:ext>
            </a:extLst>
          </p:cNvPr>
          <p:cNvSpPr>
            <a:spLocks noGrp="1"/>
          </p:cNvSpPr>
          <p:nvPr>
            <p:ph idx="1"/>
          </p:nvPr>
        </p:nvSpPr>
        <p:spPr/>
        <p:txBody>
          <a:bodyPr>
            <a:normAutofit/>
          </a:bodyPr>
          <a:lstStyle/>
          <a:p>
            <a:pPr lvl="1"/>
            <a:r>
              <a:rPr lang="he-IL" b="1" dirty="0"/>
              <a:t>ענישה קולקטיבית</a:t>
            </a:r>
            <a:r>
              <a:rPr lang="he-IL" dirty="0"/>
              <a:t> – דילמה מצפונית נבעה מהידיעה שנאצים משתמשים בענישה כוללנית, ללא הבחנה, ופתיחה במרד שיכשל עלול להוביל לרצח של רבים שאולי היו ניצלים. ענישה כזו עלולה להוביל לחיסולו המיידי של הגטו.</a:t>
            </a:r>
          </a:p>
          <a:p>
            <a:pPr lvl="1"/>
            <a:r>
              <a:rPr lang="he-IL" b="1" dirty="0"/>
              <a:t>עיתוי המרד</a:t>
            </a:r>
            <a:r>
              <a:rPr lang="he-IL" dirty="0"/>
              <a:t> – דילמה נוספת בקרב תנועות הנוער הייתה מועד פתיחת המרד. המחשבה הייתה שלא לפתוח במרד כל עוד לא פתחו הגרמנים בחיסולו הסופי של הגטו. זאת כדי שהגרמנים לא יענישו ענישה קולקטיבית מי שיכול היה כבר להינצל. לכן המרידות היו לרוב בשלב האחרון של הגטו. אולם נשאלת השאלה – מתי הסוף? </a:t>
            </a:r>
          </a:p>
          <a:p>
            <a:endParaRPr lang="he-IL" dirty="0"/>
          </a:p>
        </p:txBody>
      </p:sp>
    </p:spTree>
    <p:extLst>
      <p:ext uri="{BB962C8B-B14F-4D97-AF65-F5344CB8AC3E}">
        <p14:creationId xmlns:p14="http://schemas.microsoft.com/office/powerpoint/2010/main" val="386772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561B60A7-F506-49C7-BA3F-6B13C035BD86}"/>
              </a:ext>
            </a:extLst>
          </p:cNvPr>
          <p:cNvSpPr>
            <a:spLocks noGrp="1"/>
          </p:cNvSpPr>
          <p:nvPr>
            <p:ph idx="1"/>
          </p:nvPr>
        </p:nvSpPr>
        <p:spPr/>
        <p:txBody>
          <a:bodyPr/>
          <a:lstStyle/>
          <a:p>
            <a:r>
              <a:rPr lang="he-IL" b="1" dirty="0"/>
              <a:t>התנגדות פנימית למרד</a:t>
            </a:r>
            <a:r>
              <a:rPr lang="he-IL" dirty="0"/>
              <a:t> – קושי נוסף שעמד בפני המחתרות היהודיות היה גופים וארגונים, כמו המשטרה והיודנרט, שהתנגדו למרידה. לעתים היודנרט אף הסגיר  אנשי מחתרת. אם כי, ברוב המקומות היחסים בין היודנרט והמחתרות היו 'כבדהו </a:t>
            </a:r>
            <a:r>
              <a:rPr lang="he-IL" dirty="0" err="1"/>
              <a:t>וחשדהו</a:t>
            </a:r>
            <a:r>
              <a:rPr lang="he-IL" dirty="0"/>
              <a:t>'.</a:t>
            </a:r>
          </a:p>
          <a:p>
            <a:r>
              <a:rPr lang="he-IL" u="sng" dirty="0"/>
              <a:t>שיקולי המתנגדים למרד</a:t>
            </a:r>
            <a:r>
              <a:rPr lang="he-IL" dirty="0"/>
              <a:t> – המתנגדים, היודנרט, חששו בעיקר מפעולות תגמול של הגרמנים. הם האמינו שהעבודה בגטו מצילה חיים וכל עוד יהיו יצרניים הגטו לא יסגר. הם ידעו שהלחימה של המחתרות היא חסרת סיכוי, ורוב </a:t>
            </a:r>
            <a:r>
              <a:rPr lang="he-IL" dirty="0" err="1"/>
              <a:t>היודנרטים</a:t>
            </a:r>
            <a:r>
              <a:rPr lang="he-IL" dirty="0"/>
              <a:t> האמינו בגישה המסורתית שאומרת שנלחמים ברוח ולא בכוח.</a:t>
            </a:r>
          </a:p>
          <a:p>
            <a:endParaRPr lang="he-IL" dirty="0"/>
          </a:p>
        </p:txBody>
      </p:sp>
    </p:spTree>
    <p:extLst>
      <p:ext uri="{BB962C8B-B14F-4D97-AF65-F5344CB8AC3E}">
        <p14:creationId xmlns:p14="http://schemas.microsoft.com/office/powerpoint/2010/main" val="3128421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50851850-F0D6-466F-8AB6-E37FE997E5F5}"/>
              </a:ext>
            </a:extLst>
          </p:cNvPr>
          <p:cNvSpPr>
            <a:spLocks noGrp="1"/>
          </p:cNvSpPr>
          <p:nvPr>
            <p:ph idx="1"/>
          </p:nvPr>
        </p:nvSpPr>
        <p:spPr/>
        <p:txBody>
          <a:bodyPr/>
          <a:lstStyle/>
          <a:p>
            <a:r>
              <a:rPr lang="he-IL" u="sng" dirty="0"/>
              <a:t>שיקולי התומכים במרד</a:t>
            </a:r>
            <a:r>
              <a:rPr lang="he-IL" dirty="0"/>
              <a:t> – גורל היהודים בגטאות נחרץ להשמדה מלאה ועלינו להילחם שלא להיות מובלים 'כצאן לטבח'. מדובר במלחמת הכבוד של עם ישראל. המרידה היא בבחינת ביטוי אחרון וציווי לנותרים להילחם למען ערכים אנושיים ויהודיים ולמען ההיסטוריה האנושית והיהודית. </a:t>
            </a:r>
            <a:r>
              <a:rPr lang="he-IL" b="1" dirty="0"/>
              <a:t>המרד הוא נקמה על הרצח</a:t>
            </a:r>
            <a:r>
              <a:rPr lang="he-IL" dirty="0"/>
              <a:t> ועל כן צריך לפגוע בגרמנים כמה שיותר. המרד הוא </a:t>
            </a:r>
            <a:r>
              <a:rPr lang="he-IL" b="1" dirty="0"/>
              <a:t>סמל ומופת לדורות הבאים</a:t>
            </a:r>
            <a:r>
              <a:rPr lang="he-IL" dirty="0"/>
              <a:t>!</a:t>
            </a:r>
            <a:endParaRPr lang="he-IL" u="sng" dirty="0"/>
          </a:p>
          <a:p>
            <a:endParaRPr lang="he-IL" dirty="0"/>
          </a:p>
          <a:p>
            <a:endParaRPr lang="he-IL" dirty="0"/>
          </a:p>
        </p:txBody>
      </p:sp>
    </p:spTree>
    <p:extLst>
      <p:ext uri="{BB962C8B-B14F-4D97-AF65-F5344CB8AC3E}">
        <p14:creationId xmlns:p14="http://schemas.microsoft.com/office/powerpoint/2010/main" val="66936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FoodGourmet_16x9">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FoodGourmet">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תבנית מצגת מורחבת חדשה" id="{1FFB2643-283A-4788-A2EE-0365A9F48DCE}" vid="{C51FAD4E-F1EC-44EF-B514-61E852DA8B44}"/>
    </a:ext>
  </a:extLst>
</a:theme>
</file>

<file path=ppt/theme/theme2.xml><?xml version="1.0" encoding="utf-8"?>
<a:theme xmlns:a="http://schemas.openxmlformats.org/drawingml/2006/main" name="Office Theme">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FoodGourmet">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FoodGourmet">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694EB11-824E-40C6-8823-566365C0D2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תבנית מצגת מורחבת חדשה</Template>
  <TotalTime>0</TotalTime>
  <Words>8360</Words>
  <Application>Microsoft Office PowerPoint</Application>
  <PresentationFormat>מותאם אישית</PresentationFormat>
  <Paragraphs>373</Paragraphs>
  <Slides>115</Slides>
  <Notes>0</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115</vt:i4>
      </vt:variant>
    </vt:vector>
  </HeadingPairs>
  <TitlesOfParts>
    <vt:vector size="124" baseType="lpstr">
      <vt:lpstr>Arial</vt:lpstr>
      <vt:lpstr>Assistant</vt:lpstr>
      <vt:lpstr>Cambria</vt:lpstr>
      <vt:lpstr>Georgia</vt:lpstr>
      <vt:lpstr>Petel</vt:lpstr>
      <vt:lpstr>Segoe UI</vt:lpstr>
      <vt:lpstr>Tahoma</vt:lpstr>
      <vt:lpstr>Times New Roman</vt:lpstr>
      <vt:lpstr>FoodGourmet_16x9</vt:lpstr>
      <vt:lpstr>השואה</vt:lpstr>
      <vt:lpstr>מצגת של PowerPoint‏</vt:lpstr>
      <vt:lpstr>מצגת של PowerPoint‏</vt:lpstr>
      <vt:lpstr>מצגת של PowerPoint‏</vt:lpstr>
      <vt:lpstr>מצגת של PowerPoint‏</vt:lpstr>
      <vt:lpstr>א. השלב הראשון 1939-1941</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ב. השלב השני 1941-1945</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ועידת ואנזה</vt:lpstr>
      <vt:lpstr>מצגת של PowerPoint‏</vt:lpstr>
      <vt:lpstr>מצגת של PowerPoint‏</vt:lpstr>
      <vt:lpstr>מצגת של PowerPoint‏</vt:lpstr>
      <vt:lpstr>מצגת של PowerPoint‏</vt:lpstr>
      <vt:lpstr>מצגת של PowerPoint‏</vt:lpstr>
      <vt:lpstr>מבצע ריינהרד</vt:lpstr>
      <vt:lpstr>מצגת של PowerPoint‏</vt:lpstr>
      <vt:lpstr>מצגת של PowerPoint‏</vt:lpstr>
      <vt:lpstr>מצגת של PowerPoint‏</vt:lpstr>
      <vt:lpstr>מצגת של PowerPoint‏</vt:lpstr>
      <vt:lpstr>מצגת של PowerPoint‏</vt:lpstr>
      <vt:lpstr>מצגת של PowerPoint‏</vt:lpstr>
      <vt:lpstr>אושוויץ – ממלכת המוות</vt:lpstr>
      <vt:lpstr>מצגת של PowerPoint‏</vt:lpstr>
      <vt:lpstr>מצגת של PowerPoint‏</vt:lpstr>
      <vt:lpstr>חיסול הגטאות</vt:lpstr>
      <vt:lpstr>מצגת של PowerPoint‏</vt:lpstr>
      <vt:lpstr>צעדות המוות</vt:lpstr>
      <vt:lpstr>גורל יהודי צפון אפריקה בשואה</vt:lpstr>
      <vt:lpstr>מצגת של PowerPoint‏</vt:lpstr>
      <vt:lpstr>חסידי אומות העולם</vt:lpstr>
      <vt:lpstr>מצגת של PowerPoint‏</vt:lpstr>
      <vt:lpstr>מצגת של PowerPoint‏</vt:lpstr>
      <vt:lpstr>מצגת של PowerPoint‏</vt:lpstr>
      <vt:lpstr>מצגת של PowerPoint‏</vt:lpstr>
      <vt:lpstr>ג. העמידה היהודית</vt:lpstr>
      <vt:lpstr>מצגת של PowerPoint‏</vt:lpstr>
      <vt:lpstr>מצגת של PowerPoint‏</vt:lpstr>
      <vt:lpstr>מצגת של PowerPoint‏</vt:lpstr>
      <vt:lpstr>מצגת של PowerPoint‏</vt:lpstr>
      <vt:lpstr>מצגת של PowerPoint‏</vt:lpstr>
      <vt:lpstr>פעילות עזרה וסעד</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ד. התמודדות ההנהגה</vt:lpstr>
      <vt:lpstr>היודנרט, מועצת היהודים</vt:lpstr>
      <vt:lpstr>מצגת של PowerPoint‏</vt:lpstr>
      <vt:lpstr>מצגת של PowerPoint‏</vt:lpstr>
      <vt:lpstr>מצגת של PowerPoint‏</vt:lpstr>
      <vt:lpstr>מצגת של PowerPoint‏</vt:lpstr>
      <vt:lpstr>הדילמות של היודנרט</vt:lpstr>
      <vt:lpstr>מצגת של PowerPoint‏</vt:lpstr>
      <vt:lpstr>מצגת של PowerPoint‏</vt:lpstr>
      <vt:lpstr>מצגת של PowerPoint‏</vt:lpstr>
      <vt:lpstr>אדם צ'רניאקוב</vt:lpstr>
      <vt:lpstr>מצגת של PowerPoint‏</vt:lpstr>
      <vt:lpstr>ההנהגה הרבנית</vt:lpstr>
      <vt:lpstr>מצגת של PowerPoint‏</vt:lpstr>
      <vt:lpstr>מצגת של PowerPoint‏</vt:lpstr>
      <vt:lpstr>ה. התנגדות מזוינת לנאצים</vt:lpstr>
      <vt:lpstr>מצגת של PowerPoint‏</vt:lpstr>
      <vt:lpstr>מצגת של PowerPoint‏</vt:lpstr>
      <vt:lpstr>מצגת של PowerPoint‏</vt:lpstr>
      <vt:lpstr>המרידה בגטאות</vt:lpstr>
      <vt:lpstr>מצגת של PowerPoint‏</vt:lpstr>
      <vt:lpstr>מצגת של PowerPoint‏</vt:lpstr>
      <vt:lpstr>מצגת של PowerPoint‏</vt:lpstr>
      <vt:lpstr>מרד גטו ורשה</vt:lpstr>
      <vt:lpstr>מצגת של PowerPoint‏</vt:lpstr>
      <vt:lpstr>מצגת של PowerPoint‏</vt:lpstr>
      <vt:lpstr>מצגת של PowerPoint‏</vt:lpstr>
      <vt:lpstr>מצגת של PowerPoint‏</vt:lpstr>
      <vt:lpstr>מצגת של PowerPoint‏</vt:lpstr>
      <vt:lpstr>הפרטיזנים</vt:lpstr>
      <vt:lpstr>מצגת של PowerPoint‏</vt:lpstr>
      <vt:lpstr>מצגת של PowerPoint‏</vt:lpstr>
      <vt:lpstr>ו. שארית הפליטה</vt:lpstr>
      <vt:lpstr>מחנות העקורים</vt:lpstr>
      <vt:lpstr>מצגת של PowerPoint‏</vt:lpstr>
      <vt:lpstr>מצגת של PowerPoint‏</vt:lpstr>
      <vt:lpstr>תנועת הבריחה</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2019-07-11T15:46:14Z</dcterms:created>
  <dcterms:modified xsi:type="dcterms:W3CDTF">2019-08-19T12:24:56Z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TC029010239991</vt:lpwstr>
  </property>
</Properties>
</file>