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47"/>
  </p:notesMasterIdLst>
  <p:handoutMasterIdLst>
    <p:handoutMasterId r:id="rId48"/>
  </p:handoutMasterIdLst>
  <p:sldIdLst>
    <p:sldId id="257" r:id="rId3"/>
    <p:sldId id="259" r:id="rId4"/>
    <p:sldId id="261" r:id="rId5"/>
    <p:sldId id="295" r:id="rId6"/>
    <p:sldId id="260" r:id="rId7"/>
    <p:sldId id="262" r:id="rId8"/>
    <p:sldId id="263" r:id="rId9"/>
    <p:sldId id="264" r:id="rId10"/>
    <p:sldId id="296"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7" r:id="rId24"/>
    <p:sldId id="277" r:id="rId25"/>
    <p:sldId id="278" r:id="rId26"/>
    <p:sldId id="279" r:id="rId27"/>
    <p:sldId id="280" r:id="rId28"/>
    <p:sldId id="281" r:id="rId29"/>
    <p:sldId id="283" r:id="rId30"/>
    <p:sldId id="282" r:id="rId31"/>
    <p:sldId id="284" r:id="rId32"/>
    <p:sldId id="298" r:id="rId33"/>
    <p:sldId id="285" r:id="rId34"/>
    <p:sldId id="286" r:id="rId35"/>
    <p:sldId id="287" r:id="rId36"/>
    <p:sldId id="288" r:id="rId37"/>
    <p:sldId id="294" r:id="rId38"/>
    <p:sldId id="299" r:id="rId39"/>
    <p:sldId id="289" r:id="rId40"/>
    <p:sldId id="290" r:id="rId41"/>
    <p:sldId id="291" r:id="rId42"/>
    <p:sldId id="292" r:id="rId43"/>
    <p:sldId id="293" r:id="rId44"/>
    <p:sldId id="349" r:id="rId45"/>
    <p:sldId id="350" r:id="rId46"/>
  </p:sldIdLst>
  <p:sldSz cx="12188825"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howGuides="1">
      <p:cViewPr varScale="1">
        <p:scale>
          <a:sx n="72" d="100"/>
          <a:sy n="72" d="100"/>
        </p:scale>
        <p:origin x="642" y="66"/>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66" d="100"/>
          <a:sy n="66"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FF16D341-6D40-498C-B355-1A6B10FB4029}" type="datetimeFigureOut">
              <a:rPr lang="he-IL"/>
              <a:t>י"ח/אב/תשע"ט</a:t>
            </a:fld>
            <a:endParaRPr lang="he-IL"/>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F3386A95-D0A4-44B9-98DA-3665758D8262}" type="slidenum">
              <a:rPr lang="he-IL"/>
              <a:t>‹#›</a:t>
            </a:fld>
            <a:endParaRPr lang="he-IL"/>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884613" y="0"/>
            <a:ext cx="2971800" cy="457200"/>
          </a:xfrm>
          <a:prstGeom prst="rect">
            <a:avLst/>
          </a:prstGeom>
        </p:spPr>
        <p:txBody>
          <a:bodyPr vert="horz" lIns="91440" tIns="45720" rIns="91440" bIns="45720" rtlCol="1"/>
          <a:lstStyle>
            <a:lvl1pPr algn="r" latinLnBrk="0">
              <a:defRPr lang="he-IL" sz="1200"/>
            </a:lvl1pPr>
          </a:lstStyle>
          <a:p>
            <a:pPr algn="r" rtl="1"/>
            <a:fld id="{B95E7497-3723-4859-BCC5-41DA474F1359}" type="datetimeFigureOut">
              <a:t>י"ח/אב/תשע"ט</a:t>
            </a:fld>
            <a:endParaRPr lang="he-IL"/>
          </a:p>
        </p:txBody>
      </p:sp>
      <p:sp>
        <p:nvSpPr>
          <p:cNvPr id="4" name="מציין מיקום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latinLnBrk="0">
              <a:defRPr lang="he-IL" sz="1200"/>
            </a:lvl1pPr>
          </a:lstStyle>
          <a:p>
            <a:pPr algn="r" rtl="1"/>
            <a:fld id="{FC3821A9-1C31-4760-BDBC-9A0BA471B1B7}" type="slidenum">
              <a:t>‹#›</a:t>
            </a:fld>
            <a:endParaRPr lang="he-IL"/>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2412" y="1643064"/>
            <a:ext cx="9144002" cy="2928936"/>
          </a:xfrm>
        </p:spPr>
        <p:txBody>
          <a:bodyPr anchor="b" anchorCtr="1">
            <a:noAutofit/>
          </a:bodyPr>
          <a:lstStyle>
            <a:lvl1pPr algn="r" latinLnBrk="0">
              <a:lnSpc>
                <a:spcPct val="80000"/>
              </a:lnSpc>
              <a:defRPr lang="he-IL" sz="660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1522413" y="4572000"/>
            <a:ext cx="9144000" cy="1066799"/>
          </a:xfrm>
        </p:spPr>
        <p:txBody>
          <a:bodyPr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אריך 2"/>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dirty="0"/>
          </a:p>
        </p:txBody>
      </p:sp>
      <p:sp>
        <p:nvSpPr>
          <p:cNvPr id="4" name="מציין מיקום כותרת תחתונה 3"/>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5" name="מציין מיקום מספר שקופית 4"/>
          <p:cNvSpPr>
            <a:spLocks noGrp="1"/>
          </p:cNvSpPr>
          <p:nvPr>
            <p:ph type="sldNum" sz="quarter" idx="12"/>
          </p:nvPr>
        </p:nvSpPr>
        <p:spPr/>
        <p:txBody>
          <a:bodyPr/>
          <a:lstStyle/>
          <a:p>
            <a:pPr algn="r" rtl="1"/>
            <a:fld id="{F25A965E-3C11-4F28-82DC-E30D63FAC43C}" type="slidenum">
              <a:t>‹#›</a:t>
            </a:fld>
            <a:endParaRPr lang="he-IL"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3" name="מציין מיקום כותרת תחתונה 2"/>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4" name="מציין מיקום מספר שקופית 3"/>
          <p:cNvSpPr>
            <a:spLocks noGrp="1"/>
          </p:cNvSpPr>
          <p:nvPr>
            <p:ph type="sldNum" sz="quarter" idx="12"/>
          </p:nvPr>
        </p:nvSpPr>
        <p:spPr/>
        <p:txBody>
          <a:bodyPr/>
          <a:lstStyle/>
          <a:p>
            <a:pPr algn="r" rtl="1"/>
            <a:fld id="{F25A965E-3C11-4F28-82DC-E30D63FAC43C}" type="slidenum">
              <a:t>‹#›</a:t>
            </a:fld>
            <a:endParaRPr lang="he-IL"/>
          </a:p>
        </p:txBody>
      </p:sp>
      <p:sp>
        <p:nvSpPr>
          <p:cNvPr id="5" name="TextBox 4">
            <a:extLst>
              <a:ext uri="{FF2B5EF4-FFF2-40B4-BE49-F238E27FC236}">
                <a16:creationId xmlns:a16="http://schemas.microsoft.com/office/drawing/2014/main" id="{612F240D-7E02-4139-B74B-B545236CC020}"/>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141414" y="1233488"/>
            <a:ext cx="3124201" cy="1966912"/>
          </a:xfrm>
        </p:spPr>
        <p:txBody>
          <a:bodyPr anchor="b">
            <a:normAutofit/>
          </a:bodyPr>
          <a:lstStyle>
            <a:lvl1pPr algn="r" latinLnBrk="0">
              <a:defRPr lang="he-IL" sz="3600" b="0"/>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4646612" y="533400"/>
            <a:ext cx="6477000" cy="5486400"/>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טקסט 3"/>
          <p:cNvSpPr>
            <a:spLocks noGrp="1"/>
          </p:cNvSpPr>
          <p:nvPr>
            <p:ph type="body" sz="half" idx="2"/>
          </p:nvPr>
        </p:nvSpPr>
        <p:spPr>
          <a:xfrm>
            <a:off x="1141413" y="3200400"/>
            <a:ext cx="3124201" cy="1828800"/>
          </a:xfrm>
        </p:spPr>
        <p:txBody>
          <a:bodyPr>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6" name="מציין מיקום כותרת תחתונה 5"/>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מלבן 14"/>
          <p:cNvSpPr/>
          <p:nvPr/>
        </p:nvSpPr>
        <p:spPr bwMode="gray">
          <a:xfrm rot="21480000" flipH="1">
            <a:off x="5123521"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0" name="מלבן 9"/>
          <p:cNvSpPr/>
          <p:nvPr/>
        </p:nvSpPr>
        <p:spPr bwMode="gray">
          <a:xfrm flipH="1">
            <a:off x="725891"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11" name="מחבר ישר 10"/>
          <p:cNvCxnSpPr/>
          <p:nvPr/>
        </p:nvCxnSpPr>
        <p:spPr>
          <a:xfrm flipH="1">
            <a:off x="878291"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flipH="1">
            <a:off x="4764491"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כותרת 1"/>
          <p:cNvSpPr>
            <a:spLocks noGrp="1"/>
          </p:cNvSpPr>
          <p:nvPr>
            <p:ph type="title"/>
          </p:nvPr>
        </p:nvSpPr>
        <p:spPr>
          <a:xfrm flipH="1">
            <a:off x="1335491" y="1643063"/>
            <a:ext cx="3124201" cy="2776537"/>
          </a:xfrm>
        </p:spPr>
        <p:txBody>
          <a:bodyPr anchor="b">
            <a:normAutofit/>
          </a:bodyPr>
          <a:lstStyle>
            <a:lvl1pPr algn="r" latinLnBrk="0">
              <a:defRPr lang="he-IL" sz="3600" b="0"/>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bwMode="gray">
          <a:xfrm flipH="1">
            <a:off x="5214191"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chor="t" anchorCtr="1">
            <a:normAutofit/>
          </a:bodyPr>
          <a:lstStyle>
            <a:lvl1pPr marL="0" indent="0" algn="r" latinLnBrk="0">
              <a:buNone/>
              <a:defRPr lang="he-IL" sz="24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על הסמל כדי להוסיף תמונה</a:t>
            </a:r>
            <a:endParaRPr lang="he-IL" dirty="0"/>
          </a:p>
        </p:txBody>
      </p:sp>
      <p:sp>
        <p:nvSpPr>
          <p:cNvPr id="4" name="מציין מיקום טקסט 3"/>
          <p:cNvSpPr>
            <a:spLocks noGrp="1"/>
          </p:cNvSpPr>
          <p:nvPr>
            <p:ph type="body" sz="half" idx="2"/>
          </p:nvPr>
        </p:nvSpPr>
        <p:spPr>
          <a:xfrm flipH="1">
            <a:off x="1335491" y="4423913"/>
            <a:ext cx="3124201" cy="1748287"/>
          </a:xfrm>
        </p:spPr>
        <p:txBody>
          <a:bodyPr>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ערוך סגנונות טקסט של תבנית בסיס</a:t>
            </a:r>
          </a:p>
        </p:txBody>
      </p:sp>
      <p:sp>
        <p:nvSpPr>
          <p:cNvPr id="12" name="מציין מיקום תאריך 11"/>
          <p:cNvSpPr>
            <a:spLocks noGrp="1"/>
          </p:cNvSpPr>
          <p:nvPr>
            <p:ph type="dt" sz="half" idx="10"/>
          </p:nvPr>
        </p:nvSpPr>
        <p:spPr>
          <a:xfrm flipH="1">
            <a:off x="2534580" y="6400801"/>
            <a:ext cx="1167659" cy="276226"/>
          </a:xfrm>
          <a:prstGeom prst="rect">
            <a:avLst/>
          </a:prstGeom>
        </p:spPr>
        <p:txBody>
          <a:bodyPr/>
          <a:lstStyle/>
          <a:p>
            <a:pPr algn="r" rtl="1"/>
            <a:fld id="{A753D76A-AFCE-4D96-B917-CBEF96F7D1EB}" type="datetimeFigureOut">
              <a:pPr algn="r" rtl="1"/>
              <a:t>י"ח/אב/תשע"ט</a:t>
            </a:fld>
            <a:endParaRPr lang="he-IL"/>
          </a:p>
        </p:txBody>
      </p:sp>
      <p:sp>
        <p:nvSpPr>
          <p:cNvPr id="13" name="מציין מיקום כותרת תחתונה 12"/>
          <p:cNvSpPr>
            <a:spLocks noGrp="1"/>
          </p:cNvSpPr>
          <p:nvPr>
            <p:ph type="ftr" sz="quarter" idx="11"/>
          </p:nvPr>
        </p:nvSpPr>
        <p:spPr>
          <a:xfrm flipH="1">
            <a:off x="3870087" y="6400801"/>
            <a:ext cx="6796327" cy="276226"/>
          </a:xfrm>
          <a:prstGeom prst="rect">
            <a:avLst/>
          </a:prstGeom>
        </p:spPr>
        <p:txBody>
          <a:bodyPr/>
          <a:lstStyle/>
          <a:p>
            <a:pPr algn="r" rtl="1"/>
            <a:endParaRPr lang="he-IL"/>
          </a:p>
        </p:txBody>
      </p:sp>
      <p:sp>
        <p:nvSpPr>
          <p:cNvPr id="14" name="מציין מיקום מספר שקופית 13"/>
          <p:cNvSpPr>
            <a:spLocks noGrp="1"/>
          </p:cNvSpPr>
          <p:nvPr>
            <p:ph type="sldNum" sz="quarter" idx="12"/>
          </p:nvPr>
        </p:nvSpPr>
        <p:spPr>
          <a:xfrm flipH="1">
            <a:off x="1452331" y="6400801"/>
            <a:ext cx="914402" cy="276226"/>
          </a:xfrm>
        </p:spPr>
        <p:txBody>
          <a:bodyPr/>
          <a:lstStyle/>
          <a:p>
            <a:fld id="{F25A965E-3C11-4F28-82DC-E30D63FAC43C}" type="slidenum">
              <a:pPr algn="r" rtl="1"/>
              <a:t>‹#›</a:t>
            </a:fld>
            <a:endParaRPr lang="he-IL"/>
          </a:p>
        </p:txBody>
      </p:sp>
      <p:sp>
        <p:nvSpPr>
          <p:cNvPr id="16" name="TextBox 15">
            <a:extLst>
              <a:ext uri="{FF2B5EF4-FFF2-40B4-BE49-F238E27FC236}">
                <a16:creationId xmlns:a16="http://schemas.microsoft.com/office/drawing/2014/main" id="{B7F8B89B-6760-4CE8-ABEE-D0651C7B66E6}"/>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218612" y="685801"/>
            <a:ext cx="1828801" cy="5486400"/>
          </a:xfrm>
        </p:spPr>
        <p:txBody>
          <a:bodyPr vert="eaVert"/>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1141413" y="685800"/>
            <a:ext cx="7924799" cy="5486400"/>
          </a:xfrm>
        </p:spPr>
        <p:txBody>
          <a:bodyPr vert="eaVert"/>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dirty="0"/>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כותרת שקופית עם תמונות">
    <p:spTree>
      <p:nvGrpSpPr>
        <p:cNvPr id="1" name=""/>
        <p:cNvGrpSpPr/>
        <p:nvPr/>
      </p:nvGrpSpPr>
      <p:grpSpPr>
        <a:xfrm>
          <a:off x="0" y="0"/>
          <a:ext cx="0" cy="0"/>
          <a:chOff x="0" y="0"/>
          <a:chExt cx="0" cy="0"/>
        </a:xfrm>
      </p:grpSpPr>
      <p:sp>
        <p:nvSpPr>
          <p:cNvPr id="7" name="מלבן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8" name="מלבן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9" name="מלבן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1" name="מציין מיקום תמונה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12" name="מציין מיקום תמונה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13" name="מציין מיקום תמונה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3" name="כותרת משנה 2"/>
          <p:cNvSpPr>
            <a:spLocks noGrp="1"/>
          </p:cNvSpPr>
          <p:nvPr>
            <p:ph type="subTitle" idx="1"/>
          </p:nvPr>
        </p:nvSpPr>
        <p:spPr>
          <a:xfrm>
            <a:off x="1528683" y="5647343"/>
            <a:ext cx="9144000" cy="457200"/>
          </a:xfrm>
        </p:spPr>
        <p:txBody>
          <a:bodyPr wrap="square"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2" name="כותרת 1"/>
          <p:cNvSpPr>
            <a:spLocks noGrp="1"/>
          </p:cNvSpPr>
          <p:nvPr>
            <p:ph type="ctrTitle"/>
          </p:nvPr>
        </p:nvSpPr>
        <p:spPr>
          <a:xfrm>
            <a:off x="549796" y="4552002"/>
            <a:ext cx="11377264" cy="947736"/>
          </a:xfrm>
        </p:spPr>
        <p:txBody>
          <a:bodyPr anchor="b" anchorCtr="1">
            <a:noAutofit/>
          </a:bodyPr>
          <a:lstStyle>
            <a:lvl1pPr algn="r" latinLnBrk="0">
              <a:lnSpc>
                <a:spcPct val="80000"/>
              </a:lnSpc>
              <a:defRPr lang="he-IL" sz="4000" b="1">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10" name="TextBox 9">
            <a:extLst>
              <a:ext uri="{FF2B5EF4-FFF2-40B4-BE49-F238E27FC236}">
                <a16:creationId xmlns:a16="http://schemas.microsoft.com/office/drawing/2014/main" id="{179F6BF7-A30F-45B0-9652-1F55DE103E3A}"/>
              </a:ext>
            </a:extLst>
          </p:cNvPr>
          <p:cNvSpPr txBox="1"/>
          <p:nvPr userDrawn="1"/>
        </p:nvSpPr>
        <p:spPr>
          <a:xfrm>
            <a:off x="8114070" y="6560765"/>
            <a:ext cx="4057008" cy="276999"/>
          </a:xfrm>
          <a:prstGeom prst="rect">
            <a:avLst/>
          </a:prstGeom>
          <a:noFill/>
        </p:spPr>
        <p:txBody>
          <a:bodyPr wrap="none" rtlCol="1">
            <a:spAutoFit/>
          </a:bodyPr>
          <a:lstStyle/>
          <a:p>
            <a:pPr algn="r" rtl="1"/>
            <a:r>
              <a:rPr lang="he-IL" sz="1200" dirty="0">
                <a:latin typeface="Tahoma" panose="020B0604030504040204" pitchFamily="34" charset="0"/>
                <a:ea typeface="Tahoma" panose="020B0604030504040204" pitchFamily="34" charset="0"/>
                <a:cs typeface="Tahoma" panose="020B0604030504040204" pitchFamily="34" charset="0"/>
              </a:rPr>
              <a:t>אוהד שקד-מנדלבוים </a:t>
            </a:r>
            <a:r>
              <a:rPr lang="he-IL" sz="12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תש"פ </a:t>
            </a:r>
            <a:r>
              <a:rPr lang="en-US" sz="12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easyezrahut@gmail.com </a:t>
            </a:r>
            <a:endParaRPr lang="he-IL"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4E715C87-FDBA-4FFC-9ABD-0D83245B6A5B}"/>
              </a:ext>
            </a:extLst>
          </p:cNvPr>
          <p:cNvSpPr txBox="1"/>
          <p:nvPr userDrawn="1"/>
        </p:nvSpPr>
        <p:spPr>
          <a:xfrm>
            <a:off x="0" y="6546097"/>
            <a:ext cx="4081566" cy="261610"/>
          </a:xfrm>
          <a:prstGeom prst="rect">
            <a:avLst/>
          </a:prstGeom>
          <a:noFill/>
        </p:spPr>
        <p:txBody>
          <a:bodyPr wrap="none" rtlCol="1">
            <a:spAutoFit/>
          </a:bodyPr>
          <a:lstStyle/>
          <a:p>
            <a:pPr algn="r" rtl="1"/>
            <a:r>
              <a:rPr lang="he-IL" sz="1100" dirty="0">
                <a:latin typeface="Times New Roman" panose="02020603050405020304" pitchFamily="18" charset="0"/>
                <a:ea typeface="Tahoma" panose="020B0604030504040204" pitchFamily="34" charset="0"/>
                <a:cs typeface="Times New Roman" panose="02020603050405020304" pitchFamily="18" charset="0"/>
              </a:rPr>
              <a:t>©</a:t>
            </a:r>
            <a:r>
              <a:rPr lang="he-IL" sz="1100" dirty="0">
                <a:latin typeface="Tahoma" panose="020B0604030504040204" pitchFamily="34" charset="0"/>
                <a:ea typeface="Tahoma" panose="020B0604030504040204" pitchFamily="34" charset="0"/>
                <a:cs typeface="Tahoma" panose="020B0604030504040204" pitchFamily="34" charset="0"/>
              </a:rPr>
              <a:t>הזכויות שמורות. אסור להעתיק או להציג ללא אישור מהכותב</a:t>
            </a:r>
          </a:p>
        </p:txBody>
      </p:sp>
      <p:sp>
        <p:nvSpPr>
          <p:cNvPr id="15" name="TextBox 14">
            <a:extLst>
              <a:ext uri="{FF2B5EF4-FFF2-40B4-BE49-F238E27FC236}">
                <a16:creationId xmlns:a16="http://schemas.microsoft.com/office/drawing/2014/main" id="{90EA5D4A-33C3-4782-918B-59C0DA7E4283}"/>
              </a:ext>
            </a:extLst>
          </p:cNvPr>
          <p:cNvSpPr txBox="1"/>
          <p:nvPr userDrawn="1"/>
        </p:nvSpPr>
        <p:spPr>
          <a:xfrm>
            <a:off x="11536082" y="0"/>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כותרת שקופית חלופית עם תמונות">
    <p:spTree>
      <p:nvGrpSpPr>
        <p:cNvPr id="1" name=""/>
        <p:cNvGrpSpPr/>
        <p:nvPr/>
      </p:nvGrpSpPr>
      <p:grpSpPr>
        <a:xfrm>
          <a:off x="0" y="0"/>
          <a:ext cx="0" cy="0"/>
          <a:chOff x="0" y="0"/>
          <a:chExt cx="0" cy="0"/>
        </a:xfrm>
      </p:grpSpPr>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
        <p:nvSpPr>
          <p:cNvPr id="11" name="מציין מיקום תמונה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nchor="t" anchorCtr="1"/>
          <a:lstStyle>
            <a:lvl1pPr marL="0" indent="0" algn="r" latinLnBrk="0">
              <a:buNone/>
              <a:defRPr lang="he-IL"/>
            </a:lvl1pPr>
          </a:lstStyle>
          <a:p>
            <a:pPr algn="r" rtl="1"/>
            <a:r>
              <a:rPr lang="he-IL"/>
              <a:t>לחץ על הסמל כדי להוסיף תמונה</a:t>
            </a:r>
            <a:endParaRPr lang="he-IL" dirty="0"/>
          </a:p>
        </p:txBody>
      </p:sp>
      <p:sp>
        <p:nvSpPr>
          <p:cNvPr id="12" name="מציין מיקום תמונה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1" anchor="t" anchorCtr="1">
            <a:normAutofit/>
          </a:bodyPr>
          <a:lstStyle>
            <a:lvl1pPr marL="0" indent="-228600" algn="r" latinLnBrk="0">
              <a:buNone/>
              <a:defRPr lang="he-IL"/>
            </a:lvl1pPr>
          </a:lstStyle>
          <a:p>
            <a:pPr marL="45720" lvl="0" indent="0" algn="ctr" rtl="1"/>
            <a:r>
              <a:rPr lang="he-IL"/>
              <a:t>לחץ על הסמל כדי להוסיף תמונה</a:t>
            </a:r>
            <a:endParaRPr lang="he-IL" dirty="0"/>
          </a:p>
        </p:txBody>
      </p:sp>
      <p:sp>
        <p:nvSpPr>
          <p:cNvPr id="13" name="מציין מיקום תמונה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1" anchor="t" anchorCtr="1">
            <a:normAutofit/>
          </a:bodyPr>
          <a:lstStyle>
            <a:lvl1pPr marL="0" indent="-228600" algn="r" latinLnBrk="0">
              <a:buNone/>
              <a:defRPr lang="he-IL"/>
            </a:lvl1pPr>
          </a:lstStyle>
          <a:p>
            <a:pPr marL="45720" lvl="0" indent="0" algn="ctr" rtl="1"/>
            <a:r>
              <a:rPr lang="he-IL"/>
              <a:t>לחץ על הסמל כדי להוסיף תמונה</a:t>
            </a:r>
            <a:endParaRPr lang="he-IL" dirty="0"/>
          </a:p>
        </p:txBody>
      </p:sp>
      <p:sp>
        <p:nvSpPr>
          <p:cNvPr id="3" name="כותרת משנה 2"/>
          <p:cNvSpPr>
            <a:spLocks noGrp="1"/>
          </p:cNvSpPr>
          <p:nvPr>
            <p:ph type="subTitle" idx="1"/>
          </p:nvPr>
        </p:nvSpPr>
        <p:spPr>
          <a:xfrm>
            <a:off x="1522413" y="5791200"/>
            <a:ext cx="9144000" cy="457200"/>
          </a:xfrm>
        </p:spPr>
        <p:txBody>
          <a:bodyPr wrap="square"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2" name="כותרת 1"/>
          <p:cNvSpPr>
            <a:spLocks noGrp="1"/>
          </p:cNvSpPr>
          <p:nvPr>
            <p:ph type="ctrTitle"/>
          </p:nvPr>
        </p:nvSpPr>
        <p:spPr>
          <a:xfrm>
            <a:off x="1522413" y="4843464"/>
            <a:ext cx="9144002" cy="947736"/>
          </a:xfrm>
        </p:spPr>
        <p:txBody>
          <a:bodyPr anchor="b" anchorCtr="1">
            <a:noAutofit/>
          </a:bodyPr>
          <a:lstStyle>
            <a:lvl1pPr algn="r" latinLnBrk="0">
              <a:lnSpc>
                <a:spcPct val="80000"/>
              </a:lnSpc>
              <a:defRPr lang="he-IL" sz="320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10" name="TextBox 9">
            <a:extLst>
              <a:ext uri="{FF2B5EF4-FFF2-40B4-BE49-F238E27FC236}">
                <a16:creationId xmlns:a16="http://schemas.microsoft.com/office/drawing/2014/main" id="{3EA373A8-27E0-464D-AAD8-A94018565AED}"/>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93812" y="319088"/>
            <a:ext cx="10873208" cy="733648"/>
          </a:xfrm>
        </p:spPr>
        <p:txBody>
          <a:bodyPr/>
          <a:lstStyle>
            <a:lvl1pPr>
              <a:defRPr b="1"/>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93812" y="1196752"/>
            <a:ext cx="10873208" cy="5184575"/>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dirty="0"/>
              <a:t>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מספר שקופית 5"/>
          <p:cNvSpPr>
            <a:spLocks noGrp="1"/>
          </p:cNvSpPr>
          <p:nvPr>
            <p:ph type="sldNum" sz="quarter" idx="12"/>
          </p:nvPr>
        </p:nvSpPr>
        <p:spPr>
          <a:xfrm>
            <a:off x="0" y="6381328"/>
            <a:ext cx="600102" cy="276226"/>
          </a:xfrm>
        </p:spPr>
        <p:txBody>
          <a:bodyPr/>
          <a:lstStyle>
            <a:lvl1pPr>
              <a:defRPr sz="1000"/>
            </a:lvl1pPr>
          </a:lstStyle>
          <a:p>
            <a:fld id="{F25A965E-3C11-4F28-82DC-E30D63FAC43C}" type="slidenum">
              <a:rPr lang="he-IL" smtClean="0"/>
              <a:pPr/>
              <a:t>‹#›</a:t>
            </a:fld>
            <a:endParaRPr lang="he-IL"/>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כותרת ותוכן עם תמונה">
    <p:spTree>
      <p:nvGrpSpPr>
        <p:cNvPr id="1" name=""/>
        <p:cNvGrpSpPr/>
        <p:nvPr/>
      </p:nvGrpSpPr>
      <p:grpSpPr>
        <a:xfrm>
          <a:off x="0" y="0"/>
          <a:ext cx="0" cy="0"/>
          <a:chOff x="0" y="0"/>
          <a:chExt cx="0" cy="0"/>
        </a:xfrm>
      </p:grpSpPr>
      <p:sp>
        <p:nvSpPr>
          <p:cNvPr id="7" name="מלבן מעוגל 6"/>
          <p:cNvSpPr/>
          <p:nvPr/>
        </p:nvSpPr>
        <p:spPr bwMode="gray">
          <a:xfrm>
            <a:off x="333772" y="0"/>
            <a:ext cx="9937104"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477788" y="27384"/>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011847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כותרת 1"/>
          <p:cNvSpPr>
            <a:spLocks noGrp="1"/>
          </p:cNvSpPr>
          <p:nvPr>
            <p:ph type="title"/>
          </p:nvPr>
        </p:nvSpPr>
        <p:spPr>
          <a:xfrm>
            <a:off x="621804" y="319088"/>
            <a:ext cx="9352649" cy="805656"/>
          </a:xfrm>
        </p:spPr>
        <p:txBody>
          <a:bodyPr/>
          <a:lstStyle>
            <a:lvl1pPr>
              <a:defRPr b="1"/>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21804" y="1268760"/>
            <a:ext cx="9352653" cy="5146135"/>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484737"/>
            <a:ext cx="477788" cy="256631"/>
          </a:xfrm>
        </p:spPr>
        <p:txBody>
          <a:bodyPr/>
          <a:lstStyle>
            <a:lvl1pPr>
              <a:defRPr sz="1000"/>
            </a:lvl1pPr>
          </a:lstStyle>
          <a:p>
            <a:fld id="{F25A965E-3C11-4F28-82DC-E30D63FAC43C}" type="slidenum">
              <a:rPr lang="he-IL" smtClean="0"/>
              <a:pPr/>
              <a:t>‹#›</a:t>
            </a:fld>
            <a:endParaRPr lang="he-IL"/>
          </a:p>
        </p:txBody>
      </p:sp>
      <p:sp>
        <p:nvSpPr>
          <p:cNvPr id="12" name="מלבן 11"/>
          <p:cNvSpPr/>
          <p:nvPr/>
        </p:nvSpPr>
        <p:spPr bwMode="gray">
          <a:xfrm rot="21379692">
            <a:off x="10479006"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4" name="מציין מיקום תמונה 13"/>
          <p:cNvSpPr>
            <a:spLocks noGrp="1"/>
          </p:cNvSpPr>
          <p:nvPr>
            <p:ph type="pic" sz="quarter" idx="13"/>
          </p:nvPr>
        </p:nvSpPr>
        <p:spPr bwMode="gray">
          <a:xfrm rot="180000">
            <a:off x="10514159"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chor="t" anchorCtr="1">
            <a:normAutofit/>
          </a:bodyPr>
          <a:lstStyle>
            <a:lvl1pPr marL="45720" indent="0" algn="r" latinLnBrk="0">
              <a:buNone/>
              <a:defRPr lang="he-IL" sz="1600"/>
            </a:lvl1pPr>
          </a:lstStyle>
          <a:p>
            <a:pPr algn="r" rtl="1"/>
            <a:r>
              <a:rPr lang="he-IL"/>
              <a:t>לחץ על הסמל כדי להוסיף תמונה</a:t>
            </a:r>
            <a:endParaRPr lang="he-IL" dirty="0"/>
          </a:p>
        </p:txBody>
      </p:sp>
      <p:sp>
        <p:nvSpPr>
          <p:cNvPr id="13" name="TextBox 12">
            <a:extLst>
              <a:ext uri="{FF2B5EF4-FFF2-40B4-BE49-F238E27FC236}">
                <a16:creationId xmlns:a16="http://schemas.microsoft.com/office/drawing/2014/main" id="{8A27CB8F-0D02-4A52-9E34-D17E7ECEF3A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כותרת ותוכן עם תמונה">
    <p:spTree>
      <p:nvGrpSpPr>
        <p:cNvPr id="1" name=""/>
        <p:cNvGrpSpPr/>
        <p:nvPr/>
      </p:nvGrpSpPr>
      <p:grpSpPr>
        <a:xfrm>
          <a:off x="0" y="0"/>
          <a:ext cx="0" cy="0"/>
          <a:chOff x="0" y="0"/>
          <a:chExt cx="0" cy="0"/>
        </a:xfrm>
      </p:grpSpPr>
      <p:sp>
        <p:nvSpPr>
          <p:cNvPr id="7" name="מלבן מעוגל 6"/>
          <p:cNvSpPr/>
          <p:nvPr/>
        </p:nvSpPr>
        <p:spPr bwMode="gray">
          <a:xfrm>
            <a:off x="333772" y="0"/>
            <a:ext cx="9937104"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477788" y="27384"/>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011847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3" name="מציין מיקום תוכן 2"/>
          <p:cNvSpPr>
            <a:spLocks noGrp="1"/>
          </p:cNvSpPr>
          <p:nvPr>
            <p:ph idx="1"/>
          </p:nvPr>
        </p:nvSpPr>
        <p:spPr>
          <a:xfrm>
            <a:off x="621804" y="548680"/>
            <a:ext cx="9352653" cy="5866215"/>
          </a:xfrm>
        </p:spPr>
        <p:txBody>
          <a:bodyPr anchor="ctr">
            <a:normAutofit/>
          </a:bodyPr>
          <a:lstStyle>
            <a:lvl1pPr marL="45720" indent="0" algn="ctr">
              <a:buNone/>
              <a:defRPr sz="3200">
                <a:solidFill>
                  <a:schemeClr val="tx2">
                    <a:lumMod val="65000"/>
                    <a:lumOff val="35000"/>
                  </a:schemeClr>
                </a:solidFill>
              </a:defRPr>
            </a:lvl1pPr>
            <a:lvl2pPr marL="365760" indent="0">
              <a:buNone/>
              <a:defRPr sz="2400"/>
            </a:lvl2pPr>
            <a:lvl3pPr>
              <a:defRPr sz="2400"/>
            </a:lvl3pPr>
            <a:lvl4pPr>
              <a:defRPr sz="2400"/>
            </a:lvl4pPr>
            <a:lvl5pPr algn="r" latinLnBrk="0">
              <a:defRPr lang="he-IL" sz="2400"/>
            </a:lvl5pPr>
          </a:lstStyle>
          <a:p>
            <a:pPr lvl="0" algn="r" rtl="1"/>
            <a:r>
              <a:rPr lang="he-IL" dirty="0"/>
              <a:t>ערוך סגנונות טקסט של תבנית בסיס</a:t>
            </a:r>
          </a:p>
        </p:txBody>
      </p:sp>
      <p:sp>
        <p:nvSpPr>
          <p:cNvPr id="6" name="מציין מיקום מספר שקופית 5"/>
          <p:cNvSpPr>
            <a:spLocks noGrp="1"/>
          </p:cNvSpPr>
          <p:nvPr>
            <p:ph type="sldNum" sz="quarter" idx="12"/>
          </p:nvPr>
        </p:nvSpPr>
        <p:spPr>
          <a:xfrm>
            <a:off x="0" y="6484737"/>
            <a:ext cx="477788" cy="256631"/>
          </a:xfrm>
        </p:spPr>
        <p:txBody>
          <a:bodyPr/>
          <a:lstStyle>
            <a:lvl1pPr>
              <a:defRPr sz="1000"/>
            </a:lvl1pPr>
          </a:lstStyle>
          <a:p>
            <a:fld id="{F25A965E-3C11-4F28-82DC-E30D63FAC43C}" type="slidenum">
              <a:rPr lang="he-IL" smtClean="0"/>
              <a:pPr/>
              <a:t>‹#›</a:t>
            </a:fld>
            <a:endParaRPr lang="he-IL"/>
          </a:p>
        </p:txBody>
      </p:sp>
      <p:sp>
        <p:nvSpPr>
          <p:cNvPr id="12" name="מלבן 11"/>
          <p:cNvSpPr/>
          <p:nvPr/>
        </p:nvSpPr>
        <p:spPr bwMode="gray">
          <a:xfrm rot="21379692">
            <a:off x="10479006"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4" name="מציין מיקום תמונה 13"/>
          <p:cNvSpPr>
            <a:spLocks noGrp="1"/>
          </p:cNvSpPr>
          <p:nvPr>
            <p:ph type="pic" sz="quarter" idx="13"/>
          </p:nvPr>
        </p:nvSpPr>
        <p:spPr bwMode="gray">
          <a:xfrm rot="180000">
            <a:off x="10514159"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chor="t" anchorCtr="1">
            <a:normAutofit/>
          </a:bodyPr>
          <a:lstStyle>
            <a:lvl1pPr marL="45720" indent="0" algn="r" latinLnBrk="0">
              <a:buNone/>
              <a:defRPr lang="he-IL" sz="1600"/>
            </a:lvl1pPr>
          </a:lstStyle>
          <a:p>
            <a:pPr algn="r" rtl="1"/>
            <a:r>
              <a:rPr lang="he-IL" dirty="0"/>
              <a:t>לחץ על הסמל כדי להוסיף תמונה</a:t>
            </a:r>
          </a:p>
        </p:txBody>
      </p:sp>
      <p:sp>
        <p:nvSpPr>
          <p:cNvPr id="13" name="TextBox 12">
            <a:extLst>
              <a:ext uri="{FF2B5EF4-FFF2-40B4-BE49-F238E27FC236}">
                <a16:creationId xmlns:a16="http://schemas.microsoft.com/office/drawing/2014/main" id="{8A27CB8F-0D02-4A52-9E34-D17E7ECEF3A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39055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כותרת עליונה של מקטע">
    <p:spTree>
      <p:nvGrpSpPr>
        <p:cNvPr id="1" name=""/>
        <p:cNvGrpSpPr/>
        <p:nvPr/>
      </p:nvGrpSpPr>
      <p:grpSpPr>
        <a:xfrm>
          <a:off x="0" y="0"/>
          <a:ext cx="0" cy="0"/>
          <a:chOff x="0" y="0"/>
          <a:chExt cx="0" cy="0"/>
        </a:xfrm>
      </p:grpSpPr>
      <p:sp>
        <p:nvSpPr>
          <p:cNvPr id="2" name="כותרת 1"/>
          <p:cNvSpPr>
            <a:spLocks noGrp="1"/>
          </p:cNvSpPr>
          <p:nvPr>
            <p:ph type="title"/>
          </p:nvPr>
        </p:nvSpPr>
        <p:spPr>
          <a:xfrm>
            <a:off x="1522413" y="1643064"/>
            <a:ext cx="9144002" cy="2928936"/>
          </a:xfrm>
        </p:spPr>
        <p:txBody>
          <a:bodyPr anchor="b" anchorCtr="1">
            <a:normAutofit/>
          </a:bodyPr>
          <a:lstStyle>
            <a:lvl1pPr algn="r" latinLnBrk="0">
              <a:lnSpc>
                <a:spcPct val="80000"/>
              </a:lnSpc>
              <a:defRPr lang="he-IL" sz="5400" b="0" cap="none" baseline="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4572000"/>
            <a:ext cx="9144000" cy="1066799"/>
          </a:xfrm>
        </p:spPr>
        <p:txBody>
          <a:bodyPr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sz="1800">
                <a:solidFill>
                  <a:schemeClr val="tx1">
                    <a:tint val="75000"/>
                  </a:schemeClr>
                </a:solidFill>
              </a:defRPr>
            </a:lvl2pPr>
            <a:lvl3pPr marL="914400" indent="0" algn="r" latinLnBrk="0">
              <a:buNone/>
              <a:defRPr lang="he-IL" sz="1600">
                <a:solidFill>
                  <a:schemeClr val="tx1">
                    <a:tint val="75000"/>
                  </a:schemeClr>
                </a:solidFill>
              </a:defRPr>
            </a:lvl3pPr>
            <a:lvl4pPr marL="1371600" indent="0" algn="r" latinLnBrk="0">
              <a:buNone/>
              <a:defRPr lang="he-IL" sz="1400">
                <a:solidFill>
                  <a:schemeClr val="tx1">
                    <a:tint val="75000"/>
                  </a:schemeClr>
                </a:solidFill>
              </a:defRPr>
            </a:lvl4pPr>
            <a:lvl5pPr marL="1828800" indent="0" algn="r" latinLnBrk="0">
              <a:buNone/>
              <a:defRPr lang="he-IL" sz="1400">
                <a:solidFill>
                  <a:schemeClr val="tx1">
                    <a:tint val="75000"/>
                  </a:schemeClr>
                </a:solidFill>
              </a:defRPr>
            </a:lvl5pPr>
            <a:lvl6pPr marL="2286000" indent="0" algn="r" latinLnBrk="0">
              <a:buNone/>
              <a:defRPr lang="he-IL" sz="1400">
                <a:solidFill>
                  <a:schemeClr val="tx1">
                    <a:tint val="75000"/>
                  </a:schemeClr>
                </a:solidFill>
              </a:defRPr>
            </a:lvl6pPr>
            <a:lvl7pPr marL="2743200" indent="0" algn="r" latinLnBrk="0">
              <a:buNone/>
              <a:defRPr lang="he-IL" sz="1400">
                <a:solidFill>
                  <a:schemeClr val="tx1">
                    <a:tint val="75000"/>
                  </a:schemeClr>
                </a:solidFill>
              </a:defRPr>
            </a:lvl7pPr>
            <a:lvl8pPr marL="3200400" indent="0" algn="r" latinLnBrk="0">
              <a:buNone/>
              <a:defRPr lang="he-IL" sz="1400">
                <a:solidFill>
                  <a:schemeClr val="tx1">
                    <a:tint val="75000"/>
                  </a:schemeClr>
                </a:solidFill>
              </a:defRPr>
            </a:lvl8pPr>
            <a:lvl9pPr marL="3657600" indent="0" algn="r" latinLnBrk="0">
              <a:buNone/>
              <a:defRPr lang="he-IL" sz="1400">
                <a:solidFill>
                  <a:schemeClr val="tx1">
                    <a:tint val="75000"/>
                  </a:schemeClr>
                </a:solidFill>
              </a:defRPr>
            </a:lvl9pPr>
          </a:lstStyle>
          <a:p>
            <a:pPr lvl="0" algn="r" rtl="1"/>
            <a:r>
              <a:rPr lang="he-IL"/>
              <a:t>ערוך סגנונות טקסט של תבנית בסיס</a:t>
            </a:r>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
        <p:nvSpPr>
          <p:cNvPr id="7" name="TextBox 6">
            <a:extLst>
              <a:ext uri="{FF2B5EF4-FFF2-40B4-BE49-F238E27FC236}">
                <a16:creationId xmlns:a16="http://schemas.microsoft.com/office/drawing/2014/main" id="{E6C716C5-547A-4C6A-94A4-5E176050F12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319088"/>
            <a:ext cx="9144000" cy="1143000"/>
          </a:xfrm>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522412" y="1643063"/>
            <a:ext cx="4480560" cy="4529137"/>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6185854" y="1643063"/>
            <a:ext cx="4480560" cy="4529137"/>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6" name="מציין מיקום כותרת תחתונה 5"/>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319088"/>
            <a:ext cx="9144000" cy="1143000"/>
          </a:xfrm>
        </p:spPr>
        <p:txBody>
          <a:bodyPr/>
          <a:lstStyle>
            <a:lvl1pPr algn="r" latinLnBrk="0">
              <a:defRPr lang="he-IL"/>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4" y="1624372"/>
            <a:ext cx="4480560" cy="737828"/>
          </a:xfrm>
        </p:spPr>
        <p:txBody>
          <a:bodyPr anchor="ctr"/>
          <a:lstStyle>
            <a:lvl1pPr marL="0" indent="0" algn="r" latinLnBrk="0">
              <a:spcBef>
                <a:spcPts val="0"/>
              </a:spcBef>
              <a:buNone/>
              <a:defRPr lang="he-IL" sz="2400" b="0">
                <a:solidFill>
                  <a:schemeClr val="tx1">
                    <a:lumMod val="75000"/>
                    <a:lumOff val="25000"/>
                  </a:schemeClr>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522414" y="2438400"/>
            <a:ext cx="4480560" cy="373379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6185854" y="1624372"/>
            <a:ext cx="4480560" cy="737828"/>
          </a:xfrm>
        </p:spPr>
        <p:txBody>
          <a:bodyPr anchor="ctr"/>
          <a:lstStyle>
            <a:lvl1pPr marL="0" indent="0" algn="r" latinLnBrk="0">
              <a:spcBef>
                <a:spcPts val="0"/>
              </a:spcBef>
              <a:buNone/>
              <a:defRPr lang="he-IL" sz="2400" b="0">
                <a:solidFill>
                  <a:schemeClr val="tx1">
                    <a:lumMod val="75000"/>
                    <a:lumOff val="25000"/>
                  </a:schemeClr>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6185854" y="2438400"/>
            <a:ext cx="4480560" cy="373379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י"ח/אב/תשע"ט</a:t>
            </a:fld>
            <a:endParaRPr lang="he-IL"/>
          </a:p>
        </p:txBody>
      </p:sp>
      <p:sp>
        <p:nvSpPr>
          <p:cNvPr id="8" name="מציין מיקום כותרת תחתונה 7"/>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9" name="מציין מיקום מספר שקופית 8"/>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מלבן 6"/>
          <p:cNvSpPr/>
          <p:nvPr/>
        </p:nvSpPr>
        <p:spPr bwMode="gray">
          <a:xfrm>
            <a:off x="405780" y="0"/>
            <a:ext cx="11521279"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54979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1783044"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מציין מיקום כותרת 1"/>
          <p:cNvSpPr>
            <a:spLocks noGrp="1"/>
          </p:cNvSpPr>
          <p:nvPr>
            <p:ph type="title"/>
          </p:nvPr>
        </p:nvSpPr>
        <p:spPr>
          <a:xfrm>
            <a:off x="693813" y="319088"/>
            <a:ext cx="10945211" cy="638175"/>
          </a:xfrm>
          <a:prstGeom prst="rect">
            <a:avLst/>
          </a:prstGeom>
        </p:spPr>
        <p:txBody>
          <a:bodyPr vert="horz" lIns="91440" tIns="45720" rIns="91440" bIns="45720" rtlCol="1" anchor="b">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693813" y="1124745"/>
            <a:ext cx="10945211" cy="5291026"/>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מספר שקופית 5"/>
          <p:cNvSpPr>
            <a:spLocks noGrp="1"/>
          </p:cNvSpPr>
          <p:nvPr>
            <p:ph type="sldNum" sz="quarter" idx="4"/>
          </p:nvPr>
        </p:nvSpPr>
        <p:spPr>
          <a:xfrm>
            <a:off x="0" y="6415771"/>
            <a:ext cx="914402" cy="276226"/>
          </a:xfrm>
          <a:prstGeom prst="rect">
            <a:avLst/>
          </a:prstGeom>
        </p:spPr>
        <p:txBody>
          <a:bodyPr vert="horz" lIns="91440" tIns="45720" rIns="91440" bIns="45720" rtlCol="1" anchor="ctr"/>
          <a:lstStyle>
            <a:lvl1pPr algn="r" rtl="1" latinLnBrk="0">
              <a:defRPr lang="he-IL"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F25A965E-3C11-4F28-82DC-E30D63FAC43C}" type="slidenum">
              <a:rPr lang="he-IL" smtClean="0"/>
              <a:pPr/>
              <a:t>‹#›</a:t>
            </a:fld>
            <a:endParaRPr lang="he-IL" dirty="0"/>
          </a:p>
        </p:txBody>
      </p:sp>
      <p:sp>
        <p:nvSpPr>
          <p:cNvPr id="10" name="TextBox 9">
            <a:extLst>
              <a:ext uri="{FF2B5EF4-FFF2-40B4-BE49-F238E27FC236}">
                <a16:creationId xmlns:a16="http://schemas.microsoft.com/office/drawing/2014/main" id="{43CC3B97-D7B9-4AAE-A1BE-712F5459D4E1}"/>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85000"/>
        </a:lnSpc>
        <a:spcBef>
          <a:spcPct val="0"/>
        </a:spcBef>
        <a:buNone/>
        <a:defRPr lang="he-IL" sz="3200" b="1"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150000"/>
        </a:lnSpc>
        <a:spcBef>
          <a:spcPts val="1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150000"/>
        </a:lnSpc>
        <a:spcBef>
          <a:spcPts val="10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9pPr>
    </p:bodyStyle>
    <p:otherStyle>
      <a:defPPr>
        <a:defRPr lang="he-IL"/>
      </a:defPPr>
      <a:lvl1pPr marL="0" algn="r" defTabSz="914400" rtl="1" eaLnBrk="1" latinLnBrk="0" hangingPunct="1">
        <a:defRPr lang="he-IL" sz="1800" kern="1200">
          <a:solidFill>
            <a:schemeClr val="tx1"/>
          </a:solidFill>
          <a:latin typeface="+mn-lt"/>
          <a:ea typeface="+mn-ea"/>
          <a:cs typeface="+mn-cs"/>
        </a:defRPr>
      </a:lvl1pPr>
      <a:lvl2pPr marL="457200" algn="r" defTabSz="914400" rtl="1" eaLnBrk="1" latinLnBrk="0" hangingPunct="1">
        <a:defRPr lang="he-IL" sz="1800" kern="1200">
          <a:solidFill>
            <a:schemeClr val="tx1"/>
          </a:solidFill>
          <a:latin typeface="+mn-lt"/>
          <a:ea typeface="+mn-ea"/>
          <a:cs typeface="+mn-cs"/>
        </a:defRPr>
      </a:lvl2pPr>
      <a:lvl3pPr marL="914400" algn="r" defTabSz="914400" rtl="1" eaLnBrk="1" latinLnBrk="0" hangingPunct="1">
        <a:defRPr lang="he-IL" sz="1800" kern="1200">
          <a:solidFill>
            <a:schemeClr val="tx1"/>
          </a:solidFill>
          <a:latin typeface="+mn-lt"/>
          <a:ea typeface="+mn-ea"/>
          <a:cs typeface="+mn-cs"/>
        </a:defRPr>
      </a:lvl3pPr>
      <a:lvl4pPr marL="1371600" algn="r" defTabSz="914400" rtl="1" eaLnBrk="1" latinLnBrk="0" hangingPunct="1">
        <a:defRPr lang="he-IL" sz="1800" kern="1200">
          <a:solidFill>
            <a:schemeClr val="tx1"/>
          </a:solidFill>
          <a:latin typeface="+mn-lt"/>
          <a:ea typeface="+mn-ea"/>
          <a:cs typeface="+mn-cs"/>
        </a:defRPr>
      </a:lvl4pPr>
      <a:lvl5pPr marL="1828800" algn="r" defTabSz="914400" rtl="1" eaLnBrk="1" latinLnBrk="0" hangingPunct="1">
        <a:defRPr lang="he-IL" sz="1800" kern="1200">
          <a:solidFill>
            <a:schemeClr val="tx1"/>
          </a:solidFill>
          <a:latin typeface="+mn-lt"/>
          <a:ea typeface="+mn-ea"/>
          <a:cs typeface="+mn-cs"/>
        </a:defRPr>
      </a:lvl5pPr>
      <a:lvl6pPr marL="2286000" algn="r" defTabSz="914400" rtl="1" eaLnBrk="1" latinLnBrk="0" hangingPunct="1">
        <a:defRPr lang="he-IL" sz="1800" kern="1200">
          <a:solidFill>
            <a:schemeClr val="tx1"/>
          </a:solidFill>
          <a:latin typeface="+mn-lt"/>
          <a:ea typeface="+mn-ea"/>
          <a:cs typeface="+mn-cs"/>
        </a:defRPr>
      </a:lvl6pPr>
      <a:lvl7pPr marL="2743200" algn="r" defTabSz="914400" rtl="1" eaLnBrk="1" latinLnBrk="0" hangingPunct="1">
        <a:defRPr lang="he-IL" sz="1800" kern="1200">
          <a:solidFill>
            <a:schemeClr val="tx1"/>
          </a:solidFill>
          <a:latin typeface="+mn-lt"/>
          <a:ea typeface="+mn-ea"/>
          <a:cs typeface="+mn-cs"/>
        </a:defRPr>
      </a:lvl7pPr>
      <a:lvl8pPr marL="3200400" algn="r" defTabSz="914400" rtl="1" eaLnBrk="1" latinLnBrk="0" hangingPunct="1">
        <a:defRPr lang="he-IL" sz="1800" kern="1200">
          <a:solidFill>
            <a:schemeClr val="tx1"/>
          </a:solidFill>
          <a:latin typeface="+mn-lt"/>
          <a:ea typeface="+mn-ea"/>
          <a:cs typeface="+mn-cs"/>
        </a:defRPr>
      </a:lvl8pPr>
      <a:lvl9pPr marL="3657600" algn="r" defTabSz="914400" rtl="1" eaLnBrk="1" latinLnBrk="0" hangingPunct="1">
        <a:defRPr lang="he-I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1.xml"/><Relationship Id="rId3" Type="http://schemas.openxmlformats.org/officeDocument/2006/relationships/image" Target="../media/image6.png"/><Relationship Id="rId7" Type="http://schemas.openxmlformats.org/officeDocument/2006/relationships/slide" Target="slide9.xml"/><Relationship Id="rId12" Type="http://schemas.openxmlformats.org/officeDocument/2006/relationships/image" Target="../media/image9.png"/><Relationship Id="rId1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slide" Target="slide37.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slide" Target="slide22.xml"/><Relationship Id="rId4" Type="http://schemas.openxmlformats.org/officeDocument/2006/relationships/slide" Target="slide4.xml"/><Relationship Id="rId9" Type="http://schemas.openxmlformats.org/officeDocument/2006/relationships/image" Target="../media/image8.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forms.gle/ht5TS5jZpSnJeT1m9" TargetMode="Externa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4"/>
          <p:cNvSpPr>
            <a:spLocks noGrp="1"/>
          </p:cNvSpPr>
          <p:nvPr>
            <p:ph type="subTitle" idx="1"/>
          </p:nvPr>
        </p:nvSpPr>
        <p:spPr/>
        <p:txBody>
          <a:bodyPr>
            <a:normAutofit fontScale="85000" lnSpcReduction="20000"/>
          </a:bodyPr>
          <a:lstStyle/>
          <a:p>
            <a:pPr algn="ctr" rtl="1"/>
            <a:r>
              <a:rPr lang="he-IL" dirty="0"/>
              <a:t>המאה ה-18</a:t>
            </a:r>
          </a:p>
        </p:txBody>
      </p:sp>
      <p:sp>
        <p:nvSpPr>
          <p:cNvPr id="6" name="כותרת 5"/>
          <p:cNvSpPr>
            <a:spLocks noGrp="1"/>
          </p:cNvSpPr>
          <p:nvPr>
            <p:ph type="ctrTitle"/>
          </p:nvPr>
        </p:nvSpPr>
        <p:spPr/>
        <p:txBody>
          <a:bodyPr>
            <a:normAutofit/>
          </a:bodyPr>
          <a:lstStyle/>
          <a:p>
            <a:pPr algn="ctr" rtl="1"/>
            <a:r>
              <a:rPr lang="he-IL" sz="4400" b="1" dirty="0"/>
              <a:t>תקופת הנאורות</a:t>
            </a:r>
          </a:p>
        </p:txBody>
      </p:sp>
      <p:pic>
        <p:nvPicPr>
          <p:cNvPr id="18" name="מציין מיקום של תמונה 17" descr="תמונה שמכילה שמים, חוץ&#10;&#10;תיאור שנוצר ברמת מהימנות גבוהה מאוד">
            <a:extLst>
              <a:ext uri="{FF2B5EF4-FFF2-40B4-BE49-F238E27FC236}">
                <a16:creationId xmlns:a16="http://schemas.microsoft.com/office/drawing/2014/main" id="{9925E041-E775-49AA-81E5-BAB82A805FA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164" r="23164"/>
          <a:stretch>
            <a:fillRect/>
          </a:stretch>
        </p:blipFill>
        <p:spPr/>
      </p:pic>
      <p:pic>
        <p:nvPicPr>
          <p:cNvPr id="20" name="מציין מיקום של תמונה 19" descr="תמונה שמכילה בגדים, אדם, מקורה&#10;&#10;תיאור שנוצר ברמת מהימנות גבוהה">
            <a:extLst>
              <a:ext uri="{FF2B5EF4-FFF2-40B4-BE49-F238E27FC236}">
                <a16:creationId xmlns:a16="http://schemas.microsoft.com/office/drawing/2014/main" id="{FE6C2DAD-2018-4581-AB13-79E081CA08F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896" r="10896"/>
          <a:stretch>
            <a:fillRect/>
          </a:stretch>
        </p:blipFill>
        <p:spPr/>
      </p:pic>
      <p:pic>
        <p:nvPicPr>
          <p:cNvPr id="14" name="מציין מיקום של תמונה 13" descr="תמונה שמכילה אדם, איש, מקורה, קיר&#10;&#10;תיאור שנוצר ברמת מהימנות גבוהה מאוד">
            <a:extLst>
              <a:ext uri="{FF2B5EF4-FFF2-40B4-BE49-F238E27FC236}">
                <a16:creationId xmlns:a16="http://schemas.microsoft.com/office/drawing/2014/main" id="{810EC18A-11C1-42D8-9B88-0B8F37130774}"/>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8954" r="8954"/>
          <a:stretch>
            <a:fillRect/>
          </a:stretch>
        </p:blipFill>
        <p:spPr>
          <a:xfrm>
            <a:off x="7940463" y="917753"/>
            <a:ext cx="2592388" cy="3314701"/>
          </a:xfrm>
        </p:spPr>
      </p:pic>
      <p:sp>
        <p:nvSpPr>
          <p:cNvPr id="2" name="מלבן 1">
            <a:extLst>
              <a:ext uri="{FF2B5EF4-FFF2-40B4-BE49-F238E27FC236}">
                <a16:creationId xmlns:a16="http://schemas.microsoft.com/office/drawing/2014/main" id="{439EFBB6-2701-43B1-A16B-00DA6369C73D}"/>
              </a:ext>
            </a:extLst>
          </p:cNvPr>
          <p:cNvSpPr/>
          <p:nvPr/>
        </p:nvSpPr>
        <p:spPr>
          <a:xfrm>
            <a:off x="374410" y="4899175"/>
            <a:ext cx="2520279"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rPr>
              <a:t>ניתן לרכוש חוברת </a:t>
            </a:r>
            <a:r>
              <a:rPr lang="he-IL" b="1" dirty="0" err="1">
                <a:solidFill>
                  <a:schemeClr val="tx2"/>
                </a:solidFill>
              </a:rPr>
              <a:t>מיקודית</a:t>
            </a:r>
            <a:r>
              <a:rPr lang="he-IL" b="1" dirty="0">
                <a:solidFill>
                  <a:schemeClr val="tx2"/>
                </a:solidFill>
              </a:rPr>
              <a:t> זהה למצגות </a:t>
            </a:r>
          </a:p>
          <a:p>
            <a:pPr algn="ctr" rtl="1"/>
            <a:r>
              <a:rPr lang="he-IL" b="1" dirty="0">
                <a:solidFill>
                  <a:schemeClr val="tx2"/>
                </a:solidFill>
              </a:rPr>
              <a:t>פרטים וקישור להזמנה</a:t>
            </a:r>
          </a:p>
          <a:p>
            <a:pPr algn="ctr" rtl="1"/>
            <a:r>
              <a:rPr lang="he-IL" b="1" dirty="0">
                <a:solidFill>
                  <a:schemeClr val="tx2"/>
                </a:solidFill>
              </a:rPr>
              <a:t>בסוף המצגת</a:t>
            </a:r>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FBE9C52B-1006-465C-9267-5EC88A45FFAC}"/>
              </a:ext>
            </a:extLst>
          </p:cNvPr>
          <p:cNvSpPr>
            <a:spLocks noGrp="1"/>
          </p:cNvSpPr>
          <p:nvPr>
            <p:ph type="title"/>
          </p:nvPr>
        </p:nvSpPr>
        <p:spPr/>
        <p:txBody>
          <a:bodyPr/>
          <a:lstStyle/>
          <a:p>
            <a:r>
              <a:rPr lang="he-IL" dirty="0"/>
              <a:t>ב. עקרונות הנאורות</a:t>
            </a:r>
          </a:p>
        </p:txBody>
      </p:sp>
      <p:sp>
        <p:nvSpPr>
          <p:cNvPr id="8" name="מציין מיקום תוכן 7">
            <a:extLst>
              <a:ext uri="{FF2B5EF4-FFF2-40B4-BE49-F238E27FC236}">
                <a16:creationId xmlns:a16="http://schemas.microsoft.com/office/drawing/2014/main" id="{EF5E2039-4606-4A9E-97AE-B942409A81D5}"/>
              </a:ext>
            </a:extLst>
          </p:cNvPr>
          <p:cNvSpPr>
            <a:spLocks noGrp="1"/>
          </p:cNvSpPr>
          <p:nvPr>
            <p:ph idx="1"/>
          </p:nvPr>
        </p:nvSpPr>
        <p:spPr>
          <a:xfrm>
            <a:off x="693812" y="1772816"/>
            <a:ext cx="10873208" cy="4608511"/>
          </a:xfrm>
        </p:spPr>
        <p:txBody>
          <a:bodyPr/>
          <a:lstStyle/>
          <a:p>
            <a:pPr marL="560070" indent="-514350">
              <a:buFont typeface="+mj-lt"/>
              <a:buAutoNum type="romanUcPeriod"/>
            </a:pPr>
            <a:r>
              <a:rPr lang="he-IL" dirty="0"/>
              <a:t>האדם אחראי לגורלו</a:t>
            </a:r>
          </a:p>
          <a:p>
            <a:pPr marL="560070" indent="-514350">
              <a:buFont typeface="+mj-lt"/>
              <a:buAutoNum type="romanUcPeriod"/>
            </a:pPr>
            <a:r>
              <a:rPr lang="he-IL" dirty="0"/>
              <a:t>כבוד האדם וחירותו</a:t>
            </a:r>
          </a:p>
          <a:p>
            <a:pPr marL="560070" indent="-514350">
              <a:buFont typeface="+mj-lt"/>
              <a:buAutoNum type="romanUcPeriod"/>
            </a:pPr>
            <a:r>
              <a:rPr lang="he-IL" dirty="0"/>
              <a:t>ערך השוויון</a:t>
            </a:r>
          </a:p>
          <a:p>
            <a:pPr marL="560070" indent="-514350">
              <a:buFont typeface="+mj-lt"/>
              <a:buAutoNum type="romanUcPeriod"/>
            </a:pPr>
            <a:r>
              <a:rPr lang="he-IL" dirty="0"/>
              <a:t>הזכויות הטבעיות</a:t>
            </a:r>
          </a:p>
          <a:p>
            <a:pPr marL="560070" indent="-514350">
              <a:buFont typeface="+mj-lt"/>
              <a:buAutoNum type="romanUcPeriod"/>
            </a:pPr>
            <a:r>
              <a:rPr lang="he-IL" dirty="0"/>
              <a:t>המדינה – מוסד שמטרתו לפעול לטובת האזרחים</a:t>
            </a:r>
          </a:p>
        </p:txBody>
      </p:sp>
    </p:spTree>
    <p:extLst>
      <p:ext uri="{BB962C8B-B14F-4D97-AF65-F5344CB8AC3E}">
        <p14:creationId xmlns:p14="http://schemas.microsoft.com/office/powerpoint/2010/main" val="328662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1DB2FE1C-E2E8-4AAF-BA59-11C7C3A71EF3}"/>
              </a:ext>
            </a:extLst>
          </p:cNvPr>
          <p:cNvSpPr>
            <a:spLocks noGrp="1"/>
          </p:cNvSpPr>
          <p:nvPr>
            <p:ph idx="1"/>
          </p:nvPr>
        </p:nvSpPr>
        <p:spPr>
          <a:xfrm>
            <a:off x="621804" y="548680"/>
            <a:ext cx="9352653" cy="6048672"/>
          </a:xfrm>
        </p:spPr>
        <p:txBody>
          <a:bodyPr>
            <a:normAutofit fontScale="92500" lnSpcReduction="10000"/>
          </a:bodyPr>
          <a:lstStyle/>
          <a:p>
            <a:r>
              <a:rPr lang="he-IL" dirty="0"/>
              <a:t>הנאורות פירושה יציאתו של האדם ממצב של קטינות שהוא עצמו גרם לה. משמע שהאדם איננו מסוגל להשתמש בשכלו בלא הדרכה של מישהו אחר. </a:t>
            </a:r>
            <a:r>
              <a:rPr lang="he-IL" dirty="0" err="1"/>
              <a:t>קטינותו</a:t>
            </a:r>
            <a:r>
              <a:rPr lang="he-IL" dirty="0"/>
              <a:t> זו נגרמת באשמתו, כאשר סיבתה איננה חוסר שכל, אלא חוסר החלטה ואומץ להשתמש בו ללא הדרכה של מישהו אחר.</a:t>
            </a:r>
          </a:p>
          <a:p>
            <a:r>
              <a:rPr lang="he-IL" dirty="0"/>
              <a:t>"העז לדעת" אזור אומץ להשתמש בשכלך שלך! זוהי אפוא סיסמתה של הנאורות.</a:t>
            </a:r>
          </a:p>
          <a:p>
            <a:pPr algn="l"/>
            <a:r>
              <a:rPr lang="he-IL" sz="2200" dirty="0"/>
              <a:t>קאנט</a:t>
            </a:r>
          </a:p>
        </p:txBody>
      </p:sp>
      <p:pic>
        <p:nvPicPr>
          <p:cNvPr id="7" name="מציין מיקום של תמונה 6">
            <a:extLst>
              <a:ext uri="{FF2B5EF4-FFF2-40B4-BE49-F238E27FC236}">
                <a16:creationId xmlns:a16="http://schemas.microsoft.com/office/drawing/2014/main" id="{291B8998-39C9-4421-A357-024E87B047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54" r="10754"/>
          <a:stretch>
            <a:fillRect/>
          </a:stretch>
        </p:blipFill>
        <p:spPr/>
      </p:pic>
    </p:spTree>
    <p:extLst>
      <p:ext uri="{BB962C8B-B14F-4D97-AF65-F5344CB8AC3E}">
        <p14:creationId xmlns:p14="http://schemas.microsoft.com/office/powerpoint/2010/main" val="22601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77F849EE-15BD-4EA9-9FAB-EA4108456F9C}"/>
              </a:ext>
            </a:extLst>
          </p:cNvPr>
          <p:cNvSpPr>
            <a:spLocks noGrp="1"/>
          </p:cNvSpPr>
          <p:nvPr>
            <p:ph type="title"/>
          </p:nvPr>
        </p:nvSpPr>
        <p:spPr/>
        <p:txBody>
          <a:bodyPr/>
          <a:lstStyle/>
          <a:p>
            <a:r>
              <a:rPr lang="he-IL" dirty="0"/>
              <a:t>האדם אחראי לגורלו</a:t>
            </a:r>
          </a:p>
        </p:txBody>
      </p:sp>
      <p:sp>
        <p:nvSpPr>
          <p:cNvPr id="7" name="מציין מיקום תוכן 6">
            <a:extLst>
              <a:ext uri="{FF2B5EF4-FFF2-40B4-BE49-F238E27FC236}">
                <a16:creationId xmlns:a16="http://schemas.microsoft.com/office/drawing/2014/main" id="{13E281B4-BC65-46AB-B7EE-2EDE242AAD8B}"/>
              </a:ext>
            </a:extLst>
          </p:cNvPr>
          <p:cNvSpPr>
            <a:spLocks noGrp="1"/>
          </p:cNvSpPr>
          <p:nvPr>
            <p:ph idx="1"/>
          </p:nvPr>
        </p:nvSpPr>
        <p:spPr/>
        <p:txBody>
          <a:bodyPr/>
          <a:lstStyle/>
          <a:p>
            <a:pPr>
              <a:lnSpc>
                <a:spcPct val="150000"/>
              </a:lnSpc>
            </a:pPr>
            <a:r>
              <a:rPr lang="he-IL" dirty="0"/>
              <a:t>הוגי הנאורות האמינו שהאדם הוא יצור תבוני. הוא נולד עם יכולת של מצפון עצמי וחברתי ויכולת להכיר את המציאות, לחקור אותה ולגלות את החוקים שמובילים את הקיום האנושי.</a:t>
            </a:r>
          </a:p>
          <a:p>
            <a:pPr>
              <a:lnSpc>
                <a:spcPct val="150000"/>
              </a:lnSpc>
            </a:pPr>
            <a:r>
              <a:rPr lang="he-IL" dirty="0"/>
              <a:t>האדם יכול לארגן את חייו הבין-אישיים – החברתיים – כפי שהוא מאמין ולקבוע אמות מידה למוסר ולהתנהגות מוסרית.</a:t>
            </a:r>
          </a:p>
          <a:p>
            <a:pPr>
              <a:lnSpc>
                <a:spcPct val="150000"/>
              </a:lnSpc>
            </a:pPr>
            <a:r>
              <a:rPr lang="he-IL" dirty="0"/>
              <a:t>אחד העקרונות העיקריים שקבעה הנאורות היה היכולת של האדם להיות אחראי לגורלו. בניגוד לתפיסה של ימי הביניים, אז הכנסייה שלטה בהלך-המחשבה שקבע כי כל מה שמתרחש ובא על האדם – מידי שמיים הוא.</a:t>
            </a:r>
          </a:p>
        </p:txBody>
      </p:sp>
    </p:spTree>
    <p:extLst>
      <p:ext uri="{BB962C8B-B14F-4D97-AF65-F5344CB8AC3E}">
        <p14:creationId xmlns:p14="http://schemas.microsoft.com/office/powerpoint/2010/main" val="143652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4F67BD3-174A-40D7-9513-9AA1D683E4D7}"/>
              </a:ext>
            </a:extLst>
          </p:cNvPr>
          <p:cNvSpPr>
            <a:spLocks noGrp="1"/>
          </p:cNvSpPr>
          <p:nvPr>
            <p:ph idx="1"/>
          </p:nvPr>
        </p:nvSpPr>
        <p:spPr>
          <a:xfrm>
            <a:off x="693812" y="548680"/>
            <a:ext cx="10873208" cy="5832647"/>
          </a:xfrm>
        </p:spPr>
        <p:txBody>
          <a:bodyPr/>
          <a:lstStyle/>
          <a:p>
            <a:pPr>
              <a:lnSpc>
                <a:spcPct val="150000"/>
              </a:lnSpc>
            </a:pPr>
            <a:r>
              <a:rPr lang="he-IL" dirty="0"/>
              <a:t>הנאורות דרשה שהאחריות על חיי האדם תעבור לידי האדם עצמו. הוגי הרוח לא אמרו כי ניתן לפתור כל דבר, אבל דרשו שהאדם יעשה כל שביכולתו כדי להגיע לתשובה מדוע הדברים מתרחשים – במטרה לתקן אותם.</a:t>
            </a:r>
          </a:p>
          <a:p>
            <a:pPr>
              <a:lnSpc>
                <a:spcPct val="150000"/>
              </a:lnSpc>
            </a:pPr>
            <a:r>
              <a:rPr lang="he-IL" dirty="0"/>
              <a:t>הנאורות דרשה כי האדם ימצא דרכים לרפא את המחלות המתרחשות וינצל את כוחות הטבע לטובתו – ולא יעמוד בחיבוק ידיים נוכח המחלות והאסונות שניתן אולי היה למנוע אותם.</a:t>
            </a:r>
          </a:p>
        </p:txBody>
      </p:sp>
    </p:spTree>
    <p:extLst>
      <p:ext uri="{BB962C8B-B14F-4D97-AF65-F5344CB8AC3E}">
        <p14:creationId xmlns:p14="http://schemas.microsoft.com/office/powerpoint/2010/main" val="283000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a:extLst>
              <a:ext uri="{FF2B5EF4-FFF2-40B4-BE49-F238E27FC236}">
                <a16:creationId xmlns:a16="http://schemas.microsoft.com/office/drawing/2014/main" id="{332D38D7-216C-48AD-A1F3-62E470B59EDE}"/>
              </a:ext>
            </a:extLst>
          </p:cNvPr>
          <p:cNvSpPr>
            <a:spLocks noGrp="1"/>
          </p:cNvSpPr>
          <p:nvPr>
            <p:ph idx="1"/>
          </p:nvPr>
        </p:nvSpPr>
        <p:spPr/>
        <p:txBody>
          <a:bodyPr/>
          <a:lstStyle/>
          <a:p>
            <a:pPr>
              <a:lnSpc>
                <a:spcPct val="150000"/>
              </a:lnSpc>
            </a:pPr>
            <a:r>
              <a:rPr lang="he-IL" dirty="0"/>
              <a:t>האם האדם יכול להיות אחראי לגורלו?</a:t>
            </a:r>
          </a:p>
          <a:p>
            <a:pPr>
              <a:lnSpc>
                <a:spcPct val="150000"/>
              </a:lnSpc>
            </a:pPr>
            <a:r>
              <a:rPr lang="he-IL" dirty="0"/>
              <a:t>מה ההבדל בין מוסר אנושי, כמו שדרשו הוגי הנאורות, למוסר אלוקי, כמו שדורשת התורה?</a:t>
            </a:r>
          </a:p>
        </p:txBody>
      </p:sp>
      <p:pic>
        <p:nvPicPr>
          <p:cNvPr id="10" name="מציין מיקום של תמונה 9" descr="תמונה שמכילה צללית&#10;&#10;תיאור שנוצר ברמת מהימנות גבוהה">
            <a:extLst>
              <a:ext uri="{FF2B5EF4-FFF2-40B4-BE49-F238E27FC236}">
                <a16:creationId xmlns:a16="http://schemas.microsoft.com/office/drawing/2014/main" id="{A7BC652E-934D-401F-888B-20B8C5299AE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04" r="8704"/>
          <a:stretch>
            <a:fillRect/>
          </a:stretch>
        </p:blipFill>
        <p:spPr/>
      </p:pic>
    </p:spTree>
    <p:extLst>
      <p:ext uri="{BB962C8B-B14F-4D97-AF65-F5344CB8AC3E}">
        <p14:creationId xmlns:p14="http://schemas.microsoft.com/office/powerpoint/2010/main" val="62702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E68D2E1A-9FD8-4788-A716-E12649E19574}"/>
              </a:ext>
            </a:extLst>
          </p:cNvPr>
          <p:cNvSpPr>
            <a:spLocks noGrp="1"/>
          </p:cNvSpPr>
          <p:nvPr>
            <p:ph type="title"/>
          </p:nvPr>
        </p:nvSpPr>
        <p:spPr/>
        <p:txBody>
          <a:bodyPr/>
          <a:lstStyle/>
          <a:p>
            <a:r>
              <a:rPr lang="he-IL" dirty="0"/>
              <a:t>כבוד האדם וחירותו</a:t>
            </a:r>
          </a:p>
        </p:txBody>
      </p:sp>
      <p:sp>
        <p:nvSpPr>
          <p:cNvPr id="7" name="מציין מיקום תוכן 6">
            <a:extLst>
              <a:ext uri="{FF2B5EF4-FFF2-40B4-BE49-F238E27FC236}">
                <a16:creationId xmlns:a16="http://schemas.microsoft.com/office/drawing/2014/main" id="{440A2037-047B-498E-BEFF-9F85C448569A}"/>
              </a:ext>
            </a:extLst>
          </p:cNvPr>
          <p:cNvSpPr>
            <a:spLocks noGrp="1"/>
          </p:cNvSpPr>
          <p:nvPr>
            <p:ph idx="1"/>
          </p:nvPr>
        </p:nvSpPr>
        <p:spPr>
          <a:xfrm>
            <a:off x="1989956" y="1196752"/>
            <a:ext cx="9577064" cy="5184575"/>
          </a:xfrm>
        </p:spPr>
        <p:txBody>
          <a:bodyPr/>
          <a:lstStyle/>
          <a:p>
            <a:pPr>
              <a:lnSpc>
                <a:spcPct val="150000"/>
              </a:lnSpc>
            </a:pPr>
            <a:r>
              <a:rPr lang="he-IL" dirty="0"/>
              <a:t>הנצרות, כמו היהדות, הכירה בכך שהאדם "נברא בצלם אלוקים", אבל הדגש שהיא שמה לב עליו היה האפסיות של האדם לעומת כוחו של הבורא, ולעומת כוחם של שליחיו של הבורא – הכמרים.</a:t>
            </a:r>
          </a:p>
          <a:p>
            <a:pPr>
              <a:lnSpc>
                <a:spcPct val="150000"/>
              </a:lnSpc>
            </a:pPr>
            <a:r>
              <a:rPr lang="he-IL" dirty="0"/>
              <a:t>הנאורות לעומת זאת הדגישה, ברוח ההומניזם, שדווקא העובדה שהאדם נברא "בצלם אלוקים" – היא-היא ההוכחה לחשיבות האדם כאדם, לחירותו ולעצמאותו ושלא יהיה כפוף לאף יצור אנוש אחר. </a:t>
            </a:r>
          </a:p>
          <a:p>
            <a:pPr>
              <a:lnSpc>
                <a:spcPct val="150000"/>
              </a:lnSpc>
            </a:pPr>
            <a:r>
              <a:rPr lang="he-IL" dirty="0"/>
              <a:t>הפילוסוף קאנט עסק בנושא זה בהרחבה.</a:t>
            </a:r>
          </a:p>
        </p:txBody>
      </p:sp>
      <p:pic>
        <p:nvPicPr>
          <p:cNvPr id="8" name="Picture 6" descr="×ª××¦××ª ×ª××× × ×¢×××¨ ×§×× ×">
            <a:extLst>
              <a:ext uri="{FF2B5EF4-FFF2-40B4-BE49-F238E27FC236}">
                <a16:creationId xmlns:a16="http://schemas.microsoft.com/office/drawing/2014/main" id="{6DA8447D-591C-4638-A2A3-8358F24C9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91962" cy="25511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8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8F9780-C5EB-469E-81D7-541F0958B1D8}"/>
              </a:ext>
            </a:extLst>
          </p:cNvPr>
          <p:cNvSpPr>
            <a:spLocks noGrp="1"/>
          </p:cNvSpPr>
          <p:nvPr>
            <p:ph type="title"/>
          </p:nvPr>
        </p:nvSpPr>
        <p:spPr/>
        <p:txBody>
          <a:bodyPr/>
          <a:lstStyle/>
          <a:p>
            <a:r>
              <a:rPr lang="he-IL" dirty="0"/>
              <a:t>ערך השוויון</a:t>
            </a:r>
          </a:p>
        </p:txBody>
      </p:sp>
      <p:sp>
        <p:nvSpPr>
          <p:cNvPr id="3" name="מציין מיקום תוכן 2">
            <a:extLst>
              <a:ext uri="{FF2B5EF4-FFF2-40B4-BE49-F238E27FC236}">
                <a16:creationId xmlns:a16="http://schemas.microsoft.com/office/drawing/2014/main" id="{CF3F9828-D1B8-4937-8EF7-77B36C59081A}"/>
              </a:ext>
            </a:extLst>
          </p:cNvPr>
          <p:cNvSpPr>
            <a:spLocks noGrp="1"/>
          </p:cNvSpPr>
          <p:nvPr>
            <p:ph idx="1"/>
          </p:nvPr>
        </p:nvSpPr>
        <p:spPr>
          <a:xfrm>
            <a:off x="1989956" y="1196752"/>
            <a:ext cx="9577064" cy="5184575"/>
          </a:xfrm>
        </p:spPr>
        <p:txBody>
          <a:bodyPr/>
          <a:lstStyle/>
          <a:p>
            <a:r>
              <a:rPr lang="he-IL" dirty="0"/>
              <a:t>אחד העקרונות או הערכים המרכזיים בהם עסק הפילוסוף רוסו היה ערך השוויון. </a:t>
            </a:r>
          </a:p>
          <a:p>
            <a:r>
              <a:rPr lang="he-IL" dirty="0"/>
              <a:t>בתקופה שקדמה לנאורות האדם נולד אל תוך ייחוס משפחתי-מעמדי שאינו יכול לצאת ממנו או להיכנס אל מעמד אחר. אדם שנולד אל האצולה – יהיה חלק מהאצולה ואדם שנולד בן-כפר לא יוכל להיות חלק מהאצולה. </a:t>
            </a:r>
          </a:p>
        </p:txBody>
      </p:sp>
      <p:pic>
        <p:nvPicPr>
          <p:cNvPr id="5" name="Picture 8" descr="×ª××¦××ª ×ª××× × ×¢×××¨ ×¨××¡×">
            <a:extLst>
              <a:ext uri="{FF2B5EF4-FFF2-40B4-BE49-F238E27FC236}">
                <a16:creationId xmlns:a16="http://schemas.microsoft.com/office/drawing/2014/main" id="{1A8CF3F5-CB64-45FE-8606-DF9A7FCF3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
            <a:ext cx="1905000" cy="2647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3E4796A4-94BC-49D0-910B-FBE4F1D47665}"/>
              </a:ext>
            </a:extLst>
          </p:cNvPr>
          <p:cNvSpPr>
            <a:spLocks noGrp="1"/>
          </p:cNvSpPr>
          <p:nvPr>
            <p:ph idx="1"/>
          </p:nvPr>
        </p:nvSpPr>
        <p:spPr/>
        <p:txBody>
          <a:bodyPr/>
          <a:lstStyle/>
          <a:p>
            <a:r>
              <a:rPr lang="he-IL" dirty="0"/>
              <a:t>עד היום כאשר בן למלוכה מתחתן עם מי שאינה ממעמד המלוכה בבריטניה – הוא מאבד את הזכות להיות מלך עתידי</a:t>
            </a:r>
          </a:p>
        </p:txBody>
      </p:sp>
      <p:pic>
        <p:nvPicPr>
          <p:cNvPr id="7" name="מציין מיקום של תמונה 6">
            <a:extLst>
              <a:ext uri="{FF2B5EF4-FFF2-40B4-BE49-F238E27FC236}">
                <a16:creationId xmlns:a16="http://schemas.microsoft.com/office/drawing/2014/main" id="{E628FBE9-A443-4B29-9ED7-2345C9A3ECB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16" r="17816"/>
          <a:stretch>
            <a:fillRect/>
          </a:stretch>
        </p:blipFill>
        <p:spPr/>
      </p:pic>
    </p:spTree>
    <p:extLst>
      <p:ext uri="{BB962C8B-B14F-4D97-AF65-F5344CB8AC3E}">
        <p14:creationId xmlns:p14="http://schemas.microsoft.com/office/powerpoint/2010/main" val="346146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תוכן 6">
            <a:extLst>
              <a:ext uri="{FF2B5EF4-FFF2-40B4-BE49-F238E27FC236}">
                <a16:creationId xmlns:a16="http://schemas.microsoft.com/office/drawing/2014/main" id="{72922ABA-49C0-43F6-96AD-4209F596F98F}"/>
              </a:ext>
            </a:extLst>
          </p:cNvPr>
          <p:cNvSpPr>
            <a:spLocks noGrp="1"/>
          </p:cNvSpPr>
          <p:nvPr>
            <p:ph idx="1"/>
          </p:nvPr>
        </p:nvSpPr>
        <p:spPr>
          <a:xfrm>
            <a:off x="693812" y="620688"/>
            <a:ext cx="10873208" cy="5760639"/>
          </a:xfrm>
        </p:spPr>
        <p:txBody>
          <a:bodyPr/>
          <a:lstStyle/>
          <a:p>
            <a:r>
              <a:rPr lang="he-IL" dirty="0"/>
              <a:t>הנאורות האמינה שמאחר ובני האדם "נולדו בצלם אלוקים" – אזי כולם שווים זה לזה, ואין למתג שום אדם בשל מוצאו ותפקידו או מעמדו. כל בני האדם נמצאים באותה נקודת הפתיחה, וכולם שווים זה לזה. </a:t>
            </a:r>
          </a:p>
          <a:p>
            <a:r>
              <a:rPr lang="he-IL" dirty="0"/>
              <a:t>בין היתר בשל תפיסה זו של הנאורות התחילה להתגבש התפיסה הפמיניסטית שטענה כי הנשים אינן נחותות מהגברים, כפי שהיה בעולם הקדום, וכי הן בעלות יכולת תבונתית ורציונאליות כמו הגברים.</a:t>
            </a:r>
          </a:p>
        </p:txBody>
      </p:sp>
    </p:spTree>
    <p:extLst>
      <p:ext uri="{BB962C8B-B14F-4D97-AF65-F5344CB8AC3E}">
        <p14:creationId xmlns:p14="http://schemas.microsoft.com/office/powerpoint/2010/main" val="40281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A910D7-501B-4067-9A63-80ACA6FE0536}"/>
              </a:ext>
            </a:extLst>
          </p:cNvPr>
          <p:cNvSpPr>
            <a:spLocks noGrp="1"/>
          </p:cNvSpPr>
          <p:nvPr>
            <p:ph type="title"/>
          </p:nvPr>
        </p:nvSpPr>
        <p:spPr/>
        <p:txBody>
          <a:bodyPr/>
          <a:lstStyle/>
          <a:p>
            <a:r>
              <a:rPr lang="he-IL" dirty="0"/>
              <a:t>עקרון הזכויות הטבעיות</a:t>
            </a:r>
          </a:p>
        </p:txBody>
      </p:sp>
      <p:sp>
        <p:nvSpPr>
          <p:cNvPr id="3" name="מציין מיקום תוכן 2">
            <a:extLst>
              <a:ext uri="{FF2B5EF4-FFF2-40B4-BE49-F238E27FC236}">
                <a16:creationId xmlns:a16="http://schemas.microsoft.com/office/drawing/2014/main" id="{DC3197B3-9955-4835-844E-5E77A97F9DAC}"/>
              </a:ext>
            </a:extLst>
          </p:cNvPr>
          <p:cNvSpPr>
            <a:spLocks noGrp="1"/>
          </p:cNvSpPr>
          <p:nvPr>
            <p:ph idx="1"/>
          </p:nvPr>
        </p:nvSpPr>
        <p:spPr>
          <a:xfrm>
            <a:off x="1773932" y="1196752"/>
            <a:ext cx="9793088" cy="5184575"/>
          </a:xfrm>
        </p:spPr>
        <p:txBody>
          <a:bodyPr/>
          <a:lstStyle/>
          <a:p>
            <a:r>
              <a:rPr lang="he-IL" dirty="0"/>
              <a:t>אחד מעקרונות הנאורות היה שבני האדם נולדו שווים, כאמור, אולם הם גם נולדו בעלי זכויות שניתנו להם ע"י אלוקים בעת נבראו. </a:t>
            </a:r>
          </a:p>
          <a:p>
            <a:r>
              <a:rPr lang="he-IL" dirty="0"/>
              <a:t>ג'ון לוק, פילוסוף אנגלי ואבי הרעיון הליברלי, אלוקים ברא את האדם כבעל זכויות שניתנות לו באופן טבעי והשלטון מחויב לשמור עליהן. זכויות אלה כמו הזכות לחיים, לחירות ולקניין הלכו והתרחבו והתבססו במשך הזמן, כאשר החירויות הבסיסיות הן חופש המצפון, המחשבה והביטוי – זכותו של האדם לבטא את עצמו, לחשוב באופן עצמאי ולפעול או לא לפעול עפ"י צו מצפונו.</a:t>
            </a:r>
          </a:p>
        </p:txBody>
      </p:sp>
      <p:pic>
        <p:nvPicPr>
          <p:cNvPr id="4" name="Picture 14" descr="×ª××¦××ª ×ª××× × ×¢×××¨ ××××¡">
            <a:extLst>
              <a:ext uri="{FF2B5EF4-FFF2-40B4-BE49-F238E27FC236}">
                <a16:creationId xmlns:a16="http://schemas.microsoft.com/office/drawing/2014/main" id="{E6A862C8-85A0-48C7-95E5-4D1BED0AD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 y="116632"/>
            <a:ext cx="1938845" cy="25094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9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C86E9E-9983-4D3B-ADBF-5475C03D6475}"/>
              </a:ext>
            </a:extLst>
          </p:cNvPr>
          <p:cNvSpPr>
            <a:spLocks noGrp="1"/>
          </p:cNvSpPr>
          <p:nvPr>
            <p:ph type="title"/>
          </p:nvPr>
        </p:nvSpPr>
        <p:spPr/>
        <p:txBody>
          <a:bodyPr/>
          <a:lstStyle/>
          <a:p>
            <a:r>
              <a:rPr lang="he-IL" dirty="0"/>
              <a:t>תוכן היחידה</a:t>
            </a:r>
          </a:p>
        </p:txBody>
      </p:sp>
      <p:pic>
        <p:nvPicPr>
          <p:cNvPr id="6" name="מציין מיקום של תמונה 5">
            <a:extLst>
              <a:ext uri="{FF2B5EF4-FFF2-40B4-BE49-F238E27FC236}">
                <a16:creationId xmlns:a16="http://schemas.microsoft.com/office/drawing/2014/main" id="{B6E13E20-BC09-4C68-88B9-3CF1192341C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0" r="18660"/>
          <a:stretch>
            <a:fillRect/>
          </a:stretch>
        </p:blipFill>
        <p:spPr>
          <a:xfrm rot="180000">
            <a:off x="10514159" y="280969"/>
            <a:ext cx="1446157" cy="1965874"/>
          </a:xfrm>
        </p:spPr>
      </p:pic>
      <mc:AlternateContent xmlns:mc="http://schemas.openxmlformats.org/markup-compatibility/2006" xmlns:pslz="http://schemas.microsoft.com/office/powerpoint/2016/slidezoom">
        <mc:Choice Requires="pslz">
          <p:graphicFrame>
            <p:nvGraphicFramePr>
              <p:cNvPr id="8" name="תצוגת שקופית 7">
                <a:extLst>
                  <a:ext uri="{FF2B5EF4-FFF2-40B4-BE49-F238E27FC236}">
                    <a16:creationId xmlns:a16="http://schemas.microsoft.com/office/drawing/2014/main" id="{2CE50F51-E567-488F-B2EB-61219A472B5C}"/>
                  </a:ext>
                </a:extLst>
              </p:cNvPr>
              <p:cNvGraphicFramePr>
                <a:graphicFrameLocks noChangeAspect="1"/>
              </p:cNvGraphicFramePr>
              <p:nvPr>
                <p:extLst>
                  <p:ext uri="{D42A27DB-BD31-4B8C-83A1-F6EECF244321}">
                    <p14:modId xmlns:p14="http://schemas.microsoft.com/office/powerpoint/2010/main" val="783792594"/>
                  </p:ext>
                </p:extLst>
              </p:nvPr>
            </p:nvGraphicFramePr>
            <p:xfrm>
              <a:off x="5590356" y="1461136"/>
              <a:ext cx="3199166" cy="1800000"/>
            </p:xfrm>
            <a:graphic>
              <a:graphicData uri="http://schemas.microsoft.com/office/powerpoint/2016/slidezoom">
                <pslz:sldZm>
                  <pslz:sldZmObj sldId="295" cId="2440811506">
                    <pslz:zmPr id="{C56DB6C8-2A1B-455D-85DB-E7BD99BB4F31}" returnToParent="0" transitionDur="1000">
                      <p166:blipFill xmlns:p166="http://schemas.microsoft.com/office/powerpoint/2016/6/main">
                        <a:blip r:embed="rId3"/>
                        <a:stretch>
                          <a:fillRect/>
                        </a:stretch>
                      </p166:blipFill>
                      <p166:spPr xmlns:p166="http://schemas.microsoft.com/office/powerpoint/2016/6/main">
                        <a:xfrm>
                          <a:off x="0" y="0"/>
                          <a:ext cx="3199166" cy="1800000"/>
                        </a:xfrm>
                        <a:prstGeom prst="rect">
                          <a:avLst/>
                        </a:prstGeom>
                        <a:ln>
                          <a:solidFill>
                            <a:schemeClr val="accent1"/>
                          </a:solidFill>
                        </a:ln>
                      </p166:spPr>
                    </pslz:zmPr>
                  </pslz:sldZmObj>
                </pslz:sldZm>
              </a:graphicData>
            </a:graphic>
          </p:graphicFrame>
        </mc:Choice>
        <mc:Fallback xmlns="">
          <p:pic>
            <p:nvPicPr>
              <p:cNvPr id="8" name="תצוגת שקופית 7">
                <a:hlinkClick r:id="rId4" action="ppaction://hlinksldjump"/>
                <a:extLst>
                  <a:ext uri="{FF2B5EF4-FFF2-40B4-BE49-F238E27FC236}">
                    <a16:creationId xmlns:a16="http://schemas.microsoft.com/office/drawing/2014/main" id="{2CE50F51-E567-488F-B2EB-61219A472B5C}"/>
                  </a:ext>
                </a:extLst>
              </p:cNvPr>
              <p:cNvPicPr>
                <a:picLocks noGrp="1" noRot="1" noChangeAspect="1" noMove="1" noResize="1" noEditPoints="1" noAdjustHandles="1" noChangeArrowheads="1" noChangeShapeType="1"/>
              </p:cNvPicPr>
              <p:nvPr/>
            </p:nvPicPr>
            <p:blipFill>
              <a:blip r:embed="rId5"/>
              <a:stretch>
                <a:fillRect/>
              </a:stretch>
            </p:blipFill>
            <p:spPr>
              <a:xfrm>
                <a:off x="5590356" y="1461136"/>
                <a:ext cx="3199166" cy="180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0" name="תצוגת שקופית 9">
                <a:extLst>
                  <a:ext uri="{FF2B5EF4-FFF2-40B4-BE49-F238E27FC236}">
                    <a16:creationId xmlns:a16="http://schemas.microsoft.com/office/drawing/2014/main" id="{B5126960-BB87-4031-B594-B1DE10FAF4F3}"/>
                  </a:ext>
                </a:extLst>
              </p:cNvPr>
              <p:cNvGraphicFramePr>
                <a:graphicFrameLocks noChangeAspect="1"/>
              </p:cNvGraphicFramePr>
              <p:nvPr>
                <p:extLst>
                  <p:ext uri="{D42A27DB-BD31-4B8C-83A1-F6EECF244321}">
                    <p14:modId xmlns:p14="http://schemas.microsoft.com/office/powerpoint/2010/main" val="2973237781"/>
                  </p:ext>
                </p:extLst>
              </p:nvPr>
            </p:nvGraphicFramePr>
            <p:xfrm>
              <a:off x="2165724" y="1461136"/>
              <a:ext cx="3199166" cy="1800000"/>
            </p:xfrm>
            <a:graphic>
              <a:graphicData uri="http://schemas.microsoft.com/office/powerpoint/2016/slidezoom">
                <pslz:sldZm>
                  <pslz:sldZmObj sldId="296" cId="4237442956">
                    <pslz:zmPr id="{C2B807BC-5054-4747-95E4-BD2DE2E737D5}" returnToParent="0" transitionDur="1000">
                      <p166:blipFill xmlns:p166="http://schemas.microsoft.com/office/powerpoint/2016/6/main">
                        <a:blip r:embed="rId6"/>
                        <a:stretch>
                          <a:fillRect/>
                        </a:stretch>
                      </p166:blipFill>
                      <p166:spPr xmlns:p166="http://schemas.microsoft.com/office/powerpoint/2016/6/main">
                        <a:xfrm>
                          <a:off x="0" y="0"/>
                          <a:ext cx="3199166" cy="1800000"/>
                        </a:xfrm>
                        <a:prstGeom prst="rect">
                          <a:avLst/>
                        </a:prstGeom>
                        <a:ln>
                          <a:solidFill>
                            <a:schemeClr val="accent1"/>
                          </a:solidFill>
                        </a:ln>
                      </p166:spPr>
                    </pslz:zmPr>
                  </pslz:sldZmObj>
                </pslz:sldZm>
              </a:graphicData>
            </a:graphic>
          </p:graphicFrame>
        </mc:Choice>
        <mc:Fallback xmlns="">
          <p:pic>
            <p:nvPicPr>
              <p:cNvPr id="10" name="תצוגת שקופית 9">
                <a:hlinkClick r:id="rId7" action="ppaction://hlinksldjump"/>
                <a:extLst>
                  <a:ext uri="{FF2B5EF4-FFF2-40B4-BE49-F238E27FC236}">
                    <a16:creationId xmlns:a16="http://schemas.microsoft.com/office/drawing/2014/main" id="{B5126960-BB87-4031-B594-B1DE10FAF4F3}"/>
                  </a:ext>
                </a:extLst>
              </p:cNvPr>
              <p:cNvPicPr>
                <a:picLocks noGrp="1" noRot="1" noChangeAspect="1" noMove="1" noResize="1" noEditPoints="1" noAdjustHandles="1" noChangeArrowheads="1" noChangeShapeType="1"/>
              </p:cNvPicPr>
              <p:nvPr/>
            </p:nvPicPr>
            <p:blipFill>
              <a:blip r:embed="rId8"/>
              <a:stretch>
                <a:fillRect/>
              </a:stretch>
            </p:blipFill>
            <p:spPr>
              <a:xfrm>
                <a:off x="2165724" y="1461136"/>
                <a:ext cx="3199166" cy="180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7" name="תצוגת שקופית 16">
                <a:extLst>
                  <a:ext uri="{FF2B5EF4-FFF2-40B4-BE49-F238E27FC236}">
                    <a16:creationId xmlns:a16="http://schemas.microsoft.com/office/drawing/2014/main" id="{C49FF813-AFC9-41CE-8040-65A32A0F5CF1}"/>
                  </a:ext>
                </a:extLst>
              </p:cNvPr>
              <p:cNvGraphicFramePr>
                <a:graphicFrameLocks noChangeAspect="1"/>
              </p:cNvGraphicFramePr>
              <p:nvPr>
                <p:extLst>
                  <p:ext uri="{D42A27DB-BD31-4B8C-83A1-F6EECF244321}">
                    <p14:modId xmlns:p14="http://schemas.microsoft.com/office/powerpoint/2010/main" val="158469838"/>
                  </p:ext>
                </p:extLst>
              </p:nvPr>
            </p:nvGraphicFramePr>
            <p:xfrm>
              <a:off x="7600789" y="3519731"/>
              <a:ext cx="3199166" cy="1800000"/>
            </p:xfrm>
            <a:graphic>
              <a:graphicData uri="http://schemas.microsoft.com/office/powerpoint/2016/slidezoom">
                <pslz:sldZm>
                  <pslz:sldZmObj sldId="297" cId="1247372940">
                    <pslz:zmPr id="{7B62C6D8-E921-4DD0-9A39-8B8AC6CBC535}" returnToParent="0" transitionDur="1000">
                      <p166:blipFill xmlns:p166="http://schemas.microsoft.com/office/powerpoint/2016/6/main">
                        <a:blip r:embed="rId9"/>
                        <a:stretch>
                          <a:fillRect/>
                        </a:stretch>
                      </p166:blipFill>
                      <p166:spPr xmlns:p166="http://schemas.microsoft.com/office/powerpoint/2016/6/main">
                        <a:xfrm>
                          <a:off x="0" y="0"/>
                          <a:ext cx="3199166" cy="1800000"/>
                        </a:xfrm>
                        <a:prstGeom prst="rect">
                          <a:avLst/>
                        </a:prstGeom>
                        <a:ln>
                          <a:solidFill>
                            <a:schemeClr val="accent1"/>
                          </a:solidFill>
                        </a:ln>
                      </p166:spPr>
                    </pslz:zmPr>
                  </pslz:sldZmObj>
                </pslz:sldZm>
              </a:graphicData>
            </a:graphic>
          </p:graphicFrame>
        </mc:Choice>
        <mc:Fallback xmlns="">
          <p:pic>
            <p:nvPicPr>
              <p:cNvPr id="17" name="תצוגת שקופית 16">
                <a:hlinkClick r:id="rId10" action="ppaction://hlinksldjump"/>
                <a:extLst>
                  <a:ext uri="{FF2B5EF4-FFF2-40B4-BE49-F238E27FC236}">
                    <a16:creationId xmlns:a16="http://schemas.microsoft.com/office/drawing/2014/main" id="{C49FF813-AFC9-41CE-8040-65A32A0F5CF1}"/>
                  </a:ext>
                </a:extLst>
              </p:cNvPr>
              <p:cNvPicPr>
                <a:picLocks noGrp="1" noRot="1" noChangeAspect="1" noMove="1" noResize="1" noEditPoints="1" noAdjustHandles="1" noChangeArrowheads="1" noChangeShapeType="1"/>
              </p:cNvPicPr>
              <p:nvPr/>
            </p:nvPicPr>
            <p:blipFill>
              <a:blip r:embed="rId11"/>
              <a:stretch>
                <a:fillRect/>
              </a:stretch>
            </p:blipFill>
            <p:spPr>
              <a:xfrm>
                <a:off x="7600789" y="3519731"/>
                <a:ext cx="3199166" cy="180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19" name="תצוגת שקופית 18">
                <a:extLst>
                  <a:ext uri="{FF2B5EF4-FFF2-40B4-BE49-F238E27FC236}">
                    <a16:creationId xmlns:a16="http://schemas.microsoft.com/office/drawing/2014/main" id="{F7BF73F0-918E-4BBE-9FD2-CAF0F7CA7404}"/>
                  </a:ext>
                </a:extLst>
              </p:cNvPr>
              <p:cNvGraphicFramePr>
                <a:graphicFrameLocks noChangeAspect="1"/>
              </p:cNvGraphicFramePr>
              <p:nvPr>
                <p:extLst>
                  <p:ext uri="{D42A27DB-BD31-4B8C-83A1-F6EECF244321}">
                    <p14:modId xmlns:p14="http://schemas.microsoft.com/office/powerpoint/2010/main" val="704325692"/>
                  </p:ext>
                </p:extLst>
              </p:nvPr>
            </p:nvGraphicFramePr>
            <p:xfrm>
              <a:off x="4119704" y="3519731"/>
              <a:ext cx="3199166" cy="1800000"/>
            </p:xfrm>
            <a:graphic>
              <a:graphicData uri="http://schemas.microsoft.com/office/powerpoint/2016/slidezoom">
                <pslz:sldZm>
                  <pslz:sldZmObj sldId="298" cId="369019216">
                    <pslz:zmPr id="{30B224C2-456F-4BD2-B1DE-A3B55438AFC5}" returnToParent="0" transitionDur="1000">
                      <p166:blipFill xmlns:p166="http://schemas.microsoft.com/office/powerpoint/2016/6/main">
                        <a:blip r:embed="rId12"/>
                        <a:stretch>
                          <a:fillRect/>
                        </a:stretch>
                      </p166:blipFill>
                      <p166:spPr xmlns:p166="http://schemas.microsoft.com/office/powerpoint/2016/6/main">
                        <a:xfrm>
                          <a:off x="0" y="0"/>
                          <a:ext cx="3199166" cy="1800000"/>
                        </a:xfrm>
                        <a:prstGeom prst="rect">
                          <a:avLst/>
                        </a:prstGeom>
                        <a:ln>
                          <a:solidFill>
                            <a:schemeClr val="accent1"/>
                          </a:solidFill>
                        </a:ln>
                      </p166:spPr>
                    </pslz:zmPr>
                  </pslz:sldZmObj>
                </pslz:sldZm>
              </a:graphicData>
            </a:graphic>
          </p:graphicFrame>
        </mc:Choice>
        <mc:Fallback xmlns="">
          <p:pic>
            <p:nvPicPr>
              <p:cNvPr id="19" name="תצוגת שקופית 18">
                <a:hlinkClick r:id="rId13" action="ppaction://hlinksldjump"/>
                <a:extLst>
                  <a:ext uri="{FF2B5EF4-FFF2-40B4-BE49-F238E27FC236}">
                    <a16:creationId xmlns:a16="http://schemas.microsoft.com/office/drawing/2014/main" id="{F7BF73F0-918E-4BBE-9FD2-CAF0F7CA7404}"/>
                  </a:ext>
                </a:extLst>
              </p:cNvPr>
              <p:cNvPicPr>
                <a:picLocks noGrp="1" noRot="1" noChangeAspect="1" noMove="1" noResize="1" noEditPoints="1" noAdjustHandles="1" noChangeArrowheads="1" noChangeShapeType="1"/>
              </p:cNvPicPr>
              <p:nvPr/>
            </p:nvPicPr>
            <p:blipFill>
              <a:blip r:embed="rId14"/>
              <a:stretch>
                <a:fillRect/>
              </a:stretch>
            </p:blipFill>
            <p:spPr>
              <a:xfrm>
                <a:off x="4119704" y="3519731"/>
                <a:ext cx="3199166" cy="1800000"/>
              </a:xfrm>
              <a:prstGeom prst="rect">
                <a:avLst/>
              </a:prstGeom>
              <a:ln>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21" name="תצוגת שקופית 20">
                <a:extLst>
                  <a:ext uri="{FF2B5EF4-FFF2-40B4-BE49-F238E27FC236}">
                    <a16:creationId xmlns:a16="http://schemas.microsoft.com/office/drawing/2014/main" id="{D70A3867-8815-4274-A9AF-593FCBB90405}"/>
                  </a:ext>
                </a:extLst>
              </p:cNvPr>
              <p:cNvGraphicFramePr>
                <a:graphicFrameLocks noChangeAspect="1"/>
              </p:cNvGraphicFramePr>
              <p:nvPr>
                <p:extLst>
                  <p:ext uri="{D42A27DB-BD31-4B8C-83A1-F6EECF244321}">
                    <p14:modId xmlns:p14="http://schemas.microsoft.com/office/powerpoint/2010/main" val="4102280814"/>
                  </p:ext>
                </p:extLst>
              </p:nvPr>
            </p:nvGraphicFramePr>
            <p:xfrm>
              <a:off x="638619" y="3519731"/>
              <a:ext cx="3199166" cy="1800000"/>
            </p:xfrm>
            <a:graphic>
              <a:graphicData uri="http://schemas.microsoft.com/office/powerpoint/2016/slidezoom">
                <pslz:sldZm>
                  <pslz:sldZmObj sldId="299" cId="221272684">
                    <pslz:zmPr id="{F9B3A9EE-A6E6-4746-969D-FA30FFADC398}" returnToParent="0" transitionDur="1000">
                      <p166:blipFill xmlns:p166="http://schemas.microsoft.com/office/powerpoint/2016/6/main">
                        <a:blip r:embed="rId15"/>
                        <a:stretch>
                          <a:fillRect/>
                        </a:stretch>
                      </p166:blipFill>
                      <p166:spPr xmlns:p166="http://schemas.microsoft.com/office/powerpoint/2016/6/main">
                        <a:xfrm>
                          <a:off x="0" y="0"/>
                          <a:ext cx="3199166" cy="1800000"/>
                        </a:xfrm>
                        <a:prstGeom prst="rect">
                          <a:avLst/>
                        </a:prstGeom>
                        <a:ln>
                          <a:solidFill>
                            <a:schemeClr val="accent1"/>
                          </a:solidFill>
                        </a:ln>
                      </p166:spPr>
                    </pslz:zmPr>
                  </pslz:sldZmObj>
                </pslz:sldZm>
              </a:graphicData>
            </a:graphic>
          </p:graphicFrame>
        </mc:Choice>
        <mc:Fallback xmlns="">
          <p:pic>
            <p:nvPicPr>
              <p:cNvPr id="21" name="תצוגת שקופית 20">
                <a:hlinkClick r:id="rId16" action="ppaction://hlinksldjump"/>
                <a:extLst>
                  <a:ext uri="{FF2B5EF4-FFF2-40B4-BE49-F238E27FC236}">
                    <a16:creationId xmlns:a16="http://schemas.microsoft.com/office/drawing/2014/main" id="{D70A3867-8815-4274-A9AF-593FCBB90405}"/>
                  </a:ext>
                </a:extLst>
              </p:cNvPr>
              <p:cNvPicPr>
                <a:picLocks noGrp="1" noRot="1" noChangeAspect="1" noMove="1" noResize="1" noEditPoints="1" noAdjustHandles="1" noChangeArrowheads="1" noChangeShapeType="1"/>
              </p:cNvPicPr>
              <p:nvPr/>
            </p:nvPicPr>
            <p:blipFill>
              <a:blip r:embed="rId17"/>
              <a:stretch>
                <a:fillRect/>
              </a:stretch>
            </p:blipFill>
            <p:spPr>
              <a:xfrm>
                <a:off x="638619" y="3519731"/>
                <a:ext cx="3199166" cy="1800000"/>
              </a:xfrm>
              <a:prstGeom prst="rect">
                <a:avLst/>
              </a:prstGeom>
              <a:ln>
                <a:solidFill>
                  <a:schemeClr val="accent1"/>
                </a:solidFill>
              </a:ln>
            </p:spPr>
          </p:pic>
        </mc:Fallback>
      </mc:AlternateContent>
    </p:spTree>
    <p:extLst>
      <p:ext uri="{BB962C8B-B14F-4D97-AF65-F5344CB8AC3E}">
        <p14:creationId xmlns:p14="http://schemas.microsoft.com/office/powerpoint/2010/main" val="21068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8200C77-7B12-4201-A77B-C9D3B1AF7CD4}"/>
              </a:ext>
            </a:extLst>
          </p:cNvPr>
          <p:cNvSpPr>
            <a:spLocks noGrp="1"/>
          </p:cNvSpPr>
          <p:nvPr>
            <p:ph idx="1"/>
          </p:nvPr>
        </p:nvSpPr>
        <p:spPr>
          <a:xfrm>
            <a:off x="2373928" y="548680"/>
            <a:ext cx="9193091" cy="5832647"/>
          </a:xfrm>
        </p:spPr>
        <p:txBody>
          <a:bodyPr/>
          <a:lstStyle/>
          <a:p>
            <a:r>
              <a:rPr lang="he-IL" dirty="0"/>
              <a:t>פילוסוף נוסף שעסק בנושאים שבין בני האדם למדינה היה </a:t>
            </a:r>
            <a:r>
              <a:rPr lang="he-IL" dirty="0" err="1"/>
              <a:t>וולטיר</a:t>
            </a:r>
            <a:r>
              <a:rPr lang="he-IL" dirty="0"/>
              <a:t> שהגדיר את הסובלנות והיכולת לאפשר לאנשים בעלי מגוון דעות להשמיע את אמונותיהם – היא מעיקרי הנאורות והליברליזם. </a:t>
            </a:r>
          </a:p>
        </p:txBody>
      </p:sp>
      <p:pic>
        <p:nvPicPr>
          <p:cNvPr id="4" name="Picture 10" descr="×ª××¦××ª ×ª××× × ×¢×××¨ ××××××¨">
            <a:extLst>
              <a:ext uri="{FF2B5EF4-FFF2-40B4-BE49-F238E27FC236}">
                <a16:creationId xmlns:a16="http://schemas.microsoft.com/office/drawing/2014/main" id="{54A843B0-EF87-485B-86A2-D7303E4DF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0" y="188640"/>
            <a:ext cx="2381250" cy="2686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EE8591-09E1-4815-82E8-AE6FEFDE289A}"/>
              </a:ext>
            </a:extLst>
          </p:cNvPr>
          <p:cNvSpPr>
            <a:spLocks noGrp="1"/>
          </p:cNvSpPr>
          <p:nvPr>
            <p:ph type="title"/>
          </p:nvPr>
        </p:nvSpPr>
        <p:spPr/>
        <p:txBody>
          <a:bodyPr/>
          <a:lstStyle/>
          <a:p>
            <a:r>
              <a:rPr lang="he-IL" dirty="0"/>
              <a:t>המדינה – מוסד שמטרתו לפעול לטובת האזרחים</a:t>
            </a:r>
          </a:p>
        </p:txBody>
      </p:sp>
      <p:sp>
        <p:nvSpPr>
          <p:cNvPr id="3" name="מציין מיקום תוכן 2">
            <a:extLst>
              <a:ext uri="{FF2B5EF4-FFF2-40B4-BE49-F238E27FC236}">
                <a16:creationId xmlns:a16="http://schemas.microsoft.com/office/drawing/2014/main" id="{2B3B10D0-70DE-4196-B447-CBB867F2AFA0}"/>
              </a:ext>
            </a:extLst>
          </p:cNvPr>
          <p:cNvSpPr>
            <a:spLocks noGrp="1"/>
          </p:cNvSpPr>
          <p:nvPr>
            <p:ph idx="1"/>
          </p:nvPr>
        </p:nvSpPr>
        <p:spPr/>
        <p:txBody>
          <a:bodyPr/>
          <a:lstStyle/>
          <a:p>
            <a:r>
              <a:rPr lang="he-IL" dirty="0"/>
              <a:t>תפיסת המדינה בימי הביניים הייתה שהמלך או הקיסר הם "שליטים בחסדי האל" ועל כן הם יודעים מה נכון וטוב עבור הציבור ולמעשה – הם זו המדינה. </a:t>
            </a:r>
          </a:p>
          <a:p>
            <a:r>
              <a:rPr lang="he-IL" dirty="0"/>
              <a:t>תפיסתו של הובס, כבר במאה ה-17, הציבה בפילוסופיה של הנאורות את השאלה של תפקיד המדינה. הוא ניסח את </a:t>
            </a:r>
            <a:r>
              <a:rPr lang="he-IL" b="1" dirty="0"/>
              <a:t>האמנה החברתית</a:t>
            </a:r>
            <a:r>
              <a:rPr lang="he-IL" dirty="0"/>
              <a:t> לפיה האדם מוותר על חירותו במידה מסוימת, כדי לאפשר לגוף מדיני לנהל את חייו ולשמור על הסדר ועל זכויותיו. </a:t>
            </a:r>
          </a:p>
          <a:p>
            <a:r>
              <a:rPr lang="he-IL" dirty="0"/>
              <a:t>הפילוסוף הצרפתי </a:t>
            </a:r>
            <a:r>
              <a:rPr lang="he-IL" dirty="0" err="1"/>
              <a:t>מונטיסקייה</a:t>
            </a:r>
            <a:r>
              <a:rPr lang="he-IL" dirty="0"/>
              <a:t> עסק גם באופן ניהול המדינה והגדיר את נושא "הפרדת הרשויות" כתנאי בסיסי לקיומה של יישות שלטונית צודקת.</a:t>
            </a:r>
          </a:p>
        </p:txBody>
      </p:sp>
    </p:spTree>
    <p:extLst>
      <p:ext uri="{BB962C8B-B14F-4D97-AF65-F5344CB8AC3E}">
        <p14:creationId xmlns:p14="http://schemas.microsoft.com/office/powerpoint/2010/main" val="22638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F19F72B-DE14-4C8C-9601-2F01C0577EF8}"/>
              </a:ext>
            </a:extLst>
          </p:cNvPr>
          <p:cNvSpPr>
            <a:spLocks noGrp="1"/>
          </p:cNvSpPr>
          <p:nvPr>
            <p:ph type="title"/>
          </p:nvPr>
        </p:nvSpPr>
        <p:spPr>
          <a:xfrm>
            <a:off x="1522413" y="1643064"/>
            <a:ext cx="9144002" cy="1569912"/>
          </a:xfrm>
        </p:spPr>
        <p:txBody>
          <a:bodyPr/>
          <a:lstStyle/>
          <a:p>
            <a:r>
              <a:rPr lang="he-IL" b="1" dirty="0"/>
              <a:t>ג. מאפייני הנאורות</a:t>
            </a:r>
          </a:p>
        </p:txBody>
      </p:sp>
    </p:spTree>
    <p:extLst>
      <p:ext uri="{BB962C8B-B14F-4D97-AF65-F5344CB8AC3E}">
        <p14:creationId xmlns:p14="http://schemas.microsoft.com/office/powerpoint/2010/main" val="124737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5428D9-6A2D-418C-9056-A9201C847821}"/>
              </a:ext>
            </a:extLst>
          </p:cNvPr>
          <p:cNvSpPr>
            <a:spLocks noGrp="1"/>
          </p:cNvSpPr>
          <p:nvPr>
            <p:ph type="title"/>
          </p:nvPr>
        </p:nvSpPr>
        <p:spPr/>
        <p:txBody>
          <a:bodyPr/>
          <a:lstStyle/>
          <a:p>
            <a:r>
              <a:rPr lang="he-IL" dirty="0"/>
              <a:t>ג. מאפייני הנאורות</a:t>
            </a:r>
          </a:p>
        </p:txBody>
      </p:sp>
      <p:sp>
        <p:nvSpPr>
          <p:cNvPr id="3" name="מציין מיקום תוכן 2">
            <a:extLst>
              <a:ext uri="{FF2B5EF4-FFF2-40B4-BE49-F238E27FC236}">
                <a16:creationId xmlns:a16="http://schemas.microsoft.com/office/drawing/2014/main" id="{C51F64C7-486C-4139-8BF2-2BFD413B44F4}"/>
              </a:ext>
            </a:extLst>
          </p:cNvPr>
          <p:cNvSpPr>
            <a:spLocks noGrp="1"/>
          </p:cNvSpPr>
          <p:nvPr>
            <p:ph idx="1"/>
          </p:nvPr>
        </p:nvSpPr>
        <p:spPr/>
        <p:txBody>
          <a:bodyPr/>
          <a:lstStyle/>
          <a:p>
            <a:pPr marL="560070" indent="-514350">
              <a:buFont typeface="+mj-lt"/>
              <a:buAutoNum type="romanUcPeriod"/>
            </a:pPr>
            <a:r>
              <a:rPr lang="he-IL" dirty="0" err="1"/>
              <a:t>אינדבידואליזם</a:t>
            </a:r>
            <a:endParaRPr lang="he-IL" dirty="0"/>
          </a:p>
          <a:p>
            <a:pPr marL="560070" indent="-514350">
              <a:buFont typeface="+mj-lt"/>
              <a:buAutoNum type="romanUcPeriod"/>
            </a:pPr>
            <a:r>
              <a:rPr lang="he-IL" dirty="0"/>
              <a:t>רציונליזם</a:t>
            </a:r>
          </a:p>
          <a:p>
            <a:pPr marL="560070" indent="-514350">
              <a:buFont typeface="+mj-lt"/>
              <a:buAutoNum type="romanUcPeriod"/>
            </a:pPr>
            <a:r>
              <a:rPr lang="he-IL" dirty="0"/>
              <a:t>ספקנות וחילון</a:t>
            </a:r>
          </a:p>
          <a:p>
            <a:pPr marL="560070" indent="-514350">
              <a:buFont typeface="+mj-lt"/>
              <a:buAutoNum type="romanUcPeriod"/>
            </a:pPr>
            <a:r>
              <a:rPr lang="he-IL" dirty="0"/>
              <a:t>ידע</a:t>
            </a:r>
          </a:p>
          <a:p>
            <a:pPr marL="560070" indent="-514350">
              <a:buFont typeface="+mj-lt"/>
              <a:buAutoNum type="romanUcPeriod"/>
            </a:pPr>
            <a:r>
              <a:rPr lang="he-IL" dirty="0"/>
              <a:t>קידמה</a:t>
            </a:r>
          </a:p>
        </p:txBody>
      </p:sp>
    </p:spTree>
    <p:extLst>
      <p:ext uri="{BB962C8B-B14F-4D97-AF65-F5344CB8AC3E}">
        <p14:creationId xmlns:p14="http://schemas.microsoft.com/office/powerpoint/2010/main" val="152714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90D24C-851F-4D5C-8EA5-C83E8E69488C}"/>
              </a:ext>
            </a:extLst>
          </p:cNvPr>
          <p:cNvSpPr>
            <a:spLocks noGrp="1"/>
          </p:cNvSpPr>
          <p:nvPr>
            <p:ph type="title"/>
          </p:nvPr>
        </p:nvSpPr>
        <p:spPr/>
        <p:txBody>
          <a:bodyPr/>
          <a:lstStyle/>
          <a:p>
            <a:r>
              <a:rPr lang="he-IL" dirty="0"/>
              <a:t>אינדיבידואליזם</a:t>
            </a:r>
          </a:p>
        </p:txBody>
      </p:sp>
      <p:sp>
        <p:nvSpPr>
          <p:cNvPr id="3" name="מציין מיקום תוכן 2">
            <a:extLst>
              <a:ext uri="{FF2B5EF4-FFF2-40B4-BE49-F238E27FC236}">
                <a16:creationId xmlns:a16="http://schemas.microsoft.com/office/drawing/2014/main" id="{06D95E32-CD97-47FF-87A2-8CCFA43898B5}"/>
              </a:ext>
            </a:extLst>
          </p:cNvPr>
          <p:cNvSpPr>
            <a:spLocks noGrp="1"/>
          </p:cNvSpPr>
          <p:nvPr>
            <p:ph idx="1"/>
          </p:nvPr>
        </p:nvSpPr>
        <p:spPr/>
        <p:txBody>
          <a:bodyPr/>
          <a:lstStyle/>
          <a:p>
            <a:r>
              <a:rPr lang="he-IL" dirty="0"/>
              <a:t>בתקופה שלפני הנאורות כל אדם השתייך מבחינה מעמדית-חברתית-תרבותית-לאומית לקבוצה מסויימת והיה חלק ממנה. היחיד, הפרט, היה תמיד חלק מהכלל והיה משויך לו באופן טבעי.</a:t>
            </a:r>
          </a:p>
          <a:p>
            <a:r>
              <a:rPr lang="he-IL" dirty="0"/>
              <a:t>הוגי הנאורות קראו לכל אדם לקחת את גורלו בידו ולהיות אחראי לעצמו ולא להיות תלוי בחסדי אחרים.</a:t>
            </a:r>
          </a:p>
          <a:p>
            <a:r>
              <a:rPr lang="he-IL" dirty="0"/>
              <a:t>התפיסה של האינדיבידואליזם התייחסה לכל אחד כאדם בודד, עצמאי, יחיד שאינו בהכרח חלק ממכלול משפחתי, חברתי, דתי או לאומי. </a:t>
            </a:r>
          </a:p>
        </p:txBody>
      </p:sp>
    </p:spTree>
    <p:extLst>
      <p:ext uri="{BB962C8B-B14F-4D97-AF65-F5344CB8AC3E}">
        <p14:creationId xmlns:p14="http://schemas.microsoft.com/office/powerpoint/2010/main" val="186111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947AA1-77F4-47E5-AAAF-D35560946C67}"/>
              </a:ext>
            </a:extLst>
          </p:cNvPr>
          <p:cNvSpPr>
            <a:spLocks noGrp="1"/>
          </p:cNvSpPr>
          <p:nvPr>
            <p:ph idx="1"/>
          </p:nvPr>
        </p:nvSpPr>
        <p:spPr>
          <a:xfrm>
            <a:off x="693812" y="548680"/>
            <a:ext cx="10873208" cy="5832647"/>
          </a:xfrm>
        </p:spPr>
        <p:txBody>
          <a:bodyPr/>
          <a:lstStyle/>
          <a:p>
            <a:r>
              <a:rPr lang="he-IL" dirty="0"/>
              <a:t>הנאורות הביאה אל העולם תפיסה שונה – לפיה האדם הוא ייצור יחידי ופרטי ושאינו בהכרח חלק מחברה, קהילה, לאום או דת. על כן הוא גם לא יכול "להפיל" את הדאגה לעתיד – על מישהו אחר. </a:t>
            </a:r>
          </a:p>
          <a:p>
            <a:r>
              <a:rPr lang="he-IL" dirty="0"/>
              <a:t>תיאוריית "האמנה החברתית" שהציבה את הזכויות הטבעיות של האדם במרכז העצימה את התפיסה האינדיווידואליסטית לפיה האדם הוא ייצור פרטי שצריך לפעול למען האינטרס שלו עצמו.</a:t>
            </a:r>
          </a:p>
        </p:txBody>
      </p:sp>
    </p:spTree>
    <p:extLst>
      <p:ext uri="{BB962C8B-B14F-4D97-AF65-F5344CB8AC3E}">
        <p14:creationId xmlns:p14="http://schemas.microsoft.com/office/powerpoint/2010/main" val="186612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FF22D7-FA97-4F8D-8225-43C4B75F6C5A}"/>
              </a:ext>
            </a:extLst>
          </p:cNvPr>
          <p:cNvSpPr>
            <a:spLocks noGrp="1"/>
          </p:cNvSpPr>
          <p:nvPr>
            <p:ph type="title"/>
          </p:nvPr>
        </p:nvSpPr>
        <p:spPr/>
        <p:txBody>
          <a:bodyPr/>
          <a:lstStyle/>
          <a:p>
            <a:r>
              <a:rPr lang="he-IL" dirty="0"/>
              <a:t>רציונליזם</a:t>
            </a:r>
          </a:p>
        </p:txBody>
      </p:sp>
      <p:sp>
        <p:nvSpPr>
          <p:cNvPr id="3" name="מציין מיקום תוכן 2">
            <a:extLst>
              <a:ext uri="{FF2B5EF4-FFF2-40B4-BE49-F238E27FC236}">
                <a16:creationId xmlns:a16="http://schemas.microsoft.com/office/drawing/2014/main" id="{FC93F9CF-F344-4C49-87B5-8F23CF65B426}"/>
              </a:ext>
            </a:extLst>
          </p:cNvPr>
          <p:cNvSpPr>
            <a:spLocks noGrp="1"/>
          </p:cNvSpPr>
          <p:nvPr>
            <p:ph idx="1"/>
          </p:nvPr>
        </p:nvSpPr>
        <p:spPr/>
        <p:txBody>
          <a:bodyPr/>
          <a:lstStyle/>
          <a:p>
            <a:r>
              <a:rPr lang="he-IL" dirty="0"/>
              <a:t>תפיסה חדשה שהביאה הנאורות הייתה רציונליזם – אמונה שהאדם הוא יצור תבוני ועליו להכיר את המציאות בעיניים מפוקחות ובצורה תבונית, ולא לקבל את הדברים כמובנים מאליהם.</a:t>
            </a:r>
          </a:p>
        </p:txBody>
      </p:sp>
    </p:spTree>
    <p:extLst>
      <p:ext uri="{BB962C8B-B14F-4D97-AF65-F5344CB8AC3E}">
        <p14:creationId xmlns:p14="http://schemas.microsoft.com/office/powerpoint/2010/main" val="18727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6C9009-E21B-40B0-A6AC-01E14C643D95}"/>
              </a:ext>
            </a:extLst>
          </p:cNvPr>
          <p:cNvSpPr>
            <a:spLocks noGrp="1"/>
          </p:cNvSpPr>
          <p:nvPr>
            <p:ph type="title"/>
          </p:nvPr>
        </p:nvSpPr>
        <p:spPr/>
        <p:txBody>
          <a:bodyPr/>
          <a:lstStyle/>
          <a:p>
            <a:r>
              <a:rPr lang="he-IL" dirty="0"/>
              <a:t>חילון וספקנות</a:t>
            </a:r>
          </a:p>
        </p:txBody>
      </p:sp>
      <p:sp>
        <p:nvSpPr>
          <p:cNvPr id="3" name="מציין מיקום תוכן 2">
            <a:extLst>
              <a:ext uri="{FF2B5EF4-FFF2-40B4-BE49-F238E27FC236}">
                <a16:creationId xmlns:a16="http://schemas.microsoft.com/office/drawing/2014/main" id="{DA37ABD8-F0D7-46A1-80D7-E6C81A44B3FC}"/>
              </a:ext>
            </a:extLst>
          </p:cNvPr>
          <p:cNvSpPr>
            <a:spLocks noGrp="1"/>
          </p:cNvSpPr>
          <p:nvPr>
            <p:ph idx="1"/>
          </p:nvPr>
        </p:nvSpPr>
        <p:spPr/>
        <p:txBody>
          <a:bodyPr>
            <a:normAutofit lnSpcReduction="10000"/>
          </a:bodyPr>
          <a:lstStyle/>
          <a:p>
            <a:r>
              <a:rPr lang="he-IL" dirty="0"/>
              <a:t>אחד היסודות שהובילו את הנאורות היה רצונם של הוגי הדעות בתקופה זו לשינוי מבנה המדינה של ימי הביניים. במבנה המדינה יש ימה"ב הכנסייה הייתה מעורבת בכל תחומי החיים והייתה חלק מניהול המדינה בפועל.</a:t>
            </a:r>
          </a:p>
          <a:p>
            <a:r>
              <a:rPr lang="he-IL" dirty="0"/>
              <a:t>דרישתם של הוגי הנאורות הייתה הפרדה מלאה בין ניהול המדינה ע"י גורמים מדיניים פוליטיים לבין ניהול הדת וחיי הדת ע"י הכנסייה. דרישה זו היא למעשה דרישה ל</a:t>
            </a:r>
            <a:r>
              <a:rPr lang="he-IL" b="1" dirty="0"/>
              <a:t>חילון</a:t>
            </a:r>
            <a:r>
              <a:rPr lang="he-IL" dirty="0"/>
              <a:t> של החברה המדינית.</a:t>
            </a:r>
          </a:p>
          <a:p>
            <a:r>
              <a:rPr lang="he-IL" dirty="0"/>
              <a:t>תפיסה זו של הוגי הנאורות הייתה למעשה השפעה דתית ולא רק השפעה פוליטית. חלק מהוגי הנאורות היו בעצמם נוצרים אדוקים, שראו את ההפרדה בין הפוליטיקה לבין הדת – דווקא חזרה לאמונה הנוצרית המקורית.</a:t>
            </a:r>
          </a:p>
        </p:txBody>
      </p:sp>
    </p:spTree>
    <p:extLst>
      <p:ext uri="{BB962C8B-B14F-4D97-AF65-F5344CB8AC3E}">
        <p14:creationId xmlns:p14="http://schemas.microsoft.com/office/powerpoint/2010/main" val="36974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5BC8B796-2F37-400A-A12D-14C5744A0CE6}"/>
              </a:ext>
            </a:extLst>
          </p:cNvPr>
          <p:cNvSpPr>
            <a:spLocks noGrp="1"/>
          </p:cNvSpPr>
          <p:nvPr>
            <p:ph idx="1"/>
          </p:nvPr>
        </p:nvSpPr>
        <p:spPr/>
        <p:txBody>
          <a:bodyPr/>
          <a:lstStyle/>
          <a:p>
            <a:r>
              <a:rPr lang="he-IL" dirty="0"/>
              <a:t>האם אתה בעד או נגד</a:t>
            </a:r>
          </a:p>
          <a:p>
            <a:r>
              <a:rPr lang="he-IL" dirty="0"/>
              <a:t>"הפרדת דת ומדינה"?</a:t>
            </a:r>
          </a:p>
        </p:txBody>
      </p:sp>
      <p:pic>
        <p:nvPicPr>
          <p:cNvPr id="5" name="מציין מיקום של תמונה 4">
            <a:extLst>
              <a:ext uri="{FF2B5EF4-FFF2-40B4-BE49-F238E27FC236}">
                <a16:creationId xmlns:a16="http://schemas.microsoft.com/office/drawing/2014/main" id="{114A0FAF-1275-4C0E-81B5-CAE5F07139F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523" r="6523"/>
          <a:stretch>
            <a:fillRect/>
          </a:stretch>
        </p:blipFill>
        <p:spPr/>
      </p:pic>
    </p:spTree>
    <p:extLst>
      <p:ext uri="{BB962C8B-B14F-4D97-AF65-F5344CB8AC3E}">
        <p14:creationId xmlns:p14="http://schemas.microsoft.com/office/powerpoint/2010/main" val="83563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2E725D-B896-4BC1-8FFF-46D511B87CEF}"/>
              </a:ext>
            </a:extLst>
          </p:cNvPr>
          <p:cNvSpPr>
            <a:spLocks noGrp="1"/>
          </p:cNvSpPr>
          <p:nvPr>
            <p:ph type="title"/>
          </p:nvPr>
        </p:nvSpPr>
        <p:spPr/>
        <p:txBody>
          <a:bodyPr/>
          <a:lstStyle/>
          <a:p>
            <a:r>
              <a:rPr lang="he-IL" dirty="0"/>
              <a:t>ידע</a:t>
            </a:r>
          </a:p>
        </p:txBody>
      </p:sp>
      <p:sp>
        <p:nvSpPr>
          <p:cNvPr id="3" name="מציין מיקום תוכן 2">
            <a:extLst>
              <a:ext uri="{FF2B5EF4-FFF2-40B4-BE49-F238E27FC236}">
                <a16:creationId xmlns:a16="http://schemas.microsoft.com/office/drawing/2014/main" id="{0958FF8B-28AB-4F9D-947B-6A865850D0F9}"/>
              </a:ext>
            </a:extLst>
          </p:cNvPr>
          <p:cNvSpPr>
            <a:spLocks noGrp="1"/>
          </p:cNvSpPr>
          <p:nvPr>
            <p:ph idx="1"/>
          </p:nvPr>
        </p:nvSpPr>
        <p:spPr/>
        <p:txBody>
          <a:bodyPr/>
          <a:lstStyle/>
          <a:p>
            <a:r>
              <a:rPr lang="he-IL" dirty="0"/>
              <a:t>המציאות בימי הביניים וכל שכן בעת העתיקה הייתה מציאות ענייה מאוד, מקצועות הידע היו מקצועות דלים, שדרשו ידע מקצועי בלבד – מלאכות פשוטות.</a:t>
            </a:r>
          </a:p>
          <a:p>
            <a:r>
              <a:rPr lang="he-IL" dirty="0"/>
              <a:t>הפיתוחים הטכנולוגיים ואיתם גם הפיתוחים המדעיים הובילו לשינוי בתקופת הנאורות והחברה החלה להיות מבוססת הרבה יותר על ידע. </a:t>
            </a:r>
          </a:p>
          <a:p>
            <a:r>
              <a:rPr lang="he-IL" dirty="0"/>
              <a:t>עתה נדרש לא רק ידע מקצועי פשוט, אלא ידע כללי נרחב וההשכלה הייתה רחבה הרבה יותר. דוגמה לכך היא האנציקלופדיה בה סוכמו נושאים רבים אודות אישים ומידע רב בנושאים מגוונים. </a:t>
            </a:r>
          </a:p>
        </p:txBody>
      </p:sp>
    </p:spTree>
    <p:extLst>
      <p:ext uri="{BB962C8B-B14F-4D97-AF65-F5344CB8AC3E}">
        <p14:creationId xmlns:p14="http://schemas.microsoft.com/office/powerpoint/2010/main" val="27726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3D1A2B-0D9D-47FD-B69D-71BEDD35C3B6}"/>
              </a:ext>
            </a:extLst>
          </p:cNvPr>
          <p:cNvSpPr>
            <a:spLocks noGrp="1"/>
          </p:cNvSpPr>
          <p:nvPr>
            <p:ph type="title"/>
          </p:nvPr>
        </p:nvSpPr>
        <p:spPr>
          <a:xfrm>
            <a:off x="621614" y="406031"/>
            <a:ext cx="9352649" cy="805656"/>
          </a:xfrm>
        </p:spPr>
        <p:txBody>
          <a:bodyPr/>
          <a:lstStyle/>
          <a:p>
            <a:endParaRPr lang="he-IL"/>
          </a:p>
        </p:txBody>
      </p:sp>
      <p:pic>
        <p:nvPicPr>
          <p:cNvPr id="6" name="מציין מיקום של תמונה 5">
            <a:extLst>
              <a:ext uri="{FF2B5EF4-FFF2-40B4-BE49-F238E27FC236}">
                <a16:creationId xmlns:a16="http://schemas.microsoft.com/office/drawing/2014/main" id="{201E9BBF-D36E-4D9A-8543-906892C3664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274" r="13274"/>
          <a:stretch>
            <a:fillRect/>
          </a:stretch>
        </p:blipFill>
        <p:spPr/>
      </p:pic>
      <p:sp>
        <p:nvSpPr>
          <p:cNvPr id="23" name="חץ: ימינה 22" title="חץ שנה">
            <a:extLst>
              <a:ext uri="{FF2B5EF4-FFF2-40B4-BE49-F238E27FC236}">
                <a16:creationId xmlns:a16="http://schemas.microsoft.com/office/drawing/2014/main" id="{5A1F6256-BABF-4877-B183-58125C26F246}"/>
              </a:ext>
            </a:extLst>
          </p:cNvPr>
          <p:cNvSpPr/>
          <p:nvPr/>
        </p:nvSpPr>
        <p:spPr>
          <a:xfrm flipH="1">
            <a:off x="762387" y="2283339"/>
            <a:ext cx="3272697" cy="633706"/>
          </a:xfrm>
          <a:prstGeom prst="rightArrow">
            <a:avLst>
              <a:gd name="adj1" fmla="val 100000"/>
              <a:gd name="adj2" fmla="val 50000"/>
            </a:avLst>
          </a:prstGeom>
          <a:gradFill flip="none" rotWithShape="1">
            <a:gsLst>
              <a:gs pos="0">
                <a:schemeClr val="accent3">
                  <a:lumMod val="20000"/>
                  <a:lumOff val="80000"/>
                </a:schemeClr>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2"/>
                </a:solidFill>
                <a:latin typeface="Tahoma" panose="020B0604030504040204" pitchFamily="34" charset="0"/>
                <a:cs typeface="Tahoma" panose="020B0604030504040204" pitchFamily="34" charset="0"/>
              </a:rPr>
              <a:t>העת החדשה (נאורות)</a:t>
            </a:r>
          </a:p>
        </p:txBody>
      </p:sp>
      <p:sp>
        <p:nvSpPr>
          <p:cNvPr id="24" name="חץ: ימינה 23" title="חץ שנה">
            <a:extLst>
              <a:ext uri="{FF2B5EF4-FFF2-40B4-BE49-F238E27FC236}">
                <a16:creationId xmlns:a16="http://schemas.microsoft.com/office/drawing/2014/main" id="{041E2A7F-81EE-41E8-90F9-3C20139EA323}"/>
              </a:ext>
            </a:extLst>
          </p:cNvPr>
          <p:cNvSpPr/>
          <p:nvPr/>
        </p:nvSpPr>
        <p:spPr>
          <a:xfrm flipH="1">
            <a:off x="3744110" y="2283339"/>
            <a:ext cx="3243302" cy="633706"/>
          </a:xfrm>
          <a:prstGeom prst="rightArrow">
            <a:avLst>
              <a:gd name="adj1" fmla="val 100000"/>
              <a:gd name="adj2" fmla="val 50000"/>
            </a:avLst>
          </a:prstGeom>
          <a:gradFill flip="none" rotWithShape="1">
            <a:gsLst>
              <a:gs pos="0">
                <a:schemeClr val="accent1">
                  <a:lumMod val="20000"/>
                  <a:lumOff val="80000"/>
                </a:schemeClr>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2"/>
                </a:solidFill>
                <a:latin typeface="Tahoma" panose="020B0604030504040204" pitchFamily="34" charset="0"/>
                <a:cs typeface="Tahoma" panose="020B0604030504040204" pitchFamily="34" charset="0"/>
              </a:rPr>
              <a:t>ימי הביניים</a:t>
            </a:r>
          </a:p>
        </p:txBody>
      </p:sp>
      <p:sp>
        <p:nvSpPr>
          <p:cNvPr id="25" name="חץ: ימינה 24" title="חץ שנה">
            <a:extLst>
              <a:ext uri="{FF2B5EF4-FFF2-40B4-BE49-F238E27FC236}">
                <a16:creationId xmlns:a16="http://schemas.microsoft.com/office/drawing/2014/main" id="{CD8CDFF5-587E-486A-A158-7CB997E8E621}"/>
              </a:ext>
            </a:extLst>
          </p:cNvPr>
          <p:cNvSpPr/>
          <p:nvPr/>
        </p:nvSpPr>
        <p:spPr>
          <a:xfrm flipH="1">
            <a:off x="6699380" y="2283339"/>
            <a:ext cx="3168352" cy="63370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2"/>
                </a:solidFill>
                <a:latin typeface="Tahoma" panose="020B0604030504040204" pitchFamily="34" charset="0"/>
                <a:cs typeface="Tahoma" panose="020B0604030504040204" pitchFamily="34" charset="0"/>
              </a:rPr>
              <a:t>העת העתיקה</a:t>
            </a:r>
          </a:p>
        </p:txBody>
      </p:sp>
      <p:sp>
        <p:nvSpPr>
          <p:cNvPr id="26" name="מלבן 25" title="חץ שנה">
            <a:extLst>
              <a:ext uri="{FF2B5EF4-FFF2-40B4-BE49-F238E27FC236}">
                <a16:creationId xmlns:a16="http://schemas.microsoft.com/office/drawing/2014/main" id="{129EEF48-1264-493A-9DE4-84F27BE5CED6}"/>
              </a:ext>
            </a:extLst>
          </p:cNvPr>
          <p:cNvSpPr/>
          <p:nvPr/>
        </p:nvSpPr>
        <p:spPr>
          <a:xfrm flipH="1">
            <a:off x="733482" y="5258159"/>
            <a:ext cx="3272697" cy="63370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2"/>
                </a:solidFill>
                <a:latin typeface="Tahoma" panose="020B0604030504040204" pitchFamily="34" charset="0"/>
                <a:cs typeface="Tahoma" panose="020B0604030504040204" pitchFamily="34" charset="0"/>
              </a:rPr>
              <a:t>העת החדשה (נאורות)</a:t>
            </a:r>
          </a:p>
        </p:txBody>
      </p:sp>
      <p:sp>
        <p:nvSpPr>
          <p:cNvPr id="27" name="מלבן 26" title="חץ שנה">
            <a:extLst>
              <a:ext uri="{FF2B5EF4-FFF2-40B4-BE49-F238E27FC236}">
                <a16:creationId xmlns:a16="http://schemas.microsoft.com/office/drawing/2014/main" id="{48250415-CA21-4504-BBD4-62D432C5FACC}"/>
              </a:ext>
            </a:extLst>
          </p:cNvPr>
          <p:cNvSpPr/>
          <p:nvPr/>
        </p:nvSpPr>
        <p:spPr>
          <a:xfrm flipH="1">
            <a:off x="4006178" y="4624453"/>
            <a:ext cx="2818819" cy="633706"/>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2"/>
                </a:solidFill>
                <a:latin typeface="Tahoma" panose="020B0604030504040204" pitchFamily="34" charset="0"/>
                <a:cs typeface="Tahoma" panose="020B0604030504040204" pitchFamily="34" charset="0"/>
              </a:rPr>
              <a:t>ימי הביניים</a:t>
            </a:r>
          </a:p>
        </p:txBody>
      </p:sp>
      <p:sp>
        <p:nvSpPr>
          <p:cNvPr id="28" name="מלבן 27" title="חץ שנה">
            <a:extLst>
              <a:ext uri="{FF2B5EF4-FFF2-40B4-BE49-F238E27FC236}">
                <a16:creationId xmlns:a16="http://schemas.microsoft.com/office/drawing/2014/main" id="{F3F0C946-A19A-4D39-B547-E320BCFED880}"/>
              </a:ext>
            </a:extLst>
          </p:cNvPr>
          <p:cNvSpPr/>
          <p:nvPr/>
        </p:nvSpPr>
        <p:spPr>
          <a:xfrm flipH="1">
            <a:off x="6824998" y="4036213"/>
            <a:ext cx="3168352" cy="6337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solidFill>
                  <a:schemeClr val="tx2"/>
                </a:solidFill>
                <a:latin typeface="Tahoma" panose="020B0604030504040204" pitchFamily="34" charset="0"/>
                <a:cs typeface="Tahoma" panose="020B0604030504040204" pitchFamily="34" charset="0"/>
              </a:rPr>
              <a:t>העת העתיקה</a:t>
            </a:r>
          </a:p>
        </p:txBody>
      </p:sp>
    </p:spTree>
    <p:extLst>
      <p:ext uri="{BB962C8B-B14F-4D97-AF65-F5344CB8AC3E}">
        <p14:creationId xmlns:p14="http://schemas.microsoft.com/office/powerpoint/2010/main" val="180631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05E876-5A00-4ACF-9415-B4951C26B2C3}"/>
              </a:ext>
            </a:extLst>
          </p:cNvPr>
          <p:cNvSpPr>
            <a:spLocks noGrp="1"/>
          </p:cNvSpPr>
          <p:nvPr>
            <p:ph type="title"/>
          </p:nvPr>
        </p:nvSpPr>
        <p:spPr/>
        <p:txBody>
          <a:bodyPr/>
          <a:lstStyle/>
          <a:p>
            <a:r>
              <a:rPr lang="he-IL" dirty="0"/>
              <a:t>קידמה</a:t>
            </a:r>
          </a:p>
        </p:txBody>
      </p:sp>
      <p:sp>
        <p:nvSpPr>
          <p:cNvPr id="3" name="מציין מיקום תוכן 2">
            <a:extLst>
              <a:ext uri="{FF2B5EF4-FFF2-40B4-BE49-F238E27FC236}">
                <a16:creationId xmlns:a16="http://schemas.microsoft.com/office/drawing/2014/main" id="{C1FDEBFC-9F3A-41B4-9AAE-D674B14502C6}"/>
              </a:ext>
            </a:extLst>
          </p:cNvPr>
          <p:cNvSpPr>
            <a:spLocks noGrp="1"/>
          </p:cNvSpPr>
          <p:nvPr>
            <p:ph idx="1"/>
          </p:nvPr>
        </p:nvSpPr>
        <p:spPr/>
        <p:txBody>
          <a:bodyPr/>
          <a:lstStyle/>
          <a:p>
            <a:r>
              <a:rPr lang="he-IL" dirty="0"/>
              <a:t>השימוש בידע, בתבונה וקידום המקום האישי של הפרט – הובילו בתוך זמן קצר לשיפור עצום בתנאי החיים. </a:t>
            </a:r>
          </a:p>
          <a:p>
            <a:r>
              <a:rPr lang="he-IL" dirty="0"/>
              <a:t>המהפכה התעשייתית שהלכה והאיצה קדימה את נושא הקידמה – הובילה להתפתחות העולם האנושי ונראה היה שהאנושות הולכת לקראת עתיד טוב יותר – מצאו תקופות למחלות חשוכות והשתפרה מערכת התחבורה והתברואה. </a:t>
            </a:r>
          </a:p>
        </p:txBody>
      </p:sp>
    </p:spTree>
    <p:extLst>
      <p:ext uri="{BB962C8B-B14F-4D97-AF65-F5344CB8AC3E}">
        <p14:creationId xmlns:p14="http://schemas.microsoft.com/office/powerpoint/2010/main" val="352497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F19F72B-DE14-4C8C-9601-2F01C0577EF8}"/>
              </a:ext>
            </a:extLst>
          </p:cNvPr>
          <p:cNvSpPr>
            <a:spLocks noGrp="1"/>
          </p:cNvSpPr>
          <p:nvPr>
            <p:ph type="title"/>
          </p:nvPr>
        </p:nvSpPr>
        <p:spPr>
          <a:xfrm>
            <a:off x="1522413" y="1643064"/>
            <a:ext cx="9144002" cy="1569912"/>
          </a:xfrm>
        </p:spPr>
        <p:txBody>
          <a:bodyPr/>
          <a:lstStyle/>
          <a:p>
            <a:r>
              <a:rPr lang="he-IL" b="1" dirty="0"/>
              <a:t>ד. הנאורות בארה"ב</a:t>
            </a:r>
          </a:p>
        </p:txBody>
      </p:sp>
    </p:spTree>
    <p:extLst>
      <p:ext uri="{BB962C8B-B14F-4D97-AF65-F5344CB8AC3E}">
        <p14:creationId xmlns:p14="http://schemas.microsoft.com/office/powerpoint/2010/main" val="36901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B3B261-B0FA-4F4F-8B03-FD2529638777}"/>
              </a:ext>
            </a:extLst>
          </p:cNvPr>
          <p:cNvSpPr>
            <a:spLocks noGrp="1"/>
          </p:cNvSpPr>
          <p:nvPr>
            <p:ph type="title"/>
          </p:nvPr>
        </p:nvSpPr>
        <p:spPr/>
        <p:txBody>
          <a:bodyPr/>
          <a:lstStyle/>
          <a:p>
            <a:r>
              <a:rPr lang="he-IL" dirty="0"/>
              <a:t>ד. הנאורות בארצות הברית</a:t>
            </a:r>
          </a:p>
        </p:txBody>
      </p:sp>
      <p:sp>
        <p:nvSpPr>
          <p:cNvPr id="3" name="מציין מיקום תוכן 2">
            <a:extLst>
              <a:ext uri="{FF2B5EF4-FFF2-40B4-BE49-F238E27FC236}">
                <a16:creationId xmlns:a16="http://schemas.microsoft.com/office/drawing/2014/main" id="{29672FEF-6701-42BE-B592-E383CD22C53C}"/>
              </a:ext>
            </a:extLst>
          </p:cNvPr>
          <p:cNvSpPr>
            <a:spLocks noGrp="1"/>
          </p:cNvSpPr>
          <p:nvPr>
            <p:ph idx="1"/>
          </p:nvPr>
        </p:nvSpPr>
        <p:spPr>
          <a:xfrm>
            <a:off x="5230316" y="1196752"/>
            <a:ext cx="6336704" cy="5184575"/>
          </a:xfrm>
        </p:spPr>
        <p:txBody>
          <a:bodyPr/>
          <a:lstStyle/>
          <a:p>
            <a:r>
              <a:rPr lang="he-IL" dirty="0"/>
              <a:t>בתחילת המאה ה-17 (סביב 1630) הוקמו באדמת אמריקה הצפונית 13 מושבות בריטיות אליהן היגרו עשרות אלפי בריטים ואירופאיים.</a:t>
            </a:r>
          </a:p>
          <a:p>
            <a:r>
              <a:rPr lang="he-IL" dirty="0"/>
              <a:t>בריטניה דרשה במשך עשרות שנים לקבל מסים מאותם אנשים המתגוררים במושבות אלו ואכן קיבלה מהם כסף.</a:t>
            </a:r>
          </a:p>
          <a:p>
            <a:endParaRPr lang="he-IL" dirty="0"/>
          </a:p>
        </p:txBody>
      </p:sp>
      <p:pic>
        <p:nvPicPr>
          <p:cNvPr id="5" name="Picture 2" descr="http://www.ourboox.com/wp-content/uploads/2015/12/d7a8d7a4d79c-washington-at-valley-forge1-500x362.jpg">
            <a:extLst>
              <a:ext uri="{FF2B5EF4-FFF2-40B4-BE49-F238E27FC236}">
                <a16:creationId xmlns:a16="http://schemas.microsoft.com/office/drawing/2014/main" id="{38AADC14-7ABD-4007-AB70-BA358ADEC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1847332"/>
            <a:ext cx="4369247" cy="3163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3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B6E81B5-FE8D-45BD-853B-C9239CD580F7}"/>
              </a:ext>
            </a:extLst>
          </p:cNvPr>
          <p:cNvSpPr>
            <a:spLocks noGrp="1"/>
          </p:cNvSpPr>
          <p:nvPr>
            <p:ph idx="1"/>
          </p:nvPr>
        </p:nvSpPr>
        <p:spPr>
          <a:xfrm>
            <a:off x="5878388" y="188640"/>
            <a:ext cx="5688632" cy="6192687"/>
          </a:xfrm>
        </p:spPr>
        <p:txBody>
          <a:bodyPr>
            <a:normAutofit fontScale="92500"/>
          </a:bodyPr>
          <a:lstStyle/>
          <a:p>
            <a:r>
              <a:rPr lang="he-IL" dirty="0"/>
              <a:t>באמצע המאה ה-18 דרשו התושבים במושבות להפחית את המסים, אבל בריטניה סירבה.</a:t>
            </a:r>
          </a:p>
          <a:p>
            <a:r>
              <a:rPr lang="he-IL" dirty="0"/>
              <a:t>אנשי המושבות דרשו צדק ושוויון כלפיהם מצד הממלכה הבריטית ופתחו במלחמת עצמאות מול בריטניה.</a:t>
            </a:r>
          </a:p>
          <a:p>
            <a:r>
              <a:rPr lang="he-IL" dirty="0"/>
              <a:t>ב-4 ביולי 1776 הכריזה ארצות הברית על עצמאותה מבריטניה. הכרזת העצמאות של ארה"ב הייתה לא רק הכרזה ככל ההכרזות, אלא הייתה חידוש גדול מאוד בתחומי המדינה בכל העולם. </a:t>
            </a:r>
          </a:p>
          <a:p>
            <a:endParaRPr lang="he-IL" dirty="0"/>
          </a:p>
          <a:p>
            <a:endParaRPr lang="he-IL" dirty="0"/>
          </a:p>
        </p:txBody>
      </p:sp>
      <p:pic>
        <p:nvPicPr>
          <p:cNvPr id="4" name="Picture 2" descr="http://3tgmli1sbjtj2hpytw6t8lw1.wpengine.netdna-cdn.com/wp-content/uploads/2016/01/Scene_at_the_Signing_of_the_Constitution_of_the_United_States-500x322.jpg">
            <a:extLst>
              <a:ext uri="{FF2B5EF4-FFF2-40B4-BE49-F238E27FC236}">
                <a16:creationId xmlns:a16="http://schemas.microsoft.com/office/drawing/2014/main" id="{720ED217-D9F5-4A2C-A638-F85FE96F8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1700808"/>
            <a:ext cx="4762500" cy="3067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0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B552BA-41CA-4A6A-9CA2-E0C9395CD21C}"/>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8CE98C53-93F5-4261-92E8-81D4318E44DB}"/>
              </a:ext>
            </a:extLst>
          </p:cNvPr>
          <p:cNvSpPr>
            <a:spLocks noGrp="1"/>
          </p:cNvSpPr>
          <p:nvPr>
            <p:ph idx="1"/>
          </p:nvPr>
        </p:nvSpPr>
        <p:spPr>
          <a:xfrm>
            <a:off x="5230316" y="1196752"/>
            <a:ext cx="6336704" cy="5184575"/>
          </a:xfrm>
        </p:spPr>
        <p:txBody>
          <a:bodyPr>
            <a:normAutofit lnSpcReduction="10000"/>
          </a:bodyPr>
          <a:lstStyle/>
          <a:p>
            <a:r>
              <a:rPr lang="he-IL" dirty="0"/>
              <a:t>ארה"ב היא המדינה הראשונה שבה למעשה באים לידי ביטוי המאפיינים של הנאורות. </a:t>
            </a:r>
          </a:p>
          <a:p>
            <a:r>
              <a:rPr lang="he-IL" dirty="0"/>
              <a:t>הכרזת העצמאות האמריקאית האמינה בכך שכל בני האדם שווים ושכל בני האדם חופשיים </a:t>
            </a:r>
            <a:r>
              <a:rPr lang="he-IL" dirty="0" err="1"/>
              <a:t>מהיותם</a:t>
            </a:r>
            <a:r>
              <a:rPr lang="he-IL" dirty="0"/>
              <a:t> בני אדם. </a:t>
            </a:r>
          </a:p>
          <a:p>
            <a:r>
              <a:rPr lang="he-IL" dirty="0"/>
              <a:t>היא האמינה שלא ייתכן שיהיה שלטון יחיד (דיקטטורי) אלא שהעם צריך לבחור מי יעמוד בראשו, כיוון שרק האדם יודע מה נכון עבורו (אינדיבידואליזם) </a:t>
            </a:r>
          </a:p>
          <a:p>
            <a:endParaRPr lang="he-IL" dirty="0"/>
          </a:p>
          <a:p>
            <a:endParaRPr lang="he-IL" dirty="0"/>
          </a:p>
        </p:txBody>
      </p:sp>
      <p:pic>
        <p:nvPicPr>
          <p:cNvPr id="5" name="Picture 2" descr="http://www.internetdict.com/wp-content/uploads/related_images/2016/01/20/when-did-the-american-revolution-start_3.jpg">
            <a:extLst>
              <a:ext uri="{FF2B5EF4-FFF2-40B4-BE49-F238E27FC236}">
                <a16:creationId xmlns:a16="http://schemas.microsoft.com/office/drawing/2014/main" id="{A9CD61E6-D8C4-4C3F-BADD-366B3E718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1985962"/>
            <a:ext cx="4219575" cy="2886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7DE92A-628B-4579-9094-C801A9EC555B}"/>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62EE29DC-7601-4463-AC13-A419F7D4B2FD}"/>
              </a:ext>
            </a:extLst>
          </p:cNvPr>
          <p:cNvSpPr>
            <a:spLocks noGrp="1"/>
          </p:cNvSpPr>
          <p:nvPr>
            <p:ph idx="1"/>
          </p:nvPr>
        </p:nvSpPr>
        <p:spPr>
          <a:xfrm>
            <a:off x="5086300" y="1196752"/>
            <a:ext cx="6480720" cy="5184575"/>
          </a:xfrm>
        </p:spPr>
        <p:txBody>
          <a:bodyPr/>
          <a:lstStyle/>
          <a:p>
            <a:r>
              <a:rPr lang="he-IL" dirty="0"/>
              <a:t>בהכרזת העצמאות בא לידי ביטוי מאפיין החילון של הנאורות:</a:t>
            </a:r>
          </a:p>
          <a:p>
            <a:r>
              <a:rPr lang="he-IL" dirty="0"/>
              <a:t>המדינה החדשה שהוקמה הפרידה בין יכולת השליטה של הכנסייה והדת הנוצרית לבין השלטון המדיני. בכך היא למעשה מביאה לידי ביטוי את המאפיין של חילון שדרש להפריד בין כוחה של הכנסייה לניהול המדינה.</a:t>
            </a:r>
          </a:p>
        </p:txBody>
      </p:sp>
      <p:pic>
        <p:nvPicPr>
          <p:cNvPr id="4" name="Picture 4" descr="http://3tgmli1sbjtj2hpytw6t8lw1.wpengine.netdna-cdn.com/wp-content/uploads/2016/01/%D7%9C%D7%9E%D7%97%D7%95%D7%A7-%D7%94%D7%9E%D7%94%D7%A4%D7%9B%D7%94-%D7%94%D7%90%D7%9E%D7%A8%D7%99%D7%A7%D7%90%D7%99%D7%AA.jpeg">
            <a:extLst>
              <a:ext uri="{FF2B5EF4-FFF2-40B4-BE49-F238E27FC236}">
                <a16:creationId xmlns:a16="http://schemas.microsoft.com/office/drawing/2014/main" id="{1E37C2FF-EC80-4B95-B9CA-57ED3E84F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1933072"/>
            <a:ext cx="3997118" cy="2991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0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של תמונה 4">
            <a:extLst>
              <a:ext uri="{FF2B5EF4-FFF2-40B4-BE49-F238E27FC236}">
                <a16:creationId xmlns:a16="http://schemas.microsoft.com/office/drawing/2014/main" id="{274A10B0-80B6-4312-978D-1EB6F9FF1EC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2050" name="Picture 2">
            <a:extLst>
              <a:ext uri="{FF2B5EF4-FFF2-40B4-BE49-F238E27FC236}">
                <a16:creationId xmlns:a16="http://schemas.microsoft.com/office/drawing/2014/main" id="{1D917952-37C8-4D05-9DD8-27AAC0D6D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3663" y="5013175"/>
            <a:ext cx="1581081" cy="1581081"/>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FFD174D9-320A-494F-ABCD-31688B0D9194}"/>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1429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F19F72B-DE14-4C8C-9601-2F01C0577EF8}"/>
              </a:ext>
            </a:extLst>
          </p:cNvPr>
          <p:cNvSpPr>
            <a:spLocks noGrp="1"/>
          </p:cNvSpPr>
          <p:nvPr>
            <p:ph type="title"/>
          </p:nvPr>
        </p:nvSpPr>
        <p:spPr>
          <a:xfrm>
            <a:off x="1522413" y="1643064"/>
            <a:ext cx="9144002" cy="2217984"/>
          </a:xfrm>
        </p:spPr>
        <p:txBody>
          <a:bodyPr>
            <a:normAutofit fontScale="90000"/>
          </a:bodyPr>
          <a:lstStyle/>
          <a:p>
            <a:pPr algn="ctr">
              <a:lnSpc>
                <a:spcPct val="150000"/>
              </a:lnSpc>
            </a:pPr>
            <a:r>
              <a:rPr lang="he-IL" b="1" dirty="0"/>
              <a:t>ה. הנאורות בצרפת: המהפכה הצרפתית</a:t>
            </a:r>
          </a:p>
        </p:txBody>
      </p:sp>
    </p:spTree>
    <p:extLst>
      <p:ext uri="{BB962C8B-B14F-4D97-AF65-F5344CB8AC3E}">
        <p14:creationId xmlns:p14="http://schemas.microsoft.com/office/powerpoint/2010/main" val="2212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8E4363-0EE6-4FBE-B4CF-72BA783EF29F}"/>
              </a:ext>
            </a:extLst>
          </p:cNvPr>
          <p:cNvSpPr>
            <a:spLocks noGrp="1"/>
          </p:cNvSpPr>
          <p:nvPr>
            <p:ph type="title"/>
          </p:nvPr>
        </p:nvSpPr>
        <p:spPr/>
        <p:txBody>
          <a:bodyPr/>
          <a:lstStyle/>
          <a:p>
            <a:r>
              <a:rPr lang="he-IL" dirty="0"/>
              <a:t>ה. הנאורות בצרפת – המהפכה הצרפתית</a:t>
            </a:r>
          </a:p>
        </p:txBody>
      </p:sp>
      <p:sp>
        <p:nvSpPr>
          <p:cNvPr id="3" name="מציין מיקום תוכן 2">
            <a:extLst>
              <a:ext uri="{FF2B5EF4-FFF2-40B4-BE49-F238E27FC236}">
                <a16:creationId xmlns:a16="http://schemas.microsoft.com/office/drawing/2014/main" id="{73F148EC-BD7E-4AD4-94B7-274F5069E7C3}"/>
              </a:ext>
            </a:extLst>
          </p:cNvPr>
          <p:cNvSpPr>
            <a:spLocks noGrp="1"/>
          </p:cNvSpPr>
          <p:nvPr>
            <p:ph idx="1"/>
          </p:nvPr>
        </p:nvSpPr>
        <p:spPr>
          <a:xfrm>
            <a:off x="5446340" y="1196752"/>
            <a:ext cx="6120680" cy="5184575"/>
          </a:xfrm>
        </p:spPr>
        <p:txBody>
          <a:bodyPr/>
          <a:lstStyle/>
          <a:p>
            <a:r>
              <a:rPr lang="he-IL" dirty="0"/>
              <a:t>ב-1789 פורצת בצרפת המהפכה הצרפתית. הגורם העיקרי היה כלכלי והבדלי המעמדות. </a:t>
            </a:r>
          </a:p>
          <a:p>
            <a:r>
              <a:rPr lang="he-IL" dirty="0"/>
              <a:t>בני המעמדות הנמוכים דרשו לקיים שוויון זכויות מלא עם האצולה (בני המעמדות היו רוב מוחלט באוכלוסייה).</a:t>
            </a:r>
          </a:p>
          <a:p>
            <a:pPr>
              <a:lnSpc>
                <a:spcPct val="100000"/>
              </a:lnSpc>
            </a:pPr>
            <a:r>
              <a:rPr lang="he-IL" dirty="0"/>
              <a:t>מעמד האצולה (המעמד הגבוה) סירב לאפשר שוויון שכזה.</a:t>
            </a:r>
          </a:p>
        </p:txBody>
      </p:sp>
      <p:pic>
        <p:nvPicPr>
          <p:cNvPr id="4" name="Picture 2" descr="http://cdn.eureka.org.il/photos/stips_eurika_370_15754935575.jpg">
            <a:extLst>
              <a:ext uri="{FF2B5EF4-FFF2-40B4-BE49-F238E27FC236}">
                <a16:creationId xmlns:a16="http://schemas.microsoft.com/office/drawing/2014/main" id="{0555F4B8-D662-4188-A684-7C0B303F7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93" y="1484784"/>
            <a:ext cx="4368407" cy="3423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7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F26112-C30B-454A-B06B-20B324EBC0CF}"/>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79483100-ECB7-446D-BA54-C067D013DEAC}"/>
              </a:ext>
            </a:extLst>
          </p:cNvPr>
          <p:cNvSpPr>
            <a:spLocks noGrp="1"/>
          </p:cNvSpPr>
          <p:nvPr>
            <p:ph idx="1"/>
          </p:nvPr>
        </p:nvSpPr>
        <p:spPr>
          <a:xfrm>
            <a:off x="5086300" y="1196752"/>
            <a:ext cx="6480719" cy="5184575"/>
          </a:xfrm>
        </p:spPr>
        <p:txBody>
          <a:bodyPr/>
          <a:lstStyle/>
          <a:p>
            <a:r>
              <a:rPr lang="he-IL" dirty="0"/>
              <a:t>התוצאה הייתה שהמעמד הנמוך הכריז על עצמו כ"אסיפה לאומית" (הנהגת המדינה) וניסחו חוקה חדשה.</a:t>
            </a:r>
          </a:p>
          <a:p>
            <a:r>
              <a:rPr lang="he-IL" dirty="0"/>
              <a:t>ה"אסיפה הלאומית" הוציאה לאור את "הצהרת זכויות האדם והאזרח" של צרפת והחלה להפוך עם הזמן לדמוקרטית.</a:t>
            </a:r>
          </a:p>
          <a:p>
            <a:endParaRPr lang="he-IL" dirty="0"/>
          </a:p>
        </p:txBody>
      </p:sp>
      <p:pic>
        <p:nvPicPr>
          <p:cNvPr id="4" name="Picture 2" descr="http://static.wixstatic.com/media/c6489f_2a389e3e3b074702a3402bcc714cafc1.jpg/v1/fill/w_342,h_273,al_c,q_80,usm_0.66_1.00_0.01/c6489f_2a389e3e3b074702a3402bcc714cafc1.jpg">
            <a:extLst>
              <a:ext uri="{FF2B5EF4-FFF2-40B4-BE49-F238E27FC236}">
                <a16:creationId xmlns:a16="http://schemas.microsoft.com/office/drawing/2014/main" id="{329CC01E-6DE8-446C-81E1-00E098FD7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2" y="1753396"/>
            <a:ext cx="4198217" cy="3351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7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F19F72B-DE14-4C8C-9601-2F01C0577EF8}"/>
              </a:ext>
            </a:extLst>
          </p:cNvPr>
          <p:cNvSpPr>
            <a:spLocks noGrp="1"/>
          </p:cNvSpPr>
          <p:nvPr>
            <p:ph type="title"/>
          </p:nvPr>
        </p:nvSpPr>
        <p:spPr>
          <a:xfrm>
            <a:off x="1522413" y="1643064"/>
            <a:ext cx="9144002" cy="1569912"/>
          </a:xfrm>
        </p:spPr>
        <p:txBody>
          <a:bodyPr/>
          <a:lstStyle/>
          <a:p>
            <a:r>
              <a:rPr lang="he-IL" b="1" dirty="0"/>
              <a:t>א. מהי נאורות</a:t>
            </a:r>
          </a:p>
        </p:txBody>
      </p:sp>
    </p:spTree>
    <p:extLst>
      <p:ext uri="{BB962C8B-B14F-4D97-AF65-F5344CB8AC3E}">
        <p14:creationId xmlns:p14="http://schemas.microsoft.com/office/powerpoint/2010/main" val="244081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502B6B-FAE4-42BA-A2B9-C8323C2A4BA8}"/>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122E9BCB-FE55-417A-B8CD-2D5EC125A1CA}"/>
              </a:ext>
            </a:extLst>
          </p:cNvPr>
          <p:cNvSpPr>
            <a:spLocks noGrp="1"/>
          </p:cNvSpPr>
          <p:nvPr>
            <p:ph idx="1"/>
          </p:nvPr>
        </p:nvSpPr>
        <p:spPr>
          <a:xfrm>
            <a:off x="5014292" y="1196752"/>
            <a:ext cx="6552728" cy="5184575"/>
          </a:xfrm>
        </p:spPr>
        <p:txBody>
          <a:bodyPr/>
          <a:lstStyle/>
          <a:p>
            <a:r>
              <a:rPr lang="he-IL" b="1" dirty="0"/>
              <a:t>המהפכה הצרפתית מסמלת את הנאורות</a:t>
            </a:r>
            <a:r>
              <a:rPr lang="he-IL" dirty="0"/>
              <a:t> כיוון שלראשונה באים לידי ביטוי עקרונות הנאורות כמו </a:t>
            </a:r>
            <a:r>
              <a:rPr lang="he-IL" u="sng" dirty="0"/>
              <a:t>חירות האדם, שוויון, קביעת הגורל של האדם בידי עצמו ולא בידי אחרים או מנהיג יחיד.</a:t>
            </a:r>
            <a:r>
              <a:rPr lang="he-IL" dirty="0"/>
              <a:t> בניגוד לארה"ב, שם הקמת המדינה הייתה על בסיס הנאורות מתוך כבוד למסגרת הדתית, בצרפת היה רצון לבצע שינוי מיידי וקיצוני בסדרי העולם כגרסה קיצונית וחילונית של הנאורות.</a:t>
            </a:r>
          </a:p>
        </p:txBody>
      </p:sp>
      <p:pic>
        <p:nvPicPr>
          <p:cNvPr id="5" name="Picture 2" descr="http://www.thegreatcourses.com/media/catalog/product/cache/1/image/800x600/0f396e8a55728e79b48334e699243c07/8/2/8220---base_image_4.1424269686.jpg">
            <a:extLst>
              <a:ext uri="{FF2B5EF4-FFF2-40B4-BE49-F238E27FC236}">
                <a16:creationId xmlns:a16="http://schemas.microsoft.com/office/drawing/2014/main" id="{06801122-0E9F-430F-83CA-E08DBF073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5" y="2017288"/>
            <a:ext cx="3898507" cy="2923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1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469156-D9FC-4686-B11E-64CC1DF393AD}"/>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BB88993-2FCD-4511-881A-393D253C96CA}"/>
              </a:ext>
            </a:extLst>
          </p:cNvPr>
          <p:cNvSpPr>
            <a:spLocks noGrp="1"/>
          </p:cNvSpPr>
          <p:nvPr>
            <p:ph idx="1"/>
          </p:nvPr>
        </p:nvSpPr>
        <p:spPr>
          <a:xfrm>
            <a:off x="1485901" y="2060848"/>
            <a:ext cx="7776864" cy="4354047"/>
          </a:xfrm>
        </p:spPr>
        <p:txBody>
          <a:bodyPr/>
          <a:lstStyle/>
          <a:p>
            <a:pPr marL="45720" indent="0">
              <a:buNone/>
            </a:pPr>
            <a:r>
              <a:rPr lang="he-IL" dirty="0">
                <a:solidFill>
                  <a:schemeClr val="tx2"/>
                </a:solidFill>
              </a:rPr>
              <a:t>הצג </a:t>
            </a:r>
            <a:r>
              <a:rPr lang="he-IL" u="sng" dirty="0">
                <a:solidFill>
                  <a:schemeClr val="tx2"/>
                </a:solidFill>
              </a:rPr>
              <a:t>שניים</a:t>
            </a:r>
            <a:r>
              <a:rPr lang="he-IL" dirty="0">
                <a:solidFill>
                  <a:schemeClr val="tx2"/>
                </a:solidFill>
              </a:rPr>
              <a:t> מהמאפיינים של הנאורות.</a:t>
            </a:r>
          </a:p>
          <a:p>
            <a:pPr marL="45720" indent="0">
              <a:buNone/>
            </a:pPr>
            <a:r>
              <a:rPr lang="he-IL" dirty="0">
                <a:solidFill>
                  <a:schemeClr val="tx2"/>
                </a:solidFill>
              </a:rPr>
              <a:t>הסבר כיצד אחד מהמאפיינים שבחרת בא לידי ביטוי במהפכה האמריקאית או הצרפתית.</a:t>
            </a:r>
          </a:p>
        </p:txBody>
      </p:sp>
      <p:pic>
        <p:nvPicPr>
          <p:cNvPr id="6" name="מציין מיקום של תמונה 5">
            <a:extLst>
              <a:ext uri="{FF2B5EF4-FFF2-40B4-BE49-F238E27FC236}">
                <a16:creationId xmlns:a16="http://schemas.microsoft.com/office/drawing/2014/main" id="{3F62AAE8-B3AA-4AE5-B0F7-18D767D2C5A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rot="180000">
            <a:off x="10514159" y="523854"/>
            <a:ext cx="1446157" cy="1480104"/>
          </a:xfrm>
        </p:spPr>
      </p:pic>
    </p:spTree>
    <p:extLst>
      <p:ext uri="{BB962C8B-B14F-4D97-AF65-F5344CB8AC3E}">
        <p14:creationId xmlns:p14="http://schemas.microsoft.com/office/powerpoint/2010/main" val="35378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של תמונה 4">
            <a:extLst>
              <a:ext uri="{FF2B5EF4-FFF2-40B4-BE49-F238E27FC236}">
                <a16:creationId xmlns:a16="http://schemas.microsoft.com/office/drawing/2014/main" id="{83B4B435-487C-4403-BC69-ECF4FAE0D8A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1026" name="Picture 2">
            <a:extLst>
              <a:ext uri="{FF2B5EF4-FFF2-40B4-BE49-F238E27FC236}">
                <a16:creationId xmlns:a16="http://schemas.microsoft.com/office/drawing/2014/main" id="{7B266343-088A-4B69-8D99-160A8DA0A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539" y="4932600"/>
            <a:ext cx="1547062" cy="1547062"/>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5244AFD1-8EC2-41F0-8409-072CE5064D7E}"/>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409597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533360-2A19-4730-B573-7AFBBB3B0065}"/>
              </a:ext>
            </a:extLst>
          </p:cNvPr>
          <p:cNvSpPr txBox="1"/>
          <p:nvPr/>
        </p:nvSpPr>
        <p:spPr>
          <a:xfrm>
            <a:off x="3358108" y="980728"/>
            <a:ext cx="10297144" cy="3416320"/>
          </a:xfrm>
          <a:prstGeom prst="rect">
            <a:avLst/>
          </a:prstGeom>
          <a:noFill/>
        </p:spPr>
        <p:txBody>
          <a:bodyPr wrap="square" rtlCol="1">
            <a:spAutoFit/>
          </a:bodyPr>
          <a:lstStyle/>
          <a:p>
            <a:pPr algn="ctr" rtl="1"/>
            <a:r>
              <a:rPr lang="he-IL" sz="2400" dirty="0"/>
              <a:t>מורים ותלמידים יקרים,</a:t>
            </a:r>
          </a:p>
          <a:p>
            <a:pPr algn="ctr" rtl="1"/>
            <a:endParaRPr lang="he-IL" sz="2400" dirty="0"/>
          </a:p>
          <a:p>
            <a:pPr algn="ctr" rtl="1"/>
            <a:r>
              <a:rPr lang="he-IL" sz="2400" dirty="0"/>
              <a:t>ניתן לרכוש חוברת </a:t>
            </a:r>
            <a:r>
              <a:rPr lang="he-IL" sz="2400" dirty="0" err="1"/>
              <a:t>מיקודית</a:t>
            </a:r>
            <a:r>
              <a:rPr lang="he-IL" sz="2400" dirty="0"/>
              <a:t> בהלימה למצגות </a:t>
            </a:r>
          </a:p>
          <a:p>
            <a:pPr algn="ctr" rtl="1"/>
            <a:r>
              <a:rPr lang="he-IL" sz="2400" dirty="0"/>
              <a:t>בקישור [במחיר 40 ₪]</a:t>
            </a:r>
          </a:p>
          <a:p>
            <a:pPr algn="ctr" rtl="1"/>
            <a:r>
              <a:rPr lang="en-US" sz="2400" dirty="0">
                <a:hlinkClick r:id="rId2"/>
              </a:rPr>
              <a:t>https://forms.gle/ht5TS5jZpSnJeT1m9</a:t>
            </a:r>
            <a:r>
              <a:rPr lang="he-IL" sz="2400" dirty="0"/>
              <a:t> </a:t>
            </a:r>
          </a:p>
          <a:p>
            <a:pPr algn="ctr" rtl="1"/>
            <a:endParaRPr lang="he-IL" sz="2400" dirty="0"/>
          </a:p>
          <a:p>
            <a:pPr algn="ctr" rtl="1"/>
            <a:r>
              <a:rPr lang="he-IL" sz="2400" dirty="0"/>
              <a:t>או באמצעות טלפון 050-9171994</a:t>
            </a:r>
          </a:p>
          <a:p>
            <a:pPr algn="ctr" rtl="1"/>
            <a:endParaRPr lang="he-IL" sz="2400" dirty="0"/>
          </a:p>
          <a:p>
            <a:pPr algn="ctr" rtl="1"/>
            <a:r>
              <a:rPr lang="he-IL" sz="2400" dirty="0"/>
              <a:t>כמו כן ניתן לרכוש </a:t>
            </a:r>
            <a:r>
              <a:rPr lang="he-IL" sz="2400" dirty="0" err="1"/>
              <a:t>תרגולית</a:t>
            </a:r>
            <a:r>
              <a:rPr lang="he-IL" sz="2400" dirty="0"/>
              <a:t> באזרחות</a:t>
            </a:r>
          </a:p>
        </p:txBody>
      </p:sp>
      <p:pic>
        <p:nvPicPr>
          <p:cNvPr id="3" name="תמונה 2" descr="תמונה שמכילה שולחן&#10;&#10;תיאור שנוצר ברמת מהימנות גבוהה">
            <a:extLst>
              <a:ext uri="{FF2B5EF4-FFF2-40B4-BE49-F238E27FC236}">
                <a16:creationId xmlns:a16="http://schemas.microsoft.com/office/drawing/2014/main" id="{3324A384-C800-430B-A176-EC322980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6" y="836712"/>
            <a:ext cx="3900874" cy="5517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2C3A3AD9-3921-4A64-A8FD-BFC9AEA11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981" y="472514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4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9CF7E70-743E-4C5D-94B6-7687C7F95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476672"/>
            <a:ext cx="4670638" cy="6005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DD7566FA-1494-4E50-BE38-FD536B0776EF}"/>
              </a:ext>
            </a:extLst>
          </p:cNvPr>
          <p:cNvSpPr txBox="1"/>
          <p:nvPr/>
        </p:nvSpPr>
        <p:spPr>
          <a:xfrm>
            <a:off x="7534572" y="311433"/>
            <a:ext cx="4171106" cy="6247864"/>
          </a:xfrm>
          <a:prstGeom prst="rect">
            <a:avLst/>
          </a:prstGeom>
          <a:noFill/>
        </p:spPr>
        <p:txBody>
          <a:bodyPr wrap="square" rtlCol="1">
            <a:spAutoFit/>
          </a:bodyPr>
          <a:lstStyle/>
          <a:p>
            <a:pPr algn="just" rtl="1"/>
            <a:r>
              <a:rPr lang="he-IL" b="1" dirty="0">
                <a:latin typeface="Assistant" panose="00000500000000000000" pitchFamily="2" charset="-79"/>
                <a:cs typeface="Assistant" panose="00000500000000000000" pitchFamily="2" charset="-79"/>
              </a:rPr>
              <a:t>"אזרחות בקלות" </a:t>
            </a:r>
            <a:r>
              <a:rPr lang="he-IL" dirty="0">
                <a:latin typeface="Assistant" panose="00000500000000000000" pitchFamily="2" charset="-79"/>
                <a:cs typeface="Assistant" panose="00000500000000000000" pitchFamily="2" charset="-79"/>
              </a:rPr>
              <a:t>היא חוברת תרגול ("</a:t>
            </a:r>
            <a:r>
              <a:rPr lang="he-IL" dirty="0" err="1">
                <a:latin typeface="Assistant" panose="00000500000000000000" pitchFamily="2" charset="-79"/>
                <a:cs typeface="Assistant" panose="00000500000000000000" pitchFamily="2" charset="-79"/>
              </a:rPr>
              <a:t>תרגולית</a:t>
            </a:r>
            <a:r>
              <a:rPr lang="he-IL" dirty="0">
                <a:latin typeface="Assistant" panose="00000500000000000000" pitchFamily="2" charset="-79"/>
                <a:cs typeface="Assistant" panose="00000500000000000000" pitchFamily="2" charset="-79"/>
              </a:rPr>
              <a:t>") באזרחות בעלת קונספט שונה מכל מה שהכרתם עד היום. </a:t>
            </a:r>
          </a:p>
          <a:p>
            <a:pPr algn="just" rtl="1"/>
            <a:r>
              <a:rPr lang="he-IL" b="1" dirty="0">
                <a:latin typeface="Assistant" panose="00000500000000000000" pitchFamily="2" charset="-79"/>
                <a:cs typeface="Assistant" panose="00000500000000000000" pitchFamily="2" charset="-79"/>
              </a:rPr>
              <a:t>זו הבטחה</a:t>
            </a:r>
            <a:r>
              <a:rPr lang="he-IL" dirty="0">
                <a:latin typeface="Assistant" panose="00000500000000000000" pitchFamily="2" charset="-79"/>
                <a:cs typeface="Assistant" panose="00000500000000000000" pitchFamily="2" charset="-79"/>
              </a:rPr>
              <a:t>.</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למיקודיות</a:t>
            </a:r>
            <a:r>
              <a:rPr lang="he-IL" dirty="0">
                <a:latin typeface="Assistant" panose="00000500000000000000" pitchFamily="2" charset="-79"/>
                <a:cs typeface="Assistant" panose="00000500000000000000" pitchFamily="2" charset="-79"/>
              </a:rPr>
              <a:t> משנים קודמות, </a:t>
            </a:r>
            <a:r>
              <a:rPr lang="he-IL" b="1" dirty="0">
                <a:latin typeface="Assistant" panose="00000500000000000000" pitchFamily="2" charset="-79"/>
                <a:cs typeface="Assistant" panose="00000500000000000000" pitchFamily="2" charset="-79"/>
              </a:rPr>
              <a:t>השנה ערכנו את כל החוברת מההתחלה</a:t>
            </a:r>
            <a:r>
              <a:rPr lang="he-IL" dirty="0">
                <a:latin typeface="Assistant" panose="00000500000000000000" pitchFamily="2" charset="-79"/>
                <a:cs typeface="Assistant" panose="00000500000000000000" pitchFamily="2" charset="-79"/>
              </a:rPr>
              <a:t>,</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בהתאם למסמך ההלימה, תוך שימת </a:t>
            </a:r>
            <a:r>
              <a:rPr lang="he-IL" b="1" dirty="0">
                <a:solidFill>
                  <a:srgbClr val="FF0000"/>
                </a:solidFill>
                <a:latin typeface="Assistant" panose="00000500000000000000" pitchFamily="2" charset="-79"/>
                <a:cs typeface="Assistant" panose="00000500000000000000" pitchFamily="2" charset="-79"/>
              </a:rPr>
              <a:t>דגש על ההגדרות </a:t>
            </a:r>
            <a:r>
              <a:rPr lang="he-IL" dirty="0">
                <a:latin typeface="Assistant" panose="00000500000000000000" pitchFamily="2" charset="-79"/>
                <a:cs typeface="Assistant" panose="00000500000000000000" pitchFamily="2" charset="-79"/>
              </a:rPr>
              <a:t>הרלוונטיות בלבד, לצד </a:t>
            </a:r>
            <a:r>
              <a:rPr lang="he-IL" u="sng" dirty="0">
                <a:latin typeface="Assistant" panose="00000500000000000000" pitchFamily="2" charset="-79"/>
                <a:cs typeface="Assistant" panose="00000500000000000000" pitchFamily="2" charset="-79"/>
              </a:rPr>
              <a:t>הימנעות ממלל רב ומהסברים מייגעים </a:t>
            </a:r>
            <a:r>
              <a:rPr lang="he-IL" dirty="0">
                <a:latin typeface="Assistant" panose="00000500000000000000" pitchFamily="2" charset="-79"/>
                <a:cs typeface="Assistant" panose="00000500000000000000" pitchFamily="2" charset="-79"/>
              </a:rPr>
              <a:t>בכל נושא (אבל יש הסברים קלילים).</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לאחר הצגת המושג </a:t>
            </a:r>
            <a:r>
              <a:rPr lang="he-IL" dirty="0" err="1">
                <a:latin typeface="Assistant" panose="00000500000000000000" pitchFamily="2" charset="-79"/>
                <a:cs typeface="Assistant" panose="00000500000000000000" pitchFamily="2" charset="-79"/>
              </a:rPr>
              <a:t>מהמושגון</a:t>
            </a:r>
            <a:r>
              <a:rPr lang="he-IL" dirty="0">
                <a:latin typeface="Assistant" panose="00000500000000000000" pitchFamily="2" charset="-79"/>
                <a:cs typeface="Assistant" panose="00000500000000000000" pitchFamily="2" charset="-79"/>
              </a:rPr>
              <a:t>, הוספנו </a:t>
            </a:r>
            <a:r>
              <a:rPr lang="he-IL" b="1" dirty="0">
                <a:solidFill>
                  <a:srgbClr val="FF0000"/>
                </a:solidFill>
                <a:latin typeface="Assistant" panose="00000500000000000000" pitchFamily="2" charset="-79"/>
                <a:cs typeface="Assistant" panose="00000500000000000000" pitchFamily="2" charset="-79"/>
              </a:rPr>
              <a:t>הסבר במלים פשוטות</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ושילבנו שאלה רלוונטית למונח עצמו בתוספת תשובה (כדי לאמן את התלמיד כיצד לענות נכון).</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בסוף כל נושא הוספנו "</a:t>
            </a:r>
            <a:r>
              <a:rPr lang="he-IL" b="1" dirty="0">
                <a:latin typeface="Assistant" panose="00000500000000000000" pitchFamily="2" charset="-79"/>
                <a:cs typeface="Assistant" panose="00000500000000000000" pitchFamily="2" charset="-79"/>
              </a:rPr>
              <a:t>מקבץ שאלות</a:t>
            </a:r>
            <a:r>
              <a:rPr lang="he-IL" dirty="0">
                <a:latin typeface="Assistant" panose="00000500000000000000" pitchFamily="2" charset="-79"/>
                <a:cs typeface="Assistant" panose="00000500000000000000" pitchFamily="2" charset="-79"/>
              </a:rPr>
              <a:t>" שמאפשר אימון נוסף של התלמיד על מגוון שאלות. בחוברת יש למעלה מ-250 שאלות מכל הסוגים כפי שנדרשים התלמידים בבגרות. </a:t>
            </a:r>
          </a:p>
          <a:p>
            <a:pPr algn="just" rtl="1"/>
            <a:r>
              <a:rPr lang="he-IL" dirty="0">
                <a:latin typeface="Assistant" panose="00000500000000000000" pitchFamily="2" charset="-79"/>
                <a:cs typeface="Assistant" panose="00000500000000000000" pitchFamily="2" charset="-79"/>
              </a:rPr>
              <a:t>השנה חידוש מיוחד – </a:t>
            </a:r>
            <a:r>
              <a:rPr lang="he-IL" sz="2000" b="1" dirty="0">
                <a:solidFill>
                  <a:srgbClr val="7030A0"/>
                </a:solidFill>
                <a:latin typeface="Assistant" panose="00000500000000000000" pitchFamily="2" charset="-79"/>
                <a:cs typeface="Assistant" panose="00000500000000000000" pitchFamily="2" charset="-79"/>
              </a:rPr>
              <a:t>חוברת בהדפסה צבעונית</a:t>
            </a:r>
            <a:r>
              <a:rPr lang="he-IL" b="1" dirty="0">
                <a:solidFill>
                  <a:srgbClr val="7030A0"/>
                </a:solidFill>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 המונחים מוצגים בצורה מודגשת וברורה, אפילו עוד יותר. מחיר החוברת הצבעונית רק 49 ₪ ליחידה. </a:t>
            </a:r>
          </a:p>
        </p:txBody>
      </p:sp>
      <p:sp>
        <p:nvSpPr>
          <p:cNvPr id="8" name="TextBox 7">
            <a:extLst>
              <a:ext uri="{FF2B5EF4-FFF2-40B4-BE49-F238E27FC236}">
                <a16:creationId xmlns:a16="http://schemas.microsoft.com/office/drawing/2014/main" id="{6B3FFDD8-E945-4D0F-8D72-1DBADADF8040}"/>
              </a:ext>
            </a:extLst>
          </p:cNvPr>
          <p:cNvSpPr txBox="1"/>
          <p:nvPr/>
        </p:nvSpPr>
        <p:spPr>
          <a:xfrm>
            <a:off x="5950396" y="5157192"/>
            <a:ext cx="1598593" cy="369332"/>
          </a:xfrm>
          <a:prstGeom prst="rect">
            <a:avLst/>
          </a:prstGeom>
          <a:noFill/>
        </p:spPr>
        <p:txBody>
          <a:bodyPr wrap="square" rtlCol="1">
            <a:spAutoFit/>
          </a:bodyPr>
          <a:lstStyle/>
          <a:p>
            <a:pPr algn="ctr" rtl="1"/>
            <a:r>
              <a:rPr lang="he-IL" dirty="0">
                <a:solidFill>
                  <a:srgbClr val="7030A0"/>
                </a:solidFill>
                <a:latin typeface="Petel" panose="00000400000000000000" pitchFamily="2" charset="-79"/>
                <a:cs typeface="AlexandraH" pitchFamily="2" charset="-79"/>
              </a:rPr>
              <a:t>חוברת לדוגמה</a:t>
            </a:r>
            <a:endParaRPr lang="he-IL" sz="1400" dirty="0">
              <a:solidFill>
                <a:srgbClr val="7030A0"/>
              </a:solidFill>
              <a:latin typeface="Petel" panose="00000400000000000000" pitchFamily="2" charset="-79"/>
              <a:cs typeface="AlexandraH" pitchFamily="2" charset="-79"/>
            </a:endParaRPr>
          </a:p>
        </p:txBody>
      </p:sp>
      <p:pic>
        <p:nvPicPr>
          <p:cNvPr id="9" name="Picture 2">
            <a:extLst>
              <a:ext uri="{FF2B5EF4-FFF2-40B4-BE49-F238E27FC236}">
                <a16:creationId xmlns:a16="http://schemas.microsoft.com/office/drawing/2014/main" id="{4B71225A-0782-4C61-8CF2-51B9AA3C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67" y="5526524"/>
            <a:ext cx="1114353" cy="111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a:extLst>
              <a:ext uri="{FF2B5EF4-FFF2-40B4-BE49-F238E27FC236}">
                <a16:creationId xmlns:a16="http://schemas.microsoft.com/office/drawing/2014/main" id="{0BC7C910-9518-4271-A8CE-442500649FE2}"/>
              </a:ext>
            </a:extLst>
          </p:cNvPr>
          <p:cNvSpPr>
            <a:spLocks noGrp="1"/>
          </p:cNvSpPr>
          <p:nvPr>
            <p:ph type="title"/>
          </p:nvPr>
        </p:nvSpPr>
        <p:spPr/>
        <p:txBody>
          <a:bodyPr/>
          <a:lstStyle/>
          <a:p>
            <a:r>
              <a:rPr lang="he-IL" dirty="0"/>
              <a:t>א. מהי נאורות</a:t>
            </a:r>
          </a:p>
        </p:txBody>
      </p:sp>
      <p:sp>
        <p:nvSpPr>
          <p:cNvPr id="13" name="מציין מיקום תוכן 12">
            <a:extLst>
              <a:ext uri="{FF2B5EF4-FFF2-40B4-BE49-F238E27FC236}">
                <a16:creationId xmlns:a16="http://schemas.microsoft.com/office/drawing/2014/main" id="{659D5CA3-A4DF-4483-8F76-93BCE3CA7F28}"/>
              </a:ext>
            </a:extLst>
          </p:cNvPr>
          <p:cNvSpPr>
            <a:spLocks noGrp="1"/>
          </p:cNvSpPr>
          <p:nvPr>
            <p:ph idx="1"/>
          </p:nvPr>
        </p:nvSpPr>
        <p:spPr/>
        <p:txBody>
          <a:bodyPr>
            <a:normAutofit lnSpcReduction="10000"/>
          </a:bodyPr>
          <a:lstStyle/>
          <a:p>
            <a:pPr>
              <a:lnSpc>
                <a:spcPct val="150000"/>
              </a:lnSpc>
            </a:pPr>
            <a:r>
              <a:rPr lang="he-IL" dirty="0"/>
              <a:t>תקופת תחילת העת המודרנית, בתחילת המאה ה-18, שכונתה "הנאורות", כרמז לכך שהתקופות הקודמות לכך היו תקופות "חשוכות", ובעיקר תקופת "ימי הביניים".</a:t>
            </a:r>
          </a:p>
          <a:p>
            <a:pPr>
              <a:lnSpc>
                <a:spcPct val="150000"/>
              </a:lnSpc>
            </a:pPr>
            <a:r>
              <a:rPr lang="he-IL" dirty="0"/>
              <a:t>התקופה שקדמה לנאורות הייתה שלב הביניים בין ימי הביניים לבין הנאורות ונקראה "הרנסנס". בתקופה הזאת התחילו להתעסק בחינוך הומניסטי והתחילו לשים דגש על הרעיון ש"האדם במרכז". </a:t>
            </a:r>
          </a:p>
          <a:p>
            <a:pPr>
              <a:lnSpc>
                <a:spcPct val="150000"/>
              </a:lnSpc>
            </a:pPr>
            <a:r>
              <a:rPr lang="he-IL" dirty="0"/>
              <a:t>החיזוק המשמעותי לכך היה בתקופה בה קם הזרם הפרוטסטנטי בנצרות שהגיש את היכולת של האדם להשתמש בשכל האנושי כדי להבין את כתבי הקודש הנוצריים.</a:t>
            </a:r>
          </a:p>
        </p:txBody>
      </p:sp>
    </p:spTree>
    <p:extLst>
      <p:ext uri="{BB962C8B-B14F-4D97-AF65-F5344CB8AC3E}">
        <p14:creationId xmlns:p14="http://schemas.microsoft.com/office/powerpoint/2010/main" val="163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B051884-6E5E-4EC2-BBC0-0DF521F597B5}"/>
              </a:ext>
            </a:extLst>
          </p:cNvPr>
          <p:cNvSpPr>
            <a:spLocks noGrp="1"/>
          </p:cNvSpPr>
          <p:nvPr>
            <p:ph idx="1"/>
          </p:nvPr>
        </p:nvSpPr>
        <p:spPr>
          <a:xfrm>
            <a:off x="2422004" y="404664"/>
            <a:ext cx="9145016" cy="5976663"/>
          </a:xfrm>
        </p:spPr>
        <p:txBody>
          <a:bodyPr/>
          <a:lstStyle/>
          <a:p>
            <a:pPr>
              <a:lnSpc>
                <a:spcPct val="150000"/>
              </a:lnSpc>
            </a:pPr>
            <a:r>
              <a:rPr lang="he-IL" dirty="0"/>
              <a:t>אירופה נטבלה בדם במאות ה-16-17 בגלל המלחמות בין הקתולים לפרוטסטנטים, והן הביאו אנשי רוח – פילוסופים, סופרים, הוגי דעות וכו' – לראות את האמונה באלוקים באופן מוסרי וכך גם את חובת האדם להתנהג, כצו אלוקי של מוסר. </a:t>
            </a:r>
          </a:p>
          <a:p>
            <a:pPr>
              <a:lnSpc>
                <a:spcPct val="150000"/>
              </a:lnSpc>
            </a:pPr>
            <a:r>
              <a:rPr lang="he-IL" dirty="0"/>
              <a:t>בנוסף, המחשבה המדעית אותה הנהיגו מדענים כמו </a:t>
            </a:r>
            <a:r>
              <a:rPr lang="he-IL" dirty="0" err="1"/>
              <a:t>גלילאי</a:t>
            </a:r>
            <a:r>
              <a:rPr lang="he-IL" dirty="0"/>
              <a:t>, ניוטון, </a:t>
            </a:r>
            <a:r>
              <a:rPr lang="he-IL" dirty="0" err="1"/>
              <a:t>קופרינוס</a:t>
            </a:r>
            <a:r>
              <a:rPr lang="he-IL" dirty="0"/>
              <a:t> ואחרים, ערערה את הסמכות של הכנסייה ואת השליטה שלה על הציבור הרחב.</a:t>
            </a:r>
          </a:p>
          <a:p>
            <a:pPr>
              <a:lnSpc>
                <a:spcPct val="150000"/>
              </a:lnSpc>
            </a:pPr>
            <a:r>
              <a:rPr lang="he-IL" dirty="0"/>
              <a:t>הרעיון המדעי של ביקורת וניסוי גרמה לכנסייה לאיבוד הכוח שלה, מה שהביא אותה לעקשנות כנגד אותם גילויים כמו צורת </a:t>
            </a:r>
            <a:r>
              <a:rPr lang="he-IL" dirty="0" err="1"/>
              <a:t>כדוה"א</a:t>
            </a:r>
            <a:r>
              <a:rPr lang="he-IL" dirty="0"/>
              <a:t>, כוח הכבידה ועוד. </a:t>
            </a:r>
          </a:p>
        </p:txBody>
      </p:sp>
      <p:sp>
        <p:nvSpPr>
          <p:cNvPr id="4" name="מלבן 3">
            <a:extLst>
              <a:ext uri="{FF2B5EF4-FFF2-40B4-BE49-F238E27FC236}">
                <a16:creationId xmlns:a16="http://schemas.microsoft.com/office/drawing/2014/main" id="{8BA32EA5-4CC2-43CD-A82D-31066196698E}"/>
              </a:ext>
            </a:extLst>
          </p:cNvPr>
          <p:cNvSpPr/>
          <p:nvPr/>
        </p:nvSpPr>
        <p:spPr>
          <a:xfrm>
            <a:off x="189756" y="3429000"/>
            <a:ext cx="2070525" cy="30243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מדוע קין בן אדם הראשון נענש לאחר רצח הבל? הרי הקב"ה לא נתן את התורה עדיין ולא ציווה בה 'לא תרצח' </a:t>
            </a:r>
          </a:p>
        </p:txBody>
      </p:sp>
      <p:pic>
        <p:nvPicPr>
          <p:cNvPr id="6" name="תמונה 5" descr="תמונה שמכילה לגו&#10;&#10;תיאור שנוצר ברמת מהימנות גבוהה">
            <a:extLst>
              <a:ext uri="{FF2B5EF4-FFF2-40B4-BE49-F238E27FC236}">
                <a16:creationId xmlns:a16="http://schemas.microsoft.com/office/drawing/2014/main" id="{49058A6F-34F3-49EC-AF8D-E3A24EFE769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812" y="2796282"/>
            <a:ext cx="918397" cy="1193425"/>
          </a:xfrm>
          <a:prstGeom prst="rect">
            <a:avLst/>
          </a:prstGeom>
        </p:spPr>
      </p:pic>
    </p:spTree>
    <p:extLst>
      <p:ext uri="{BB962C8B-B14F-4D97-AF65-F5344CB8AC3E}">
        <p14:creationId xmlns:p14="http://schemas.microsoft.com/office/powerpoint/2010/main" val="208916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3164D30-5FD6-40A8-900B-6351636C9DDD}"/>
              </a:ext>
            </a:extLst>
          </p:cNvPr>
          <p:cNvSpPr>
            <a:spLocks noGrp="1"/>
          </p:cNvSpPr>
          <p:nvPr>
            <p:ph idx="1"/>
          </p:nvPr>
        </p:nvSpPr>
        <p:spPr>
          <a:xfrm>
            <a:off x="693812" y="476672"/>
            <a:ext cx="10873208" cy="5904655"/>
          </a:xfrm>
        </p:spPr>
        <p:txBody>
          <a:bodyPr/>
          <a:lstStyle/>
          <a:p>
            <a:pPr>
              <a:lnSpc>
                <a:spcPct val="150000"/>
              </a:lnSpc>
            </a:pPr>
            <a:r>
              <a:rPr lang="he-IL" dirty="0"/>
              <a:t>התפתחות הדפוס מאז המאה ה-15 ובעיקר התפתחותו הטכנולוגית בהאצה גדולה מסוף המאה ה-17, סייעו לאנשי הרוח השונים להפיץ את רעיונותיהם. </a:t>
            </a:r>
          </a:p>
          <a:p>
            <a:pPr>
              <a:lnSpc>
                <a:spcPct val="150000"/>
              </a:lnSpc>
            </a:pPr>
            <a:r>
              <a:rPr lang="he-IL" dirty="0"/>
              <a:t>אוכלוסיית היודעים קרוא וכתוב הלכה וגדלה, ורעיונות הנאורות נפוצו בקרב האצולה, הכמורה והמעמד העירוני באמצעות ספרים ועיתונים, מחזות תיאטרון, קונצרטים, אופרות ועוד. </a:t>
            </a:r>
          </a:p>
          <a:p>
            <a:pPr>
              <a:lnSpc>
                <a:spcPct val="150000"/>
              </a:lnSpc>
            </a:pPr>
            <a:r>
              <a:rPr lang="he-IL" dirty="0"/>
              <a:t>במציאות זו, שאנשי הרוח מקבלים את לחמם מהציבור ולא מהפטרונים העשירים – הפכה את חופש היצירה להיות משמעותי ברחבי אירופה ואף מעבר לים.</a:t>
            </a:r>
          </a:p>
        </p:txBody>
      </p:sp>
      <p:pic>
        <p:nvPicPr>
          <p:cNvPr id="1026" name="Picture 2" descr="Wolfgang-amadeus-mozart 1.jpg">
            <a:extLst>
              <a:ext uri="{FF2B5EF4-FFF2-40B4-BE49-F238E27FC236}">
                <a16:creationId xmlns:a16="http://schemas.microsoft.com/office/drawing/2014/main" id="{224EDA92-C0E5-4F0F-A218-5A8315CD9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1" y="4149080"/>
            <a:ext cx="1905000" cy="28003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6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110F459A-11F7-431E-8106-A880A5EFA840}"/>
              </a:ext>
            </a:extLst>
          </p:cNvPr>
          <p:cNvSpPr>
            <a:spLocks noGrp="1"/>
          </p:cNvSpPr>
          <p:nvPr>
            <p:ph type="title"/>
          </p:nvPr>
        </p:nvSpPr>
        <p:spPr/>
        <p:txBody>
          <a:bodyPr/>
          <a:lstStyle/>
          <a:p>
            <a:r>
              <a:rPr lang="he-IL" dirty="0"/>
              <a:t>וולפגנג אמדאוס </a:t>
            </a:r>
            <a:r>
              <a:rPr lang="he-IL" dirty="0" err="1"/>
              <a:t>מוצראט</a:t>
            </a:r>
            <a:endParaRPr lang="he-IL" dirty="0"/>
          </a:p>
        </p:txBody>
      </p:sp>
      <p:sp>
        <p:nvSpPr>
          <p:cNvPr id="5" name="מציין מיקום תוכן 4">
            <a:extLst>
              <a:ext uri="{FF2B5EF4-FFF2-40B4-BE49-F238E27FC236}">
                <a16:creationId xmlns:a16="http://schemas.microsoft.com/office/drawing/2014/main" id="{6FDCBD99-32E6-434A-9455-375B77BC7EA8}"/>
              </a:ext>
            </a:extLst>
          </p:cNvPr>
          <p:cNvSpPr>
            <a:spLocks noGrp="1"/>
          </p:cNvSpPr>
          <p:nvPr>
            <p:ph idx="1"/>
          </p:nvPr>
        </p:nvSpPr>
        <p:spPr>
          <a:xfrm>
            <a:off x="2998068" y="1268760"/>
            <a:ext cx="6976389" cy="5146135"/>
          </a:xfrm>
        </p:spPr>
        <p:txBody>
          <a:bodyPr/>
          <a:lstStyle/>
          <a:p>
            <a:pPr>
              <a:lnSpc>
                <a:spcPct val="150000"/>
              </a:lnSpc>
            </a:pPr>
            <a:r>
              <a:rPr lang="he-IL" dirty="0"/>
              <a:t>מוצרט, שהיה אחד המלחינים המחוננים במאה ה-18, נולד ב-1956 ומת ב-1791, כשהוא בן 36 בלבד. </a:t>
            </a:r>
          </a:p>
          <a:p>
            <a:pPr>
              <a:lnSpc>
                <a:spcPct val="150000"/>
              </a:lnSpc>
            </a:pPr>
            <a:r>
              <a:rPr lang="he-IL" dirty="0"/>
              <a:t>אבל למרות גילו הוא יצר סערות רבות, ונראה כי היה כלי-מכשיר בידי מפיצי עקרונות הנאורות. האופרות שכתב, כמו גם צורת הלחן החדשנית, הביאו את הציבור להיסחף אחריו. </a:t>
            </a:r>
          </a:p>
        </p:txBody>
      </p:sp>
      <p:pic>
        <p:nvPicPr>
          <p:cNvPr id="8" name="מציין מיקום של תמונה 7">
            <a:extLst>
              <a:ext uri="{FF2B5EF4-FFF2-40B4-BE49-F238E27FC236}">
                <a16:creationId xmlns:a16="http://schemas.microsoft.com/office/drawing/2014/main" id="{84421FF5-29F4-4F31-BEAB-55DACB629AC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16" r="17816"/>
          <a:stretch>
            <a:fillRect/>
          </a:stretch>
        </p:blipFill>
        <p:spPr/>
      </p:pic>
      <p:pic>
        <p:nvPicPr>
          <p:cNvPr id="2052" name="Picture 4" descr="https://upload.wikimedia.org/wikipedia/commons/3/36/W_a_mozart.jpg">
            <a:extLst>
              <a:ext uri="{FF2B5EF4-FFF2-40B4-BE49-F238E27FC236}">
                <a16:creationId xmlns:a16="http://schemas.microsoft.com/office/drawing/2014/main" id="{93B86004-3176-4F5E-8BB0-B1569C3E4E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57" y="1642492"/>
            <a:ext cx="2540811" cy="357301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6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F19F72B-DE14-4C8C-9601-2F01C0577EF8}"/>
              </a:ext>
            </a:extLst>
          </p:cNvPr>
          <p:cNvSpPr>
            <a:spLocks noGrp="1"/>
          </p:cNvSpPr>
          <p:nvPr>
            <p:ph type="title"/>
          </p:nvPr>
        </p:nvSpPr>
        <p:spPr>
          <a:xfrm>
            <a:off x="1522413" y="1643064"/>
            <a:ext cx="9144002" cy="1569912"/>
          </a:xfrm>
        </p:spPr>
        <p:txBody>
          <a:bodyPr/>
          <a:lstStyle/>
          <a:p>
            <a:r>
              <a:rPr lang="he-IL" b="1" dirty="0"/>
              <a:t>ב. עקרונות הנאורות</a:t>
            </a:r>
          </a:p>
        </p:txBody>
      </p:sp>
    </p:spTree>
    <p:extLst>
      <p:ext uri="{BB962C8B-B14F-4D97-AF65-F5344CB8AC3E}">
        <p14:creationId xmlns:p14="http://schemas.microsoft.com/office/powerpoint/2010/main" val="42374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Gourmet_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מצגת מורחבת חדשה" id="{32EA90A9-46BC-441B-A6CD-16278823F7F5}" vid="{8D538BD8-27F9-4E01-A295-93B4177B0753}"/>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תבנית מצגת מורחבת חדשה</Template>
  <TotalTime>0</TotalTime>
  <Words>2083</Words>
  <Application>Microsoft Office PowerPoint</Application>
  <PresentationFormat>מותאם אישית</PresentationFormat>
  <Paragraphs>129</Paragraphs>
  <Slides>44</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44</vt:i4>
      </vt:variant>
    </vt:vector>
  </HeadingPairs>
  <TitlesOfParts>
    <vt:vector size="51" baseType="lpstr">
      <vt:lpstr>Arial</vt:lpstr>
      <vt:lpstr>Assistant</vt:lpstr>
      <vt:lpstr>Cambria</vt:lpstr>
      <vt:lpstr>Petel</vt:lpstr>
      <vt:lpstr>Tahoma</vt:lpstr>
      <vt:lpstr>Times New Roman</vt:lpstr>
      <vt:lpstr>FoodGourmet_16x9</vt:lpstr>
      <vt:lpstr>תקופת הנאורות</vt:lpstr>
      <vt:lpstr>תוכן היחידה</vt:lpstr>
      <vt:lpstr>מצגת של PowerPoint‏</vt:lpstr>
      <vt:lpstr>א. מהי נאורות</vt:lpstr>
      <vt:lpstr>א. מהי נאורות</vt:lpstr>
      <vt:lpstr>מצגת של PowerPoint‏</vt:lpstr>
      <vt:lpstr>מצגת של PowerPoint‏</vt:lpstr>
      <vt:lpstr>וולפגנג אמדאוס מוצראט</vt:lpstr>
      <vt:lpstr>ב. עקרונות הנאורות</vt:lpstr>
      <vt:lpstr>ב. עקרונות הנאורות</vt:lpstr>
      <vt:lpstr>מצגת של PowerPoint‏</vt:lpstr>
      <vt:lpstr>האדם אחראי לגורלו</vt:lpstr>
      <vt:lpstr>מצגת של PowerPoint‏</vt:lpstr>
      <vt:lpstr>מצגת של PowerPoint‏</vt:lpstr>
      <vt:lpstr>כבוד האדם וחירותו</vt:lpstr>
      <vt:lpstr>ערך השוויון</vt:lpstr>
      <vt:lpstr>מצגת של PowerPoint‏</vt:lpstr>
      <vt:lpstr>מצגת של PowerPoint‏</vt:lpstr>
      <vt:lpstr>עקרון הזכויות הטבעיות</vt:lpstr>
      <vt:lpstr>מצגת של PowerPoint‏</vt:lpstr>
      <vt:lpstr>המדינה – מוסד שמטרתו לפעול לטובת האזרחים</vt:lpstr>
      <vt:lpstr>ג. מאפייני הנאורות</vt:lpstr>
      <vt:lpstr>ג. מאפייני הנאורות</vt:lpstr>
      <vt:lpstr>אינדיבידואליזם</vt:lpstr>
      <vt:lpstr>מצגת של PowerPoint‏</vt:lpstr>
      <vt:lpstr>רציונליזם</vt:lpstr>
      <vt:lpstr>חילון וספקנות</vt:lpstr>
      <vt:lpstr>מצגת של PowerPoint‏</vt:lpstr>
      <vt:lpstr>ידע</vt:lpstr>
      <vt:lpstr>קידמה</vt:lpstr>
      <vt:lpstr>ד. הנאורות בארה"ב</vt:lpstr>
      <vt:lpstr>ד. הנאורות בארצות הברית</vt:lpstr>
      <vt:lpstr>מצגת של PowerPoint‏</vt:lpstr>
      <vt:lpstr>מצגת של PowerPoint‏</vt:lpstr>
      <vt:lpstr>מצגת של PowerPoint‏</vt:lpstr>
      <vt:lpstr>מצגת של PowerPoint‏</vt:lpstr>
      <vt:lpstr>ה. הנאורות בצרפת: המהפכה הצרפתית</vt:lpstr>
      <vt:lpstr>ה. הנאורות בצרפת – המהפכה הצרפתית</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2019-06-11T19:13:10Z</dcterms:created>
  <dcterms:modified xsi:type="dcterms:W3CDTF">2019-08-19T12:19:50Z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