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64" r:id="rId3"/>
    <p:sldId id="257" r:id="rId4"/>
    <p:sldId id="262" r:id="rId5"/>
    <p:sldId id="258" r:id="rId6"/>
    <p:sldId id="259" r:id="rId7"/>
    <p:sldId id="260" r:id="rId8"/>
    <p:sldId id="263" r:id="rId9"/>
    <p:sldId id="261" r:id="rId10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3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0D43E3-DD4C-4404-BAEF-176DFCB22D96}" type="datetimeFigureOut">
              <a:rPr lang="he-IL" smtClean="0"/>
              <a:t>כ"ו/אדר ב/תשע"ט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C6F2A2-1E7D-4AB5-B816-7815948DECD0}" type="slidenum">
              <a:rPr lang="he-IL" smtClean="0"/>
              <a:t>‹#›</a:t>
            </a:fld>
            <a:endParaRPr lang="he-IL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43E3-DD4C-4404-BAEF-176DFCB22D96}" type="datetimeFigureOut">
              <a:rPr lang="he-IL" smtClean="0"/>
              <a:t>כ"ו/אדר ב/תשע"ט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2A2-1E7D-4AB5-B816-7815948DECD0}" type="slidenum">
              <a:rPr lang="he-IL" smtClean="0"/>
              <a:t>‹#›</a:t>
            </a:fld>
            <a:endParaRPr lang="he-IL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43E3-DD4C-4404-BAEF-176DFCB22D96}" type="datetimeFigureOut">
              <a:rPr lang="he-IL" smtClean="0"/>
              <a:t>כ"ו/אדר ב/תשע"ט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2A2-1E7D-4AB5-B816-7815948DECD0}" type="slidenum">
              <a:rPr lang="he-IL" smtClean="0"/>
              <a:t>‹#›</a:t>
            </a:fld>
            <a:endParaRPr lang="he-IL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43E3-DD4C-4404-BAEF-176DFCB22D96}" type="datetimeFigureOut">
              <a:rPr lang="he-IL" smtClean="0"/>
              <a:t>כ"ו/אדר ב/תשע"ט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2A2-1E7D-4AB5-B816-7815948DECD0}" type="slidenum">
              <a:rPr lang="he-IL" smtClean="0"/>
              <a:t>‹#›</a:t>
            </a:fld>
            <a:endParaRPr lang="he-IL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43E3-DD4C-4404-BAEF-176DFCB22D96}" type="datetimeFigureOut">
              <a:rPr lang="he-IL" smtClean="0"/>
              <a:t>כ"ו/אדר ב/תשע"ט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2A2-1E7D-4AB5-B816-7815948DECD0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43E3-DD4C-4404-BAEF-176DFCB22D96}" type="datetimeFigureOut">
              <a:rPr lang="he-IL" smtClean="0"/>
              <a:t>כ"ו/אדר ב/תשע"ט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2A2-1E7D-4AB5-B816-7815948DECD0}" type="slidenum">
              <a:rPr lang="he-IL" smtClean="0"/>
              <a:t>‹#›</a:t>
            </a:fld>
            <a:endParaRPr lang="he-IL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43E3-DD4C-4404-BAEF-176DFCB22D96}" type="datetimeFigureOut">
              <a:rPr lang="he-IL" smtClean="0"/>
              <a:t>כ"ו/אדר ב/תשע"ט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2A2-1E7D-4AB5-B816-7815948DECD0}" type="slidenum">
              <a:rPr lang="he-IL" smtClean="0"/>
              <a:t>‹#›</a:t>
            </a:fld>
            <a:endParaRPr lang="he-IL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43E3-DD4C-4404-BAEF-176DFCB22D96}" type="datetimeFigureOut">
              <a:rPr lang="he-IL" smtClean="0"/>
              <a:t>כ"ו/אדר ב/תשע"ט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2A2-1E7D-4AB5-B816-7815948DECD0}" type="slidenum">
              <a:rPr lang="he-IL" smtClean="0"/>
              <a:t>‹#›</a:t>
            </a:fld>
            <a:endParaRPr lang="he-IL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43E3-DD4C-4404-BAEF-176DFCB22D96}" type="datetimeFigureOut">
              <a:rPr lang="he-IL" smtClean="0"/>
              <a:t>כ"ו/אדר ב/תשע"ט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2A2-1E7D-4AB5-B816-7815948DECD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43E3-DD4C-4404-BAEF-176DFCB22D96}" type="datetimeFigureOut">
              <a:rPr lang="he-IL" smtClean="0"/>
              <a:t>כ"ו/אדר ב/תשע"ט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2A2-1E7D-4AB5-B816-7815948DECD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43E3-DD4C-4404-BAEF-176DFCB22D96}" type="datetimeFigureOut">
              <a:rPr lang="he-IL" smtClean="0"/>
              <a:t>כ"ו/אדר ב/תשע"ט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2A2-1E7D-4AB5-B816-7815948DECD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60D43E3-DD4C-4404-BAEF-176DFCB22D96}" type="datetimeFigureOut">
              <a:rPr lang="he-IL" smtClean="0"/>
              <a:t>כ"ו/אדר ב/תשע"ט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4C6F2A2-1E7D-4AB5-B816-7815948DECD0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65760" indent="-36576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r" defTabSz="914400" rtl="1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תרבות </a:t>
            </a:r>
            <a:r>
              <a:rPr lang="he-IL" dirty="0" smtClean="0"/>
              <a:t>בית הספר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/>
              <a:t>מתוך: פרקים בסוציולוגיה של החינוך </a:t>
            </a:r>
          </a:p>
          <a:p>
            <a:r>
              <a:rPr lang="he-IL" dirty="0" smtClean="0"/>
              <a:t>רחל פסטרנק</a:t>
            </a:r>
          </a:p>
          <a:p>
            <a:r>
              <a:rPr lang="he-IL" dirty="0" smtClean="0"/>
              <a:t>ומסמך הסטנדרטים של משרד החינוך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0852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e-IL" dirty="0" smtClean="0"/>
              <a:t>לכל הארגונים יש קווי דמיון משותפים, אולם לכל </a:t>
            </a:r>
            <a:r>
              <a:rPr lang="he-IL" dirty="0" err="1" smtClean="0"/>
              <a:t>אירגון</a:t>
            </a:r>
            <a:r>
              <a:rPr lang="he-IL" dirty="0" smtClean="0"/>
              <a:t> יש גם צביון ייחודי המבדיל אותו מן האחרים: אופי ייחודי, אווירה שונה, יחסי עבודה בלתי שגרתיים – כל אלו מביעים הבדלים בדפוסי הניהול, בדפוסי ההתנהגות, ביחסים האישיים והמקצועיים.</a:t>
            </a:r>
          </a:p>
          <a:p>
            <a:endParaRPr lang="he-IL" dirty="0"/>
          </a:p>
          <a:p>
            <a:pPr marL="0" indent="0">
              <a:buNone/>
            </a:pPr>
            <a:r>
              <a:rPr lang="he-IL" dirty="0" smtClean="0"/>
              <a:t>בית </a:t>
            </a:r>
            <a:r>
              <a:rPr lang="he-IL" dirty="0"/>
              <a:t>הספר כארגון מאופיין בתרבות ארגונית ספציפית המשלבת </a:t>
            </a:r>
            <a:r>
              <a:rPr lang="he-IL" dirty="0" smtClean="0"/>
              <a:t>בתוכה שלושה מרכיבים:</a:t>
            </a:r>
          </a:p>
          <a:p>
            <a:r>
              <a:rPr lang="he-IL" dirty="0" smtClean="0"/>
              <a:t> מרכיבים אינסטרומנטליים – בית הספר הוא ארגון המעניק </a:t>
            </a:r>
            <a:r>
              <a:rPr lang="he-IL" dirty="0"/>
              <a:t>ליחיד את האפשרות </a:t>
            </a:r>
            <a:r>
              <a:rPr lang="he-IL" dirty="0" smtClean="0"/>
              <a:t>להשיג </a:t>
            </a:r>
            <a:r>
              <a:rPr lang="he-IL" dirty="0"/>
              <a:t>מטרות מסוימות </a:t>
            </a:r>
            <a:r>
              <a:rPr lang="he-IL" dirty="0" smtClean="0"/>
              <a:t>לצורך </a:t>
            </a:r>
            <a:r>
              <a:rPr lang="he-IL" dirty="0"/>
              <a:t>קיומו, שלא ניתן להשיגן </a:t>
            </a:r>
            <a:r>
              <a:rPr lang="he-IL" dirty="0" smtClean="0"/>
              <a:t>ביחידות, ללא עזרה – כמו למשל: רכישת דעת, הקניית ערכים.</a:t>
            </a:r>
          </a:p>
          <a:p>
            <a:r>
              <a:rPr lang="he-IL" dirty="0" smtClean="0"/>
              <a:t>מרכיבים אקספרסיביים (רגשיים/הבעתיים) – בית הספר תורם </a:t>
            </a:r>
            <a:r>
              <a:rPr lang="he-IL" dirty="0"/>
              <a:t>להרגשת השייכות של היחיד בקבוצה, לטיפוח </a:t>
            </a:r>
            <a:r>
              <a:rPr lang="he-IL" dirty="0" smtClean="0"/>
              <a:t>היחסים בין תלמידים. הוא מקנה ערכי יצירה, אמנות ותמיכה רגשית</a:t>
            </a:r>
          </a:p>
          <a:p>
            <a:r>
              <a:rPr lang="he-IL" dirty="0" smtClean="0"/>
              <a:t>מרכיבים מוסריים – חינוך לערכים ולמוסר, הקניית נורמות ומוסכמות חברתיות. </a:t>
            </a:r>
            <a:endParaRPr lang="he-IL" dirty="0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בית הספר כארגון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8902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מכלול של הנחות (השערות), ערכים, אמונות ומוסכמות חברתיות שמשתתפי ארגון מסוים שותפים להם. </a:t>
            </a:r>
            <a:r>
              <a:rPr lang="he-IL" dirty="0" smtClean="0"/>
              <a:t>התרבות הארגונית כוללת: </a:t>
            </a:r>
            <a:r>
              <a:rPr lang="he-IL" dirty="0" smtClean="0"/>
              <a:t>סמלים, טקסים, גיבורים ומיתוסים.</a:t>
            </a:r>
            <a:endParaRPr lang="he-IL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תרבות </a:t>
            </a:r>
            <a:r>
              <a:rPr lang="he-IL" dirty="0" smtClean="0"/>
              <a:t>ארגונית - הגדרה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2422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 smtClean="0"/>
              <a:t>תרבות </a:t>
            </a:r>
            <a:r>
              <a:rPr lang="he-IL" dirty="0"/>
              <a:t>הארגון מוגדרת כמקבץ הנהלים, דפוסי החשיבה וההתנהגות, הסמלים והריטואלים, שהעובדים בארגון סיגלו לעצמם במשך הזמן. באופן מעשי, מושג זה מוגדר באמצעות שישה רכיבים: (1) דרכי ההתנהגות של חברי הארגון; (2) נורמות העבודה בארגון; (3) הערכים הדומיננטיים שהארגון קובע; (4) הפילוסופיה ותפיסת העולם; (5) כללי הניהול וההפעלה של הארגון; (6) האווירה הנוצרת בארגון כתוצאה מן המערך הפיזי שלו. </a:t>
            </a:r>
            <a:endParaRPr lang="en-US" dirty="0"/>
          </a:p>
          <a:p>
            <a:endParaRPr lang="he-IL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הגדרה נוספת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3740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dirty="0" smtClean="0"/>
              <a:t>לכל ארגון יש תרבות ארגונית גלויה וסמויה.</a:t>
            </a:r>
          </a:p>
          <a:p>
            <a:pPr marL="0" indent="0">
              <a:buNone/>
            </a:pPr>
            <a:endParaRPr lang="he-IL" dirty="0" smtClean="0"/>
          </a:p>
          <a:p>
            <a:pPr marL="0" indent="0">
              <a:buNone/>
            </a:pPr>
            <a:r>
              <a:rPr lang="he-IL" dirty="0" smtClean="0"/>
              <a:t>רובד </a:t>
            </a:r>
            <a:r>
              <a:rPr lang="he-IL" dirty="0" smtClean="0"/>
              <a:t>גלוי – פורמלי – חוקים וכללים גלויים, ערכים מוצהרים, דפוסי התנהגות אופייניים, סגנון לבוש, </a:t>
            </a:r>
            <a:r>
              <a:rPr lang="he-IL" dirty="0" smtClean="0"/>
              <a:t>שפה.</a:t>
            </a:r>
            <a:endParaRPr lang="he-IL" dirty="0" smtClean="0"/>
          </a:p>
          <a:p>
            <a:pPr marL="0" indent="0">
              <a:buNone/>
            </a:pPr>
            <a:endParaRPr lang="he-IL" dirty="0"/>
          </a:p>
          <a:p>
            <a:pPr marL="0" indent="0" algn="ctr">
              <a:buNone/>
            </a:pPr>
            <a:r>
              <a:rPr lang="he-IL" dirty="0" smtClean="0"/>
              <a:t>רובד סמוי – לא פורמלי  (א-פורמלי) – </a:t>
            </a:r>
            <a:r>
              <a:rPr lang="he-IL" dirty="0" smtClean="0"/>
              <a:t>למשל: אמונות </a:t>
            </a:r>
            <a:r>
              <a:rPr lang="he-IL" dirty="0" smtClean="0"/>
              <a:t>שאינן </a:t>
            </a:r>
            <a:r>
              <a:rPr lang="he-IL" dirty="0" smtClean="0"/>
              <a:t>גלויות, כללים לא מוצהרים, נורמות התנהגות לא מוצהרות, סגנון דיבור.</a:t>
            </a:r>
            <a:endParaRPr lang="he-IL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תרבות ארגונית – רובד גלוי ורובד סמוי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3672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תרבות בית הספר יכולה להיות גלויה – פורמלית וסמויה - לא פורמלית.</a:t>
            </a:r>
          </a:p>
          <a:p>
            <a:r>
              <a:rPr lang="he-IL" dirty="0" smtClean="0"/>
              <a:t>התלמידים והמורים פועלים על פי תרבות זו ודואגים לאכוף אותה בדרך גלויה או סמויה.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 smtClean="0"/>
              <a:t>חשבו על בית הספר היסודי או התיכון בו למדתן.</a:t>
            </a:r>
          </a:p>
          <a:p>
            <a:pPr marL="0" indent="0">
              <a:buNone/>
            </a:pPr>
            <a:r>
              <a:rPr lang="he-IL" dirty="0" smtClean="0"/>
              <a:t>מה אפיין את התרבות הגלויה (מבחינת ערכים, לבוש, שפה וכו') ומה כללה התרבות הסמויה?</a:t>
            </a:r>
            <a:endParaRPr lang="he-IL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תרבות בית הספר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3399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e-IL" dirty="0"/>
              <a:t>החוקרים הראשונים של מושג האקלים בארגון היו פסיכולוגים, ועל כן התייחסו אל האקלים כאל ה"אישיות" של הארגון. מאוחר יותר התגבש מושג האקלים בהקשר הבית ספרי. ברוח זו קבע </a:t>
            </a:r>
            <a:r>
              <a:rPr lang="he-IL" dirty="0" err="1"/>
              <a:t>סארג'נט</a:t>
            </a:r>
            <a:r>
              <a:rPr lang="he-IL" dirty="0"/>
              <a:t> (</a:t>
            </a:r>
            <a:r>
              <a:rPr lang="en-US" dirty="0"/>
              <a:t>Sergeant, 1967, p. 3</a:t>
            </a:r>
            <a:r>
              <a:rPr lang="he-IL" dirty="0"/>
              <a:t> אצל פרידמן, 1995) שניתן לדמות את אקלים בית הספר ל"קווי המתאר של אישיות בית הספר: כפי שהאישיות מתארת את היחיד, כך מגדיר האקלים את מהות המוסד". אחרים הגדירו את אקלים בית הספר כתוצר הסופי של פעילויות הקבוצות הפועלות בו – תלמידים, מורים, מנהלים – המכוונות את מעשיהן להשגת איזון בין ההיבטים הארגוניים, האישיים והמערכתיים בבית הספר. איזון כזה כולל ערכים משותפים, אמונות חברתיות וסטנדרטים חברתיים</a:t>
            </a:r>
            <a:r>
              <a:rPr lang="he-IL" dirty="0" smtClean="0"/>
              <a:t>.</a:t>
            </a:r>
          </a:p>
          <a:p>
            <a:pPr marL="0" indent="0">
              <a:buNone/>
            </a:pPr>
            <a:endParaRPr lang="he-IL" dirty="0" smtClean="0"/>
          </a:p>
          <a:p>
            <a:pPr marL="0" indent="0">
              <a:buNone/>
            </a:pPr>
            <a:endParaRPr lang="en-US" dirty="0"/>
          </a:p>
          <a:p>
            <a:endParaRPr lang="he-IL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אקלים הארגון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1729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he-IL" dirty="0" smtClean="0"/>
          </a:p>
          <a:p>
            <a:r>
              <a:rPr lang="he-IL" dirty="0" smtClean="0"/>
              <a:t>אקלים סמכותי</a:t>
            </a:r>
          </a:p>
          <a:p>
            <a:r>
              <a:rPr lang="he-IL" dirty="0" smtClean="0"/>
              <a:t>אקלים של התייעצות</a:t>
            </a:r>
          </a:p>
          <a:p>
            <a:r>
              <a:rPr lang="he-IL" dirty="0" smtClean="0"/>
              <a:t>אקלים משתף</a:t>
            </a:r>
            <a:endParaRPr lang="he-IL" dirty="0"/>
          </a:p>
          <a:p>
            <a:endParaRPr lang="he-IL" dirty="0" smtClean="0"/>
          </a:p>
          <a:p>
            <a:endParaRPr lang="he-IL" dirty="0"/>
          </a:p>
          <a:p>
            <a:endParaRPr lang="he-IL" dirty="0" smtClean="0"/>
          </a:p>
          <a:p>
            <a:endParaRPr lang="he-IL" dirty="0"/>
          </a:p>
          <a:p>
            <a:pPr marL="0" indent="0">
              <a:buNone/>
            </a:pPr>
            <a:r>
              <a:rPr lang="he-IL" dirty="0"/>
              <a:t>מתוך: פרידמן, י', (1995). </a:t>
            </a:r>
            <a:r>
              <a:rPr lang="he-IL" b="1" dirty="0"/>
              <a:t>אקלים בית הספר ואקלים הכיתה: סקירת ספרות מקצועית</a:t>
            </a:r>
            <a:r>
              <a:rPr lang="he-IL" dirty="0"/>
              <a:t>, ירושלים: מכון הנרייטה סאלד.</a:t>
            </a:r>
            <a:endParaRPr lang="en-US" dirty="0"/>
          </a:p>
          <a:p>
            <a:endParaRPr lang="he-IL" dirty="0"/>
          </a:p>
          <a:p>
            <a:endParaRPr lang="he-IL" dirty="0" smtClean="0"/>
          </a:p>
          <a:p>
            <a:endParaRPr lang="he-IL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סוגים שונים של אקלים בארגון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558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e-IL" dirty="0" smtClean="0"/>
              <a:t>ניתן </a:t>
            </a:r>
            <a:r>
              <a:rPr lang="he-IL" dirty="0"/>
              <a:t>לראות את שני המושגים – אקלים ותרבות – כמושגים המשלימים זה את זה, בכך שאקלים הארגון הוא במידה רבה </a:t>
            </a:r>
            <a:r>
              <a:rPr lang="he-IL" dirty="0" smtClean="0"/>
              <a:t>תלוי-חוויה </a:t>
            </a:r>
            <a:r>
              <a:rPr lang="he-IL" dirty="0"/>
              <a:t>ונמדד באופן סובייקטיבי, ואילו תרבות הארגון מתייחס למקבץ סמלים, נורמות ונהלים המתקיימים בארגון, ללא קשר במתבונן בהם או בחווה אותם. נוסף על כך, </a:t>
            </a:r>
            <a:r>
              <a:rPr lang="he-IL" dirty="0" smtClean="0"/>
              <a:t>מושג </a:t>
            </a:r>
            <a:r>
              <a:rPr lang="he-IL" dirty="0"/>
              <a:t>האקלים מתמקד בתהליכים ארגוניים וביחסי גומלין בין ממלאי תפקידים שונים, בעוד שהמושג תרבות הארגון מתייחס למושגים רחבים, שחלקם מופשטים כלשהו, כמו: סמלים, ריטואלים, דפוסי חשיבה והתנהגות. 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fr-FR" dirty="0"/>
              <a:t> </a:t>
            </a:r>
            <a:r>
              <a:rPr lang="he-IL" dirty="0"/>
              <a:t>פרידמן, י', (1995). </a:t>
            </a:r>
            <a:r>
              <a:rPr lang="he-IL" b="1" dirty="0"/>
              <a:t>אקלים בית הספר ואקלים הכיתה: סקירת ספרות מקצועית</a:t>
            </a:r>
            <a:r>
              <a:rPr lang="he-IL" dirty="0"/>
              <a:t>, ירושלים: מכון הנרייטה סאלד.</a:t>
            </a:r>
            <a:endParaRPr lang="en-US" dirty="0"/>
          </a:p>
          <a:p>
            <a:endParaRPr lang="he-IL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575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כריכה קשה">
  <a:themeElements>
    <a:clrScheme name="כריכה קשה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כריכה קשה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כריכה קשה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200</TotalTime>
  <Words>653</Words>
  <Application>Microsoft Office PowerPoint</Application>
  <PresentationFormat>‫הצגה על המסך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0" baseType="lpstr">
      <vt:lpstr>כריכה קשה</vt:lpstr>
      <vt:lpstr>תרבות בית הספר</vt:lpstr>
      <vt:lpstr>בית הספר כארגון</vt:lpstr>
      <vt:lpstr>תרבות ארגונית - הגדרה</vt:lpstr>
      <vt:lpstr>הגדרה נוספת</vt:lpstr>
      <vt:lpstr>תרבות ארגונית – רובד גלוי ורובד סמוי</vt:lpstr>
      <vt:lpstr>תרבות בית הספר</vt:lpstr>
      <vt:lpstr>אקלים הארגון</vt:lpstr>
      <vt:lpstr>סוגים שונים של אקלים בארגון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תרבות ארגונית</dc:title>
  <dc:creator>Esty</dc:creator>
  <cp:lastModifiedBy>Esty</cp:lastModifiedBy>
  <cp:revision>12</cp:revision>
  <dcterms:created xsi:type="dcterms:W3CDTF">2019-04-02T09:21:45Z</dcterms:created>
  <dcterms:modified xsi:type="dcterms:W3CDTF">2019-04-02T15:37:58Z</dcterms:modified>
</cp:coreProperties>
</file>