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9" r:id="rId2"/>
    <p:sldId id="256" r:id="rId3"/>
    <p:sldId id="257" r:id="rId4"/>
    <p:sldId id="258" r:id="rId5"/>
    <p:sldId id="260" r:id="rId6"/>
    <p:sldId id="261" r:id="rId7"/>
    <p:sldId id="262" r:id="rId8"/>
    <p:sldId id="263" r:id="rId9"/>
    <p:sldId id="264" r:id="rId10"/>
    <p:sldId id="265" r:id="rId11"/>
    <p:sldId id="271" r:id="rId12"/>
    <p:sldId id="266" r:id="rId13"/>
    <p:sldId id="267" r:id="rId14"/>
    <p:sldId id="270" r:id="rId15"/>
    <p:sldId id="268" r:id="rId16"/>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3" d="100"/>
          <a:sy n="93" d="100"/>
        </p:scale>
        <p:origin x="211"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4563D3C-630E-4D77-85CC-6BA6A6C43C94}" type="datetimeFigureOut">
              <a:rPr lang="he-IL" smtClean="0"/>
              <a:t>כ"ז/תשרי/תשפ"ד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CF9253-850A-40E4-965D-3B3A26565173}" type="slidenum">
              <a:rPr lang="he-IL" smtClean="0"/>
              <a:t>‹#›</a:t>
            </a:fld>
            <a:endParaRPr lang="he-IL"/>
          </a:p>
        </p:txBody>
      </p:sp>
    </p:spTree>
    <p:extLst>
      <p:ext uri="{BB962C8B-B14F-4D97-AF65-F5344CB8AC3E}">
        <p14:creationId xmlns:p14="http://schemas.microsoft.com/office/powerpoint/2010/main" val="6561046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718645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138584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159796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3212475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374875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159484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337752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421260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1159783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326553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00B7914-E9A4-4E14-9F28-CAD1E3200865}" type="datetimeFigureOut">
              <a:rPr lang="he-IL" smtClean="0"/>
              <a:t>כ"ז/תשרי/תשפ"ד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229BF19-63D9-4B70-9A5E-3BEAEA502B0A}" type="slidenum">
              <a:rPr lang="he-IL" smtClean="0"/>
              <a:t>‹#›</a:t>
            </a:fld>
            <a:endParaRPr lang="he-IL"/>
          </a:p>
        </p:txBody>
      </p:sp>
    </p:spTree>
    <p:extLst>
      <p:ext uri="{BB962C8B-B14F-4D97-AF65-F5344CB8AC3E}">
        <p14:creationId xmlns:p14="http://schemas.microsoft.com/office/powerpoint/2010/main" val="461303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B7914-E9A4-4E14-9F28-CAD1E3200865}" type="datetimeFigureOut">
              <a:rPr lang="he-IL" smtClean="0"/>
              <a:t>כ"ז/תשרי/תשפ"ד</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9BF19-63D9-4B70-9A5E-3BEAEA502B0A}" type="slidenum">
              <a:rPr lang="he-IL" smtClean="0"/>
              <a:t>‹#›</a:t>
            </a:fld>
            <a:endParaRPr lang="he-IL"/>
          </a:p>
        </p:txBody>
      </p:sp>
    </p:spTree>
    <p:extLst>
      <p:ext uri="{BB962C8B-B14F-4D97-AF65-F5344CB8AC3E}">
        <p14:creationId xmlns:p14="http://schemas.microsoft.com/office/powerpoint/2010/main" val="1886022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youtu.be/LI4eMhLBT1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09-3pqqcfU"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youtube.com/watch?v=bx0d0GpYptM" TargetMode="External"/><Relationship Id="rId4" Type="http://schemas.openxmlformats.org/officeDocument/2006/relationships/hyperlink" Target="https://www.youtube.com/watch?v=M2KTRgOP8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youtu.be/XkoQUd3eGRg" TargetMode="External"/><Relationship Id="rId4" Type="http://schemas.openxmlformats.org/officeDocument/2006/relationships/hyperlink" Target="https://www.youtube.com/watch?v=OndjFE7IB7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eka.org.il/item/23366/%D7%9E%D7%99%D7%94%D7%99-%D7%A9%D7%A8%D7%94-%D7%92%D7%99%D7%91%D7%95%D7%A8%D7%AA-%D7%A0%D7%99%D7%9C-%D7%99"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benyehuda.org/read/26228" TargetMode="External"/><Relationship Id="rId4" Type="http://schemas.openxmlformats.org/officeDocument/2006/relationships/hyperlink" Target="https://nili-museum.org.il/%d7%94%d7%99%d7%a1%d7%98%d7%95%d7%a8%d7%99%d7%9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83F8083-E74A-7818-5B83-9FB8BF5B55F8}"/>
              </a:ext>
            </a:extLst>
          </p:cNvPr>
          <p:cNvSpPr/>
          <p:nvPr/>
        </p:nvSpPr>
        <p:spPr>
          <a:xfrm>
            <a:off x="2385822" y="2029669"/>
            <a:ext cx="8313555" cy="32624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p:spPr>
        <p:txBody>
          <a:bodyPr wrap="square">
            <a:spAutoFit/>
          </a:bodyPr>
          <a:lstStyle/>
          <a:p>
            <a:pPr algn="r" rtl="1">
              <a:spcBef>
                <a:spcPts val="1200"/>
              </a:spcBef>
              <a:spcAft>
                <a:spcPts val="1200"/>
              </a:spcAft>
              <a:tabLst>
                <a:tab pos="578485" algn="l"/>
              </a:tabLst>
            </a:pPr>
            <a:r>
              <a:rPr lang="he-IL" b="1" dirty="0">
                <a:solidFill>
                  <a:srgbClr val="103A62"/>
                </a:solidFill>
                <a:ea typeface="+mj-ea"/>
                <a:cs typeface="SimplerPro Black" panose="00000A00000000000000" pitchFamily="50" charset="-79"/>
              </a:rPr>
              <a:t>1- מה המשותף למקומות הבאים? היעזרו בגוגל מפות.</a:t>
            </a:r>
          </a:p>
          <a:p>
            <a:pPr algn="ctr" rtl="1">
              <a:spcBef>
                <a:spcPts val="1200"/>
              </a:spcBef>
              <a:spcAft>
                <a:spcPts val="1200"/>
              </a:spcAft>
              <a:tabLst>
                <a:tab pos="578485" algn="l"/>
              </a:tabLst>
            </a:pPr>
            <a:r>
              <a:rPr lang="he-IL" b="1" dirty="0">
                <a:solidFill>
                  <a:srgbClr val="103A62"/>
                </a:solidFill>
                <a:ea typeface="+mj-ea"/>
                <a:cs typeface="SimplerPro Black" panose="00000A00000000000000" pitchFamily="50" charset="-79"/>
              </a:rPr>
              <a:t>קפה דגש </a:t>
            </a:r>
            <a:r>
              <a:rPr lang="he-IL" dirty="0">
                <a:solidFill>
                  <a:srgbClr val="103A62"/>
                </a:solidFill>
                <a:ea typeface="+mj-ea"/>
                <a:cs typeface="SimplerPro Black" panose="00000A00000000000000" pitchFamily="50" charset="-79"/>
              </a:rPr>
              <a:t>ברמת-גן</a:t>
            </a:r>
            <a:r>
              <a:rPr lang="he-IL" b="1" dirty="0">
                <a:solidFill>
                  <a:srgbClr val="103A62"/>
                </a:solidFill>
                <a:ea typeface="+mj-ea"/>
                <a:cs typeface="SimplerPro Black" panose="00000A00000000000000" pitchFamily="50" charset="-79"/>
              </a:rPr>
              <a:t>,     בית-כנסת גולדה </a:t>
            </a:r>
            <a:r>
              <a:rPr lang="he-IL" dirty="0">
                <a:solidFill>
                  <a:srgbClr val="103A62"/>
                </a:solidFill>
                <a:ea typeface="+mj-ea"/>
                <a:cs typeface="SimplerPro Black" panose="00000A00000000000000" pitchFamily="50" charset="-79"/>
              </a:rPr>
              <a:t>בגדרה</a:t>
            </a:r>
            <a:r>
              <a:rPr lang="he-IL" b="1" dirty="0">
                <a:solidFill>
                  <a:srgbClr val="103A62"/>
                </a:solidFill>
                <a:ea typeface="+mj-ea"/>
                <a:cs typeface="SimplerPro Black" panose="00000A00000000000000" pitchFamily="50" charset="-79"/>
              </a:rPr>
              <a:t>,     סטודיו שירי לרון </a:t>
            </a:r>
            <a:r>
              <a:rPr lang="he-IL" dirty="0">
                <a:solidFill>
                  <a:srgbClr val="103A62"/>
                </a:solidFill>
                <a:ea typeface="+mj-ea"/>
                <a:cs typeface="SimplerPro Black" panose="00000A00000000000000" pitchFamily="50" charset="-79"/>
              </a:rPr>
              <a:t>ברעננה</a:t>
            </a:r>
          </a:p>
          <a:p>
            <a:pPr algn="r" rtl="1">
              <a:spcBef>
                <a:spcPts val="1200"/>
              </a:spcBef>
              <a:spcAft>
                <a:spcPts val="1200"/>
              </a:spcAft>
              <a:tabLst>
                <a:tab pos="578485" algn="l"/>
              </a:tabLst>
            </a:pPr>
            <a:endParaRPr lang="he-IL" b="1" dirty="0">
              <a:solidFill>
                <a:srgbClr val="103A62"/>
              </a:solidFill>
              <a:ea typeface="+mj-ea"/>
              <a:cs typeface="SimplerPro Black" panose="00000A00000000000000" pitchFamily="50" charset="-79"/>
            </a:endParaRPr>
          </a:p>
          <a:p>
            <a:pPr algn="r" rtl="1">
              <a:spcBef>
                <a:spcPts val="1200"/>
              </a:spcBef>
              <a:spcAft>
                <a:spcPts val="1200"/>
              </a:spcAft>
              <a:tabLst>
                <a:tab pos="578485" algn="l"/>
              </a:tabLst>
            </a:pPr>
            <a:r>
              <a:rPr lang="he-IL" b="1" dirty="0">
                <a:solidFill>
                  <a:srgbClr val="103A62"/>
                </a:solidFill>
                <a:ea typeface="+mj-ea"/>
                <a:cs typeface="SimplerPro Black" panose="00000A00000000000000" pitchFamily="50" charset="-79"/>
              </a:rPr>
              <a:t>2- איך התשובה קשורה למקום הבא בגוגל מפות: העתיקו והדביקו בגוגל מפות</a:t>
            </a:r>
          </a:p>
          <a:p>
            <a:pPr algn="r" fontAlgn="base"/>
            <a:endParaRPr lang="he-IL" b="1" dirty="0">
              <a:solidFill>
                <a:srgbClr val="103A62"/>
              </a:solidFill>
              <a:ea typeface="+mj-ea"/>
              <a:cs typeface="SimplerPro Black" panose="00000A00000000000000" pitchFamily="50" charset="-79"/>
            </a:endParaRPr>
          </a:p>
          <a:p>
            <a:pPr algn="ctr" rtl="1" fontAlgn="base"/>
            <a:r>
              <a:rPr lang="he-IL" b="1" dirty="0">
                <a:solidFill>
                  <a:srgbClr val="103A62"/>
                </a:solidFill>
                <a:ea typeface="+mj-ea"/>
                <a:cs typeface="SimplerPro Black" panose="00000A00000000000000" pitchFamily="50" charset="-79"/>
              </a:rPr>
              <a:t> </a:t>
            </a:r>
            <a:r>
              <a:rPr lang="fr-FR" b="1" dirty="0">
                <a:solidFill>
                  <a:srgbClr val="103A62"/>
                </a:solidFill>
                <a:ea typeface="+mj-ea"/>
                <a:cs typeface="SimplerPro Black" panose="00000A00000000000000" pitchFamily="50" charset="-79"/>
              </a:rPr>
              <a:t>32°34'20.9"N 34°57'15.1"E</a:t>
            </a:r>
          </a:p>
          <a:p>
            <a:pPr algn="r" rtl="1">
              <a:spcBef>
                <a:spcPts val="1200"/>
              </a:spcBef>
              <a:spcAft>
                <a:spcPts val="1200"/>
              </a:spcAft>
              <a:tabLst>
                <a:tab pos="578485" algn="l"/>
              </a:tabLst>
            </a:pPr>
            <a:endParaRPr lang="en-US" b="1" dirty="0">
              <a:solidFill>
                <a:srgbClr val="103A62"/>
              </a:solidFill>
              <a:effectLst/>
              <a:ea typeface="Calibri" panose="020F0502020204030204" pitchFamily="34" charset="0"/>
            </a:endParaRPr>
          </a:p>
        </p:txBody>
      </p:sp>
      <p:grpSp>
        <p:nvGrpSpPr>
          <p:cNvPr id="5" name="קבוצה 4">
            <a:extLst>
              <a:ext uri="{FF2B5EF4-FFF2-40B4-BE49-F238E27FC236}">
                <a16:creationId xmlns:a16="http://schemas.microsoft.com/office/drawing/2014/main" id="{FF32B12B-4EB1-33AA-C0F2-E76589EA55DC}"/>
              </a:ext>
            </a:extLst>
          </p:cNvPr>
          <p:cNvGrpSpPr/>
          <p:nvPr/>
        </p:nvGrpSpPr>
        <p:grpSpPr>
          <a:xfrm>
            <a:off x="6750424" y="661018"/>
            <a:ext cx="3948954" cy="904881"/>
            <a:chOff x="1974258" y="4443902"/>
            <a:chExt cx="3948954" cy="904881"/>
          </a:xfrm>
        </p:grpSpPr>
        <p:sp>
          <p:nvSpPr>
            <p:cNvPr id="6" name="מלבן מעוגל 62">
              <a:extLst>
                <a:ext uri="{FF2B5EF4-FFF2-40B4-BE49-F238E27FC236}">
                  <a16:creationId xmlns:a16="http://schemas.microsoft.com/office/drawing/2014/main" id="{5C39BEF8-9B20-D852-D6A9-9A00D3747E3A}"/>
                </a:ext>
              </a:extLst>
            </p:cNvPr>
            <p:cNvSpPr/>
            <p:nvPr/>
          </p:nvSpPr>
          <p:spPr>
            <a:xfrm>
              <a:off x="5836835" y="4443902"/>
              <a:ext cx="86377" cy="904881"/>
            </a:xfrm>
            <a:prstGeom prst="roundRect">
              <a:avLst>
                <a:gd name="adj" fmla="val 50000"/>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a:hlinkClick r:id="rId3" action="ppaction://hlinksldjump"/>
              <a:extLst>
                <a:ext uri="{FF2B5EF4-FFF2-40B4-BE49-F238E27FC236}">
                  <a16:creationId xmlns:a16="http://schemas.microsoft.com/office/drawing/2014/main" id="{903A8AA4-D082-9AF9-A38F-BEA88D22B24F}"/>
                </a:ext>
              </a:extLst>
            </p:cNvPr>
            <p:cNvPicPr>
              <a:picLocks noChangeAspect="1"/>
            </p:cNvPicPr>
            <p:nvPr/>
          </p:nvPicPr>
          <p:blipFill>
            <a:blip r:embed="rId4"/>
            <a:stretch>
              <a:fillRect/>
            </a:stretch>
          </p:blipFill>
          <p:spPr>
            <a:xfrm>
              <a:off x="4364330" y="4486671"/>
              <a:ext cx="847247" cy="862111"/>
            </a:xfrm>
            <a:prstGeom prst="ellipse">
              <a:avLst/>
            </a:prstGeom>
            <a:ln w="63500" cap="rnd">
              <a:solidFill>
                <a:srgbClr val="103A6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כותרת 1">
              <a:extLst>
                <a:ext uri="{FF2B5EF4-FFF2-40B4-BE49-F238E27FC236}">
                  <a16:creationId xmlns:a16="http://schemas.microsoft.com/office/drawing/2014/main" id="{2E956D60-8948-8029-25F5-02DA256333D6}"/>
                </a:ext>
              </a:extLst>
            </p:cNvPr>
            <p:cNvSpPr txBox="1">
              <a:spLocks/>
            </p:cNvSpPr>
            <p:nvPr/>
          </p:nvSpPr>
          <p:spPr>
            <a:xfrm>
              <a:off x="1974258" y="4510362"/>
              <a:ext cx="2333460" cy="814726"/>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2000" b="1" dirty="0">
                  <a:solidFill>
                    <a:srgbClr val="103A62"/>
                  </a:solidFill>
                  <a:latin typeface="Anomalia ML v2 AAA UltraBold" panose="00000900000000000000" pitchFamily="50" charset="-79"/>
                  <a:cs typeface="Anomalia ML v2 AAA UltraBold" panose="00000900000000000000" pitchFamily="50" charset="-79"/>
                </a:rPr>
                <a:t>הזמנה ללמידה</a:t>
              </a:r>
              <a:endParaRPr lang="he-IL" sz="2000" dirty="0">
                <a:solidFill>
                  <a:srgbClr val="103A62"/>
                </a:solidFill>
                <a:latin typeface="Anomalia ML v2 AAA UltraBold" panose="00000900000000000000" pitchFamily="50" charset="-79"/>
                <a:cs typeface="Anomalia ML v2 AAA UltraBold" panose="00000900000000000000" pitchFamily="50" charset="-79"/>
              </a:endParaRPr>
            </a:p>
          </p:txBody>
        </p:sp>
      </p:grpSp>
      <p:pic>
        <p:nvPicPr>
          <p:cNvPr id="14" name="תמונה 13">
            <a:extLst>
              <a:ext uri="{FF2B5EF4-FFF2-40B4-BE49-F238E27FC236}">
                <a16:creationId xmlns:a16="http://schemas.microsoft.com/office/drawing/2014/main" id="{3E1DE167-66B7-216C-44E4-93308D299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44" y="1908646"/>
            <a:ext cx="1170157" cy="1170157"/>
          </a:xfrm>
          <a:prstGeom prst="rect">
            <a:avLst/>
          </a:prstGeom>
        </p:spPr>
      </p:pic>
    </p:spTree>
    <p:extLst>
      <p:ext uri="{BB962C8B-B14F-4D97-AF65-F5344CB8AC3E}">
        <p14:creationId xmlns:p14="http://schemas.microsoft.com/office/powerpoint/2010/main" val="99010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8FA35181-9AAD-688B-1C3D-7332D3E0153A}"/>
              </a:ext>
            </a:extLst>
          </p:cNvPr>
          <p:cNvSpPr txBox="1"/>
          <p:nvPr/>
        </p:nvSpPr>
        <p:spPr>
          <a:xfrm>
            <a:off x="1842814" y="1486160"/>
            <a:ext cx="4868230" cy="5009833"/>
          </a:xfrm>
          <a:prstGeom prst="rect">
            <a:avLst/>
          </a:prstGeom>
          <a:solidFill>
            <a:schemeClr val="tx2">
              <a:lumMod val="20000"/>
              <a:lumOff val="80000"/>
              <a:alpha val="35000"/>
            </a:schemeClr>
          </a:solidFill>
        </p:spPr>
        <p:txBody>
          <a:bodyPr wrap="square" rtlCol="1">
            <a:spAutoFit/>
          </a:bodyPr>
          <a:lstStyle/>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p:txBody>
      </p:sp>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2018537" y="3815192"/>
            <a:ext cx="3583764" cy="3984170"/>
          </a:xfrm>
          <a:effectLst>
            <a:reflection stA="0" endPos="65000" dist="50800" dir="5400000" sy="-100000" algn="bl" rotWithShape="0"/>
          </a:effectLst>
        </p:spPr>
      </p:pic>
      <p:sp>
        <p:nvSpPr>
          <p:cNvPr id="9" name="תיבת טקסט 8">
            <a:extLst>
              <a:ext uri="{FF2B5EF4-FFF2-40B4-BE49-F238E27FC236}">
                <a16:creationId xmlns:a16="http://schemas.microsoft.com/office/drawing/2014/main" id="{5B2733D6-650A-BE74-EAA1-96521291FCD6}"/>
              </a:ext>
            </a:extLst>
          </p:cNvPr>
          <p:cNvSpPr txBox="1"/>
          <p:nvPr/>
        </p:nvSpPr>
        <p:spPr>
          <a:xfrm>
            <a:off x="6941958" y="2023908"/>
            <a:ext cx="4650768" cy="2585322"/>
          </a:xfrm>
          <a:prstGeom prst="rect">
            <a:avLst/>
          </a:prstGeom>
          <a:noFill/>
        </p:spPr>
        <p:txBody>
          <a:bodyPr wrap="square">
            <a:spAutoFit/>
          </a:bodyPr>
          <a:lstStyle/>
          <a:p>
            <a:pPr algn="just" rtl="1" fontAlgn="base">
              <a:spcBef>
                <a:spcPts val="0"/>
              </a:spcBef>
              <a:spcAft>
                <a:spcPts val="0"/>
              </a:spcAft>
            </a:pPr>
            <a:endParaRPr lang="he-IL" sz="1800" b="1" i="0" u="none" strike="noStrike" dirty="0">
              <a:solidFill>
                <a:srgbClr val="103A62"/>
              </a:solidFill>
              <a:effectLst/>
              <a:latin typeface="SimplerPro" panose="00000500000000000000" pitchFamily="2" charset="-79"/>
              <a:cs typeface="SimplerPro" panose="00000500000000000000" pitchFamily="2" charset="-79"/>
            </a:endParaRPr>
          </a:p>
          <a:p>
            <a:pPr algn="just" rtl="1" fontAlgn="base">
              <a:spcBef>
                <a:spcPts val="0"/>
              </a:spcBef>
              <a:spcAft>
                <a:spcPts val="0"/>
              </a:spcAft>
            </a:pPr>
            <a:r>
              <a:rPr lang="he-IL" sz="1800" b="1" i="0" u="none" strike="noStrike" dirty="0">
                <a:solidFill>
                  <a:srgbClr val="103A62"/>
                </a:solidFill>
                <a:effectLst/>
                <a:latin typeface="SimplerPro" panose="00000500000000000000" pitchFamily="2" charset="-79"/>
                <a:cs typeface="SimplerPro" panose="00000500000000000000" pitchFamily="2" charset="-79"/>
              </a:rPr>
              <a:t>שרה משמיעה את קולה</a:t>
            </a:r>
            <a:r>
              <a:rPr lang="he-IL" sz="1800" b="0" i="0" u="none" strike="noStrike" dirty="0">
                <a:solidFill>
                  <a:srgbClr val="103A62"/>
                </a:solidFill>
                <a:effectLst/>
                <a:latin typeface="SimplerPro" panose="00000500000000000000" pitchFamily="2" charset="-79"/>
                <a:cs typeface="SimplerPro" panose="00000500000000000000" pitchFamily="2" charset="-79"/>
              </a:rPr>
              <a:t>, מזדעזעת ממה שהיא רואה בדרך, את הטבח בעם הארמני. לדבריה היא נוקמת את דם הארמנים, מהי הנקמה? ומה המסקנות שלה מהמעשים של הטורקים?</a:t>
            </a:r>
          </a:p>
          <a:p>
            <a:pPr algn="just" rtl="1"/>
            <a:br>
              <a:rPr lang="he-IL" b="0" dirty="0">
                <a:solidFill>
                  <a:srgbClr val="103A62"/>
                </a:solidFill>
                <a:effectLst/>
                <a:latin typeface="SimplerPro" panose="00000500000000000000" pitchFamily="2" charset="-79"/>
                <a:cs typeface="SimplerPro" panose="00000500000000000000" pitchFamily="2" charset="-79"/>
              </a:rPr>
            </a:br>
            <a:r>
              <a:rPr lang="he-IL" sz="1800" b="0" i="0" u="none" strike="noStrike" dirty="0">
                <a:solidFill>
                  <a:srgbClr val="103A62"/>
                </a:solidFill>
                <a:effectLst/>
                <a:latin typeface="SimplerPro" panose="00000500000000000000" pitchFamily="2" charset="-79"/>
                <a:cs typeface="SimplerPro" panose="00000500000000000000" pitchFamily="2" charset="-79"/>
              </a:rPr>
              <a:t>עד כמה אנחנו </a:t>
            </a:r>
            <a:r>
              <a:rPr lang="he-IL" sz="1800" b="0" i="0" u="sng" dirty="0">
                <a:solidFill>
                  <a:srgbClr val="103A62"/>
                </a:solidFill>
                <a:effectLst/>
                <a:latin typeface="SimplerPro" panose="00000500000000000000" pitchFamily="2" charset="-79"/>
                <a:cs typeface="SimplerPro" panose="00000500000000000000" pitchFamily="2" charset="-79"/>
              </a:rPr>
              <a:t>מודעים ופועלים</a:t>
            </a:r>
            <a:r>
              <a:rPr lang="he-IL" sz="1800" b="0" i="0" u="none" strike="noStrike" dirty="0">
                <a:solidFill>
                  <a:srgbClr val="103A62"/>
                </a:solidFill>
                <a:effectLst/>
                <a:latin typeface="SimplerPro" panose="00000500000000000000" pitchFamily="2" charset="-79"/>
                <a:cs typeface="SimplerPro" panose="00000500000000000000" pitchFamily="2" charset="-79"/>
              </a:rPr>
              <a:t> לתיקון עוולות שמתרחשות בימינו? האם אנחנו משמיעים את קולנו?</a:t>
            </a:r>
            <a:endParaRPr lang="he-IL" dirty="0">
              <a:solidFill>
                <a:srgbClr val="103A62"/>
              </a:solidFill>
              <a:latin typeface="SimplerPro" panose="00000500000000000000" pitchFamily="2" charset="-79"/>
              <a:cs typeface="SimplerPro" panose="00000500000000000000" pitchFamily="2" charset="-79"/>
            </a:endParaRPr>
          </a:p>
        </p:txBody>
      </p:sp>
      <p:sp>
        <p:nvSpPr>
          <p:cNvPr id="4" name="תיבת טקסט 3">
            <a:extLst>
              <a:ext uri="{FF2B5EF4-FFF2-40B4-BE49-F238E27FC236}">
                <a16:creationId xmlns:a16="http://schemas.microsoft.com/office/drawing/2014/main" id="{30E29ED0-4240-C16C-0761-D4FBCF0C1D08}"/>
              </a:ext>
            </a:extLst>
          </p:cNvPr>
          <p:cNvSpPr txBox="1"/>
          <p:nvPr/>
        </p:nvSpPr>
        <p:spPr>
          <a:xfrm>
            <a:off x="2073728" y="1486160"/>
            <a:ext cx="4359729" cy="4524315"/>
          </a:xfrm>
          <a:prstGeom prst="rect">
            <a:avLst/>
          </a:prstGeom>
          <a:noFill/>
        </p:spPr>
        <p:txBody>
          <a:bodyPr wrap="square">
            <a:spAutoFit/>
          </a:bodyPr>
          <a:lstStyle/>
          <a:p>
            <a:pPr algn="just" rtl="1">
              <a:spcBef>
                <a:spcPts val="0"/>
              </a:spcBef>
              <a:spcAft>
                <a:spcPts val="0"/>
              </a:spcAft>
            </a:pPr>
            <a:r>
              <a:rPr lang="he-IL" sz="1800" b="1" i="0" u="none" strike="noStrike" dirty="0">
                <a:solidFill>
                  <a:srgbClr val="050505"/>
                </a:solidFill>
                <a:effectLst/>
                <a:latin typeface="Arial" panose="020B0604020202020204" pitchFamily="34" charset="0"/>
              </a:rPr>
              <a:t>לא השמעתי את קולי / מרטין </a:t>
            </a:r>
            <a:r>
              <a:rPr lang="he-IL" sz="1800" b="1" i="0" u="none" strike="noStrike" dirty="0" err="1">
                <a:solidFill>
                  <a:srgbClr val="050505"/>
                </a:solidFill>
                <a:effectLst/>
                <a:latin typeface="Arial" panose="020B0604020202020204" pitchFamily="34" charset="0"/>
              </a:rPr>
              <a:t>נימלר</a:t>
            </a:r>
            <a:r>
              <a:rPr lang="he-IL" sz="1800" b="0" i="0" u="none" strike="noStrike" dirty="0">
                <a:solidFill>
                  <a:srgbClr val="050505"/>
                </a:solidFill>
                <a:effectLst/>
                <a:latin typeface="Arial" panose="020B0604020202020204" pitchFamily="34" charset="0"/>
              </a:rPr>
              <a:t> </a:t>
            </a:r>
          </a:p>
          <a:p>
            <a:pPr algn="just" rtl="1">
              <a:spcBef>
                <a:spcPts val="0"/>
              </a:spcBef>
              <a:spcAft>
                <a:spcPts val="0"/>
              </a:spcAft>
            </a:pPr>
            <a:r>
              <a:rPr lang="he-IL" sz="1800" b="0" i="0" u="none" strike="noStrike" dirty="0">
                <a:solidFill>
                  <a:srgbClr val="050505"/>
                </a:solidFill>
                <a:effectLst/>
                <a:latin typeface="Arial" panose="020B0604020202020204" pitchFamily="34" charset="0"/>
              </a:rPr>
              <a:t>/ תרגום: מאיר זוהר</a:t>
            </a:r>
          </a:p>
          <a:p>
            <a:pPr algn="just"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בגרמניה לקחו הנאצים תחילה את הקומוניסטים,</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ואני לא הרמתי את קולי, כי לא הייתי קומוניסט,</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ואז הם לקחו את היהודים,</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ואני לא הרמתי את קולי, כי לא הייתי יהודי,</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ואז הם לקחו את חברי האיגודים המקצועיים,</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ואני לא הרמתי את קולי, כי לא הייתי חבר איגוד מקצועי,</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ואז הם לקחו את הקתולים,</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ואני לא הרמתי את קולי, כי הייתי פרוטסטנטי,</a:t>
            </a:r>
            <a:endParaRPr lang="he-IL" b="0" dirty="0">
              <a:effectLst/>
            </a:endParaRPr>
          </a:p>
          <a:p>
            <a:pPr algn="r" rtl="1">
              <a:spcBef>
                <a:spcPts val="0"/>
              </a:spcBef>
              <a:spcAft>
                <a:spcPts val="0"/>
              </a:spcAft>
            </a:pPr>
            <a:r>
              <a:rPr lang="he-IL" sz="1800" b="0" i="0" u="none" strike="noStrike" dirty="0">
                <a:solidFill>
                  <a:srgbClr val="050505"/>
                </a:solidFill>
                <a:effectLst/>
                <a:latin typeface="Arial" panose="020B0604020202020204" pitchFamily="34" charset="0"/>
              </a:rPr>
              <a:t>ואז הם לקחו אותי,</a:t>
            </a:r>
            <a:endParaRPr lang="he-IL" b="0" dirty="0">
              <a:effectLst/>
            </a:endParaRPr>
          </a:p>
          <a:p>
            <a:pPr algn="r" rtl="1">
              <a:spcBef>
                <a:spcPts val="0"/>
              </a:spcBef>
              <a:spcAft>
                <a:spcPts val="1500"/>
              </a:spcAft>
            </a:pPr>
            <a:r>
              <a:rPr lang="he-IL" sz="1800" b="0" i="0" u="none" strike="noStrike" dirty="0">
                <a:solidFill>
                  <a:srgbClr val="050505"/>
                </a:solidFill>
                <a:effectLst/>
                <a:latin typeface="Arial" panose="020B0604020202020204" pitchFamily="34" charset="0"/>
              </a:rPr>
              <a:t>אך באותה עת כבר לא נותר אף אחד שירים את קולו למעני.</a:t>
            </a:r>
            <a:endParaRPr lang="he-IL" b="0" dirty="0">
              <a:effectLst/>
            </a:endParaRPr>
          </a:p>
        </p:txBody>
      </p:sp>
    </p:spTree>
    <p:extLst>
      <p:ext uri="{BB962C8B-B14F-4D97-AF65-F5344CB8AC3E}">
        <p14:creationId xmlns:p14="http://schemas.microsoft.com/office/powerpoint/2010/main" val="326448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2018537" y="3815192"/>
            <a:ext cx="3583764" cy="3984170"/>
          </a:xfrm>
          <a:effectLst>
            <a:reflection stA="0" endPos="65000" dist="50800" dir="5400000" sy="-100000" algn="bl" rotWithShape="0"/>
          </a:effectLst>
        </p:spPr>
      </p:pic>
      <p:sp>
        <p:nvSpPr>
          <p:cNvPr id="9" name="תיבת טקסט 8">
            <a:extLst>
              <a:ext uri="{FF2B5EF4-FFF2-40B4-BE49-F238E27FC236}">
                <a16:creationId xmlns:a16="http://schemas.microsoft.com/office/drawing/2014/main" id="{5B2733D6-650A-BE74-EAA1-96521291FCD6}"/>
              </a:ext>
            </a:extLst>
          </p:cNvPr>
          <p:cNvSpPr txBox="1"/>
          <p:nvPr/>
        </p:nvSpPr>
        <p:spPr>
          <a:xfrm>
            <a:off x="6941958" y="2023908"/>
            <a:ext cx="4650768" cy="369332"/>
          </a:xfrm>
          <a:prstGeom prst="rect">
            <a:avLst/>
          </a:prstGeom>
          <a:noFill/>
        </p:spPr>
        <p:txBody>
          <a:bodyPr wrap="square">
            <a:spAutoFit/>
          </a:bodyPr>
          <a:lstStyle/>
          <a:p>
            <a:pPr algn="just" rtl="1" fontAlgn="base">
              <a:spcBef>
                <a:spcPts val="0"/>
              </a:spcBef>
              <a:spcAft>
                <a:spcPts val="0"/>
              </a:spcAft>
            </a:pPr>
            <a:endParaRPr lang="he-IL" dirty="0">
              <a:solidFill>
                <a:srgbClr val="103A62"/>
              </a:solidFill>
              <a:latin typeface="SimplerPro" panose="00000500000000000000" pitchFamily="2" charset="-79"/>
              <a:cs typeface="SimplerPro" panose="00000500000000000000" pitchFamily="2" charset="-79"/>
            </a:endParaRPr>
          </a:p>
        </p:txBody>
      </p:sp>
      <p:pic>
        <p:nvPicPr>
          <p:cNvPr id="6" name="Picture 2">
            <a:extLst>
              <a:ext uri="{FF2B5EF4-FFF2-40B4-BE49-F238E27FC236}">
                <a16:creationId xmlns:a16="http://schemas.microsoft.com/office/drawing/2014/main" id="{8D48EC06-6E15-6D8C-F113-540492709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616" y="469444"/>
            <a:ext cx="4650768" cy="2473241"/>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E14F071F-E27F-45E4-907A-6840FA445FEA}"/>
              </a:ext>
            </a:extLst>
          </p:cNvPr>
          <p:cNvSpPr txBox="1"/>
          <p:nvPr/>
        </p:nvSpPr>
        <p:spPr>
          <a:xfrm>
            <a:off x="4085968" y="3624649"/>
            <a:ext cx="5824151" cy="1477328"/>
          </a:xfrm>
          <a:prstGeom prst="rect">
            <a:avLst/>
          </a:prstGeom>
          <a:noFill/>
        </p:spPr>
        <p:txBody>
          <a:bodyPr wrap="square" rtlCol="0">
            <a:spAutoFit/>
          </a:bodyPr>
          <a:lstStyle/>
          <a:p>
            <a:pPr algn="r"/>
            <a:r>
              <a:rPr lang="he-IL" dirty="0"/>
              <a:t>מה אתם רואים בכרזה?</a:t>
            </a:r>
          </a:p>
          <a:p>
            <a:pPr algn="r"/>
            <a:endParaRPr lang="he-IL" dirty="0"/>
          </a:p>
          <a:p>
            <a:pPr algn="r"/>
            <a:r>
              <a:rPr lang="he-IL" dirty="0"/>
              <a:t>מה הם הסימנים בכרזה שהצלחתם לזכות?</a:t>
            </a:r>
          </a:p>
          <a:p>
            <a:pPr algn="r"/>
            <a:endParaRPr lang="he-IL" dirty="0"/>
          </a:p>
          <a:p>
            <a:pPr algn="r"/>
            <a:r>
              <a:rPr lang="he-IL" dirty="0"/>
              <a:t>ומה הקשר בין שואת היהודים לשואת הארמנים? </a:t>
            </a:r>
            <a:endParaRPr lang="en-US" dirty="0"/>
          </a:p>
        </p:txBody>
      </p:sp>
      <p:sp>
        <p:nvSpPr>
          <p:cNvPr id="8" name="תיבת טקסט 7">
            <a:extLst>
              <a:ext uri="{FF2B5EF4-FFF2-40B4-BE49-F238E27FC236}">
                <a16:creationId xmlns:a16="http://schemas.microsoft.com/office/drawing/2014/main" id="{8735389A-3E0A-7803-4B73-C352360028DA}"/>
              </a:ext>
            </a:extLst>
          </p:cNvPr>
          <p:cNvSpPr txBox="1"/>
          <p:nvPr/>
        </p:nvSpPr>
        <p:spPr>
          <a:xfrm>
            <a:off x="1046205" y="5272216"/>
            <a:ext cx="4753233" cy="1477328"/>
          </a:xfrm>
          <a:prstGeom prst="rect">
            <a:avLst/>
          </a:prstGeom>
          <a:noFill/>
        </p:spPr>
        <p:txBody>
          <a:bodyPr wrap="square" rtlCol="0">
            <a:spAutoFit/>
          </a:bodyPr>
          <a:lstStyle/>
          <a:p>
            <a:pPr algn="r"/>
            <a:r>
              <a:rPr lang="he-IL" dirty="0"/>
              <a:t>כשהיטלר תכנן את השמדת העם היהודי, אמרו לו שהעולם לא </a:t>
            </a:r>
            <a:r>
              <a:rPr lang="he-IL" dirty="0" err="1"/>
              <a:t>יתן</a:t>
            </a:r>
            <a:r>
              <a:rPr lang="he-IL" dirty="0"/>
              <a:t> לזה לקרות.</a:t>
            </a:r>
          </a:p>
          <a:p>
            <a:pPr algn="r"/>
            <a:r>
              <a:rPr lang="he-IL" dirty="0"/>
              <a:t>והיטלר אמר זה כבר קרה, לפני 24 שנים התורכים השמידו את הארמנים ואף אחד לא אמר על כך דבר. העולם יעמוד מנגד. </a:t>
            </a:r>
            <a:endParaRPr lang="en-US" dirty="0"/>
          </a:p>
        </p:txBody>
      </p:sp>
    </p:spTree>
    <p:extLst>
      <p:ext uri="{BB962C8B-B14F-4D97-AF65-F5344CB8AC3E}">
        <p14:creationId xmlns:p14="http://schemas.microsoft.com/office/powerpoint/2010/main" val="2685688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2018537" y="3815192"/>
            <a:ext cx="3583764" cy="3984170"/>
          </a:xfrm>
          <a:effectLst>
            <a:reflection stA="0" endPos="65000" dist="50800" dir="5400000" sy="-100000" algn="bl" rotWithShape="0"/>
          </a:effectLst>
        </p:spPr>
      </p:pic>
      <p:sp>
        <p:nvSpPr>
          <p:cNvPr id="9" name="תיבת טקסט 8">
            <a:extLst>
              <a:ext uri="{FF2B5EF4-FFF2-40B4-BE49-F238E27FC236}">
                <a16:creationId xmlns:a16="http://schemas.microsoft.com/office/drawing/2014/main" id="{5B2733D6-650A-BE74-EAA1-96521291FCD6}"/>
              </a:ext>
            </a:extLst>
          </p:cNvPr>
          <p:cNvSpPr txBox="1"/>
          <p:nvPr/>
        </p:nvSpPr>
        <p:spPr>
          <a:xfrm>
            <a:off x="6519593" y="912695"/>
            <a:ext cx="5399704" cy="2308324"/>
          </a:xfrm>
          <a:prstGeom prst="rect">
            <a:avLst/>
          </a:prstGeom>
          <a:noFill/>
        </p:spPr>
        <p:txBody>
          <a:bodyPr wrap="square">
            <a:spAutoFit/>
          </a:bodyPr>
          <a:lstStyle/>
          <a:p>
            <a:pPr marL="457200" algn="r" rtl="1">
              <a:spcBef>
                <a:spcPts val="0"/>
              </a:spcBef>
              <a:spcAft>
                <a:spcPts val="0"/>
              </a:spcAft>
            </a:pPr>
            <a:r>
              <a:rPr lang="he-IL" sz="1800" b="1" i="0" u="none" strike="noStrike" dirty="0">
                <a:solidFill>
                  <a:srgbClr val="000000"/>
                </a:solidFill>
                <a:effectLst/>
                <a:latin typeface="Lucida Sans Unicode" panose="020B0602030504020204" pitchFamily="34" charset="0"/>
                <a:cs typeface="Lucida Sans Unicode" panose="020B0602030504020204" pitchFamily="34" charset="0"/>
              </a:rPr>
              <a:t>איך הונצחה דמותה של שרה אהרונסון?</a:t>
            </a:r>
          </a:p>
          <a:p>
            <a:pPr marL="457200" algn="r" rtl="1">
              <a:spcBef>
                <a:spcPts val="0"/>
              </a:spcBef>
              <a:spcAft>
                <a:spcPts val="0"/>
              </a:spcAft>
            </a:pPr>
            <a:endParaRPr lang="he-IL" b="1" dirty="0">
              <a:effectLst/>
              <a:latin typeface="Lucida Sans Unicode" panose="020B0602030504020204" pitchFamily="34" charset="0"/>
              <a:cs typeface="Lucida Sans Unicode" panose="020B0602030504020204" pitchFamily="34" charset="0"/>
            </a:endParaRPr>
          </a:p>
          <a:p>
            <a:pPr marL="457200" algn="r" rtl="1">
              <a:spcBef>
                <a:spcPts val="0"/>
              </a:spcBef>
              <a:spcAft>
                <a:spcPts val="0"/>
              </a:spcAft>
            </a:pPr>
            <a:r>
              <a:rPr lang="he-IL" sz="1800" b="1" i="0" u="none" strike="noStrike" dirty="0">
                <a:solidFill>
                  <a:srgbClr val="000000"/>
                </a:solidFill>
                <a:effectLst/>
                <a:latin typeface="Lucida Sans Unicode" panose="020B0602030504020204" pitchFamily="34" charset="0"/>
                <a:cs typeface="Lucida Sans Unicode" panose="020B0602030504020204" pitchFamily="34" charset="0"/>
              </a:rPr>
              <a:t>איך מדינה או עם מנציח דמויות או אירועים שחשובים לו?</a:t>
            </a:r>
          </a:p>
          <a:p>
            <a:pPr marL="457200" algn="r" rtl="1">
              <a:spcBef>
                <a:spcPts val="0"/>
              </a:spcBef>
              <a:spcAft>
                <a:spcPts val="0"/>
              </a:spcAft>
            </a:pPr>
            <a:endParaRPr lang="he-IL" sz="1800" b="1" i="0" u="none" strike="noStrike" dirty="0">
              <a:solidFill>
                <a:srgbClr val="000000"/>
              </a:solidFill>
              <a:effectLst/>
              <a:latin typeface="Lucida Sans Unicode" panose="020B0602030504020204" pitchFamily="34" charset="0"/>
              <a:cs typeface="Lucida Sans Unicode" panose="020B0602030504020204" pitchFamily="34" charset="0"/>
            </a:endParaRPr>
          </a:p>
          <a:p>
            <a:pPr marL="457200" algn="r" rtl="1">
              <a:spcBef>
                <a:spcPts val="0"/>
              </a:spcBef>
              <a:spcAft>
                <a:spcPts val="0"/>
              </a:spcAft>
            </a:pPr>
            <a:endParaRPr lang="he-IL" sz="1800" b="1" i="0" u="none" strike="noStrike" dirty="0">
              <a:solidFill>
                <a:srgbClr val="000000"/>
              </a:solidFill>
              <a:effectLst/>
              <a:latin typeface="Lucida Sans Unicode" panose="020B0602030504020204" pitchFamily="34" charset="0"/>
              <a:cs typeface="Lucida Sans Unicode" panose="020B0602030504020204" pitchFamily="34" charset="0"/>
            </a:endParaRPr>
          </a:p>
          <a:p>
            <a:pPr marL="457200" algn="r" rtl="1">
              <a:spcBef>
                <a:spcPts val="0"/>
              </a:spcBef>
              <a:spcAft>
                <a:spcPts val="0"/>
              </a:spcAft>
            </a:pPr>
            <a:r>
              <a:rPr lang="he-IL" b="1" dirty="0">
                <a:solidFill>
                  <a:srgbClr val="000000"/>
                </a:solidFill>
                <a:latin typeface="Lucida Sans Unicode" panose="020B0602030504020204" pitchFamily="34" charset="0"/>
                <a:cs typeface="Lucida Sans Unicode" panose="020B0602030504020204" pitchFamily="34" charset="0"/>
              </a:rPr>
              <a:t>מוזמנים להוסיף שקופית עם דוגמאות נוספות להנצחה שמצאתם ברשת.</a:t>
            </a:r>
            <a:endParaRPr lang="he-IL" b="1" dirty="0">
              <a:effectLst/>
              <a:latin typeface="Lucida Sans Unicode" panose="020B0602030504020204" pitchFamily="34" charset="0"/>
              <a:cs typeface="Lucida Sans Unicode" panose="020B0602030504020204" pitchFamily="34" charset="0"/>
            </a:endParaRPr>
          </a:p>
        </p:txBody>
      </p:sp>
      <p:pic>
        <p:nvPicPr>
          <p:cNvPr id="3074" name="Picture 2">
            <a:extLst>
              <a:ext uri="{FF2B5EF4-FFF2-40B4-BE49-F238E27FC236}">
                <a16:creationId xmlns:a16="http://schemas.microsoft.com/office/drawing/2014/main" id="{70EFD977-41F1-895B-4C99-7FA7B0A16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80" y="463892"/>
            <a:ext cx="5399704" cy="604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8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8FA35181-9AAD-688B-1C3D-7332D3E0153A}"/>
              </a:ext>
            </a:extLst>
          </p:cNvPr>
          <p:cNvSpPr txBox="1"/>
          <p:nvPr/>
        </p:nvSpPr>
        <p:spPr>
          <a:xfrm>
            <a:off x="3037113" y="3412671"/>
            <a:ext cx="8392467" cy="2239844"/>
          </a:xfrm>
          <a:prstGeom prst="rect">
            <a:avLst/>
          </a:prstGeom>
          <a:solidFill>
            <a:schemeClr val="bg2">
              <a:lumMod val="20000"/>
              <a:lumOff val="80000"/>
              <a:alpha val="35000"/>
            </a:schemeClr>
          </a:solidFill>
        </p:spPr>
        <p:txBody>
          <a:bodyPr wrap="square" rtlCol="1">
            <a:spAutoFit/>
          </a:bodyPr>
          <a:lstStyle/>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p:txBody>
      </p:sp>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852827" y="3616570"/>
            <a:ext cx="3583764" cy="3984170"/>
          </a:xfrm>
          <a:effectLst>
            <a:reflection stA="0" endPos="65000" dist="50800" dir="5400000" sy="-100000" algn="bl" rotWithShape="0"/>
          </a:effectLst>
        </p:spPr>
      </p:pic>
      <p:sp>
        <p:nvSpPr>
          <p:cNvPr id="7" name="תיבת טקסט 6">
            <a:extLst>
              <a:ext uri="{FF2B5EF4-FFF2-40B4-BE49-F238E27FC236}">
                <a16:creationId xmlns:a16="http://schemas.microsoft.com/office/drawing/2014/main" id="{D243C7A2-0267-4C3E-8E85-A5187082DDCC}"/>
              </a:ext>
            </a:extLst>
          </p:cNvPr>
          <p:cNvSpPr txBox="1"/>
          <p:nvPr/>
        </p:nvSpPr>
        <p:spPr>
          <a:xfrm>
            <a:off x="3240551" y="340527"/>
            <a:ext cx="8107387" cy="461665"/>
          </a:xfrm>
          <a:prstGeom prst="rect">
            <a:avLst/>
          </a:prstGeom>
          <a:noFill/>
        </p:spPr>
        <p:txBody>
          <a:bodyPr wrap="square" rtlCol="1">
            <a:spAutoFit/>
          </a:bodyPr>
          <a:lstStyle/>
          <a:p>
            <a:pPr lvl="0" algn="r" rtl="1"/>
            <a:r>
              <a:rPr lang="he-IL" sz="2400" b="1" i="0" u="none" strike="noStrike" dirty="0">
                <a:solidFill>
                  <a:srgbClr val="00B0F0"/>
                </a:solidFill>
                <a:effectLst/>
                <a:latin typeface="Rubik" pitchFamily="2" charset="-79"/>
                <a:cs typeface="Rubik" pitchFamily="2" charset="-79"/>
              </a:rPr>
              <a:t>מרגלים או מעשה גבורה?</a:t>
            </a:r>
            <a:endParaRPr lang="he-IL" sz="2400" b="1" dirty="0">
              <a:solidFill>
                <a:srgbClr val="00B0F0"/>
              </a:solidFill>
              <a:latin typeface="SimplerPro_V2" panose="00000500000000000000" pitchFamily="50" charset="-79"/>
            </a:endParaRPr>
          </a:p>
        </p:txBody>
      </p:sp>
      <p:sp>
        <p:nvSpPr>
          <p:cNvPr id="9" name="תיבת טקסט 8">
            <a:extLst>
              <a:ext uri="{FF2B5EF4-FFF2-40B4-BE49-F238E27FC236}">
                <a16:creationId xmlns:a16="http://schemas.microsoft.com/office/drawing/2014/main" id="{5B2733D6-650A-BE74-EAA1-96521291FCD6}"/>
              </a:ext>
            </a:extLst>
          </p:cNvPr>
          <p:cNvSpPr txBox="1"/>
          <p:nvPr/>
        </p:nvSpPr>
        <p:spPr>
          <a:xfrm>
            <a:off x="428368" y="912695"/>
            <a:ext cx="11475307" cy="5168338"/>
          </a:xfrm>
          <a:prstGeom prst="rect">
            <a:avLst/>
          </a:prstGeom>
          <a:noFill/>
        </p:spPr>
        <p:txBody>
          <a:bodyPr wrap="square">
            <a:spAutoFit/>
          </a:bodyPr>
          <a:lstStyle/>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1- לאחר תפיסת חברי מחתרת ניל"י נחשפה הרשת לכלל הציבור, </a:t>
            </a:r>
            <a:r>
              <a:rPr lang="he-IL" b="1" i="0" u="none" strike="noStrike" dirty="0">
                <a:solidFill>
                  <a:srgbClr val="000000"/>
                </a:solidFill>
                <a:effectLst/>
                <a:latin typeface="Rubik" pitchFamily="2" charset="-79"/>
                <a:cs typeface="Rubik" pitchFamily="2" charset="-79"/>
              </a:rPr>
              <a:t>ודבר קיומה עורר זעם</a:t>
            </a:r>
            <a:r>
              <a:rPr lang="he-IL" sz="1700" b="0" i="0" u="none" strike="noStrike" dirty="0">
                <a:solidFill>
                  <a:srgbClr val="000000"/>
                </a:solidFill>
                <a:effectLst/>
                <a:latin typeface="Rubik" pitchFamily="2" charset="-79"/>
                <a:cs typeface="Rubik" pitchFamily="2" charset="-79"/>
              </a:rPr>
              <a:t>. העונשים שהטילו </a:t>
            </a:r>
            <a:r>
              <a:rPr lang="he-IL" sz="1700" b="0" i="0" u="none" strike="noStrike" dirty="0" err="1">
                <a:solidFill>
                  <a:srgbClr val="000000"/>
                </a:solidFill>
                <a:effectLst/>
                <a:latin typeface="Rubik" pitchFamily="2" charset="-79"/>
                <a:cs typeface="Rubik" pitchFamily="2" charset="-79"/>
              </a:rPr>
              <a:t>העות'מאנים</a:t>
            </a:r>
            <a:r>
              <a:rPr lang="he-IL" sz="1700" b="0" i="0" u="none" strike="noStrike" dirty="0">
                <a:solidFill>
                  <a:srgbClr val="000000"/>
                </a:solidFill>
                <a:effectLst/>
                <a:latin typeface="Rubik" pitchFamily="2" charset="-79"/>
                <a:cs typeface="Rubik" pitchFamily="2" charset="-79"/>
              </a:rPr>
              <a:t> היו טריים בזיכרון הלאומי, ואף שהשלטון הבריטי התקבל בשמחה האנשים שהיו פעילים בניל"י בתקופת המלחמה, נודו והוחרמו ע"י הציבור היהודי. </a:t>
            </a:r>
          </a:p>
          <a:p>
            <a:pPr algn="just" rtl="1">
              <a:lnSpc>
                <a:spcPct val="150000"/>
              </a:lnSpc>
              <a:spcBef>
                <a:spcPts val="0"/>
              </a:spcBef>
              <a:spcAft>
                <a:spcPts val="0"/>
              </a:spcAft>
            </a:pPr>
            <a:endParaRPr lang="he-IL" sz="1700" b="0" i="0" u="none" strike="noStrike" dirty="0">
              <a:solidFill>
                <a:srgbClr val="000000"/>
              </a:solidFill>
              <a:effectLst/>
              <a:latin typeface="Rubik" pitchFamily="2" charset="-79"/>
              <a:cs typeface="Rubik" pitchFamily="2" charset="-79"/>
            </a:endParaRPr>
          </a:p>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2- בשנות השלטון הבריטי ואף לאחר הקמת המדינה </a:t>
            </a:r>
            <a:r>
              <a:rPr lang="he-IL" sz="1700" b="1" i="0" u="none" strike="noStrike" dirty="0">
                <a:solidFill>
                  <a:srgbClr val="000000"/>
                </a:solidFill>
                <a:effectLst/>
                <a:latin typeface="Rubik" pitchFamily="2" charset="-79"/>
                <a:cs typeface="Rubik" pitchFamily="2" charset="-79"/>
              </a:rPr>
              <a:t>הלך ונחלש הכעס </a:t>
            </a:r>
            <a:r>
              <a:rPr lang="he-IL" sz="1700" b="0" i="0" u="none" strike="noStrike" dirty="0">
                <a:solidFill>
                  <a:srgbClr val="000000"/>
                </a:solidFill>
                <a:effectLst/>
                <a:latin typeface="Rubik" pitchFamily="2" charset="-79"/>
                <a:cs typeface="Rubik" pitchFamily="2" charset="-79"/>
              </a:rPr>
              <a:t>כלפי מעשי המחתרת, וגם הריגול החל אט אט להיתפס כמכשיר הכרחי במלחמה.</a:t>
            </a:r>
          </a:p>
          <a:p>
            <a:pPr algn="just" rtl="1">
              <a:lnSpc>
                <a:spcPct val="150000"/>
              </a:lnSpc>
              <a:spcBef>
                <a:spcPts val="0"/>
              </a:spcBef>
              <a:spcAft>
                <a:spcPts val="0"/>
              </a:spcAft>
            </a:pPr>
            <a:endParaRPr lang="he-IL" sz="1700" b="0" i="0" u="none" strike="noStrike" dirty="0">
              <a:solidFill>
                <a:srgbClr val="000000"/>
              </a:solidFill>
              <a:effectLst/>
              <a:latin typeface="Rubik" pitchFamily="2" charset="-79"/>
              <a:cs typeface="Rubik" pitchFamily="2" charset="-79"/>
            </a:endParaRPr>
          </a:p>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3 - לאחר מלחמת ששת הימים (בעקבות שסיני </a:t>
            </a:r>
            <a:r>
              <a:rPr lang="he-IL" sz="1700" b="0" i="0" u="none" strike="noStrike" dirty="0" err="1">
                <a:solidFill>
                  <a:srgbClr val="000000"/>
                </a:solidFill>
                <a:effectLst/>
                <a:latin typeface="Rubik" pitchFamily="2" charset="-79"/>
                <a:cs typeface="Rubik" pitchFamily="2" charset="-79"/>
              </a:rPr>
              <a:t>היתה</a:t>
            </a:r>
            <a:r>
              <a:rPr lang="he-IL" sz="1700" b="0" i="0" u="none" strike="noStrike" dirty="0">
                <a:solidFill>
                  <a:srgbClr val="000000"/>
                </a:solidFill>
                <a:effectLst/>
                <a:latin typeface="Rubik" pitchFamily="2" charset="-79"/>
                <a:cs typeface="Rubik" pitchFamily="2" charset="-79"/>
              </a:rPr>
              <a:t> בידינו), התעורר דיון ציבורי נוסף על מעשי ניל"י, </a:t>
            </a:r>
          </a:p>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בעקבות מציאת עצמותיו של </a:t>
            </a:r>
            <a:r>
              <a:rPr lang="he-IL" sz="1700" b="0" i="0" u="sng" strike="noStrike" dirty="0">
                <a:solidFill>
                  <a:srgbClr val="000000"/>
                </a:solidFill>
                <a:effectLst/>
                <a:latin typeface="Rubik" pitchFamily="2" charset="-79"/>
                <a:cs typeface="Rubik" pitchFamily="2" charset="-79"/>
              </a:rPr>
              <a:t>אבשלום פיינברג</a:t>
            </a:r>
            <a:r>
              <a:rPr lang="he-IL" sz="1700" b="0" i="0" u="none" strike="noStrike" dirty="0">
                <a:solidFill>
                  <a:srgbClr val="000000"/>
                </a:solidFill>
                <a:effectLst/>
                <a:latin typeface="Rubik" pitchFamily="2" charset="-79"/>
                <a:cs typeface="Rubik" pitchFamily="2" charset="-79"/>
              </a:rPr>
              <a:t> במדבר סיני. </a:t>
            </a:r>
          </a:p>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בהלוויה אמר הרב שלמה גורן: "לוויה ממלכתית זו, היא </a:t>
            </a:r>
            <a:r>
              <a:rPr lang="he-IL" sz="1700" b="0" i="0" u="none" strike="noStrike" dirty="0" err="1">
                <a:solidFill>
                  <a:srgbClr val="000000"/>
                </a:solidFill>
                <a:effectLst/>
                <a:latin typeface="Rubik" pitchFamily="2" charset="-79"/>
                <a:cs typeface="Rubik" pitchFamily="2" charset="-79"/>
              </a:rPr>
              <a:t>לוויתו</a:t>
            </a:r>
            <a:r>
              <a:rPr lang="he-IL" sz="1700" b="0" i="0" u="none" strike="noStrike" dirty="0">
                <a:solidFill>
                  <a:srgbClr val="000000"/>
                </a:solidFill>
                <a:effectLst/>
                <a:latin typeface="Rubik" pitchFamily="2" charset="-79"/>
                <a:cs typeface="Rubik" pitchFamily="2" charset="-79"/>
              </a:rPr>
              <a:t> של </a:t>
            </a:r>
            <a:r>
              <a:rPr lang="he-IL" sz="1700" b="1" i="0" u="none" strike="noStrike" dirty="0">
                <a:solidFill>
                  <a:srgbClr val="000000"/>
                </a:solidFill>
                <a:effectLst/>
                <a:latin typeface="Rubik" pitchFamily="2" charset="-79"/>
                <a:cs typeface="Rubik" pitchFamily="2" charset="-79"/>
              </a:rPr>
              <a:t>גיבור ישראל, קדוש ומשורר, </a:t>
            </a:r>
            <a:r>
              <a:rPr lang="he-IL" sz="1700" b="0" i="0" u="none" strike="noStrike" dirty="0">
                <a:solidFill>
                  <a:srgbClr val="000000"/>
                </a:solidFill>
                <a:effectLst/>
                <a:latin typeface="Rubik" pitchFamily="2" charset="-79"/>
                <a:cs typeface="Rubik" pitchFamily="2" charset="-79"/>
              </a:rPr>
              <a:t>אחד מקבוצה קטנה של אנשי רוח, עזי-נפש, שניחן בכושר ראייה לטווח ארוך. עדים אנו היום, עד כמה הייתה דרכם נועזת ונכונה, ובאיזו מידה האמינו בנצח ישראל… אהרון ושרה אהרונסון, אבשלום ורעיך הקדושים, הנחלתם לעם מורשת גבורה שממנה יונק הדור החדש של גיבורים בצה"ל". </a:t>
            </a:r>
          </a:p>
          <a:p>
            <a:pPr algn="just" rtl="1">
              <a:lnSpc>
                <a:spcPct val="150000"/>
              </a:lnSpc>
              <a:spcBef>
                <a:spcPts val="0"/>
              </a:spcBef>
              <a:spcAft>
                <a:spcPts val="0"/>
              </a:spcAft>
            </a:pPr>
            <a:r>
              <a:rPr lang="he-IL" sz="1700" b="0" i="0" u="none" strike="noStrike" dirty="0">
                <a:solidFill>
                  <a:srgbClr val="000000"/>
                </a:solidFill>
                <a:effectLst/>
                <a:latin typeface="Rubik" pitchFamily="2" charset="-79"/>
                <a:cs typeface="Rubik" pitchFamily="2" charset="-79"/>
              </a:rPr>
              <a:t>קבורתו בהר הרצל והנאומים שנשאו נציגים רשמיים של מדינת ישראל, וכן גל של כתבות בעיתונות על ניל"י ואנשיה, מעידים שגם מדינת ישראל אימצה את זכר ניל"י. בהמשך הוענק </a:t>
            </a:r>
            <a:r>
              <a:rPr lang="he-IL" sz="1700" b="1" i="0" u="none" strike="noStrike" dirty="0">
                <a:solidFill>
                  <a:srgbClr val="000000"/>
                </a:solidFill>
                <a:effectLst/>
                <a:latin typeface="Rubik" pitchFamily="2" charset="-79"/>
                <a:cs typeface="Rubik" pitchFamily="2" charset="-79"/>
              </a:rPr>
              <a:t>עיטור לוחמי המדינה </a:t>
            </a:r>
            <a:r>
              <a:rPr lang="he-IL" sz="1700" b="0" i="0" u="none" strike="noStrike" dirty="0">
                <a:solidFill>
                  <a:srgbClr val="000000"/>
                </a:solidFill>
                <a:effectLst/>
                <a:latin typeface="Rubik" pitchFamily="2" charset="-79"/>
                <a:cs typeface="Rubik" pitchFamily="2" charset="-79"/>
              </a:rPr>
              <a:t>לאנשי ניל"י וכן אות ניל"י ב - 1981. </a:t>
            </a:r>
            <a:endParaRPr lang="he-IL" sz="1700" dirty="0">
              <a:solidFill>
                <a:srgbClr val="103A62"/>
              </a:solidFill>
              <a:latin typeface="SimplerPro" panose="00000500000000000000" pitchFamily="2" charset="-79"/>
              <a:cs typeface="SimplerPro" panose="00000500000000000000" pitchFamily="2" charset="-79"/>
            </a:endParaRPr>
          </a:p>
        </p:txBody>
      </p:sp>
      <p:pic>
        <p:nvPicPr>
          <p:cNvPr id="4098" name="Picture 2">
            <a:extLst>
              <a:ext uri="{FF2B5EF4-FFF2-40B4-BE49-F238E27FC236}">
                <a16:creationId xmlns:a16="http://schemas.microsoft.com/office/drawing/2014/main" id="{CF6D2022-F13B-1A36-56A4-46D8C1E36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074" y="6130831"/>
            <a:ext cx="1572170" cy="65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8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2018537" y="3815192"/>
            <a:ext cx="3583764" cy="3984170"/>
          </a:xfrm>
          <a:effectLst>
            <a:reflection stA="0" endPos="65000" dist="50800" dir="5400000" sy="-100000" algn="bl" rotWithShape="0"/>
          </a:effectLst>
        </p:spPr>
      </p:pic>
      <p:sp>
        <p:nvSpPr>
          <p:cNvPr id="2" name="תיבת טקסט 1">
            <a:extLst>
              <a:ext uri="{FF2B5EF4-FFF2-40B4-BE49-F238E27FC236}">
                <a16:creationId xmlns:a16="http://schemas.microsoft.com/office/drawing/2014/main" id="{858B3981-9492-32DA-9607-7E484EB8CEA0}"/>
              </a:ext>
            </a:extLst>
          </p:cNvPr>
          <p:cNvSpPr txBox="1"/>
          <p:nvPr/>
        </p:nvSpPr>
        <p:spPr>
          <a:xfrm>
            <a:off x="2586681" y="1260388"/>
            <a:ext cx="8946292" cy="1287532"/>
          </a:xfrm>
          <a:prstGeom prst="rect">
            <a:avLst/>
          </a:prstGeom>
          <a:noFill/>
          <a:ln>
            <a:solidFill>
              <a:schemeClr val="tx1"/>
            </a:solidFill>
          </a:ln>
        </p:spPr>
        <p:txBody>
          <a:bodyPr wrap="square">
            <a:spAutoFit/>
          </a:bodyPr>
          <a:lstStyle/>
          <a:p>
            <a:pPr algn="r" rtl="1" fontAlgn="base">
              <a:lnSpc>
                <a:spcPct val="150000"/>
              </a:lnSpc>
              <a:spcBef>
                <a:spcPts val="0"/>
              </a:spcBef>
              <a:spcAft>
                <a:spcPts val="0"/>
              </a:spcAft>
            </a:pPr>
            <a:r>
              <a:rPr lang="he-IL" sz="1800" b="1" i="0" u="none" strike="noStrike" dirty="0">
                <a:solidFill>
                  <a:srgbClr val="103A62"/>
                </a:solidFill>
                <a:effectLst/>
                <a:latin typeface="SimplerPro" panose="00000500000000000000" pitchFamily="2" charset="-79"/>
                <a:cs typeface="SimplerPro" panose="00000500000000000000" pitchFamily="2" charset="-79"/>
              </a:rPr>
              <a:t>האם הסיכון שאנשי ניל"י לקחו היה סיכון ראוי? </a:t>
            </a:r>
          </a:p>
          <a:p>
            <a:pPr algn="r" rtl="1" fontAlgn="base">
              <a:lnSpc>
                <a:spcPct val="150000"/>
              </a:lnSpc>
              <a:spcBef>
                <a:spcPts val="0"/>
              </a:spcBef>
              <a:spcAft>
                <a:spcPts val="0"/>
              </a:spcAft>
            </a:pPr>
            <a:r>
              <a:rPr lang="he-IL" sz="1800" b="1" i="0" u="none" strike="noStrike" dirty="0">
                <a:solidFill>
                  <a:srgbClr val="103A62"/>
                </a:solidFill>
                <a:effectLst/>
                <a:latin typeface="SimplerPro" panose="00000500000000000000" pitchFamily="2" charset="-79"/>
                <a:cs typeface="SimplerPro" panose="00000500000000000000" pitchFamily="2" charset="-79"/>
              </a:rPr>
              <a:t>מה השתנה בפרספקטיבה של 50 שנה? (מחרם לעיטור גבורה) </a:t>
            </a:r>
          </a:p>
          <a:p>
            <a:pPr algn="r" rtl="1" fontAlgn="base">
              <a:lnSpc>
                <a:spcPct val="150000"/>
              </a:lnSpc>
              <a:spcBef>
                <a:spcPts val="0"/>
              </a:spcBef>
              <a:spcAft>
                <a:spcPts val="0"/>
              </a:spcAft>
            </a:pPr>
            <a:r>
              <a:rPr lang="he-IL" sz="1800" b="1" i="0" u="none" strike="noStrike" dirty="0">
                <a:solidFill>
                  <a:srgbClr val="103A62"/>
                </a:solidFill>
                <a:effectLst/>
                <a:latin typeface="SimplerPro" panose="00000500000000000000" pitchFamily="2" charset="-79"/>
                <a:cs typeface="SimplerPro" panose="00000500000000000000" pitchFamily="2" charset="-79"/>
              </a:rPr>
              <a:t>למה לקח 70 שנה להכיר בגבורתם של לוחמי ניל"י?</a:t>
            </a:r>
          </a:p>
        </p:txBody>
      </p:sp>
      <p:pic>
        <p:nvPicPr>
          <p:cNvPr id="4" name="תמונה 3">
            <a:extLst>
              <a:ext uri="{FF2B5EF4-FFF2-40B4-BE49-F238E27FC236}">
                <a16:creationId xmlns:a16="http://schemas.microsoft.com/office/drawing/2014/main" id="{5AF7D4E8-F021-708C-C954-49CDFF30EABD}"/>
              </a:ext>
            </a:extLst>
          </p:cNvPr>
          <p:cNvPicPr>
            <a:picLocks noChangeAspect="1"/>
          </p:cNvPicPr>
          <p:nvPr/>
        </p:nvPicPr>
        <p:blipFill>
          <a:blip r:embed="rId3"/>
          <a:stretch>
            <a:fillRect/>
          </a:stretch>
        </p:blipFill>
        <p:spPr>
          <a:xfrm>
            <a:off x="440403" y="3173679"/>
            <a:ext cx="2249648" cy="3279296"/>
          </a:xfrm>
          <a:prstGeom prst="rect">
            <a:avLst/>
          </a:prstGeom>
        </p:spPr>
      </p:pic>
    </p:spTree>
    <p:extLst>
      <p:ext uri="{BB962C8B-B14F-4D97-AF65-F5344CB8AC3E}">
        <p14:creationId xmlns:p14="http://schemas.microsoft.com/office/powerpoint/2010/main" val="1660304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83F8083-E74A-7818-5B83-9FB8BF5B55F8}"/>
              </a:ext>
            </a:extLst>
          </p:cNvPr>
          <p:cNvSpPr/>
          <p:nvPr/>
        </p:nvSpPr>
        <p:spPr>
          <a:xfrm>
            <a:off x="1779814" y="2029669"/>
            <a:ext cx="8404481" cy="3522759"/>
          </a:xfrm>
          <a:prstGeom prst="rect">
            <a:avLst/>
          </a:prstGeom>
          <a:solidFill>
            <a:schemeClr val="accent5">
              <a:lumMod val="20000"/>
              <a:lumOff val="80000"/>
            </a:schemeClr>
          </a:solidFill>
          <a:ln>
            <a:noFill/>
          </a:ln>
          <a:effectLst>
            <a:outerShdw blurRad="44450" dist="27940" dir="5400000" algn="ctr">
              <a:srgbClr val="000000">
                <a:alpha val="32000"/>
              </a:srgbClr>
            </a:outerShdw>
          </a:effectLst>
        </p:spPr>
        <p:txBody>
          <a:bodyPr wrap="square">
            <a:spAutoFit/>
          </a:bodyPr>
          <a:lstStyle/>
          <a:p>
            <a:pPr algn="r" rtl="1">
              <a:lnSpc>
                <a:spcPct val="200000"/>
              </a:lnSpc>
              <a:spcBef>
                <a:spcPts val="0"/>
              </a:spcBef>
              <a:spcAft>
                <a:spcPts val="0"/>
              </a:spcAft>
            </a:pPr>
            <a:r>
              <a:rPr lang="he-IL" sz="1800" b="0" i="0" u="none" strike="noStrike" dirty="0">
                <a:solidFill>
                  <a:srgbClr val="000000"/>
                </a:solidFill>
                <a:effectLst/>
                <a:latin typeface="Rubik" pitchFamily="2" charset="-79"/>
                <a:cs typeface="Rubik" pitchFamily="2" charset="-79"/>
              </a:rPr>
              <a:t>1. האם לדעתכם דמותה של שרה אהרונסון היא תלוית תקופה או תלוית אדם? אילו ערכים הנחו אותה? האם ערכים אלה רלוונטיים גם בימינו?</a:t>
            </a:r>
            <a:endParaRPr lang="he-IL" b="0" dirty="0">
              <a:effectLst/>
            </a:endParaRPr>
          </a:p>
          <a:p>
            <a:pPr algn="r" rtl="1">
              <a:lnSpc>
                <a:spcPct val="200000"/>
              </a:lnSpc>
              <a:spcBef>
                <a:spcPts val="0"/>
              </a:spcBef>
              <a:spcAft>
                <a:spcPts val="0"/>
              </a:spcAft>
            </a:pPr>
            <a:r>
              <a:rPr lang="he-IL" sz="1800" b="0" i="0" u="none" strike="noStrike" dirty="0">
                <a:solidFill>
                  <a:srgbClr val="000000"/>
                </a:solidFill>
                <a:effectLst/>
                <a:latin typeface="Rubik" pitchFamily="2" charset="-79"/>
                <a:cs typeface="Rubik" pitchFamily="2" charset="-79"/>
              </a:rPr>
              <a:t>2. מי הן לדעתך דמויות מופת בחיינו שלנו?</a:t>
            </a:r>
            <a:endParaRPr lang="he-IL" b="0" dirty="0">
              <a:effectLst/>
            </a:endParaRPr>
          </a:p>
          <a:p>
            <a:pPr algn="r" rtl="1">
              <a:lnSpc>
                <a:spcPct val="200000"/>
              </a:lnSpc>
              <a:spcBef>
                <a:spcPts val="0"/>
              </a:spcBef>
              <a:spcAft>
                <a:spcPts val="0"/>
              </a:spcAft>
            </a:pPr>
            <a:r>
              <a:rPr lang="he-IL" sz="1800" b="0" i="0" u="none" strike="noStrike" dirty="0">
                <a:solidFill>
                  <a:srgbClr val="000000"/>
                </a:solidFill>
                <a:effectLst/>
                <a:latin typeface="Rubik" pitchFamily="2" charset="-79"/>
                <a:cs typeface="Rubik" pitchFamily="2" charset="-79"/>
              </a:rPr>
              <a:t>3. כיצד נקבעות בהיסטוריה דמויות מופת?</a:t>
            </a:r>
            <a:endParaRPr lang="he-IL" b="0" dirty="0">
              <a:effectLst/>
            </a:endParaRPr>
          </a:p>
          <a:p>
            <a:pPr algn="r" rtl="1">
              <a:lnSpc>
                <a:spcPct val="200000"/>
              </a:lnSpc>
              <a:spcBef>
                <a:spcPts val="0"/>
              </a:spcBef>
              <a:spcAft>
                <a:spcPts val="1500"/>
              </a:spcAft>
            </a:pPr>
            <a:r>
              <a:rPr lang="he-IL" sz="1800" b="0" i="0" u="none" strike="noStrike" dirty="0">
                <a:solidFill>
                  <a:srgbClr val="000000"/>
                </a:solidFill>
                <a:effectLst/>
                <a:latin typeface="Rubik" pitchFamily="2" charset="-79"/>
                <a:cs typeface="Rubik" pitchFamily="2" charset="-79"/>
              </a:rPr>
              <a:t>4. מה מתוך הערכים המאפיינים את דמותה של שרה אהרונסון יכולים היום בני נוער לאמץ?</a:t>
            </a:r>
            <a:endParaRPr lang="he-IL" sz="1800" b="1" dirty="0">
              <a:solidFill>
                <a:srgbClr val="103A62"/>
              </a:solidFill>
              <a:effectLst/>
              <a:latin typeface="Rubik" pitchFamily="2" charset="-79"/>
              <a:cs typeface="Rubik" pitchFamily="2" charset="-79"/>
            </a:endParaRPr>
          </a:p>
          <a:p>
            <a:pPr algn="r" rtl="1">
              <a:lnSpc>
                <a:spcPct val="200000"/>
              </a:lnSpc>
              <a:spcBef>
                <a:spcPts val="0"/>
              </a:spcBef>
              <a:spcAft>
                <a:spcPts val="1500"/>
              </a:spcAft>
            </a:pPr>
            <a:endParaRPr lang="he-IL" b="0" dirty="0">
              <a:effectLst/>
            </a:endParaRPr>
          </a:p>
        </p:txBody>
      </p:sp>
      <p:sp>
        <p:nvSpPr>
          <p:cNvPr id="6" name="מלבן מעוגל 62">
            <a:extLst>
              <a:ext uri="{FF2B5EF4-FFF2-40B4-BE49-F238E27FC236}">
                <a16:creationId xmlns:a16="http://schemas.microsoft.com/office/drawing/2014/main" id="{5C39BEF8-9B20-D852-D6A9-9A00D3747E3A}"/>
              </a:ext>
            </a:extLst>
          </p:cNvPr>
          <p:cNvSpPr/>
          <p:nvPr/>
        </p:nvSpPr>
        <p:spPr>
          <a:xfrm>
            <a:off x="10613001" y="661018"/>
            <a:ext cx="86377" cy="904881"/>
          </a:xfrm>
          <a:prstGeom prst="roundRect">
            <a:avLst>
              <a:gd name="adj" fmla="val 50000"/>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ותרת 1">
            <a:extLst>
              <a:ext uri="{FF2B5EF4-FFF2-40B4-BE49-F238E27FC236}">
                <a16:creationId xmlns:a16="http://schemas.microsoft.com/office/drawing/2014/main" id="{2E956D60-8948-8029-25F5-02DA256333D6}"/>
              </a:ext>
            </a:extLst>
          </p:cNvPr>
          <p:cNvSpPr txBox="1">
            <a:spLocks/>
          </p:cNvSpPr>
          <p:nvPr/>
        </p:nvSpPr>
        <p:spPr>
          <a:xfrm>
            <a:off x="1779814" y="706094"/>
            <a:ext cx="6984930" cy="814726"/>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he-IL" sz="1800" b="1" dirty="0">
                <a:solidFill>
                  <a:srgbClr val="103A62"/>
                </a:solidFill>
                <a:latin typeface="Anomalia ML v2 AAA UltraBold" panose="00000900000000000000" pitchFamily="50" charset="-79"/>
                <a:cs typeface="Anomalia ML v2 AAA UltraBold" panose="00000900000000000000" pitchFamily="50" charset="-79"/>
              </a:rPr>
              <a:t>"נכון לעכשיו" - שאלות לדיון</a:t>
            </a:r>
            <a:endParaRPr lang="he-IL" sz="1800" dirty="0">
              <a:solidFill>
                <a:srgbClr val="103A62"/>
              </a:solidFill>
              <a:latin typeface="Anomalia ML v2 AAA UltraBold" panose="00000900000000000000" pitchFamily="50" charset="-79"/>
              <a:cs typeface="Anomalia ML v2 AAA UltraBold" panose="00000900000000000000" pitchFamily="50" charset="-79"/>
            </a:endParaRPr>
          </a:p>
        </p:txBody>
      </p:sp>
      <p:pic>
        <p:nvPicPr>
          <p:cNvPr id="3" name="תמונה 2">
            <a:hlinkClick r:id="" action="ppaction://noaction"/>
            <a:extLst>
              <a:ext uri="{FF2B5EF4-FFF2-40B4-BE49-F238E27FC236}">
                <a16:creationId xmlns:a16="http://schemas.microsoft.com/office/drawing/2014/main" id="{7EE28C73-2691-AA0A-4137-516CB97070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1635" y="645403"/>
            <a:ext cx="992660" cy="1001368"/>
          </a:xfrm>
          <a:prstGeom prst="ellipse">
            <a:avLst/>
          </a:prstGeom>
          <a:ln w="63500" cap="rnd">
            <a:solidFill>
              <a:srgbClr val="103A62"/>
            </a:solidFill>
          </a:ln>
          <a:effectLst>
            <a:outerShdw blurRad="50800" dist="38100" algn="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607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7511F087-4172-4542-9E84-97FCD76004A1}"/>
              </a:ext>
            </a:extLst>
          </p:cNvPr>
          <p:cNvSpPr txBox="1"/>
          <p:nvPr/>
        </p:nvSpPr>
        <p:spPr>
          <a:xfrm>
            <a:off x="4702464" y="2659559"/>
            <a:ext cx="6027881" cy="769441"/>
          </a:xfrm>
          <a:prstGeom prst="rect">
            <a:avLst/>
          </a:prstGeom>
          <a:noFill/>
        </p:spPr>
        <p:txBody>
          <a:bodyPr wrap="square" rtlCol="1">
            <a:spAutoFit/>
          </a:bodyPr>
          <a:lstStyle/>
          <a:p>
            <a:pPr algn="r"/>
            <a:r>
              <a:rPr lang="he-IL" sz="4400" b="1" dirty="0">
                <a:solidFill>
                  <a:schemeClr val="bg2"/>
                </a:solidFill>
                <a:effectLst>
                  <a:outerShdw blurRad="38100" dist="38100" dir="2700000" algn="tl">
                    <a:srgbClr val="000000">
                      <a:alpha val="43137"/>
                    </a:srgbClr>
                  </a:outerShdw>
                </a:effectLst>
                <a:latin typeface="Anomalia ML v2 AAA UltraBold" panose="00000900000000000000" pitchFamily="50" charset="-79"/>
                <a:cs typeface="Anomalia ML v2 AAA UltraBold" panose="00000900000000000000" pitchFamily="50" charset="-79"/>
              </a:rPr>
              <a:t>קפסולת למידה</a:t>
            </a:r>
          </a:p>
        </p:txBody>
      </p:sp>
      <p:sp>
        <p:nvSpPr>
          <p:cNvPr id="11" name="תיבת טקסט 10">
            <a:extLst>
              <a:ext uri="{FF2B5EF4-FFF2-40B4-BE49-F238E27FC236}">
                <a16:creationId xmlns:a16="http://schemas.microsoft.com/office/drawing/2014/main" id="{1506C910-2F7C-4FE0-B7EE-12CBE98FEFD4}"/>
              </a:ext>
            </a:extLst>
          </p:cNvPr>
          <p:cNvSpPr txBox="1"/>
          <p:nvPr/>
        </p:nvSpPr>
        <p:spPr>
          <a:xfrm>
            <a:off x="3790950" y="956368"/>
            <a:ext cx="6939395" cy="1569660"/>
          </a:xfrm>
          <a:prstGeom prst="rect">
            <a:avLst/>
          </a:prstGeom>
          <a:noFill/>
        </p:spPr>
        <p:txBody>
          <a:bodyPr wrap="square" rtlCol="1">
            <a:spAutoFit/>
          </a:bodyPr>
          <a:lstStyle/>
          <a:p>
            <a:pPr algn="r"/>
            <a:r>
              <a:rPr lang="he-IL" sz="3200" b="1" dirty="0">
                <a:solidFill>
                  <a:schemeClr val="bg1"/>
                </a:solidFill>
                <a:latin typeface="SimplerPro" panose="00000500000000000000" pitchFamily="2" charset="-79"/>
                <a:cs typeface="SimplerPro" panose="00000500000000000000" pitchFamily="2" charset="-79"/>
              </a:rPr>
              <a:t>כ"ג תשרי</a:t>
            </a:r>
            <a:endParaRPr lang="en-US" sz="3200" b="1" dirty="0">
              <a:solidFill>
                <a:schemeClr val="bg1"/>
              </a:solidFill>
              <a:latin typeface="SimplerPro" panose="00000500000000000000" pitchFamily="2" charset="-79"/>
              <a:cs typeface="SimplerPro" panose="00000500000000000000" pitchFamily="2" charset="-79"/>
            </a:endParaRPr>
          </a:p>
          <a:p>
            <a:pPr algn="r"/>
            <a:r>
              <a:rPr lang="he-IL" sz="3200" b="1" dirty="0">
                <a:solidFill>
                  <a:schemeClr val="bg1"/>
                </a:solidFill>
                <a:latin typeface="SimplerPro" panose="00000500000000000000" pitchFamily="2" charset="-79"/>
                <a:cs typeface="SimplerPro" panose="00000500000000000000" pitchFamily="2" charset="-79"/>
              </a:rPr>
              <a:t>106 שנה למותה של שרה אהרונסון</a:t>
            </a:r>
          </a:p>
          <a:p>
            <a:pPr algn="r"/>
            <a:r>
              <a:rPr lang="he-IL" sz="3200" b="1" dirty="0">
                <a:solidFill>
                  <a:schemeClr val="bg1"/>
                </a:solidFill>
                <a:latin typeface="SimplerPro" panose="00000500000000000000" pitchFamily="2" charset="-79"/>
                <a:cs typeface="SimplerPro" panose="00000500000000000000" pitchFamily="2" charset="-79"/>
              </a:rPr>
              <a:t>שרה גיבורת ניל"י</a:t>
            </a:r>
          </a:p>
        </p:txBody>
      </p:sp>
      <p:pic>
        <p:nvPicPr>
          <p:cNvPr id="13" name="תמונה 12">
            <a:extLst>
              <a:ext uri="{FF2B5EF4-FFF2-40B4-BE49-F238E27FC236}">
                <a16:creationId xmlns:a16="http://schemas.microsoft.com/office/drawing/2014/main" id="{55F377B9-D0AD-4A1F-B879-66E454FA08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flipV="1">
            <a:off x="10809520" y="1019173"/>
            <a:ext cx="160869" cy="2409826"/>
          </a:xfrm>
          <a:prstGeom prst="rect">
            <a:avLst/>
          </a:prstGeom>
        </p:spPr>
      </p:pic>
      <p:sp>
        <p:nvSpPr>
          <p:cNvPr id="2" name="כותרת 1">
            <a:extLst>
              <a:ext uri="{FF2B5EF4-FFF2-40B4-BE49-F238E27FC236}">
                <a16:creationId xmlns:a16="http://schemas.microsoft.com/office/drawing/2014/main" id="{ABC27CA9-A471-E3A4-3D39-99E0330D850E}"/>
              </a:ext>
            </a:extLst>
          </p:cNvPr>
          <p:cNvSpPr txBox="1">
            <a:spLocks/>
          </p:cNvSpPr>
          <p:nvPr/>
        </p:nvSpPr>
        <p:spPr>
          <a:xfrm>
            <a:off x="282855" y="3929061"/>
            <a:ext cx="3881600" cy="171265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r">
              <a:buFont typeface="Arial" panose="020B0604020202020204" pitchFamily="34" charset="0"/>
              <a:buChar char="•"/>
            </a:pPr>
            <a:r>
              <a:rPr lang="he-IL" sz="3600" b="1" dirty="0">
                <a:solidFill>
                  <a:srgbClr val="FFFFFF"/>
                </a:solidFill>
                <a:effectLst>
                  <a:outerShdw blurRad="38100" dist="38100" dir="2700000" algn="tl">
                    <a:srgbClr val="000000">
                      <a:alpha val="43137"/>
                    </a:srgbClr>
                  </a:outerShdw>
                </a:effectLst>
                <a:latin typeface="SimplerPro" panose="00000500000000000000" pitchFamily="2" charset="-79"/>
                <a:cs typeface="SimplerPro" panose="00000500000000000000" pitchFamily="2" charset="-79"/>
              </a:rPr>
              <a:t>לִצפות</a:t>
            </a:r>
            <a:r>
              <a:rPr lang="he-IL" sz="3600" b="1" dirty="0">
                <a:effectLst>
                  <a:outerShdw blurRad="38100" dist="38100" dir="2700000" algn="tl">
                    <a:srgbClr val="000000">
                      <a:alpha val="43137"/>
                    </a:srgbClr>
                  </a:outerShdw>
                </a:effectLst>
                <a:latin typeface="SimplerPro" panose="00000500000000000000" pitchFamily="2" charset="-79"/>
                <a:cs typeface="SimplerPro" panose="00000500000000000000" pitchFamily="2" charset="-79"/>
              </a:rPr>
              <a:t> </a:t>
            </a:r>
          </a:p>
          <a:p>
            <a:pPr marL="571500" indent="-571500" algn="r">
              <a:buFont typeface="Arial" panose="020B0604020202020204" pitchFamily="34" charset="0"/>
              <a:buChar char="•"/>
            </a:pPr>
            <a:r>
              <a:rPr lang="he-IL" sz="3600" b="1" dirty="0">
                <a:solidFill>
                  <a:srgbClr val="00B0F0"/>
                </a:solidFill>
                <a:effectLst>
                  <a:outerShdw blurRad="38100" dist="38100" dir="2700000" algn="tl">
                    <a:srgbClr val="000000">
                      <a:alpha val="43137"/>
                    </a:srgbClr>
                  </a:outerShdw>
                </a:effectLst>
                <a:latin typeface="SimplerPro" panose="00000500000000000000" pitchFamily="2" charset="-79"/>
                <a:cs typeface="SimplerPro" panose="00000500000000000000" pitchFamily="2" charset="-79"/>
              </a:rPr>
              <a:t>להקשיב</a:t>
            </a:r>
          </a:p>
          <a:p>
            <a:pPr marL="571500" indent="-571500" algn="r">
              <a:buFont typeface="Arial" panose="020B0604020202020204" pitchFamily="34" charset="0"/>
              <a:buChar char="•"/>
            </a:pPr>
            <a:r>
              <a:rPr lang="he-IL" sz="3600" b="1" dirty="0">
                <a:solidFill>
                  <a:srgbClr val="92D050"/>
                </a:solidFill>
                <a:effectLst>
                  <a:outerShdw blurRad="38100" dist="38100" dir="2700000" algn="tl">
                    <a:srgbClr val="000000">
                      <a:alpha val="43137"/>
                    </a:srgbClr>
                  </a:outerShdw>
                </a:effectLst>
                <a:latin typeface="SimplerPro" panose="00000500000000000000" pitchFamily="2" charset="-79"/>
                <a:cs typeface="SimplerPro" panose="00000500000000000000" pitchFamily="2" charset="-79"/>
              </a:rPr>
              <a:t>לקרוא</a:t>
            </a:r>
          </a:p>
        </p:txBody>
      </p:sp>
    </p:spTree>
    <p:extLst>
      <p:ext uri="{BB962C8B-B14F-4D97-AF65-F5344CB8AC3E}">
        <p14:creationId xmlns:p14="http://schemas.microsoft.com/office/powerpoint/2010/main" val="4072991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CB72CA-D898-43A8-8BB3-8579E6B5B99B}"/>
              </a:ext>
            </a:extLst>
          </p:cNvPr>
          <p:cNvSpPr>
            <a:spLocks noGrp="1"/>
          </p:cNvSpPr>
          <p:nvPr>
            <p:ph type="title"/>
          </p:nvPr>
        </p:nvSpPr>
        <p:spPr>
          <a:xfrm>
            <a:off x="3419154" y="183544"/>
            <a:ext cx="7381875" cy="1001369"/>
          </a:xfrm>
        </p:spPr>
        <p:txBody>
          <a:bodyPr>
            <a:normAutofit/>
          </a:bodyPr>
          <a:lstStyle/>
          <a:p>
            <a:pPr algn="r"/>
            <a:r>
              <a:rPr lang="en-US" sz="3200" b="1" dirty="0">
                <a:solidFill>
                  <a:srgbClr val="103A62"/>
                </a:solidFill>
                <a:effectLst>
                  <a:outerShdw blurRad="38100" dist="38100" dir="2700000" algn="tl">
                    <a:srgbClr val="000000">
                      <a:alpha val="43137"/>
                    </a:srgbClr>
                  </a:outerShdw>
                </a:effectLst>
                <a:latin typeface="Anomalia ML v2 AAA UltraBold" panose="00000900000000000000" pitchFamily="50" charset="-79"/>
                <a:cs typeface="Anomalia ML v2 AAA UltraBold" panose="00000900000000000000" pitchFamily="50" charset="-79"/>
              </a:rPr>
              <a:t>106</a:t>
            </a:r>
            <a:r>
              <a:rPr lang="he-IL" sz="3200" b="1" dirty="0">
                <a:solidFill>
                  <a:srgbClr val="103A62"/>
                </a:solidFill>
                <a:effectLst>
                  <a:outerShdw blurRad="38100" dist="38100" dir="2700000" algn="tl">
                    <a:srgbClr val="000000">
                      <a:alpha val="43137"/>
                    </a:srgbClr>
                  </a:outerShdw>
                </a:effectLst>
                <a:latin typeface="Anomalia ML v2 AAA UltraBold" panose="00000900000000000000" pitchFamily="50" charset="-79"/>
                <a:cs typeface="Anomalia ML v2 AAA UltraBold" panose="00000900000000000000" pitchFamily="50" charset="-79"/>
              </a:rPr>
              <a:t> שנה למותה של שרה גיבורת ניל"י</a:t>
            </a:r>
          </a:p>
        </p:txBody>
      </p:sp>
      <p:pic>
        <p:nvPicPr>
          <p:cNvPr id="4" name="תמונה 3" descr="תמונה שמכילה אדם, לבן, ישן, לדגמן&#10;&#10;התיאור נוצר באופן אוטומטי">
            <a:extLst>
              <a:ext uri="{FF2B5EF4-FFF2-40B4-BE49-F238E27FC236}">
                <a16:creationId xmlns:a16="http://schemas.microsoft.com/office/drawing/2014/main" id="{C7A1AE3E-658A-1BF5-E168-A11187C50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21" y="2770093"/>
            <a:ext cx="3383432" cy="3220428"/>
          </a:xfrm>
          <a:prstGeom prst="rect">
            <a:avLst/>
          </a:prstGeom>
        </p:spPr>
      </p:pic>
      <p:sp>
        <p:nvSpPr>
          <p:cNvPr id="7" name="תיבת טקסט 6">
            <a:extLst>
              <a:ext uri="{FF2B5EF4-FFF2-40B4-BE49-F238E27FC236}">
                <a16:creationId xmlns:a16="http://schemas.microsoft.com/office/drawing/2014/main" id="{76DE8712-336C-7683-EDB5-827BDBD7B2AB}"/>
              </a:ext>
            </a:extLst>
          </p:cNvPr>
          <p:cNvSpPr txBox="1"/>
          <p:nvPr/>
        </p:nvSpPr>
        <p:spPr>
          <a:xfrm>
            <a:off x="7920744" y="1211757"/>
            <a:ext cx="2745813" cy="4539704"/>
          </a:xfrm>
          <a:prstGeom prst="rect">
            <a:avLst/>
          </a:prstGeom>
          <a:noFill/>
        </p:spPr>
        <p:txBody>
          <a:bodyPr wrap="square" numCol="1" spcCol="180000" rtlCol="1">
            <a:spAutoFit/>
          </a:bodyPr>
          <a:lstStyle/>
          <a:p>
            <a:pPr algn="r" rtl="1"/>
            <a:r>
              <a:rPr lang="he-IL" sz="1700" dirty="0">
                <a:solidFill>
                  <a:srgbClr val="103A62"/>
                </a:solidFill>
                <a:ea typeface="+mj-ea"/>
                <a:cs typeface="SimplerPro Black" panose="00000A00000000000000" pitchFamily="50" charset="-79"/>
              </a:rPr>
              <a:t>"שָֹרָתִי היקרה לפני 3 שבועות</a:t>
            </a:r>
          </a:p>
          <a:p>
            <a:pPr algn="r" rtl="1"/>
            <a:r>
              <a:rPr lang="he-IL" sz="1700" dirty="0">
                <a:solidFill>
                  <a:srgbClr val="103A62"/>
                </a:solidFill>
                <a:ea typeface="+mj-ea"/>
                <a:cs typeface="SimplerPro Black" panose="00000A00000000000000" pitchFamily="50" charset="-79"/>
              </a:rPr>
              <a:t>התחילה שנה חדשה.</a:t>
            </a:r>
          </a:p>
          <a:p>
            <a:pPr algn="r" rtl="1"/>
            <a:r>
              <a:rPr lang="he-IL" sz="1700" dirty="0">
                <a:solidFill>
                  <a:srgbClr val="103A62"/>
                </a:solidFill>
                <a:ea typeface="+mj-ea"/>
                <a:cs typeface="SimplerPro Black" panose="00000A00000000000000" pitchFamily="50" charset="-79"/>
              </a:rPr>
              <a:t>שוב סתיו שָֹרָתִי ובזיכרון יעקב</a:t>
            </a:r>
          </a:p>
          <a:p>
            <a:pPr algn="r" rtl="1"/>
            <a:r>
              <a:rPr lang="he-IL" sz="1700" dirty="0">
                <a:solidFill>
                  <a:srgbClr val="103A62"/>
                </a:solidFill>
                <a:ea typeface="+mj-ea"/>
                <a:cs typeface="SimplerPro Black" panose="00000A00000000000000" pitchFamily="50" charset="-79"/>
              </a:rPr>
              <a:t>אספו כבר את סכך הסוכות</a:t>
            </a:r>
          </a:p>
          <a:p>
            <a:pPr algn="r" rtl="1"/>
            <a:r>
              <a:rPr lang="he-IL" sz="1700" dirty="0">
                <a:solidFill>
                  <a:srgbClr val="103A62"/>
                </a:solidFill>
                <a:ea typeface="+mj-ea"/>
                <a:cs typeface="SimplerPro Black" panose="00000A00000000000000" pitchFamily="50" charset="-79"/>
              </a:rPr>
              <a:t>כבר קריר כאן בערב, ובבתי הקפה יושבים בחולצות ארוכות.</a:t>
            </a:r>
          </a:p>
          <a:p>
            <a:pPr algn="r" rtl="1"/>
            <a:r>
              <a:rPr lang="he-IL" sz="1700" dirty="0">
                <a:solidFill>
                  <a:srgbClr val="103A62"/>
                </a:solidFill>
                <a:ea typeface="+mj-ea"/>
                <a:cs typeface="SimplerPro Black" panose="00000A00000000000000" pitchFamily="50" charset="-79"/>
              </a:rPr>
              <a:t>ברחוב הראשי שהלכת, שָֹרָתִי</a:t>
            </a:r>
          </a:p>
          <a:p>
            <a:pPr algn="r" rtl="1"/>
            <a:r>
              <a:rPr lang="he-IL" sz="1700" dirty="0">
                <a:solidFill>
                  <a:srgbClr val="103A62"/>
                </a:solidFill>
                <a:ea typeface="+mj-ea"/>
                <a:cs typeface="SimplerPro Black" panose="00000A00000000000000" pitchFamily="50" charset="-79"/>
              </a:rPr>
              <a:t>פורחות להקות תיירים..</a:t>
            </a:r>
          </a:p>
          <a:p>
            <a:pPr algn="r" rtl="1"/>
            <a:r>
              <a:rPr lang="he-IL" sz="1700" dirty="0">
                <a:solidFill>
                  <a:srgbClr val="103A62"/>
                </a:solidFill>
                <a:ea typeface="+mj-ea"/>
                <a:cs typeface="SimplerPro Black" panose="00000A00000000000000" pitchFamily="50" charset="-79"/>
              </a:rPr>
              <a:t>בבית שלך שברחוב המייסדים</a:t>
            </a:r>
          </a:p>
          <a:p>
            <a:pPr algn="r" rtl="1"/>
            <a:r>
              <a:rPr lang="he-IL" sz="1700" dirty="0">
                <a:solidFill>
                  <a:srgbClr val="103A62"/>
                </a:solidFill>
                <a:ea typeface="+mj-ea"/>
                <a:cs typeface="SimplerPro Black" panose="00000A00000000000000" pitchFamily="50" charset="-79"/>
              </a:rPr>
              <a:t>כמו נעצר השעון</a:t>
            </a:r>
          </a:p>
          <a:p>
            <a:pPr algn="r" rtl="1"/>
            <a:r>
              <a:rPr lang="he-IL" sz="1700" dirty="0">
                <a:solidFill>
                  <a:srgbClr val="103A62"/>
                </a:solidFill>
                <a:ea typeface="+mj-ea"/>
                <a:cs typeface="SimplerPro Black" panose="00000A00000000000000" pitchFamily="50" charset="-79"/>
              </a:rPr>
              <a:t>כי הבית שבוֹ עברה ילדותך</a:t>
            </a:r>
          </a:p>
          <a:p>
            <a:pPr algn="r" rtl="1"/>
            <a:r>
              <a:rPr lang="he-IL" sz="1700" dirty="0">
                <a:solidFill>
                  <a:srgbClr val="103A62"/>
                </a:solidFill>
                <a:ea typeface="+mj-ea"/>
                <a:cs typeface="SimplerPro Black" panose="00000A00000000000000" pitchFamily="50" charset="-79"/>
              </a:rPr>
              <a:t>הוא עכשיו שָֹרָתִי, מוזיאון.</a:t>
            </a:r>
          </a:p>
          <a:p>
            <a:pPr algn="r" rtl="1"/>
            <a:r>
              <a:rPr lang="he-IL" sz="1700" dirty="0">
                <a:solidFill>
                  <a:srgbClr val="103A62"/>
                </a:solidFill>
                <a:ea typeface="+mj-ea"/>
                <a:cs typeface="SimplerPro Black" panose="00000A00000000000000" pitchFamily="50" charset="-79"/>
              </a:rPr>
              <a:t>עוד תלויה שִֹמלתך בחדר האמבט, עוד נמצאת הגומחה במשקוף בו החבאת אקדחך הקטן, שָֹרָתִי,</a:t>
            </a:r>
          </a:p>
        </p:txBody>
      </p:sp>
      <p:sp>
        <p:nvSpPr>
          <p:cNvPr id="10" name="תיבת טקסט 9">
            <a:extLst>
              <a:ext uri="{FF2B5EF4-FFF2-40B4-BE49-F238E27FC236}">
                <a16:creationId xmlns:a16="http://schemas.microsoft.com/office/drawing/2014/main" id="{D74A100B-72D5-A80D-EE49-850D8DBF4FAA}"/>
              </a:ext>
            </a:extLst>
          </p:cNvPr>
          <p:cNvSpPr txBox="1"/>
          <p:nvPr/>
        </p:nvSpPr>
        <p:spPr>
          <a:xfrm>
            <a:off x="4403992" y="1734977"/>
            <a:ext cx="3069345" cy="4016484"/>
          </a:xfrm>
          <a:prstGeom prst="rect">
            <a:avLst/>
          </a:prstGeom>
          <a:noFill/>
        </p:spPr>
        <p:txBody>
          <a:bodyPr wrap="square">
            <a:spAutoFit/>
          </a:bodyPr>
          <a:lstStyle/>
          <a:p>
            <a:pPr algn="r" rtl="1"/>
            <a:r>
              <a:rPr lang="he-IL" sz="1700" dirty="0">
                <a:solidFill>
                  <a:srgbClr val="103A62"/>
                </a:solidFill>
                <a:ea typeface="+mj-ea"/>
                <a:cs typeface="SimplerPro Black" panose="00000A00000000000000" pitchFamily="50" charset="-79"/>
              </a:rPr>
              <a:t>האקדח בו חתמת את הסוף.</a:t>
            </a:r>
          </a:p>
          <a:p>
            <a:pPr algn="r" rtl="1"/>
            <a:r>
              <a:rPr lang="he-IL" sz="1700" dirty="0">
                <a:solidFill>
                  <a:srgbClr val="103A62"/>
                </a:solidFill>
                <a:ea typeface="+mj-ea"/>
                <a:cs typeface="SimplerPro Black" panose="00000A00000000000000" pitchFamily="50" charset="-79"/>
              </a:rPr>
              <a:t>102 שנים עברו שרתי</a:t>
            </a:r>
          </a:p>
          <a:p>
            <a:pPr algn="r" rtl="1"/>
            <a:r>
              <a:rPr lang="he-IL" sz="1700" dirty="0">
                <a:solidFill>
                  <a:srgbClr val="103A62"/>
                </a:solidFill>
                <a:ea typeface="+mj-ea"/>
                <a:cs typeface="SimplerPro Black" panose="00000A00000000000000" pitchFamily="50" charset="-79"/>
              </a:rPr>
              <a:t>102 שנים, הידעת שכל מה שהכרת שָֹרָתִי, השתנה</a:t>
            </a:r>
          </a:p>
          <a:p>
            <a:pPr algn="r" rtl="1"/>
            <a:r>
              <a:rPr lang="he-IL" sz="1700" dirty="0" err="1">
                <a:solidFill>
                  <a:srgbClr val="103A62"/>
                </a:solidFill>
                <a:ea typeface="+mj-ea"/>
                <a:cs typeface="SimplerPro Black" panose="00000A00000000000000" pitchFamily="50" charset="-79"/>
              </a:rPr>
              <a:t>הכל</a:t>
            </a:r>
            <a:r>
              <a:rPr lang="he-IL" sz="1700" dirty="0">
                <a:solidFill>
                  <a:srgbClr val="103A62"/>
                </a:solidFill>
                <a:ea typeface="+mj-ea"/>
                <a:cs typeface="SimplerPro Black" panose="00000A00000000000000" pitchFamily="50" charset="-79"/>
              </a:rPr>
              <a:t> כבר אחר כאן...כמעט</a:t>
            </a:r>
          </a:p>
          <a:p>
            <a:pPr algn="r" rtl="1"/>
            <a:r>
              <a:rPr lang="he-IL" sz="1700" dirty="0">
                <a:solidFill>
                  <a:srgbClr val="103A62"/>
                </a:solidFill>
                <a:ea typeface="+mj-ea"/>
                <a:cs typeface="SimplerPro Black" panose="00000A00000000000000" pitchFamily="50" charset="-79"/>
              </a:rPr>
              <a:t>פני הארץ השתנו, האנשים השתנו, אפילו העברית כבר אחרת.</a:t>
            </a:r>
          </a:p>
          <a:p>
            <a:pPr algn="r" rtl="1"/>
            <a:r>
              <a:rPr lang="he-IL" sz="1700" dirty="0">
                <a:solidFill>
                  <a:srgbClr val="103A62"/>
                </a:solidFill>
                <a:ea typeface="+mj-ea"/>
                <a:cs typeface="SimplerPro Black" panose="00000A00000000000000" pitchFamily="50" charset="-79"/>
              </a:rPr>
              <a:t>חשבת ששכחנו אותך שָֹרָתִי</a:t>
            </a:r>
          </a:p>
          <a:p>
            <a:pPr algn="r" rtl="1"/>
            <a:r>
              <a:rPr lang="he-IL" sz="1700" dirty="0">
                <a:solidFill>
                  <a:srgbClr val="103A62"/>
                </a:solidFill>
                <a:ea typeface="+mj-ea"/>
                <a:cs typeface="SimplerPro Black" panose="00000A00000000000000" pitchFamily="50" charset="-79"/>
              </a:rPr>
              <a:t>אבל אנחנו אומה שזוכרת.</a:t>
            </a:r>
          </a:p>
          <a:p>
            <a:pPr algn="r" rtl="1"/>
            <a:r>
              <a:rPr lang="he-IL" sz="1700" dirty="0">
                <a:solidFill>
                  <a:srgbClr val="103A62"/>
                </a:solidFill>
                <a:ea typeface="+mj-ea"/>
                <a:cs typeface="SimplerPro Black" panose="00000A00000000000000" pitchFamily="50" charset="-79"/>
              </a:rPr>
              <a:t>אמיצה היית שָֹרָתִי בלכתך</a:t>
            </a:r>
          </a:p>
          <a:p>
            <a:pPr algn="r" rtl="1"/>
            <a:r>
              <a:rPr lang="he-IL" sz="1700" dirty="0">
                <a:solidFill>
                  <a:srgbClr val="103A62"/>
                </a:solidFill>
                <a:ea typeface="+mj-ea"/>
                <a:cs typeface="SimplerPro Black" panose="00000A00000000000000" pitchFamily="50" charset="-79"/>
              </a:rPr>
              <a:t>אמיצה עד מאוד בחייך.</a:t>
            </a:r>
          </a:p>
          <a:p>
            <a:pPr algn="r" rtl="1"/>
            <a:endParaRPr lang="he-IL" sz="1700" dirty="0">
              <a:solidFill>
                <a:srgbClr val="103A62"/>
              </a:solidFill>
              <a:ea typeface="+mj-ea"/>
              <a:cs typeface="SimplerPro Black" panose="00000A00000000000000" pitchFamily="50" charset="-79"/>
            </a:endParaRPr>
          </a:p>
          <a:p>
            <a:pPr algn="r" rtl="1"/>
            <a:r>
              <a:rPr lang="he-IL" sz="1700" dirty="0">
                <a:solidFill>
                  <a:srgbClr val="103A62"/>
                </a:solidFill>
                <a:ea typeface="+mj-ea"/>
                <a:cs typeface="SimplerPro Black" panose="00000A00000000000000" pitchFamily="50" charset="-79"/>
              </a:rPr>
              <a:t>כג' בתשרי תש"פ - 22.10.2019</a:t>
            </a:r>
          </a:p>
          <a:p>
            <a:pPr algn="r" rtl="1"/>
            <a:endParaRPr lang="he-IL" sz="1700" dirty="0">
              <a:solidFill>
                <a:srgbClr val="103A62"/>
              </a:solidFill>
              <a:ea typeface="+mj-ea"/>
              <a:cs typeface="SimplerPro Black" panose="00000A00000000000000" pitchFamily="50" charset="-79"/>
            </a:endParaRPr>
          </a:p>
          <a:p>
            <a:pPr algn="r" rtl="1"/>
            <a:r>
              <a:rPr lang="he-IL" sz="1700" dirty="0">
                <a:solidFill>
                  <a:srgbClr val="103A62"/>
                </a:solidFill>
                <a:ea typeface="+mj-ea"/>
                <a:cs typeface="SimplerPro Black" panose="00000A00000000000000" pitchFamily="50" charset="-79"/>
              </a:rPr>
              <a:t>(נאוה מקמל עתיר)</a:t>
            </a:r>
          </a:p>
        </p:txBody>
      </p:sp>
    </p:spTree>
    <p:extLst>
      <p:ext uri="{BB962C8B-B14F-4D97-AF65-F5344CB8AC3E}">
        <p14:creationId xmlns:p14="http://schemas.microsoft.com/office/powerpoint/2010/main" val="288307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83F8083-E74A-7818-5B83-9FB8BF5B55F8}"/>
              </a:ext>
            </a:extLst>
          </p:cNvPr>
          <p:cNvSpPr/>
          <p:nvPr/>
        </p:nvSpPr>
        <p:spPr>
          <a:xfrm>
            <a:off x="667340" y="1434098"/>
            <a:ext cx="4941878" cy="1633781"/>
          </a:xfrm>
          <a:prstGeom prst="rect">
            <a:avLst/>
          </a:prstGeom>
          <a:solidFill>
            <a:schemeClr val="accent5">
              <a:lumMod val="20000"/>
              <a:lumOff val="80000"/>
            </a:schemeClr>
          </a:solidFill>
          <a:ln>
            <a:noFill/>
          </a:ln>
          <a:effectLst>
            <a:outerShdw blurRad="44450" dist="27940" dir="5400000" algn="ctr">
              <a:srgbClr val="000000">
                <a:alpha val="32000"/>
              </a:srgbClr>
            </a:outerShdw>
          </a:effectLst>
        </p:spPr>
        <p:txBody>
          <a:bodyPr wrap="square">
            <a:spAutoFit/>
          </a:bodyPr>
          <a:lstStyle/>
          <a:p>
            <a:pPr algn="ctr" rtl="1">
              <a:spcBef>
                <a:spcPts val="0"/>
              </a:spcBef>
              <a:spcAft>
                <a:spcPts val="0"/>
              </a:spcAft>
            </a:pPr>
            <a:r>
              <a:rPr lang="he-IL" sz="2400" b="1" i="0" u="none" strike="noStrike" dirty="0">
                <a:solidFill>
                  <a:srgbClr val="103A62"/>
                </a:solidFill>
                <a:effectLst/>
                <a:latin typeface="SimplerPro" panose="00000500000000000000" pitchFamily="2" charset="-79"/>
                <a:cs typeface="SimplerPro" panose="00000500000000000000" pitchFamily="2" charset="-79"/>
              </a:rPr>
              <a:t>שרה גיבורת ניל"י</a:t>
            </a:r>
          </a:p>
          <a:p>
            <a:pPr algn="ctr" rtl="1">
              <a:spcBef>
                <a:spcPts val="0"/>
              </a:spcBef>
              <a:spcAft>
                <a:spcPts val="0"/>
              </a:spcAft>
            </a:pPr>
            <a:endParaRPr lang="he-IL" sz="2400" b="1" dirty="0">
              <a:solidFill>
                <a:srgbClr val="103A62"/>
              </a:solidFill>
              <a:effectLst/>
              <a:latin typeface="SimplerPro" panose="00000500000000000000" pitchFamily="2" charset="-79"/>
              <a:cs typeface="SimplerPro" panose="00000500000000000000" pitchFamily="2" charset="-79"/>
            </a:endParaRPr>
          </a:p>
          <a:p>
            <a:pPr algn="ctr" rtl="1">
              <a:spcBef>
                <a:spcPts val="0"/>
              </a:spcBef>
              <a:spcAft>
                <a:spcPts val="500"/>
              </a:spcAft>
            </a:pPr>
            <a:r>
              <a:rPr lang="he-IL" sz="2400" b="1" i="0" u="none" strike="noStrike" dirty="0">
                <a:solidFill>
                  <a:srgbClr val="103A62"/>
                </a:solidFill>
                <a:effectLst/>
                <a:latin typeface="SimplerPro" panose="00000500000000000000" pitchFamily="2" charset="-79"/>
                <a:cs typeface="SimplerPro" panose="00000500000000000000" pitchFamily="2" charset="-79"/>
              </a:rPr>
              <a:t>מה הפך את שרה אהרונסון לגיבורה? </a:t>
            </a:r>
          </a:p>
          <a:p>
            <a:pPr algn="ctr" rtl="1">
              <a:spcBef>
                <a:spcPts val="0"/>
              </a:spcBef>
              <a:spcAft>
                <a:spcPts val="500"/>
              </a:spcAft>
            </a:pPr>
            <a:r>
              <a:rPr lang="he-IL" sz="2400" b="1" i="0" u="none" strike="noStrike" dirty="0">
                <a:solidFill>
                  <a:srgbClr val="103A62"/>
                </a:solidFill>
                <a:effectLst/>
                <a:latin typeface="SimplerPro" panose="00000500000000000000" pitchFamily="2" charset="-79"/>
                <a:cs typeface="SimplerPro" panose="00000500000000000000" pitchFamily="2" charset="-79"/>
              </a:rPr>
              <a:t>מדוע היא הפכה לסמל?</a:t>
            </a:r>
          </a:p>
        </p:txBody>
      </p:sp>
      <p:pic>
        <p:nvPicPr>
          <p:cNvPr id="1026" name="Picture 2">
            <a:extLst>
              <a:ext uri="{FF2B5EF4-FFF2-40B4-BE49-F238E27FC236}">
                <a16:creationId xmlns:a16="http://schemas.microsoft.com/office/drawing/2014/main" id="{346304ED-9C09-619D-B348-9FF8D2124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499" y="429167"/>
            <a:ext cx="4941878" cy="5483679"/>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hlinkClick r:id="rId4" tooltip="שרה אהרונסון מדברת בהנפשה"/>
            <a:extLst>
              <a:ext uri="{FF2B5EF4-FFF2-40B4-BE49-F238E27FC236}">
                <a16:creationId xmlns:a16="http://schemas.microsoft.com/office/drawing/2014/main" id="{885CB569-2C25-B9F3-49FC-BFB9D6FCBD31}"/>
              </a:ext>
            </a:extLst>
          </p:cNvPr>
          <p:cNvSpPr txBox="1"/>
          <p:nvPr/>
        </p:nvSpPr>
        <p:spPr>
          <a:xfrm>
            <a:off x="1680595" y="4004275"/>
            <a:ext cx="6096000" cy="369332"/>
          </a:xfrm>
          <a:prstGeom prst="rect">
            <a:avLst/>
          </a:prstGeom>
          <a:noFill/>
        </p:spPr>
        <p:txBody>
          <a:bodyPr wrap="square">
            <a:spAutoFit/>
          </a:bodyPr>
          <a:lstStyle/>
          <a:p>
            <a:r>
              <a:rPr lang="he-IL" dirty="0"/>
              <a:t>שרה אהרונסון מדברת בהנפשה</a:t>
            </a:r>
            <a:endParaRPr lang="en-US" dirty="0"/>
          </a:p>
        </p:txBody>
      </p:sp>
      <p:sp>
        <p:nvSpPr>
          <p:cNvPr id="7" name="תיבת טקסט 6">
            <a:extLst>
              <a:ext uri="{FF2B5EF4-FFF2-40B4-BE49-F238E27FC236}">
                <a16:creationId xmlns:a16="http://schemas.microsoft.com/office/drawing/2014/main" id="{18F7AEBD-0C48-CA7C-A798-1B47D9495A84}"/>
              </a:ext>
            </a:extLst>
          </p:cNvPr>
          <p:cNvSpPr txBox="1"/>
          <p:nvPr/>
        </p:nvSpPr>
        <p:spPr>
          <a:xfrm>
            <a:off x="1927654" y="4489622"/>
            <a:ext cx="1911178" cy="369332"/>
          </a:xfrm>
          <a:prstGeom prst="rect">
            <a:avLst/>
          </a:prstGeom>
          <a:noFill/>
        </p:spPr>
        <p:txBody>
          <a:bodyPr wrap="square" rtlCol="0">
            <a:spAutoFit/>
          </a:bodyPr>
          <a:lstStyle/>
          <a:p>
            <a:r>
              <a:rPr lang="he-IL" dirty="0"/>
              <a:t>לחץ כדי לראות</a:t>
            </a:r>
            <a:endParaRPr lang="en-US" dirty="0"/>
          </a:p>
        </p:txBody>
      </p:sp>
    </p:spTree>
    <p:extLst>
      <p:ext uri="{BB962C8B-B14F-4D97-AF65-F5344CB8AC3E}">
        <p14:creationId xmlns:p14="http://schemas.microsoft.com/office/powerpoint/2010/main" val="3072713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83F8083-E74A-7818-5B83-9FB8BF5B55F8}"/>
              </a:ext>
            </a:extLst>
          </p:cNvPr>
          <p:cNvSpPr/>
          <p:nvPr/>
        </p:nvSpPr>
        <p:spPr>
          <a:xfrm>
            <a:off x="1779814" y="2029669"/>
            <a:ext cx="8404481" cy="3440109"/>
          </a:xfrm>
          <a:prstGeom prst="rect">
            <a:avLst/>
          </a:prstGeom>
          <a:solidFill>
            <a:schemeClr val="accent5">
              <a:lumMod val="20000"/>
              <a:lumOff val="80000"/>
            </a:schemeClr>
          </a:solidFill>
          <a:ln>
            <a:noFill/>
          </a:ln>
          <a:effectLst>
            <a:outerShdw blurRad="44450" dist="27940" dir="5400000" algn="ctr">
              <a:srgbClr val="000000">
                <a:alpha val="32000"/>
              </a:srgbClr>
            </a:outerShdw>
          </a:effectLst>
        </p:spPr>
        <p:txBody>
          <a:bodyPr wrap="square">
            <a:spAutoFit/>
          </a:bodyPr>
          <a:lstStyle/>
          <a:p>
            <a:pPr algn="just" rtl="1" fontAlgn="base">
              <a:lnSpc>
                <a:spcPct val="250000"/>
              </a:lnSpc>
              <a:spcBef>
                <a:spcPts val="0"/>
              </a:spcBef>
              <a:spcAft>
                <a:spcPts val="0"/>
              </a:spcAft>
              <a:buFont typeface="+mj-lt"/>
              <a:buAutoNum type="arabicPeriod"/>
            </a:pPr>
            <a:r>
              <a:rPr lang="he-IL" sz="1800" b="1" i="0" u="none" strike="noStrike" dirty="0">
                <a:solidFill>
                  <a:srgbClr val="103A62"/>
                </a:solidFill>
                <a:effectLst/>
                <a:latin typeface="Rubik" pitchFamily="2" charset="-79"/>
                <a:cs typeface="Rubik" pitchFamily="2" charset="-79"/>
              </a:rPr>
              <a:t>מי הייתה שרה אהרונסון? מדוע היא הונצחה בשמות רחובות רבים כ"כ?</a:t>
            </a:r>
          </a:p>
          <a:p>
            <a:pPr algn="just" rtl="1" fontAlgn="base">
              <a:lnSpc>
                <a:spcPct val="250000"/>
              </a:lnSpc>
              <a:spcBef>
                <a:spcPts val="0"/>
              </a:spcBef>
              <a:spcAft>
                <a:spcPts val="0"/>
              </a:spcAft>
              <a:buFont typeface="+mj-lt"/>
              <a:buAutoNum type="arabicPeriod" startAt="2"/>
            </a:pPr>
            <a:r>
              <a:rPr lang="he-IL" sz="1800" b="1" i="0" u="none" strike="noStrike" dirty="0">
                <a:solidFill>
                  <a:srgbClr val="103A62"/>
                </a:solidFill>
                <a:effectLst/>
                <a:latin typeface="Rubik" pitchFamily="2" charset="-79"/>
                <a:cs typeface="Rubik" pitchFamily="2" charset="-79"/>
              </a:rPr>
              <a:t>מהי מחתרת ניל"י?</a:t>
            </a:r>
          </a:p>
          <a:p>
            <a:pPr algn="just" rtl="1" fontAlgn="base">
              <a:lnSpc>
                <a:spcPct val="250000"/>
              </a:lnSpc>
              <a:spcBef>
                <a:spcPts val="0"/>
              </a:spcBef>
              <a:spcAft>
                <a:spcPts val="0"/>
              </a:spcAft>
              <a:buFont typeface="+mj-lt"/>
              <a:buAutoNum type="arabicPeriod" startAt="3"/>
            </a:pPr>
            <a:r>
              <a:rPr lang="he-IL" sz="1800" b="1" i="0" u="none" strike="noStrike" dirty="0">
                <a:solidFill>
                  <a:srgbClr val="103A62"/>
                </a:solidFill>
                <a:effectLst/>
                <a:latin typeface="Rubik" pitchFamily="2" charset="-79"/>
                <a:cs typeface="Rubik" pitchFamily="2" charset="-79"/>
              </a:rPr>
              <a:t>מה היו תפקידיה של שרה אהרונסון במחתרת?</a:t>
            </a:r>
          </a:p>
          <a:p>
            <a:pPr algn="just" rtl="1" fontAlgn="base">
              <a:lnSpc>
                <a:spcPct val="250000"/>
              </a:lnSpc>
              <a:spcBef>
                <a:spcPts val="0"/>
              </a:spcBef>
              <a:spcAft>
                <a:spcPts val="0"/>
              </a:spcAft>
              <a:buFont typeface="+mj-lt"/>
              <a:buAutoNum type="arabicPeriod" startAt="4"/>
            </a:pPr>
            <a:r>
              <a:rPr lang="he-IL" sz="1800" b="1" i="0" u="none" strike="noStrike" dirty="0">
                <a:solidFill>
                  <a:srgbClr val="103A62"/>
                </a:solidFill>
                <a:effectLst/>
                <a:latin typeface="Rubik" pitchFamily="2" charset="-79"/>
                <a:cs typeface="Rubik" pitchFamily="2" charset="-79"/>
              </a:rPr>
              <a:t>מי היה אחיה של שרה אהרונסון? במה עסק?</a:t>
            </a:r>
          </a:p>
          <a:p>
            <a:pPr algn="just" rtl="1" fontAlgn="base">
              <a:lnSpc>
                <a:spcPct val="250000"/>
              </a:lnSpc>
              <a:spcBef>
                <a:spcPts val="0"/>
              </a:spcBef>
              <a:spcAft>
                <a:spcPts val="0"/>
              </a:spcAft>
              <a:buFont typeface="+mj-lt"/>
              <a:buAutoNum type="arabicPeriod" startAt="4"/>
            </a:pPr>
            <a:r>
              <a:rPr lang="he-IL" sz="1800" b="1" i="0" u="none" strike="noStrike" dirty="0">
                <a:solidFill>
                  <a:srgbClr val="103A62"/>
                </a:solidFill>
                <a:effectLst/>
                <a:latin typeface="Rubik" pitchFamily="2" charset="-79"/>
                <a:cs typeface="Rubik" pitchFamily="2" charset="-79"/>
              </a:rPr>
              <a:t>מה היה סופה הטרגי של שרה אהרונסון? </a:t>
            </a:r>
            <a:endParaRPr lang="he-IL" b="1" i="0" u="none" strike="noStrike" dirty="0">
              <a:solidFill>
                <a:srgbClr val="103A62"/>
              </a:solidFill>
              <a:latin typeface="Rubik" pitchFamily="2" charset="-79"/>
              <a:cs typeface="Rubik" pitchFamily="2" charset="-79"/>
            </a:endParaRPr>
          </a:p>
        </p:txBody>
      </p:sp>
      <p:sp>
        <p:nvSpPr>
          <p:cNvPr id="6" name="מלבן מעוגל 62">
            <a:extLst>
              <a:ext uri="{FF2B5EF4-FFF2-40B4-BE49-F238E27FC236}">
                <a16:creationId xmlns:a16="http://schemas.microsoft.com/office/drawing/2014/main" id="{5C39BEF8-9B20-D852-D6A9-9A00D3747E3A}"/>
              </a:ext>
            </a:extLst>
          </p:cNvPr>
          <p:cNvSpPr/>
          <p:nvPr/>
        </p:nvSpPr>
        <p:spPr>
          <a:xfrm>
            <a:off x="10613001" y="661018"/>
            <a:ext cx="86377" cy="904881"/>
          </a:xfrm>
          <a:prstGeom prst="roundRect">
            <a:avLst>
              <a:gd name="adj" fmla="val 50000"/>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ותרת 1">
            <a:extLst>
              <a:ext uri="{FF2B5EF4-FFF2-40B4-BE49-F238E27FC236}">
                <a16:creationId xmlns:a16="http://schemas.microsoft.com/office/drawing/2014/main" id="{2E956D60-8948-8029-25F5-02DA256333D6}"/>
              </a:ext>
            </a:extLst>
          </p:cNvPr>
          <p:cNvSpPr txBox="1">
            <a:spLocks/>
          </p:cNvSpPr>
          <p:nvPr/>
        </p:nvSpPr>
        <p:spPr>
          <a:xfrm>
            <a:off x="1779814" y="706094"/>
            <a:ext cx="6984930" cy="814726"/>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he-IL" sz="1800" b="1" dirty="0">
                <a:solidFill>
                  <a:srgbClr val="103A62"/>
                </a:solidFill>
                <a:latin typeface="Anomalia ML v2 AAA UltraBold" panose="00000900000000000000" pitchFamily="50" charset="-79"/>
                <a:cs typeface="Anomalia ML v2 AAA UltraBold" panose="00000900000000000000" pitchFamily="50" charset="-79"/>
              </a:rPr>
              <a:t>צאו ללמוד – בחרו במה לצפות, להאזין או לקרוא כדי למצוא את המידע לשאלות הבאות:</a:t>
            </a:r>
            <a:endParaRPr lang="he-IL" sz="1800" dirty="0">
              <a:solidFill>
                <a:srgbClr val="103A62"/>
              </a:solidFill>
              <a:latin typeface="Anomalia ML v2 AAA UltraBold" panose="00000900000000000000" pitchFamily="50" charset="-79"/>
              <a:cs typeface="Anomalia ML v2 AAA UltraBold" panose="00000900000000000000" pitchFamily="50" charset="-79"/>
            </a:endParaRPr>
          </a:p>
        </p:txBody>
      </p:sp>
      <p:pic>
        <p:nvPicPr>
          <p:cNvPr id="2" name="תמונה 1">
            <a:hlinkClick r:id="" action="ppaction://noaction"/>
            <a:extLst>
              <a:ext uri="{FF2B5EF4-FFF2-40B4-BE49-F238E27FC236}">
                <a16:creationId xmlns:a16="http://schemas.microsoft.com/office/drawing/2014/main" id="{07F8D3ED-EAE2-C839-264F-F5C37AF84A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3450" y="618035"/>
            <a:ext cx="990845" cy="990845"/>
          </a:xfrm>
          <a:prstGeom prst="ellipse">
            <a:avLst/>
          </a:prstGeom>
          <a:ln w="63500" cap="rnd">
            <a:solidFill>
              <a:srgbClr val="103A62"/>
            </a:solidFill>
          </a:ln>
          <a:effectLst>
            <a:outerShdw blurRad="50800" dist="38100" algn="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3384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48146" y="497226"/>
            <a:ext cx="1743738" cy="1938562"/>
          </a:xfrm>
        </p:spPr>
      </p:pic>
      <p:sp>
        <p:nvSpPr>
          <p:cNvPr id="7" name="תיבת טקסט 6">
            <a:extLst>
              <a:ext uri="{FF2B5EF4-FFF2-40B4-BE49-F238E27FC236}">
                <a16:creationId xmlns:a16="http://schemas.microsoft.com/office/drawing/2014/main" id="{D243C7A2-0267-4C3E-8E85-A5187082DDCC}"/>
              </a:ext>
            </a:extLst>
          </p:cNvPr>
          <p:cNvSpPr txBox="1"/>
          <p:nvPr/>
        </p:nvSpPr>
        <p:spPr>
          <a:xfrm>
            <a:off x="2391884" y="799831"/>
            <a:ext cx="9024261" cy="769441"/>
          </a:xfrm>
          <a:prstGeom prst="rect">
            <a:avLst/>
          </a:prstGeom>
          <a:noFill/>
        </p:spPr>
        <p:txBody>
          <a:bodyPr wrap="square" rtlCol="1">
            <a:spAutoFit/>
          </a:bodyPr>
          <a:lstStyle/>
          <a:p>
            <a:r>
              <a:rPr lang="he-IL" sz="4400" b="1" dirty="0">
                <a:latin typeface="SimplerPro_V2" panose="00000500000000000000" pitchFamily="50" charset="-79"/>
              </a:rPr>
              <a:t>לִצפות</a:t>
            </a:r>
          </a:p>
        </p:txBody>
      </p:sp>
      <p:sp>
        <p:nvSpPr>
          <p:cNvPr id="13" name="תיבת טקסט 12">
            <a:extLst>
              <a:ext uri="{FF2B5EF4-FFF2-40B4-BE49-F238E27FC236}">
                <a16:creationId xmlns:a16="http://schemas.microsoft.com/office/drawing/2014/main" id="{8945FAD6-A9CB-4C8F-B4FD-3A8062E6F251}"/>
              </a:ext>
            </a:extLst>
          </p:cNvPr>
          <p:cNvSpPr txBox="1"/>
          <p:nvPr/>
        </p:nvSpPr>
        <p:spPr>
          <a:xfrm>
            <a:off x="8450912" y="2711040"/>
            <a:ext cx="2984282" cy="577850"/>
          </a:xfrm>
          <a:prstGeom prst="rect">
            <a:avLst/>
          </a:prstGeom>
          <a:solidFill>
            <a:schemeClr val="tx2">
              <a:lumMod val="20000"/>
              <a:lumOff val="80000"/>
            </a:schemeClr>
          </a:solidFill>
        </p:spPr>
        <p:txBody>
          <a:bodyPr wrap="square" rtlCol="1">
            <a:spAutoFit/>
          </a:bodyPr>
          <a:lstStyle/>
          <a:p>
            <a:pPr algn="ctr" rtl="1">
              <a:lnSpc>
                <a:spcPct val="150000"/>
              </a:lnSpc>
              <a:buClr>
                <a:schemeClr val="tx1"/>
              </a:buClr>
            </a:pPr>
            <a:r>
              <a:rPr lang="he-IL" sz="2400" dirty="0">
                <a:latin typeface="SimplerPro_V3" panose="00000500000000000000" pitchFamily="50" charset="-79"/>
              </a:rPr>
              <a:t>קצר:</a:t>
            </a:r>
            <a:r>
              <a:rPr lang="en-US" sz="2400" dirty="0">
                <a:latin typeface="SimplerPro_V3" panose="00000500000000000000" pitchFamily="50" charset="-79"/>
              </a:rPr>
              <a:t>1:15 </a:t>
            </a:r>
            <a:r>
              <a:rPr lang="he-IL" sz="2400" dirty="0">
                <a:latin typeface="SimplerPro_V3" panose="00000500000000000000" pitchFamily="50" charset="-79"/>
              </a:rPr>
              <a:t> דק'</a:t>
            </a:r>
          </a:p>
        </p:txBody>
      </p:sp>
      <p:sp>
        <p:nvSpPr>
          <p:cNvPr id="14" name="תיבת טקסט 13">
            <a:extLst>
              <a:ext uri="{FF2B5EF4-FFF2-40B4-BE49-F238E27FC236}">
                <a16:creationId xmlns:a16="http://schemas.microsoft.com/office/drawing/2014/main" id="{7A7970BE-7768-4C44-9A3E-2A10A9B25760}"/>
              </a:ext>
            </a:extLst>
          </p:cNvPr>
          <p:cNvSpPr txBox="1"/>
          <p:nvPr/>
        </p:nvSpPr>
        <p:spPr>
          <a:xfrm>
            <a:off x="8444240" y="3288890"/>
            <a:ext cx="2984281" cy="1969770"/>
          </a:xfrm>
          <a:prstGeom prst="rect">
            <a:avLst/>
          </a:prstGeom>
          <a:solidFill>
            <a:schemeClr val="accent5">
              <a:lumMod val="20000"/>
              <a:lumOff val="80000"/>
            </a:schemeClr>
          </a:solidFill>
        </p:spPr>
        <p:txBody>
          <a:bodyPr wrap="square" rtlCol="1">
            <a:spAutoFit/>
          </a:bodyPr>
          <a:lstStyle/>
          <a:p>
            <a:pPr algn="ctr" rtl="1"/>
            <a:r>
              <a:rPr lang="he-IL" sz="2400" dirty="0">
                <a:solidFill>
                  <a:srgbClr val="7030A0"/>
                </a:solidFill>
                <a:hlinkClick r:id="rId3"/>
              </a:rPr>
              <a:t>שרה אהרונסון</a:t>
            </a:r>
            <a:endParaRPr lang="he-IL" sz="2400" dirty="0">
              <a:solidFill>
                <a:srgbClr val="7030A0"/>
              </a:solidFill>
            </a:endParaRPr>
          </a:p>
          <a:p>
            <a:pPr algn="ctr" rtl="1"/>
            <a:r>
              <a:rPr lang="he-IL" sz="2000" b="1" dirty="0"/>
              <a:t>המרכז למורשת המודיעין</a:t>
            </a:r>
          </a:p>
          <a:p>
            <a:pPr algn="ctr" rtl="1"/>
            <a:endParaRPr lang="he-IL" sz="2400" b="1" dirty="0"/>
          </a:p>
          <a:p>
            <a:pPr algn="ctr" rtl="1"/>
            <a:r>
              <a:rPr lang="he-IL" dirty="0" err="1"/>
              <a:t>זכרונותיה</a:t>
            </a:r>
            <a:r>
              <a:rPr lang="he-IL" dirty="0"/>
              <a:t> של עבריה רום, בתו של יוסף </a:t>
            </a:r>
            <a:r>
              <a:rPr lang="he-IL" dirty="0" err="1"/>
              <a:t>לישנסקי</a:t>
            </a:r>
            <a:r>
              <a:rPr lang="he-IL" dirty="0"/>
              <a:t> מדמותה של שרה אהרונסון.</a:t>
            </a:r>
            <a:endParaRPr lang="he-IL" sz="2400" dirty="0"/>
          </a:p>
        </p:txBody>
      </p:sp>
      <p:sp>
        <p:nvSpPr>
          <p:cNvPr id="12" name="תיבת טקסט 11">
            <a:extLst>
              <a:ext uri="{FF2B5EF4-FFF2-40B4-BE49-F238E27FC236}">
                <a16:creationId xmlns:a16="http://schemas.microsoft.com/office/drawing/2014/main" id="{B741E6E8-50BF-4D71-B53B-0D4CDB29CD68}"/>
              </a:ext>
            </a:extLst>
          </p:cNvPr>
          <p:cNvSpPr txBox="1"/>
          <p:nvPr/>
        </p:nvSpPr>
        <p:spPr>
          <a:xfrm>
            <a:off x="4657666" y="1857938"/>
            <a:ext cx="3331879" cy="577850"/>
          </a:xfrm>
          <a:prstGeom prst="rect">
            <a:avLst/>
          </a:prstGeom>
          <a:solidFill>
            <a:schemeClr val="tx2">
              <a:lumMod val="20000"/>
              <a:lumOff val="80000"/>
            </a:schemeClr>
          </a:solidFill>
        </p:spPr>
        <p:txBody>
          <a:bodyPr wrap="square" rtlCol="1">
            <a:spAutoFit/>
          </a:bodyPr>
          <a:lstStyle/>
          <a:p>
            <a:pPr algn="ctr" rtl="1">
              <a:lnSpc>
                <a:spcPct val="150000"/>
              </a:lnSpc>
              <a:buClr>
                <a:schemeClr val="tx1"/>
              </a:buClr>
            </a:pPr>
            <a:r>
              <a:rPr lang="he-IL" sz="2400" dirty="0">
                <a:latin typeface="SimplerPro_V3" panose="00000500000000000000" pitchFamily="50" charset="-79"/>
              </a:rPr>
              <a:t>בינוני: 14:39 דק'</a:t>
            </a:r>
          </a:p>
        </p:txBody>
      </p:sp>
      <p:sp>
        <p:nvSpPr>
          <p:cNvPr id="15" name="תיבת טקסט 14">
            <a:extLst>
              <a:ext uri="{FF2B5EF4-FFF2-40B4-BE49-F238E27FC236}">
                <a16:creationId xmlns:a16="http://schemas.microsoft.com/office/drawing/2014/main" id="{D30DE774-0EDC-4946-BD54-ACAB14364707}"/>
              </a:ext>
            </a:extLst>
          </p:cNvPr>
          <p:cNvSpPr txBox="1"/>
          <p:nvPr/>
        </p:nvSpPr>
        <p:spPr>
          <a:xfrm>
            <a:off x="4657665" y="2423122"/>
            <a:ext cx="3331880" cy="3170099"/>
          </a:xfrm>
          <a:prstGeom prst="rect">
            <a:avLst/>
          </a:prstGeom>
          <a:solidFill>
            <a:schemeClr val="accent5">
              <a:lumMod val="20000"/>
              <a:lumOff val="80000"/>
            </a:schemeClr>
          </a:solidFill>
        </p:spPr>
        <p:txBody>
          <a:bodyPr wrap="square" rtlCol="1">
            <a:spAutoFit/>
          </a:bodyPr>
          <a:lstStyle/>
          <a:p>
            <a:pPr lvl="0" algn="ctr" rtl="1"/>
            <a:r>
              <a:rPr lang="he-IL" sz="2400" dirty="0">
                <a:solidFill>
                  <a:srgbClr val="7030A0"/>
                </a:solidFill>
                <a:hlinkClick r:id="rId4"/>
              </a:rPr>
              <a:t>אחת שיודעת – שרה אהרונסון</a:t>
            </a:r>
            <a:endParaRPr lang="he-IL" sz="2400" dirty="0">
              <a:solidFill>
                <a:srgbClr val="7030A0"/>
              </a:solidFill>
            </a:endParaRPr>
          </a:p>
          <a:p>
            <a:pPr lvl="0" algn="ctr" rtl="1"/>
            <a:r>
              <a:rPr lang="he-IL" sz="2000" b="1" dirty="0">
                <a:solidFill>
                  <a:srgbClr val="00355F"/>
                </a:solidFill>
              </a:rPr>
              <a:t>כאן חינוכית</a:t>
            </a:r>
          </a:p>
          <a:p>
            <a:pPr lvl="0" algn="ctr" rtl="1"/>
            <a:endParaRPr lang="he-IL" sz="2400" dirty="0">
              <a:solidFill>
                <a:srgbClr val="00355F"/>
              </a:solidFill>
            </a:endParaRPr>
          </a:p>
          <a:p>
            <a:pPr algn="ctr" rtl="1"/>
            <a:r>
              <a:rPr lang="he-IL" b="0" i="0" dirty="0">
                <a:solidFill>
                  <a:srgbClr val="030303"/>
                </a:solidFill>
                <a:effectLst/>
                <a:latin typeface="Roboto" panose="02000000000000000000" pitchFamily="2" charset="0"/>
              </a:rPr>
              <a:t>ירדנה גושן מארחת נשים את שרה אהרונסון. הן משוחחות על פרסומת חדשה לבית ספר למרגלים, ועל תכנית הריאליטי "</a:t>
            </a:r>
            <a:r>
              <a:rPr lang="he-IL" b="0" i="0" dirty="0" err="1">
                <a:solidFill>
                  <a:srgbClr val="030303"/>
                </a:solidFill>
                <a:effectLst/>
                <a:latin typeface="Roboto" panose="02000000000000000000" pitchFamily="2" charset="0"/>
              </a:rPr>
              <a:t>המירוץ</a:t>
            </a:r>
            <a:r>
              <a:rPr lang="he-IL" b="0" i="0" dirty="0">
                <a:solidFill>
                  <a:srgbClr val="030303"/>
                </a:solidFill>
                <a:effectLst/>
                <a:latin typeface="Roboto" panose="02000000000000000000" pitchFamily="2" charset="0"/>
              </a:rPr>
              <a:t> לעבר" שמגיעה לארץ ישראל בתקופה </a:t>
            </a:r>
            <a:r>
              <a:rPr lang="he-IL" b="0" i="0" dirty="0" err="1">
                <a:solidFill>
                  <a:srgbClr val="030303"/>
                </a:solidFill>
                <a:effectLst/>
                <a:latin typeface="Roboto" panose="02000000000000000000" pitchFamily="2" charset="0"/>
              </a:rPr>
              <a:t>העותמאנית</a:t>
            </a:r>
            <a:r>
              <a:rPr lang="he-IL" b="0" i="0" dirty="0">
                <a:solidFill>
                  <a:srgbClr val="030303"/>
                </a:solidFill>
                <a:effectLst/>
                <a:latin typeface="Roboto" panose="02000000000000000000" pitchFamily="2" charset="0"/>
              </a:rPr>
              <a:t>.</a:t>
            </a:r>
            <a:endParaRPr lang="he-IL" dirty="0">
              <a:solidFill>
                <a:srgbClr val="002060"/>
              </a:solidFill>
            </a:endParaRPr>
          </a:p>
        </p:txBody>
      </p:sp>
      <p:sp>
        <p:nvSpPr>
          <p:cNvPr id="16" name="תיבת טקסט 15">
            <a:extLst>
              <a:ext uri="{FF2B5EF4-FFF2-40B4-BE49-F238E27FC236}">
                <a16:creationId xmlns:a16="http://schemas.microsoft.com/office/drawing/2014/main" id="{5D413316-BD30-49D2-89DF-BD24008F54BE}"/>
              </a:ext>
            </a:extLst>
          </p:cNvPr>
          <p:cNvSpPr txBox="1"/>
          <p:nvPr/>
        </p:nvSpPr>
        <p:spPr>
          <a:xfrm>
            <a:off x="915342" y="2851150"/>
            <a:ext cx="3267611" cy="577850"/>
          </a:xfrm>
          <a:prstGeom prst="rect">
            <a:avLst/>
          </a:prstGeom>
          <a:solidFill>
            <a:schemeClr val="tx2">
              <a:lumMod val="20000"/>
              <a:lumOff val="80000"/>
            </a:schemeClr>
          </a:solidFill>
        </p:spPr>
        <p:txBody>
          <a:bodyPr wrap="square" rtlCol="1">
            <a:spAutoFit/>
          </a:bodyPr>
          <a:lstStyle/>
          <a:p>
            <a:pPr algn="ctr" rtl="1">
              <a:lnSpc>
                <a:spcPct val="150000"/>
              </a:lnSpc>
              <a:buClr>
                <a:schemeClr val="tx1"/>
              </a:buClr>
            </a:pPr>
            <a:r>
              <a:rPr lang="he-IL" sz="2400" dirty="0">
                <a:latin typeface="SimplerPro_V3" panose="00000500000000000000" pitchFamily="50" charset="-79"/>
              </a:rPr>
              <a:t>ארוך: 31:10 דק' </a:t>
            </a:r>
          </a:p>
        </p:txBody>
      </p:sp>
      <p:sp>
        <p:nvSpPr>
          <p:cNvPr id="17" name="תיבת טקסט 16">
            <a:extLst>
              <a:ext uri="{FF2B5EF4-FFF2-40B4-BE49-F238E27FC236}">
                <a16:creationId xmlns:a16="http://schemas.microsoft.com/office/drawing/2014/main" id="{0EAFEDC7-6CDD-46B7-83AB-1819C14F1E95}"/>
              </a:ext>
            </a:extLst>
          </p:cNvPr>
          <p:cNvSpPr txBox="1"/>
          <p:nvPr/>
        </p:nvSpPr>
        <p:spPr>
          <a:xfrm>
            <a:off x="928686" y="3425192"/>
            <a:ext cx="3267612" cy="2800767"/>
          </a:xfrm>
          <a:prstGeom prst="rect">
            <a:avLst/>
          </a:prstGeom>
          <a:solidFill>
            <a:schemeClr val="accent5">
              <a:lumMod val="20000"/>
              <a:lumOff val="80000"/>
            </a:schemeClr>
          </a:solidFill>
        </p:spPr>
        <p:txBody>
          <a:bodyPr wrap="square" rtlCol="1">
            <a:spAutoFit/>
          </a:bodyPr>
          <a:lstStyle/>
          <a:p>
            <a:pPr algn="ctr" rtl="1"/>
            <a:r>
              <a:rPr lang="he-IL" sz="2400" dirty="0">
                <a:solidFill>
                  <a:srgbClr val="7030A0"/>
                </a:solidFill>
                <a:hlinkClick r:id="rId5"/>
              </a:rPr>
              <a:t>מרגלת: סיפורה של שרה אהרונסון במחתרת ניל"י</a:t>
            </a:r>
            <a:endParaRPr lang="he-IL" sz="2400" dirty="0">
              <a:solidFill>
                <a:srgbClr val="7030A0"/>
              </a:solidFill>
            </a:endParaRPr>
          </a:p>
          <a:p>
            <a:pPr algn="ctr" rtl="1"/>
            <a:r>
              <a:rPr lang="he-IL" sz="2000" b="1" dirty="0"/>
              <a:t>חיל החינוך והנוער</a:t>
            </a:r>
          </a:p>
          <a:p>
            <a:pPr algn="ctr" rtl="1"/>
            <a:endParaRPr lang="he-IL" dirty="0"/>
          </a:p>
          <a:p>
            <a:pPr algn="ctr" rtl="1"/>
            <a:r>
              <a:rPr lang="he-IL" b="0" i="0" dirty="0">
                <a:solidFill>
                  <a:srgbClr val="050505"/>
                </a:solidFill>
                <a:effectLst/>
                <a:latin typeface="inherit"/>
              </a:rPr>
              <a:t>"לא יהרסו את מחתרת ניל"י, לא יהרסו אותנו בשום מחיר..."</a:t>
            </a:r>
          </a:p>
          <a:p>
            <a:pPr algn="ctr" rtl="1"/>
            <a:r>
              <a:rPr lang="he-IL" b="0" i="0" dirty="0">
                <a:solidFill>
                  <a:srgbClr val="050505"/>
                </a:solidFill>
                <a:effectLst/>
                <a:latin typeface="inherit"/>
              </a:rPr>
              <a:t>סיפורה של שרה אהרנסון במחתרת ניל"י, מרגע הצטרפותה למחתרת ועד לסופה הטרגי.</a:t>
            </a:r>
          </a:p>
        </p:txBody>
      </p:sp>
    </p:spTree>
    <p:extLst>
      <p:ext uri="{BB962C8B-B14F-4D97-AF65-F5344CB8AC3E}">
        <p14:creationId xmlns:p14="http://schemas.microsoft.com/office/powerpoint/2010/main" val="384779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48146" y="611796"/>
            <a:ext cx="1743738" cy="1938562"/>
          </a:xfrm>
        </p:spPr>
      </p:pic>
      <p:sp>
        <p:nvSpPr>
          <p:cNvPr id="7" name="תיבת טקסט 6">
            <a:extLst>
              <a:ext uri="{FF2B5EF4-FFF2-40B4-BE49-F238E27FC236}">
                <a16:creationId xmlns:a16="http://schemas.microsoft.com/office/drawing/2014/main" id="{D243C7A2-0267-4C3E-8E85-A5187082DDCC}"/>
              </a:ext>
            </a:extLst>
          </p:cNvPr>
          <p:cNvSpPr txBox="1"/>
          <p:nvPr/>
        </p:nvSpPr>
        <p:spPr>
          <a:xfrm>
            <a:off x="2391884" y="1041527"/>
            <a:ext cx="9024261" cy="769441"/>
          </a:xfrm>
          <a:prstGeom prst="rect">
            <a:avLst/>
          </a:prstGeom>
          <a:noFill/>
        </p:spPr>
        <p:txBody>
          <a:bodyPr wrap="square" rtlCol="1">
            <a:spAutoFit/>
          </a:bodyPr>
          <a:lstStyle/>
          <a:p>
            <a:r>
              <a:rPr lang="he-IL" sz="4400" b="1" dirty="0">
                <a:solidFill>
                  <a:srgbClr val="00B0F0"/>
                </a:solidFill>
                <a:latin typeface="Arial" panose="020B0604020202020204" pitchFamily="34" charset="0"/>
                <a:ea typeface="+mj-ea"/>
              </a:rPr>
              <a:t>להקשיב</a:t>
            </a:r>
          </a:p>
        </p:txBody>
      </p:sp>
      <p:pic>
        <p:nvPicPr>
          <p:cNvPr id="3" name="תמונה 2">
            <a:extLst>
              <a:ext uri="{FF2B5EF4-FFF2-40B4-BE49-F238E27FC236}">
                <a16:creationId xmlns:a16="http://schemas.microsoft.com/office/drawing/2014/main" id="{FDC6292A-DD56-4558-9389-CF9020BD0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430" y="412011"/>
            <a:ext cx="918169" cy="1001369"/>
          </a:xfrm>
          <a:prstGeom prst="rect">
            <a:avLst/>
          </a:prstGeom>
        </p:spPr>
      </p:pic>
      <p:sp>
        <p:nvSpPr>
          <p:cNvPr id="12" name="תיבת טקסט 11">
            <a:extLst>
              <a:ext uri="{FF2B5EF4-FFF2-40B4-BE49-F238E27FC236}">
                <a16:creationId xmlns:a16="http://schemas.microsoft.com/office/drawing/2014/main" id="{0D303411-AA93-4279-9876-958FFA5A620F}"/>
              </a:ext>
            </a:extLst>
          </p:cNvPr>
          <p:cNvSpPr txBox="1"/>
          <p:nvPr/>
        </p:nvSpPr>
        <p:spPr>
          <a:xfrm>
            <a:off x="2152650" y="2653909"/>
            <a:ext cx="3943350" cy="830997"/>
          </a:xfrm>
          <a:prstGeom prst="rect">
            <a:avLst/>
          </a:prstGeom>
          <a:solidFill>
            <a:schemeClr val="tx2">
              <a:lumMod val="20000"/>
              <a:lumOff val="80000"/>
            </a:schemeClr>
          </a:solidFill>
        </p:spPr>
        <p:txBody>
          <a:bodyPr wrap="square" rtlCol="1">
            <a:spAutoFit/>
          </a:bodyPr>
          <a:lstStyle/>
          <a:p>
            <a:pPr algn="ctr" rtl="1">
              <a:buClr>
                <a:schemeClr val="tx1"/>
              </a:buClr>
            </a:pPr>
            <a:r>
              <a:rPr lang="he-IL" sz="2400" dirty="0" err="1">
                <a:latin typeface="SimplerPro_V3" panose="00000500000000000000" pitchFamily="50" charset="-79"/>
              </a:rPr>
              <a:t>פודקאסט</a:t>
            </a:r>
            <a:r>
              <a:rPr lang="he-IL" sz="2400" dirty="0">
                <a:latin typeface="SimplerPro_V3" panose="00000500000000000000" pitchFamily="50" charset="-79"/>
              </a:rPr>
              <a:t>: האחים צורי</a:t>
            </a:r>
          </a:p>
          <a:p>
            <a:pPr algn="ctr" rtl="1">
              <a:buClr>
                <a:schemeClr val="tx1"/>
              </a:buClr>
            </a:pPr>
            <a:endParaRPr lang="he-IL" sz="2400" dirty="0">
              <a:latin typeface="SimplerPro_V3" panose="00000500000000000000" pitchFamily="50" charset="-79"/>
            </a:endParaRPr>
          </a:p>
        </p:txBody>
      </p:sp>
      <p:sp>
        <p:nvSpPr>
          <p:cNvPr id="14" name="תיבת טקסט 13">
            <a:extLst>
              <a:ext uri="{FF2B5EF4-FFF2-40B4-BE49-F238E27FC236}">
                <a16:creationId xmlns:a16="http://schemas.microsoft.com/office/drawing/2014/main" id="{44064FDC-0135-4DC2-9499-F7323BB69290}"/>
              </a:ext>
            </a:extLst>
          </p:cNvPr>
          <p:cNvSpPr txBox="1"/>
          <p:nvPr/>
        </p:nvSpPr>
        <p:spPr>
          <a:xfrm>
            <a:off x="2152650" y="3260771"/>
            <a:ext cx="3943350" cy="2308324"/>
          </a:xfrm>
          <a:prstGeom prst="rect">
            <a:avLst/>
          </a:prstGeom>
          <a:solidFill>
            <a:schemeClr val="accent5">
              <a:lumMod val="20000"/>
              <a:lumOff val="80000"/>
            </a:schemeClr>
          </a:solidFill>
        </p:spPr>
        <p:txBody>
          <a:bodyPr wrap="square" rtlCol="1">
            <a:spAutoFit/>
          </a:bodyPr>
          <a:lstStyle/>
          <a:p>
            <a:pPr lvl="0" algn="ctr" rtl="1"/>
            <a:r>
              <a:rPr lang="he-IL" sz="2400" dirty="0">
                <a:solidFill>
                  <a:srgbClr val="7030A0"/>
                </a:solidFill>
                <a:hlinkClick r:id="rId4"/>
              </a:rPr>
              <a:t>מנהיגות  - שרה אהרונסון</a:t>
            </a:r>
            <a:endParaRPr lang="he-IL" sz="2400" dirty="0">
              <a:solidFill>
                <a:srgbClr val="7030A0"/>
              </a:solidFill>
            </a:endParaRPr>
          </a:p>
          <a:p>
            <a:pPr lvl="0" algn="ctr" rtl="1"/>
            <a:r>
              <a:rPr lang="he-IL" sz="2000" b="1" dirty="0">
                <a:solidFill>
                  <a:srgbClr val="00355F"/>
                </a:solidFill>
              </a:rPr>
              <a:t>(30 דק')</a:t>
            </a:r>
            <a:endParaRPr lang="en-US" sz="2000" b="1" dirty="0">
              <a:solidFill>
                <a:srgbClr val="00355F"/>
              </a:solidFill>
            </a:endParaRPr>
          </a:p>
          <a:p>
            <a:pPr algn="ctr"/>
            <a:endParaRPr lang="he-IL" sz="2000" dirty="0">
              <a:latin typeface="Roboto"/>
            </a:endParaRPr>
          </a:p>
          <a:p>
            <a:pPr algn="ctr"/>
            <a:r>
              <a:rPr lang="he-IL" sz="2000" dirty="0">
                <a:solidFill>
                  <a:srgbClr val="464646"/>
                </a:solidFill>
                <a:latin typeface="simpler regular"/>
              </a:rPr>
              <a:t>שיחה בין 2 אחים בנושא סיפורה של שרה אהרונסון הי"ד, הגיבורה, המנהיגה במחתרת ניל"י לפני קום המדינה.</a:t>
            </a:r>
          </a:p>
        </p:txBody>
      </p:sp>
      <p:sp>
        <p:nvSpPr>
          <p:cNvPr id="15" name="תיבת טקסט 14">
            <a:extLst>
              <a:ext uri="{FF2B5EF4-FFF2-40B4-BE49-F238E27FC236}">
                <a16:creationId xmlns:a16="http://schemas.microsoft.com/office/drawing/2014/main" id="{14C5BAD9-A33D-47E7-A7D6-C5B16C2271CE}"/>
              </a:ext>
            </a:extLst>
          </p:cNvPr>
          <p:cNvSpPr txBox="1"/>
          <p:nvPr/>
        </p:nvSpPr>
        <p:spPr>
          <a:xfrm>
            <a:off x="7028963" y="2011424"/>
            <a:ext cx="3711466" cy="830997"/>
          </a:xfrm>
          <a:prstGeom prst="rect">
            <a:avLst/>
          </a:prstGeom>
          <a:solidFill>
            <a:schemeClr val="tx2">
              <a:lumMod val="20000"/>
              <a:lumOff val="80000"/>
            </a:schemeClr>
          </a:solidFill>
        </p:spPr>
        <p:txBody>
          <a:bodyPr wrap="square" rtlCol="1">
            <a:spAutoFit/>
          </a:bodyPr>
          <a:lstStyle/>
          <a:p>
            <a:pPr algn="ctr" rtl="1">
              <a:buClr>
                <a:schemeClr val="tx1"/>
              </a:buClr>
            </a:pPr>
            <a:r>
              <a:rPr lang="he-IL" sz="2400" dirty="0">
                <a:latin typeface="SimplerPro_V3" panose="00000500000000000000" pitchFamily="50" charset="-79"/>
              </a:rPr>
              <a:t>כאן </a:t>
            </a:r>
            <a:r>
              <a:rPr lang="he-IL" sz="2400" dirty="0" err="1">
                <a:latin typeface="SimplerPro_V3" panose="00000500000000000000" pitchFamily="50" charset="-79"/>
              </a:rPr>
              <a:t>פודקאסט</a:t>
            </a:r>
            <a:r>
              <a:rPr lang="he-IL" sz="2400" dirty="0">
                <a:latin typeface="SimplerPro_V3" panose="00000500000000000000" pitchFamily="50" charset="-79"/>
              </a:rPr>
              <a:t> עם יובל מלחי</a:t>
            </a:r>
          </a:p>
          <a:p>
            <a:pPr algn="ctr" rtl="1">
              <a:buClr>
                <a:schemeClr val="tx1"/>
              </a:buClr>
            </a:pPr>
            <a:r>
              <a:rPr lang="he-IL" sz="2400" dirty="0">
                <a:latin typeface="SimplerPro_V3" panose="00000500000000000000" pitchFamily="50" charset="-79"/>
              </a:rPr>
              <a:t>בשיתוף קהל</a:t>
            </a:r>
          </a:p>
        </p:txBody>
      </p:sp>
      <p:sp>
        <p:nvSpPr>
          <p:cNvPr id="16" name="תיבת טקסט 15">
            <a:extLst>
              <a:ext uri="{FF2B5EF4-FFF2-40B4-BE49-F238E27FC236}">
                <a16:creationId xmlns:a16="http://schemas.microsoft.com/office/drawing/2014/main" id="{EFF83F47-EF6F-4D52-977F-3A974DD19942}"/>
              </a:ext>
            </a:extLst>
          </p:cNvPr>
          <p:cNvSpPr txBox="1"/>
          <p:nvPr/>
        </p:nvSpPr>
        <p:spPr>
          <a:xfrm>
            <a:off x="7028964" y="2848981"/>
            <a:ext cx="3711466" cy="2739211"/>
          </a:xfrm>
          <a:prstGeom prst="rect">
            <a:avLst/>
          </a:prstGeom>
          <a:solidFill>
            <a:schemeClr val="accent5">
              <a:lumMod val="20000"/>
              <a:lumOff val="80000"/>
            </a:schemeClr>
          </a:solidFill>
        </p:spPr>
        <p:txBody>
          <a:bodyPr wrap="square" rtlCol="1">
            <a:spAutoFit/>
          </a:bodyPr>
          <a:lstStyle/>
          <a:p>
            <a:pPr algn="ctr" rtl="1"/>
            <a:r>
              <a:rPr lang="he-IL" sz="2400" b="1" u="sng" dirty="0">
                <a:solidFill>
                  <a:srgbClr val="7030A0"/>
                </a:solidFill>
              </a:rPr>
              <a:t>שרה אהרונסון</a:t>
            </a:r>
          </a:p>
          <a:p>
            <a:pPr algn="ctr" rtl="1"/>
            <a:r>
              <a:rPr lang="he-IL" sz="2400" b="1" u="sng" dirty="0">
                <a:solidFill>
                  <a:srgbClr val="7030A0"/>
                </a:solidFill>
              </a:rPr>
              <a:t>המרגלת </a:t>
            </a:r>
            <a:r>
              <a:rPr lang="he-IL" sz="2400" b="1" u="sng" dirty="0" err="1">
                <a:solidFill>
                  <a:srgbClr val="7030A0"/>
                </a:solidFill>
              </a:rPr>
              <a:t>מזכרון</a:t>
            </a:r>
            <a:r>
              <a:rPr lang="he-IL" sz="2400" b="1" u="sng" dirty="0">
                <a:solidFill>
                  <a:srgbClr val="7030A0"/>
                </a:solidFill>
              </a:rPr>
              <a:t> יעקב</a:t>
            </a:r>
            <a:endParaRPr lang="en-US" sz="2400" b="1" u="sng" dirty="0">
              <a:solidFill>
                <a:srgbClr val="7030A0"/>
              </a:solidFill>
            </a:endParaRPr>
          </a:p>
          <a:p>
            <a:pPr algn="ctr" rtl="1"/>
            <a:r>
              <a:rPr lang="he-IL" sz="2000" b="1" dirty="0">
                <a:solidFill>
                  <a:srgbClr val="00355F"/>
                </a:solidFill>
              </a:rPr>
              <a:t>(30 דק')</a:t>
            </a:r>
            <a:br>
              <a:rPr lang="en-US" sz="2400" dirty="0">
                <a:solidFill>
                  <a:srgbClr val="7030A0"/>
                </a:solidFill>
                <a:hlinkClick r:id="rId5">
                  <a:extLst>
                    <a:ext uri="{A12FA001-AC4F-418D-AE19-62706E023703}">
                      <ahyp:hlinkClr xmlns:ahyp="http://schemas.microsoft.com/office/drawing/2018/hyperlinkcolor" val="tx"/>
                    </a:ext>
                  </a:extLst>
                </a:hlinkClick>
              </a:rPr>
            </a:br>
            <a:endParaRPr lang="he-IL" sz="2400" dirty="0">
              <a:solidFill>
                <a:srgbClr val="7030A0"/>
              </a:solidFill>
            </a:endParaRPr>
          </a:p>
          <a:p>
            <a:pPr algn="ctr" rtl="1"/>
            <a:r>
              <a:rPr lang="he-IL" sz="2000" b="0" i="0" dirty="0">
                <a:solidFill>
                  <a:srgbClr val="464646"/>
                </a:solidFill>
                <a:effectLst/>
                <a:latin typeface="simpler regular"/>
              </a:rPr>
              <a:t>לפני קצת יותר ממאה שנה, חיה בארץ ישראל מֶרגלת וְלוחמת שניסתה להיאבק בְּאימפריה שלמה.</a:t>
            </a:r>
          </a:p>
          <a:p>
            <a:pPr algn="ctr" rtl="1"/>
            <a:endParaRPr lang="en-GB" sz="2000" dirty="0"/>
          </a:p>
        </p:txBody>
      </p:sp>
    </p:spTree>
    <p:extLst>
      <p:ext uri="{BB962C8B-B14F-4D97-AF65-F5344CB8AC3E}">
        <p14:creationId xmlns:p14="http://schemas.microsoft.com/office/powerpoint/2010/main" val="239906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48146" y="611796"/>
            <a:ext cx="1743738" cy="1938562"/>
          </a:xfrm>
        </p:spPr>
      </p:pic>
      <p:sp>
        <p:nvSpPr>
          <p:cNvPr id="7" name="תיבת טקסט 6">
            <a:extLst>
              <a:ext uri="{FF2B5EF4-FFF2-40B4-BE49-F238E27FC236}">
                <a16:creationId xmlns:a16="http://schemas.microsoft.com/office/drawing/2014/main" id="{D243C7A2-0267-4C3E-8E85-A5187082DDCC}"/>
              </a:ext>
            </a:extLst>
          </p:cNvPr>
          <p:cNvSpPr txBox="1"/>
          <p:nvPr/>
        </p:nvSpPr>
        <p:spPr>
          <a:xfrm>
            <a:off x="2391884" y="1041527"/>
            <a:ext cx="9024261" cy="769441"/>
          </a:xfrm>
          <a:prstGeom prst="rect">
            <a:avLst/>
          </a:prstGeom>
          <a:noFill/>
        </p:spPr>
        <p:txBody>
          <a:bodyPr wrap="square" rtlCol="1">
            <a:spAutoFit/>
          </a:bodyPr>
          <a:lstStyle/>
          <a:p>
            <a:pPr lvl="0" algn="just"/>
            <a:r>
              <a:rPr lang="he-IL" sz="4400" b="1" dirty="0">
                <a:solidFill>
                  <a:srgbClr val="92D050"/>
                </a:solidFill>
                <a:latin typeface="SimplerPro_V2" panose="00000500000000000000" pitchFamily="50" charset="-79"/>
              </a:rPr>
              <a:t>לקרוא</a:t>
            </a:r>
          </a:p>
        </p:txBody>
      </p:sp>
      <p:sp>
        <p:nvSpPr>
          <p:cNvPr id="8" name="תיבת טקסט 7">
            <a:extLst>
              <a:ext uri="{FF2B5EF4-FFF2-40B4-BE49-F238E27FC236}">
                <a16:creationId xmlns:a16="http://schemas.microsoft.com/office/drawing/2014/main" id="{D3306B37-F1EC-4EB2-9FA7-B90AF1B7BC42}"/>
              </a:ext>
            </a:extLst>
          </p:cNvPr>
          <p:cNvSpPr txBox="1"/>
          <p:nvPr/>
        </p:nvSpPr>
        <p:spPr>
          <a:xfrm>
            <a:off x="8392226" y="1679230"/>
            <a:ext cx="3023919" cy="461665"/>
          </a:xfrm>
          <a:prstGeom prst="rect">
            <a:avLst/>
          </a:prstGeom>
          <a:solidFill>
            <a:schemeClr val="tx2">
              <a:lumMod val="20000"/>
              <a:lumOff val="80000"/>
            </a:schemeClr>
          </a:solidFill>
        </p:spPr>
        <p:txBody>
          <a:bodyPr wrap="square" rtlCol="1">
            <a:spAutoFit/>
          </a:bodyPr>
          <a:lstStyle/>
          <a:p>
            <a:pPr algn="ctr" rtl="1">
              <a:buClr>
                <a:schemeClr val="tx1"/>
              </a:buClr>
            </a:pPr>
            <a:r>
              <a:rPr lang="he-IL" sz="2400" dirty="0">
                <a:latin typeface="SimplerPro_V3" panose="00000500000000000000" pitchFamily="50" charset="-79"/>
              </a:rPr>
              <a:t>קצר: 5 דק'</a:t>
            </a:r>
          </a:p>
        </p:txBody>
      </p:sp>
      <p:sp>
        <p:nvSpPr>
          <p:cNvPr id="9" name="תיבת טקסט 8">
            <a:extLst>
              <a:ext uri="{FF2B5EF4-FFF2-40B4-BE49-F238E27FC236}">
                <a16:creationId xmlns:a16="http://schemas.microsoft.com/office/drawing/2014/main" id="{98AB35F8-FB66-4E27-AB3D-493198504934}"/>
              </a:ext>
            </a:extLst>
          </p:cNvPr>
          <p:cNvSpPr txBox="1"/>
          <p:nvPr/>
        </p:nvSpPr>
        <p:spPr>
          <a:xfrm>
            <a:off x="1055720" y="3421957"/>
            <a:ext cx="3304838" cy="461665"/>
          </a:xfrm>
          <a:prstGeom prst="rect">
            <a:avLst/>
          </a:prstGeom>
          <a:solidFill>
            <a:schemeClr val="tx2">
              <a:lumMod val="20000"/>
              <a:lumOff val="80000"/>
            </a:schemeClr>
          </a:solidFill>
        </p:spPr>
        <p:txBody>
          <a:bodyPr wrap="square" rtlCol="1">
            <a:spAutoFit/>
          </a:bodyPr>
          <a:lstStyle/>
          <a:p>
            <a:pPr algn="ctr" rtl="1">
              <a:buClr>
                <a:schemeClr val="tx1"/>
              </a:buClr>
            </a:pPr>
            <a:r>
              <a:rPr lang="he-IL" sz="2400" dirty="0">
                <a:latin typeface="SimplerPro_V3" panose="00000500000000000000" pitchFamily="50" charset="-79"/>
              </a:rPr>
              <a:t>ארוך: 15 דק'</a:t>
            </a:r>
          </a:p>
        </p:txBody>
      </p:sp>
      <p:sp>
        <p:nvSpPr>
          <p:cNvPr id="6" name="תיבת טקסט 5">
            <a:extLst>
              <a:ext uri="{FF2B5EF4-FFF2-40B4-BE49-F238E27FC236}">
                <a16:creationId xmlns:a16="http://schemas.microsoft.com/office/drawing/2014/main" id="{81F0EE92-2F99-4F78-9312-16BF1FC000E0}"/>
              </a:ext>
            </a:extLst>
          </p:cNvPr>
          <p:cNvSpPr txBox="1"/>
          <p:nvPr/>
        </p:nvSpPr>
        <p:spPr>
          <a:xfrm>
            <a:off x="8392226" y="2140895"/>
            <a:ext cx="3023919" cy="1569660"/>
          </a:xfrm>
          <a:prstGeom prst="rect">
            <a:avLst/>
          </a:prstGeom>
          <a:solidFill>
            <a:schemeClr val="accent5">
              <a:lumMod val="20000"/>
              <a:lumOff val="80000"/>
            </a:schemeClr>
          </a:solidFill>
        </p:spPr>
        <p:txBody>
          <a:bodyPr wrap="square" rtlCol="1">
            <a:spAutoFit/>
          </a:bodyPr>
          <a:lstStyle/>
          <a:p>
            <a:pPr algn="ctr" rtl="1"/>
            <a:r>
              <a:rPr lang="he-IL" sz="2400" dirty="0">
                <a:solidFill>
                  <a:srgbClr val="7030A0"/>
                </a:solidFill>
                <a:hlinkClick r:id="rId3"/>
              </a:rPr>
              <a:t>אאוריקה</a:t>
            </a:r>
            <a:endParaRPr lang="he-IL" sz="2400" dirty="0">
              <a:solidFill>
                <a:srgbClr val="7030A0"/>
              </a:solidFill>
            </a:endParaRPr>
          </a:p>
          <a:p>
            <a:pPr algn="ctr" rtl="1"/>
            <a:endParaRPr lang="he-IL" dirty="0"/>
          </a:p>
          <a:p>
            <a:pPr algn="ctr" rtl="1"/>
            <a:r>
              <a:rPr lang="he-IL" dirty="0"/>
              <a:t>ערך אנציקלופדי קצר (הכולל קישורים למעוניינים) עם מידע מרוכז וקצר. </a:t>
            </a:r>
          </a:p>
        </p:txBody>
      </p:sp>
      <p:sp>
        <p:nvSpPr>
          <p:cNvPr id="11" name="תיבת טקסט 10">
            <a:extLst>
              <a:ext uri="{FF2B5EF4-FFF2-40B4-BE49-F238E27FC236}">
                <a16:creationId xmlns:a16="http://schemas.microsoft.com/office/drawing/2014/main" id="{A23124DC-6E58-4BC4-88EA-5FACFFC0D348}"/>
              </a:ext>
            </a:extLst>
          </p:cNvPr>
          <p:cNvSpPr txBox="1"/>
          <p:nvPr/>
        </p:nvSpPr>
        <p:spPr>
          <a:xfrm>
            <a:off x="4723973" y="2638186"/>
            <a:ext cx="3304838" cy="2585323"/>
          </a:xfrm>
          <a:prstGeom prst="rect">
            <a:avLst/>
          </a:prstGeom>
          <a:solidFill>
            <a:schemeClr val="accent5">
              <a:lumMod val="20000"/>
              <a:lumOff val="80000"/>
            </a:schemeClr>
          </a:solidFill>
        </p:spPr>
        <p:txBody>
          <a:bodyPr wrap="square" rtlCol="1">
            <a:spAutoFit/>
          </a:bodyPr>
          <a:lstStyle/>
          <a:p>
            <a:pPr algn="ctr" rtl="1"/>
            <a:r>
              <a:rPr lang="he-IL" sz="2400" dirty="0">
                <a:solidFill>
                  <a:srgbClr val="7030A0"/>
                </a:solidFill>
                <a:hlinkClick r:id="rId4"/>
              </a:rPr>
              <a:t>בית אהרונסון – מוזיאון ניל"י</a:t>
            </a:r>
            <a:endParaRPr lang="he-IL" sz="2400" dirty="0">
              <a:solidFill>
                <a:srgbClr val="7030A0"/>
              </a:solidFill>
            </a:endParaRPr>
          </a:p>
          <a:p>
            <a:pPr algn="ctr" rtl="1"/>
            <a:endParaRPr lang="he-IL" sz="2400" dirty="0"/>
          </a:p>
          <a:p>
            <a:pPr algn="ctr" rtl="1"/>
            <a:r>
              <a:rPr lang="he-IL" dirty="0"/>
              <a:t>מספר מקורות מאתר המוזיאון שמתעד ומשמר את מורשתם של בני משפחת אהרנסון וחברי מחתרת ניל"י, מספר את מעשה גבורתם ועוז רוחם ומנציח את פועלם ותרומתם.</a:t>
            </a:r>
          </a:p>
        </p:txBody>
      </p:sp>
      <p:sp>
        <p:nvSpPr>
          <p:cNvPr id="13" name="תיבת טקסט 12">
            <a:extLst>
              <a:ext uri="{FF2B5EF4-FFF2-40B4-BE49-F238E27FC236}">
                <a16:creationId xmlns:a16="http://schemas.microsoft.com/office/drawing/2014/main" id="{8B822132-1308-41DF-9250-00672CA948F8}"/>
              </a:ext>
            </a:extLst>
          </p:cNvPr>
          <p:cNvSpPr txBox="1"/>
          <p:nvPr/>
        </p:nvSpPr>
        <p:spPr>
          <a:xfrm>
            <a:off x="4712094" y="2176521"/>
            <a:ext cx="3328596" cy="461665"/>
          </a:xfrm>
          <a:prstGeom prst="rect">
            <a:avLst/>
          </a:prstGeom>
          <a:solidFill>
            <a:schemeClr val="tx2">
              <a:lumMod val="20000"/>
              <a:lumOff val="80000"/>
            </a:schemeClr>
          </a:solidFill>
        </p:spPr>
        <p:txBody>
          <a:bodyPr wrap="square" rtlCol="1">
            <a:spAutoFit/>
          </a:bodyPr>
          <a:lstStyle/>
          <a:p>
            <a:pPr algn="ctr" rtl="1">
              <a:buClr>
                <a:schemeClr val="tx1"/>
              </a:buClr>
            </a:pPr>
            <a:r>
              <a:rPr lang="he-IL" sz="2400" dirty="0">
                <a:latin typeface="SimplerPro_V3" panose="00000500000000000000" pitchFamily="50" charset="-79"/>
              </a:rPr>
              <a:t>בינוני: 10 דק'</a:t>
            </a:r>
          </a:p>
        </p:txBody>
      </p:sp>
      <p:sp>
        <p:nvSpPr>
          <p:cNvPr id="12" name="תיבת טקסט 11">
            <a:extLst>
              <a:ext uri="{FF2B5EF4-FFF2-40B4-BE49-F238E27FC236}">
                <a16:creationId xmlns:a16="http://schemas.microsoft.com/office/drawing/2014/main" id="{04680952-5DB7-4837-B21F-F6E6095B35AF}"/>
              </a:ext>
            </a:extLst>
          </p:cNvPr>
          <p:cNvSpPr txBox="1"/>
          <p:nvPr/>
        </p:nvSpPr>
        <p:spPr>
          <a:xfrm>
            <a:off x="1074432" y="3883622"/>
            <a:ext cx="3286126" cy="1969770"/>
          </a:xfrm>
          <a:prstGeom prst="rect">
            <a:avLst/>
          </a:prstGeom>
          <a:solidFill>
            <a:schemeClr val="accent5">
              <a:lumMod val="20000"/>
              <a:lumOff val="80000"/>
            </a:schemeClr>
          </a:solidFill>
        </p:spPr>
        <p:txBody>
          <a:bodyPr wrap="square" rtlCol="1">
            <a:spAutoFit/>
          </a:bodyPr>
          <a:lstStyle/>
          <a:p>
            <a:pPr algn="ctr" rtl="1"/>
            <a:r>
              <a:rPr lang="he-IL" sz="2400" dirty="0">
                <a:solidFill>
                  <a:srgbClr val="7030A0"/>
                </a:solidFill>
                <a:hlinkClick r:id="rId5"/>
              </a:rPr>
              <a:t>אגדת גבורה ושמה: שרה אהרונסון</a:t>
            </a:r>
            <a:endParaRPr lang="he-IL" sz="2400" dirty="0">
              <a:solidFill>
                <a:srgbClr val="7030A0"/>
              </a:solidFill>
            </a:endParaRPr>
          </a:p>
          <a:p>
            <a:pPr algn="ctr" rtl="1"/>
            <a:endParaRPr lang="he-IL" sz="2000" b="1" dirty="0"/>
          </a:p>
          <a:p>
            <a:pPr algn="ctr" rtl="1"/>
            <a:r>
              <a:rPr lang="he-IL" dirty="0"/>
              <a:t>ספרו של יעקב יערי </a:t>
            </a:r>
            <a:r>
              <a:rPr lang="he-IL" dirty="0" err="1"/>
              <a:t>פולסקין</a:t>
            </a:r>
            <a:r>
              <a:rPr lang="he-IL" dirty="0"/>
              <a:t> באתר פרויקט בן יהודה על חייה של שרה אהרונסון.</a:t>
            </a:r>
          </a:p>
        </p:txBody>
      </p:sp>
    </p:spTree>
    <p:extLst>
      <p:ext uri="{BB962C8B-B14F-4D97-AF65-F5344CB8AC3E}">
        <p14:creationId xmlns:p14="http://schemas.microsoft.com/office/powerpoint/2010/main" val="234927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8FA35181-9AAD-688B-1C3D-7332D3E0153A}"/>
              </a:ext>
            </a:extLst>
          </p:cNvPr>
          <p:cNvSpPr txBox="1"/>
          <p:nvPr/>
        </p:nvSpPr>
        <p:spPr>
          <a:xfrm>
            <a:off x="1894114" y="2335483"/>
            <a:ext cx="9453824" cy="2793842"/>
          </a:xfrm>
          <a:prstGeom prst="rect">
            <a:avLst/>
          </a:prstGeom>
          <a:solidFill>
            <a:schemeClr val="tx2">
              <a:lumMod val="20000"/>
              <a:lumOff val="80000"/>
              <a:alpha val="35000"/>
            </a:schemeClr>
          </a:solidFill>
        </p:spPr>
        <p:txBody>
          <a:bodyPr wrap="square" rtlCol="1">
            <a:spAutoFit/>
          </a:bodyPr>
          <a:lstStyle/>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a:p>
            <a:pPr algn="ctr" rtl="1">
              <a:lnSpc>
                <a:spcPct val="150000"/>
              </a:lnSpc>
              <a:buClr>
                <a:schemeClr val="tx1"/>
              </a:buClr>
            </a:pPr>
            <a:endParaRPr lang="he-IL" sz="2400" dirty="0">
              <a:latin typeface="SimplerPro_V3" panose="00000500000000000000" pitchFamily="50" charset="-79"/>
            </a:endParaRPr>
          </a:p>
        </p:txBody>
      </p:sp>
      <p:pic>
        <p:nvPicPr>
          <p:cNvPr id="5" name="מציין מיקום תוכן 4">
            <a:extLst>
              <a:ext uri="{FF2B5EF4-FFF2-40B4-BE49-F238E27FC236}">
                <a16:creationId xmlns:a16="http://schemas.microsoft.com/office/drawing/2014/main" id="{00213FC3-9C5C-4663-AAFA-30D20BD32DE4}"/>
              </a:ext>
            </a:extLst>
          </p:cNvPr>
          <p:cNvPicPr>
            <a:picLocks noGrp="1" noChangeAspect="1"/>
          </p:cNvPicPr>
          <p:nvPr>
            <p:ph idx="1"/>
          </p:nvPr>
        </p:nvPicPr>
        <p:blipFill>
          <a:blip r:embed="rId2" cstate="hqprint">
            <a:alphaModFix amt="15000"/>
            <a:extLst>
              <a:ext uri="{28A0092B-C50C-407E-A947-70E740481C1C}">
                <a14:useLocalDpi xmlns:a14="http://schemas.microsoft.com/office/drawing/2010/main" val="0"/>
              </a:ext>
            </a:extLst>
          </a:blip>
          <a:stretch>
            <a:fillRect/>
          </a:stretch>
        </p:blipFill>
        <p:spPr>
          <a:xfrm>
            <a:off x="-919939" y="3616570"/>
            <a:ext cx="3583764" cy="3984170"/>
          </a:xfrm>
          <a:effectLst>
            <a:reflection stA="0" endPos="65000" dist="50800" dir="5400000" sy="-100000" algn="bl" rotWithShape="0"/>
          </a:effectLst>
        </p:spPr>
      </p:pic>
      <p:sp>
        <p:nvSpPr>
          <p:cNvPr id="7" name="תיבת טקסט 6">
            <a:extLst>
              <a:ext uri="{FF2B5EF4-FFF2-40B4-BE49-F238E27FC236}">
                <a16:creationId xmlns:a16="http://schemas.microsoft.com/office/drawing/2014/main" id="{D243C7A2-0267-4C3E-8E85-A5187082DDCC}"/>
              </a:ext>
            </a:extLst>
          </p:cNvPr>
          <p:cNvSpPr txBox="1"/>
          <p:nvPr/>
        </p:nvSpPr>
        <p:spPr>
          <a:xfrm>
            <a:off x="3240551" y="566665"/>
            <a:ext cx="8107387" cy="461665"/>
          </a:xfrm>
          <a:prstGeom prst="rect">
            <a:avLst/>
          </a:prstGeom>
          <a:noFill/>
        </p:spPr>
        <p:txBody>
          <a:bodyPr wrap="square" rtlCol="1">
            <a:spAutoFit/>
          </a:bodyPr>
          <a:lstStyle/>
          <a:p>
            <a:pPr lvl="0" algn="r" rtl="1"/>
            <a:r>
              <a:rPr lang="he-IL" sz="2400" b="1" i="0" u="none" strike="noStrike" dirty="0">
                <a:solidFill>
                  <a:srgbClr val="B0BA21"/>
                </a:solidFill>
                <a:effectLst/>
                <a:latin typeface="Rubik" pitchFamily="2" charset="-79"/>
                <a:cs typeface="Rubik" pitchFamily="2" charset="-79"/>
              </a:rPr>
              <a:t>הקשר בין השואה הארמנית להקמת ניל"י</a:t>
            </a:r>
            <a:r>
              <a:rPr lang="he-IL" sz="2400" b="1" dirty="0">
                <a:solidFill>
                  <a:srgbClr val="B0BA21"/>
                </a:solidFill>
                <a:latin typeface="SimplerPro_V2" panose="00000500000000000000" pitchFamily="50" charset="-79"/>
              </a:rPr>
              <a:t> </a:t>
            </a:r>
          </a:p>
        </p:txBody>
      </p:sp>
      <p:sp>
        <p:nvSpPr>
          <p:cNvPr id="9" name="תיבת טקסט 8">
            <a:extLst>
              <a:ext uri="{FF2B5EF4-FFF2-40B4-BE49-F238E27FC236}">
                <a16:creationId xmlns:a16="http://schemas.microsoft.com/office/drawing/2014/main" id="{5B2733D6-650A-BE74-EAA1-96521291FCD6}"/>
              </a:ext>
            </a:extLst>
          </p:cNvPr>
          <p:cNvSpPr txBox="1"/>
          <p:nvPr/>
        </p:nvSpPr>
        <p:spPr>
          <a:xfrm>
            <a:off x="1828800" y="1227438"/>
            <a:ext cx="9519138" cy="5247590"/>
          </a:xfrm>
          <a:prstGeom prst="rect">
            <a:avLst/>
          </a:prstGeom>
          <a:noFill/>
        </p:spPr>
        <p:txBody>
          <a:bodyPr wrap="square">
            <a:spAutoFit/>
          </a:bodyPr>
          <a:lstStyle/>
          <a:p>
            <a:pPr algn="just" rtl="1">
              <a:spcBef>
                <a:spcPts val="0"/>
              </a:spcBef>
              <a:spcAft>
                <a:spcPts val="0"/>
              </a:spcAft>
            </a:pPr>
            <a:r>
              <a:rPr lang="he-IL" sz="1800" b="0" i="0" u="none" strike="noStrike" dirty="0">
                <a:solidFill>
                  <a:srgbClr val="103A62"/>
                </a:solidFill>
                <a:effectLst/>
                <a:latin typeface="SimplerPro" panose="00000500000000000000" pitchFamily="2" charset="-79"/>
                <a:cs typeface="SimplerPro" panose="00000500000000000000" pitchFamily="2" charset="-79"/>
              </a:rPr>
              <a:t>באחת מנסיעותיה של שרה אהרונסון מתורכיה לישראל, ברכבת לאורך מזרחה של האימפריה העות'מאנית,  </a:t>
            </a:r>
            <a:r>
              <a:rPr lang="he-IL" sz="1800" b="0" i="0" u="none" strike="noStrike" dirty="0" err="1">
                <a:solidFill>
                  <a:srgbClr val="103A62"/>
                </a:solidFill>
                <a:effectLst/>
                <a:latin typeface="SimplerPro" panose="00000500000000000000" pitchFamily="2" charset="-79"/>
                <a:cs typeface="SimplerPro" panose="00000500000000000000" pitchFamily="2" charset="-79"/>
              </a:rPr>
              <a:t>היתה</a:t>
            </a:r>
            <a:r>
              <a:rPr lang="he-IL" sz="1800" b="0" i="0" u="none" strike="noStrike" dirty="0">
                <a:solidFill>
                  <a:srgbClr val="103A62"/>
                </a:solidFill>
                <a:effectLst/>
                <a:latin typeface="SimplerPro" panose="00000500000000000000" pitchFamily="2" charset="-79"/>
                <a:cs typeface="SimplerPro" panose="00000500000000000000" pitchFamily="2" charset="-79"/>
              </a:rPr>
              <a:t> שרה  אהרונסון עדה לטבח ולזוועות שביצעו </a:t>
            </a:r>
            <a:r>
              <a:rPr lang="he-IL" sz="1800" b="0" i="0" u="none" strike="noStrike" dirty="0" err="1">
                <a:solidFill>
                  <a:srgbClr val="103A62"/>
                </a:solidFill>
                <a:effectLst/>
                <a:latin typeface="SimplerPro" panose="00000500000000000000" pitchFamily="2" charset="-79"/>
                <a:cs typeface="SimplerPro" panose="00000500000000000000" pitchFamily="2" charset="-79"/>
              </a:rPr>
              <a:t>העות'מאנים</a:t>
            </a:r>
            <a:r>
              <a:rPr lang="he-IL" sz="1800" b="0" i="0" u="none" strike="noStrike" dirty="0">
                <a:solidFill>
                  <a:srgbClr val="103A62"/>
                </a:solidFill>
                <a:effectLst/>
                <a:latin typeface="SimplerPro" panose="00000500000000000000" pitchFamily="2" charset="-79"/>
                <a:cs typeface="SimplerPro" panose="00000500000000000000" pitchFamily="2" charset="-79"/>
              </a:rPr>
              <a:t> (התורכים)</a:t>
            </a:r>
            <a:r>
              <a:rPr lang="he-IL" sz="1800" b="1" i="0" u="none" strike="noStrike" dirty="0">
                <a:solidFill>
                  <a:srgbClr val="103A62"/>
                </a:solidFill>
                <a:effectLst/>
                <a:latin typeface="SimplerPro" panose="00000500000000000000" pitchFamily="2" charset="-79"/>
                <a:cs typeface="SimplerPro" panose="00000500000000000000" pitchFamily="2" charset="-79"/>
              </a:rPr>
              <a:t> </a:t>
            </a:r>
            <a:r>
              <a:rPr lang="he-IL" sz="1800" b="1" i="0" u="sng" dirty="0">
                <a:solidFill>
                  <a:srgbClr val="103A62"/>
                </a:solidFill>
                <a:effectLst/>
                <a:latin typeface="SimplerPro" panose="00000500000000000000" pitchFamily="2" charset="-79"/>
                <a:cs typeface="SimplerPro" panose="00000500000000000000" pitchFamily="2" charset="-79"/>
              </a:rPr>
              <a:t>בעם הארמני</a:t>
            </a:r>
            <a:r>
              <a:rPr lang="he-IL" sz="1800" b="0" i="0" u="none" strike="noStrike" dirty="0">
                <a:solidFill>
                  <a:srgbClr val="103A62"/>
                </a:solidFill>
                <a:effectLst/>
                <a:latin typeface="SimplerPro" panose="00000500000000000000" pitchFamily="2" charset="-79"/>
                <a:cs typeface="SimplerPro" panose="00000500000000000000" pitchFamily="2" charset="-79"/>
              </a:rPr>
              <a:t>. מחזות אלו פיתחו שנאה הולכת וגוברת בליבה כלפי </a:t>
            </a:r>
            <a:r>
              <a:rPr lang="he-IL" sz="1800" b="0" i="0" u="none" strike="noStrike" dirty="0" err="1">
                <a:solidFill>
                  <a:srgbClr val="103A62"/>
                </a:solidFill>
                <a:effectLst/>
                <a:latin typeface="SimplerPro" panose="00000500000000000000" pitchFamily="2" charset="-79"/>
                <a:cs typeface="SimplerPro" panose="00000500000000000000" pitchFamily="2" charset="-79"/>
              </a:rPr>
              <a:t>העות'מאנים</a:t>
            </a:r>
            <a:r>
              <a:rPr lang="he-IL" sz="1800" b="0" i="0" u="none" strike="noStrike" dirty="0">
                <a:solidFill>
                  <a:srgbClr val="103A62"/>
                </a:solidFill>
                <a:effectLst/>
                <a:latin typeface="SimplerPro" panose="00000500000000000000" pitchFamily="2" charset="-79"/>
                <a:cs typeface="SimplerPro" panose="00000500000000000000" pitchFamily="2" charset="-79"/>
              </a:rPr>
              <a:t>:</a:t>
            </a:r>
          </a:p>
          <a:p>
            <a:pPr algn="just" rtl="1">
              <a:spcBef>
                <a:spcPts val="0"/>
              </a:spcBef>
              <a:spcAft>
                <a:spcPts val="0"/>
              </a:spcAft>
            </a:pPr>
            <a:endParaRPr lang="he-IL" b="0" dirty="0">
              <a:solidFill>
                <a:srgbClr val="103A62"/>
              </a:solidFill>
              <a:effectLst/>
              <a:latin typeface="SimplerPro" panose="00000500000000000000" pitchFamily="2" charset="-79"/>
              <a:cs typeface="SimplerPro" panose="00000500000000000000" pitchFamily="2" charset="-79"/>
            </a:endParaRPr>
          </a:p>
          <a:p>
            <a:pPr algn="just" rtl="1">
              <a:spcBef>
                <a:spcPts val="0"/>
              </a:spcBef>
              <a:spcAft>
                <a:spcPts val="1500"/>
              </a:spcAft>
            </a:pPr>
            <a:r>
              <a:rPr lang="he-IL" sz="1800" b="0" i="0" u="none" strike="noStrike" dirty="0">
                <a:solidFill>
                  <a:srgbClr val="103A62"/>
                </a:solidFill>
                <a:effectLst/>
                <a:latin typeface="SimplerPro" panose="00000500000000000000" pitchFamily="2" charset="-79"/>
                <a:cs typeface="SimplerPro" panose="00000500000000000000" pitchFamily="2" charset="-79"/>
              </a:rPr>
              <a:t>"... זעקת הארמנים פילחה את אוזני. </a:t>
            </a:r>
            <a:r>
              <a:rPr lang="he-IL" sz="2000" b="1" i="0" u="none" strike="noStrike" dirty="0">
                <a:solidFill>
                  <a:srgbClr val="103A62"/>
                </a:solidFill>
                <a:effectLst/>
                <a:latin typeface="SimplerPro" panose="00000500000000000000" pitchFamily="2" charset="-79"/>
                <a:cs typeface="SimplerPro" panose="00000500000000000000" pitchFamily="2" charset="-79"/>
              </a:rPr>
              <a:t>בעיני ראיתי את עינוייהם והתפללתי כי אתעוור כדי שעיניי לא </a:t>
            </a:r>
            <a:r>
              <a:rPr lang="he-IL" sz="2000" b="1" i="0" u="none" strike="noStrike" dirty="0" err="1">
                <a:solidFill>
                  <a:srgbClr val="103A62"/>
                </a:solidFill>
                <a:effectLst/>
                <a:latin typeface="SimplerPro" panose="00000500000000000000" pitchFamily="2" charset="-79"/>
                <a:cs typeface="SimplerPro" panose="00000500000000000000" pitchFamily="2" charset="-79"/>
              </a:rPr>
              <a:t>תוסיפנה</a:t>
            </a:r>
            <a:r>
              <a:rPr lang="he-IL" sz="2000" b="1" i="0" u="none" strike="noStrike" dirty="0">
                <a:solidFill>
                  <a:srgbClr val="103A62"/>
                </a:solidFill>
                <a:effectLst/>
                <a:latin typeface="SimplerPro" panose="00000500000000000000" pitchFamily="2" charset="-79"/>
                <a:cs typeface="SimplerPro" panose="00000500000000000000" pitchFamily="2" charset="-79"/>
              </a:rPr>
              <a:t> לראות… אתם רוצחים, אתם חיות טורפות צמאי דם, אתם מוגי לב, מנוולים</a:t>
            </a:r>
            <a:r>
              <a:rPr lang="he-IL" sz="1800" b="0" i="0" u="none" strike="noStrike" dirty="0">
                <a:solidFill>
                  <a:srgbClr val="103A62"/>
                </a:solidFill>
                <a:effectLst/>
                <a:latin typeface="SimplerPro" panose="00000500000000000000" pitchFamily="2" charset="-79"/>
                <a:cs typeface="SimplerPro" panose="00000500000000000000" pitchFamily="2" charset="-79"/>
              </a:rPr>
              <a:t>. ואני לבדי אישה חלשה, קמתי להגן על עמי </a:t>
            </a:r>
            <a:r>
              <a:rPr lang="he-IL" sz="1800" b="1" i="0" u="none" strike="noStrike" dirty="0">
                <a:solidFill>
                  <a:srgbClr val="103A62"/>
                </a:solidFill>
                <a:effectLst/>
                <a:latin typeface="SimplerPro" panose="00000500000000000000" pitchFamily="2" charset="-79"/>
                <a:cs typeface="SimplerPro" panose="00000500000000000000" pitchFamily="2" charset="-79"/>
              </a:rPr>
              <a:t>אתם רוצחים, אתם חיות טורפות צמאי דם, אתם מוגי לב, מנוולים</a:t>
            </a:r>
            <a:r>
              <a:rPr lang="he-IL" sz="1800" b="0" i="0" u="none" strike="noStrike" dirty="0">
                <a:solidFill>
                  <a:srgbClr val="103A62"/>
                </a:solidFill>
                <a:effectLst/>
                <a:latin typeface="SimplerPro" panose="00000500000000000000" pitchFamily="2" charset="-79"/>
                <a:cs typeface="SimplerPro" panose="00000500000000000000" pitchFamily="2" charset="-79"/>
              </a:rPr>
              <a:t>. ואני לבדי, </a:t>
            </a:r>
            <a:r>
              <a:rPr lang="he-IL" sz="1800" b="0" i="0" u="none" strike="noStrike" dirty="0" err="1">
                <a:solidFill>
                  <a:srgbClr val="103A62"/>
                </a:solidFill>
                <a:effectLst/>
                <a:latin typeface="SimplerPro" panose="00000500000000000000" pitchFamily="2" charset="-79"/>
                <a:cs typeface="SimplerPro" panose="00000500000000000000" pitchFamily="2" charset="-79"/>
              </a:rPr>
              <a:t>אשה</a:t>
            </a:r>
            <a:r>
              <a:rPr lang="he-IL" sz="1800" b="0" i="0" u="none" strike="noStrike" dirty="0">
                <a:solidFill>
                  <a:srgbClr val="103A62"/>
                </a:solidFill>
                <a:effectLst/>
                <a:latin typeface="SimplerPro" panose="00000500000000000000" pitchFamily="2" charset="-79"/>
                <a:cs typeface="SimplerPro" panose="00000500000000000000" pitchFamily="2" charset="-79"/>
              </a:rPr>
              <a:t> חלשה, קמתי להגן על עמי לבל תעשו בו כאשר עשיתם בארמנים...אני לבדי, בעצם ידי חפרתי לכם קבר... איחרתם את המועד! כבר לא תינצלו...לשווא עיניתם אותי...לשווא תענו חפים מפשע...אתם אבודים... הנה הגואלים באים...הצלתי את עמי, נקמתי את דם הארמנים...וקללתי תרדוף אתכם עד סוף הדורות..." </a:t>
            </a:r>
          </a:p>
          <a:p>
            <a:pPr algn="just" rtl="1">
              <a:spcBef>
                <a:spcPts val="0"/>
              </a:spcBef>
              <a:spcAft>
                <a:spcPts val="1500"/>
              </a:spcAft>
            </a:pPr>
            <a:r>
              <a:rPr lang="he-IL" sz="1800" b="0" i="0" u="none" strike="noStrike" dirty="0">
                <a:solidFill>
                  <a:srgbClr val="103A62"/>
                </a:solidFill>
                <a:effectLst/>
                <a:latin typeface="SimplerPro" panose="00000500000000000000" pitchFamily="2" charset="-79"/>
                <a:cs typeface="SimplerPro" panose="00000500000000000000" pitchFamily="2" charset="-79"/>
              </a:rPr>
              <a:t>(מתוך "שרה שלהבת ניל"י" מאת אלכסנדר אהרונסון)</a:t>
            </a:r>
            <a:endParaRPr lang="he-IL" b="0" dirty="0">
              <a:solidFill>
                <a:srgbClr val="103A62"/>
              </a:solidFill>
              <a:effectLst/>
              <a:latin typeface="SimplerPro" panose="00000500000000000000" pitchFamily="2" charset="-79"/>
              <a:cs typeface="SimplerPro" panose="00000500000000000000" pitchFamily="2" charset="-79"/>
            </a:endParaRPr>
          </a:p>
          <a:p>
            <a:pPr algn="just" rtl="1" fontAlgn="base">
              <a:spcBef>
                <a:spcPts val="0"/>
              </a:spcBef>
              <a:spcAft>
                <a:spcPts val="0"/>
              </a:spcAft>
            </a:pPr>
            <a:endParaRPr lang="he-IL" sz="1800" b="1" i="0" u="none" strike="noStrike" dirty="0">
              <a:solidFill>
                <a:srgbClr val="103A62"/>
              </a:solidFill>
              <a:effectLst/>
              <a:latin typeface="SimplerPro" panose="00000500000000000000" pitchFamily="2" charset="-79"/>
              <a:cs typeface="SimplerPro" panose="00000500000000000000" pitchFamily="2" charset="-79"/>
            </a:endParaRPr>
          </a:p>
          <a:p>
            <a:pPr algn="just" rtl="1" fontAlgn="base">
              <a:spcBef>
                <a:spcPts val="0"/>
              </a:spcBef>
              <a:spcAft>
                <a:spcPts val="0"/>
              </a:spcAft>
            </a:pPr>
            <a:r>
              <a:rPr lang="he-IL" sz="1800" b="1" i="0" u="none" strike="noStrike" dirty="0">
                <a:solidFill>
                  <a:srgbClr val="103A62"/>
                </a:solidFill>
                <a:effectLst/>
                <a:latin typeface="SimplerPro" panose="00000500000000000000" pitchFamily="2" charset="-79"/>
                <a:cs typeface="SimplerPro" panose="00000500000000000000" pitchFamily="2" charset="-79"/>
              </a:rPr>
              <a:t>שרה משמיעה את קולה</a:t>
            </a:r>
            <a:r>
              <a:rPr lang="he-IL" sz="1800" b="0" i="0" u="none" strike="noStrike" dirty="0">
                <a:solidFill>
                  <a:srgbClr val="103A62"/>
                </a:solidFill>
                <a:effectLst/>
                <a:latin typeface="SimplerPro" panose="00000500000000000000" pitchFamily="2" charset="-79"/>
                <a:cs typeface="SimplerPro" panose="00000500000000000000" pitchFamily="2" charset="-79"/>
              </a:rPr>
              <a:t>, מזדעזעת ממה שהיא רואה בדרך, את הטבח בעם הארמני. לדבריה היא נוקמת את דם הארמנים, מהי הנקמה? ומה המסקנות שלה מהמעשים של הטורקים?</a:t>
            </a:r>
          </a:p>
          <a:p>
            <a:pPr algn="just" rtl="1"/>
            <a:br>
              <a:rPr lang="he-IL" b="0" dirty="0">
                <a:solidFill>
                  <a:srgbClr val="103A62"/>
                </a:solidFill>
                <a:effectLst/>
                <a:latin typeface="SimplerPro" panose="00000500000000000000" pitchFamily="2" charset="-79"/>
                <a:cs typeface="SimplerPro" panose="00000500000000000000" pitchFamily="2" charset="-79"/>
              </a:rPr>
            </a:br>
            <a:r>
              <a:rPr lang="he-IL" sz="1800" b="0" i="0" u="none" strike="noStrike" dirty="0">
                <a:solidFill>
                  <a:srgbClr val="103A62"/>
                </a:solidFill>
                <a:effectLst/>
                <a:latin typeface="SimplerPro" panose="00000500000000000000" pitchFamily="2" charset="-79"/>
                <a:cs typeface="SimplerPro" panose="00000500000000000000" pitchFamily="2" charset="-79"/>
              </a:rPr>
              <a:t>עד כמה אנחנו </a:t>
            </a:r>
            <a:r>
              <a:rPr lang="he-IL" sz="1800" b="0" i="0" u="sng" dirty="0">
                <a:solidFill>
                  <a:srgbClr val="103A62"/>
                </a:solidFill>
                <a:effectLst/>
                <a:latin typeface="SimplerPro" panose="00000500000000000000" pitchFamily="2" charset="-79"/>
                <a:cs typeface="SimplerPro" panose="00000500000000000000" pitchFamily="2" charset="-79"/>
              </a:rPr>
              <a:t>מודעים ופועלים</a:t>
            </a:r>
            <a:r>
              <a:rPr lang="he-IL" sz="1800" b="0" i="0" u="none" strike="noStrike" dirty="0">
                <a:solidFill>
                  <a:srgbClr val="103A62"/>
                </a:solidFill>
                <a:effectLst/>
                <a:latin typeface="SimplerPro" panose="00000500000000000000" pitchFamily="2" charset="-79"/>
                <a:cs typeface="SimplerPro" panose="00000500000000000000" pitchFamily="2" charset="-79"/>
              </a:rPr>
              <a:t> לתיקון עוולות שמתרחשות בימינו? האם אנחנו משמיעים את קולנו?</a:t>
            </a:r>
            <a:endParaRPr lang="he-IL" dirty="0">
              <a:solidFill>
                <a:srgbClr val="103A62"/>
              </a:solidFill>
              <a:latin typeface="SimplerPro" panose="00000500000000000000" pitchFamily="2" charset="-79"/>
              <a:cs typeface="SimplerPro" panose="00000500000000000000" pitchFamily="2" charset="-79"/>
            </a:endParaRPr>
          </a:p>
        </p:txBody>
      </p:sp>
      <p:sp>
        <p:nvSpPr>
          <p:cNvPr id="2" name="תיבת טקסט 1">
            <a:extLst>
              <a:ext uri="{FF2B5EF4-FFF2-40B4-BE49-F238E27FC236}">
                <a16:creationId xmlns:a16="http://schemas.microsoft.com/office/drawing/2014/main" id="{B6568806-211E-46B4-9B11-A6E2471AEE9D}"/>
              </a:ext>
            </a:extLst>
          </p:cNvPr>
          <p:cNvSpPr txBox="1"/>
          <p:nvPr/>
        </p:nvSpPr>
        <p:spPr>
          <a:xfrm>
            <a:off x="452786" y="3942255"/>
            <a:ext cx="939114" cy="923330"/>
          </a:xfrm>
          <a:prstGeom prst="rect">
            <a:avLst/>
          </a:prstGeom>
          <a:noFill/>
        </p:spPr>
        <p:txBody>
          <a:bodyPr wrap="square" rtlCol="0">
            <a:spAutoFit/>
          </a:bodyPr>
          <a:lstStyle/>
          <a:p>
            <a:pPr algn="ctr"/>
            <a:r>
              <a:rPr lang="he-IL" dirty="0"/>
              <a:t>ומה רלוונטי</a:t>
            </a:r>
          </a:p>
          <a:p>
            <a:pPr algn="ctr"/>
            <a:r>
              <a:rPr lang="he-IL" dirty="0"/>
              <a:t>להיום?</a:t>
            </a:r>
            <a:endParaRPr lang="en-US" dirty="0"/>
          </a:p>
        </p:txBody>
      </p:sp>
    </p:spTree>
    <p:extLst>
      <p:ext uri="{BB962C8B-B14F-4D97-AF65-F5344CB8AC3E}">
        <p14:creationId xmlns:p14="http://schemas.microsoft.com/office/powerpoint/2010/main" val="150771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ערכת נושא Office">
  <a:themeElements>
    <a:clrScheme name="רשת אמית">
      <a:dk1>
        <a:srgbClr val="00355F"/>
      </a:dk1>
      <a:lt1>
        <a:srgbClr val="E7E6E6"/>
      </a:lt1>
      <a:dk2>
        <a:srgbClr val="B0BD21"/>
      </a:dk2>
      <a:lt2>
        <a:srgbClr val="15AEE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25645</TotalTime>
  <Words>1341</Words>
  <Application>Microsoft Office PowerPoint</Application>
  <PresentationFormat>מסך רחב</PresentationFormat>
  <Paragraphs>162</Paragraphs>
  <Slides>15</Slides>
  <Notes>0</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15</vt:i4>
      </vt:variant>
    </vt:vector>
  </HeadingPairs>
  <TitlesOfParts>
    <vt:vector size="28" baseType="lpstr">
      <vt:lpstr>Anomalia ML v2 AAA UltraBold</vt:lpstr>
      <vt:lpstr>Arial</vt:lpstr>
      <vt:lpstr>Calibri</vt:lpstr>
      <vt:lpstr>Calibri Light</vt:lpstr>
      <vt:lpstr>inherit</vt:lpstr>
      <vt:lpstr>Lucida Sans Unicode</vt:lpstr>
      <vt:lpstr>Roboto</vt:lpstr>
      <vt:lpstr>Rubik</vt:lpstr>
      <vt:lpstr>simpler regular</vt:lpstr>
      <vt:lpstr>SimplerPro</vt:lpstr>
      <vt:lpstr>SimplerPro_V2</vt:lpstr>
      <vt:lpstr>SimplerPro_V3</vt:lpstr>
      <vt:lpstr>ערכת נושא Office</vt:lpstr>
      <vt:lpstr>מצגת של PowerPoint‏</vt:lpstr>
      <vt:lpstr>מצגת של PowerPoint‏</vt:lpstr>
      <vt:lpstr>106 שנה למותה של שרה גיבורת ניל"י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4</cp:revision>
  <dcterms:modified xsi:type="dcterms:W3CDTF">2023-10-13T07:08:36Z</dcterms:modified>
</cp:coreProperties>
</file>