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11"/>
  </p:notesMasterIdLst>
  <p:sldIdLst>
    <p:sldId id="256" r:id="rId3"/>
    <p:sldId id="258" r:id="rId4"/>
    <p:sldId id="262" r:id="rId5"/>
    <p:sldId id="263" r:id="rId6"/>
    <p:sldId id="259" r:id="rId7"/>
    <p:sldId id="260" r:id="rId8"/>
    <p:sldId id="261" r:id="rId9"/>
    <p:sldId id="264" r:id="rId1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68" d="100"/>
          <a:sy n="68" d="100"/>
        </p:scale>
        <p:origin x="58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BC506FD-A26D-4554-80C7-E22B473461C8}" type="datetimeFigureOut">
              <a:rPr lang="he-IL" smtClean="0"/>
              <a:t>א'/חשון/תשפ"ד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A847DFB-7566-488F-817A-C94DC996D051}" type="slidenum">
              <a:rPr lang="he-IL" smtClean="0"/>
              <a:t>‹#›</a:t>
            </a:fld>
            <a:endParaRPr lang="he-IL"/>
          </a:p>
        </p:txBody>
      </p:sp>
    </p:spTree>
    <p:extLst>
      <p:ext uri="{BB962C8B-B14F-4D97-AF65-F5344CB8AC3E}">
        <p14:creationId xmlns:p14="http://schemas.microsoft.com/office/powerpoint/2010/main" val="32831434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8ce97275c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8ce97275c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8ce97275cd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8ce97275cd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8ce97275cd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8ce97275cd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BFC676B-9B21-D827-BE91-A489B5C6AEF1}"/>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54B099C5-C7F2-39A8-FAA4-FA8F4B640A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0ED18258-2168-9FF5-E595-2A6E38E2DD78}"/>
              </a:ext>
            </a:extLst>
          </p:cNvPr>
          <p:cNvSpPr>
            <a:spLocks noGrp="1"/>
          </p:cNvSpPr>
          <p:nvPr>
            <p:ph type="dt" sz="half" idx="10"/>
          </p:nvPr>
        </p:nvSpPr>
        <p:spPr/>
        <p:txBody>
          <a:bodyPr/>
          <a:lstStyle/>
          <a:p>
            <a:fld id="{D73C0BB7-7E78-45DC-BEA6-04BCC2B9B914}" type="datetimeFigureOut">
              <a:rPr lang="he-IL" smtClean="0"/>
              <a:t>א'/חשון/תשפ"ד</a:t>
            </a:fld>
            <a:endParaRPr lang="he-IL"/>
          </a:p>
        </p:txBody>
      </p:sp>
      <p:sp>
        <p:nvSpPr>
          <p:cNvPr id="5" name="מציין מיקום של כותרת תחתונה 4">
            <a:extLst>
              <a:ext uri="{FF2B5EF4-FFF2-40B4-BE49-F238E27FC236}">
                <a16:creationId xmlns:a16="http://schemas.microsoft.com/office/drawing/2014/main" id="{46A21815-3979-0B59-039A-D18BE108282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BC42224-31A0-B4C8-9107-772319EA3560}"/>
              </a:ext>
            </a:extLst>
          </p:cNvPr>
          <p:cNvSpPr>
            <a:spLocks noGrp="1"/>
          </p:cNvSpPr>
          <p:nvPr>
            <p:ph type="sldNum" sz="quarter" idx="12"/>
          </p:nvPr>
        </p:nvSpPr>
        <p:spPr/>
        <p:txBody>
          <a:bodyPr/>
          <a:lstStyle/>
          <a:p>
            <a:fld id="{B9477F89-6647-453C-961F-81ECAFF94937}" type="slidenum">
              <a:rPr lang="he-IL" smtClean="0"/>
              <a:t>‹#›</a:t>
            </a:fld>
            <a:endParaRPr lang="he-IL"/>
          </a:p>
        </p:txBody>
      </p:sp>
    </p:spTree>
    <p:extLst>
      <p:ext uri="{BB962C8B-B14F-4D97-AF65-F5344CB8AC3E}">
        <p14:creationId xmlns:p14="http://schemas.microsoft.com/office/powerpoint/2010/main" val="1778842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CDBD86D-8689-7293-9EF3-1C90B5F9FA5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BBFF0434-6FF1-F8B3-69AE-22EBDF8958ED}"/>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D3107C4-79E4-AE5E-DDCC-79AB49122532}"/>
              </a:ext>
            </a:extLst>
          </p:cNvPr>
          <p:cNvSpPr>
            <a:spLocks noGrp="1"/>
          </p:cNvSpPr>
          <p:nvPr>
            <p:ph type="dt" sz="half" idx="10"/>
          </p:nvPr>
        </p:nvSpPr>
        <p:spPr/>
        <p:txBody>
          <a:bodyPr/>
          <a:lstStyle/>
          <a:p>
            <a:fld id="{D73C0BB7-7E78-45DC-BEA6-04BCC2B9B914}" type="datetimeFigureOut">
              <a:rPr lang="he-IL" smtClean="0"/>
              <a:t>א'/חשון/תשפ"ד</a:t>
            </a:fld>
            <a:endParaRPr lang="he-IL"/>
          </a:p>
        </p:txBody>
      </p:sp>
      <p:sp>
        <p:nvSpPr>
          <p:cNvPr id="5" name="מציין מיקום של כותרת תחתונה 4">
            <a:extLst>
              <a:ext uri="{FF2B5EF4-FFF2-40B4-BE49-F238E27FC236}">
                <a16:creationId xmlns:a16="http://schemas.microsoft.com/office/drawing/2014/main" id="{C87CA734-26CB-B4D2-B5FA-8D9F7965AF9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2AB3EAB-7A3D-D772-64A2-6874C4CBEA74}"/>
              </a:ext>
            </a:extLst>
          </p:cNvPr>
          <p:cNvSpPr>
            <a:spLocks noGrp="1"/>
          </p:cNvSpPr>
          <p:nvPr>
            <p:ph type="sldNum" sz="quarter" idx="12"/>
          </p:nvPr>
        </p:nvSpPr>
        <p:spPr/>
        <p:txBody>
          <a:bodyPr/>
          <a:lstStyle/>
          <a:p>
            <a:fld id="{B9477F89-6647-453C-961F-81ECAFF94937}" type="slidenum">
              <a:rPr lang="he-IL" smtClean="0"/>
              <a:t>‹#›</a:t>
            </a:fld>
            <a:endParaRPr lang="he-IL"/>
          </a:p>
        </p:txBody>
      </p:sp>
    </p:spTree>
    <p:extLst>
      <p:ext uri="{BB962C8B-B14F-4D97-AF65-F5344CB8AC3E}">
        <p14:creationId xmlns:p14="http://schemas.microsoft.com/office/powerpoint/2010/main" val="3549226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96D5B879-9FA8-5E65-E077-6C3AED783849}"/>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7419B1B0-1EA4-CC19-B850-82E5DCFC0A08}"/>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9CFF288-7097-B9E0-BC97-3ADC2EC41615}"/>
              </a:ext>
            </a:extLst>
          </p:cNvPr>
          <p:cNvSpPr>
            <a:spLocks noGrp="1"/>
          </p:cNvSpPr>
          <p:nvPr>
            <p:ph type="dt" sz="half" idx="10"/>
          </p:nvPr>
        </p:nvSpPr>
        <p:spPr/>
        <p:txBody>
          <a:bodyPr/>
          <a:lstStyle/>
          <a:p>
            <a:fld id="{D73C0BB7-7E78-45DC-BEA6-04BCC2B9B914}" type="datetimeFigureOut">
              <a:rPr lang="he-IL" smtClean="0"/>
              <a:t>א'/חשון/תשפ"ד</a:t>
            </a:fld>
            <a:endParaRPr lang="he-IL"/>
          </a:p>
        </p:txBody>
      </p:sp>
      <p:sp>
        <p:nvSpPr>
          <p:cNvPr id="5" name="מציין מיקום של כותרת תחתונה 4">
            <a:extLst>
              <a:ext uri="{FF2B5EF4-FFF2-40B4-BE49-F238E27FC236}">
                <a16:creationId xmlns:a16="http://schemas.microsoft.com/office/drawing/2014/main" id="{134ABBDB-C46D-B9A3-A9C3-1D563DCC89E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A3C3392-9E45-5C12-786C-E7553E7B5675}"/>
              </a:ext>
            </a:extLst>
          </p:cNvPr>
          <p:cNvSpPr>
            <a:spLocks noGrp="1"/>
          </p:cNvSpPr>
          <p:nvPr>
            <p:ph type="sldNum" sz="quarter" idx="12"/>
          </p:nvPr>
        </p:nvSpPr>
        <p:spPr/>
        <p:txBody>
          <a:bodyPr/>
          <a:lstStyle/>
          <a:p>
            <a:fld id="{B9477F89-6647-453C-961F-81ECAFF94937}" type="slidenum">
              <a:rPr lang="he-IL" smtClean="0"/>
              <a:t>‹#›</a:t>
            </a:fld>
            <a:endParaRPr lang="he-IL"/>
          </a:p>
        </p:txBody>
      </p:sp>
    </p:spTree>
    <p:extLst>
      <p:ext uri="{BB962C8B-B14F-4D97-AF65-F5344CB8AC3E}">
        <p14:creationId xmlns:p14="http://schemas.microsoft.com/office/powerpoint/2010/main" val="2394898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3588024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1490219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2756618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3161786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1605876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3458926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4190897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1831657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56A2C56-EF7E-88B5-363B-BFB33D6FB1D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172EA16-51B7-520F-75F7-784B588DDEC1}"/>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C222179-9180-1027-977E-DF5094EAEA8E}"/>
              </a:ext>
            </a:extLst>
          </p:cNvPr>
          <p:cNvSpPr>
            <a:spLocks noGrp="1"/>
          </p:cNvSpPr>
          <p:nvPr>
            <p:ph type="dt" sz="half" idx="10"/>
          </p:nvPr>
        </p:nvSpPr>
        <p:spPr/>
        <p:txBody>
          <a:bodyPr/>
          <a:lstStyle/>
          <a:p>
            <a:fld id="{D73C0BB7-7E78-45DC-BEA6-04BCC2B9B914}" type="datetimeFigureOut">
              <a:rPr lang="he-IL" smtClean="0"/>
              <a:t>א'/חשון/תשפ"ד</a:t>
            </a:fld>
            <a:endParaRPr lang="he-IL"/>
          </a:p>
        </p:txBody>
      </p:sp>
      <p:sp>
        <p:nvSpPr>
          <p:cNvPr id="5" name="מציין מיקום של כותרת תחתונה 4">
            <a:extLst>
              <a:ext uri="{FF2B5EF4-FFF2-40B4-BE49-F238E27FC236}">
                <a16:creationId xmlns:a16="http://schemas.microsoft.com/office/drawing/2014/main" id="{34E94A81-EBCE-6229-E7A4-6BC89F3C5DB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506E7E7-A412-9C9B-129C-F8A034EF450D}"/>
              </a:ext>
            </a:extLst>
          </p:cNvPr>
          <p:cNvSpPr>
            <a:spLocks noGrp="1"/>
          </p:cNvSpPr>
          <p:nvPr>
            <p:ph type="sldNum" sz="quarter" idx="12"/>
          </p:nvPr>
        </p:nvSpPr>
        <p:spPr/>
        <p:txBody>
          <a:bodyPr/>
          <a:lstStyle/>
          <a:p>
            <a:fld id="{B9477F89-6647-453C-961F-81ECAFF94937}" type="slidenum">
              <a:rPr lang="he-IL" smtClean="0"/>
              <a:t>‹#›</a:t>
            </a:fld>
            <a:endParaRPr lang="he-IL"/>
          </a:p>
        </p:txBody>
      </p:sp>
    </p:spTree>
    <p:extLst>
      <p:ext uri="{BB962C8B-B14F-4D97-AF65-F5344CB8AC3E}">
        <p14:creationId xmlns:p14="http://schemas.microsoft.com/office/powerpoint/2010/main" val="307495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2211921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SzPts val="1800"/>
              <a:buChar char="●"/>
              <a:defRPr/>
            </a:lvl1pPr>
            <a:lvl2pPr marL="1219170" lvl="1" indent="-423323" algn="ctr" rtl="0">
              <a:spcBef>
                <a:spcPts val="0"/>
              </a:spcBef>
              <a:spcAft>
                <a:spcPts val="0"/>
              </a:spcAft>
              <a:buSzPts val="1400"/>
              <a:buChar char="○"/>
              <a:defRPr/>
            </a:lvl2pPr>
            <a:lvl3pPr marL="1828754" lvl="2" indent="-423323" algn="ctr" rtl="0">
              <a:spcBef>
                <a:spcPts val="0"/>
              </a:spcBef>
              <a:spcAft>
                <a:spcPts val="0"/>
              </a:spcAft>
              <a:buSzPts val="1400"/>
              <a:buChar char="■"/>
              <a:defRPr/>
            </a:lvl3pPr>
            <a:lvl4pPr marL="2438339" lvl="3" indent="-423323" algn="ctr" rtl="0">
              <a:spcBef>
                <a:spcPts val="0"/>
              </a:spcBef>
              <a:spcAft>
                <a:spcPts val="0"/>
              </a:spcAft>
              <a:buSzPts val="1400"/>
              <a:buChar char="●"/>
              <a:defRPr/>
            </a:lvl4pPr>
            <a:lvl5pPr marL="3047924" lvl="4" indent="-423323" algn="ctr" rtl="0">
              <a:spcBef>
                <a:spcPts val="0"/>
              </a:spcBef>
              <a:spcAft>
                <a:spcPts val="0"/>
              </a:spcAft>
              <a:buSzPts val="1400"/>
              <a:buChar char="○"/>
              <a:defRPr/>
            </a:lvl5pPr>
            <a:lvl6pPr marL="3657509" lvl="5" indent="-423323" algn="ctr" rtl="0">
              <a:spcBef>
                <a:spcPts val="0"/>
              </a:spcBef>
              <a:spcAft>
                <a:spcPts val="0"/>
              </a:spcAft>
              <a:buSzPts val="1400"/>
              <a:buChar char="■"/>
              <a:defRPr/>
            </a:lvl6pPr>
            <a:lvl7pPr marL="4267093" lvl="6" indent="-423323" algn="ctr" rtl="0">
              <a:spcBef>
                <a:spcPts val="0"/>
              </a:spcBef>
              <a:spcAft>
                <a:spcPts val="0"/>
              </a:spcAft>
              <a:buSzPts val="1400"/>
              <a:buChar char="●"/>
              <a:defRPr/>
            </a:lvl7pPr>
            <a:lvl8pPr marL="4876678" lvl="7" indent="-423323" algn="ctr" rtl="0">
              <a:spcBef>
                <a:spcPts val="0"/>
              </a:spcBef>
              <a:spcAft>
                <a:spcPts val="0"/>
              </a:spcAft>
              <a:buSzPts val="1400"/>
              <a:buChar char="○"/>
              <a:defRPr/>
            </a:lvl8pPr>
            <a:lvl9pPr marL="5486263" lvl="8" indent="-423323"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2728420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336189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552FFF7-64BD-84AB-5B68-DFF66C360E60}"/>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EF6E6B0C-18F0-0E71-3D89-2F2D99CC54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D0C8BB0B-82F9-6ECD-5EFF-E27D7AB24F39}"/>
              </a:ext>
            </a:extLst>
          </p:cNvPr>
          <p:cNvSpPr>
            <a:spLocks noGrp="1"/>
          </p:cNvSpPr>
          <p:nvPr>
            <p:ph type="dt" sz="half" idx="10"/>
          </p:nvPr>
        </p:nvSpPr>
        <p:spPr/>
        <p:txBody>
          <a:bodyPr/>
          <a:lstStyle/>
          <a:p>
            <a:fld id="{D73C0BB7-7E78-45DC-BEA6-04BCC2B9B914}" type="datetimeFigureOut">
              <a:rPr lang="he-IL" smtClean="0"/>
              <a:t>א'/חשון/תשפ"ד</a:t>
            </a:fld>
            <a:endParaRPr lang="he-IL"/>
          </a:p>
        </p:txBody>
      </p:sp>
      <p:sp>
        <p:nvSpPr>
          <p:cNvPr id="5" name="מציין מיקום של כותרת תחתונה 4">
            <a:extLst>
              <a:ext uri="{FF2B5EF4-FFF2-40B4-BE49-F238E27FC236}">
                <a16:creationId xmlns:a16="http://schemas.microsoft.com/office/drawing/2014/main" id="{C60CB81C-1746-D8AB-B9BF-8ED8A14C0B2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285E6FF-0DF7-6AFC-A184-810771E83271}"/>
              </a:ext>
            </a:extLst>
          </p:cNvPr>
          <p:cNvSpPr>
            <a:spLocks noGrp="1"/>
          </p:cNvSpPr>
          <p:nvPr>
            <p:ph type="sldNum" sz="quarter" idx="12"/>
          </p:nvPr>
        </p:nvSpPr>
        <p:spPr/>
        <p:txBody>
          <a:bodyPr/>
          <a:lstStyle/>
          <a:p>
            <a:fld id="{B9477F89-6647-453C-961F-81ECAFF94937}" type="slidenum">
              <a:rPr lang="he-IL" smtClean="0"/>
              <a:t>‹#›</a:t>
            </a:fld>
            <a:endParaRPr lang="he-IL"/>
          </a:p>
        </p:txBody>
      </p:sp>
    </p:spTree>
    <p:extLst>
      <p:ext uri="{BB962C8B-B14F-4D97-AF65-F5344CB8AC3E}">
        <p14:creationId xmlns:p14="http://schemas.microsoft.com/office/powerpoint/2010/main" val="16253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99506DA-B2DD-BB62-0187-E12DFC648C7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582FF78-1E86-F4CC-DF1E-E0F30587A4DE}"/>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464E715C-0633-4484-04A5-A64173869145}"/>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EA6F74A9-C952-AFD3-A5A3-28B851EF165D}"/>
              </a:ext>
            </a:extLst>
          </p:cNvPr>
          <p:cNvSpPr>
            <a:spLocks noGrp="1"/>
          </p:cNvSpPr>
          <p:nvPr>
            <p:ph type="dt" sz="half" idx="10"/>
          </p:nvPr>
        </p:nvSpPr>
        <p:spPr/>
        <p:txBody>
          <a:bodyPr/>
          <a:lstStyle/>
          <a:p>
            <a:fld id="{D73C0BB7-7E78-45DC-BEA6-04BCC2B9B914}" type="datetimeFigureOut">
              <a:rPr lang="he-IL" smtClean="0"/>
              <a:t>א'/חשון/תשפ"ד</a:t>
            </a:fld>
            <a:endParaRPr lang="he-IL"/>
          </a:p>
        </p:txBody>
      </p:sp>
      <p:sp>
        <p:nvSpPr>
          <p:cNvPr id="6" name="מציין מיקום של כותרת תחתונה 5">
            <a:extLst>
              <a:ext uri="{FF2B5EF4-FFF2-40B4-BE49-F238E27FC236}">
                <a16:creationId xmlns:a16="http://schemas.microsoft.com/office/drawing/2014/main" id="{F5A8D156-8B18-FC8D-5D2E-7E692A0FFAA0}"/>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3B6C8E2-510D-A9F7-1328-8F294F23C00F}"/>
              </a:ext>
            </a:extLst>
          </p:cNvPr>
          <p:cNvSpPr>
            <a:spLocks noGrp="1"/>
          </p:cNvSpPr>
          <p:nvPr>
            <p:ph type="sldNum" sz="quarter" idx="12"/>
          </p:nvPr>
        </p:nvSpPr>
        <p:spPr/>
        <p:txBody>
          <a:bodyPr/>
          <a:lstStyle/>
          <a:p>
            <a:fld id="{B9477F89-6647-453C-961F-81ECAFF94937}" type="slidenum">
              <a:rPr lang="he-IL" smtClean="0"/>
              <a:t>‹#›</a:t>
            </a:fld>
            <a:endParaRPr lang="he-IL"/>
          </a:p>
        </p:txBody>
      </p:sp>
    </p:spTree>
    <p:extLst>
      <p:ext uri="{BB962C8B-B14F-4D97-AF65-F5344CB8AC3E}">
        <p14:creationId xmlns:p14="http://schemas.microsoft.com/office/powerpoint/2010/main" val="173182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4C09BF4-7586-EA24-4F22-BADCBAE4A703}"/>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916D86F-9504-99EB-7C68-3EFE929517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A877F0F-FC53-7CFF-1480-5BA982B43614}"/>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BA5F04B0-8E40-CC0E-A297-5819025763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28CE9BF5-D05B-2F4A-0E94-6D23320868F0}"/>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5E486B6D-8892-92D3-A7AE-5A8A2666B3C0}"/>
              </a:ext>
            </a:extLst>
          </p:cNvPr>
          <p:cNvSpPr>
            <a:spLocks noGrp="1"/>
          </p:cNvSpPr>
          <p:nvPr>
            <p:ph type="dt" sz="half" idx="10"/>
          </p:nvPr>
        </p:nvSpPr>
        <p:spPr/>
        <p:txBody>
          <a:bodyPr/>
          <a:lstStyle/>
          <a:p>
            <a:fld id="{D73C0BB7-7E78-45DC-BEA6-04BCC2B9B914}" type="datetimeFigureOut">
              <a:rPr lang="he-IL" smtClean="0"/>
              <a:t>א'/חשון/תשפ"ד</a:t>
            </a:fld>
            <a:endParaRPr lang="he-IL"/>
          </a:p>
        </p:txBody>
      </p:sp>
      <p:sp>
        <p:nvSpPr>
          <p:cNvPr id="8" name="מציין מיקום של כותרת תחתונה 7">
            <a:extLst>
              <a:ext uri="{FF2B5EF4-FFF2-40B4-BE49-F238E27FC236}">
                <a16:creationId xmlns:a16="http://schemas.microsoft.com/office/drawing/2014/main" id="{3C78F890-F278-AB90-7403-920B8E81446F}"/>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25DD418-65F6-630F-7D77-22AA1E80A58C}"/>
              </a:ext>
            </a:extLst>
          </p:cNvPr>
          <p:cNvSpPr>
            <a:spLocks noGrp="1"/>
          </p:cNvSpPr>
          <p:nvPr>
            <p:ph type="sldNum" sz="quarter" idx="12"/>
          </p:nvPr>
        </p:nvSpPr>
        <p:spPr/>
        <p:txBody>
          <a:bodyPr/>
          <a:lstStyle/>
          <a:p>
            <a:fld id="{B9477F89-6647-453C-961F-81ECAFF94937}" type="slidenum">
              <a:rPr lang="he-IL" smtClean="0"/>
              <a:t>‹#›</a:t>
            </a:fld>
            <a:endParaRPr lang="he-IL"/>
          </a:p>
        </p:txBody>
      </p:sp>
    </p:spTree>
    <p:extLst>
      <p:ext uri="{BB962C8B-B14F-4D97-AF65-F5344CB8AC3E}">
        <p14:creationId xmlns:p14="http://schemas.microsoft.com/office/powerpoint/2010/main" val="57419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503C073-5C87-B42D-DE9D-53FF74AD41E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1F56E22C-4790-B1C0-20AE-4A3B92108B8D}"/>
              </a:ext>
            </a:extLst>
          </p:cNvPr>
          <p:cNvSpPr>
            <a:spLocks noGrp="1"/>
          </p:cNvSpPr>
          <p:nvPr>
            <p:ph type="dt" sz="half" idx="10"/>
          </p:nvPr>
        </p:nvSpPr>
        <p:spPr/>
        <p:txBody>
          <a:bodyPr/>
          <a:lstStyle/>
          <a:p>
            <a:fld id="{D73C0BB7-7E78-45DC-BEA6-04BCC2B9B914}" type="datetimeFigureOut">
              <a:rPr lang="he-IL" smtClean="0"/>
              <a:t>א'/חשון/תשפ"ד</a:t>
            </a:fld>
            <a:endParaRPr lang="he-IL"/>
          </a:p>
        </p:txBody>
      </p:sp>
      <p:sp>
        <p:nvSpPr>
          <p:cNvPr id="4" name="מציין מיקום של כותרת תחתונה 3">
            <a:extLst>
              <a:ext uri="{FF2B5EF4-FFF2-40B4-BE49-F238E27FC236}">
                <a16:creationId xmlns:a16="http://schemas.microsoft.com/office/drawing/2014/main" id="{61C93194-5E9E-5799-1AA6-43C17F966880}"/>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EA6F3146-0B83-5548-DB63-BE698729BE2B}"/>
              </a:ext>
            </a:extLst>
          </p:cNvPr>
          <p:cNvSpPr>
            <a:spLocks noGrp="1"/>
          </p:cNvSpPr>
          <p:nvPr>
            <p:ph type="sldNum" sz="quarter" idx="12"/>
          </p:nvPr>
        </p:nvSpPr>
        <p:spPr/>
        <p:txBody>
          <a:bodyPr/>
          <a:lstStyle/>
          <a:p>
            <a:fld id="{B9477F89-6647-453C-961F-81ECAFF94937}" type="slidenum">
              <a:rPr lang="he-IL" smtClean="0"/>
              <a:t>‹#›</a:t>
            </a:fld>
            <a:endParaRPr lang="he-IL"/>
          </a:p>
        </p:txBody>
      </p:sp>
    </p:spTree>
    <p:extLst>
      <p:ext uri="{BB962C8B-B14F-4D97-AF65-F5344CB8AC3E}">
        <p14:creationId xmlns:p14="http://schemas.microsoft.com/office/powerpoint/2010/main" val="329724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8AAD134D-770E-1E25-FBB9-6BB65446E0EC}"/>
              </a:ext>
            </a:extLst>
          </p:cNvPr>
          <p:cNvSpPr>
            <a:spLocks noGrp="1"/>
          </p:cNvSpPr>
          <p:nvPr>
            <p:ph type="dt" sz="half" idx="10"/>
          </p:nvPr>
        </p:nvSpPr>
        <p:spPr/>
        <p:txBody>
          <a:bodyPr/>
          <a:lstStyle/>
          <a:p>
            <a:fld id="{D73C0BB7-7E78-45DC-BEA6-04BCC2B9B914}" type="datetimeFigureOut">
              <a:rPr lang="he-IL" smtClean="0"/>
              <a:t>א'/חשון/תשפ"ד</a:t>
            </a:fld>
            <a:endParaRPr lang="he-IL"/>
          </a:p>
        </p:txBody>
      </p:sp>
      <p:sp>
        <p:nvSpPr>
          <p:cNvPr id="3" name="מציין מיקום של כותרת תחתונה 2">
            <a:extLst>
              <a:ext uri="{FF2B5EF4-FFF2-40B4-BE49-F238E27FC236}">
                <a16:creationId xmlns:a16="http://schemas.microsoft.com/office/drawing/2014/main" id="{30E5493C-876E-226E-02FF-21BFE942D0CD}"/>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04661037-8923-FD39-EF95-B3F93107DD59}"/>
              </a:ext>
            </a:extLst>
          </p:cNvPr>
          <p:cNvSpPr>
            <a:spLocks noGrp="1"/>
          </p:cNvSpPr>
          <p:nvPr>
            <p:ph type="sldNum" sz="quarter" idx="12"/>
          </p:nvPr>
        </p:nvSpPr>
        <p:spPr/>
        <p:txBody>
          <a:bodyPr/>
          <a:lstStyle/>
          <a:p>
            <a:fld id="{B9477F89-6647-453C-961F-81ECAFF94937}" type="slidenum">
              <a:rPr lang="he-IL" smtClean="0"/>
              <a:t>‹#›</a:t>
            </a:fld>
            <a:endParaRPr lang="he-IL"/>
          </a:p>
        </p:txBody>
      </p:sp>
    </p:spTree>
    <p:extLst>
      <p:ext uri="{BB962C8B-B14F-4D97-AF65-F5344CB8AC3E}">
        <p14:creationId xmlns:p14="http://schemas.microsoft.com/office/powerpoint/2010/main" val="2809428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8F0E49E-AFFA-3A60-FB06-AAFAC5A7CCF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8354BF47-D718-E475-C88A-484199A1C6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418F6938-6C85-8E83-38FC-7C9C5E55FF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9A2ABE03-8BB0-3B1A-5F78-0362569BC020}"/>
              </a:ext>
            </a:extLst>
          </p:cNvPr>
          <p:cNvSpPr>
            <a:spLocks noGrp="1"/>
          </p:cNvSpPr>
          <p:nvPr>
            <p:ph type="dt" sz="half" idx="10"/>
          </p:nvPr>
        </p:nvSpPr>
        <p:spPr/>
        <p:txBody>
          <a:bodyPr/>
          <a:lstStyle/>
          <a:p>
            <a:fld id="{D73C0BB7-7E78-45DC-BEA6-04BCC2B9B914}" type="datetimeFigureOut">
              <a:rPr lang="he-IL" smtClean="0"/>
              <a:t>א'/חשון/תשפ"ד</a:t>
            </a:fld>
            <a:endParaRPr lang="he-IL"/>
          </a:p>
        </p:txBody>
      </p:sp>
      <p:sp>
        <p:nvSpPr>
          <p:cNvPr id="6" name="מציין מיקום של כותרת תחתונה 5">
            <a:extLst>
              <a:ext uri="{FF2B5EF4-FFF2-40B4-BE49-F238E27FC236}">
                <a16:creationId xmlns:a16="http://schemas.microsoft.com/office/drawing/2014/main" id="{109E6A28-8D3F-778E-4E13-2AE63441E70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2B69C9E7-3CB9-79F5-BCC2-4C588E2A369D}"/>
              </a:ext>
            </a:extLst>
          </p:cNvPr>
          <p:cNvSpPr>
            <a:spLocks noGrp="1"/>
          </p:cNvSpPr>
          <p:nvPr>
            <p:ph type="sldNum" sz="quarter" idx="12"/>
          </p:nvPr>
        </p:nvSpPr>
        <p:spPr/>
        <p:txBody>
          <a:bodyPr/>
          <a:lstStyle/>
          <a:p>
            <a:fld id="{B9477F89-6647-453C-961F-81ECAFF94937}" type="slidenum">
              <a:rPr lang="he-IL" smtClean="0"/>
              <a:t>‹#›</a:t>
            </a:fld>
            <a:endParaRPr lang="he-IL"/>
          </a:p>
        </p:txBody>
      </p:sp>
    </p:spTree>
    <p:extLst>
      <p:ext uri="{BB962C8B-B14F-4D97-AF65-F5344CB8AC3E}">
        <p14:creationId xmlns:p14="http://schemas.microsoft.com/office/powerpoint/2010/main" val="2222925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ABB0C26-996B-CD1F-B345-B8F997B47C0D}"/>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053AEFA8-4A11-4925-F7AA-3BF94E82A8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1BED0836-937A-9DD6-3D82-A3DBA12F16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977D1B48-3CD1-8E09-C92E-A6341B74A67B}"/>
              </a:ext>
            </a:extLst>
          </p:cNvPr>
          <p:cNvSpPr>
            <a:spLocks noGrp="1"/>
          </p:cNvSpPr>
          <p:nvPr>
            <p:ph type="dt" sz="half" idx="10"/>
          </p:nvPr>
        </p:nvSpPr>
        <p:spPr/>
        <p:txBody>
          <a:bodyPr/>
          <a:lstStyle/>
          <a:p>
            <a:fld id="{D73C0BB7-7E78-45DC-BEA6-04BCC2B9B914}" type="datetimeFigureOut">
              <a:rPr lang="he-IL" smtClean="0"/>
              <a:t>א'/חשון/תשפ"ד</a:t>
            </a:fld>
            <a:endParaRPr lang="he-IL"/>
          </a:p>
        </p:txBody>
      </p:sp>
      <p:sp>
        <p:nvSpPr>
          <p:cNvPr id="6" name="מציין מיקום של כותרת תחתונה 5">
            <a:extLst>
              <a:ext uri="{FF2B5EF4-FFF2-40B4-BE49-F238E27FC236}">
                <a16:creationId xmlns:a16="http://schemas.microsoft.com/office/drawing/2014/main" id="{54162BD5-CEC7-712B-593A-4E31AD99835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6CF670C-D140-8B53-3B1E-5A8923D4AF0E}"/>
              </a:ext>
            </a:extLst>
          </p:cNvPr>
          <p:cNvSpPr>
            <a:spLocks noGrp="1"/>
          </p:cNvSpPr>
          <p:nvPr>
            <p:ph type="sldNum" sz="quarter" idx="12"/>
          </p:nvPr>
        </p:nvSpPr>
        <p:spPr/>
        <p:txBody>
          <a:bodyPr/>
          <a:lstStyle/>
          <a:p>
            <a:fld id="{B9477F89-6647-453C-961F-81ECAFF94937}" type="slidenum">
              <a:rPr lang="he-IL" smtClean="0"/>
              <a:t>‹#›</a:t>
            </a:fld>
            <a:endParaRPr lang="he-IL"/>
          </a:p>
        </p:txBody>
      </p:sp>
    </p:spTree>
    <p:extLst>
      <p:ext uri="{BB962C8B-B14F-4D97-AF65-F5344CB8AC3E}">
        <p14:creationId xmlns:p14="http://schemas.microsoft.com/office/powerpoint/2010/main" val="710935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E0682E0F-4763-8930-1229-F01E0968B972}"/>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9AD9E3B-2D57-F49E-6A46-B81DA811AFD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66DCD8E-744B-922F-92CC-F4871D0DA24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73C0BB7-7E78-45DC-BEA6-04BCC2B9B914}" type="datetimeFigureOut">
              <a:rPr lang="he-IL" smtClean="0"/>
              <a:t>א'/חשון/תשפ"ד</a:t>
            </a:fld>
            <a:endParaRPr lang="he-IL"/>
          </a:p>
        </p:txBody>
      </p:sp>
      <p:sp>
        <p:nvSpPr>
          <p:cNvPr id="5" name="מציין מיקום של כותרת תחתונה 4">
            <a:extLst>
              <a:ext uri="{FF2B5EF4-FFF2-40B4-BE49-F238E27FC236}">
                <a16:creationId xmlns:a16="http://schemas.microsoft.com/office/drawing/2014/main" id="{76DE1CE4-D33B-D702-B757-07B05042A0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63561A58-1C5A-2013-F05C-CAEC4458CE5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9477F89-6647-453C-961F-81ECAFF94937}" type="slidenum">
              <a:rPr lang="he-IL" smtClean="0"/>
              <a:t>‹#›</a:t>
            </a:fld>
            <a:endParaRPr lang="he-IL"/>
          </a:p>
        </p:txBody>
      </p:sp>
    </p:spTree>
    <p:extLst>
      <p:ext uri="{BB962C8B-B14F-4D97-AF65-F5344CB8AC3E}">
        <p14:creationId xmlns:p14="http://schemas.microsoft.com/office/powerpoint/2010/main" val="3890538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dk2"/>
                </a:solidFill>
              </a:defRPr>
            </a:lvl1pPr>
            <a:lvl2pPr lvl="1" algn="r" rtl="0">
              <a:buNone/>
              <a:defRPr sz="1333">
                <a:solidFill>
                  <a:schemeClr val="dk2"/>
                </a:solidFill>
              </a:defRPr>
            </a:lvl2pPr>
            <a:lvl3pPr lvl="2" algn="r" rtl="0">
              <a:buNone/>
              <a:defRPr sz="1333">
                <a:solidFill>
                  <a:schemeClr val="dk2"/>
                </a:solidFill>
              </a:defRPr>
            </a:lvl3pPr>
            <a:lvl4pPr lvl="3" algn="r" rtl="0">
              <a:buNone/>
              <a:defRPr sz="1333">
                <a:solidFill>
                  <a:schemeClr val="dk2"/>
                </a:solidFill>
              </a:defRPr>
            </a:lvl4pPr>
            <a:lvl5pPr lvl="4" algn="r" rtl="0">
              <a:buNone/>
              <a:defRPr sz="1333">
                <a:solidFill>
                  <a:schemeClr val="dk2"/>
                </a:solidFill>
              </a:defRPr>
            </a:lvl5pPr>
            <a:lvl6pPr lvl="5" algn="r" rtl="0">
              <a:buNone/>
              <a:defRPr sz="1333">
                <a:solidFill>
                  <a:schemeClr val="dk2"/>
                </a:solidFill>
              </a:defRPr>
            </a:lvl6pPr>
            <a:lvl7pPr lvl="6" algn="r" rtl="0">
              <a:buNone/>
              <a:defRPr sz="1333">
                <a:solidFill>
                  <a:schemeClr val="dk2"/>
                </a:solidFill>
              </a:defRPr>
            </a:lvl7pPr>
            <a:lvl8pPr lvl="7" algn="r" rtl="0">
              <a:buNone/>
              <a:defRPr sz="1333">
                <a:solidFill>
                  <a:schemeClr val="dk2"/>
                </a:solidFill>
              </a:defRPr>
            </a:lvl8pPr>
            <a:lvl9pPr lvl="8" algn="r" rtl="0">
              <a:buNone/>
              <a:defRPr sz="1333">
                <a:solidFill>
                  <a:schemeClr val="dk2"/>
                </a:solidFill>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331981885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docs.google.com/forms/d/e/1FAIpQLSckRzBTFRUvh6c2XVRZuDYWIAsw0oORelB8DLwCEFbCh1U0gw/viewform"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9" name="Rectangle 9">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5C0CD0B2-043A-FA24-A3C3-F1E9983BC460}"/>
              </a:ext>
            </a:extLst>
          </p:cNvPr>
          <p:cNvSpPr>
            <a:spLocks noGrp="1"/>
          </p:cNvSpPr>
          <p:nvPr>
            <p:ph type="ctrTitle"/>
          </p:nvPr>
        </p:nvSpPr>
        <p:spPr>
          <a:xfrm>
            <a:off x="417513" y="916337"/>
            <a:ext cx="5260975" cy="2858363"/>
          </a:xfrm>
        </p:spPr>
        <p:txBody>
          <a:bodyPr>
            <a:noAutofit/>
          </a:bodyPr>
          <a:lstStyle/>
          <a:p>
            <a:r>
              <a:rPr lang="he-IL" sz="80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שיעור מלחמת "חרבות ברזל"</a:t>
            </a:r>
          </a:p>
        </p:txBody>
      </p:sp>
      <p:sp>
        <p:nvSpPr>
          <p:cNvPr id="3" name="כותרת משנה 2">
            <a:extLst>
              <a:ext uri="{FF2B5EF4-FFF2-40B4-BE49-F238E27FC236}">
                <a16:creationId xmlns:a16="http://schemas.microsoft.com/office/drawing/2014/main" id="{10BEC554-E390-96F1-6727-05FBA8A7103C}"/>
              </a:ext>
            </a:extLst>
          </p:cNvPr>
          <p:cNvSpPr>
            <a:spLocks noGrp="1"/>
          </p:cNvSpPr>
          <p:nvPr>
            <p:ph type="subTitle" idx="1"/>
          </p:nvPr>
        </p:nvSpPr>
        <p:spPr>
          <a:xfrm>
            <a:off x="2234589" y="4053904"/>
            <a:ext cx="1626822" cy="637133"/>
          </a:xfrm>
        </p:spPr>
        <p:txBody>
          <a:bodyPr>
            <a:normAutofit/>
          </a:bodyPr>
          <a:lstStyle/>
          <a:p>
            <a:pPr algn="l"/>
            <a:r>
              <a:rPr lang="he-IL" dirty="0">
                <a:solidFill>
                  <a:schemeClr val="bg1"/>
                </a:solidFill>
              </a:rPr>
              <a:t>7.10.2023</a:t>
            </a:r>
          </a:p>
        </p:txBody>
      </p:sp>
      <p:pic>
        <p:nvPicPr>
          <p:cNvPr id="5" name="תמונה 4">
            <a:extLst>
              <a:ext uri="{FF2B5EF4-FFF2-40B4-BE49-F238E27FC236}">
                <a16:creationId xmlns:a16="http://schemas.microsoft.com/office/drawing/2014/main" id="{37A72A37-F9D7-AC5E-1545-03F148FF45B6}"/>
              </a:ext>
            </a:extLst>
          </p:cNvPr>
          <p:cNvPicPr>
            <a:picLocks noChangeAspect="1"/>
          </p:cNvPicPr>
          <p:nvPr/>
        </p:nvPicPr>
        <p:blipFill rotWithShape="1">
          <a:blip r:embed="rId2"/>
          <a:srcRect l="16042" r="13264" b="1"/>
          <a:stretch/>
        </p:blipFill>
        <p:spPr>
          <a:xfrm>
            <a:off x="6096000" y="841375"/>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220" name="Freeform: Shape 11">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7629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2356936" y="481174"/>
            <a:ext cx="7996880" cy="1530855"/>
          </a:xfrm>
          <a:prstGeom prst="rect">
            <a:avLst/>
          </a:prstGeom>
        </p:spPr>
        <p:txBody>
          <a:bodyPr spcFirstLastPara="1" wrap="square" lIns="121900" tIns="121900" rIns="121900" bIns="121900" anchor="t" anchorCtr="0">
            <a:normAutofit fontScale="90000"/>
          </a:bodyPr>
          <a:lstStyle/>
          <a:p>
            <a:pPr algn="ctr" rtl="1"/>
            <a:r>
              <a:rPr lang="iw" sz="60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מה אנחנו יודעים על רצועת עזה? </a:t>
            </a:r>
            <a:endParaRPr sz="60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71" name="Google Shape;71;p15"/>
          <p:cNvSpPr txBox="1">
            <a:spLocks noGrp="1"/>
          </p:cNvSpPr>
          <p:nvPr>
            <p:ph type="body" idx="1"/>
          </p:nvPr>
        </p:nvSpPr>
        <p:spPr>
          <a:xfrm>
            <a:off x="3291840" y="1577558"/>
            <a:ext cx="6304068" cy="868942"/>
          </a:xfrm>
          <a:prstGeom prst="rect">
            <a:avLst/>
          </a:prstGeom>
        </p:spPr>
        <p:txBody>
          <a:bodyPr spcFirstLastPara="1" wrap="square" lIns="121900" tIns="121900" rIns="121900" bIns="121900" anchor="t" anchorCtr="0">
            <a:normAutofit/>
          </a:bodyPr>
          <a:lstStyle/>
          <a:p>
            <a:pPr marL="0" indent="0" algn="r" rtl="1">
              <a:buNone/>
            </a:pPr>
            <a:r>
              <a:rPr lang="iw" sz="2800" b="1" dirty="0"/>
              <a:t> ענו </a:t>
            </a:r>
            <a:r>
              <a:rPr lang="he-IL" sz="2800" b="1" dirty="0"/>
              <a:t>על השאלה בצ'אט </a:t>
            </a:r>
            <a:r>
              <a:rPr lang="iw" sz="2800" b="1" dirty="0"/>
              <a:t>(היעזרו במרשתת).</a:t>
            </a:r>
            <a:endParaRPr sz="2800" b="1" dirty="0"/>
          </a:p>
          <a:p>
            <a:pPr marL="0" indent="0" algn="r" rtl="1">
              <a:spcBef>
                <a:spcPts val="1600"/>
              </a:spcBef>
              <a:spcAft>
                <a:spcPts val="1600"/>
              </a:spcAft>
              <a:buNone/>
            </a:pPr>
            <a:endParaRPr dirty="0"/>
          </a:p>
        </p:txBody>
      </p:sp>
      <p:pic>
        <p:nvPicPr>
          <p:cNvPr id="72" name="Google Shape;72;p15">
            <a:hlinkClick r:id="rId3"/>
          </p:cNvPr>
          <p:cNvPicPr preferRelativeResize="0"/>
          <p:nvPr/>
        </p:nvPicPr>
        <p:blipFill rotWithShape="1">
          <a:blip r:embed="rId4">
            <a:alphaModFix/>
          </a:blip>
          <a:srcRect l="39599" t="38226" r="8358" b="6653"/>
          <a:stretch/>
        </p:blipFill>
        <p:spPr>
          <a:xfrm>
            <a:off x="309489" y="2235484"/>
            <a:ext cx="11882511" cy="43091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300FCF7-3EEA-C275-2201-830199D83BEF}"/>
              </a:ext>
            </a:extLst>
          </p:cNvPr>
          <p:cNvSpPr>
            <a:spLocks noGrp="1"/>
          </p:cNvSpPr>
          <p:nvPr>
            <p:ph type="title"/>
          </p:nvPr>
        </p:nvSpPr>
        <p:spPr>
          <a:xfrm>
            <a:off x="147109" y="200042"/>
            <a:ext cx="11360800" cy="763600"/>
          </a:xfrm>
        </p:spPr>
        <p:txBody>
          <a:bodyPr>
            <a:normAutofit/>
          </a:bodyPr>
          <a:lstStyle/>
          <a:p>
            <a:pPr algn="ctr"/>
            <a:r>
              <a:rPr lang="he-IL" sz="3600" b="1" dirty="0">
                <a:effectLst>
                  <a:outerShdw blurRad="38100" dist="38100" dir="2700000" algn="tl">
                    <a:srgbClr val="000000">
                      <a:alpha val="43137"/>
                    </a:srgbClr>
                  </a:outerShdw>
                </a:effectLst>
              </a:rPr>
              <a:t>מידע על רצועת עזה:</a:t>
            </a:r>
          </a:p>
        </p:txBody>
      </p:sp>
      <p:sp>
        <p:nvSpPr>
          <p:cNvPr id="3" name="מציין מיקום טקסט 2">
            <a:extLst>
              <a:ext uri="{FF2B5EF4-FFF2-40B4-BE49-F238E27FC236}">
                <a16:creationId xmlns:a16="http://schemas.microsoft.com/office/drawing/2014/main" id="{BF4DC547-A110-2C16-3582-C481F4C7066B}"/>
              </a:ext>
            </a:extLst>
          </p:cNvPr>
          <p:cNvSpPr>
            <a:spLocks noGrp="1"/>
          </p:cNvSpPr>
          <p:nvPr>
            <p:ph type="body" idx="1"/>
          </p:nvPr>
        </p:nvSpPr>
        <p:spPr>
          <a:xfrm>
            <a:off x="6096000" y="1100659"/>
            <a:ext cx="5938308" cy="1065766"/>
          </a:xfrm>
        </p:spPr>
        <p:txBody>
          <a:bodyPr>
            <a:normAutofit/>
          </a:bodyPr>
          <a:lstStyle/>
          <a:p>
            <a:pPr algn="just" rtl="1">
              <a:buFont typeface="Wingdings" panose="05000000000000000000" pitchFamily="2" charset="2"/>
              <a:buChar char="§"/>
            </a:pPr>
            <a:r>
              <a:rPr lang="he-IL" sz="2400" dirty="0"/>
              <a:t>רצועת עזה היא רצועת אדמה חופית בדרום מישור החוף הדרומי של ארץ ישראל. </a:t>
            </a:r>
          </a:p>
          <a:p>
            <a:pPr marL="152396" indent="0" algn="just" rtl="1">
              <a:buNone/>
            </a:pPr>
            <a:endParaRPr lang="he-IL" sz="2400" dirty="0"/>
          </a:p>
        </p:txBody>
      </p:sp>
      <p:sp>
        <p:nvSpPr>
          <p:cNvPr id="5" name="מציין מיקום טקסט 2">
            <a:extLst>
              <a:ext uri="{FF2B5EF4-FFF2-40B4-BE49-F238E27FC236}">
                <a16:creationId xmlns:a16="http://schemas.microsoft.com/office/drawing/2014/main" id="{3DDD6E7F-2A4D-0951-0357-08370AD3E8DD}"/>
              </a:ext>
            </a:extLst>
          </p:cNvPr>
          <p:cNvSpPr txBox="1">
            <a:spLocks/>
          </p:cNvSpPr>
          <p:nvPr/>
        </p:nvSpPr>
        <p:spPr>
          <a:xfrm>
            <a:off x="485938" y="1128793"/>
            <a:ext cx="5610062" cy="282422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algn="just" rtl="1">
              <a:buFont typeface="Wingdings" panose="05000000000000000000" pitchFamily="2" charset="2"/>
              <a:buChar char="§"/>
            </a:pPr>
            <a:r>
              <a:rPr lang="he-IL" sz="2400" kern="0" dirty="0"/>
              <a:t>העיר הראשית ברצועה היא עזה, וכמו כן נמצאות בתחומה הערים: בית </a:t>
            </a:r>
            <a:r>
              <a:rPr lang="he-IL" sz="2400" kern="0" dirty="0" err="1"/>
              <a:t>חאנון</a:t>
            </a:r>
            <a:r>
              <a:rPr lang="he-IL" sz="2400" kern="0" dirty="0"/>
              <a:t>, בית </a:t>
            </a:r>
            <a:r>
              <a:rPr lang="he-IL" sz="2400" kern="0" dirty="0" err="1"/>
              <a:t>לאהיא</a:t>
            </a:r>
            <a:r>
              <a:rPr lang="he-IL" sz="2400" kern="0" dirty="0"/>
              <a:t>, ג'באליה, דיר אל-בלח, ח'אן יונס, בני </a:t>
            </a:r>
            <a:r>
              <a:rPr lang="he-IL" sz="2400" kern="0" dirty="0" err="1"/>
              <a:t>סוהילה</a:t>
            </a:r>
            <a:r>
              <a:rPr lang="he-IL" sz="2400" kern="0" dirty="0"/>
              <a:t> ורפיח, ומחנות הפליטים: ג'באליה, שאטי, </a:t>
            </a:r>
            <a:r>
              <a:rPr lang="he-IL" sz="2400" kern="0" dirty="0" err="1"/>
              <a:t>נוסייראת</a:t>
            </a:r>
            <a:r>
              <a:rPr lang="he-IL" sz="2400" kern="0" dirty="0"/>
              <a:t>, דיר אל-בלח, ח'אן יונס, אל-</a:t>
            </a:r>
            <a:r>
              <a:rPr lang="he-IL" sz="2400" kern="0" dirty="0" err="1"/>
              <a:t>מע'זי</a:t>
            </a:r>
            <a:r>
              <a:rPr lang="he-IL" sz="2400" kern="0" dirty="0"/>
              <a:t>, אל-</a:t>
            </a:r>
            <a:r>
              <a:rPr lang="he-IL" sz="2400" kern="0" dirty="0" err="1"/>
              <a:t>בורייג</a:t>
            </a:r>
            <a:r>
              <a:rPr lang="he-IL" sz="2400" kern="0" dirty="0"/>
              <a:t>' ורפיח.</a:t>
            </a:r>
          </a:p>
          <a:p>
            <a:pPr algn="just" rtl="1">
              <a:buFont typeface="Wingdings" panose="05000000000000000000" pitchFamily="2" charset="2"/>
              <a:buChar char="§"/>
            </a:pPr>
            <a:endParaRPr lang="he-IL" sz="2400" kern="0" dirty="0"/>
          </a:p>
        </p:txBody>
      </p:sp>
      <p:sp>
        <p:nvSpPr>
          <p:cNvPr id="10" name="תיבת טקסט 9">
            <a:extLst>
              <a:ext uri="{FF2B5EF4-FFF2-40B4-BE49-F238E27FC236}">
                <a16:creationId xmlns:a16="http://schemas.microsoft.com/office/drawing/2014/main" id="{DE935BD1-D60A-ABA2-73BF-9466485FC86F}"/>
              </a:ext>
            </a:extLst>
          </p:cNvPr>
          <p:cNvSpPr txBox="1"/>
          <p:nvPr/>
        </p:nvSpPr>
        <p:spPr>
          <a:xfrm>
            <a:off x="5935964" y="2194559"/>
            <a:ext cx="6098344" cy="1330364"/>
          </a:xfrm>
          <a:prstGeom prst="rect">
            <a:avLst/>
          </a:prstGeom>
          <a:noFill/>
        </p:spPr>
        <p:txBody>
          <a:bodyPr wrap="square">
            <a:spAutoFit/>
          </a:bodyPr>
          <a:lstStyle/>
          <a:p>
            <a:pPr marL="609585" marR="0" lvl="0" indent="-457189" algn="just" defTabSz="914400" rtl="1" eaLnBrk="1" fontAlgn="auto" latinLnBrk="0" hangingPunct="1">
              <a:lnSpc>
                <a:spcPct val="115000"/>
              </a:lnSpc>
              <a:spcBef>
                <a:spcPts val="0"/>
              </a:spcBef>
              <a:spcAft>
                <a:spcPts val="0"/>
              </a:spcAft>
              <a:buClr>
                <a:srgbClr val="595959"/>
              </a:buClr>
              <a:buSzPts val="1800"/>
              <a:buFont typeface="Wingdings" panose="05000000000000000000" pitchFamily="2" charset="2"/>
              <a:buChar char="§"/>
              <a:tabLst/>
              <a:defRPr/>
            </a:pPr>
            <a:r>
              <a:rPr kumimoji="0" lang="he-IL" sz="2400" b="0" i="0" u="none" strike="noStrike" kern="0" cap="none" spc="0" normalizeH="0" baseline="0" noProof="0" dirty="0">
                <a:ln>
                  <a:noFill/>
                </a:ln>
                <a:solidFill>
                  <a:srgbClr val="595959"/>
                </a:solidFill>
                <a:effectLst/>
                <a:uLnTx/>
                <a:uFillTx/>
                <a:latin typeface="Arial"/>
                <a:cs typeface="Arial"/>
                <a:sym typeface="Arial"/>
              </a:rPr>
              <a:t>היא גובלת במצרים מדרום-מערב, בים התיכון ממערב ובישראל מדרום, מזרח וצפון.</a:t>
            </a:r>
          </a:p>
          <a:p>
            <a:pPr marL="152396" marR="0" lvl="0" indent="0" algn="just" defTabSz="914400" rtl="1" eaLnBrk="1" fontAlgn="auto" latinLnBrk="0" hangingPunct="1">
              <a:lnSpc>
                <a:spcPct val="115000"/>
              </a:lnSpc>
              <a:spcBef>
                <a:spcPts val="0"/>
              </a:spcBef>
              <a:spcAft>
                <a:spcPts val="0"/>
              </a:spcAft>
              <a:buClr>
                <a:srgbClr val="595959"/>
              </a:buClr>
              <a:buSzPts val="1800"/>
              <a:buFont typeface="Arial"/>
              <a:buNone/>
              <a:tabLst/>
              <a:defRPr/>
            </a:pPr>
            <a:endParaRPr kumimoji="0" lang="he-IL" sz="2400" b="0" i="0" u="none" strike="noStrike" kern="0" cap="none" spc="0" normalizeH="0" baseline="0" noProof="0" dirty="0">
              <a:ln>
                <a:noFill/>
              </a:ln>
              <a:solidFill>
                <a:srgbClr val="595959"/>
              </a:solidFill>
              <a:effectLst/>
              <a:uLnTx/>
              <a:uFillTx/>
              <a:latin typeface="Arial"/>
              <a:cs typeface="Arial"/>
              <a:sym typeface="Arial"/>
            </a:endParaRPr>
          </a:p>
        </p:txBody>
      </p:sp>
      <p:sp>
        <p:nvSpPr>
          <p:cNvPr id="14" name="תיבת טקסט 13">
            <a:extLst>
              <a:ext uri="{FF2B5EF4-FFF2-40B4-BE49-F238E27FC236}">
                <a16:creationId xmlns:a16="http://schemas.microsoft.com/office/drawing/2014/main" id="{669DEEC9-DFD5-BF92-06FC-312057E10C09}"/>
              </a:ext>
            </a:extLst>
          </p:cNvPr>
          <p:cNvSpPr txBox="1"/>
          <p:nvPr/>
        </p:nvSpPr>
        <p:spPr>
          <a:xfrm>
            <a:off x="5935964" y="3288462"/>
            <a:ext cx="6098344" cy="1330364"/>
          </a:xfrm>
          <a:prstGeom prst="rect">
            <a:avLst/>
          </a:prstGeom>
          <a:noFill/>
        </p:spPr>
        <p:txBody>
          <a:bodyPr wrap="square">
            <a:spAutoFit/>
          </a:bodyPr>
          <a:lstStyle/>
          <a:p>
            <a:pPr marL="609585" marR="0" lvl="0" indent="-457189" algn="just" defTabSz="914400" rtl="1" eaLnBrk="1" fontAlgn="auto" latinLnBrk="0" hangingPunct="1">
              <a:lnSpc>
                <a:spcPct val="115000"/>
              </a:lnSpc>
              <a:spcBef>
                <a:spcPts val="0"/>
              </a:spcBef>
              <a:spcAft>
                <a:spcPts val="0"/>
              </a:spcAft>
              <a:buClr>
                <a:srgbClr val="595959"/>
              </a:buClr>
              <a:buSzPts val="1800"/>
              <a:buFont typeface="Wingdings" panose="05000000000000000000" pitchFamily="2" charset="2"/>
              <a:buChar char="§"/>
              <a:tabLst/>
              <a:defRPr/>
            </a:pPr>
            <a:r>
              <a:rPr kumimoji="0" lang="he-IL" sz="2400" b="0" i="0" u="none" strike="noStrike" kern="0" cap="none" spc="0" normalizeH="0" baseline="0" noProof="0" dirty="0">
                <a:ln>
                  <a:noFill/>
                </a:ln>
                <a:solidFill>
                  <a:srgbClr val="595959"/>
                </a:solidFill>
                <a:effectLst/>
                <a:uLnTx/>
                <a:uFillTx/>
                <a:latin typeface="Arial"/>
                <a:ea typeface="+mn-ea"/>
                <a:cs typeface="Arial"/>
                <a:sym typeface="Arial"/>
              </a:rPr>
              <a:t>אורכה כ-40 קילומטרים ושטחה הכולל כ-365 קילומטר רבוע.</a:t>
            </a:r>
          </a:p>
          <a:p>
            <a:pPr marL="609585" marR="0" lvl="0" indent="-457189" algn="just" defTabSz="914400" rtl="1" eaLnBrk="1" fontAlgn="auto" latinLnBrk="0" hangingPunct="1">
              <a:lnSpc>
                <a:spcPct val="115000"/>
              </a:lnSpc>
              <a:spcBef>
                <a:spcPts val="0"/>
              </a:spcBef>
              <a:spcAft>
                <a:spcPts val="0"/>
              </a:spcAft>
              <a:buClr>
                <a:srgbClr val="595959"/>
              </a:buClr>
              <a:buSzPts val="1800"/>
              <a:buFont typeface="Wingdings" panose="05000000000000000000" pitchFamily="2" charset="2"/>
              <a:buChar char="§"/>
              <a:tabLst/>
              <a:defRPr/>
            </a:pPr>
            <a:endParaRPr kumimoji="0" lang="he-IL" sz="2400" b="0" i="0" u="none" strike="noStrike" kern="0" cap="none" spc="0" normalizeH="0" baseline="0" noProof="0" dirty="0">
              <a:ln>
                <a:noFill/>
              </a:ln>
              <a:solidFill>
                <a:srgbClr val="595959"/>
              </a:solidFill>
              <a:effectLst/>
              <a:uLnTx/>
              <a:uFillTx/>
              <a:latin typeface="Arial"/>
              <a:ea typeface="+mn-ea"/>
              <a:cs typeface="Arial"/>
              <a:sym typeface="Arial"/>
            </a:endParaRPr>
          </a:p>
        </p:txBody>
      </p:sp>
      <p:sp>
        <p:nvSpPr>
          <p:cNvPr id="18" name="תיבת טקסט 17">
            <a:extLst>
              <a:ext uri="{FF2B5EF4-FFF2-40B4-BE49-F238E27FC236}">
                <a16:creationId xmlns:a16="http://schemas.microsoft.com/office/drawing/2014/main" id="{BBC92109-0CA5-B442-1B02-7E12E50D978E}"/>
              </a:ext>
            </a:extLst>
          </p:cNvPr>
          <p:cNvSpPr txBox="1"/>
          <p:nvPr/>
        </p:nvSpPr>
        <p:spPr>
          <a:xfrm>
            <a:off x="5935964" y="4399466"/>
            <a:ext cx="6098344" cy="1330364"/>
          </a:xfrm>
          <a:prstGeom prst="rect">
            <a:avLst/>
          </a:prstGeom>
          <a:noFill/>
        </p:spPr>
        <p:txBody>
          <a:bodyPr wrap="square">
            <a:spAutoFit/>
          </a:bodyPr>
          <a:lstStyle/>
          <a:p>
            <a:pPr marL="609585" marR="0" lvl="0" indent="-457189" algn="just" defTabSz="914400" rtl="1" eaLnBrk="1" fontAlgn="auto" latinLnBrk="0" hangingPunct="1">
              <a:lnSpc>
                <a:spcPct val="115000"/>
              </a:lnSpc>
              <a:spcBef>
                <a:spcPts val="0"/>
              </a:spcBef>
              <a:spcAft>
                <a:spcPts val="0"/>
              </a:spcAft>
              <a:buClr>
                <a:srgbClr val="595959"/>
              </a:buClr>
              <a:buSzPts val="1800"/>
              <a:buFont typeface="Wingdings" panose="05000000000000000000" pitchFamily="2" charset="2"/>
              <a:buChar char="§"/>
              <a:tabLst/>
              <a:defRPr/>
            </a:pPr>
            <a:r>
              <a:rPr kumimoji="0" lang="he-IL" sz="2400" b="0" i="0" u="none" strike="noStrike" kern="0" cap="none" spc="0" normalizeH="0" baseline="0" noProof="0" dirty="0">
                <a:ln>
                  <a:noFill/>
                </a:ln>
                <a:solidFill>
                  <a:srgbClr val="595959"/>
                </a:solidFill>
                <a:effectLst/>
                <a:uLnTx/>
                <a:uFillTx/>
                <a:latin typeface="Arial"/>
                <a:ea typeface="+mn-ea"/>
                <a:cs typeface="Arial"/>
                <a:sym typeface="Arial"/>
              </a:rPr>
              <a:t>נכון לאוקטובר 2023 מוערכת אוכלוסיית רצועת עזה על ידי ה-</a:t>
            </a:r>
            <a:r>
              <a:rPr kumimoji="0" lang="en-US" sz="2400" b="0" i="0" u="none" strike="noStrike" kern="0" cap="none" spc="0" normalizeH="0" baseline="0" noProof="0" dirty="0">
                <a:ln>
                  <a:noFill/>
                </a:ln>
                <a:solidFill>
                  <a:srgbClr val="595959"/>
                </a:solidFill>
                <a:effectLst/>
                <a:uLnTx/>
                <a:uFillTx/>
                <a:latin typeface="Arial"/>
                <a:ea typeface="+mn-ea"/>
                <a:cs typeface="Arial"/>
                <a:sym typeface="Arial"/>
              </a:rPr>
              <a:t>CIA </a:t>
            </a:r>
            <a:r>
              <a:rPr kumimoji="0" lang="he-IL" sz="2400" b="0" i="0" u="none" strike="noStrike" kern="0" cap="none" spc="0" normalizeH="0" baseline="0" noProof="0" dirty="0">
                <a:ln>
                  <a:noFill/>
                </a:ln>
                <a:solidFill>
                  <a:srgbClr val="595959"/>
                </a:solidFill>
                <a:effectLst/>
                <a:uLnTx/>
                <a:uFillTx/>
                <a:latin typeface="Arial"/>
                <a:ea typeface="+mn-ea"/>
                <a:cs typeface="Arial"/>
                <a:sym typeface="Arial"/>
              </a:rPr>
              <a:t> </a:t>
            </a:r>
            <a:r>
              <a:rPr kumimoji="0" lang="he-IL" sz="2400" b="0" i="0" u="none" strike="noStrike" kern="0" cap="none" spc="0" normalizeH="0" baseline="0" noProof="0" dirty="0" err="1">
                <a:ln>
                  <a:noFill/>
                </a:ln>
                <a:solidFill>
                  <a:srgbClr val="595959"/>
                </a:solidFill>
                <a:effectLst/>
                <a:uLnTx/>
                <a:uFillTx/>
                <a:latin typeface="Arial"/>
                <a:ea typeface="+mn-ea"/>
                <a:cs typeface="Arial"/>
                <a:sym typeface="Arial"/>
              </a:rPr>
              <a:t>בכ</a:t>
            </a:r>
            <a:r>
              <a:rPr kumimoji="0" lang="he-IL" sz="2400" b="0" i="0" u="none" strike="noStrike" kern="0" cap="none" spc="0" normalizeH="0" baseline="0" noProof="0" dirty="0">
                <a:ln>
                  <a:noFill/>
                </a:ln>
                <a:solidFill>
                  <a:srgbClr val="595959"/>
                </a:solidFill>
                <a:effectLst/>
                <a:uLnTx/>
                <a:uFillTx/>
                <a:latin typeface="Arial"/>
                <a:ea typeface="+mn-ea"/>
                <a:cs typeface="Arial"/>
                <a:sym typeface="Arial"/>
              </a:rPr>
              <a:t>- 2,098,389 תושבים.</a:t>
            </a:r>
          </a:p>
        </p:txBody>
      </p:sp>
      <p:sp>
        <p:nvSpPr>
          <p:cNvPr id="24" name="תיבת טקסט 23">
            <a:extLst>
              <a:ext uri="{FF2B5EF4-FFF2-40B4-BE49-F238E27FC236}">
                <a16:creationId xmlns:a16="http://schemas.microsoft.com/office/drawing/2014/main" id="{BAE2B5C3-E884-4C11-16FE-D62C63901EF4}"/>
              </a:ext>
            </a:extLst>
          </p:cNvPr>
          <p:cNvSpPr txBox="1"/>
          <p:nvPr/>
        </p:nvSpPr>
        <p:spPr>
          <a:xfrm>
            <a:off x="485938" y="3983967"/>
            <a:ext cx="5028596" cy="830997"/>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he-IL" sz="2400" b="0" i="0" u="none" strike="noStrike" kern="0" cap="none" spc="0" normalizeH="0" baseline="0" noProof="0" dirty="0">
                <a:ln>
                  <a:noFill/>
                </a:ln>
                <a:solidFill>
                  <a:schemeClr val="accent2">
                    <a:lumMod val="75000"/>
                    <a:lumOff val="25000"/>
                  </a:schemeClr>
                </a:solidFill>
                <a:effectLst/>
                <a:uLnTx/>
                <a:uFillTx/>
                <a:latin typeface="Arial"/>
                <a:ea typeface="+mn-ea"/>
                <a:cs typeface="Arial" panose="020B0604020202020204" pitchFamily="34" charset="0"/>
              </a:rPr>
              <a:t> עזה הייתה בשליטת מצרים, ישראל, </a:t>
            </a:r>
            <a:r>
              <a:rPr kumimoji="0" lang="he-IL" sz="2400" b="0" i="0" u="none" strike="noStrike" kern="0" cap="none" spc="0" normalizeH="0" baseline="0" noProof="0" dirty="0" err="1">
                <a:ln>
                  <a:noFill/>
                </a:ln>
                <a:solidFill>
                  <a:schemeClr val="accent2">
                    <a:lumMod val="75000"/>
                    <a:lumOff val="25000"/>
                  </a:schemeClr>
                </a:solidFill>
                <a:effectLst/>
                <a:uLnTx/>
                <a:uFillTx/>
                <a:latin typeface="Arial"/>
                <a:ea typeface="+mn-ea"/>
                <a:cs typeface="Arial" panose="020B0604020202020204" pitchFamily="34" charset="0"/>
              </a:rPr>
              <a:t>אש"פ</a:t>
            </a:r>
            <a:r>
              <a:rPr kumimoji="0" lang="he-IL" sz="2400" b="0" i="0" u="none" strike="noStrike" kern="0" cap="none" spc="0" normalizeH="0" baseline="0" noProof="0" dirty="0">
                <a:ln>
                  <a:noFill/>
                </a:ln>
                <a:solidFill>
                  <a:schemeClr val="accent2">
                    <a:lumMod val="75000"/>
                    <a:lumOff val="25000"/>
                  </a:schemeClr>
                </a:solidFill>
                <a:effectLst/>
                <a:uLnTx/>
                <a:uFillTx/>
                <a:latin typeface="Arial"/>
                <a:ea typeface="+mn-ea"/>
                <a:cs typeface="Arial" panose="020B0604020202020204" pitchFamily="34" charset="0"/>
              </a:rPr>
              <a:t> – הרשות הפלסטינית וחמאס.</a:t>
            </a:r>
          </a:p>
        </p:txBody>
      </p:sp>
    </p:spTree>
    <p:extLst>
      <p:ext uri="{BB962C8B-B14F-4D97-AF65-F5344CB8AC3E}">
        <p14:creationId xmlns:p14="http://schemas.microsoft.com/office/powerpoint/2010/main" val="24707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0" grpId="0"/>
      <p:bldP spid="14" grpId="0"/>
      <p:bldP spid="18"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D8FA07E1-FA42-DFE4-16CF-CB7EB52916DA}"/>
              </a:ext>
            </a:extLst>
          </p:cNvPr>
          <p:cNvPicPr>
            <a:picLocks noChangeAspect="1"/>
          </p:cNvPicPr>
          <p:nvPr/>
        </p:nvPicPr>
        <p:blipFill rotWithShape="1">
          <a:blip r:embed="rId2"/>
          <a:srcRect l="4162" t="8668" r="2197"/>
          <a:stretch/>
        </p:blipFill>
        <p:spPr>
          <a:xfrm>
            <a:off x="501747" y="173719"/>
            <a:ext cx="10977489" cy="3667766"/>
          </a:xfrm>
          <a:prstGeom prst="rect">
            <a:avLst/>
          </a:prstGeom>
        </p:spPr>
      </p:pic>
      <p:sp>
        <p:nvSpPr>
          <p:cNvPr id="6" name="תיבת טקסט 5">
            <a:extLst>
              <a:ext uri="{FF2B5EF4-FFF2-40B4-BE49-F238E27FC236}">
                <a16:creationId xmlns:a16="http://schemas.microsoft.com/office/drawing/2014/main" id="{28B51EF9-DB8D-0D76-8E30-A86A121988F9}"/>
              </a:ext>
            </a:extLst>
          </p:cNvPr>
          <p:cNvSpPr txBox="1"/>
          <p:nvPr/>
        </p:nvSpPr>
        <p:spPr>
          <a:xfrm>
            <a:off x="2680073" y="4582287"/>
            <a:ext cx="2197783" cy="2062103"/>
          </a:xfrm>
          <a:prstGeom prst="rect">
            <a:avLst/>
          </a:prstGeom>
          <a:noFill/>
        </p:spPr>
        <p:txBody>
          <a:bodyPr wrap="square">
            <a:spAutoFit/>
          </a:bodyPr>
          <a:lstStyle/>
          <a:p>
            <a:pPr algn="just"/>
            <a:r>
              <a:rPr lang="he-IL" sz="1600" dirty="0"/>
              <a:t>ב- 1993 עם חתימת הסכמי אוסלו הועברה השליטה ביישובים הפלסטינים שברצועת עזה לידי הרשות הפלסטינית, אם כי הריבונות נותרה בידי צה"ל.</a:t>
            </a:r>
          </a:p>
        </p:txBody>
      </p:sp>
      <p:sp>
        <p:nvSpPr>
          <p:cNvPr id="8" name="תיבת טקסט 7">
            <a:extLst>
              <a:ext uri="{FF2B5EF4-FFF2-40B4-BE49-F238E27FC236}">
                <a16:creationId xmlns:a16="http://schemas.microsoft.com/office/drawing/2014/main" id="{39DB5717-3227-AE35-4341-9EADE1742C92}"/>
              </a:ext>
            </a:extLst>
          </p:cNvPr>
          <p:cNvSpPr txBox="1"/>
          <p:nvPr/>
        </p:nvSpPr>
        <p:spPr>
          <a:xfrm>
            <a:off x="135690" y="4382097"/>
            <a:ext cx="2461846" cy="2062103"/>
          </a:xfrm>
          <a:prstGeom prst="rect">
            <a:avLst/>
          </a:prstGeom>
          <a:noFill/>
        </p:spPr>
        <p:txBody>
          <a:bodyPr wrap="square">
            <a:spAutoFit/>
          </a:bodyPr>
          <a:lstStyle/>
          <a:p>
            <a:pPr algn="just"/>
            <a:r>
              <a:rPr lang="he-IL" sz="1600" dirty="0"/>
              <a:t>עד למלחמת ששת הימים ב- 1967 הייתה רצועת עזה נתונה לשלטון מצרי, אז כבשה ישראל את הרצועה, והקימה בה יישובים ישראלים, בעיקר בגוש קטיף, ששכן בין ח'אן יונס ורפיח לבין הים. </a:t>
            </a:r>
          </a:p>
        </p:txBody>
      </p:sp>
      <p:cxnSp>
        <p:nvCxnSpPr>
          <p:cNvPr id="10" name="מחבר חץ ישר 9">
            <a:extLst>
              <a:ext uri="{FF2B5EF4-FFF2-40B4-BE49-F238E27FC236}">
                <a16:creationId xmlns:a16="http://schemas.microsoft.com/office/drawing/2014/main" id="{09E00F39-843B-ED4A-E159-7E7A6E70424E}"/>
              </a:ext>
            </a:extLst>
          </p:cNvPr>
          <p:cNvCxnSpPr>
            <a:cxnSpLocks/>
          </p:cNvCxnSpPr>
          <p:nvPr/>
        </p:nvCxnSpPr>
        <p:spPr>
          <a:xfrm flipH="1">
            <a:off x="1986584" y="3429000"/>
            <a:ext cx="2245557" cy="9370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מחבר חץ ישר 11">
            <a:extLst>
              <a:ext uri="{FF2B5EF4-FFF2-40B4-BE49-F238E27FC236}">
                <a16:creationId xmlns:a16="http://schemas.microsoft.com/office/drawing/2014/main" id="{4FDE7853-99AA-A695-3A69-2ADF959D0790}"/>
              </a:ext>
            </a:extLst>
          </p:cNvPr>
          <p:cNvCxnSpPr>
            <a:cxnSpLocks/>
          </p:cNvCxnSpPr>
          <p:nvPr/>
        </p:nvCxnSpPr>
        <p:spPr>
          <a:xfrm flipH="1">
            <a:off x="4251189" y="3429000"/>
            <a:ext cx="3353860" cy="11031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תיבת טקסט 19">
            <a:extLst>
              <a:ext uri="{FF2B5EF4-FFF2-40B4-BE49-F238E27FC236}">
                <a16:creationId xmlns:a16="http://schemas.microsoft.com/office/drawing/2014/main" id="{204703FD-00B5-E3AF-CF65-A257C28156EA}"/>
              </a:ext>
            </a:extLst>
          </p:cNvPr>
          <p:cNvSpPr txBox="1"/>
          <p:nvPr/>
        </p:nvSpPr>
        <p:spPr>
          <a:xfrm>
            <a:off x="4917463" y="4532109"/>
            <a:ext cx="2808850" cy="2308324"/>
          </a:xfrm>
          <a:prstGeom prst="rect">
            <a:avLst/>
          </a:prstGeom>
          <a:noFill/>
        </p:spPr>
        <p:txBody>
          <a:bodyPr wrap="square">
            <a:spAutoFit/>
          </a:bodyPr>
          <a:lstStyle/>
          <a:p>
            <a:pPr algn="just"/>
            <a:r>
              <a:rPr lang="he-IL" sz="1600" dirty="0"/>
              <a:t>ב-11 בספטמבר 2005 הושלמה תוכנית ההתנתקות של ממשלת ישראל, במסגרתה נסוגו כוחות צה"ל מכל שטחי הרצועה (חוץ מחדירות זמניות לשטח, סגר ימי ופיקוח ושליטה אווירית מתמדת), פונו ממנה כל אזרחי ישראל, בוטל הממשל הצבאי שהוחל בה, ונסגר הגבול בינה לבין מדינת ישראל.</a:t>
            </a:r>
          </a:p>
        </p:txBody>
      </p:sp>
      <p:cxnSp>
        <p:nvCxnSpPr>
          <p:cNvPr id="22" name="מחבר חץ ישר 21">
            <a:extLst>
              <a:ext uri="{FF2B5EF4-FFF2-40B4-BE49-F238E27FC236}">
                <a16:creationId xmlns:a16="http://schemas.microsoft.com/office/drawing/2014/main" id="{4AC5CC99-0437-CF1D-C609-8F6125DD51A9}"/>
              </a:ext>
            </a:extLst>
          </p:cNvPr>
          <p:cNvCxnSpPr>
            <a:cxnSpLocks/>
          </p:cNvCxnSpPr>
          <p:nvPr/>
        </p:nvCxnSpPr>
        <p:spPr>
          <a:xfrm flipH="1">
            <a:off x="7116567" y="3429000"/>
            <a:ext cx="2234929" cy="11031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2" name="תיבת טקסט 31">
            <a:extLst>
              <a:ext uri="{FF2B5EF4-FFF2-40B4-BE49-F238E27FC236}">
                <a16:creationId xmlns:a16="http://schemas.microsoft.com/office/drawing/2014/main" id="{8DEE03BD-3542-2374-6C4B-24B35A264576}"/>
              </a:ext>
            </a:extLst>
          </p:cNvPr>
          <p:cNvSpPr txBox="1"/>
          <p:nvPr/>
        </p:nvSpPr>
        <p:spPr>
          <a:xfrm>
            <a:off x="7675277" y="4494726"/>
            <a:ext cx="2930476" cy="2062103"/>
          </a:xfrm>
          <a:prstGeom prst="rect">
            <a:avLst/>
          </a:prstGeom>
          <a:noFill/>
        </p:spPr>
        <p:txBody>
          <a:bodyPr wrap="square">
            <a:spAutoFit/>
          </a:bodyPr>
          <a:lstStyle/>
          <a:p>
            <a:r>
              <a:rPr lang="he-IL" sz="1600" dirty="0"/>
              <a:t>ביוני 2007 השתלטו כוחות חמאס על הרצועה, כבשו את המתקנים הצבאיים שבשליטת פת"ח שבהנהגת מחמוד עבאס (אבו מאזן) והוציאו להורג קצינים במנגנוני הביטחון. בתגובה פיזר מחמוד עבאס את ממשלת האחדות הפלסטינית והכריז על מצב חרום.</a:t>
            </a:r>
          </a:p>
        </p:txBody>
      </p:sp>
      <p:cxnSp>
        <p:nvCxnSpPr>
          <p:cNvPr id="33" name="מחבר חץ ישר 32">
            <a:extLst>
              <a:ext uri="{FF2B5EF4-FFF2-40B4-BE49-F238E27FC236}">
                <a16:creationId xmlns:a16="http://schemas.microsoft.com/office/drawing/2014/main" id="{A90AA4F9-6D57-C499-D47F-E8123BE6F46F}"/>
              </a:ext>
            </a:extLst>
          </p:cNvPr>
          <p:cNvCxnSpPr>
            <a:cxnSpLocks/>
          </p:cNvCxnSpPr>
          <p:nvPr/>
        </p:nvCxnSpPr>
        <p:spPr>
          <a:xfrm>
            <a:off x="9517817" y="3429000"/>
            <a:ext cx="385838" cy="10657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מחבר חץ ישר 36">
            <a:extLst>
              <a:ext uri="{FF2B5EF4-FFF2-40B4-BE49-F238E27FC236}">
                <a16:creationId xmlns:a16="http://schemas.microsoft.com/office/drawing/2014/main" id="{B96F28F6-B059-042A-9F2A-952A32830EB1}"/>
              </a:ext>
            </a:extLst>
          </p:cNvPr>
          <p:cNvCxnSpPr>
            <a:cxnSpLocks/>
          </p:cNvCxnSpPr>
          <p:nvPr/>
        </p:nvCxnSpPr>
        <p:spPr>
          <a:xfrm>
            <a:off x="9657101" y="2926080"/>
            <a:ext cx="1639256" cy="12850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2" name="תיבת טקסט 41">
            <a:extLst>
              <a:ext uri="{FF2B5EF4-FFF2-40B4-BE49-F238E27FC236}">
                <a16:creationId xmlns:a16="http://schemas.microsoft.com/office/drawing/2014/main" id="{6AD8FEC6-ED3A-0795-F359-55E3DF429131}"/>
              </a:ext>
            </a:extLst>
          </p:cNvPr>
          <p:cNvSpPr txBox="1"/>
          <p:nvPr/>
        </p:nvSpPr>
        <p:spPr>
          <a:xfrm>
            <a:off x="10647957" y="4267394"/>
            <a:ext cx="1448240" cy="1815882"/>
          </a:xfrm>
          <a:prstGeom prst="rect">
            <a:avLst/>
          </a:prstGeom>
          <a:noFill/>
        </p:spPr>
        <p:txBody>
          <a:bodyPr wrap="square">
            <a:spAutoFit/>
          </a:bodyPr>
          <a:lstStyle/>
          <a:p>
            <a:pPr algn="just"/>
            <a:r>
              <a:rPr lang="he-IL" sz="1600" dirty="0"/>
              <a:t>שלטון חמאס ברצועה הביא להגברת ירי הרקטות לעבר ישראל בעיקר לשדרות ויישובי עוטף עזה.</a:t>
            </a:r>
          </a:p>
        </p:txBody>
      </p:sp>
    </p:spTree>
    <p:extLst>
      <p:ext uri="{BB962C8B-B14F-4D97-AF65-F5344CB8AC3E}">
        <p14:creationId xmlns:p14="http://schemas.microsoft.com/office/powerpoint/2010/main" val="286571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0" grpId="0"/>
      <p:bldP spid="32"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2138289" y="422788"/>
            <a:ext cx="8181502" cy="765931"/>
          </a:xfrm>
          <a:prstGeom prst="rect">
            <a:avLst/>
          </a:prstGeom>
        </p:spPr>
        <p:txBody>
          <a:bodyPr spcFirstLastPara="1" wrap="square" lIns="121900" tIns="121900" rIns="121900" bIns="121900" anchor="t" anchorCtr="0">
            <a:noAutofit/>
          </a:bodyPr>
          <a:lstStyle/>
          <a:p>
            <a:pPr algn="ctr" rtl="1"/>
            <a:r>
              <a:rPr lang="he-IL" sz="72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משימה בקבוצות</a:t>
            </a:r>
            <a:br>
              <a:rPr lang="he-IL" sz="7200" b="1" dirty="0">
                <a:effectLst>
                  <a:outerShdw blurRad="38100" dist="38100" dir="2700000" algn="tl">
                    <a:srgbClr val="000000">
                      <a:alpha val="43137"/>
                    </a:srgbClr>
                  </a:outerShdw>
                </a:effectLst>
              </a:rPr>
            </a:br>
            <a:endParaRPr sz="7200" dirty="0">
              <a:effectLst>
                <a:outerShdw blurRad="38100" dist="38100" dir="2700000" algn="tl">
                  <a:srgbClr val="000000">
                    <a:alpha val="43137"/>
                  </a:srgbClr>
                </a:outerShdw>
              </a:effectLst>
            </a:endParaRPr>
          </a:p>
        </p:txBody>
      </p:sp>
      <p:sp>
        <p:nvSpPr>
          <p:cNvPr id="79" name="Google Shape;79;p16"/>
          <p:cNvSpPr txBox="1">
            <a:spLocks noGrp="1"/>
          </p:cNvSpPr>
          <p:nvPr>
            <p:ph type="body" idx="1"/>
          </p:nvPr>
        </p:nvSpPr>
        <p:spPr>
          <a:xfrm>
            <a:off x="415600" y="1848747"/>
            <a:ext cx="11360800" cy="3316720"/>
          </a:xfrm>
          <a:prstGeom prst="rect">
            <a:avLst/>
          </a:prstGeom>
        </p:spPr>
        <p:txBody>
          <a:bodyPr spcFirstLastPara="1" wrap="square" lIns="121900" tIns="121900" rIns="121900" bIns="121900" anchor="t" anchorCtr="0">
            <a:normAutofit fontScale="92500" lnSpcReduction="20000"/>
          </a:bodyPr>
          <a:lstStyle/>
          <a:p>
            <a:pPr marL="0" indent="0" algn="just" rtl="1">
              <a:buNone/>
            </a:pPr>
            <a:r>
              <a:rPr lang="he-IL" sz="3200" dirty="0"/>
              <a:t>1. </a:t>
            </a:r>
            <a:r>
              <a:rPr lang="iw" sz="3200" dirty="0"/>
              <a:t>במהלך השבוע האחרון, צפו ועלו ברשתות תמונות שמספרות את סיפור המלחמה. </a:t>
            </a:r>
            <a:endParaRPr sz="3200" dirty="0"/>
          </a:p>
          <a:p>
            <a:pPr marL="0" indent="0" algn="just" rtl="1">
              <a:spcBef>
                <a:spcPts val="1600"/>
              </a:spcBef>
              <a:buNone/>
            </a:pPr>
            <a:r>
              <a:rPr lang="iw" sz="3200" dirty="0"/>
              <a:t>קחו לכם מספר דקות והתבוננו בתמונות שבשקף</a:t>
            </a:r>
            <a:r>
              <a:rPr lang="he-IL" sz="3200" dirty="0"/>
              <a:t> הבא.</a:t>
            </a:r>
            <a:endParaRPr sz="3200" dirty="0"/>
          </a:p>
          <a:p>
            <a:pPr marL="0" indent="0" algn="just" rtl="1">
              <a:spcBef>
                <a:spcPts val="1600"/>
              </a:spcBef>
              <a:buNone/>
            </a:pPr>
            <a:r>
              <a:rPr lang="he-IL" sz="3200" dirty="0"/>
              <a:t>קיימו סבב בין המשתתפים, בסבב זה כל אחד ישתף לאיזה</a:t>
            </a:r>
            <a:r>
              <a:rPr lang="iw" sz="3200" dirty="0"/>
              <a:t> מהתמונות </a:t>
            </a:r>
            <a:r>
              <a:rPr lang="he-IL" sz="3200" dirty="0"/>
              <a:t>הוא</a:t>
            </a:r>
            <a:r>
              <a:rPr lang="iw" sz="3200" dirty="0"/>
              <a:t> </a:t>
            </a:r>
            <a:r>
              <a:rPr lang="he-IL" sz="3200" dirty="0"/>
              <a:t>מתחבר</a:t>
            </a:r>
            <a:r>
              <a:rPr lang="iw" sz="3200" dirty="0"/>
              <a:t> ? מה הרגש שמציף א</a:t>
            </a:r>
            <a:r>
              <a:rPr lang="he-IL" sz="3200" dirty="0"/>
              <a:t>ותו בעקבות התמונה</a:t>
            </a:r>
            <a:r>
              <a:rPr lang="iw" sz="3200" dirty="0"/>
              <a:t>?</a:t>
            </a:r>
            <a:r>
              <a:rPr lang="he-IL" sz="3200" dirty="0"/>
              <a:t> איזה מסר לדעתו מעבירה התמונה?</a:t>
            </a:r>
          </a:p>
          <a:p>
            <a:pPr marL="0" indent="0" algn="just" rtl="1">
              <a:spcBef>
                <a:spcPts val="1600"/>
              </a:spcBef>
              <a:buNone/>
            </a:pPr>
            <a:endParaRPr dirty="0"/>
          </a:p>
        </p:txBody>
      </p:sp>
      <p:sp>
        <p:nvSpPr>
          <p:cNvPr id="3" name="תיבת טקסט 2">
            <a:extLst>
              <a:ext uri="{FF2B5EF4-FFF2-40B4-BE49-F238E27FC236}">
                <a16:creationId xmlns:a16="http://schemas.microsoft.com/office/drawing/2014/main" id="{83E002AE-AADC-EE83-3051-43ABC29D215F}"/>
              </a:ext>
            </a:extLst>
          </p:cNvPr>
          <p:cNvSpPr txBox="1"/>
          <p:nvPr/>
        </p:nvSpPr>
        <p:spPr>
          <a:xfrm>
            <a:off x="415600" y="5165467"/>
            <a:ext cx="11360800" cy="578043"/>
          </a:xfrm>
          <a:prstGeom prst="rect">
            <a:avLst/>
          </a:prstGeom>
          <a:noFill/>
        </p:spPr>
        <p:txBody>
          <a:bodyPr wrap="square">
            <a:spAutoFit/>
          </a:bodyPr>
          <a:lstStyle/>
          <a:p>
            <a:pPr marL="0" marR="0" lvl="0" indent="0" algn="just" defTabSz="914400" rtl="1" eaLnBrk="1" fontAlgn="auto" latinLnBrk="0" hangingPunct="1">
              <a:lnSpc>
                <a:spcPct val="115000"/>
              </a:lnSpc>
              <a:spcBef>
                <a:spcPts val="1600"/>
              </a:spcBef>
              <a:spcAft>
                <a:spcPts val="0"/>
              </a:spcAft>
              <a:buClr>
                <a:srgbClr val="595959"/>
              </a:buClr>
              <a:buSzPts val="1800"/>
              <a:buFont typeface="Arial"/>
              <a:buNone/>
              <a:tabLst/>
              <a:defRPr/>
            </a:pPr>
            <a:r>
              <a:rPr kumimoji="0" lang="he-IL" sz="3000" b="0" i="0" u="none" strike="noStrike" kern="0" cap="none" spc="0" normalizeH="0" baseline="0" noProof="0" dirty="0">
                <a:ln>
                  <a:noFill/>
                </a:ln>
                <a:solidFill>
                  <a:srgbClr val="595959"/>
                </a:solidFill>
                <a:effectLst/>
                <a:uLnTx/>
                <a:uFillTx/>
                <a:latin typeface="Arial"/>
                <a:cs typeface="Arial"/>
                <a:sym typeface="Arial"/>
              </a:rPr>
              <a:t>2. בחרו בתמונה אחת והסבר אחד אותו תשתפו עם כל שאר הכיתה בסיכום.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uiExpand="1"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7"/>
          <p:cNvPicPr preferRelativeResize="0"/>
          <p:nvPr/>
        </p:nvPicPr>
        <p:blipFill rotWithShape="1">
          <a:blip r:embed="rId3">
            <a:alphaModFix/>
          </a:blip>
          <a:srcRect t="40185" r="-3702" b="27407"/>
          <a:stretch/>
        </p:blipFill>
        <p:spPr>
          <a:xfrm>
            <a:off x="115834" y="152400"/>
            <a:ext cx="2536967" cy="1715733"/>
          </a:xfrm>
          <a:prstGeom prst="rect">
            <a:avLst/>
          </a:prstGeom>
          <a:noFill/>
          <a:ln>
            <a:noFill/>
          </a:ln>
        </p:spPr>
      </p:pic>
      <p:pic>
        <p:nvPicPr>
          <p:cNvPr id="85" name="Google Shape;85;p17"/>
          <p:cNvPicPr preferRelativeResize="0"/>
          <p:nvPr/>
        </p:nvPicPr>
        <p:blipFill rotWithShape="1">
          <a:blip r:embed="rId4">
            <a:alphaModFix/>
          </a:blip>
          <a:srcRect t="27548" b="14022"/>
          <a:stretch/>
        </p:blipFill>
        <p:spPr>
          <a:xfrm>
            <a:off x="115834" y="4038600"/>
            <a:ext cx="2195567" cy="2776165"/>
          </a:xfrm>
          <a:prstGeom prst="rect">
            <a:avLst/>
          </a:prstGeom>
          <a:noFill/>
          <a:ln>
            <a:noFill/>
          </a:ln>
        </p:spPr>
      </p:pic>
      <p:pic>
        <p:nvPicPr>
          <p:cNvPr id="86" name="Google Shape;86;p17"/>
          <p:cNvPicPr preferRelativeResize="0"/>
          <p:nvPr/>
        </p:nvPicPr>
        <p:blipFill rotWithShape="1">
          <a:blip r:embed="rId5">
            <a:alphaModFix/>
          </a:blip>
          <a:srcRect t="28559" b="26378"/>
          <a:stretch/>
        </p:blipFill>
        <p:spPr>
          <a:xfrm>
            <a:off x="3290800" y="267934"/>
            <a:ext cx="2435408" cy="2374901"/>
          </a:xfrm>
          <a:prstGeom prst="rect">
            <a:avLst/>
          </a:prstGeom>
          <a:noFill/>
          <a:ln>
            <a:noFill/>
          </a:ln>
        </p:spPr>
      </p:pic>
      <p:pic>
        <p:nvPicPr>
          <p:cNvPr id="87" name="Google Shape;87;p17"/>
          <p:cNvPicPr preferRelativeResize="0"/>
          <p:nvPr/>
        </p:nvPicPr>
        <p:blipFill rotWithShape="1">
          <a:blip r:embed="rId6">
            <a:alphaModFix/>
          </a:blip>
          <a:srcRect t="28351" b="34837"/>
          <a:stretch/>
        </p:blipFill>
        <p:spPr>
          <a:xfrm>
            <a:off x="9104034" y="152400"/>
            <a:ext cx="2981133" cy="2374901"/>
          </a:xfrm>
          <a:prstGeom prst="rect">
            <a:avLst/>
          </a:prstGeom>
          <a:noFill/>
          <a:ln>
            <a:noFill/>
          </a:ln>
        </p:spPr>
      </p:pic>
      <p:pic>
        <p:nvPicPr>
          <p:cNvPr id="88" name="Google Shape;88;p17"/>
          <p:cNvPicPr preferRelativeResize="0"/>
          <p:nvPr/>
        </p:nvPicPr>
        <p:blipFill rotWithShape="1">
          <a:blip r:embed="rId7">
            <a:alphaModFix/>
          </a:blip>
          <a:srcRect l="-3139" t="22395" r="3139" b="29924"/>
          <a:stretch/>
        </p:blipFill>
        <p:spPr>
          <a:xfrm>
            <a:off x="14236" y="2026037"/>
            <a:ext cx="2589267" cy="2101604"/>
          </a:xfrm>
          <a:prstGeom prst="rect">
            <a:avLst/>
          </a:prstGeom>
          <a:noFill/>
          <a:ln>
            <a:noFill/>
          </a:ln>
        </p:spPr>
      </p:pic>
      <p:pic>
        <p:nvPicPr>
          <p:cNvPr id="89" name="Google Shape;89;p17"/>
          <p:cNvPicPr preferRelativeResize="0"/>
          <p:nvPr/>
        </p:nvPicPr>
        <p:blipFill rotWithShape="1">
          <a:blip r:embed="rId8">
            <a:alphaModFix/>
          </a:blip>
          <a:srcRect t="16269" r="8181" b="19093"/>
          <a:stretch/>
        </p:blipFill>
        <p:spPr>
          <a:xfrm>
            <a:off x="6108700" y="152400"/>
            <a:ext cx="1752600" cy="2686067"/>
          </a:xfrm>
          <a:prstGeom prst="rect">
            <a:avLst/>
          </a:prstGeom>
          <a:noFill/>
          <a:ln>
            <a:noFill/>
          </a:ln>
        </p:spPr>
      </p:pic>
      <p:pic>
        <p:nvPicPr>
          <p:cNvPr id="90" name="Google Shape;90;p17"/>
          <p:cNvPicPr preferRelativeResize="0"/>
          <p:nvPr/>
        </p:nvPicPr>
        <p:blipFill>
          <a:blip r:embed="rId9">
            <a:alphaModFix/>
          </a:blip>
          <a:stretch>
            <a:fillRect/>
          </a:stretch>
        </p:blipFill>
        <p:spPr>
          <a:xfrm>
            <a:off x="3006191" y="3022601"/>
            <a:ext cx="3577723" cy="3531335"/>
          </a:xfrm>
          <a:prstGeom prst="rect">
            <a:avLst/>
          </a:prstGeom>
          <a:noFill/>
          <a:ln>
            <a:noFill/>
          </a:ln>
        </p:spPr>
      </p:pic>
      <p:pic>
        <p:nvPicPr>
          <p:cNvPr id="91" name="Google Shape;91;p17"/>
          <p:cNvPicPr preferRelativeResize="0"/>
          <p:nvPr/>
        </p:nvPicPr>
        <p:blipFill>
          <a:blip r:embed="rId10">
            <a:alphaModFix/>
          </a:blip>
          <a:stretch>
            <a:fillRect/>
          </a:stretch>
        </p:blipFill>
        <p:spPr>
          <a:xfrm>
            <a:off x="9486703" y="2584952"/>
            <a:ext cx="2536967" cy="2686067"/>
          </a:xfrm>
          <a:prstGeom prst="rect">
            <a:avLst/>
          </a:prstGeom>
          <a:noFill/>
          <a:ln>
            <a:noFill/>
          </a:ln>
        </p:spPr>
      </p:pic>
      <p:pic>
        <p:nvPicPr>
          <p:cNvPr id="92" name="Google Shape;92;p17"/>
          <p:cNvPicPr preferRelativeResize="0"/>
          <p:nvPr/>
        </p:nvPicPr>
        <p:blipFill>
          <a:blip r:embed="rId11">
            <a:alphaModFix/>
          </a:blip>
          <a:stretch>
            <a:fillRect/>
          </a:stretch>
        </p:blipFill>
        <p:spPr>
          <a:xfrm>
            <a:off x="7438284" y="5340477"/>
            <a:ext cx="3764239" cy="1377379"/>
          </a:xfrm>
          <a:prstGeom prst="rect">
            <a:avLst/>
          </a:prstGeom>
          <a:noFill/>
          <a:ln>
            <a:noFill/>
          </a:ln>
        </p:spPr>
      </p:pic>
      <p:pic>
        <p:nvPicPr>
          <p:cNvPr id="93" name="Google Shape;93;p17"/>
          <p:cNvPicPr preferRelativeResize="0"/>
          <p:nvPr/>
        </p:nvPicPr>
        <p:blipFill>
          <a:blip r:embed="rId12">
            <a:alphaModFix/>
          </a:blip>
          <a:stretch>
            <a:fillRect/>
          </a:stretch>
        </p:blipFill>
        <p:spPr>
          <a:xfrm>
            <a:off x="6885004" y="3022600"/>
            <a:ext cx="2435400" cy="2074621"/>
          </a:xfrm>
          <a:prstGeom prst="rect">
            <a:avLst/>
          </a:prstGeom>
          <a:noFill/>
          <a:ln>
            <a:noFill/>
          </a:ln>
        </p:spPr>
      </p:pic>
      <p:sp>
        <p:nvSpPr>
          <p:cNvPr id="95" name="Google Shape;95;p17"/>
          <p:cNvSpPr/>
          <p:nvPr/>
        </p:nvSpPr>
        <p:spPr>
          <a:xfrm>
            <a:off x="6364200" y="342900"/>
            <a:ext cx="342800" cy="482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iw" sz="1333" kern="0" dirty="0">
                <a:solidFill>
                  <a:srgbClr val="000000"/>
                </a:solidFill>
                <a:latin typeface="Arial"/>
                <a:cs typeface="Arial"/>
                <a:sym typeface="Arial"/>
              </a:rPr>
              <a:t>3</a:t>
            </a:r>
            <a:endParaRPr sz="1333" kern="0" dirty="0">
              <a:solidFill>
                <a:srgbClr val="000000"/>
              </a:solidFill>
              <a:latin typeface="Arial"/>
              <a:cs typeface="Arial"/>
              <a:sym typeface="Arial"/>
            </a:endParaRPr>
          </a:p>
          <a:p>
            <a:pPr algn="ctr" defTabSz="1219170" rtl="0">
              <a:buClr>
                <a:srgbClr val="000000"/>
              </a:buClr>
            </a:pPr>
            <a:endParaRPr sz="1333" kern="0" dirty="0">
              <a:solidFill>
                <a:srgbClr val="000000"/>
              </a:solidFill>
              <a:latin typeface="Arial"/>
              <a:cs typeface="Arial"/>
              <a:sym typeface="Arial"/>
            </a:endParaRPr>
          </a:p>
        </p:txBody>
      </p:sp>
      <p:sp>
        <p:nvSpPr>
          <p:cNvPr id="96" name="Google Shape;96;p17"/>
          <p:cNvSpPr/>
          <p:nvPr/>
        </p:nvSpPr>
        <p:spPr>
          <a:xfrm>
            <a:off x="154600" y="260500"/>
            <a:ext cx="468400" cy="647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iw" sz="1600" kern="0">
                <a:solidFill>
                  <a:srgbClr val="000000"/>
                </a:solidFill>
                <a:latin typeface="Arial"/>
                <a:cs typeface="Arial"/>
                <a:sym typeface="Arial"/>
              </a:rPr>
              <a:t>1</a:t>
            </a:r>
            <a:endParaRPr sz="1067" kern="0">
              <a:solidFill>
                <a:srgbClr val="000000"/>
              </a:solidFill>
              <a:latin typeface="Arial"/>
              <a:cs typeface="Arial"/>
              <a:sym typeface="Arial"/>
            </a:endParaRPr>
          </a:p>
          <a:p>
            <a:pPr algn="ctr" defTabSz="1219170" rtl="0">
              <a:buClr>
                <a:srgbClr val="000000"/>
              </a:buClr>
            </a:pPr>
            <a:endParaRPr sz="1867" kern="0">
              <a:solidFill>
                <a:srgbClr val="000000"/>
              </a:solidFill>
              <a:latin typeface="Arial"/>
              <a:cs typeface="Arial"/>
              <a:sym typeface="Arial"/>
            </a:endParaRPr>
          </a:p>
        </p:txBody>
      </p:sp>
      <p:sp>
        <p:nvSpPr>
          <p:cNvPr id="97" name="Google Shape;97;p17"/>
          <p:cNvSpPr/>
          <p:nvPr/>
        </p:nvSpPr>
        <p:spPr>
          <a:xfrm>
            <a:off x="9247100" y="342900"/>
            <a:ext cx="342800" cy="482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iw" sz="1333" kern="0">
                <a:solidFill>
                  <a:srgbClr val="000000"/>
                </a:solidFill>
                <a:latin typeface="Arial"/>
                <a:cs typeface="Arial"/>
                <a:sym typeface="Arial"/>
              </a:rPr>
              <a:t>4</a:t>
            </a:r>
            <a:endParaRPr sz="1333" kern="0">
              <a:solidFill>
                <a:srgbClr val="000000"/>
              </a:solidFill>
              <a:latin typeface="Arial"/>
              <a:cs typeface="Arial"/>
              <a:sym typeface="Arial"/>
            </a:endParaRPr>
          </a:p>
          <a:p>
            <a:pPr algn="ctr" defTabSz="1219170" rtl="0">
              <a:buClr>
                <a:srgbClr val="000000"/>
              </a:buClr>
            </a:pPr>
            <a:endParaRPr sz="1333" kern="0">
              <a:solidFill>
                <a:srgbClr val="000000"/>
              </a:solidFill>
              <a:latin typeface="Arial"/>
              <a:cs typeface="Arial"/>
              <a:sym typeface="Arial"/>
            </a:endParaRPr>
          </a:p>
        </p:txBody>
      </p:sp>
      <p:sp>
        <p:nvSpPr>
          <p:cNvPr id="98" name="Google Shape;98;p17"/>
          <p:cNvSpPr/>
          <p:nvPr/>
        </p:nvSpPr>
        <p:spPr>
          <a:xfrm>
            <a:off x="217400" y="4285533"/>
            <a:ext cx="342800" cy="482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en-US" sz="1333" kern="0" dirty="0">
                <a:solidFill>
                  <a:srgbClr val="000000"/>
                </a:solidFill>
                <a:latin typeface="Arial"/>
                <a:cs typeface="Arial"/>
                <a:sym typeface="Arial"/>
              </a:rPr>
              <a:t>6</a:t>
            </a:r>
            <a:endParaRPr sz="1333" kern="0" dirty="0">
              <a:solidFill>
                <a:srgbClr val="000000"/>
              </a:solidFill>
              <a:latin typeface="Arial"/>
              <a:cs typeface="Arial"/>
              <a:sym typeface="Arial"/>
            </a:endParaRPr>
          </a:p>
          <a:p>
            <a:pPr algn="ctr" defTabSz="1219170" rtl="0">
              <a:buClr>
                <a:srgbClr val="000000"/>
              </a:buClr>
            </a:pPr>
            <a:endParaRPr sz="1333" kern="0" dirty="0">
              <a:solidFill>
                <a:srgbClr val="000000"/>
              </a:solidFill>
              <a:latin typeface="Arial"/>
              <a:cs typeface="Arial"/>
              <a:sym typeface="Arial"/>
            </a:endParaRPr>
          </a:p>
        </p:txBody>
      </p:sp>
      <p:sp>
        <p:nvSpPr>
          <p:cNvPr id="99" name="Google Shape;99;p17"/>
          <p:cNvSpPr/>
          <p:nvPr/>
        </p:nvSpPr>
        <p:spPr>
          <a:xfrm>
            <a:off x="6986600" y="3187600"/>
            <a:ext cx="342800" cy="482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he-IL" sz="1333" kern="0" dirty="0">
                <a:solidFill>
                  <a:srgbClr val="000000"/>
                </a:solidFill>
                <a:latin typeface="Arial"/>
                <a:cs typeface="Arial"/>
                <a:sym typeface="Arial"/>
              </a:rPr>
              <a:t>8</a:t>
            </a:r>
            <a:endParaRPr sz="1333" kern="0" dirty="0">
              <a:solidFill>
                <a:srgbClr val="000000"/>
              </a:solidFill>
              <a:latin typeface="Arial"/>
              <a:cs typeface="Arial"/>
              <a:sym typeface="Arial"/>
            </a:endParaRPr>
          </a:p>
        </p:txBody>
      </p:sp>
      <p:sp>
        <p:nvSpPr>
          <p:cNvPr id="100" name="Google Shape;100;p17"/>
          <p:cNvSpPr/>
          <p:nvPr/>
        </p:nvSpPr>
        <p:spPr>
          <a:xfrm>
            <a:off x="3163900" y="3187600"/>
            <a:ext cx="342800" cy="482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he-IL" sz="1333" kern="0" dirty="0">
                <a:solidFill>
                  <a:srgbClr val="000000"/>
                </a:solidFill>
                <a:latin typeface="Arial"/>
                <a:cs typeface="Arial"/>
                <a:sym typeface="Arial"/>
              </a:rPr>
              <a:t>7</a:t>
            </a:r>
            <a:endParaRPr sz="1333" kern="0" dirty="0">
              <a:solidFill>
                <a:srgbClr val="000000"/>
              </a:solidFill>
              <a:latin typeface="Arial"/>
              <a:cs typeface="Arial"/>
              <a:sym typeface="Arial"/>
            </a:endParaRPr>
          </a:p>
        </p:txBody>
      </p:sp>
      <p:sp>
        <p:nvSpPr>
          <p:cNvPr id="101" name="Google Shape;101;p17"/>
          <p:cNvSpPr/>
          <p:nvPr/>
        </p:nvSpPr>
        <p:spPr>
          <a:xfrm>
            <a:off x="10034600" y="3047800"/>
            <a:ext cx="342800" cy="482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he-IL" sz="1333" kern="0" dirty="0">
                <a:solidFill>
                  <a:srgbClr val="000000"/>
                </a:solidFill>
                <a:latin typeface="Arial"/>
                <a:cs typeface="Arial"/>
                <a:sym typeface="Arial"/>
              </a:rPr>
              <a:t>9</a:t>
            </a:r>
            <a:endParaRPr sz="1333" kern="0" dirty="0">
              <a:solidFill>
                <a:srgbClr val="000000"/>
              </a:solidFill>
              <a:latin typeface="Arial"/>
              <a:cs typeface="Arial"/>
              <a:sym typeface="Arial"/>
            </a:endParaRPr>
          </a:p>
        </p:txBody>
      </p:sp>
      <p:sp>
        <p:nvSpPr>
          <p:cNvPr id="102" name="Google Shape;102;p17"/>
          <p:cNvSpPr/>
          <p:nvPr/>
        </p:nvSpPr>
        <p:spPr>
          <a:xfrm>
            <a:off x="10377400" y="5426682"/>
            <a:ext cx="482858" cy="482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en-US" sz="1333" kern="0" dirty="0">
                <a:solidFill>
                  <a:srgbClr val="000000"/>
                </a:solidFill>
                <a:latin typeface="Arial"/>
                <a:cs typeface="Arial"/>
                <a:sym typeface="Arial"/>
              </a:rPr>
              <a:t>10</a:t>
            </a:r>
            <a:endParaRPr sz="1333" kern="0" dirty="0">
              <a:solidFill>
                <a:srgbClr val="000000"/>
              </a:solidFill>
              <a:latin typeface="Arial"/>
              <a:cs typeface="Arial"/>
              <a:sym typeface="Arial"/>
            </a:endParaRPr>
          </a:p>
        </p:txBody>
      </p:sp>
      <p:sp>
        <p:nvSpPr>
          <p:cNvPr id="104" name="Google Shape;104;p17"/>
          <p:cNvSpPr/>
          <p:nvPr/>
        </p:nvSpPr>
        <p:spPr>
          <a:xfrm>
            <a:off x="3494000" y="546100"/>
            <a:ext cx="468400" cy="647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iw" sz="1600" kern="0">
                <a:solidFill>
                  <a:srgbClr val="000000"/>
                </a:solidFill>
                <a:latin typeface="Arial"/>
                <a:cs typeface="Arial"/>
                <a:sym typeface="Arial"/>
              </a:rPr>
              <a:t>2</a:t>
            </a:r>
            <a:endParaRPr sz="1067" kern="0">
              <a:solidFill>
                <a:srgbClr val="000000"/>
              </a:solidFill>
              <a:latin typeface="Arial"/>
              <a:cs typeface="Arial"/>
              <a:sym typeface="Arial"/>
            </a:endParaRPr>
          </a:p>
          <a:p>
            <a:pPr algn="ctr" defTabSz="1219170" rtl="0">
              <a:buClr>
                <a:srgbClr val="000000"/>
              </a:buClr>
            </a:pPr>
            <a:endParaRPr sz="1867" kern="0">
              <a:solidFill>
                <a:srgbClr val="000000"/>
              </a:solidFill>
              <a:latin typeface="Arial"/>
              <a:cs typeface="Arial"/>
              <a:sym typeface="Arial"/>
            </a:endParaRPr>
          </a:p>
        </p:txBody>
      </p:sp>
      <p:sp>
        <p:nvSpPr>
          <p:cNvPr id="2" name="Google Shape;100;p17">
            <a:extLst>
              <a:ext uri="{FF2B5EF4-FFF2-40B4-BE49-F238E27FC236}">
                <a16:creationId xmlns:a16="http://schemas.microsoft.com/office/drawing/2014/main" id="{381A39C3-C5D1-FE42-D994-7C72E941F1FA}"/>
              </a:ext>
            </a:extLst>
          </p:cNvPr>
          <p:cNvSpPr/>
          <p:nvPr/>
        </p:nvSpPr>
        <p:spPr>
          <a:xfrm>
            <a:off x="2135299" y="2160035"/>
            <a:ext cx="342800" cy="482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he-IL" sz="1333" kern="0" dirty="0">
                <a:solidFill>
                  <a:srgbClr val="000000"/>
                </a:solidFill>
                <a:latin typeface="Arial"/>
                <a:cs typeface="Arial"/>
                <a:sym typeface="Arial"/>
              </a:rPr>
              <a:t>5</a:t>
            </a:r>
            <a:endParaRPr sz="1333" kern="0" dirty="0">
              <a:solidFill>
                <a:srgbClr val="000000"/>
              </a:solidFill>
              <a:latin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6D45604F-EFAC-99FF-43AA-DC1005C68BE7}"/>
              </a:ext>
            </a:extLst>
          </p:cNvPr>
          <p:cNvPicPr>
            <a:picLocks noChangeAspect="1"/>
          </p:cNvPicPr>
          <p:nvPr/>
        </p:nvPicPr>
        <p:blipFill>
          <a:blip r:embed="rId2"/>
          <a:stretch>
            <a:fillRect/>
          </a:stretch>
        </p:blipFill>
        <p:spPr>
          <a:xfrm>
            <a:off x="-1" y="-1"/>
            <a:ext cx="12192001" cy="6858001"/>
          </a:xfrm>
          <a:prstGeom prst="rect">
            <a:avLst/>
          </a:prstGeom>
        </p:spPr>
      </p:pic>
    </p:spTree>
    <p:extLst>
      <p:ext uri="{BB962C8B-B14F-4D97-AF65-F5344CB8AC3E}">
        <p14:creationId xmlns:p14="http://schemas.microsoft.com/office/powerpoint/2010/main" val="2146156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52ED1098-6120-1F54-DBAB-831018582838}"/>
              </a:ext>
            </a:extLst>
          </p:cNvPr>
          <p:cNvPicPr>
            <a:picLocks noChangeAspect="1"/>
          </p:cNvPicPr>
          <p:nvPr/>
        </p:nvPicPr>
        <p:blipFill>
          <a:blip r:embed="rId2"/>
          <a:stretch>
            <a:fillRect/>
          </a:stretch>
        </p:blipFill>
        <p:spPr>
          <a:xfrm>
            <a:off x="109411" y="107649"/>
            <a:ext cx="11974737" cy="6781863"/>
          </a:xfrm>
          <a:prstGeom prst="rect">
            <a:avLst/>
          </a:prstGeom>
        </p:spPr>
      </p:pic>
    </p:spTree>
    <p:extLst>
      <p:ext uri="{BB962C8B-B14F-4D97-AF65-F5344CB8AC3E}">
        <p14:creationId xmlns:p14="http://schemas.microsoft.com/office/powerpoint/2010/main" val="4262720751"/>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389</Words>
  <Application>Microsoft Office PowerPoint</Application>
  <PresentationFormat>מסך רחב</PresentationFormat>
  <Paragraphs>31</Paragraphs>
  <Slides>8</Slides>
  <Notes>3</Notes>
  <HiddenSlides>0</HiddenSlides>
  <MMClips>0</MMClips>
  <ScaleCrop>false</ScaleCrop>
  <HeadingPairs>
    <vt:vector size="6" baseType="variant">
      <vt:variant>
        <vt:lpstr>גופנים בשימוש</vt:lpstr>
      </vt:variant>
      <vt:variant>
        <vt:i4>5</vt:i4>
      </vt:variant>
      <vt:variant>
        <vt:lpstr>ערכת נושא</vt:lpstr>
      </vt:variant>
      <vt:variant>
        <vt:i4>2</vt:i4>
      </vt:variant>
      <vt:variant>
        <vt:lpstr>כותרות שקופיות</vt:lpstr>
      </vt:variant>
      <vt:variant>
        <vt:i4>8</vt:i4>
      </vt:variant>
    </vt:vector>
  </HeadingPairs>
  <TitlesOfParts>
    <vt:vector size="15" baseType="lpstr">
      <vt:lpstr>Aharoni</vt:lpstr>
      <vt:lpstr>Arial</vt:lpstr>
      <vt:lpstr>Calibri</vt:lpstr>
      <vt:lpstr>Calibri Light</vt:lpstr>
      <vt:lpstr>Wingdings</vt:lpstr>
      <vt:lpstr>ערכת נושא Office</vt:lpstr>
      <vt:lpstr>Simple Light</vt:lpstr>
      <vt:lpstr>שיעור מלחמת "חרבות ברזל"</vt:lpstr>
      <vt:lpstr>מה אנחנו יודעים על רצועת עזה? </vt:lpstr>
      <vt:lpstr>מידע על רצועת עזה:</vt:lpstr>
      <vt:lpstr>מצגת של PowerPoint‏</vt:lpstr>
      <vt:lpstr>משימה בקבוצות </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שיעור מלחמת "חרבות ברזל"</dc:title>
  <dc:creator>נהוראי אריאל</dc:creator>
  <cp:lastModifiedBy>נהוראי אריאל</cp:lastModifiedBy>
  <cp:revision>3</cp:revision>
  <dcterms:created xsi:type="dcterms:W3CDTF">2023-10-15T17:14:20Z</dcterms:created>
  <dcterms:modified xsi:type="dcterms:W3CDTF">2023-10-16T07:07:05Z</dcterms:modified>
</cp:coreProperties>
</file>