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72" r:id="rId4"/>
  </p:sldMasterIdLst>
  <p:notesMasterIdLst>
    <p:notesMasterId r:id="rId23"/>
  </p:notesMasterIdLst>
  <p:handoutMasterIdLst>
    <p:handoutMasterId r:id="rId24"/>
  </p:handoutMasterIdLst>
  <p:sldIdLst>
    <p:sldId id="271" r:id="rId5"/>
    <p:sldId id="256" r:id="rId6"/>
    <p:sldId id="260" r:id="rId7"/>
    <p:sldId id="259" r:id="rId8"/>
    <p:sldId id="261" r:id="rId9"/>
    <p:sldId id="262" r:id="rId10"/>
    <p:sldId id="263" r:id="rId11"/>
    <p:sldId id="264" r:id="rId12"/>
    <p:sldId id="273" r:id="rId13"/>
    <p:sldId id="265" r:id="rId14"/>
    <p:sldId id="266" r:id="rId15"/>
    <p:sldId id="267" r:id="rId16"/>
    <p:sldId id="268" r:id="rId17"/>
    <p:sldId id="269" r:id="rId18"/>
    <p:sldId id="270" r:id="rId19"/>
    <p:sldId id="272" r:id="rId20"/>
    <p:sldId id="274" r:id="rId21"/>
    <p:sldId id="2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96"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DA727452-B6D3-4203-B3F6-F29B31EFF884}" type="datetime1">
              <a:rPr lang="he-IL" smtClean="0">
                <a:latin typeface="Tahoma" panose="020B0604030504040204" pitchFamily="34" charset="0"/>
                <a:ea typeface="Tahoma" panose="020B0604030504040204" pitchFamily="34" charset="0"/>
                <a:cs typeface="Tahoma" panose="020B0604030504040204" pitchFamily="34" charset="0"/>
              </a:rPr>
              <a:t>כ"ב/טבת/תשפ"א</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A75DC4F1-CC00-4E21-8F9B-51DE3107EA3A}"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8173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B9C5DAE5-E290-406C-A10F-6CA04E6852D1}" type="datetime1">
              <a:rPr lang="he-IL" smtClean="0"/>
              <a:pPr/>
              <a:t>כ"ב/טבת/תשפ"א</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56D563E5-3F3B-4F78-9C71-DC2608869805}" type="slidenum">
              <a:rPr lang="he-IL" smtClean="0"/>
              <a:pPr/>
              <a:t>‹#›</a:t>
            </a:fld>
            <a:endParaRPr lang="he-IL" dirty="0"/>
          </a:p>
        </p:txBody>
      </p:sp>
    </p:spTree>
    <p:extLst>
      <p:ext uri="{BB962C8B-B14F-4D97-AF65-F5344CB8AC3E}">
        <p14:creationId xmlns:p14="http://schemas.microsoft.com/office/powerpoint/2010/main" val="330368469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D563E5-3F3B-4F78-9C71-DC2608869805}" type="slidenum">
              <a:rPr lang="he-IL" smtClean="0">
                <a:latin typeface="Tahoma" panose="020B0604030504040204" pitchFamily="34" charset="0"/>
                <a:ea typeface="Tahoma" panose="020B0604030504040204" pitchFamily="34" charset="0"/>
                <a:cs typeface="Tahoma" panose="020B0604030504040204" pitchFamily="34" charset="0"/>
              </a:rPr>
              <a:pPr algn="l" rtl="1"/>
              <a:t>2</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839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D563E5-3F3B-4F78-9C71-DC2608869805}" type="slidenum">
              <a:rPr lang="he-IL" smtClean="0">
                <a:latin typeface="Tahoma" panose="020B0604030504040204" pitchFamily="34" charset="0"/>
                <a:ea typeface="Tahoma" panose="020B0604030504040204" pitchFamily="34" charset="0"/>
                <a:cs typeface="Tahoma" panose="020B0604030504040204" pitchFamily="34" charset="0"/>
              </a:rPr>
              <a:pPr algn="l" rtl="1"/>
              <a:t>18</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348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34A17E4-F4B9-4178-8DF1-0249E96BB4B0}" type="datetime1">
              <a:rPr lang="he-IL" smtClean="0"/>
              <a:pPr/>
              <a:t>כ"ב/טבת/תשפ"א</a:t>
            </a:fld>
            <a:endParaRPr lang="he-IL" dirty="0"/>
          </a:p>
        </p:txBody>
      </p:sp>
      <p:sp>
        <p:nvSpPr>
          <p:cNvPr id="5" name="Footer Placeholder 4"/>
          <p:cNvSpPr>
            <a:spLocks noGrp="1"/>
          </p:cNvSpPr>
          <p:nvPr>
            <p:ph type="ftr" sz="quarter" idx="11"/>
          </p:nvPr>
        </p:nvSpPr>
        <p:spPr/>
        <p:txBody>
          <a:bodyPr/>
          <a:lstStyle/>
          <a:p>
            <a:endParaRPr lang="he-IL" noProof="0"/>
          </a:p>
        </p:txBody>
      </p:sp>
      <p:sp>
        <p:nvSpPr>
          <p:cNvPr id="6" name="Slide Number Placeholder 5"/>
          <p:cNvSpPr>
            <a:spLocks noGrp="1"/>
          </p:cNvSpPr>
          <p:nvPr>
            <p:ph type="sldNum" sz="quarter" idx="12"/>
          </p:nvPr>
        </p:nvSpPr>
        <p:spPr/>
        <p:txBody>
          <a:bodyPr/>
          <a:lstStyle/>
          <a:p>
            <a:fld id="{FAEF9944-A4F6-4C59-AEBD-678D6480B8EA}" type="slidenum">
              <a:rPr lang="he-IL" noProof="0" smtClean="0"/>
              <a:pPr/>
              <a:t>‹#›</a:t>
            </a:fld>
            <a:endParaRPr lang="he-IL"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7278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AA35E33-0386-4E78-9ECF-F67F64C257DA}" type="datetime1">
              <a:rPr lang="he-IL" smtClean="0"/>
              <a:pPr/>
              <a:t>כ"ב/טבת/תשפ"א</a:t>
            </a:fld>
            <a:endParaRPr lang="he-IL" dirty="0"/>
          </a:p>
        </p:txBody>
      </p:sp>
      <p:sp>
        <p:nvSpPr>
          <p:cNvPr id="5" name="Footer Placeholder 4"/>
          <p:cNvSpPr>
            <a:spLocks noGrp="1"/>
          </p:cNvSpPr>
          <p:nvPr>
            <p:ph type="ftr" sz="quarter" idx="11"/>
          </p:nvPr>
        </p:nvSpPr>
        <p:spPr/>
        <p:txBody>
          <a:bodyPr/>
          <a:lstStyle/>
          <a:p>
            <a:pPr rtl="1"/>
            <a:endParaRPr lang="he-IL" noProof="0"/>
          </a:p>
        </p:txBody>
      </p:sp>
      <p:sp>
        <p:nvSpPr>
          <p:cNvPr id="6" name="Slide Number Placeholder 5"/>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279091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3C2D6A9-2890-4584-B992-8261DCAE3F69}" type="datetime1">
              <a:rPr lang="he-IL" smtClean="0"/>
              <a:pPr/>
              <a:t>כ"ב/טבת/תשפ"א</a:t>
            </a:fld>
            <a:endParaRPr lang="he-IL"/>
          </a:p>
        </p:txBody>
      </p:sp>
      <p:sp>
        <p:nvSpPr>
          <p:cNvPr id="5" name="Footer Placeholder 4"/>
          <p:cNvSpPr>
            <a:spLocks noGrp="1"/>
          </p:cNvSpPr>
          <p:nvPr>
            <p:ph type="ftr" sz="quarter" idx="11"/>
          </p:nvPr>
        </p:nvSpPr>
        <p:spPr/>
        <p:txBody>
          <a:bodyPr/>
          <a:lstStyle/>
          <a:p>
            <a:pPr rtl="1"/>
            <a:endParaRPr lang="he-IL" noProof="0"/>
          </a:p>
        </p:txBody>
      </p:sp>
      <p:sp>
        <p:nvSpPr>
          <p:cNvPr id="6" name="Slide Number Placeholder 5"/>
          <p:cNvSpPr>
            <a:spLocks noGrp="1"/>
          </p:cNvSpPr>
          <p:nvPr>
            <p:ph type="sldNum" sz="quarter" idx="12"/>
          </p:nvPr>
        </p:nvSpPr>
        <p:spPr/>
        <p:txBody>
          <a:bodyPr/>
          <a:lstStyle/>
          <a:p>
            <a:pPr rtl="1"/>
            <a:fld id="{FAEF9944-A4F6-4C59-AEBD-678D6480B8EA}" type="slidenum">
              <a:rPr lang="he-IL" noProof="0" smtClean="0"/>
              <a:pPr/>
              <a:t>‹#›</a:t>
            </a:fld>
            <a:endParaRPr lang="he-IL" noProof="0"/>
          </a:p>
        </p:txBody>
      </p:sp>
    </p:spTree>
    <p:extLst>
      <p:ext uri="{BB962C8B-B14F-4D97-AF65-F5344CB8AC3E}">
        <p14:creationId xmlns:p14="http://schemas.microsoft.com/office/powerpoint/2010/main" val="288599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F191C6C-F23D-45C0-AFE9-59782947B552}" type="datetime1">
              <a:rPr lang="he-IL" smtClean="0"/>
              <a:pPr/>
              <a:t>כ"ב/טבת/תשפ"א</a:t>
            </a:fld>
            <a:endParaRPr lang="he-IL" dirty="0"/>
          </a:p>
        </p:txBody>
      </p:sp>
      <p:sp>
        <p:nvSpPr>
          <p:cNvPr id="5" name="Footer Placeholder 4"/>
          <p:cNvSpPr>
            <a:spLocks noGrp="1"/>
          </p:cNvSpPr>
          <p:nvPr>
            <p:ph type="ftr" sz="quarter" idx="11"/>
          </p:nvPr>
        </p:nvSpPr>
        <p:spPr/>
        <p:txBody>
          <a:bodyPr/>
          <a:lstStyle/>
          <a:p>
            <a:pPr rtl="1"/>
            <a:endParaRPr lang="he-IL" noProof="0"/>
          </a:p>
        </p:txBody>
      </p:sp>
      <p:sp>
        <p:nvSpPr>
          <p:cNvPr id="6" name="Slide Number Placeholder 5"/>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32857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DA56BD-ECB9-4B41-B261-A898131BF66F}" type="datetime1">
              <a:rPr lang="he-IL" smtClean="0"/>
              <a:pPr/>
              <a:t>כ"ב/טבת/תשפ"א</a:t>
            </a:fld>
            <a:endParaRPr lang="he-IL" dirty="0"/>
          </a:p>
        </p:txBody>
      </p:sp>
      <p:sp>
        <p:nvSpPr>
          <p:cNvPr id="5" name="Footer Placeholder 4"/>
          <p:cNvSpPr>
            <a:spLocks noGrp="1"/>
          </p:cNvSpPr>
          <p:nvPr>
            <p:ph type="ftr" sz="quarter" idx="11"/>
          </p:nvPr>
        </p:nvSpPr>
        <p:spPr/>
        <p:txBody>
          <a:bodyPr/>
          <a:lstStyle/>
          <a:p>
            <a:endParaRPr lang="he-IL" noProof="0"/>
          </a:p>
        </p:txBody>
      </p:sp>
      <p:sp>
        <p:nvSpPr>
          <p:cNvPr id="6" name="Slide Number Placeholder 5"/>
          <p:cNvSpPr>
            <a:spLocks noGrp="1"/>
          </p:cNvSpPr>
          <p:nvPr>
            <p:ph type="sldNum" sz="quarter" idx="12"/>
          </p:nvPr>
        </p:nvSpPr>
        <p:spPr/>
        <p:txBody>
          <a:bodyPr/>
          <a:lstStyle/>
          <a:p>
            <a:fld id="{FAEF9944-A4F6-4C59-AEBD-678D6480B8EA}" type="slidenum">
              <a:rPr lang="he-IL" noProof="0" smtClean="0"/>
              <a:pPr/>
              <a:t>‹#›</a:t>
            </a:fld>
            <a:endParaRPr lang="he-IL"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2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2860E7FA-A27D-4571-B8FC-2D850B6CC842}" type="datetime1">
              <a:rPr lang="he-IL" smtClean="0"/>
              <a:pPr/>
              <a:t>כ"ב/טבת/תשפ"א</a:t>
            </a:fld>
            <a:endParaRPr lang="he-IL" dirty="0"/>
          </a:p>
        </p:txBody>
      </p:sp>
      <p:sp>
        <p:nvSpPr>
          <p:cNvPr id="6" name="Footer Placeholder 5"/>
          <p:cNvSpPr>
            <a:spLocks noGrp="1"/>
          </p:cNvSpPr>
          <p:nvPr>
            <p:ph type="ftr" sz="quarter" idx="11"/>
          </p:nvPr>
        </p:nvSpPr>
        <p:spPr/>
        <p:txBody>
          <a:bodyPr/>
          <a:lstStyle/>
          <a:p>
            <a:pPr rtl="1"/>
            <a:endParaRPr lang="he-IL" noProof="0"/>
          </a:p>
        </p:txBody>
      </p:sp>
      <p:sp>
        <p:nvSpPr>
          <p:cNvPr id="7" name="Slide Number Placeholder 6"/>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247103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1D7F203-CFDA-43B3-9F13-053BAA1C22FB}" type="datetime1">
              <a:rPr lang="he-IL" smtClean="0"/>
              <a:pPr/>
              <a:t>כ"ב/טבת/תשפ"א</a:t>
            </a:fld>
            <a:endParaRPr lang="he-IL" dirty="0"/>
          </a:p>
        </p:txBody>
      </p:sp>
      <p:sp>
        <p:nvSpPr>
          <p:cNvPr id="8" name="Footer Placeholder 7"/>
          <p:cNvSpPr>
            <a:spLocks noGrp="1"/>
          </p:cNvSpPr>
          <p:nvPr>
            <p:ph type="ftr" sz="quarter" idx="11"/>
          </p:nvPr>
        </p:nvSpPr>
        <p:spPr/>
        <p:txBody>
          <a:bodyPr/>
          <a:lstStyle/>
          <a:p>
            <a:pPr rtl="1"/>
            <a:endParaRPr lang="he-IL" noProof="0"/>
          </a:p>
        </p:txBody>
      </p:sp>
      <p:sp>
        <p:nvSpPr>
          <p:cNvPr id="9" name="Slide Number Placeholder 8"/>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105801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6EA28C7-A2C1-44E9-A9EC-E64C141473DA}" type="datetime1">
              <a:rPr lang="he-IL" smtClean="0"/>
              <a:pPr/>
              <a:t>כ"ב/טבת/תשפ"א</a:t>
            </a:fld>
            <a:endParaRPr lang="he-IL" dirty="0"/>
          </a:p>
        </p:txBody>
      </p:sp>
      <p:sp>
        <p:nvSpPr>
          <p:cNvPr id="4" name="Footer Placeholder 3"/>
          <p:cNvSpPr>
            <a:spLocks noGrp="1"/>
          </p:cNvSpPr>
          <p:nvPr>
            <p:ph type="ftr" sz="quarter" idx="11"/>
          </p:nvPr>
        </p:nvSpPr>
        <p:spPr/>
        <p:txBody>
          <a:bodyPr/>
          <a:lstStyle/>
          <a:p>
            <a:pPr rtl="1"/>
            <a:endParaRPr lang="he-IL" noProof="0"/>
          </a:p>
        </p:txBody>
      </p:sp>
      <p:sp>
        <p:nvSpPr>
          <p:cNvPr id="5" name="Slide Number Placeholder 4"/>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320136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E08D42-DEBB-439F-9A28-27A0E4177BA2}" type="datetime1">
              <a:rPr lang="he-IL" smtClean="0"/>
              <a:pPr/>
              <a:t>כ"ב/טבת/תשפ"א</a:t>
            </a:fld>
            <a:endParaRPr lang="he-IL"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1"/>
            <a:endParaRPr lang="he-IL" noProof="0"/>
          </a:p>
        </p:txBody>
      </p:sp>
      <p:sp>
        <p:nvSpPr>
          <p:cNvPr id="9" name="Slide Number Placeholder 8"/>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2818856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F1A2056-6184-4E54-8F40-E4120E91AB8D}" type="datetime1">
              <a:rPr lang="he-IL" noProof="0" smtClean="0"/>
              <a:t>כ"ב/טבת/תשפ"א</a:t>
            </a:fld>
            <a:endParaRPr lang="he-IL"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noProof="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27164359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963A57C-49F6-4F0C-910A-E7E2C9D4E461}" type="datetime1">
              <a:rPr lang="he-IL" noProof="0" smtClean="0"/>
              <a:t>כ"ב/טבת/תשפ"א</a:t>
            </a:fld>
            <a:endParaRPr lang="he-IL" noProof="0"/>
          </a:p>
        </p:txBody>
      </p:sp>
      <p:sp>
        <p:nvSpPr>
          <p:cNvPr id="6" name="Footer Placeholder 5"/>
          <p:cNvSpPr>
            <a:spLocks noGrp="1"/>
          </p:cNvSpPr>
          <p:nvPr>
            <p:ph type="ftr" sz="quarter" idx="11"/>
          </p:nvPr>
        </p:nvSpPr>
        <p:spPr/>
        <p:txBody>
          <a:bodyPr/>
          <a:lstStyle/>
          <a:p>
            <a:endParaRPr lang="he-IL" noProof="0"/>
          </a:p>
        </p:txBody>
      </p:sp>
      <p:sp>
        <p:nvSpPr>
          <p:cNvPr id="7" name="Slide Number Placeholder 6"/>
          <p:cNvSpPr>
            <a:spLocks noGrp="1"/>
          </p:cNvSpPr>
          <p:nvPr>
            <p:ph type="sldNum" sz="quarter" idx="12"/>
          </p:nvPr>
        </p:nvSpPr>
        <p:spPr/>
        <p:txBody>
          <a:bodyPr/>
          <a:lstStyle/>
          <a:p>
            <a:fld id="{FAEF9944-A4F6-4C59-AEBD-678D6480B8EA}" type="slidenum">
              <a:rPr lang="he-IL" noProof="0" smtClean="0"/>
              <a:pPr/>
              <a:t>‹#›</a:t>
            </a:fld>
            <a:endParaRPr lang="he-IL" noProof="0"/>
          </a:p>
        </p:txBody>
      </p:sp>
    </p:spTree>
    <p:extLst>
      <p:ext uri="{BB962C8B-B14F-4D97-AF65-F5344CB8AC3E}">
        <p14:creationId xmlns:p14="http://schemas.microsoft.com/office/powerpoint/2010/main" val="213586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08BDA6-77A0-473E-85DF-116BC2462BE8}" type="datetime1">
              <a:rPr lang="he-IL" smtClean="0"/>
              <a:pPr/>
              <a:t>כ"ב/טבת/תשפ"א</a:t>
            </a:fld>
            <a:endParaRPr lang="he-IL"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noProof="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EF9944-A4F6-4C59-AEBD-678D6480B8EA}" type="slidenum">
              <a:rPr lang="he-IL" smtClean="0"/>
              <a:pPr/>
              <a:t>‹#›</a:t>
            </a:fld>
            <a:endParaRPr lang="he-IL"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753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תמונה 5" descr="תמונה שמכילה טקסט, חוץ, אדם&#10;&#10;התיאור נוצר באופן אוטומטי">
            <a:extLst>
              <a:ext uri="{FF2B5EF4-FFF2-40B4-BE49-F238E27FC236}">
                <a16:creationId xmlns:a16="http://schemas.microsoft.com/office/drawing/2014/main" id="{29E0F093-7499-468B-B6EE-F4BFA862654B}"/>
              </a:ext>
            </a:extLst>
          </p:cNvPr>
          <p:cNvPicPr>
            <a:picLocks noChangeAspect="1"/>
          </p:cNvPicPr>
          <p:nvPr/>
        </p:nvPicPr>
        <p:blipFill>
          <a:blip r:embed="rId2"/>
          <a:stretch>
            <a:fillRect/>
          </a:stretch>
        </p:blipFill>
        <p:spPr>
          <a:xfrm>
            <a:off x="3615077" y="643467"/>
            <a:ext cx="4961846" cy="5050225"/>
          </a:xfrm>
          <a:prstGeom prst="rect">
            <a:avLst/>
          </a:prstGeom>
        </p:spPr>
      </p:pic>
      <p:sp>
        <p:nvSpPr>
          <p:cNvPr id="4" name="AutoShape 2">
            <a:extLst>
              <a:ext uri="{FF2B5EF4-FFF2-40B4-BE49-F238E27FC236}">
                <a16:creationId xmlns:a16="http://schemas.microsoft.com/office/drawing/2014/main" id="{8DE207DE-6289-48C5-AC3D-FA5B93A514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a:extLst>
              <a:ext uri="{FF2B5EF4-FFF2-40B4-BE49-F238E27FC236}">
                <a16:creationId xmlns:a16="http://schemas.microsoft.com/office/drawing/2014/main" id="{DC1EDA51-934C-43DA-9D22-92B719389F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48709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36E937D0-804A-474E-8DE8-CB84DD264591}"/>
              </a:ext>
            </a:extLst>
          </p:cNvPr>
          <p:cNvSpPr>
            <a:spLocks noGrp="1"/>
          </p:cNvSpPr>
          <p:nvPr>
            <p:ph type="title"/>
          </p:nvPr>
        </p:nvSpPr>
        <p:spPr>
          <a:xfrm>
            <a:off x="492370" y="516835"/>
            <a:ext cx="3084844" cy="2103875"/>
          </a:xfrm>
        </p:spPr>
        <p:txBody>
          <a:bodyPr>
            <a:normAutofit/>
          </a:bodyPr>
          <a:lstStyle/>
          <a:p>
            <a:r>
              <a:rPr lang="he-IL" sz="2500" b="1">
                <a:solidFill>
                  <a:srgbClr val="FFFFFF"/>
                </a:solidFill>
              </a:rPr>
              <a:t>הסכם ריבנטרופ מולוטוב</a:t>
            </a:r>
            <a:br>
              <a:rPr lang="he-IL" sz="2500">
                <a:solidFill>
                  <a:srgbClr val="FFFFFF"/>
                </a:solidFill>
              </a:rPr>
            </a:br>
            <a:r>
              <a:rPr lang="he-IL" sz="2500">
                <a:solidFill>
                  <a:srgbClr val="FFFFFF"/>
                </a:solidFill>
              </a:rPr>
              <a:t>עיין במפה שלפניך  וענה על שני הסעיפים א-ב</a:t>
            </a:r>
            <a:br>
              <a:rPr lang="he-IL" sz="2500">
                <a:solidFill>
                  <a:srgbClr val="FFFFFF"/>
                </a:solidFill>
              </a:rPr>
            </a:br>
            <a:br>
              <a:rPr lang="he-IL" sz="2500">
                <a:solidFill>
                  <a:srgbClr val="FFFFFF"/>
                </a:solidFill>
              </a:rPr>
            </a:br>
            <a:endParaRPr lang="he-IL" sz="2500">
              <a:solidFill>
                <a:srgbClr val="FFFFFF"/>
              </a:solidFill>
            </a:endParaRPr>
          </a:p>
        </p:txBody>
      </p:sp>
      <p:sp>
        <p:nvSpPr>
          <p:cNvPr id="3" name="מציין מיקום תוכן 2">
            <a:extLst>
              <a:ext uri="{FF2B5EF4-FFF2-40B4-BE49-F238E27FC236}">
                <a16:creationId xmlns:a16="http://schemas.microsoft.com/office/drawing/2014/main" id="{59B98832-D706-4E5C-A45D-6DF3FCBBD2D0}"/>
              </a:ext>
            </a:extLst>
          </p:cNvPr>
          <p:cNvSpPr>
            <a:spLocks noGrp="1"/>
          </p:cNvSpPr>
          <p:nvPr>
            <p:ph idx="1"/>
          </p:nvPr>
        </p:nvSpPr>
        <p:spPr>
          <a:xfrm>
            <a:off x="492371" y="2653800"/>
            <a:ext cx="3084844" cy="3335519"/>
          </a:xfrm>
        </p:spPr>
        <p:txBody>
          <a:bodyPr>
            <a:normAutofit fontScale="92500" lnSpcReduction="10000"/>
          </a:bodyPr>
          <a:lstStyle/>
          <a:p>
            <a:br>
              <a:rPr lang="he-IL" sz="1500" dirty="0">
                <a:solidFill>
                  <a:srgbClr val="FFFFFF"/>
                </a:solidFill>
              </a:rPr>
            </a:br>
            <a:r>
              <a:rPr lang="he-IL" sz="2400" dirty="0">
                <a:solidFill>
                  <a:srgbClr val="FFFFFF"/>
                </a:solidFill>
              </a:rPr>
              <a:t>א. </a:t>
            </a:r>
            <a:r>
              <a:rPr lang="he-IL" sz="2400" b="1" dirty="0">
                <a:solidFill>
                  <a:srgbClr val="FFFFFF"/>
                </a:solidFill>
              </a:rPr>
              <a:t>הצג </a:t>
            </a:r>
            <a:r>
              <a:rPr lang="he-IL" sz="2400" dirty="0">
                <a:solidFill>
                  <a:srgbClr val="FFFFFF"/>
                </a:solidFill>
              </a:rPr>
              <a:t>את הסכם </a:t>
            </a:r>
            <a:r>
              <a:rPr lang="he-IL" sz="2400" dirty="0" err="1">
                <a:solidFill>
                  <a:srgbClr val="FFFFFF"/>
                </a:solidFill>
              </a:rPr>
              <a:t>ריבנטרופ</a:t>
            </a:r>
            <a:r>
              <a:rPr lang="he-IL" sz="2400" dirty="0">
                <a:solidFill>
                  <a:srgbClr val="FFFFFF"/>
                </a:solidFill>
              </a:rPr>
              <a:t>-מולוטוב</a:t>
            </a:r>
            <a:r>
              <a:rPr lang="he-IL" sz="2400" b="1" dirty="0">
                <a:solidFill>
                  <a:srgbClr val="FFFFFF"/>
                </a:solidFill>
              </a:rPr>
              <a:t>, והסבר </a:t>
            </a:r>
            <a:r>
              <a:rPr lang="he-IL" sz="2400" dirty="0">
                <a:solidFill>
                  <a:srgbClr val="FFFFFF"/>
                </a:solidFill>
              </a:rPr>
              <a:t>בעזרת שני פריטים במפה מדוע רצתה רוסיה לחתום עליו. </a:t>
            </a:r>
          </a:p>
          <a:p>
            <a:r>
              <a:rPr lang="he-IL" sz="2400" dirty="0">
                <a:solidFill>
                  <a:srgbClr val="FFFFFF"/>
                </a:solidFill>
              </a:rPr>
              <a:t>ב. לפי מה שלמדת </a:t>
            </a:r>
            <a:r>
              <a:rPr lang="he-IL" sz="2400" b="1" dirty="0">
                <a:solidFill>
                  <a:srgbClr val="FFFFFF"/>
                </a:solidFill>
              </a:rPr>
              <a:t>הסבר </a:t>
            </a:r>
            <a:r>
              <a:rPr lang="he-IL" sz="2400" dirty="0">
                <a:solidFill>
                  <a:srgbClr val="FFFFFF"/>
                </a:solidFill>
              </a:rPr>
              <a:t>מדוע יזמה גרמניה את החתימה על ההסכם.</a:t>
            </a:r>
          </a:p>
          <a:p>
            <a:br>
              <a:rPr lang="he-IL" sz="1500" dirty="0">
                <a:solidFill>
                  <a:srgbClr val="FFFFFF"/>
                </a:solidFill>
              </a:rPr>
            </a:br>
            <a:endParaRPr lang="he-IL" sz="1500" dirty="0">
              <a:solidFill>
                <a:srgbClr val="FFFFFF"/>
              </a:solidFill>
            </a:endParaRPr>
          </a:p>
        </p:txBody>
      </p:sp>
      <p:sp>
        <p:nvSpPr>
          <p:cNvPr id="75" name="Rectangle 74">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חלוקת שטחים על פי הסכם ריבנטרופ-מולוטוב">
            <a:extLst>
              <a:ext uri="{FF2B5EF4-FFF2-40B4-BE49-F238E27FC236}">
                <a16:creationId xmlns:a16="http://schemas.microsoft.com/office/drawing/2014/main" id="{7621C828-3093-4F3B-B106-5F7B17468E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8919" y="640080"/>
            <a:ext cx="496427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7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4BEFE7F-E2FD-46C8-92D4-BBAAFAAA0E82}"/>
              </a:ext>
            </a:extLst>
          </p:cNvPr>
          <p:cNvSpPr>
            <a:spLocks noGrp="1"/>
          </p:cNvSpPr>
          <p:nvPr>
            <p:ph idx="1"/>
          </p:nvPr>
        </p:nvSpPr>
        <p:spPr>
          <a:xfrm>
            <a:off x="1097279" y="157163"/>
            <a:ext cx="10375583" cy="5711931"/>
          </a:xfrm>
        </p:spPr>
        <p:txBody>
          <a:bodyPr>
            <a:normAutofit fontScale="77500" lnSpcReduction="20000"/>
          </a:bodyPr>
          <a:lstStyle/>
          <a:p>
            <a:r>
              <a:rPr lang="he-IL" b="1" dirty="0">
                <a:latin typeface="Gisha" panose="020B0502040204020203" pitchFamily="34" charset="-79"/>
                <a:cs typeface="Gisha" panose="020B0502040204020203" pitchFamily="34" charset="-79"/>
              </a:rPr>
              <a:t>הצג את הסכם </a:t>
            </a:r>
            <a:r>
              <a:rPr lang="he-IL" b="1" dirty="0" err="1">
                <a:latin typeface="Gisha" panose="020B0502040204020203" pitchFamily="34" charset="-79"/>
                <a:cs typeface="Gisha" panose="020B0502040204020203" pitchFamily="34" charset="-79"/>
              </a:rPr>
              <a:t>ריבנטרופ</a:t>
            </a:r>
            <a:r>
              <a:rPr lang="he-IL" b="1" dirty="0">
                <a:latin typeface="Gisha" panose="020B0502040204020203" pitchFamily="34" charset="-79"/>
                <a:cs typeface="Gisha" panose="020B0502040204020203" pitchFamily="34" charset="-79"/>
              </a:rPr>
              <a:t>-מולוטוב (6 נק') לדרוש רק שני חלקים </a:t>
            </a:r>
            <a:r>
              <a:rPr lang="he-IL" b="1" dirty="0" err="1">
                <a:latin typeface="Gisha" panose="020B0502040204020203" pitchFamily="34" charset="-79"/>
                <a:cs typeface="Gisha" panose="020B0502040204020203" pitchFamily="34" charset="-79"/>
              </a:rPr>
              <a:t>ממהסכם</a:t>
            </a:r>
            <a:endParaRPr lang="he-IL" dirty="0">
              <a:latin typeface="Gisha" panose="020B0502040204020203" pitchFamily="34" charset="-79"/>
              <a:cs typeface="Gisha" panose="020B0502040204020203" pitchFamily="34" charset="-79"/>
            </a:endParaRPr>
          </a:p>
          <a:p>
            <a:pPr fontAlgn="base"/>
            <a:r>
              <a:rPr lang="he-IL" b="1" dirty="0">
                <a:latin typeface="Gisha" panose="020B0502040204020203" pitchFamily="34" charset="-79"/>
                <a:cs typeface="Gisha" panose="020B0502040204020203" pitchFamily="34" charset="-79"/>
              </a:rPr>
              <a:t>הסכם בין ברית-המועצות ובין גרמניה הנאצית </a:t>
            </a:r>
            <a:r>
              <a:rPr lang="he-IL" dirty="0">
                <a:latin typeface="Gisha" panose="020B0502040204020203" pitchFamily="34" charset="-79"/>
                <a:cs typeface="Gisha" panose="020B0502040204020203" pitchFamily="34" charset="-79"/>
              </a:rPr>
              <a:t>שנחתם ערב פרוץ מלחמת-העולם השנייה. ההסכם כלל חוזה כלכלי, חוזה אי-התקפה ונספח סודי שעסק בחלוקת תחומי ההשפעה במזרח אירופה בין גרמניה לברית-המועצות.</a:t>
            </a:r>
            <a:endParaRPr lang="he-IL" b="1" dirty="0">
              <a:latin typeface="Gisha" panose="020B0502040204020203" pitchFamily="34" charset="-79"/>
              <a:cs typeface="Gisha" panose="020B0502040204020203" pitchFamily="34" charset="-79"/>
            </a:endParaRPr>
          </a:p>
          <a:p>
            <a:pPr fontAlgn="base"/>
            <a:r>
              <a:rPr lang="he-IL" b="1" dirty="0">
                <a:latin typeface="Gisha" panose="020B0502040204020203" pitchFamily="34" charset="-79"/>
                <a:cs typeface="Gisha" panose="020B0502040204020203" pitchFamily="34" charset="-79"/>
              </a:rPr>
              <a:t>בחוזה הכלכלי, </a:t>
            </a:r>
            <a:r>
              <a:rPr lang="he-IL" dirty="0">
                <a:latin typeface="Gisha" panose="020B0502040204020203" pitchFamily="34" charset="-79"/>
                <a:cs typeface="Gisha" panose="020B0502040204020203" pitchFamily="34" charset="-79"/>
              </a:rPr>
              <a:t>כלל חילופי סחורות בסך 200 מיליון </a:t>
            </a:r>
            <a:r>
              <a:rPr lang="he-IL" dirty="0" err="1">
                <a:latin typeface="Gisha" panose="020B0502040204020203" pitchFamily="34" charset="-79"/>
                <a:cs typeface="Gisha" panose="020B0502040204020203" pitchFamily="34" charset="-79"/>
              </a:rPr>
              <a:t>רייכסמרק</a:t>
            </a:r>
            <a:r>
              <a:rPr lang="he-IL" dirty="0">
                <a:latin typeface="Gisha" panose="020B0502040204020203" pitchFamily="34" charset="-79"/>
                <a:cs typeface="Gisha" panose="020B0502040204020203" pitchFamily="34" charset="-79"/>
              </a:rPr>
              <a:t>. גרמניה התחייבה למכור ציוד, מכונות ומוצרים, בעיקר בתחומי </a:t>
            </a:r>
            <a:r>
              <a:rPr lang="he-IL" dirty="0" err="1">
                <a:latin typeface="Gisha" panose="020B0502040204020203" pitchFamily="34" charset="-79"/>
                <a:cs typeface="Gisha" panose="020B0502040204020203" pitchFamily="34" charset="-79"/>
              </a:rPr>
              <a:t>הכימייה</a:t>
            </a:r>
            <a:r>
              <a:rPr lang="he-IL" dirty="0">
                <a:latin typeface="Gisha" panose="020B0502040204020203" pitchFamily="34" charset="-79"/>
                <a:cs typeface="Gisha" panose="020B0502040204020203" pitchFamily="34" charset="-79"/>
              </a:rPr>
              <a:t>, החשמל, הנפט והתובלה, וברית-המועצות התחייבה לספק תבואות, מצרכי מזון וחומרי גלם.</a:t>
            </a:r>
            <a:endParaRPr lang="he-IL" b="1" dirty="0">
              <a:latin typeface="Gisha" panose="020B0502040204020203" pitchFamily="34" charset="-79"/>
              <a:cs typeface="Gisha" panose="020B0502040204020203" pitchFamily="34" charset="-79"/>
            </a:endParaRPr>
          </a:p>
          <a:p>
            <a:pPr fontAlgn="base"/>
            <a:r>
              <a:rPr lang="he-IL" b="1" dirty="0">
                <a:latin typeface="Gisha" panose="020B0502040204020203" pitchFamily="34" charset="-79"/>
                <a:cs typeface="Gisha" panose="020B0502040204020203" pitchFamily="34" charset="-79"/>
              </a:rPr>
              <a:t>בחוזה לאי-התקפה, </a:t>
            </a:r>
            <a:r>
              <a:rPr lang="he-IL" dirty="0">
                <a:latin typeface="Gisha" panose="020B0502040204020203" pitchFamily="34" charset="-79"/>
                <a:cs typeface="Gisha" panose="020B0502040204020203" pitchFamily="34" charset="-79"/>
              </a:rPr>
              <a:t>שני הצדדים התחייבו לא לתקוף זה את זה ולא לסייע לצד שלישי לעשות זאת. הוסכם שחילוקי-הדעות ביניהם ייושבו בדרכי ידידות. תוקף החוזה היה לעשר שנים.</a:t>
            </a:r>
            <a:endParaRPr lang="he-IL" b="1" dirty="0">
              <a:latin typeface="Gisha" panose="020B0502040204020203" pitchFamily="34" charset="-79"/>
              <a:cs typeface="Gisha" panose="020B0502040204020203" pitchFamily="34" charset="-79"/>
            </a:endParaRPr>
          </a:p>
          <a:p>
            <a:pPr fontAlgn="base"/>
            <a:r>
              <a:rPr lang="he-IL" b="1" dirty="0">
                <a:latin typeface="Gisha" panose="020B0502040204020203" pitchFamily="34" charset="-79"/>
                <a:cs typeface="Gisha" panose="020B0502040204020203" pitchFamily="34" charset="-79"/>
              </a:rPr>
              <a:t>הנספח הסודי,</a:t>
            </a:r>
            <a:r>
              <a:rPr lang="he-IL" dirty="0">
                <a:latin typeface="Gisha" panose="020B0502040204020203" pitchFamily="34" charset="-79"/>
                <a:cs typeface="Gisha" panose="020B0502040204020203" pitchFamily="34" charset="-79"/>
              </a:rPr>
              <a:t> דן בחלוקת אזורי ההשפעה בשטחי פולין, ונקבע הגבול בעתיד: בסרביה, אסטוניה ולטביה הוכרו כשטח השפעה סובייטי .</a:t>
            </a:r>
          </a:p>
          <a:p>
            <a:r>
              <a:rPr lang="he-IL" b="1" dirty="0">
                <a:latin typeface="Gisha" panose="020B0502040204020203" pitchFamily="34" charset="-79"/>
                <a:cs typeface="Gisha" panose="020B0502040204020203" pitchFamily="34" charset="-79"/>
              </a:rPr>
              <a:t>הסבר בעזרת שני פריטים במפה מדוע רצתה רוסיה לחתום עליו. (4 נק' לפריט הראשון ו2 נק' לפריט השני)</a:t>
            </a:r>
            <a:endParaRPr lang="he-IL" dirty="0">
              <a:latin typeface="Gisha" panose="020B0502040204020203" pitchFamily="34" charset="-79"/>
              <a:cs typeface="Gisha" panose="020B0502040204020203" pitchFamily="34" charset="-79"/>
            </a:endParaRPr>
          </a:p>
          <a:p>
            <a:pPr fontAlgn="base"/>
            <a:r>
              <a:rPr lang="he-IL" dirty="0">
                <a:latin typeface="Gisha" panose="020B0502040204020203" pitchFamily="34" charset="-79"/>
                <a:cs typeface="Gisha" panose="020B0502040204020203" pitchFamily="34" charset="-79"/>
              </a:rPr>
              <a:t>כך יכלה להגדיל את שטחה בפועל (בחלק של פולין)</a:t>
            </a:r>
          </a:p>
          <a:p>
            <a:pPr fontAlgn="base"/>
            <a:r>
              <a:rPr lang="he-IL" dirty="0">
                <a:latin typeface="Gisha" panose="020B0502040204020203" pitchFamily="34" charset="-79"/>
                <a:cs typeface="Gisha" panose="020B0502040204020203" pitchFamily="34" charset="-79"/>
              </a:rPr>
              <a:t>כך יכלה לחזק את השפעתה על מדינות במזרח אירופה </a:t>
            </a:r>
          </a:p>
          <a:p>
            <a:pPr fontAlgn="base"/>
            <a:r>
              <a:rPr lang="he-IL" dirty="0">
                <a:latin typeface="Gisha" panose="020B0502040204020203" pitchFamily="34" charset="-79"/>
                <a:cs typeface="Gisha" panose="020B0502040204020203" pitchFamily="34" charset="-79"/>
              </a:rPr>
              <a:t>היות ומדובר </a:t>
            </a:r>
            <a:r>
              <a:rPr lang="he-IL" u="sng" dirty="0">
                <a:latin typeface="Gisha" panose="020B0502040204020203" pitchFamily="34" charset="-79"/>
                <a:cs typeface="Gisha" panose="020B0502040204020203" pitchFamily="34" charset="-79"/>
              </a:rPr>
              <a:t>בהסכם</a:t>
            </a:r>
            <a:r>
              <a:rPr lang="he-IL" dirty="0">
                <a:latin typeface="Gisha" panose="020B0502040204020203" pitchFamily="34" charset="-79"/>
                <a:cs typeface="Gisha" panose="020B0502040204020203" pitchFamily="34" charset="-79"/>
              </a:rPr>
              <a:t>, מדובר בשיתוף פעולה פוליטי שאמור לייצר שקט צבאי/ביטחוני (מול הגרמנים) שיאפשר לרוסיה להתחמש ולהתכונן למלחמה שכנראה תבוא בכל מקרה.</a:t>
            </a:r>
          </a:p>
          <a:p>
            <a:r>
              <a:rPr lang="he-IL" b="1" dirty="0">
                <a:latin typeface="Gisha" panose="020B0502040204020203" pitchFamily="34" charset="-79"/>
                <a:cs typeface="Gisha" panose="020B0502040204020203" pitchFamily="34" charset="-79"/>
              </a:rPr>
              <a:t>והסבר מדוע יזמה גרמניה את החתימה על ההסכם: (8 נק')</a:t>
            </a:r>
            <a:endParaRPr lang="he-IL" dirty="0">
              <a:latin typeface="Gisha" panose="020B0502040204020203" pitchFamily="34" charset="-79"/>
              <a:cs typeface="Gisha" panose="020B0502040204020203" pitchFamily="34" charset="-79"/>
            </a:endParaRPr>
          </a:p>
          <a:p>
            <a:pPr fontAlgn="base"/>
            <a:r>
              <a:rPr lang="he-IL" dirty="0">
                <a:latin typeface="Gisha" panose="020B0502040204020203" pitchFamily="34" charset="-79"/>
                <a:cs typeface="Gisha" panose="020B0502040204020203" pitchFamily="34" charset="-79"/>
              </a:rPr>
              <a:t>היטלר רצה בחתימת ההסכם כדי שלא תהיה לו מלחמה בשתי חזיתות במהלך המלחמה (ההסכם נשמר פחות משנתיים, והגרמנים הפרו אותו  עם פלישתם לברית-המועצות ביוני 1941)</a:t>
            </a:r>
          </a:p>
          <a:p>
            <a:pPr fontAlgn="base"/>
            <a:r>
              <a:rPr lang="he-IL" dirty="0">
                <a:latin typeface="Gisha" panose="020B0502040204020203" pitchFamily="34" charset="-79"/>
                <a:cs typeface="Gisha" panose="020B0502040204020203" pitchFamily="34" charset="-79"/>
              </a:rPr>
              <a:t>היטלר רצה שרוסיה לא תפריע לו להשתלט על פולין והעדיף "שיתוף פעולה" עימה בתחילת המלחמה (ההסכם נחתם כשבוע לפני פלישת גרמניה לפולין, ובעקבות הפלישה חולקה פולין הכבושה על פי ההסכם בין גרמניה ורוסיה)</a:t>
            </a:r>
          </a:p>
          <a:p>
            <a:pPr fontAlgn="base"/>
            <a:r>
              <a:rPr lang="he-IL" dirty="0">
                <a:latin typeface="Gisha" panose="020B0502040204020203" pitchFamily="34" charset="-79"/>
                <a:cs typeface="Gisha" panose="020B0502040204020203" pitchFamily="34" charset="-79"/>
              </a:rPr>
              <a:t>ההסכם יצר אלמנט של הפתעה כאשר בסופו של דבר תקפו את בריה"מ</a:t>
            </a: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71514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EDFCB8-7D02-4379-ABB1-5A2D3244AF70}"/>
              </a:ext>
            </a:extLst>
          </p:cNvPr>
          <p:cNvSpPr>
            <a:spLocks noGrp="1"/>
          </p:cNvSpPr>
          <p:nvPr>
            <p:ph type="title"/>
          </p:nvPr>
        </p:nvSpPr>
        <p:spPr>
          <a:xfrm>
            <a:off x="1497330" y="2186840"/>
            <a:ext cx="10058400" cy="1450757"/>
          </a:xfrm>
        </p:spPr>
        <p:txBody>
          <a:bodyPr>
            <a:normAutofit fontScale="90000"/>
          </a:bodyPr>
          <a:lstStyle/>
          <a:p>
            <a:pPr algn="r"/>
            <a:r>
              <a:rPr lang="he-IL" sz="2700" b="1" dirty="0"/>
              <a:t>אנטישמיות נאצית</a:t>
            </a:r>
            <a:br>
              <a:rPr lang="he-IL" sz="2700" dirty="0"/>
            </a:br>
            <a:r>
              <a:rPr lang="he-IL" sz="2700" b="1" dirty="0"/>
              <a:t>לפניך קריקטורה אנטישמית שפורסמה בגרמניה בשנות השלושים של המאה ה־20 .</a:t>
            </a:r>
            <a:br>
              <a:rPr lang="he-IL" sz="2700" dirty="0"/>
            </a:br>
            <a:r>
              <a:rPr lang="he-IL" sz="2700" b="1" dirty="0"/>
              <a:t> התבונן בקריקטורה, וענה על שני הסעיפים א-ב</a:t>
            </a:r>
            <a:br>
              <a:rPr lang="he-IL" dirty="0"/>
            </a:br>
            <a:br>
              <a:rPr lang="he-IL" dirty="0"/>
            </a:br>
            <a:br>
              <a:rPr lang="he-IL" dirty="0"/>
            </a:br>
            <a:endParaRPr lang="he-IL" dirty="0"/>
          </a:p>
        </p:txBody>
      </p:sp>
      <p:sp>
        <p:nvSpPr>
          <p:cNvPr id="3" name="מציין מיקום תוכן 2">
            <a:extLst>
              <a:ext uri="{FF2B5EF4-FFF2-40B4-BE49-F238E27FC236}">
                <a16:creationId xmlns:a16="http://schemas.microsoft.com/office/drawing/2014/main" id="{1F3E6A91-7E31-4288-9E6F-093B5E615A6E}"/>
              </a:ext>
            </a:extLst>
          </p:cNvPr>
          <p:cNvSpPr>
            <a:spLocks noGrp="1"/>
          </p:cNvSpPr>
          <p:nvPr>
            <p:ph idx="1"/>
          </p:nvPr>
        </p:nvSpPr>
        <p:spPr>
          <a:xfrm>
            <a:off x="1497330" y="2071021"/>
            <a:ext cx="10058400" cy="4023360"/>
          </a:xfrm>
        </p:spPr>
        <p:txBody>
          <a:bodyPr/>
          <a:lstStyle/>
          <a:p>
            <a:br>
              <a:rPr lang="he-IL" dirty="0"/>
            </a:br>
            <a:r>
              <a:rPr lang="he-IL" b="1" dirty="0"/>
              <a:t>א. הסבר </a:t>
            </a:r>
            <a:r>
              <a:rPr lang="he-IL" dirty="0"/>
              <a:t>כיצד הדגישה התעמולה הנאצית את הניגוד בין היהודים ובין הגזע הארי.</a:t>
            </a:r>
            <a:r>
              <a:rPr lang="he-IL" b="1" dirty="0"/>
              <a:t> </a:t>
            </a:r>
            <a:endParaRPr lang="he-IL" dirty="0"/>
          </a:p>
          <a:p>
            <a:r>
              <a:rPr lang="he-IL" b="1" dirty="0"/>
              <a:t>בסס </a:t>
            </a:r>
            <a:r>
              <a:rPr lang="he-IL" dirty="0"/>
              <a:t>את תשובתך על שני רכיבים מן הקריקטורה. </a:t>
            </a:r>
          </a:p>
          <a:p>
            <a:br>
              <a:rPr lang="he-IL" dirty="0"/>
            </a:br>
            <a:r>
              <a:rPr lang="he-IL" b="1" dirty="0"/>
              <a:t>ב. </a:t>
            </a:r>
            <a:r>
              <a:rPr lang="he-IL" dirty="0"/>
              <a:t>התעמולה האנטישמית בגרמניה התבססה על תורת הגזע. </a:t>
            </a:r>
          </a:p>
          <a:p>
            <a:r>
              <a:rPr lang="he-IL" b="1" dirty="0"/>
              <a:t>הסבר </a:t>
            </a:r>
            <a:r>
              <a:rPr lang="he-IL" dirty="0"/>
              <a:t>את תורת הגזע על פי מה שלמדת. </a:t>
            </a:r>
          </a:p>
        </p:txBody>
      </p:sp>
      <p:pic>
        <p:nvPicPr>
          <p:cNvPr id="2050" name="Picture 2">
            <a:extLst>
              <a:ext uri="{FF2B5EF4-FFF2-40B4-BE49-F238E27FC236}">
                <a16:creationId xmlns:a16="http://schemas.microsoft.com/office/drawing/2014/main" id="{83564106-9767-49D3-B180-9F20AF42E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90135" y="2217326"/>
            <a:ext cx="3323190" cy="443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8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CDCF7EAC-E093-45B0-AA28-73ECD5716C51}"/>
              </a:ext>
            </a:extLst>
          </p:cNvPr>
          <p:cNvSpPr/>
          <p:nvPr/>
        </p:nvSpPr>
        <p:spPr>
          <a:xfrm>
            <a:off x="1185864" y="394692"/>
            <a:ext cx="9558336" cy="5909310"/>
          </a:xfrm>
          <a:prstGeom prst="rect">
            <a:avLst/>
          </a:prstGeom>
        </p:spPr>
        <p:txBody>
          <a:bodyPr wrap="square">
            <a:spAutoFit/>
          </a:bodyPr>
          <a:lstStyle/>
          <a:p>
            <a:pPr algn="r" rtl="1">
              <a:spcBef>
                <a:spcPts val="0"/>
              </a:spcBef>
              <a:spcAft>
                <a:spcPts val="0"/>
              </a:spcAft>
            </a:pPr>
            <a:br>
              <a:rPr lang="he-IL" dirty="0"/>
            </a:br>
            <a:r>
              <a:rPr lang="he-IL" b="1" dirty="0">
                <a:solidFill>
                  <a:srgbClr val="000000"/>
                </a:solidFill>
                <a:latin typeface="Arial" panose="020B0604020202020204" pitchFamily="34" charset="0"/>
              </a:rPr>
              <a:t>א. הסבר באמצעות רכיבים בקריקטורה כיצד התעמולה הנאצית הדגישה הניגוד בין יהודים לגזע הארי. ההסבר -4 נק' רכיב ראשון -5 </a:t>
            </a:r>
            <a:r>
              <a:rPr lang="he-IL" b="1" dirty="0" err="1">
                <a:solidFill>
                  <a:srgbClr val="000000"/>
                </a:solidFill>
                <a:latin typeface="Arial" panose="020B0604020202020204" pitchFamily="34" charset="0"/>
              </a:rPr>
              <a:t>נק</a:t>
            </a:r>
            <a:r>
              <a:rPr lang="he-IL" b="1" dirty="0">
                <a:solidFill>
                  <a:srgbClr val="000000"/>
                </a:solidFill>
                <a:latin typeface="Arial" panose="020B0604020202020204" pitchFamily="34" charset="0"/>
              </a:rPr>
              <a:t>', רכיב שני - 3 נק' </a:t>
            </a:r>
            <a:endParaRPr lang="he-IL" dirty="0"/>
          </a:p>
          <a:p>
            <a:pPr algn="r" rtl="1">
              <a:spcBef>
                <a:spcPts val="0"/>
              </a:spcBef>
              <a:spcAft>
                <a:spcPts val="0"/>
              </a:spcAft>
            </a:pPr>
            <a:br>
              <a:rPr lang="he-IL" dirty="0"/>
            </a:br>
            <a:r>
              <a:rPr lang="he-IL" dirty="0">
                <a:solidFill>
                  <a:srgbClr val="000000"/>
                </a:solidFill>
                <a:latin typeface="Arial" panose="020B0604020202020204" pitchFamily="34" charset="0"/>
              </a:rPr>
              <a:t>— </a:t>
            </a:r>
            <a:r>
              <a:rPr lang="he-IL" b="1" dirty="0">
                <a:solidFill>
                  <a:srgbClr val="000000"/>
                </a:solidFill>
                <a:latin typeface="Arial" panose="020B0604020202020204" pitchFamily="34" charset="0"/>
              </a:rPr>
              <a:t>שלמות חיצונית של הגזע הארי לעומת כיעור של הגזע השמי:</a:t>
            </a:r>
            <a:r>
              <a:rPr lang="he-IL" dirty="0">
                <a:solidFill>
                  <a:srgbClr val="000000"/>
                </a:solidFill>
                <a:latin typeface="Arial" panose="020B0604020202020204" pitchFamily="34" charset="0"/>
              </a:rPr>
              <a:t> תווי פנים נאים של הגרמנייה לעומת תווי פנים גרוטסקיים של היהודים / במראה יש פרופורציה וסימטריה ולעומת זאת במראה היהודים אין פרופורציה.</a:t>
            </a:r>
            <a:endParaRPr lang="he-IL" dirty="0"/>
          </a:p>
          <a:p>
            <a:pPr algn="r" rtl="1">
              <a:spcBef>
                <a:spcPts val="0"/>
              </a:spcBef>
              <a:spcAft>
                <a:spcPts val="0"/>
              </a:spcAft>
            </a:pPr>
            <a:br>
              <a:rPr lang="he-IL" dirty="0"/>
            </a:br>
            <a:r>
              <a:rPr lang="he-IL" dirty="0">
                <a:solidFill>
                  <a:srgbClr val="000000"/>
                </a:solidFill>
                <a:latin typeface="Arial" panose="020B0604020202020204" pitchFamily="34" charset="0"/>
              </a:rPr>
              <a:t>— </a:t>
            </a:r>
            <a:r>
              <a:rPr lang="he-IL" b="1" dirty="0">
                <a:solidFill>
                  <a:srgbClr val="000000"/>
                </a:solidFill>
                <a:latin typeface="Arial" panose="020B0604020202020204" pitchFamily="34" charset="0"/>
              </a:rPr>
              <a:t>עליונות תרבותית של הגזע הארי לעומת הגזע השמי:</a:t>
            </a:r>
            <a:r>
              <a:rPr lang="he-IL" dirty="0">
                <a:solidFill>
                  <a:srgbClr val="000000"/>
                </a:solidFill>
                <a:latin typeface="Arial" panose="020B0604020202020204" pitchFamily="34" charset="0"/>
              </a:rPr>
              <a:t> הגרמנייה קוראת ספר לעומת היהודים שעסוקים בפטפוט / הגרמניה איננה תופסת מקום במרחב ואילו היהודים פולשים בגופם לכל עבר (ולא מותירים מקום לגרמנייה) / חוסר נימוס של היהודים: אחד מהם מצביע על הגרמנייה.</a:t>
            </a:r>
            <a:endParaRPr lang="he-IL" dirty="0"/>
          </a:p>
          <a:p>
            <a:pPr algn="r" rtl="1">
              <a:spcBef>
                <a:spcPts val="0"/>
              </a:spcBef>
              <a:spcAft>
                <a:spcPts val="0"/>
              </a:spcAft>
            </a:pPr>
            <a:br>
              <a:rPr lang="he-IL" dirty="0"/>
            </a:br>
            <a:r>
              <a:rPr lang="he-IL" dirty="0">
                <a:solidFill>
                  <a:srgbClr val="000000"/>
                </a:solidFill>
                <a:latin typeface="Arial" panose="020B0604020202020204" pitchFamily="34" charset="0"/>
              </a:rPr>
              <a:t>— </a:t>
            </a:r>
            <a:r>
              <a:rPr lang="he-IL" b="1" dirty="0">
                <a:solidFill>
                  <a:srgbClr val="000000"/>
                </a:solidFill>
                <a:latin typeface="Arial" panose="020B0604020202020204" pitchFamily="34" charset="0"/>
              </a:rPr>
              <a:t>היהודים מזיקים לסביבה ואילו הארים לא: </a:t>
            </a:r>
            <a:r>
              <a:rPr lang="he-IL" dirty="0">
                <a:solidFill>
                  <a:srgbClr val="000000"/>
                </a:solidFill>
                <a:latin typeface="Arial" panose="020B0604020202020204" pitchFamily="34" charset="0"/>
              </a:rPr>
              <a:t>היהודים תופסים את כל המקום על הספסל, משמע היהודים מנצלים את גרמניה ורוצים להשתלט עליה / היהודי שמצביע על העלמה הגרמנייה מסמל את הכוונות הזדוניות של היהודים להשתלט על הגזע הארי באמצעות פגיעה בנשים הגרמניות וניצולן.</a:t>
            </a:r>
            <a:endParaRPr lang="he-IL" dirty="0"/>
          </a:p>
          <a:p>
            <a:pPr algn="r" rtl="1">
              <a:spcBef>
                <a:spcPts val="0"/>
              </a:spcBef>
              <a:spcAft>
                <a:spcPts val="0"/>
              </a:spcAft>
            </a:pPr>
            <a:br>
              <a:rPr lang="he-IL" dirty="0"/>
            </a:br>
            <a:r>
              <a:rPr lang="he-IL" b="1" dirty="0">
                <a:solidFill>
                  <a:srgbClr val="000000"/>
                </a:solidFill>
                <a:latin typeface="Arial" panose="020B0604020202020204" pitchFamily="34" charset="0"/>
              </a:rPr>
              <a:t>ב. הסבר את תורת הגזע על פי מה שלמדת. ההסבר</a:t>
            </a:r>
            <a:r>
              <a:rPr lang="he-IL" dirty="0">
                <a:solidFill>
                  <a:srgbClr val="000000"/>
                </a:solidFill>
                <a:latin typeface="Arial" panose="020B0604020202020204" pitchFamily="34" charset="0"/>
              </a:rPr>
              <a:t> — 8 נק'</a:t>
            </a:r>
            <a:endParaRPr lang="he-IL" dirty="0"/>
          </a:p>
          <a:p>
            <a:pPr algn="r" rtl="1">
              <a:spcBef>
                <a:spcPts val="0"/>
              </a:spcBef>
              <a:spcAft>
                <a:spcPts val="0"/>
              </a:spcAft>
            </a:pPr>
            <a:r>
              <a:rPr lang="he-IL" dirty="0">
                <a:solidFill>
                  <a:srgbClr val="000000"/>
                </a:solidFill>
                <a:latin typeface="Arial" panose="020B0604020202020204" pitchFamily="34" charset="0"/>
              </a:rPr>
              <a:t>האנושות מחולקת לגזעים על פי חשיבותם, בראש נמצאים הארים ובתחתית — היהודים, שהם </a:t>
            </a:r>
            <a:r>
              <a:rPr lang="he-IL" dirty="0" err="1">
                <a:solidFill>
                  <a:srgbClr val="000000"/>
                </a:solidFill>
                <a:latin typeface="Arial" panose="020B0604020202020204" pitchFamily="34" charset="0"/>
              </a:rPr>
              <a:t>אנטי־גזע</a:t>
            </a:r>
            <a:r>
              <a:rPr lang="he-IL" dirty="0">
                <a:solidFill>
                  <a:srgbClr val="000000"/>
                </a:solidFill>
                <a:latin typeface="Arial" panose="020B0604020202020204" pitchFamily="34" charset="0"/>
              </a:rPr>
              <a:t>. היהודים הם מחריבי תרבות / חותרים להרס הסדר הגזעי והעולם התרבותי, ולכן הכרחי לשמור על טוהר הגזע.</a:t>
            </a:r>
            <a:endParaRPr lang="he-IL" dirty="0"/>
          </a:p>
          <a:p>
            <a:br>
              <a:rPr lang="he-IL" dirty="0"/>
            </a:br>
            <a:endParaRPr lang="he-IL" dirty="0"/>
          </a:p>
        </p:txBody>
      </p:sp>
    </p:spTree>
    <p:extLst>
      <p:ext uri="{BB962C8B-B14F-4D97-AF65-F5344CB8AC3E}">
        <p14:creationId xmlns:p14="http://schemas.microsoft.com/office/powerpoint/2010/main" val="88635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903D1A-10A7-4B8A-A143-548588448C43}"/>
              </a:ext>
            </a:extLst>
          </p:cNvPr>
          <p:cNvSpPr>
            <a:spLocks noGrp="1"/>
          </p:cNvSpPr>
          <p:nvPr>
            <p:ph type="title"/>
          </p:nvPr>
        </p:nvSpPr>
        <p:spPr/>
        <p:txBody>
          <a:bodyPr>
            <a:normAutofit fontScale="90000"/>
          </a:bodyPr>
          <a:lstStyle/>
          <a:p>
            <a:pPr algn="r"/>
            <a:r>
              <a:rPr lang="he-IL" sz="3100" b="1" dirty="0"/>
              <a:t>מלחמת העולם </a:t>
            </a:r>
            <a:r>
              <a:rPr lang="he-IL" sz="3100" b="1" dirty="0" err="1"/>
              <a:t>השניה</a:t>
            </a:r>
            <a:br>
              <a:rPr lang="he-IL" sz="3100" dirty="0"/>
            </a:br>
            <a:r>
              <a:rPr lang="he-IL" sz="3100" dirty="0"/>
              <a:t>לפניך קריקטורה אנטי-נאצית </a:t>
            </a:r>
            <a:r>
              <a:rPr lang="he-IL" sz="3100" dirty="0" err="1"/>
              <a:t>שצויירה</a:t>
            </a:r>
            <a:r>
              <a:rPr lang="he-IL" sz="3100" dirty="0"/>
              <a:t> בתחילת שנת 1945. התבונן בקריקטורה, וענה על שני הסעיפים א-ב</a:t>
            </a:r>
            <a:r>
              <a:rPr lang="he-IL" dirty="0"/>
              <a:t>.</a:t>
            </a:r>
            <a:r>
              <a:rPr lang="he-IL" b="1" dirty="0"/>
              <a:t> </a:t>
            </a:r>
            <a:endParaRPr lang="he-IL" dirty="0"/>
          </a:p>
        </p:txBody>
      </p:sp>
      <p:sp>
        <p:nvSpPr>
          <p:cNvPr id="3" name="מציין מיקום תוכן 2">
            <a:extLst>
              <a:ext uri="{FF2B5EF4-FFF2-40B4-BE49-F238E27FC236}">
                <a16:creationId xmlns:a16="http://schemas.microsoft.com/office/drawing/2014/main" id="{4B90095C-E0EC-4400-BF71-25D60E53005D}"/>
              </a:ext>
            </a:extLst>
          </p:cNvPr>
          <p:cNvSpPr>
            <a:spLocks noGrp="1"/>
          </p:cNvSpPr>
          <p:nvPr>
            <p:ph idx="1"/>
          </p:nvPr>
        </p:nvSpPr>
        <p:spPr>
          <a:xfrm>
            <a:off x="7103165" y="1845734"/>
            <a:ext cx="4052514" cy="4023360"/>
          </a:xfrm>
        </p:spPr>
        <p:txBody>
          <a:bodyPr>
            <a:normAutofit fontScale="92500" lnSpcReduction="20000"/>
          </a:bodyPr>
          <a:lstStyle/>
          <a:p>
            <a:br>
              <a:rPr lang="he-IL" dirty="0"/>
            </a:br>
            <a:r>
              <a:rPr lang="he-IL" b="1" dirty="0"/>
              <a:t>א.</a:t>
            </a:r>
            <a:r>
              <a:rPr lang="he-IL" dirty="0"/>
              <a:t> </a:t>
            </a:r>
            <a:r>
              <a:rPr lang="he-IL" b="1" dirty="0"/>
              <a:t>הסבר</a:t>
            </a:r>
            <a:r>
              <a:rPr lang="he-IL" dirty="0"/>
              <a:t>, בעזרת שני פריטים בקריקטורה, כיצד מבטאת הקריקטורה את המצב הצבאי של הנאצים במחצית </a:t>
            </a:r>
            <a:r>
              <a:rPr lang="he-IL" dirty="0" err="1"/>
              <a:t>השניה</a:t>
            </a:r>
            <a:r>
              <a:rPr lang="he-IL" dirty="0"/>
              <a:t> של מלחמת העולם </a:t>
            </a:r>
            <a:r>
              <a:rPr lang="he-IL" dirty="0" err="1"/>
              <a:t>השניה</a:t>
            </a:r>
            <a:r>
              <a:rPr lang="he-IL" dirty="0"/>
              <a:t> </a:t>
            </a:r>
          </a:p>
          <a:p>
            <a:r>
              <a:rPr lang="he-IL" dirty="0"/>
              <a:t>(8 נק') </a:t>
            </a:r>
          </a:p>
          <a:p>
            <a:br>
              <a:rPr lang="he-IL" dirty="0"/>
            </a:br>
            <a:r>
              <a:rPr lang="he-IL" dirty="0"/>
              <a:t>ב. </a:t>
            </a:r>
            <a:r>
              <a:rPr lang="he-IL" b="1" dirty="0"/>
              <a:t>הסבר</a:t>
            </a:r>
            <a:r>
              <a:rPr lang="he-IL" dirty="0"/>
              <a:t> את הקשר בין המצב המדיני-צבאי של הנאצים המוצג ב</a:t>
            </a:r>
            <a:r>
              <a:rPr lang="he-IL" u="sng" dirty="0"/>
              <a:t>אחד</a:t>
            </a:r>
            <a:r>
              <a:rPr lang="he-IL" dirty="0"/>
              <a:t> מהאיורים בקריקטורה (התייחס לאירועי מלחמה עליהם למדת בכיתה, מלבד כיבוש פולין) ולבין מדיניותם כלפי היהודים באותו זמן על פי מה שלמדת בכיתה.(12 נק')</a:t>
            </a:r>
          </a:p>
          <a:p>
            <a:br>
              <a:rPr lang="he-IL" dirty="0"/>
            </a:br>
            <a:endParaRPr lang="he-IL" dirty="0"/>
          </a:p>
        </p:txBody>
      </p:sp>
      <p:pic>
        <p:nvPicPr>
          <p:cNvPr id="3074" name="Picture 2">
            <a:extLst>
              <a:ext uri="{FF2B5EF4-FFF2-40B4-BE49-F238E27FC236}">
                <a16:creationId xmlns:a16="http://schemas.microsoft.com/office/drawing/2014/main" id="{CD3B15B3-5DA2-4B9D-8572-31206C35C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83" y="1737360"/>
            <a:ext cx="6647118" cy="413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80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15FA47BD-DE15-4434-8F5C-222BC0AB0124}"/>
              </a:ext>
            </a:extLst>
          </p:cNvPr>
          <p:cNvSpPr/>
          <p:nvPr/>
        </p:nvSpPr>
        <p:spPr>
          <a:xfrm>
            <a:off x="2586037" y="1898720"/>
            <a:ext cx="7658100" cy="3970318"/>
          </a:xfrm>
          <a:prstGeom prst="rect">
            <a:avLst/>
          </a:prstGeom>
        </p:spPr>
        <p:txBody>
          <a:bodyPr wrap="square">
            <a:spAutoFit/>
          </a:bodyPr>
          <a:lstStyle/>
          <a:p>
            <a:pPr algn="r" rtl="1">
              <a:spcBef>
                <a:spcPts val="0"/>
              </a:spcBef>
              <a:spcAft>
                <a:spcPts val="0"/>
              </a:spcAft>
            </a:pPr>
            <a:r>
              <a:rPr lang="he-IL" b="1" dirty="0">
                <a:solidFill>
                  <a:srgbClr val="000000"/>
                </a:solidFill>
                <a:latin typeface="Arial" panose="020B0604020202020204" pitchFamily="34" charset="0"/>
              </a:rPr>
              <a:t>תשובה:</a:t>
            </a:r>
            <a:endParaRPr lang="he-IL" dirty="0"/>
          </a:p>
          <a:p>
            <a:pPr algn="r" rtl="1">
              <a:spcBef>
                <a:spcPts val="0"/>
              </a:spcBef>
              <a:spcAft>
                <a:spcPts val="0"/>
              </a:spcAft>
            </a:pPr>
            <a:r>
              <a:rPr lang="he-IL" b="1" dirty="0">
                <a:solidFill>
                  <a:srgbClr val="000000"/>
                </a:solidFill>
                <a:latin typeface="Arial" panose="020B0604020202020204" pitchFamily="34" charset="0"/>
              </a:rPr>
              <a:t>א. המצב הצבאי הוא מצב של נסיגה/קריסה/הדרדרות/הפסד 4 נק'</a:t>
            </a:r>
            <a:endParaRPr lang="he-IL" dirty="0"/>
          </a:p>
          <a:p>
            <a:pPr algn="r" rtl="1">
              <a:spcBef>
                <a:spcPts val="0"/>
              </a:spcBef>
              <a:spcAft>
                <a:spcPts val="0"/>
              </a:spcAft>
            </a:pPr>
            <a:r>
              <a:rPr lang="he-IL" b="1" dirty="0">
                <a:solidFill>
                  <a:srgbClr val="000000"/>
                </a:solidFill>
                <a:latin typeface="Arial" panose="020B0604020202020204" pitchFamily="34" charset="0"/>
              </a:rPr>
              <a:t>הוא בא ליד ביטוי בשני פריטים מהקריקטורה ע"י: 2 נק' לכל פריט</a:t>
            </a:r>
            <a:endParaRPr lang="he-IL" dirty="0"/>
          </a:p>
          <a:p>
            <a:pPr algn="r" rtl="1" fontAlgn="base">
              <a:spcBef>
                <a:spcPts val="0"/>
              </a:spcBef>
              <a:spcAft>
                <a:spcPts val="0"/>
              </a:spcAft>
              <a:buFont typeface="Arial" panose="020B0604020202020204" pitchFamily="34" charset="0"/>
              <a:buChar char="•"/>
            </a:pPr>
            <a:r>
              <a:rPr lang="he-IL" dirty="0">
                <a:solidFill>
                  <a:srgbClr val="000000"/>
                </a:solidFill>
                <a:latin typeface="Arial" panose="020B0604020202020204" pitchFamily="34" charset="0"/>
              </a:rPr>
              <a:t>התחבושות על הראש של היטלר מסמלות שהוא "פצוע"</a:t>
            </a:r>
          </a:p>
          <a:p>
            <a:pPr algn="r" rtl="1" fontAlgn="base">
              <a:spcBef>
                <a:spcPts val="0"/>
              </a:spcBef>
              <a:spcAft>
                <a:spcPts val="0"/>
              </a:spcAft>
              <a:buFont typeface="Arial" panose="020B0604020202020204" pitchFamily="34" charset="0"/>
              <a:buChar char="•"/>
            </a:pPr>
            <a:r>
              <a:rPr lang="he-IL" dirty="0">
                <a:solidFill>
                  <a:srgbClr val="000000"/>
                </a:solidFill>
                <a:latin typeface="Arial" panose="020B0604020202020204" pitchFamily="34" charset="0"/>
              </a:rPr>
              <a:t>3 החרבות על הגולגולת מסמלות את ההפסד של היטלר</a:t>
            </a:r>
          </a:p>
          <a:p>
            <a:pPr algn="r" rtl="1" fontAlgn="base">
              <a:spcBef>
                <a:spcPts val="0"/>
              </a:spcBef>
              <a:spcAft>
                <a:spcPts val="0"/>
              </a:spcAft>
              <a:buFont typeface="Arial" panose="020B0604020202020204" pitchFamily="34" charset="0"/>
              <a:buChar char="•"/>
            </a:pPr>
            <a:r>
              <a:rPr lang="he-IL" dirty="0">
                <a:solidFill>
                  <a:srgbClr val="000000"/>
                </a:solidFill>
                <a:latin typeface="Arial" panose="020B0604020202020204" pitchFamily="34" charset="0"/>
              </a:rPr>
              <a:t>הקביים שהיטלר נשען עליהן מסמלות שמצבו לא טוב מבחינה צבאית</a:t>
            </a:r>
          </a:p>
          <a:p>
            <a:pPr algn="r" rtl="1" fontAlgn="base">
              <a:spcBef>
                <a:spcPts val="0"/>
              </a:spcBef>
              <a:spcAft>
                <a:spcPts val="0"/>
              </a:spcAft>
              <a:buFont typeface="Arial" panose="020B0604020202020204" pitchFamily="34" charset="0"/>
              <a:buChar char="•"/>
            </a:pPr>
            <a:r>
              <a:rPr lang="he-IL" dirty="0">
                <a:solidFill>
                  <a:srgbClr val="000000"/>
                </a:solidFill>
                <a:latin typeface="Arial" panose="020B0604020202020204" pitchFamily="34" charset="0"/>
              </a:rPr>
              <a:t>הרגליים של היטלר הופכות להיות דקות ועקומות במהלך המלחמה והתחבושת על הרגל- מסמלים שאינו יכול להתקדם ליעדיו</a:t>
            </a:r>
          </a:p>
          <a:p>
            <a:pPr algn="r" rtl="1">
              <a:spcBef>
                <a:spcPts val="0"/>
              </a:spcBef>
              <a:spcAft>
                <a:spcPts val="0"/>
              </a:spcAft>
            </a:pPr>
            <a:r>
              <a:rPr lang="he-IL" b="1" dirty="0">
                <a:solidFill>
                  <a:srgbClr val="000000"/>
                </a:solidFill>
                <a:latin typeface="Arial" panose="020B0604020202020204" pitchFamily="34" charset="0"/>
              </a:rPr>
              <a:t>ב. הקשר בין המצב הצבאי באחד מהאיורים למדיניות כלפי היהודים 12 </a:t>
            </a:r>
            <a:r>
              <a:rPr lang="he-IL" b="1" dirty="0" err="1">
                <a:solidFill>
                  <a:srgbClr val="000000"/>
                </a:solidFill>
                <a:latin typeface="Arial" panose="020B0604020202020204" pitchFamily="34" charset="0"/>
              </a:rPr>
              <a:t>נק</a:t>
            </a:r>
            <a:endParaRPr lang="he-IL" dirty="0"/>
          </a:p>
          <a:p>
            <a:pPr algn="r" rtl="1">
              <a:spcBef>
                <a:spcPts val="0"/>
              </a:spcBef>
              <a:spcAft>
                <a:spcPts val="0"/>
              </a:spcAft>
            </a:pPr>
            <a:r>
              <a:rPr lang="he-IL" dirty="0">
                <a:solidFill>
                  <a:srgbClr val="000000"/>
                </a:solidFill>
                <a:latin typeface="Arial" panose="020B0604020202020204" pitchFamily="34" charset="0"/>
              </a:rPr>
              <a:t>1941- עם הפלישה לרוסיה </a:t>
            </a:r>
            <a:r>
              <a:rPr lang="he-IL" b="1" dirty="0">
                <a:solidFill>
                  <a:srgbClr val="000000"/>
                </a:solidFill>
                <a:latin typeface="Arial" panose="020B0604020202020204" pitchFamily="34" charset="0"/>
              </a:rPr>
              <a:t>מתחיל "הפתרון הסופי"</a:t>
            </a:r>
            <a:r>
              <a:rPr lang="he-IL" dirty="0">
                <a:solidFill>
                  <a:srgbClr val="000000"/>
                </a:solidFill>
                <a:latin typeface="Arial" panose="020B0604020202020204" pitchFamily="34" charset="0"/>
              </a:rPr>
              <a:t>, השמדה יהודי אירופה</a:t>
            </a:r>
            <a:endParaRPr lang="he-IL" dirty="0"/>
          </a:p>
          <a:p>
            <a:pPr algn="r" rtl="1">
              <a:spcBef>
                <a:spcPts val="0"/>
              </a:spcBef>
              <a:spcAft>
                <a:spcPts val="0"/>
              </a:spcAft>
            </a:pPr>
            <a:r>
              <a:rPr lang="he-IL" dirty="0">
                <a:solidFill>
                  <a:srgbClr val="000000"/>
                </a:solidFill>
                <a:latin typeface="Arial" panose="020B0604020202020204" pitchFamily="34" charset="0"/>
              </a:rPr>
              <a:t>1942- במקביל לתבוסות הראשונות של היטלר בחזיתות השונות מתחילה השמדת יהודים </a:t>
            </a:r>
            <a:r>
              <a:rPr lang="he-IL" b="1" dirty="0">
                <a:solidFill>
                  <a:srgbClr val="000000"/>
                </a:solidFill>
                <a:latin typeface="Arial" panose="020B0604020202020204" pitchFamily="34" charset="0"/>
              </a:rPr>
              <a:t>במחנות השמדה</a:t>
            </a:r>
            <a:r>
              <a:rPr lang="he-IL" dirty="0">
                <a:solidFill>
                  <a:srgbClr val="000000"/>
                </a:solidFill>
                <a:latin typeface="Arial" panose="020B0604020202020204" pitchFamily="34" charset="0"/>
              </a:rPr>
              <a:t> בקצב מזורז</a:t>
            </a:r>
            <a:endParaRPr lang="he-IL" dirty="0"/>
          </a:p>
          <a:p>
            <a:r>
              <a:rPr lang="he-IL" dirty="0">
                <a:solidFill>
                  <a:srgbClr val="000000"/>
                </a:solidFill>
                <a:latin typeface="Arial" panose="020B0604020202020204" pitchFamily="34" charset="0"/>
              </a:rPr>
              <a:t>1945- עם התקדמות כוחות בעלות הברית והכרח הנסיגה של הנאצים מתחילים הנאצים להרחיק את היהודים שהיו במחנות מהחזית </a:t>
            </a:r>
            <a:r>
              <a:rPr lang="he-IL" b="1" dirty="0">
                <a:solidFill>
                  <a:srgbClr val="000000"/>
                </a:solidFill>
                <a:latin typeface="Arial" panose="020B0604020202020204" pitchFamily="34" charset="0"/>
              </a:rPr>
              <a:t>בצעדות המוות</a:t>
            </a:r>
            <a:endParaRPr lang="he-IL" dirty="0"/>
          </a:p>
        </p:txBody>
      </p:sp>
    </p:spTree>
    <p:extLst>
      <p:ext uri="{BB962C8B-B14F-4D97-AF65-F5344CB8AC3E}">
        <p14:creationId xmlns:p14="http://schemas.microsoft.com/office/powerpoint/2010/main" val="3367778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42DEF17-2079-4BA8-8A4E-06EF594758D1}"/>
              </a:ext>
            </a:extLst>
          </p:cNvPr>
          <p:cNvSpPr>
            <a:spLocks noGrp="1"/>
          </p:cNvSpPr>
          <p:nvPr>
            <p:ph type="title"/>
          </p:nvPr>
        </p:nvSpPr>
        <p:spPr>
          <a:xfrm>
            <a:off x="5181601" y="634946"/>
            <a:ext cx="6368142" cy="1450757"/>
          </a:xfrm>
        </p:spPr>
        <p:txBody>
          <a:bodyPr>
            <a:normAutofit/>
          </a:bodyPr>
          <a:lstStyle/>
          <a:p>
            <a:endParaRPr lang="he-IL"/>
          </a:p>
        </p:txBody>
      </p:sp>
      <p:pic>
        <p:nvPicPr>
          <p:cNvPr id="4098" name="Picture 2">
            <a:extLst>
              <a:ext uri="{FF2B5EF4-FFF2-40B4-BE49-F238E27FC236}">
                <a16:creationId xmlns:a16="http://schemas.microsoft.com/office/drawing/2014/main" id="{7B72427A-3C62-4009-8F33-9B19F32FB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3" r="4328"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DAEE5C94-8A4A-4BE1-A67B-6380FDDC8FD6}"/>
              </a:ext>
            </a:extLst>
          </p:cNvPr>
          <p:cNvSpPr>
            <a:spLocks noGrp="1"/>
          </p:cNvSpPr>
          <p:nvPr>
            <p:ph idx="1"/>
          </p:nvPr>
        </p:nvSpPr>
        <p:spPr>
          <a:xfrm>
            <a:off x="5181601" y="2198914"/>
            <a:ext cx="6368142" cy="3670180"/>
          </a:xfrm>
        </p:spPr>
        <p:txBody>
          <a:bodyPr>
            <a:normAutofit/>
          </a:bodyPr>
          <a:lstStyle/>
          <a:p>
            <a:r>
              <a:rPr lang="he-IL" b="1" dirty="0"/>
              <a:t>מלחמת העולם </a:t>
            </a:r>
            <a:r>
              <a:rPr lang="he-IL" b="1" dirty="0" err="1"/>
              <a:t>השניה</a:t>
            </a:r>
            <a:endParaRPr lang="he-IL" dirty="0"/>
          </a:p>
          <a:p>
            <a:r>
              <a:rPr lang="he-IL" dirty="0"/>
              <a:t>לפניך כרזה שפורסמה בצרפת בשנת 1945 לציון סוף מלחמת העולם השנייה.</a:t>
            </a:r>
            <a:r>
              <a:rPr lang="he-IL" b="1" dirty="0"/>
              <a:t>  </a:t>
            </a:r>
            <a:r>
              <a:rPr lang="he-IL" dirty="0"/>
              <a:t>עיין בכרזה וענה על שני הסעיפים א-ב. </a:t>
            </a:r>
          </a:p>
          <a:p>
            <a:r>
              <a:rPr lang="he-IL" b="1" dirty="0"/>
              <a:t>א.</a:t>
            </a:r>
            <a:r>
              <a:rPr lang="he-IL" dirty="0"/>
              <a:t> </a:t>
            </a:r>
            <a:r>
              <a:rPr lang="he-IL" b="1" dirty="0"/>
              <a:t>הצג </a:t>
            </a:r>
            <a:r>
              <a:rPr lang="he-IL" dirty="0"/>
              <a:t>את המסר של הכרזה, </a:t>
            </a:r>
            <a:r>
              <a:rPr lang="he-IL" b="1" dirty="0"/>
              <a:t>והסבר</a:t>
            </a:r>
            <a:r>
              <a:rPr lang="he-IL" dirty="0"/>
              <a:t> כיצד המסר בא לידי ביטוי בשני רכיבים שנראים בכרזה. </a:t>
            </a:r>
          </a:p>
          <a:p>
            <a:r>
              <a:rPr lang="he-IL" b="1" dirty="0"/>
              <a:t>ב.</a:t>
            </a:r>
            <a:r>
              <a:rPr lang="he-IL" dirty="0"/>
              <a:t> </a:t>
            </a:r>
            <a:r>
              <a:rPr lang="he-IL" b="1" dirty="0"/>
              <a:t>הצג</a:t>
            </a:r>
            <a:r>
              <a:rPr lang="he-IL" dirty="0"/>
              <a:t> אירוע או מהלך היסטורי מתקופת מלחמת העולם השנייה שלמדת עליו, שבו בא לידי ביטוי המסר של הכרזה.</a:t>
            </a:r>
          </a:p>
        </p:txBody>
      </p:sp>
    </p:spTree>
    <p:extLst>
      <p:ext uri="{BB962C8B-B14F-4D97-AF65-F5344CB8AC3E}">
        <p14:creationId xmlns:p14="http://schemas.microsoft.com/office/powerpoint/2010/main" val="124683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65F3C8F-3CF7-4DC5-BC72-548DF7C8238B}"/>
              </a:ext>
            </a:extLst>
          </p:cNvPr>
          <p:cNvSpPr>
            <a:spLocks noGrp="1"/>
          </p:cNvSpPr>
          <p:nvPr>
            <p:ph idx="1"/>
          </p:nvPr>
        </p:nvSpPr>
        <p:spPr>
          <a:xfrm>
            <a:off x="1066800" y="558747"/>
            <a:ext cx="10058400" cy="5740506"/>
          </a:xfrm>
        </p:spPr>
        <p:txBody>
          <a:bodyPr>
            <a:normAutofit fontScale="32500" lnSpcReduction="20000"/>
          </a:bodyPr>
          <a:lstStyle/>
          <a:p>
            <a:r>
              <a:rPr lang="he-IL" b="1" dirty="0"/>
              <a:t>תשובה</a:t>
            </a:r>
            <a:r>
              <a:rPr lang="he-IL" sz="4000" b="1" dirty="0"/>
              <a:t>:</a:t>
            </a:r>
            <a:endParaRPr lang="he-IL" sz="4000" dirty="0"/>
          </a:p>
          <a:p>
            <a:br>
              <a:rPr lang="he-IL" sz="4000" dirty="0"/>
            </a:br>
            <a:r>
              <a:rPr lang="he-IL" sz="4000" b="1" dirty="0"/>
              <a:t>המסר של הכרזה=5 </a:t>
            </a:r>
            <a:r>
              <a:rPr lang="he-IL" sz="4000" b="1" dirty="0" err="1"/>
              <a:t>נק</a:t>
            </a:r>
            <a:r>
              <a:rPr lang="he-IL" sz="4000" b="1" dirty="0"/>
              <a:t>', שני רכיבים= 7 </a:t>
            </a:r>
            <a:r>
              <a:rPr lang="he-IL" sz="4000" b="1" dirty="0" err="1"/>
              <a:t>נק</a:t>
            </a:r>
            <a:r>
              <a:rPr lang="he-IL" sz="4000" b="1" dirty="0"/>
              <a:t>', אירוע מתק' המלחמה= 8 </a:t>
            </a:r>
            <a:r>
              <a:rPr lang="he-IL" sz="4000" b="1" dirty="0" err="1"/>
              <a:t>נק</a:t>
            </a:r>
            <a:r>
              <a:rPr lang="he-IL" sz="4000" b="1" dirty="0"/>
              <a:t>'.</a:t>
            </a:r>
            <a:endParaRPr lang="he-IL" sz="4000" dirty="0"/>
          </a:p>
          <a:p>
            <a:br>
              <a:rPr lang="he-IL" sz="4000" dirty="0"/>
            </a:br>
            <a:r>
              <a:rPr lang="he-IL" sz="4000" b="1" dirty="0"/>
              <a:t>א. המסר של הכרזה- 5 נק'</a:t>
            </a:r>
            <a:endParaRPr lang="he-IL" sz="4000" dirty="0"/>
          </a:p>
          <a:p>
            <a:pPr fontAlgn="base"/>
            <a:r>
              <a:rPr lang="he-IL" sz="4000" dirty="0"/>
              <a:t>- במלחמת העולם </a:t>
            </a:r>
            <a:r>
              <a:rPr lang="he-IL" sz="4000" dirty="0" err="1"/>
              <a:t>השניה</a:t>
            </a:r>
            <a:r>
              <a:rPr lang="he-IL" sz="4000" dirty="0"/>
              <a:t> שיתפו פעולה מדינות שונות כדי לנצח את הצבא הנאצי/השמדת המשטר הנאצי ע"י בעלות הברית</a:t>
            </a:r>
          </a:p>
          <a:p>
            <a:r>
              <a:rPr lang="he-IL" sz="4000" b="1" dirty="0"/>
              <a:t>הסבר המסר עם שני רכיבים בכרזה- 4 נק' לרכיב ראשון ו3 נק' לרכיב שני</a:t>
            </a:r>
            <a:endParaRPr lang="he-IL" sz="4000" dirty="0"/>
          </a:p>
          <a:p>
            <a:pPr fontAlgn="base"/>
            <a:r>
              <a:rPr lang="he-IL" sz="4000" dirty="0"/>
              <a:t>על כל יד יש דגל של מדינה אחרת (צרפת, ארה"ב, רוסיה, בריטניה)</a:t>
            </a:r>
          </a:p>
          <a:p>
            <a:pPr fontAlgn="base"/>
            <a:r>
              <a:rPr lang="he-IL" sz="4000" dirty="0"/>
              <a:t>שבירת צלב הקרס מעידה על הניצחון על גרמניה</a:t>
            </a:r>
          </a:p>
          <a:p>
            <a:pPr fontAlgn="base"/>
            <a:r>
              <a:rPr lang="he-IL" sz="4000" dirty="0"/>
              <a:t>כל יד מחזיקה בצד אחר של צלב הקרס= הניצחון היה פרי מאמץ משותף במלחמה נגד האויב הנאצי.</a:t>
            </a:r>
          </a:p>
          <a:p>
            <a:r>
              <a:rPr lang="he-IL" sz="4000" b="1" dirty="0"/>
              <a:t>ב. הצג אירוע/מהלך היסטורי מתקופת מלחמת העולם </a:t>
            </a:r>
            <a:r>
              <a:rPr lang="he-IL" sz="4000" b="1" dirty="0" err="1"/>
              <a:t>השניה</a:t>
            </a:r>
            <a:r>
              <a:rPr lang="he-IL" sz="4000" b="1" dirty="0"/>
              <a:t> שבו בא לידי ביטוי המסר של הכרזה- 8 נק'</a:t>
            </a:r>
            <a:endParaRPr lang="he-IL" sz="4000" dirty="0"/>
          </a:p>
          <a:p>
            <a:pPr fontAlgn="base"/>
            <a:r>
              <a:rPr lang="he-IL" sz="4000" dirty="0"/>
              <a:t> בשנת 1942 נעשו מאמצים גדולים בארה"ב רוסיה ובריטניה כדי ליצור את המהפך במלחמה, ולהביס את הגרמנים, דבר שבא לידי ביטוי בגיוסים המוניים, התחמשות והכנת </a:t>
            </a:r>
            <a:r>
              <a:rPr lang="he-IL" sz="4000" dirty="0" err="1"/>
              <a:t>תכניות</a:t>
            </a:r>
            <a:r>
              <a:rPr lang="he-IL" sz="4000" dirty="0"/>
              <a:t> לחימה</a:t>
            </a:r>
          </a:p>
          <a:p>
            <a:pPr fontAlgn="base"/>
            <a:r>
              <a:rPr lang="he-IL" sz="4000" dirty="0"/>
              <a:t> בשנת 1943 הבריטים, בסיוע אמריקאי, בלמו את הנאצים בקרב אל-</a:t>
            </a:r>
            <a:r>
              <a:rPr lang="he-IL" sz="4000" dirty="0" err="1"/>
              <a:t>עלמיין</a:t>
            </a:r>
            <a:r>
              <a:rPr lang="he-IL" sz="4000" dirty="0"/>
              <a:t> בצפון אפריקה</a:t>
            </a:r>
          </a:p>
          <a:p>
            <a:pPr fontAlgn="base"/>
            <a:r>
              <a:rPr lang="he-IL" sz="4000" dirty="0"/>
              <a:t>בשנים 1942-1943 בלמו הרוסים את התקדמון הנאצים בקרב ארוך באזור סטלינגרד, ולאחר מכן הדפו את הגרמנים מערבה לתוך פולין. במקביל האמריקאים והבריטים לחמו באיטליה.</a:t>
            </a:r>
          </a:p>
          <a:p>
            <a:pPr fontAlgn="base"/>
            <a:r>
              <a:rPr lang="he-IL" sz="4000" dirty="0"/>
              <a:t> בשנת 1944 פלשו בעלות הברית לנורמנדי שבצרפת שחררו את צרפת, </a:t>
            </a:r>
            <a:r>
              <a:rPr lang="he-IL" sz="4000" dirty="0" err="1"/>
              <a:t>וב</a:t>
            </a:r>
            <a:r>
              <a:rPr lang="he-IL" sz="4000" dirty="0"/>
              <a:t> 1945 אף הגיעו לגרמניה.</a:t>
            </a:r>
          </a:p>
          <a:p>
            <a:pPr fontAlgn="base"/>
            <a:r>
              <a:rPr lang="he-IL" sz="4000" dirty="0"/>
              <a:t> ב 1945 התכנסה ועידת </a:t>
            </a:r>
            <a:r>
              <a:rPr lang="he-IL" sz="4000" dirty="0" err="1"/>
              <a:t>ילטה</a:t>
            </a:r>
            <a:r>
              <a:rPr lang="he-IL" sz="4000" dirty="0"/>
              <a:t>, בה החליטו ראשי המעצמות על חלוקת גרמניה לאחר שזו תובס.</a:t>
            </a:r>
          </a:p>
          <a:p>
            <a:r>
              <a:rPr lang="he-IL" sz="4000" dirty="0"/>
              <a:t>(חורבן וגבורה, הר ברכה, עמ' 82-85)</a:t>
            </a:r>
          </a:p>
          <a:p>
            <a:br>
              <a:rPr lang="he-IL" dirty="0"/>
            </a:br>
            <a:endParaRPr lang="he-IL" dirty="0"/>
          </a:p>
        </p:txBody>
      </p:sp>
    </p:spTree>
    <p:extLst>
      <p:ext uri="{BB962C8B-B14F-4D97-AF65-F5344CB8AC3E}">
        <p14:creationId xmlns:p14="http://schemas.microsoft.com/office/powerpoint/2010/main" val="389575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823A8A-47FD-4BFE-B43B-5621E62240F9}"/>
              </a:ext>
            </a:extLst>
          </p:cNvPr>
          <p:cNvSpPr>
            <a:spLocks noGrp="1"/>
          </p:cNvSpPr>
          <p:nvPr>
            <p:ph type="title"/>
          </p:nvPr>
        </p:nvSpPr>
        <p:spPr>
          <a:xfrm flipH="1">
            <a:off x="1352845" y="1055489"/>
            <a:ext cx="9486309" cy="1073572"/>
          </a:xfrm>
        </p:spPr>
        <p:txBody>
          <a:bodyPr rtlCol="1" anchor="ctr">
            <a:normAutofit/>
          </a:bodyPr>
          <a:lstStyle/>
          <a:p>
            <a:pPr algn="ctr"/>
            <a:r>
              <a:rPr lang="he-IL" sz="3600" dirty="0"/>
              <a:t>כותרת </a:t>
            </a:r>
            <a:r>
              <a:rPr lang="he-IL" sz="3600" dirty="0">
                <a:latin typeface="Tahoma" panose="020B0604030504040204" pitchFamily="34" charset="0"/>
                <a:ea typeface="Tahoma" panose="020B0604030504040204" pitchFamily="34" charset="0"/>
                <a:cs typeface="Tahoma" panose="020B0604030504040204" pitchFamily="34" charset="0"/>
              </a:rPr>
              <a:t>Lorem Ipsum Dolor</a:t>
            </a:r>
          </a:p>
        </p:txBody>
      </p:sp>
      <p:sp>
        <p:nvSpPr>
          <p:cNvPr id="34" name="מציין מיקום תוכן 2">
            <a:extLst>
              <a:ext uri="{FF2B5EF4-FFF2-40B4-BE49-F238E27FC236}">
                <a16:creationId xmlns:a16="http://schemas.microsoft.com/office/drawing/2014/main" id="{E27B6076-C893-4682-81CC-FE42A4220318}"/>
              </a:ext>
            </a:extLst>
          </p:cNvPr>
          <p:cNvSpPr>
            <a:spLocks noGrp="1"/>
          </p:cNvSpPr>
          <p:nvPr>
            <p:ph idx="1"/>
          </p:nvPr>
        </p:nvSpPr>
        <p:spPr>
          <a:xfrm flipH="1">
            <a:off x="1352845" y="2438400"/>
            <a:ext cx="9486309" cy="3124200"/>
          </a:xfrm>
        </p:spPr>
        <p:txBody>
          <a:bodyPr rtlCol="1" anchor="ctr">
            <a:normAutofit/>
          </a:bodyPr>
          <a:lstStyle/>
          <a:p>
            <a:pPr rtl="1"/>
            <a:r>
              <a:rPr lang="he-IL" sz="1800" b="0" i="0" u="none" strike="noStrike" kern="1200">
                <a:solidFill>
                  <a:srgbClr val="474B57"/>
                </a:solidFill>
                <a:latin typeface="Tahoma" panose="020B0604030504040204" pitchFamily="34" charset="0"/>
                <a:ea typeface="Tahoma" panose="020B0604030504040204" pitchFamily="34" charset="0"/>
                <a:cs typeface="Tahoma" panose="020B0604030504040204" pitchFamily="34" charset="0"/>
              </a:rPr>
              <a:t>Lorem ipsum dolor sit amet, consectetuer adipiscing elit. Maecenas porttitor congue massa. Fusce posuere, magna sed pulvinar ultricies, purus lectus malesuada libero, sit amet commodo magna eros quis urna.</a:t>
            </a:r>
          </a:p>
          <a:p>
            <a:pPr rtl="1"/>
            <a:r>
              <a:rPr lang="he-IL" sz="1800" b="0" i="0" u="none" strike="noStrike" kern="1200">
                <a:solidFill>
                  <a:srgbClr val="474B57"/>
                </a:solidFill>
                <a:latin typeface="Tahoma" panose="020B0604030504040204" pitchFamily="34" charset="0"/>
                <a:ea typeface="Tahoma" panose="020B0604030504040204" pitchFamily="34" charset="0"/>
                <a:cs typeface="Tahoma" panose="020B0604030504040204" pitchFamily="34" charset="0"/>
              </a:rPr>
              <a:t>Nunc viverra imperdiet enim. Fusce est. Vivamus a tellus.</a:t>
            </a:r>
          </a:p>
          <a:p>
            <a:pPr rtl="1"/>
            <a:r>
              <a:rPr lang="he-IL" sz="1800" b="0" i="0" u="none" strike="noStrike" kern="1200">
                <a:solidFill>
                  <a:srgbClr val="474B57"/>
                </a:solidFill>
                <a:latin typeface="Tahoma" panose="020B0604030504040204" pitchFamily="34" charset="0"/>
                <a:ea typeface="Tahoma" panose="020B0604030504040204" pitchFamily="34" charset="0"/>
                <a:cs typeface="Tahoma" panose="020B0604030504040204" pitchFamily="34" charset="0"/>
              </a:rPr>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373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5AC2A1-33AB-498F-9481-456EE428A8BA}"/>
              </a:ext>
            </a:extLst>
          </p:cNvPr>
          <p:cNvSpPr>
            <a:spLocks noGrp="1"/>
          </p:cNvSpPr>
          <p:nvPr>
            <p:ph type="ctrTitle"/>
          </p:nvPr>
        </p:nvSpPr>
        <p:spPr>
          <a:xfrm flipH="1">
            <a:off x="3168878" y="1830579"/>
            <a:ext cx="5860821" cy="1829015"/>
          </a:xfrm>
        </p:spPr>
        <p:txBody>
          <a:bodyPr rtlCol="1" anchor="ctr">
            <a:normAutofit fontScale="90000"/>
          </a:bodyPr>
          <a:lstStyle/>
          <a:p>
            <a:pPr algn="ctr"/>
            <a:r>
              <a:rPr lang="he-IL" dirty="0">
                <a:solidFill>
                  <a:schemeClr val="tx2">
                    <a:lumMod val="75000"/>
                    <a:lumOff val="25000"/>
                  </a:schemeClr>
                </a:solidFill>
              </a:rPr>
              <a:t>חזרה למבחן מסכם בנושא נאציזם, </a:t>
            </a:r>
            <a:r>
              <a:rPr lang="he-IL" dirty="0" err="1">
                <a:solidFill>
                  <a:schemeClr val="tx2">
                    <a:lumMod val="75000"/>
                    <a:lumOff val="25000"/>
                  </a:schemeClr>
                </a:solidFill>
              </a:rPr>
              <a:t>מלחמה"ע</a:t>
            </a:r>
            <a:r>
              <a:rPr lang="he-IL" dirty="0">
                <a:solidFill>
                  <a:schemeClr val="tx2">
                    <a:lumMod val="75000"/>
                    <a:lumOff val="25000"/>
                  </a:schemeClr>
                </a:solidFill>
              </a:rPr>
              <a:t> 2 ושואה</a:t>
            </a:r>
            <a:endParaRPr lang="he-IL"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משנה 4">
            <a:extLst>
              <a:ext uri="{FF2B5EF4-FFF2-40B4-BE49-F238E27FC236}">
                <a16:creationId xmlns:a16="http://schemas.microsoft.com/office/drawing/2014/main" id="{083F0EE2-4663-4CA0-BC59-D4490171C454}"/>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107436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6E23B7-63CC-4763-9060-35209AB026F5}"/>
              </a:ext>
            </a:extLst>
          </p:cNvPr>
          <p:cNvSpPr>
            <a:spLocks noGrp="1"/>
          </p:cNvSpPr>
          <p:nvPr>
            <p:ph type="title"/>
          </p:nvPr>
        </p:nvSpPr>
        <p:spPr/>
        <p:txBody>
          <a:bodyPr/>
          <a:lstStyle/>
          <a:p>
            <a:r>
              <a:rPr lang="he-IL" dirty="0"/>
              <a:t>שאלות מהבגרות קיץ האחרונה</a:t>
            </a:r>
          </a:p>
        </p:txBody>
      </p:sp>
      <p:sp>
        <p:nvSpPr>
          <p:cNvPr id="3" name="מציין מיקום תוכן 2">
            <a:extLst>
              <a:ext uri="{FF2B5EF4-FFF2-40B4-BE49-F238E27FC236}">
                <a16:creationId xmlns:a16="http://schemas.microsoft.com/office/drawing/2014/main" id="{6888F81C-48C1-401C-84AE-B77F77D4CE26}"/>
              </a:ext>
            </a:extLst>
          </p:cNvPr>
          <p:cNvSpPr>
            <a:spLocks noGrp="1"/>
          </p:cNvSpPr>
          <p:nvPr>
            <p:ph idx="1"/>
          </p:nvPr>
        </p:nvSpPr>
        <p:spPr/>
        <p:txBody>
          <a:bodyPr/>
          <a:lstStyle/>
          <a:p>
            <a:r>
              <a:rPr lang="he-IL" b="1" dirty="0"/>
              <a:t>הצג את עקרון 'מרחב המחייה' באידיאולוגיה הנאצית:</a:t>
            </a:r>
          </a:p>
          <a:p>
            <a:r>
              <a:rPr lang="he-IL" b="1" dirty="0"/>
              <a:t>ציין פעולה אחת של הנאצים במלחמת העולם השנייה שבה עיקרון זה בא לידי ביטוי והסבר מה אפשר לגרמניה הנאצית להצליח בפעולה שציינת?</a:t>
            </a:r>
            <a:endParaRPr lang="he-IL" dirty="0"/>
          </a:p>
          <a:p>
            <a:endParaRPr lang="he-IL" dirty="0"/>
          </a:p>
          <a:p>
            <a:endParaRPr lang="he-IL" dirty="0"/>
          </a:p>
        </p:txBody>
      </p:sp>
    </p:spTree>
    <p:extLst>
      <p:ext uri="{BB962C8B-B14F-4D97-AF65-F5344CB8AC3E}">
        <p14:creationId xmlns:p14="http://schemas.microsoft.com/office/powerpoint/2010/main" val="58462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79CF93-D9C8-40D3-A5F0-83344AC27F1E}"/>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89BEDF74-BE25-45E4-B899-0CDF8721FF35}"/>
              </a:ext>
            </a:extLst>
          </p:cNvPr>
          <p:cNvSpPr>
            <a:spLocks noGrp="1"/>
          </p:cNvSpPr>
          <p:nvPr>
            <p:ph idx="1"/>
          </p:nvPr>
        </p:nvSpPr>
        <p:spPr/>
        <p:txBody>
          <a:bodyPr>
            <a:normAutofit fontScale="92500" lnSpcReduction="20000"/>
          </a:bodyPr>
          <a:lstStyle/>
          <a:p>
            <a:r>
              <a:rPr lang="he-IL" dirty="0"/>
              <a:t>. </a:t>
            </a:r>
            <a:r>
              <a:rPr lang="he-IL" b="1" dirty="0"/>
              <a:t>הצג את עקרון 'מרחב המחייה' באידיאולוגיה הנאצית:</a:t>
            </a:r>
            <a:endParaRPr lang="he-IL" dirty="0"/>
          </a:p>
          <a:p>
            <a:r>
              <a:rPr lang="he-IL" dirty="0"/>
              <a:t>הלאום הגרמני צריך לכבוש שטחים נרחבים באירופה (ובעיקר במזרח אירופה מגזע המשרתים- גזע הסלאבי) שיאפשרו לו להביא לידי ביטוי את כל כוחותיו הלאומיים והיצירתיים. </a:t>
            </a:r>
          </a:p>
          <a:p>
            <a:r>
              <a:rPr lang="he-IL" b="1" dirty="0"/>
              <a:t>ציין פעולה אחת של הנאצים במלחמת העולם השנייה שבה עיקרון זה בא לידי ביטוי והסבר מה אפשר לגרמניה הנאצית להצליח בפעולה שציינת?</a:t>
            </a:r>
            <a:endParaRPr lang="he-IL" dirty="0"/>
          </a:p>
          <a:p>
            <a:r>
              <a:rPr lang="he-IL" dirty="0"/>
              <a:t>- מלחמת בזק (="</a:t>
            </a:r>
            <a:r>
              <a:rPr lang="he-IL" dirty="0" err="1"/>
              <a:t>בליצקריג</a:t>
            </a:r>
            <a:r>
              <a:rPr lang="he-IL" dirty="0"/>
              <a:t>") לכיבוש פולין, גרמניה הצליחה בפעולה זו כי </a:t>
            </a:r>
            <a:r>
              <a:rPr lang="he-IL" dirty="0" err="1"/>
              <a:t>ניטרלה</a:t>
            </a:r>
            <a:r>
              <a:rPr lang="he-IL" dirty="0"/>
              <a:t> את ברה"מ בהסכם </a:t>
            </a:r>
            <a:r>
              <a:rPr lang="he-IL" dirty="0" err="1"/>
              <a:t>ריבנטרופ</a:t>
            </a:r>
            <a:r>
              <a:rPr lang="he-IL" dirty="0"/>
              <a:t>-מולוטוב וכי פולין הייתה חלשה מאוד צבאית ומדינית, ושיטת הלחימה המהירה לא </a:t>
            </a:r>
            <a:r>
              <a:rPr lang="he-IL" dirty="0" err="1"/>
              <a:t>איפשרה</a:t>
            </a:r>
            <a:r>
              <a:rPr lang="he-IL" dirty="0"/>
              <a:t> לבריטניה וצרפת להתארגן </a:t>
            </a:r>
            <a:r>
              <a:rPr lang="he-IL" dirty="0" err="1"/>
              <a:t>ללעזור</a:t>
            </a:r>
            <a:r>
              <a:rPr lang="he-IL" dirty="0"/>
              <a:t> לפולין.</a:t>
            </a:r>
          </a:p>
          <a:p>
            <a:r>
              <a:rPr lang="he-IL" dirty="0"/>
              <a:t> -מבצע </a:t>
            </a:r>
            <a:r>
              <a:rPr lang="he-IL" dirty="0" err="1"/>
              <a:t>ברברוסה</a:t>
            </a:r>
            <a:r>
              <a:rPr lang="he-IL" dirty="0"/>
              <a:t> לכיבוש בריה"מ הצליח בחלקו הראשון, כי גרמניה הייתה חזקה מאוד אחרי שכבשה את כל מערב ומרכז אירופה, ולא היו לה מתנגדים עדיין מלבד בריטניה</a:t>
            </a:r>
            <a:r>
              <a:rPr lang="he-IL" b="1" dirty="0"/>
              <a:t>.</a:t>
            </a:r>
            <a:endParaRPr lang="he-IL" dirty="0"/>
          </a:p>
          <a:p>
            <a:r>
              <a:rPr lang="he-IL" dirty="0"/>
              <a:t>(חורבן וגבורה, עמ' 74 - 80)</a:t>
            </a:r>
          </a:p>
          <a:p>
            <a:br>
              <a:rPr lang="he-IL" dirty="0"/>
            </a:br>
            <a:endParaRPr lang="he-IL" dirty="0"/>
          </a:p>
        </p:txBody>
      </p:sp>
    </p:spTree>
    <p:extLst>
      <p:ext uri="{BB962C8B-B14F-4D97-AF65-F5344CB8AC3E}">
        <p14:creationId xmlns:p14="http://schemas.microsoft.com/office/powerpoint/2010/main" val="60916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EBD576-D952-43E4-93BF-35B7410F77F0}"/>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CC355B70-E0C3-4FFA-AE01-C927481ABF30}"/>
              </a:ext>
            </a:extLst>
          </p:cNvPr>
          <p:cNvSpPr>
            <a:spLocks noGrp="1"/>
          </p:cNvSpPr>
          <p:nvPr>
            <p:ph idx="1"/>
          </p:nvPr>
        </p:nvSpPr>
        <p:spPr/>
        <p:txBody>
          <a:bodyPr/>
          <a:lstStyle/>
          <a:p>
            <a:br>
              <a:rPr lang="he-IL" dirty="0"/>
            </a:br>
            <a:r>
              <a:rPr lang="he-IL" b="1" dirty="0"/>
              <a:t>7</a:t>
            </a:r>
            <a:r>
              <a:rPr lang="he-IL" dirty="0"/>
              <a:t>. </a:t>
            </a:r>
            <a:r>
              <a:rPr lang="he-IL" b="1" dirty="0"/>
              <a:t>הצג את המטרה של ועידת ואנזה:</a:t>
            </a:r>
          </a:p>
          <a:p>
            <a:r>
              <a:rPr lang="he-IL" b="1" dirty="0"/>
              <a:t>ציין צעד אחד שנקט המשטר הנאצי בעקבות ועידה זו:</a:t>
            </a:r>
            <a:endParaRPr lang="he-IL" dirty="0"/>
          </a:p>
        </p:txBody>
      </p:sp>
    </p:spTree>
    <p:extLst>
      <p:ext uri="{BB962C8B-B14F-4D97-AF65-F5344CB8AC3E}">
        <p14:creationId xmlns:p14="http://schemas.microsoft.com/office/powerpoint/2010/main" val="77910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0750FE3-A6E7-4F03-A05C-75A5626ACF9E}"/>
              </a:ext>
            </a:extLst>
          </p:cNvPr>
          <p:cNvSpPr>
            <a:spLocks noGrp="1"/>
          </p:cNvSpPr>
          <p:nvPr>
            <p:ph idx="1"/>
          </p:nvPr>
        </p:nvSpPr>
        <p:spPr/>
        <p:txBody>
          <a:bodyPr>
            <a:normAutofit fontScale="70000" lnSpcReduction="20000"/>
          </a:bodyPr>
          <a:lstStyle/>
          <a:p>
            <a:br>
              <a:rPr lang="he-IL" dirty="0"/>
            </a:br>
            <a:r>
              <a:rPr lang="he-IL" b="1" dirty="0"/>
              <a:t>7</a:t>
            </a:r>
            <a:r>
              <a:rPr lang="he-IL" dirty="0"/>
              <a:t>. </a:t>
            </a:r>
            <a:r>
              <a:rPr lang="he-IL" b="1" dirty="0"/>
              <a:t>הצג את המטרה של ועידת ואנזה:</a:t>
            </a:r>
            <a:endParaRPr lang="he-IL" dirty="0"/>
          </a:p>
          <a:p>
            <a:r>
              <a:rPr lang="he-IL" dirty="0"/>
              <a:t>דרך יישום הפתרון הסופי (לא מהו הפתרון הסופי) / לתאם את דרך הפעולה של כלל הרשויות הממשלתיות הנוגעות בדבר כדי להגיע לפתרון יעיל ומסודר של הפתרון הסופי. </a:t>
            </a:r>
          </a:p>
          <a:p>
            <a:r>
              <a:rPr lang="he-IL" dirty="0"/>
              <a:t>(חורבן וגבורה, עמ' 108)</a:t>
            </a:r>
          </a:p>
          <a:p>
            <a:r>
              <a:rPr lang="he-IL" b="1" dirty="0"/>
              <a:t>ציין צעד אחד שנקט המשטר הנאצי בעקבות ועידה זו:</a:t>
            </a:r>
            <a:endParaRPr lang="he-IL" dirty="0"/>
          </a:p>
          <a:p>
            <a:r>
              <a:rPr lang="he-IL" dirty="0"/>
              <a:t>יש לקבל תשובה </a:t>
            </a:r>
            <a:r>
              <a:rPr lang="he-IL" u="sng" dirty="0"/>
              <a:t>אחת</a:t>
            </a:r>
            <a:r>
              <a:rPr lang="he-IL" dirty="0"/>
              <a:t>:</a:t>
            </a:r>
          </a:p>
          <a:p>
            <a:r>
              <a:rPr lang="he-IL" dirty="0"/>
              <a:t>- הקמת רשת מחנות ההשמדה במבצע </a:t>
            </a:r>
            <a:r>
              <a:rPr lang="he-IL" dirty="0" err="1"/>
              <a:t>ריינהרד</a:t>
            </a:r>
            <a:r>
              <a:rPr lang="he-IL" dirty="0"/>
              <a:t> – </a:t>
            </a:r>
            <a:r>
              <a:rPr lang="he-IL" dirty="0" err="1"/>
              <a:t>בלזץ</a:t>
            </a:r>
            <a:r>
              <a:rPr lang="he-IL" dirty="0"/>
              <a:t>, סוביבור וטרבלינקה להשמדת יהודי </a:t>
            </a:r>
            <a:r>
              <a:rPr lang="he-IL" dirty="0" err="1"/>
              <a:t>הגנרלגוברנמן</a:t>
            </a:r>
            <a:r>
              <a:rPr lang="he-IL" dirty="0"/>
              <a:t>.</a:t>
            </a:r>
          </a:p>
          <a:p>
            <a:r>
              <a:rPr lang="he-IL" dirty="0"/>
              <a:t>- הקמת מחנה השמדה בירקנאו לכל יהודי אירופה</a:t>
            </a:r>
          </a:p>
          <a:p>
            <a:r>
              <a:rPr lang="he-IL" dirty="0"/>
              <a:t>- הקמת מנגנון לגירוש היהודים למחנות ההשמדה שכלל איתור היהודים, הובלה לנקודת איסוף, הובלה ברכבות לפולין, והשתלטות על הרכוש שנשאר.</a:t>
            </a:r>
          </a:p>
          <a:p>
            <a:r>
              <a:rPr lang="he-IL" dirty="0"/>
              <a:t>(חורבן וגבורה, עמ' 109 - 111)</a:t>
            </a:r>
          </a:p>
          <a:p>
            <a:br>
              <a:rPr lang="he-IL" dirty="0"/>
            </a:br>
            <a:endParaRPr lang="he-IL" dirty="0"/>
          </a:p>
        </p:txBody>
      </p:sp>
    </p:spTree>
    <p:extLst>
      <p:ext uri="{BB962C8B-B14F-4D97-AF65-F5344CB8AC3E}">
        <p14:creationId xmlns:p14="http://schemas.microsoft.com/office/powerpoint/2010/main" val="34655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11F43E-D502-4C8B-BDF2-8D1144D11C11}"/>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ADBF4C27-DCAA-4A16-B2E9-80B9184B15EB}"/>
              </a:ext>
            </a:extLst>
          </p:cNvPr>
          <p:cNvSpPr>
            <a:spLocks noGrp="1"/>
          </p:cNvSpPr>
          <p:nvPr>
            <p:ph idx="1"/>
          </p:nvPr>
        </p:nvSpPr>
        <p:spPr/>
        <p:txBody>
          <a:bodyPr/>
          <a:lstStyle/>
          <a:p>
            <a:r>
              <a:rPr lang="he-IL" b="1" dirty="0"/>
              <a:t>ציין שמה של אחת ממדינות צפון אפריקה והצג צעד אחד שנקטה המעצמה ששלטה בה נגד היהודים:</a:t>
            </a:r>
          </a:p>
          <a:p>
            <a:r>
              <a:rPr lang="he-IL" b="1" dirty="0"/>
              <a:t>הסבר מדוע </a:t>
            </a:r>
            <a:r>
              <a:rPr lang="he-IL" b="1" dirty="0" err="1"/>
              <a:t>לועידת</a:t>
            </a:r>
            <a:r>
              <a:rPr lang="he-IL" b="1" dirty="0"/>
              <a:t> ואנזה הייתה השפעה מעטה על גורל יהודי צפון אפריקה: </a:t>
            </a:r>
            <a:endParaRPr lang="he-IL" dirty="0"/>
          </a:p>
          <a:p>
            <a:br>
              <a:rPr lang="he-IL" dirty="0"/>
            </a:br>
            <a:endParaRPr lang="he-IL" dirty="0"/>
          </a:p>
        </p:txBody>
      </p:sp>
    </p:spTree>
    <p:extLst>
      <p:ext uri="{BB962C8B-B14F-4D97-AF65-F5344CB8AC3E}">
        <p14:creationId xmlns:p14="http://schemas.microsoft.com/office/powerpoint/2010/main" val="121958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D983954-84ED-4C63-893B-8C3D56DEDB91}"/>
              </a:ext>
            </a:extLst>
          </p:cNvPr>
          <p:cNvSpPr>
            <a:spLocks noGrp="1"/>
          </p:cNvSpPr>
          <p:nvPr>
            <p:ph idx="1"/>
          </p:nvPr>
        </p:nvSpPr>
        <p:spPr>
          <a:xfrm flipH="1">
            <a:off x="-1" y="344556"/>
            <a:ext cx="11844338" cy="5771852"/>
          </a:xfrm>
        </p:spPr>
        <p:txBody>
          <a:bodyPr>
            <a:normAutofit fontScale="40000" lnSpcReduction="20000"/>
          </a:bodyPr>
          <a:lstStyle/>
          <a:p>
            <a:r>
              <a:rPr lang="he-IL" sz="2900" b="1" dirty="0"/>
              <a:t>ציין שמה של אחת ממדינות צפון אפריקה והצג צעד אחד שנקטה המעצמה ששלטה בה נגד היהודים:</a:t>
            </a:r>
            <a:endParaRPr lang="he-IL" sz="2900" dirty="0"/>
          </a:p>
          <a:p>
            <a:r>
              <a:rPr lang="he-IL" sz="2900" dirty="0"/>
              <a:t>- מרוקו:</a:t>
            </a:r>
          </a:p>
          <a:p>
            <a:r>
              <a:rPr lang="he-IL" sz="2900" dirty="0"/>
              <a:t>נשלטה בידי ממשלת וישי הצרפתית.</a:t>
            </a:r>
          </a:p>
          <a:p>
            <a:r>
              <a:rPr lang="he-IL" sz="2900" dirty="0"/>
              <a:t>תיקנה תקנות אנטי יהודיות.</a:t>
            </a:r>
          </a:p>
          <a:p>
            <a:r>
              <a:rPr lang="he-IL" sz="2900" dirty="0"/>
              <a:t>- אלג'יר:</a:t>
            </a:r>
          </a:p>
          <a:p>
            <a:r>
              <a:rPr lang="he-IL" sz="2900" dirty="0"/>
              <a:t>ממשלת וישי הצרפתית.</a:t>
            </a:r>
          </a:p>
          <a:p>
            <a:r>
              <a:rPr lang="he-IL" sz="2900" dirty="0"/>
              <a:t>נשללה האזרחות הצרפתית של היהודים / נחקקו חוקים אנטישמים משפילים / חובת נשיאת אות קלון / נקבעו מכסות קבלה ליהודים בבתי הספר.</a:t>
            </a:r>
          </a:p>
          <a:p>
            <a:r>
              <a:rPr lang="he-IL" sz="2900" dirty="0"/>
              <a:t>- לוב:</a:t>
            </a:r>
          </a:p>
          <a:p>
            <a:r>
              <a:rPr lang="he-IL" sz="2900" dirty="0"/>
              <a:t>נשלטה בידי איטליה.</a:t>
            </a:r>
          </a:p>
          <a:p>
            <a:r>
              <a:rPr lang="he-IL" sz="2900" dirty="0"/>
              <a:t>נחקקו חוקים גזעניים / ב-1942 הוקמו מחנות כפיה בהם מתו מאות יהודים ממחלות ותשישות / 400 יהודי לוב גורשו לאיטליה ומשם למחנות ריכוז כגון ברגן בלזן ושם מתו רבים מקור. התעללות. רעב.</a:t>
            </a:r>
          </a:p>
          <a:p>
            <a:r>
              <a:rPr lang="he-IL" sz="2900" dirty="0"/>
              <a:t>- תוניס:</a:t>
            </a:r>
          </a:p>
          <a:p>
            <a:r>
              <a:rPr lang="he-IL" sz="2900" dirty="0"/>
              <a:t>כיבוש גרמני ישיר.</a:t>
            </a:r>
          </a:p>
          <a:p>
            <a:r>
              <a:rPr lang="he-IL" sz="2900" dirty="0"/>
              <a:t>נחקקו חוקים מפלים נגד היהודים / הוחרם רכוש יהודי רב / הוקמו מחנות כפיה.</a:t>
            </a:r>
          </a:p>
          <a:p>
            <a:r>
              <a:rPr lang="he-IL" sz="2900" dirty="0"/>
              <a:t>(חורבן וגבורה, עמ' 127-126)</a:t>
            </a:r>
          </a:p>
          <a:p>
            <a:r>
              <a:rPr lang="he-IL" sz="2900" b="1" dirty="0"/>
              <a:t>הסבר מדוע </a:t>
            </a:r>
            <a:r>
              <a:rPr lang="he-IL" sz="2900" b="1" dirty="0" err="1"/>
              <a:t>לועידת</a:t>
            </a:r>
            <a:r>
              <a:rPr lang="he-IL" sz="2900" b="1" dirty="0"/>
              <a:t> ואנזה הייתה השפעה מעטה על גורל יהודי צפון אפריקה: </a:t>
            </a:r>
            <a:endParaRPr lang="he-IL" sz="2900" dirty="0"/>
          </a:p>
          <a:p>
            <a:r>
              <a:rPr lang="he-IL" sz="2900" dirty="0"/>
              <a:t>מסיבות מעשיות : </a:t>
            </a:r>
            <a:r>
              <a:rPr lang="he-IL" sz="2900" dirty="0" err="1"/>
              <a:t>צפא"פ</a:t>
            </a:r>
            <a:r>
              <a:rPr lang="he-IL" sz="2900" dirty="0"/>
              <a:t> מרוחקת מאזור המלחמה באירופה / מנותקת מרשת הרכבות שהובילה יהודים להשמדה / הנאצים התמקדו קודם ביהודי אירופה.</a:t>
            </a:r>
          </a:p>
          <a:p>
            <a:r>
              <a:rPr lang="he-IL" sz="2900" dirty="0"/>
              <a:t>(חורבן וגבורה, עמ' 127)</a:t>
            </a:r>
          </a:p>
          <a:p>
            <a:br>
              <a:rPr lang="he-IL" dirty="0"/>
            </a:br>
            <a:endParaRPr lang="he-IL" dirty="0"/>
          </a:p>
        </p:txBody>
      </p:sp>
    </p:spTree>
    <p:extLst>
      <p:ext uri="{BB962C8B-B14F-4D97-AF65-F5344CB8AC3E}">
        <p14:creationId xmlns:p14="http://schemas.microsoft.com/office/powerpoint/2010/main" val="269085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37EE4A8E-E4A5-40F9-8525-11B24CE0C1F4}"/>
              </a:ext>
            </a:extLst>
          </p:cNvPr>
          <p:cNvSpPr/>
          <p:nvPr/>
        </p:nvSpPr>
        <p:spPr>
          <a:xfrm>
            <a:off x="2759193" y="2967335"/>
            <a:ext cx="6673623" cy="923330"/>
          </a:xfrm>
          <a:prstGeom prst="rect">
            <a:avLst/>
          </a:prstGeom>
          <a:noFill/>
        </p:spPr>
        <p:txBody>
          <a:bodyPr wrap="none" lIns="91440" tIns="45720" rIns="91440" bIns="45720">
            <a:spAutoFit/>
          </a:bodyPr>
          <a:lstStyle/>
          <a:p>
            <a:pPr algn="ctr"/>
            <a:r>
              <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שאלות מקורות חזותיים</a:t>
            </a:r>
          </a:p>
        </p:txBody>
      </p:sp>
    </p:spTree>
    <p:extLst>
      <p:ext uri="{BB962C8B-B14F-4D97-AF65-F5344CB8AC3E}">
        <p14:creationId xmlns:p14="http://schemas.microsoft.com/office/powerpoint/2010/main" val="1013019532"/>
      </p:ext>
    </p:extLst>
  </p:cSld>
  <p:clrMapOvr>
    <a:masterClrMapping/>
  </p:clrMapOvr>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290C9-6505-4B77-B628-A44276CB9D8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728C3E1-D10B-4426-B05E-8E1CAFF03C24}">
  <ds:schemaRefs>
    <ds:schemaRef ds:uri="http://schemas.microsoft.com/sharepoint/v3/contenttype/forms"/>
  </ds:schemaRefs>
</ds:datastoreItem>
</file>

<file path=customXml/itemProps3.xml><?xml version="1.0" encoding="utf-8"?>
<ds:datastoreItem xmlns:ds="http://schemas.openxmlformats.org/officeDocument/2006/customXml" ds:itemID="{47B8899B-5794-42FB-9137-8220A7376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3338</TotalTime>
  <Words>1805</Words>
  <Application>Microsoft Office PowerPoint</Application>
  <PresentationFormat>מסך רחב</PresentationFormat>
  <Paragraphs>116</Paragraphs>
  <Slides>18</Slides>
  <Notes>2</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18</vt:i4>
      </vt:variant>
    </vt:vector>
  </HeadingPairs>
  <TitlesOfParts>
    <vt:vector size="24" baseType="lpstr">
      <vt:lpstr>Arial</vt:lpstr>
      <vt:lpstr>Calibri</vt:lpstr>
      <vt:lpstr>Calibri Light</vt:lpstr>
      <vt:lpstr>Gisha</vt:lpstr>
      <vt:lpstr>Tahoma</vt:lpstr>
      <vt:lpstr>מבט לאחור</vt:lpstr>
      <vt:lpstr>מצגת של PowerPoint‏</vt:lpstr>
      <vt:lpstr>חזרה למבחן מסכם בנושא נאציזם, מלחמה"ע 2 ושואה</vt:lpstr>
      <vt:lpstr>שאלות מהבגרות קיץ האחרונה</vt:lpstr>
      <vt:lpstr>מצגת של PowerPoint‏</vt:lpstr>
      <vt:lpstr>מצגת של PowerPoint‏</vt:lpstr>
      <vt:lpstr>מצגת של PowerPoint‏</vt:lpstr>
      <vt:lpstr>מצגת של PowerPoint‏</vt:lpstr>
      <vt:lpstr>מצגת של PowerPoint‏</vt:lpstr>
      <vt:lpstr>מצגת של PowerPoint‏</vt:lpstr>
      <vt:lpstr>הסכם ריבנטרופ מולוטוב עיין במפה שלפניך  וענה על שני הסעיפים א-ב  </vt:lpstr>
      <vt:lpstr>מצגת של PowerPoint‏</vt:lpstr>
      <vt:lpstr>אנטישמיות נאצית לפניך קריקטורה אנטישמית שפורסמה בגרמניה בשנות השלושים של המאה ה־20 .  התבונן בקריקטורה, וענה על שני הסעיפים א-ב   </vt:lpstr>
      <vt:lpstr>מצגת של PowerPoint‏</vt:lpstr>
      <vt:lpstr>מלחמת העולם השניה לפניך קריקטורה אנטי-נאצית שצויירה בתחילת שנת 1945. התבונן בקריקטורה, וענה על שני הסעיפים א-ב. </vt:lpstr>
      <vt:lpstr>מצגת של PowerPoint‏</vt:lpstr>
      <vt:lpstr>מצגת של PowerPoint‏</vt:lpstr>
      <vt:lpstr>מצגת של PowerPoint‏</vt:lpstr>
      <vt:lpstr>כותרת Lorem Ipsum Dolor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שרה שפריר</dc:creator>
  <cp:lastModifiedBy>שרה שפריר</cp:lastModifiedBy>
  <cp:revision>4</cp:revision>
  <dcterms:created xsi:type="dcterms:W3CDTF">2021-01-07T11:04:58Z</dcterms:created>
  <dcterms:modified xsi:type="dcterms:W3CDTF">2021-01-09T18:46:50Z</dcterms:modified>
</cp:coreProperties>
</file>