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 id="2147483660" r:id="rId2"/>
  </p:sldMasterIdLst>
  <p:notesMasterIdLst>
    <p:notesMasterId r:id="rId18"/>
  </p:notesMasterIdLst>
  <p:sldIdLst>
    <p:sldId id="277" r:id="rId3"/>
    <p:sldId id="281" r:id="rId4"/>
    <p:sldId id="305" r:id="rId5"/>
    <p:sldId id="304" r:id="rId6"/>
    <p:sldId id="307" r:id="rId7"/>
    <p:sldId id="308" r:id="rId8"/>
    <p:sldId id="309" r:id="rId9"/>
    <p:sldId id="310" r:id="rId10"/>
    <p:sldId id="314" r:id="rId11"/>
    <p:sldId id="315" r:id="rId12"/>
    <p:sldId id="317" r:id="rId13"/>
    <p:sldId id="316" r:id="rId14"/>
    <p:sldId id="321" r:id="rId15"/>
    <p:sldId id="322" r:id="rId16"/>
    <p:sldId id="324" r:id="rId17"/>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6" d="100"/>
          <a:sy n="66" d="100"/>
        </p:scale>
        <p:origin x="1280" y="56"/>
      </p:cViewPr>
      <p:guideLst>
        <p:guide orient="horz" pos="2160"/>
        <p:guide pos="2880"/>
      </p:guideLst>
    </p:cSldViewPr>
  </p:slideViewPr>
  <p:notesTextViewPr>
    <p:cViewPr>
      <p:scale>
        <a:sx n="125" d="100"/>
        <a:sy n="125"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B2FDC15F-7D87-4457-B684-61BD1D782B21}" type="datetimeFigureOut">
              <a:rPr lang="he-IL" smtClean="0"/>
              <a:t>כ"ז/שבט/תשפ"א</a:t>
            </a:fld>
            <a:endParaRPr lang="he-IL"/>
          </a:p>
        </p:txBody>
      </p:sp>
      <p:sp>
        <p:nvSpPr>
          <p:cNvPr id="4" name="מציין מיקום של תמונת שקופית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6" name="מציין מיקום של כותרת תחתונה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1B898EB2-7AC6-4C0D-99C3-7BB16D981871}" type="slidenum">
              <a:rPr lang="he-IL" smtClean="0"/>
              <a:t>‹#›</a:t>
            </a:fld>
            <a:endParaRPr lang="he-IL"/>
          </a:p>
        </p:txBody>
      </p:sp>
    </p:spTree>
    <p:extLst>
      <p:ext uri="{BB962C8B-B14F-4D97-AF65-F5344CB8AC3E}">
        <p14:creationId xmlns:p14="http://schemas.microsoft.com/office/powerpoint/2010/main" val="2271221598"/>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685800" y="2130425"/>
            <a:ext cx="7772400" cy="1470025"/>
          </a:xfrm>
        </p:spPr>
        <p:txBody>
          <a:bodyPr/>
          <a:lstStyle/>
          <a:p>
            <a:r>
              <a:rPr lang="he-IL" smtClean="0"/>
              <a:t>לחץ כדי לערוך סגנון כותרת של תבנית בסיס</a:t>
            </a:r>
            <a:endParaRPr lang="he-IL"/>
          </a:p>
        </p:txBody>
      </p:sp>
      <p:sp>
        <p:nvSpPr>
          <p:cNvPr id="3" name="כותרת משנה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smtClean="0"/>
              <a:t>לחץ כדי לערוך סגנון כותרת משנה של תבנית בסיס</a:t>
            </a:r>
            <a:endParaRPr lang="he-IL"/>
          </a:p>
        </p:txBody>
      </p:sp>
      <p:sp>
        <p:nvSpPr>
          <p:cNvPr id="4" name="מציין מיקום של תאריך 3"/>
          <p:cNvSpPr>
            <a:spLocks noGrp="1"/>
          </p:cNvSpPr>
          <p:nvPr>
            <p:ph type="dt" sz="half" idx="10"/>
          </p:nvPr>
        </p:nvSpPr>
        <p:spPr/>
        <p:txBody>
          <a:bodyPr/>
          <a:lstStyle/>
          <a:p>
            <a:fld id="{4E7438E1-117D-44FB-AC24-B79D899BA877}" type="datetimeFigureOut">
              <a:rPr lang="he-IL" smtClean="0"/>
              <a:t>כ"ז/שבט/תשפ"א</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AF22AC9-109E-4E4D-92F9-530E51D9A3A2}" type="slidenum">
              <a:rPr lang="he-IL" smtClean="0"/>
              <a:t>‹#›</a:t>
            </a:fld>
            <a:endParaRPr lang="he-I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4E7438E1-117D-44FB-AC24-B79D899BA877}" type="datetimeFigureOut">
              <a:rPr lang="he-IL" smtClean="0"/>
              <a:t>כ"ז/שבט/תשפ"א</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AF22AC9-109E-4E4D-92F9-530E51D9A3A2}" type="slidenum">
              <a:rPr lang="he-IL" smtClean="0"/>
              <a:t>‹#›</a:t>
            </a:fld>
            <a:endParaRPr lang="he-I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274638"/>
            <a:ext cx="2057400" cy="5851525"/>
          </a:xfrm>
        </p:spPr>
        <p:txBody>
          <a:bodyPr vert="eaVert"/>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a:xfrm>
            <a:off x="457200" y="274638"/>
            <a:ext cx="6019800" cy="5851525"/>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4E7438E1-117D-44FB-AC24-B79D899BA877}" type="datetimeFigureOut">
              <a:rPr lang="he-IL" smtClean="0"/>
              <a:t>כ"ז/שבט/תשפ"א</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AF22AC9-109E-4E4D-92F9-530E51D9A3A2}" type="slidenum">
              <a:rPr lang="he-IL" smtClean="0"/>
              <a:t>‹#›</a:t>
            </a:fld>
            <a:endParaRPr lang="he-IL"/>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שקופית כותרת">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he-IL" smtClean="0"/>
              <a:t>לחץ כדי לערוך סגנון כותרת של תבנית בסיס</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he-IL" smtClean="0"/>
              <a:t>לחץ כדי לערוך סגנון כותרת משנה של תבנית בסיס</a:t>
            </a:r>
            <a:endParaRPr kumimoji="0" lang="en-US"/>
          </a:p>
        </p:txBody>
      </p:sp>
      <p:sp>
        <p:nvSpPr>
          <p:cNvPr id="30" name="Date Placeholder 29"/>
          <p:cNvSpPr>
            <a:spLocks noGrp="1"/>
          </p:cNvSpPr>
          <p:nvPr>
            <p:ph type="dt" sz="half" idx="10"/>
          </p:nvPr>
        </p:nvSpPr>
        <p:spPr/>
        <p:txBody>
          <a:bodyPr/>
          <a:lstStyle/>
          <a:p>
            <a:fld id="{4E7438E1-117D-44FB-AC24-B79D899BA877}" type="datetimeFigureOut">
              <a:rPr lang="he-IL" smtClean="0">
                <a:solidFill>
                  <a:srgbClr val="DBF5F9">
                    <a:shade val="90000"/>
                  </a:srgbClr>
                </a:solidFill>
              </a:rPr>
              <a:pPr/>
              <a:t>כ"ז/שבט/תשפ"א</a:t>
            </a:fld>
            <a:endParaRPr lang="he-IL">
              <a:solidFill>
                <a:srgbClr val="DBF5F9">
                  <a:shade val="90000"/>
                </a:srgbClr>
              </a:solidFill>
            </a:endParaRPr>
          </a:p>
        </p:txBody>
      </p:sp>
      <p:sp>
        <p:nvSpPr>
          <p:cNvPr id="19" name="Footer Placeholder 18"/>
          <p:cNvSpPr>
            <a:spLocks noGrp="1"/>
          </p:cNvSpPr>
          <p:nvPr>
            <p:ph type="ftr" sz="quarter" idx="11"/>
          </p:nvPr>
        </p:nvSpPr>
        <p:spPr/>
        <p:txBody>
          <a:bodyPr/>
          <a:lstStyle/>
          <a:p>
            <a:endParaRPr lang="he-IL">
              <a:solidFill>
                <a:srgbClr val="DBF5F9">
                  <a:shade val="90000"/>
                </a:srgbClr>
              </a:solidFill>
            </a:endParaRPr>
          </a:p>
        </p:txBody>
      </p:sp>
      <p:sp>
        <p:nvSpPr>
          <p:cNvPr id="27" name="Slide Number Placeholder 26"/>
          <p:cNvSpPr>
            <a:spLocks noGrp="1"/>
          </p:cNvSpPr>
          <p:nvPr>
            <p:ph type="sldNum" sz="quarter" idx="12"/>
          </p:nvPr>
        </p:nvSpPr>
        <p:spPr/>
        <p:txBody>
          <a:bodyPr/>
          <a:lstStyle/>
          <a:p>
            <a:fld id="{DAF22AC9-109E-4E4D-92F9-530E51D9A3A2}" type="slidenum">
              <a:rPr lang="he-IL" smtClean="0">
                <a:solidFill>
                  <a:srgbClr val="DBF5F9">
                    <a:shade val="90000"/>
                  </a:srgbClr>
                </a:solidFill>
              </a:rPr>
              <a:pPr/>
              <a:t>‹#›</a:t>
            </a:fld>
            <a:endParaRPr lang="he-IL">
              <a:solidFill>
                <a:srgbClr val="DBF5F9">
                  <a:shade val="90000"/>
                </a:srgbClr>
              </a:solidFill>
            </a:endParaRPr>
          </a:p>
        </p:txBody>
      </p:sp>
    </p:spTree>
    <p:extLst>
      <p:ext uri="{BB962C8B-B14F-4D97-AF65-F5344CB8AC3E}">
        <p14:creationId xmlns:p14="http://schemas.microsoft.com/office/powerpoint/2010/main" val="1975078817"/>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he-IL" smtClean="0"/>
              <a:t>לחץ כדי לערוך סגנון כותרת של תבנית בסיס</a:t>
            </a:r>
            <a:endParaRPr kumimoji="0" lang="en-US"/>
          </a:p>
        </p:txBody>
      </p:sp>
      <p:sp>
        <p:nvSpPr>
          <p:cNvPr id="3" name="Content Placeholder 2"/>
          <p:cNvSpPr>
            <a:spLocks noGrp="1"/>
          </p:cNvSpPr>
          <p:nvPr>
            <p:ph idx="1"/>
          </p:nvPr>
        </p:nvSpPr>
        <p:spPr/>
        <p:txBody>
          <a:body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Date Placeholder 3"/>
          <p:cNvSpPr>
            <a:spLocks noGrp="1"/>
          </p:cNvSpPr>
          <p:nvPr>
            <p:ph type="dt" sz="half" idx="10"/>
          </p:nvPr>
        </p:nvSpPr>
        <p:spPr/>
        <p:txBody>
          <a:bodyPr/>
          <a:lstStyle/>
          <a:p>
            <a:fld id="{4E7438E1-117D-44FB-AC24-B79D899BA877}" type="datetimeFigureOut">
              <a:rPr lang="he-IL" smtClean="0">
                <a:solidFill>
                  <a:srgbClr val="04617B">
                    <a:shade val="90000"/>
                  </a:srgbClr>
                </a:solidFill>
              </a:rPr>
              <a:pPr/>
              <a:t>כ"ז/שבט/תשפ"א</a:t>
            </a:fld>
            <a:endParaRPr lang="he-IL">
              <a:solidFill>
                <a:srgbClr val="04617B">
                  <a:shade val="90000"/>
                </a:srgbClr>
              </a:solidFill>
            </a:endParaRPr>
          </a:p>
        </p:txBody>
      </p:sp>
      <p:sp>
        <p:nvSpPr>
          <p:cNvPr id="5" name="Footer Placeholder 4"/>
          <p:cNvSpPr>
            <a:spLocks noGrp="1"/>
          </p:cNvSpPr>
          <p:nvPr>
            <p:ph type="ftr" sz="quarter" idx="11"/>
          </p:nvPr>
        </p:nvSpPr>
        <p:spPr/>
        <p:txBody>
          <a:bodyPr/>
          <a:lstStyle/>
          <a:p>
            <a:endParaRPr lang="he-IL">
              <a:solidFill>
                <a:srgbClr val="04617B">
                  <a:shade val="90000"/>
                </a:srgbClr>
              </a:solidFill>
            </a:endParaRPr>
          </a:p>
        </p:txBody>
      </p:sp>
      <p:sp>
        <p:nvSpPr>
          <p:cNvPr id="6" name="Slide Number Placeholder 5"/>
          <p:cNvSpPr>
            <a:spLocks noGrp="1"/>
          </p:cNvSpPr>
          <p:nvPr>
            <p:ph type="sldNum" sz="quarter" idx="12"/>
          </p:nvPr>
        </p:nvSpPr>
        <p:spPr/>
        <p:txBody>
          <a:bodyPr/>
          <a:lstStyle/>
          <a:p>
            <a:fld id="{DAF22AC9-109E-4E4D-92F9-530E51D9A3A2}" type="slidenum">
              <a:rPr lang="he-IL" smtClean="0">
                <a:solidFill>
                  <a:srgbClr val="04617B">
                    <a:shade val="90000"/>
                  </a:srgbClr>
                </a:solidFill>
              </a:rPr>
              <a:pPr/>
              <a:t>‹#›</a:t>
            </a:fld>
            <a:endParaRPr lang="he-IL">
              <a:solidFill>
                <a:srgbClr val="04617B">
                  <a:shade val="90000"/>
                </a:srgbClr>
              </a:solidFill>
            </a:endParaRPr>
          </a:p>
        </p:txBody>
      </p:sp>
    </p:spTree>
    <p:extLst>
      <p:ext uri="{BB962C8B-B14F-4D97-AF65-F5344CB8AC3E}">
        <p14:creationId xmlns:p14="http://schemas.microsoft.com/office/powerpoint/2010/main" val="27702504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he-IL" smtClean="0"/>
              <a:t>לחץ כדי לערוך סגנון כותרת של תבנית בסיס</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he-IL" smtClean="0"/>
              <a:t>לחץ כדי לערוך סגנונות טקסט של תבנית בסיס</a:t>
            </a:r>
          </a:p>
        </p:txBody>
      </p:sp>
      <p:sp>
        <p:nvSpPr>
          <p:cNvPr id="4" name="Date Placeholder 3"/>
          <p:cNvSpPr>
            <a:spLocks noGrp="1"/>
          </p:cNvSpPr>
          <p:nvPr>
            <p:ph type="dt" sz="half" idx="10"/>
          </p:nvPr>
        </p:nvSpPr>
        <p:spPr/>
        <p:txBody>
          <a:bodyPr/>
          <a:lstStyle/>
          <a:p>
            <a:fld id="{4E7438E1-117D-44FB-AC24-B79D899BA877}" type="datetimeFigureOut">
              <a:rPr lang="he-IL" smtClean="0">
                <a:solidFill>
                  <a:srgbClr val="DBF5F9">
                    <a:shade val="90000"/>
                  </a:srgbClr>
                </a:solidFill>
              </a:rPr>
              <a:pPr/>
              <a:t>כ"ז/שבט/תשפ"א</a:t>
            </a:fld>
            <a:endParaRPr lang="he-IL">
              <a:solidFill>
                <a:srgbClr val="DBF5F9">
                  <a:shade val="90000"/>
                </a:srgbClr>
              </a:solidFill>
            </a:endParaRPr>
          </a:p>
        </p:txBody>
      </p:sp>
      <p:sp>
        <p:nvSpPr>
          <p:cNvPr id="5" name="Footer Placeholder 4"/>
          <p:cNvSpPr>
            <a:spLocks noGrp="1"/>
          </p:cNvSpPr>
          <p:nvPr>
            <p:ph type="ftr" sz="quarter" idx="11"/>
          </p:nvPr>
        </p:nvSpPr>
        <p:spPr/>
        <p:txBody>
          <a:bodyPr/>
          <a:lstStyle/>
          <a:p>
            <a:endParaRPr lang="he-IL">
              <a:solidFill>
                <a:srgbClr val="DBF5F9">
                  <a:shade val="90000"/>
                </a:srgbClr>
              </a:solidFill>
            </a:endParaRPr>
          </a:p>
        </p:txBody>
      </p:sp>
      <p:sp>
        <p:nvSpPr>
          <p:cNvPr id="6" name="Slide Number Placeholder 5"/>
          <p:cNvSpPr>
            <a:spLocks noGrp="1"/>
          </p:cNvSpPr>
          <p:nvPr>
            <p:ph type="sldNum" sz="quarter" idx="12"/>
          </p:nvPr>
        </p:nvSpPr>
        <p:spPr/>
        <p:txBody>
          <a:bodyPr/>
          <a:lstStyle/>
          <a:p>
            <a:fld id="{DAF22AC9-109E-4E4D-92F9-530E51D9A3A2}" type="slidenum">
              <a:rPr lang="he-IL" smtClean="0">
                <a:solidFill>
                  <a:srgbClr val="DBF5F9">
                    <a:shade val="90000"/>
                  </a:srgbClr>
                </a:solidFill>
              </a:rPr>
              <a:pPr/>
              <a:t>‹#›</a:t>
            </a:fld>
            <a:endParaRPr lang="he-IL">
              <a:solidFill>
                <a:srgbClr val="DBF5F9">
                  <a:shade val="90000"/>
                </a:srgbClr>
              </a:solidFill>
            </a:endParaRPr>
          </a:p>
        </p:txBody>
      </p:sp>
    </p:spTree>
    <p:extLst>
      <p:ext uri="{BB962C8B-B14F-4D97-AF65-F5344CB8AC3E}">
        <p14:creationId xmlns:p14="http://schemas.microsoft.com/office/powerpoint/2010/main" val="257769246"/>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he-IL" smtClean="0"/>
              <a:t>לחץ כדי לערוך סגנון כותרת של תבנית בסיס</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5" name="Date Placeholder 4"/>
          <p:cNvSpPr>
            <a:spLocks noGrp="1"/>
          </p:cNvSpPr>
          <p:nvPr>
            <p:ph type="dt" sz="half" idx="10"/>
          </p:nvPr>
        </p:nvSpPr>
        <p:spPr/>
        <p:txBody>
          <a:bodyPr/>
          <a:lstStyle/>
          <a:p>
            <a:fld id="{4E7438E1-117D-44FB-AC24-B79D899BA877}" type="datetimeFigureOut">
              <a:rPr lang="he-IL" smtClean="0">
                <a:solidFill>
                  <a:srgbClr val="04617B">
                    <a:shade val="90000"/>
                  </a:srgbClr>
                </a:solidFill>
              </a:rPr>
              <a:pPr/>
              <a:t>כ"ז/שבט/תשפ"א</a:t>
            </a:fld>
            <a:endParaRPr lang="he-IL">
              <a:solidFill>
                <a:srgbClr val="04617B">
                  <a:shade val="90000"/>
                </a:srgbClr>
              </a:solidFill>
            </a:endParaRPr>
          </a:p>
        </p:txBody>
      </p:sp>
      <p:sp>
        <p:nvSpPr>
          <p:cNvPr id="6" name="Footer Placeholder 5"/>
          <p:cNvSpPr>
            <a:spLocks noGrp="1"/>
          </p:cNvSpPr>
          <p:nvPr>
            <p:ph type="ftr" sz="quarter" idx="11"/>
          </p:nvPr>
        </p:nvSpPr>
        <p:spPr/>
        <p:txBody>
          <a:bodyPr/>
          <a:lstStyle/>
          <a:p>
            <a:endParaRPr lang="he-IL">
              <a:solidFill>
                <a:srgbClr val="04617B">
                  <a:shade val="90000"/>
                </a:srgbClr>
              </a:solidFill>
            </a:endParaRPr>
          </a:p>
        </p:txBody>
      </p:sp>
      <p:sp>
        <p:nvSpPr>
          <p:cNvPr id="7" name="Slide Number Placeholder 6"/>
          <p:cNvSpPr>
            <a:spLocks noGrp="1"/>
          </p:cNvSpPr>
          <p:nvPr>
            <p:ph type="sldNum" sz="quarter" idx="12"/>
          </p:nvPr>
        </p:nvSpPr>
        <p:spPr/>
        <p:txBody>
          <a:bodyPr/>
          <a:lstStyle/>
          <a:p>
            <a:fld id="{DAF22AC9-109E-4E4D-92F9-530E51D9A3A2}" type="slidenum">
              <a:rPr lang="he-IL" smtClean="0">
                <a:solidFill>
                  <a:srgbClr val="04617B">
                    <a:shade val="90000"/>
                  </a:srgbClr>
                </a:solidFill>
              </a:rPr>
              <a:pPr/>
              <a:t>‹#›</a:t>
            </a:fld>
            <a:endParaRPr lang="he-IL">
              <a:solidFill>
                <a:srgbClr val="04617B">
                  <a:shade val="90000"/>
                </a:srgbClr>
              </a:solidFill>
            </a:endParaRPr>
          </a:p>
        </p:txBody>
      </p:sp>
    </p:spTree>
    <p:extLst>
      <p:ext uri="{BB962C8B-B14F-4D97-AF65-F5344CB8AC3E}">
        <p14:creationId xmlns:p14="http://schemas.microsoft.com/office/powerpoint/2010/main" val="37671395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he-IL" smtClean="0"/>
              <a:t>לחץ כדי לערוך סגנון כותרת של תבנית בסיס</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he-IL" smtClean="0"/>
              <a:t>לחץ כדי לערוך סגנונות טקסט של תבנית בסיס</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he-IL" smtClean="0"/>
              <a:t>לחץ כדי לערוך סגנונות טקסט של תבנית בסיס</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7" name="Date Placeholder 6"/>
          <p:cNvSpPr>
            <a:spLocks noGrp="1"/>
          </p:cNvSpPr>
          <p:nvPr>
            <p:ph type="dt" sz="half" idx="10"/>
          </p:nvPr>
        </p:nvSpPr>
        <p:spPr/>
        <p:txBody>
          <a:bodyPr/>
          <a:lstStyle/>
          <a:p>
            <a:fld id="{4E7438E1-117D-44FB-AC24-B79D899BA877}" type="datetimeFigureOut">
              <a:rPr lang="he-IL" smtClean="0">
                <a:solidFill>
                  <a:srgbClr val="04617B">
                    <a:shade val="90000"/>
                  </a:srgbClr>
                </a:solidFill>
              </a:rPr>
              <a:pPr/>
              <a:t>כ"ז/שבט/תשפ"א</a:t>
            </a:fld>
            <a:endParaRPr lang="he-IL">
              <a:solidFill>
                <a:srgbClr val="04617B">
                  <a:shade val="90000"/>
                </a:srgbClr>
              </a:solidFill>
            </a:endParaRPr>
          </a:p>
        </p:txBody>
      </p:sp>
      <p:sp>
        <p:nvSpPr>
          <p:cNvPr id="8" name="Footer Placeholder 7"/>
          <p:cNvSpPr>
            <a:spLocks noGrp="1"/>
          </p:cNvSpPr>
          <p:nvPr>
            <p:ph type="ftr" sz="quarter" idx="11"/>
          </p:nvPr>
        </p:nvSpPr>
        <p:spPr/>
        <p:txBody>
          <a:bodyPr/>
          <a:lstStyle/>
          <a:p>
            <a:endParaRPr lang="he-IL">
              <a:solidFill>
                <a:srgbClr val="04617B">
                  <a:shade val="90000"/>
                </a:srgbClr>
              </a:solidFill>
            </a:endParaRPr>
          </a:p>
        </p:txBody>
      </p:sp>
      <p:sp>
        <p:nvSpPr>
          <p:cNvPr id="9" name="Slide Number Placeholder 8"/>
          <p:cNvSpPr>
            <a:spLocks noGrp="1"/>
          </p:cNvSpPr>
          <p:nvPr>
            <p:ph type="sldNum" sz="quarter" idx="12"/>
          </p:nvPr>
        </p:nvSpPr>
        <p:spPr/>
        <p:txBody>
          <a:bodyPr/>
          <a:lstStyle/>
          <a:p>
            <a:fld id="{DAF22AC9-109E-4E4D-92F9-530E51D9A3A2}" type="slidenum">
              <a:rPr lang="he-IL" smtClean="0">
                <a:solidFill>
                  <a:srgbClr val="04617B">
                    <a:shade val="90000"/>
                  </a:srgbClr>
                </a:solidFill>
              </a:rPr>
              <a:pPr/>
              <a:t>‹#›</a:t>
            </a:fld>
            <a:endParaRPr lang="he-IL">
              <a:solidFill>
                <a:srgbClr val="04617B">
                  <a:shade val="90000"/>
                </a:srgbClr>
              </a:solidFill>
            </a:endParaRPr>
          </a:p>
        </p:txBody>
      </p:sp>
    </p:spTree>
    <p:extLst>
      <p:ext uri="{BB962C8B-B14F-4D97-AF65-F5344CB8AC3E}">
        <p14:creationId xmlns:p14="http://schemas.microsoft.com/office/powerpoint/2010/main" val="22073066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he-IL" smtClean="0"/>
              <a:t>לחץ כדי לערוך סגנון כותרת של תבנית בסיס</a:t>
            </a:r>
            <a:endParaRPr kumimoji="0" lang="en-US"/>
          </a:p>
        </p:txBody>
      </p:sp>
      <p:sp>
        <p:nvSpPr>
          <p:cNvPr id="3" name="Date Placeholder 2"/>
          <p:cNvSpPr>
            <a:spLocks noGrp="1"/>
          </p:cNvSpPr>
          <p:nvPr>
            <p:ph type="dt" sz="half" idx="10"/>
          </p:nvPr>
        </p:nvSpPr>
        <p:spPr/>
        <p:txBody>
          <a:bodyPr/>
          <a:lstStyle/>
          <a:p>
            <a:fld id="{4E7438E1-117D-44FB-AC24-B79D899BA877}" type="datetimeFigureOut">
              <a:rPr lang="he-IL" smtClean="0">
                <a:solidFill>
                  <a:srgbClr val="04617B">
                    <a:shade val="90000"/>
                  </a:srgbClr>
                </a:solidFill>
              </a:rPr>
              <a:pPr/>
              <a:t>כ"ז/שבט/תשפ"א</a:t>
            </a:fld>
            <a:endParaRPr lang="he-IL">
              <a:solidFill>
                <a:srgbClr val="04617B">
                  <a:shade val="90000"/>
                </a:srgbClr>
              </a:solidFill>
            </a:endParaRPr>
          </a:p>
        </p:txBody>
      </p:sp>
      <p:sp>
        <p:nvSpPr>
          <p:cNvPr id="4" name="Footer Placeholder 3"/>
          <p:cNvSpPr>
            <a:spLocks noGrp="1"/>
          </p:cNvSpPr>
          <p:nvPr>
            <p:ph type="ftr" sz="quarter" idx="11"/>
          </p:nvPr>
        </p:nvSpPr>
        <p:spPr/>
        <p:txBody>
          <a:bodyPr/>
          <a:lstStyle/>
          <a:p>
            <a:endParaRPr lang="he-IL">
              <a:solidFill>
                <a:srgbClr val="04617B">
                  <a:shade val="90000"/>
                </a:srgbClr>
              </a:solidFill>
            </a:endParaRPr>
          </a:p>
        </p:txBody>
      </p:sp>
      <p:sp>
        <p:nvSpPr>
          <p:cNvPr id="5" name="Slide Number Placeholder 4"/>
          <p:cNvSpPr>
            <a:spLocks noGrp="1"/>
          </p:cNvSpPr>
          <p:nvPr>
            <p:ph type="sldNum" sz="quarter" idx="12"/>
          </p:nvPr>
        </p:nvSpPr>
        <p:spPr/>
        <p:txBody>
          <a:bodyPr/>
          <a:lstStyle/>
          <a:p>
            <a:fld id="{DAF22AC9-109E-4E4D-92F9-530E51D9A3A2}" type="slidenum">
              <a:rPr lang="he-IL" smtClean="0">
                <a:solidFill>
                  <a:srgbClr val="04617B">
                    <a:shade val="90000"/>
                  </a:srgbClr>
                </a:solidFill>
              </a:rPr>
              <a:pPr/>
              <a:t>‹#›</a:t>
            </a:fld>
            <a:endParaRPr lang="he-IL">
              <a:solidFill>
                <a:srgbClr val="04617B">
                  <a:shade val="90000"/>
                </a:srgbClr>
              </a:solidFill>
            </a:endParaRPr>
          </a:p>
        </p:txBody>
      </p:sp>
    </p:spTree>
    <p:extLst>
      <p:ext uri="{BB962C8B-B14F-4D97-AF65-F5344CB8AC3E}">
        <p14:creationId xmlns:p14="http://schemas.microsoft.com/office/powerpoint/2010/main" val="797854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7438E1-117D-44FB-AC24-B79D899BA877}" type="datetimeFigureOut">
              <a:rPr lang="he-IL" smtClean="0">
                <a:solidFill>
                  <a:srgbClr val="04617B">
                    <a:shade val="90000"/>
                  </a:srgbClr>
                </a:solidFill>
              </a:rPr>
              <a:pPr/>
              <a:t>כ"ז/שבט/תשפ"א</a:t>
            </a:fld>
            <a:endParaRPr lang="he-IL">
              <a:solidFill>
                <a:srgbClr val="04617B">
                  <a:shade val="90000"/>
                </a:srgbClr>
              </a:solidFill>
            </a:endParaRPr>
          </a:p>
        </p:txBody>
      </p:sp>
      <p:sp>
        <p:nvSpPr>
          <p:cNvPr id="3" name="Footer Placeholder 2"/>
          <p:cNvSpPr>
            <a:spLocks noGrp="1"/>
          </p:cNvSpPr>
          <p:nvPr>
            <p:ph type="ftr" sz="quarter" idx="11"/>
          </p:nvPr>
        </p:nvSpPr>
        <p:spPr/>
        <p:txBody>
          <a:bodyPr/>
          <a:lstStyle/>
          <a:p>
            <a:endParaRPr lang="he-IL">
              <a:solidFill>
                <a:srgbClr val="04617B">
                  <a:shade val="90000"/>
                </a:srgbClr>
              </a:solidFill>
            </a:endParaRPr>
          </a:p>
        </p:txBody>
      </p:sp>
      <p:sp>
        <p:nvSpPr>
          <p:cNvPr id="4" name="Slide Number Placeholder 3"/>
          <p:cNvSpPr>
            <a:spLocks noGrp="1"/>
          </p:cNvSpPr>
          <p:nvPr>
            <p:ph type="sldNum" sz="quarter" idx="12"/>
          </p:nvPr>
        </p:nvSpPr>
        <p:spPr/>
        <p:txBody>
          <a:bodyPr/>
          <a:lstStyle/>
          <a:p>
            <a:fld id="{DAF22AC9-109E-4E4D-92F9-530E51D9A3A2}" type="slidenum">
              <a:rPr lang="he-IL" smtClean="0">
                <a:solidFill>
                  <a:srgbClr val="04617B">
                    <a:shade val="90000"/>
                  </a:srgbClr>
                </a:solidFill>
              </a:rPr>
              <a:pPr/>
              <a:t>‹#›</a:t>
            </a:fld>
            <a:endParaRPr lang="he-IL">
              <a:solidFill>
                <a:srgbClr val="04617B">
                  <a:shade val="90000"/>
                </a:srgbClr>
              </a:solidFill>
            </a:endParaRPr>
          </a:p>
        </p:txBody>
      </p:sp>
    </p:spTree>
    <p:extLst>
      <p:ext uri="{BB962C8B-B14F-4D97-AF65-F5344CB8AC3E}">
        <p14:creationId xmlns:p14="http://schemas.microsoft.com/office/powerpoint/2010/main" val="28920620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he-IL" smtClean="0"/>
              <a:t>לחץ כדי לערוך סגנון כותרת של תבנית בסיס</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he-IL" smtClean="0"/>
              <a:t>לחץ כדי לערוך סגנונות טקסט של תבנית בסיס</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5" name="Date Placeholder 4"/>
          <p:cNvSpPr>
            <a:spLocks noGrp="1"/>
          </p:cNvSpPr>
          <p:nvPr>
            <p:ph type="dt" sz="half" idx="10"/>
          </p:nvPr>
        </p:nvSpPr>
        <p:spPr/>
        <p:txBody>
          <a:bodyPr/>
          <a:lstStyle/>
          <a:p>
            <a:fld id="{4E7438E1-117D-44FB-AC24-B79D899BA877}" type="datetimeFigureOut">
              <a:rPr lang="he-IL" smtClean="0">
                <a:solidFill>
                  <a:srgbClr val="04617B">
                    <a:shade val="90000"/>
                  </a:srgbClr>
                </a:solidFill>
              </a:rPr>
              <a:pPr/>
              <a:t>כ"ז/שבט/תשפ"א</a:t>
            </a:fld>
            <a:endParaRPr lang="he-IL">
              <a:solidFill>
                <a:srgbClr val="04617B">
                  <a:shade val="90000"/>
                </a:srgbClr>
              </a:solidFill>
            </a:endParaRPr>
          </a:p>
        </p:txBody>
      </p:sp>
      <p:sp>
        <p:nvSpPr>
          <p:cNvPr id="6" name="Footer Placeholder 5"/>
          <p:cNvSpPr>
            <a:spLocks noGrp="1"/>
          </p:cNvSpPr>
          <p:nvPr>
            <p:ph type="ftr" sz="quarter" idx="11"/>
          </p:nvPr>
        </p:nvSpPr>
        <p:spPr/>
        <p:txBody>
          <a:bodyPr/>
          <a:lstStyle/>
          <a:p>
            <a:endParaRPr lang="he-IL">
              <a:solidFill>
                <a:srgbClr val="04617B">
                  <a:shade val="90000"/>
                </a:srgbClr>
              </a:solidFill>
            </a:endParaRPr>
          </a:p>
        </p:txBody>
      </p:sp>
      <p:sp>
        <p:nvSpPr>
          <p:cNvPr id="7" name="Slide Number Placeholder 6"/>
          <p:cNvSpPr>
            <a:spLocks noGrp="1"/>
          </p:cNvSpPr>
          <p:nvPr>
            <p:ph type="sldNum" sz="quarter" idx="12"/>
          </p:nvPr>
        </p:nvSpPr>
        <p:spPr/>
        <p:txBody>
          <a:bodyPr/>
          <a:lstStyle/>
          <a:p>
            <a:fld id="{DAF22AC9-109E-4E4D-92F9-530E51D9A3A2}" type="slidenum">
              <a:rPr lang="he-IL" smtClean="0">
                <a:solidFill>
                  <a:srgbClr val="04617B">
                    <a:shade val="90000"/>
                  </a:srgbClr>
                </a:solidFill>
              </a:rPr>
              <a:pPr/>
              <a:t>‹#›</a:t>
            </a:fld>
            <a:endParaRPr lang="he-IL">
              <a:solidFill>
                <a:srgbClr val="04617B">
                  <a:shade val="90000"/>
                </a:srgbClr>
              </a:solidFill>
            </a:endParaRPr>
          </a:p>
        </p:txBody>
      </p:sp>
    </p:spTree>
    <p:extLst>
      <p:ext uri="{BB962C8B-B14F-4D97-AF65-F5344CB8AC3E}">
        <p14:creationId xmlns:p14="http://schemas.microsoft.com/office/powerpoint/2010/main" val="23114016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4E7438E1-117D-44FB-AC24-B79D899BA877}" type="datetimeFigureOut">
              <a:rPr lang="he-IL" smtClean="0"/>
              <a:t>כ"ז/שבט/תשפ"א</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AF22AC9-109E-4E4D-92F9-530E51D9A3A2}" type="slidenum">
              <a:rPr lang="he-IL" smtClean="0"/>
              <a:t>‹#›</a:t>
            </a:fld>
            <a:endParaRPr lang="he-IL"/>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תמונה עם כיתוב">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he-IL" smtClean="0"/>
              <a:t>לחץ כדי לערוך סגנון כותרת של תבנית בסיס</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he-IL" smtClean="0"/>
              <a:t>לחץ כדי לערוך סגנונות טקסט של תבנית בסיס</a:t>
            </a:r>
          </a:p>
        </p:txBody>
      </p:sp>
      <p:sp>
        <p:nvSpPr>
          <p:cNvPr id="5" name="Date Placeholder 4"/>
          <p:cNvSpPr>
            <a:spLocks noGrp="1"/>
          </p:cNvSpPr>
          <p:nvPr>
            <p:ph type="dt" sz="half" idx="10"/>
          </p:nvPr>
        </p:nvSpPr>
        <p:spPr/>
        <p:txBody>
          <a:bodyPr/>
          <a:lstStyle/>
          <a:p>
            <a:fld id="{4E7438E1-117D-44FB-AC24-B79D899BA877}" type="datetimeFigureOut">
              <a:rPr lang="he-IL" smtClean="0">
                <a:solidFill>
                  <a:srgbClr val="04617B">
                    <a:shade val="90000"/>
                  </a:srgbClr>
                </a:solidFill>
              </a:rPr>
              <a:pPr/>
              <a:t>כ"ז/שבט/תשפ"א</a:t>
            </a:fld>
            <a:endParaRPr lang="he-IL">
              <a:solidFill>
                <a:srgbClr val="04617B">
                  <a:shade val="90000"/>
                </a:srgbClr>
              </a:solidFill>
            </a:endParaRPr>
          </a:p>
        </p:txBody>
      </p:sp>
      <p:sp>
        <p:nvSpPr>
          <p:cNvPr id="6" name="Footer Placeholder 5"/>
          <p:cNvSpPr>
            <a:spLocks noGrp="1"/>
          </p:cNvSpPr>
          <p:nvPr>
            <p:ph type="ftr" sz="quarter" idx="11"/>
          </p:nvPr>
        </p:nvSpPr>
        <p:spPr/>
        <p:txBody>
          <a:bodyPr/>
          <a:lstStyle/>
          <a:p>
            <a:endParaRPr lang="he-IL">
              <a:solidFill>
                <a:srgbClr val="04617B">
                  <a:shade val="90000"/>
                </a:srgbClr>
              </a:solidFill>
            </a:endParaRPr>
          </a:p>
        </p:txBody>
      </p:sp>
      <p:sp>
        <p:nvSpPr>
          <p:cNvPr id="7" name="Slide Number Placeholder 6"/>
          <p:cNvSpPr>
            <a:spLocks noGrp="1"/>
          </p:cNvSpPr>
          <p:nvPr>
            <p:ph type="sldNum" sz="quarter" idx="12"/>
          </p:nvPr>
        </p:nvSpPr>
        <p:spPr>
          <a:xfrm>
            <a:off x="8077200" y="6356350"/>
            <a:ext cx="609600" cy="365125"/>
          </a:xfrm>
        </p:spPr>
        <p:txBody>
          <a:bodyPr/>
          <a:lstStyle/>
          <a:p>
            <a:fld id="{DAF22AC9-109E-4E4D-92F9-530E51D9A3A2}" type="slidenum">
              <a:rPr lang="he-IL" smtClean="0">
                <a:solidFill>
                  <a:srgbClr val="04617B">
                    <a:shade val="90000"/>
                  </a:srgbClr>
                </a:solidFill>
              </a:rPr>
              <a:pPr/>
              <a:t>‹#›</a:t>
            </a:fld>
            <a:endParaRPr lang="he-IL">
              <a:solidFill>
                <a:srgbClr val="04617B">
                  <a:shade val="90000"/>
                </a:srgbClr>
              </a:solidFill>
            </a:endParaRP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he-IL" smtClean="0"/>
              <a:t>לחץ על הסמל כדי להוסיף תמונה</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Tree>
    <p:extLst>
      <p:ext uri="{BB962C8B-B14F-4D97-AF65-F5344CB8AC3E}">
        <p14:creationId xmlns:p14="http://schemas.microsoft.com/office/powerpoint/2010/main" val="122553383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he-IL" smtClean="0"/>
              <a:t>לחץ כדי לערוך סגנון כותרת של תבנית בסיס</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Date Placeholder 3"/>
          <p:cNvSpPr>
            <a:spLocks noGrp="1"/>
          </p:cNvSpPr>
          <p:nvPr>
            <p:ph type="dt" sz="half" idx="10"/>
          </p:nvPr>
        </p:nvSpPr>
        <p:spPr/>
        <p:txBody>
          <a:bodyPr/>
          <a:lstStyle/>
          <a:p>
            <a:fld id="{4E7438E1-117D-44FB-AC24-B79D899BA877}" type="datetimeFigureOut">
              <a:rPr lang="he-IL" smtClean="0">
                <a:solidFill>
                  <a:srgbClr val="04617B">
                    <a:shade val="90000"/>
                  </a:srgbClr>
                </a:solidFill>
              </a:rPr>
              <a:pPr/>
              <a:t>כ"ז/שבט/תשפ"א</a:t>
            </a:fld>
            <a:endParaRPr lang="he-IL">
              <a:solidFill>
                <a:srgbClr val="04617B">
                  <a:shade val="90000"/>
                </a:srgbClr>
              </a:solidFill>
            </a:endParaRPr>
          </a:p>
        </p:txBody>
      </p:sp>
      <p:sp>
        <p:nvSpPr>
          <p:cNvPr id="5" name="Footer Placeholder 4"/>
          <p:cNvSpPr>
            <a:spLocks noGrp="1"/>
          </p:cNvSpPr>
          <p:nvPr>
            <p:ph type="ftr" sz="quarter" idx="11"/>
          </p:nvPr>
        </p:nvSpPr>
        <p:spPr/>
        <p:txBody>
          <a:bodyPr/>
          <a:lstStyle/>
          <a:p>
            <a:endParaRPr lang="he-IL">
              <a:solidFill>
                <a:srgbClr val="04617B">
                  <a:shade val="90000"/>
                </a:srgbClr>
              </a:solidFill>
            </a:endParaRPr>
          </a:p>
        </p:txBody>
      </p:sp>
      <p:sp>
        <p:nvSpPr>
          <p:cNvPr id="6" name="Slide Number Placeholder 5"/>
          <p:cNvSpPr>
            <a:spLocks noGrp="1"/>
          </p:cNvSpPr>
          <p:nvPr>
            <p:ph type="sldNum" sz="quarter" idx="12"/>
          </p:nvPr>
        </p:nvSpPr>
        <p:spPr/>
        <p:txBody>
          <a:bodyPr/>
          <a:lstStyle/>
          <a:p>
            <a:fld id="{DAF22AC9-109E-4E4D-92F9-530E51D9A3A2}" type="slidenum">
              <a:rPr lang="he-IL" smtClean="0">
                <a:solidFill>
                  <a:srgbClr val="04617B">
                    <a:shade val="90000"/>
                  </a:srgbClr>
                </a:solidFill>
              </a:rPr>
              <a:pPr/>
              <a:t>‹#›</a:t>
            </a:fld>
            <a:endParaRPr lang="he-IL">
              <a:solidFill>
                <a:srgbClr val="04617B">
                  <a:shade val="90000"/>
                </a:srgbClr>
              </a:solidFill>
            </a:endParaRPr>
          </a:p>
        </p:txBody>
      </p:sp>
    </p:spTree>
    <p:extLst>
      <p:ext uri="{BB962C8B-B14F-4D97-AF65-F5344CB8AC3E}">
        <p14:creationId xmlns:p14="http://schemas.microsoft.com/office/powerpoint/2010/main" val="336567576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he-IL" smtClean="0"/>
              <a:t>לחץ כדי לערוך סגנון כותרת של תבנית בסיס</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he-IL" smtClean="0"/>
              <a:t>לחץ כדי לערוך סגנונות טקסט של תבנית בסיס</a:t>
            </a:r>
          </a:p>
          <a:p>
            <a:pPr lvl="1" eaLnBrk="1" latinLnBrk="0" hangingPunct="1"/>
            <a:r>
              <a:rPr lang="he-IL" smtClean="0"/>
              <a:t>רמה שנייה</a:t>
            </a:r>
          </a:p>
          <a:p>
            <a:pPr lvl="2" eaLnBrk="1" latinLnBrk="0" hangingPunct="1"/>
            <a:r>
              <a:rPr lang="he-IL" smtClean="0"/>
              <a:t>רמה שלישית</a:t>
            </a:r>
          </a:p>
          <a:p>
            <a:pPr lvl="3" eaLnBrk="1" latinLnBrk="0" hangingPunct="1"/>
            <a:r>
              <a:rPr lang="he-IL" smtClean="0"/>
              <a:t>רמה רביעית</a:t>
            </a:r>
          </a:p>
          <a:p>
            <a:pPr lvl="4" eaLnBrk="1" latinLnBrk="0" hangingPunct="1"/>
            <a:r>
              <a:rPr lang="he-IL" smtClean="0"/>
              <a:t>רמה חמישית</a:t>
            </a:r>
            <a:endParaRPr kumimoji="0" lang="en-US"/>
          </a:p>
        </p:txBody>
      </p:sp>
      <p:sp>
        <p:nvSpPr>
          <p:cNvPr id="4" name="Date Placeholder 3"/>
          <p:cNvSpPr>
            <a:spLocks noGrp="1"/>
          </p:cNvSpPr>
          <p:nvPr>
            <p:ph type="dt" sz="half" idx="10"/>
          </p:nvPr>
        </p:nvSpPr>
        <p:spPr/>
        <p:txBody>
          <a:bodyPr/>
          <a:lstStyle/>
          <a:p>
            <a:fld id="{4E7438E1-117D-44FB-AC24-B79D899BA877}" type="datetimeFigureOut">
              <a:rPr lang="he-IL" smtClean="0">
                <a:solidFill>
                  <a:srgbClr val="04617B">
                    <a:shade val="90000"/>
                  </a:srgbClr>
                </a:solidFill>
              </a:rPr>
              <a:pPr/>
              <a:t>כ"ז/שבט/תשפ"א</a:t>
            </a:fld>
            <a:endParaRPr lang="he-IL">
              <a:solidFill>
                <a:srgbClr val="04617B">
                  <a:shade val="90000"/>
                </a:srgbClr>
              </a:solidFill>
            </a:endParaRPr>
          </a:p>
        </p:txBody>
      </p:sp>
      <p:sp>
        <p:nvSpPr>
          <p:cNvPr id="5" name="Footer Placeholder 4"/>
          <p:cNvSpPr>
            <a:spLocks noGrp="1"/>
          </p:cNvSpPr>
          <p:nvPr>
            <p:ph type="ftr" sz="quarter" idx="11"/>
          </p:nvPr>
        </p:nvSpPr>
        <p:spPr/>
        <p:txBody>
          <a:bodyPr/>
          <a:lstStyle/>
          <a:p>
            <a:endParaRPr lang="he-IL">
              <a:solidFill>
                <a:srgbClr val="04617B">
                  <a:shade val="90000"/>
                </a:srgbClr>
              </a:solidFill>
            </a:endParaRPr>
          </a:p>
        </p:txBody>
      </p:sp>
      <p:sp>
        <p:nvSpPr>
          <p:cNvPr id="6" name="Slide Number Placeholder 5"/>
          <p:cNvSpPr>
            <a:spLocks noGrp="1"/>
          </p:cNvSpPr>
          <p:nvPr>
            <p:ph type="sldNum" sz="quarter" idx="12"/>
          </p:nvPr>
        </p:nvSpPr>
        <p:spPr/>
        <p:txBody>
          <a:bodyPr/>
          <a:lstStyle/>
          <a:p>
            <a:fld id="{DAF22AC9-109E-4E4D-92F9-530E51D9A3A2}" type="slidenum">
              <a:rPr lang="he-IL" smtClean="0">
                <a:solidFill>
                  <a:srgbClr val="04617B">
                    <a:shade val="90000"/>
                  </a:srgbClr>
                </a:solidFill>
              </a:rPr>
              <a:pPr/>
              <a:t>‹#›</a:t>
            </a:fld>
            <a:endParaRPr lang="he-IL">
              <a:solidFill>
                <a:srgbClr val="04617B">
                  <a:shade val="90000"/>
                </a:srgbClr>
              </a:solidFill>
            </a:endParaRPr>
          </a:p>
        </p:txBody>
      </p:sp>
    </p:spTree>
    <p:extLst>
      <p:ext uri="{BB962C8B-B14F-4D97-AF65-F5344CB8AC3E}">
        <p14:creationId xmlns:p14="http://schemas.microsoft.com/office/powerpoint/2010/main" val="14471000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722313" y="4406900"/>
            <a:ext cx="7772400" cy="1362075"/>
          </a:xfrm>
        </p:spPr>
        <p:txBody>
          <a:bodyPr anchor="t"/>
          <a:lstStyle>
            <a:lvl1pPr algn="r">
              <a:defRPr sz="4000" b="1" cap="all"/>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4E7438E1-117D-44FB-AC24-B79D899BA877}" type="datetimeFigureOut">
              <a:rPr lang="he-IL" smtClean="0"/>
              <a:t>כ"ז/שבט/תשפ"א</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DAF22AC9-109E-4E4D-92F9-530E51D9A3A2}" type="slidenum">
              <a:rPr lang="he-IL" smtClean="0"/>
              <a:t>‹#›</a:t>
            </a:fld>
            <a:endParaRPr lang="he-I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תוכן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של תאריך 4"/>
          <p:cNvSpPr>
            <a:spLocks noGrp="1"/>
          </p:cNvSpPr>
          <p:nvPr>
            <p:ph type="dt" sz="half" idx="10"/>
          </p:nvPr>
        </p:nvSpPr>
        <p:spPr/>
        <p:txBody>
          <a:bodyPr/>
          <a:lstStyle/>
          <a:p>
            <a:fld id="{4E7438E1-117D-44FB-AC24-B79D899BA877}" type="datetimeFigureOut">
              <a:rPr lang="he-IL" smtClean="0"/>
              <a:t>כ"ז/שבט/תשפ"א</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DAF22AC9-109E-4E4D-92F9-530E51D9A3A2}" type="slidenum">
              <a:rPr lang="he-IL" smtClean="0"/>
              <a:t>‹#›</a:t>
            </a:fld>
            <a:endParaRPr lang="he-I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lvl1pPr>
              <a:defRPr/>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4" name="מציין מיקום תוכן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טקסט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6" name="מציין מיקום תוכן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7" name="מציין מיקום של תאריך 6"/>
          <p:cNvSpPr>
            <a:spLocks noGrp="1"/>
          </p:cNvSpPr>
          <p:nvPr>
            <p:ph type="dt" sz="half" idx="10"/>
          </p:nvPr>
        </p:nvSpPr>
        <p:spPr/>
        <p:txBody>
          <a:bodyPr/>
          <a:lstStyle/>
          <a:p>
            <a:fld id="{4E7438E1-117D-44FB-AC24-B79D899BA877}" type="datetimeFigureOut">
              <a:rPr lang="he-IL" smtClean="0"/>
              <a:t>כ"ז/שבט/תשפ"א</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DAF22AC9-109E-4E4D-92F9-530E51D9A3A2}" type="slidenum">
              <a:rPr lang="he-IL" smtClean="0"/>
              <a:t>‹#›</a:t>
            </a:fld>
            <a:endParaRPr lang="he-I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תאריך 2"/>
          <p:cNvSpPr>
            <a:spLocks noGrp="1"/>
          </p:cNvSpPr>
          <p:nvPr>
            <p:ph type="dt" sz="half" idx="10"/>
          </p:nvPr>
        </p:nvSpPr>
        <p:spPr/>
        <p:txBody>
          <a:bodyPr/>
          <a:lstStyle/>
          <a:p>
            <a:fld id="{4E7438E1-117D-44FB-AC24-B79D899BA877}" type="datetimeFigureOut">
              <a:rPr lang="he-IL" smtClean="0"/>
              <a:t>כ"ז/שבט/תשפ"א</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DAF22AC9-109E-4E4D-92F9-530E51D9A3A2}" type="slidenum">
              <a:rPr lang="he-IL" smtClean="0"/>
              <a:t>‹#›</a:t>
            </a:fld>
            <a:endParaRPr lang="he-I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4E7438E1-117D-44FB-AC24-B79D899BA877}" type="datetimeFigureOut">
              <a:rPr lang="he-IL" smtClean="0"/>
              <a:t>כ"ז/שבט/תשפ"א</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DAF22AC9-109E-4E4D-92F9-530E51D9A3A2}" type="slidenum">
              <a:rPr lang="he-IL" smtClean="0"/>
              <a:t>‹#›</a:t>
            </a:fld>
            <a:endParaRPr lang="he-I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3050"/>
            <a:ext cx="3008313" cy="1162050"/>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טקסט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4E7438E1-117D-44FB-AC24-B79D899BA877}" type="datetimeFigureOut">
              <a:rPr lang="he-IL" smtClean="0"/>
              <a:t>כ"ז/שבט/תשפ"א</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DAF22AC9-109E-4E4D-92F9-530E51D9A3A2}" type="slidenum">
              <a:rPr lang="he-IL" smtClean="0"/>
              <a:t>‹#›</a:t>
            </a:fld>
            <a:endParaRPr lang="he-I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792288" y="4800600"/>
            <a:ext cx="5486400" cy="566738"/>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של ציור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4E7438E1-117D-44FB-AC24-B79D899BA877}" type="datetimeFigureOut">
              <a:rPr lang="he-IL" smtClean="0"/>
              <a:t>כ"ז/שבט/תשפ"א</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DAF22AC9-109E-4E4D-92F9-530E51D9A3A2}" type="slidenum">
              <a:rPr lang="he-IL" smtClean="0"/>
              <a:t>‹#›</a:t>
            </a:fld>
            <a:endParaRPr lang="he-I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4E7438E1-117D-44FB-AC24-B79D899BA877}" type="datetimeFigureOut">
              <a:rPr lang="he-IL" smtClean="0"/>
              <a:t>כ"ז/שבט/תשפ"א</a:t>
            </a:fld>
            <a:endParaRPr lang="he-IL"/>
          </a:p>
        </p:txBody>
      </p:sp>
      <p:sp>
        <p:nvSpPr>
          <p:cNvPr id="5" name="מציין מיקום של כותרת תחתונה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DAF22AC9-109E-4E4D-92F9-530E51D9A3A2}" type="slidenum">
              <a:rPr lang="he-IL" smtClean="0"/>
              <a:t>‹#›</a:t>
            </a:fld>
            <a:endParaRPr lang="he-I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algn="l" rtl="0"/>
            <a:endParaRPr lang="en-US">
              <a:solidFill>
                <a:prstClr val="black"/>
              </a:solidFill>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he-IL" smtClean="0"/>
              <a:t>לחץ כדי לערוך סגנון כותרת של תבנית בסיס</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he-IL" smtClean="0"/>
              <a:t>לחץ כדי לערוך סגנונות טקסט של תבנית בסיס</a:t>
            </a:r>
          </a:p>
          <a:p>
            <a:pPr lvl="1" eaLnBrk="1" latinLnBrk="0" hangingPunct="1"/>
            <a:r>
              <a:rPr kumimoji="0" lang="he-IL" smtClean="0"/>
              <a:t>רמה שנייה</a:t>
            </a:r>
          </a:p>
          <a:p>
            <a:pPr lvl="2" eaLnBrk="1" latinLnBrk="0" hangingPunct="1"/>
            <a:r>
              <a:rPr kumimoji="0" lang="he-IL" smtClean="0"/>
              <a:t>רמה שלישית</a:t>
            </a:r>
          </a:p>
          <a:p>
            <a:pPr lvl="3" eaLnBrk="1" latinLnBrk="0" hangingPunct="1"/>
            <a:r>
              <a:rPr kumimoji="0" lang="he-IL" smtClean="0"/>
              <a:t>רמה רביעית</a:t>
            </a:r>
          </a:p>
          <a:p>
            <a:pPr lvl="4" eaLnBrk="1" latinLnBrk="0" hangingPunct="1"/>
            <a:r>
              <a:rPr kumimoji="0" lang="he-IL" smtClean="0"/>
              <a:t>רמה חמישית</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E7438E1-117D-44FB-AC24-B79D899BA877}" type="datetimeFigureOut">
              <a:rPr lang="he-IL" smtClean="0">
                <a:solidFill>
                  <a:srgbClr val="04617B">
                    <a:shade val="90000"/>
                  </a:srgbClr>
                </a:solidFill>
              </a:rPr>
              <a:pPr/>
              <a:t>כ"ז/שבט/תשפ"א</a:t>
            </a:fld>
            <a:endParaRPr lang="he-IL">
              <a:solidFill>
                <a:srgbClr val="04617B">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he-IL">
              <a:solidFill>
                <a:srgbClr val="04617B">
                  <a:shade val="90000"/>
                </a:srgb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AF22AC9-109E-4E4D-92F9-530E51D9A3A2}" type="slidenum">
              <a:rPr lang="he-IL" smtClean="0">
                <a:solidFill>
                  <a:srgbClr val="04617B">
                    <a:shade val="90000"/>
                  </a:srgbClr>
                </a:solidFill>
              </a:rPr>
              <a:pPr/>
              <a:t>‹#›</a:t>
            </a:fld>
            <a:endParaRPr lang="he-IL">
              <a:solidFill>
                <a:srgbClr val="04617B">
                  <a:shade val="90000"/>
                </a:srgb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a:solidFill>
                  <a:prstClr val="black"/>
                </a:solidFill>
              </a:endParaRPr>
            </a:p>
          </p:txBody>
        </p:sp>
      </p:grpSp>
    </p:spTree>
    <p:extLst>
      <p:ext uri="{BB962C8B-B14F-4D97-AF65-F5344CB8AC3E}">
        <p14:creationId xmlns:p14="http://schemas.microsoft.com/office/powerpoint/2010/main" val="35605754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ctrTitle"/>
          </p:nvPr>
        </p:nvSpPr>
        <p:spPr>
          <a:xfrm>
            <a:off x="35496" y="476672"/>
            <a:ext cx="9001000" cy="1252736"/>
          </a:xfrm>
        </p:spPr>
        <p:txBody>
          <a:bodyPr>
            <a:normAutofit/>
          </a:bodyPr>
          <a:lstStyle/>
          <a:p>
            <a:pPr algn="ctr" rtl="1"/>
            <a:r>
              <a:rPr lang="he-IL" sz="8000" dirty="0" smtClean="0">
                <a:solidFill>
                  <a:srgbClr val="FFFF00"/>
                </a:solidFill>
                <a:cs typeface="+mn-cs"/>
              </a:rPr>
              <a:t>רשויות מקומיות</a:t>
            </a:r>
            <a:endParaRPr lang="he-IL" sz="8000" dirty="0">
              <a:solidFill>
                <a:srgbClr val="FFFF00"/>
              </a:solidFill>
              <a:cs typeface="+mn-cs"/>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995" y="2852936"/>
            <a:ext cx="3532893" cy="1800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22129" y="2932509"/>
            <a:ext cx="5286375" cy="3952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148855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27384"/>
            <a:ext cx="8784976" cy="830997"/>
          </a:xfrm>
          <a:prstGeom prst="rect">
            <a:avLst/>
          </a:prstGeom>
          <a:noFill/>
        </p:spPr>
        <p:txBody>
          <a:bodyPr wrap="square" rtlCol="1">
            <a:spAutoFit/>
          </a:bodyPr>
          <a:lstStyle/>
          <a:p>
            <a:pPr algn="ctr"/>
            <a:r>
              <a:rPr lang="he-IL" sz="4800" b="1" dirty="0" smtClean="0">
                <a:solidFill>
                  <a:srgbClr val="FFFF00"/>
                </a:solidFill>
                <a:effectLst>
                  <a:outerShdw blurRad="38100" dist="38100" dir="2700000" algn="tl">
                    <a:srgbClr val="000000">
                      <a:alpha val="43137"/>
                    </a:srgbClr>
                  </a:outerShdw>
                </a:effectLst>
              </a:rPr>
              <a:t>בחירות לרשות המקומית</a:t>
            </a:r>
            <a:endParaRPr lang="he-IL" sz="4800" b="1" dirty="0">
              <a:solidFill>
                <a:srgbClr val="FFFF00"/>
              </a:solidFill>
              <a:effectLst>
                <a:outerShdw blurRad="38100" dist="38100" dir="2700000" algn="tl">
                  <a:srgbClr val="000000">
                    <a:alpha val="43137"/>
                  </a:srgbClr>
                </a:outerShdw>
              </a:effectLst>
            </a:endParaRPr>
          </a:p>
        </p:txBody>
      </p:sp>
      <p:sp>
        <p:nvSpPr>
          <p:cNvPr id="3" name="TextBox 2"/>
          <p:cNvSpPr txBox="1"/>
          <p:nvPr/>
        </p:nvSpPr>
        <p:spPr>
          <a:xfrm>
            <a:off x="0" y="699075"/>
            <a:ext cx="9116888" cy="5128327"/>
          </a:xfrm>
          <a:prstGeom prst="rect">
            <a:avLst/>
          </a:prstGeom>
          <a:noFill/>
        </p:spPr>
        <p:txBody>
          <a:bodyPr wrap="square" rtlCol="1">
            <a:spAutoFit/>
          </a:bodyPr>
          <a:lstStyle/>
          <a:p>
            <a:pPr marL="457200" indent="-457200">
              <a:lnSpc>
                <a:spcPct val="150000"/>
              </a:lnSpc>
              <a:buFont typeface="Arial" panose="020B0604020202020204" pitchFamily="34" charset="0"/>
              <a:buChar char="•"/>
            </a:pPr>
            <a:r>
              <a:rPr lang="he-IL" sz="2200" b="1" dirty="0">
                <a:solidFill>
                  <a:srgbClr val="FFFF00"/>
                </a:solidFill>
              </a:rPr>
              <a:t>בשונה מהבחירות לכנסת, הבחירות לרשויות המקומיות נערכות על ידי הצבעה בשני פתקים: האחד - לבחירה אישית בראש הרשות, והשני - לבחירת חברי המועצה. כלומר, ראש הרשות נבחר בבחירות אישיות ורוביות, ומועצת הרשות נבחרת בשיטה </a:t>
            </a:r>
            <a:r>
              <a:rPr lang="he-IL" sz="2200" b="1" dirty="0" err="1">
                <a:solidFill>
                  <a:srgbClr val="FFFF00"/>
                </a:solidFill>
              </a:rPr>
              <a:t>רשימתית</a:t>
            </a:r>
            <a:r>
              <a:rPr lang="he-IL" sz="2200" b="1" dirty="0">
                <a:solidFill>
                  <a:srgbClr val="FFFF00"/>
                </a:solidFill>
              </a:rPr>
              <a:t> יחסית, בדומה לבחירות לכנסת: הבוחר מצביע בעד רשימת מועמדים, והייצוג במועצה הוא ביחס ישר למספר הקולות שבהם זכתה כל רשימה. </a:t>
            </a:r>
            <a:endParaRPr lang="he-IL" sz="2200" b="1" dirty="0" smtClean="0">
              <a:solidFill>
                <a:srgbClr val="FFFF00"/>
              </a:solidFill>
            </a:endParaRPr>
          </a:p>
          <a:p>
            <a:pPr>
              <a:lnSpc>
                <a:spcPct val="150000"/>
              </a:lnSpc>
            </a:pPr>
            <a:r>
              <a:rPr lang="he-IL" sz="2200" b="1" dirty="0">
                <a:solidFill>
                  <a:srgbClr val="FFFF00"/>
                </a:solidFill>
              </a:rPr>
              <a:t>       כדי להיבחר לראשות הרשות יש צורך לקבל בבחירות לפחות </a:t>
            </a:r>
            <a:r>
              <a:rPr lang="he-IL" sz="2200" b="1" dirty="0" smtClean="0">
                <a:solidFill>
                  <a:srgbClr val="FFFF00"/>
                </a:solidFill>
              </a:rPr>
              <a:t>40% מהקולות           </a:t>
            </a:r>
          </a:p>
          <a:p>
            <a:pPr>
              <a:lnSpc>
                <a:spcPct val="150000"/>
              </a:lnSpc>
            </a:pPr>
            <a:r>
              <a:rPr lang="he-IL" sz="2200" b="1" dirty="0">
                <a:solidFill>
                  <a:srgbClr val="FFFF00"/>
                </a:solidFill>
              </a:rPr>
              <a:t> </a:t>
            </a:r>
            <a:r>
              <a:rPr lang="he-IL" sz="2200" b="1" dirty="0" smtClean="0">
                <a:solidFill>
                  <a:srgbClr val="FFFF00"/>
                </a:solidFill>
              </a:rPr>
              <a:t>      הכשרים</a:t>
            </a:r>
            <a:r>
              <a:rPr lang="he-IL" sz="2200" b="1" dirty="0">
                <a:solidFill>
                  <a:srgbClr val="FFFF00"/>
                </a:solidFill>
              </a:rPr>
              <a:t>. אם אף מועמד לא זכה </a:t>
            </a:r>
            <a:r>
              <a:rPr lang="he-IL" sz="2200" b="1" dirty="0" smtClean="0">
                <a:solidFill>
                  <a:srgbClr val="FFFF00"/>
                </a:solidFill>
              </a:rPr>
              <a:t>ב-40% </a:t>
            </a:r>
            <a:r>
              <a:rPr lang="he-IL" sz="2200" b="1" dirty="0">
                <a:solidFill>
                  <a:srgbClr val="FFFF00"/>
                </a:solidFill>
              </a:rPr>
              <a:t>או ששני מועמדים קיבלו מספר זהה </a:t>
            </a:r>
            <a:r>
              <a:rPr lang="he-IL" sz="2200" b="1" dirty="0" smtClean="0">
                <a:solidFill>
                  <a:srgbClr val="FFFF00"/>
                </a:solidFill>
              </a:rPr>
              <a:t> </a:t>
            </a:r>
          </a:p>
          <a:p>
            <a:pPr>
              <a:lnSpc>
                <a:spcPct val="150000"/>
              </a:lnSpc>
            </a:pPr>
            <a:r>
              <a:rPr lang="he-IL" sz="2200" b="1" dirty="0">
                <a:solidFill>
                  <a:srgbClr val="FFFF00"/>
                </a:solidFill>
              </a:rPr>
              <a:t> </a:t>
            </a:r>
            <a:r>
              <a:rPr lang="he-IL" sz="2200" b="1" dirty="0" smtClean="0">
                <a:solidFill>
                  <a:srgbClr val="FFFF00"/>
                </a:solidFill>
              </a:rPr>
              <a:t>      של </a:t>
            </a:r>
            <a:r>
              <a:rPr lang="he-IL" sz="2200" b="1" dirty="0">
                <a:solidFill>
                  <a:srgbClr val="FFFF00"/>
                </a:solidFill>
              </a:rPr>
              <a:t>קולות - יתקיימו בחירות חוזרות כעבור 14 ימים, בין שני המועמדים </a:t>
            </a:r>
            <a:r>
              <a:rPr lang="he-IL" sz="2200" b="1" dirty="0" smtClean="0">
                <a:solidFill>
                  <a:srgbClr val="FFFF00"/>
                </a:solidFill>
              </a:rPr>
              <a:t> </a:t>
            </a:r>
          </a:p>
          <a:p>
            <a:pPr>
              <a:lnSpc>
                <a:spcPct val="150000"/>
              </a:lnSpc>
            </a:pPr>
            <a:r>
              <a:rPr lang="he-IL" sz="2200" b="1" dirty="0">
                <a:solidFill>
                  <a:srgbClr val="FFFF00"/>
                </a:solidFill>
              </a:rPr>
              <a:t> </a:t>
            </a:r>
            <a:r>
              <a:rPr lang="he-IL" sz="2200" b="1" dirty="0" smtClean="0">
                <a:solidFill>
                  <a:srgbClr val="FFFF00"/>
                </a:solidFill>
              </a:rPr>
              <a:t>      שקיבלו </a:t>
            </a:r>
            <a:r>
              <a:rPr lang="he-IL" sz="2200" b="1" dirty="0">
                <a:solidFill>
                  <a:srgbClr val="FFFF00"/>
                </a:solidFill>
              </a:rPr>
              <a:t>את מספר הקולות הגבוה </a:t>
            </a:r>
            <a:r>
              <a:rPr lang="he-IL" sz="2200" b="1" dirty="0" smtClean="0">
                <a:solidFill>
                  <a:srgbClr val="FFFF00"/>
                </a:solidFill>
              </a:rPr>
              <a:t>ביותר </a:t>
            </a:r>
            <a:r>
              <a:rPr lang="he-IL" sz="2200" b="1" dirty="0">
                <a:solidFill>
                  <a:srgbClr val="FFFF00"/>
                </a:solidFill>
              </a:rPr>
              <a:t>בבחירות החוזרות ייבחר המועמד </a:t>
            </a:r>
            <a:endParaRPr lang="he-IL" sz="2200" b="1" dirty="0" smtClean="0">
              <a:solidFill>
                <a:srgbClr val="FFFF00"/>
              </a:solidFill>
            </a:endParaRPr>
          </a:p>
          <a:p>
            <a:pPr>
              <a:lnSpc>
                <a:spcPct val="150000"/>
              </a:lnSpc>
            </a:pPr>
            <a:r>
              <a:rPr lang="he-IL" sz="2200" b="1" dirty="0">
                <a:solidFill>
                  <a:srgbClr val="FFFF00"/>
                </a:solidFill>
              </a:rPr>
              <a:t> </a:t>
            </a:r>
            <a:r>
              <a:rPr lang="he-IL" sz="2200" b="1" dirty="0" smtClean="0">
                <a:solidFill>
                  <a:srgbClr val="FFFF00"/>
                </a:solidFill>
              </a:rPr>
              <a:t>      שקיבל </a:t>
            </a:r>
            <a:r>
              <a:rPr lang="he-IL" sz="2200" b="1" dirty="0">
                <a:solidFill>
                  <a:srgbClr val="FFFF00"/>
                </a:solidFill>
              </a:rPr>
              <a:t>את מספר הקולות הגדול יותר. </a:t>
            </a:r>
          </a:p>
        </p:txBody>
      </p:sp>
    </p:spTree>
    <p:extLst>
      <p:ext uri="{BB962C8B-B14F-4D97-AF65-F5344CB8AC3E}">
        <p14:creationId xmlns:p14="http://schemas.microsoft.com/office/powerpoint/2010/main" val="27112556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27384"/>
            <a:ext cx="8784976" cy="830997"/>
          </a:xfrm>
          <a:prstGeom prst="rect">
            <a:avLst/>
          </a:prstGeom>
          <a:noFill/>
        </p:spPr>
        <p:txBody>
          <a:bodyPr wrap="square" rtlCol="1">
            <a:spAutoFit/>
          </a:bodyPr>
          <a:lstStyle/>
          <a:p>
            <a:pPr algn="ctr"/>
            <a:r>
              <a:rPr lang="he-IL" sz="4800" b="1" dirty="0" smtClean="0">
                <a:solidFill>
                  <a:srgbClr val="FFFF00"/>
                </a:solidFill>
                <a:effectLst>
                  <a:outerShdw blurRad="38100" dist="38100" dir="2700000" algn="tl">
                    <a:srgbClr val="000000">
                      <a:alpha val="43137"/>
                    </a:srgbClr>
                  </a:outerShdw>
                </a:effectLst>
              </a:rPr>
              <a:t>בחירות לרשות המקומית</a:t>
            </a:r>
            <a:endParaRPr lang="he-IL" sz="4800" b="1" dirty="0">
              <a:solidFill>
                <a:srgbClr val="FFFF00"/>
              </a:solidFill>
              <a:effectLst>
                <a:outerShdw blurRad="38100" dist="38100" dir="2700000" algn="tl">
                  <a:srgbClr val="000000">
                    <a:alpha val="43137"/>
                  </a:srgbClr>
                </a:outerShdw>
              </a:effectLst>
            </a:endParaRPr>
          </a:p>
        </p:txBody>
      </p:sp>
      <p:sp>
        <p:nvSpPr>
          <p:cNvPr id="3" name="TextBox 2"/>
          <p:cNvSpPr txBox="1"/>
          <p:nvPr/>
        </p:nvSpPr>
        <p:spPr>
          <a:xfrm>
            <a:off x="0" y="764704"/>
            <a:ext cx="9116888" cy="3924151"/>
          </a:xfrm>
          <a:prstGeom prst="rect">
            <a:avLst/>
          </a:prstGeom>
          <a:noFill/>
        </p:spPr>
        <p:txBody>
          <a:bodyPr wrap="square" rtlCol="1">
            <a:spAutoFit/>
          </a:bodyPr>
          <a:lstStyle/>
          <a:p>
            <a:pPr marL="457200" indent="-457200">
              <a:lnSpc>
                <a:spcPct val="150000"/>
              </a:lnSpc>
              <a:buFont typeface="Arial" panose="020B0604020202020204" pitchFamily="34" charset="0"/>
              <a:buChar char="•"/>
            </a:pPr>
            <a:r>
              <a:rPr lang="he-IL" sz="2400" b="1" dirty="0">
                <a:solidFill>
                  <a:srgbClr val="FFFF00"/>
                </a:solidFill>
              </a:rPr>
              <a:t>שיטת הבחירות האישית רובית בראש הרשות נועדה לשחרר אותו מתלות בקואליציה שתורכב במועצה, והיא לא תוכל להדיחו. השיטה הזו שונה משיטת הבחירות הארצית </a:t>
            </a:r>
            <a:r>
              <a:rPr lang="he-IL" sz="2400" b="1" dirty="0" smtClean="0">
                <a:solidFill>
                  <a:srgbClr val="FFFF00"/>
                </a:solidFill>
              </a:rPr>
              <a:t>(יחסית </a:t>
            </a:r>
            <a:r>
              <a:rPr lang="he-IL" sz="2400" b="1" dirty="0" err="1" smtClean="0">
                <a:solidFill>
                  <a:srgbClr val="FFFF00"/>
                </a:solidFill>
              </a:rPr>
              <a:t>רשימתית</a:t>
            </a:r>
            <a:r>
              <a:rPr lang="he-IL" sz="2400" b="1" dirty="0" smtClean="0">
                <a:solidFill>
                  <a:srgbClr val="FFFF00"/>
                </a:solidFill>
              </a:rPr>
              <a:t>) הנהוגה </a:t>
            </a:r>
            <a:r>
              <a:rPr lang="he-IL" sz="2400" b="1" dirty="0">
                <a:solidFill>
                  <a:srgbClr val="FFFF00"/>
                </a:solidFill>
              </a:rPr>
              <a:t>בישראל, שבה יכולה הכנסת להפיל את הממשלה. הבחירה האישית מאפשרת לראש הרשות להתפנות לניהולה, ולא להיות תלוי במאבקי כוח פוליטיים מול חברי מועצת הרשות. ואולם, הפיצול הזה עלול ליצור שיתוק הדדי, אם ראש הרשות ימצא את עצמו מול מועצה לעומתית. </a:t>
            </a:r>
          </a:p>
        </p:txBody>
      </p:sp>
    </p:spTree>
    <p:extLst>
      <p:ext uri="{BB962C8B-B14F-4D97-AF65-F5344CB8AC3E}">
        <p14:creationId xmlns:p14="http://schemas.microsoft.com/office/powerpoint/2010/main" val="36296387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27384"/>
            <a:ext cx="8784976" cy="830997"/>
          </a:xfrm>
          <a:prstGeom prst="rect">
            <a:avLst/>
          </a:prstGeom>
          <a:noFill/>
        </p:spPr>
        <p:txBody>
          <a:bodyPr wrap="square" rtlCol="1">
            <a:spAutoFit/>
          </a:bodyPr>
          <a:lstStyle/>
          <a:p>
            <a:pPr algn="ctr"/>
            <a:r>
              <a:rPr lang="he-IL" sz="4800" b="1" dirty="0" smtClean="0">
                <a:solidFill>
                  <a:srgbClr val="FFFF00"/>
                </a:solidFill>
                <a:effectLst>
                  <a:outerShdw blurRad="38100" dist="38100" dir="2700000" algn="tl">
                    <a:srgbClr val="000000">
                      <a:alpha val="43137"/>
                    </a:srgbClr>
                  </a:outerShdw>
                </a:effectLst>
              </a:rPr>
              <a:t>הרשות המקומית</a:t>
            </a:r>
            <a:endParaRPr lang="he-IL" sz="4800" b="1" dirty="0">
              <a:solidFill>
                <a:srgbClr val="FFFF00"/>
              </a:solidFill>
              <a:effectLst>
                <a:outerShdw blurRad="38100" dist="38100" dir="2700000" algn="tl">
                  <a:srgbClr val="000000">
                    <a:alpha val="43137"/>
                  </a:srgbClr>
                </a:outerShdw>
              </a:effectLst>
            </a:endParaRPr>
          </a:p>
        </p:txBody>
      </p:sp>
      <p:sp>
        <p:nvSpPr>
          <p:cNvPr id="3" name="TextBox 2"/>
          <p:cNvSpPr txBox="1"/>
          <p:nvPr/>
        </p:nvSpPr>
        <p:spPr>
          <a:xfrm>
            <a:off x="0" y="764704"/>
            <a:ext cx="9116888" cy="5355312"/>
          </a:xfrm>
          <a:prstGeom prst="rect">
            <a:avLst/>
          </a:prstGeom>
          <a:noFill/>
        </p:spPr>
        <p:txBody>
          <a:bodyPr wrap="square" rtlCol="1">
            <a:spAutoFit/>
          </a:bodyPr>
          <a:lstStyle/>
          <a:p>
            <a:pPr marL="457200" indent="-457200">
              <a:lnSpc>
                <a:spcPct val="150000"/>
              </a:lnSpc>
              <a:buFont typeface="Arial" panose="020B0604020202020204" pitchFamily="34" charset="0"/>
              <a:buChar char="•"/>
            </a:pPr>
            <a:r>
              <a:rPr lang="he-IL" sz="2400" b="1" dirty="0" smtClean="0">
                <a:solidFill>
                  <a:srgbClr val="FFFF00"/>
                </a:solidFill>
              </a:rPr>
              <a:t>עיקרון הפרדת הרשויות:</a:t>
            </a:r>
          </a:p>
          <a:p>
            <a:pPr marL="914400" lvl="1" indent="-457200">
              <a:lnSpc>
                <a:spcPct val="150000"/>
              </a:lnSpc>
              <a:buFont typeface="Arial" panose="020B0604020202020204" pitchFamily="34" charset="0"/>
              <a:buChar char="•"/>
            </a:pPr>
            <a:r>
              <a:rPr lang="he-IL" sz="2400" b="1" dirty="0" smtClean="0">
                <a:solidFill>
                  <a:srgbClr val="FFFF00"/>
                </a:solidFill>
              </a:rPr>
              <a:t>גם ברשות המקומית, ישנו סוג של הפרדת רשויות, בדומה לאופן ההתנהלות רשויות השלטון המרכזיות.</a:t>
            </a:r>
          </a:p>
          <a:p>
            <a:pPr marL="914400" lvl="1" indent="-457200">
              <a:lnSpc>
                <a:spcPct val="150000"/>
              </a:lnSpc>
              <a:buFont typeface="Arial" panose="020B0604020202020204" pitchFamily="34" charset="0"/>
              <a:buChar char="•"/>
            </a:pPr>
            <a:r>
              <a:rPr lang="he-IL" sz="2400" b="1" dirty="0" smtClean="0">
                <a:solidFill>
                  <a:srgbClr val="FFFF00"/>
                </a:solidFill>
              </a:rPr>
              <a:t>כיצד הדבר בא לידי ביטוי ברשות המקומית ?</a:t>
            </a:r>
          </a:p>
          <a:p>
            <a:pPr marL="1371600" lvl="2" indent="-457200">
              <a:lnSpc>
                <a:spcPct val="150000"/>
              </a:lnSpc>
              <a:buFont typeface="Arial" panose="020B0604020202020204" pitchFamily="34" charset="0"/>
              <a:buChar char="•"/>
            </a:pPr>
            <a:r>
              <a:rPr lang="he-IL" sz="2200" b="1" dirty="0" smtClean="0">
                <a:solidFill>
                  <a:srgbClr val="FFFF00"/>
                </a:solidFill>
              </a:rPr>
              <a:t>ראש העיר </a:t>
            </a:r>
            <a:r>
              <a:rPr lang="he-IL" sz="2200" b="1" dirty="0" err="1" smtClean="0">
                <a:solidFill>
                  <a:srgbClr val="FFFF00"/>
                </a:solidFill>
              </a:rPr>
              <a:t>וסגניו</a:t>
            </a:r>
            <a:r>
              <a:rPr lang="he-IL" sz="2200" b="1" dirty="0" smtClean="0">
                <a:solidFill>
                  <a:srgbClr val="FFFF00"/>
                </a:solidFill>
              </a:rPr>
              <a:t> – משמשים כרשות המבצעת של העיר, אחראים על הניהול השוטף של העיר, הוצאת מדיניות המועצה לפועל, מינוי עובדים </a:t>
            </a:r>
            <a:r>
              <a:rPr lang="he-IL" sz="2200" b="1" dirty="0" err="1" smtClean="0">
                <a:solidFill>
                  <a:srgbClr val="FFFF00"/>
                </a:solidFill>
              </a:rPr>
              <a:t>וכו</a:t>
            </a:r>
            <a:r>
              <a:rPr lang="he-IL" sz="2200" b="1" dirty="0" smtClean="0">
                <a:solidFill>
                  <a:srgbClr val="FFFF00"/>
                </a:solidFill>
              </a:rPr>
              <a:t>'.</a:t>
            </a:r>
          </a:p>
          <a:p>
            <a:pPr marL="1371600" lvl="2" indent="-457200">
              <a:lnSpc>
                <a:spcPct val="150000"/>
              </a:lnSpc>
              <a:buFont typeface="Arial" panose="020B0604020202020204" pitchFamily="34" charset="0"/>
              <a:buChar char="•"/>
            </a:pPr>
            <a:r>
              <a:rPr lang="he-IL" sz="2200" b="1" dirty="0" smtClean="0">
                <a:solidFill>
                  <a:srgbClr val="FFFF00"/>
                </a:solidFill>
              </a:rPr>
              <a:t>מועצת הרשות – משמשת כגוף המחוקק בעיר, נבחרת בדומה לרשות המחוקקת (נבחרת ע"י הציבור, שיטה יחסית).                                 המועצה מתווה מדיניות, מבקרת, מנחה וגם היא פועלת באמצעות וועדות.</a:t>
            </a:r>
            <a:endParaRPr lang="he-IL" sz="2200" b="1" dirty="0">
              <a:solidFill>
                <a:srgbClr val="FFFF00"/>
              </a:solidFill>
            </a:endParaRPr>
          </a:p>
        </p:txBody>
      </p:sp>
    </p:spTree>
    <p:extLst>
      <p:ext uri="{BB962C8B-B14F-4D97-AF65-F5344CB8AC3E}">
        <p14:creationId xmlns:p14="http://schemas.microsoft.com/office/powerpoint/2010/main" val="638904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1000"/>
                                        <p:tgtEl>
                                          <p:spTgt spid="3">
                                            <p:txEl>
                                              <p:pRg st="1" end="1"/>
                                            </p:txEl>
                                          </p:spTgt>
                                        </p:tgtEl>
                                      </p:cBhvr>
                                    </p:animEffect>
                                    <p:anim calcmode="lin" valueType="num">
                                      <p:cBhvr>
                                        <p:cTn id="1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1000"/>
                                        <p:tgtEl>
                                          <p:spTgt spid="3">
                                            <p:txEl>
                                              <p:pRg st="2" end="2"/>
                                            </p:txEl>
                                          </p:spTgt>
                                        </p:tgtEl>
                                      </p:cBhvr>
                                    </p:animEffect>
                                    <p:anim calcmode="lin" valueType="num">
                                      <p:cBhvr>
                                        <p:cTn id="2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fade">
                                      <p:cBhvr>
                                        <p:cTn id="29" dur="1000"/>
                                        <p:tgtEl>
                                          <p:spTgt spid="3">
                                            <p:txEl>
                                              <p:pRg st="3" end="3"/>
                                            </p:txEl>
                                          </p:spTgt>
                                        </p:tgtEl>
                                      </p:cBhvr>
                                    </p:animEffect>
                                    <p:anim calcmode="lin" valueType="num">
                                      <p:cBhvr>
                                        <p:cTn id="3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14" presetClass="entr" presetSubtype="10" fill="hold" nodeType="clickEffect">
                                  <p:stCondLst>
                                    <p:cond delay="0"/>
                                  </p:stCondLst>
                                  <p:childTnLst>
                                    <p:set>
                                      <p:cBhvr>
                                        <p:cTn id="35" dur="1" fill="hold">
                                          <p:stCondLst>
                                            <p:cond delay="0"/>
                                          </p:stCondLst>
                                        </p:cTn>
                                        <p:tgtEl>
                                          <p:spTgt spid="3">
                                            <p:txEl>
                                              <p:pRg st="4" end="4"/>
                                            </p:txEl>
                                          </p:spTgt>
                                        </p:tgtEl>
                                        <p:attrNameLst>
                                          <p:attrName>style.visibility</p:attrName>
                                        </p:attrNameLst>
                                      </p:cBhvr>
                                      <p:to>
                                        <p:strVal val="visible"/>
                                      </p:to>
                                    </p:set>
                                    <p:animEffect transition="in" filter="randombar(horizontal)">
                                      <p:cBhvr>
                                        <p:cTn id="36"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27384"/>
            <a:ext cx="8784976" cy="830997"/>
          </a:xfrm>
          <a:prstGeom prst="rect">
            <a:avLst/>
          </a:prstGeom>
          <a:noFill/>
        </p:spPr>
        <p:txBody>
          <a:bodyPr wrap="square" rtlCol="1">
            <a:spAutoFit/>
          </a:bodyPr>
          <a:lstStyle/>
          <a:p>
            <a:pPr algn="ctr"/>
            <a:r>
              <a:rPr lang="he-IL" sz="4800" b="1" dirty="0" smtClean="0">
                <a:solidFill>
                  <a:srgbClr val="FFFF00"/>
                </a:solidFill>
                <a:effectLst>
                  <a:outerShdw blurRad="38100" dist="38100" dir="2700000" algn="tl">
                    <a:srgbClr val="000000">
                      <a:alpha val="43137"/>
                    </a:srgbClr>
                  </a:outerShdw>
                </a:effectLst>
              </a:rPr>
              <a:t>ועדה קרואה</a:t>
            </a:r>
            <a:endParaRPr lang="he-IL" sz="4800" b="1" dirty="0">
              <a:solidFill>
                <a:srgbClr val="FFFF00"/>
              </a:solidFill>
              <a:effectLst>
                <a:outerShdw blurRad="38100" dist="38100" dir="2700000" algn="tl">
                  <a:srgbClr val="000000">
                    <a:alpha val="43137"/>
                  </a:srgbClr>
                </a:outerShdw>
              </a:effectLst>
            </a:endParaRPr>
          </a:p>
        </p:txBody>
      </p:sp>
      <p:sp>
        <p:nvSpPr>
          <p:cNvPr id="3" name="TextBox 2"/>
          <p:cNvSpPr txBox="1"/>
          <p:nvPr/>
        </p:nvSpPr>
        <p:spPr>
          <a:xfrm>
            <a:off x="0" y="764704"/>
            <a:ext cx="9116888" cy="5078313"/>
          </a:xfrm>
          <a:prstGeom prst="rect">
            <a:avLst/>
          </a:prstGeom>
          <a:noFill/>
        </p:spPr>
        <p:txBody>
          <a:bodyPr wrap="square" rtlCol="1">
            <a:spAutoFit/>
          </a:bodyPr>
          <a:lstStyle/>
          <a:p>
            <a:pPr marL="457200" indent="-457200">
              <a:lnSpc>
                <a:spcPct val="150000"/>
              </a:lnSpc>
              <a:buFont typeface="Arial" panose="020B0604020202020204" pitchFamily="34" charset="0"/>
              <a:buChar char="•"/>
            </a:pPr>
            <a:r>
              <a:rPr lang="he-IL" sz="2400" b="1" u="sng" dirty="0" smtClean="0">
                <a:solidFill>
                  <a:srgbClr val="FFFF00"/>
                </a:solidFill>
              </a:rPr>
              <a:t>ועדה קרואה:</a:t>
            </a:r>
          </a:p>
          <a:p>
            <a:pPr marL="914400" lvl="1" indent="-457200">
              <a:lnSpc>
                <a:spcPct val="150000"/>
              </a:lnSpc>
              <a:buFont typeface="Arial" panose="020B0604020202020204" pitchFamily="34" charset="0"/>
              <a:buChar char="•"/>
            </a:pPr>
            <a:r>
              <a:rPr lang="he-IL" sz="2400" b="1" dirty="0" smtClean="0">
                <a:solidFill>
                  <a:srgbClr val="FFFF00"/>
                </a:solidFill>
              </a:rPr>
              <a:t>כאשר שר הפנים מחליט שרשות מקומית אינה מתפקדת כנדרש למשל:</a:t>
            </a:r>
          </a:p>
          <a:p>
            <a:pPr marL="1371600" lvl="2" indent="-457200">
              <a:lnSpc>
                <a:spcPct val="150000"/>
              </a:lnSpc>
              <a:buFont typeface="Arial" panose="020B0604020202020204" pitchFamily="34" charset="0"/>
              <a:buChar char="•"/>
            </a:pPr>
            <a:r>
              <a:rPr lang="he-IL" sz="2400" b="1" dirty="0" smtClean="0">
                <a:solidFill>
                  <a:srgbClr val="FFFF00"/>
                </a:solidFill>
              </a:rPr>
              <a:t>ראש העיר לא הצליח להעביר תקציב במועצה במשך חצי שנה.</a:t>
            </a:r>
          </a:p>
          <a:p>
            <a:pPr marL="1371600" lvl="2" indent="-457200">
              <a:lnSpc>
                <a:spcPct val="150000"/>
              </a:lnSpc>
              <a:buFont typeface="Arial" panose="020B0604020202020204" pitchFamily="34" charset="0"/>
              <a:buChar char="•"/>
            </a:pPr>
            <a:r>
              <a:rPr lang="he-IL" sz="2400" b="1" dirty="0" smtClean="0">
                <a:solidFill>
                  <a:srgbClr val="FFFF00"/>
                </a:solidFill>
              </a:rPr>
              <a:t>גירעון כספי גדול ללא הצלחה לצמצם אותו, שיעור גביית מיסים נמוך.</a:t>
            </a:r>
          </a:p>
          <a:p>
            <a:pPr marL="1371600" lvl="2" indent="-457200">
              <a:lnSpc>
                <a:spcPct val="150000"/>
              </a:lnSpc>
              <a:buFont typeface="Arial" panose="020B0604020202020204" pitchFamily="34" charset="0"/>
              <a:buChar char="•"/>
            </a:pPr>
            <a:r>
              <a:rPr lang="he-IL" sz="2400" b="1" dirty="0" smtClean="0">
                <a:solidFill>
                  <a:srgbClr val="FFFF00"/>
                </a:solidFill>
              </a:rPr>
              <a:t>בעלי תפקידים אינם ממלאים את תפקידם כנדרש.</a:t>
            </a:r>
          </a:p>
          <a:p>
            <a:pPr marL="1371600" lvl="2" indent="-457200">
              <a:lnSpc>
                <a:spcPct val="150000"/>
              </a:lnSpc>
              <a:buFont typeface="Arial" panose="020B0604020202020204" pitchFamily="34" charset="0"/>
              <a:buChar char="•"/>
            </a:pPr>
            <a:r>
              <a:rPr lang="he-IL" sz="2400" b="1" dirty="0" smtClean="0">
                <a:solidFill>
                  <a:srgbClr val="FFFF00"/>
                </a:solidFill>
              </a:rPr>
              <a:t> מספר חברי מועצת העיר פחת מתחת למינימום הנדרש.</a:t>
            </a:r>
          </a:p>
          <a:p>
            <a:pPr marL="1371600" lvl="2" indent="-457200">
              <a:lnSpc>
                <a:spcPct val="150000"/>
              </a:lnSpc>
              <a:buFont typeface="Arial" panose="020B0604020202020204" pitchFamily="34" charset="0"/>
              <a:buChar char="•"/>
            </a:pPr>
            <a:r>
              <a:rPr lang="he-IL" sz="2400" b="1" dirty="0" smtClean="0">
                <a:solidFill>
                  <a:srgbClr val="FFFF00"/>
                </a:solidFill>
              </a:rPr>
              <a:t>תכנית הבראה לעיר שנכשלה.</a:t>
            </a:r>
          </a:p>
          <a:p>
            <a:pPr marL="914400" lvl="1" indent="-457200">
              <a:lnSpc>
                <a:spcPct val="150000"/>
              </a:lnSpc>
              <a:buFont typeface="Arial" panose="020B0604020202020204" pitchFamily="34" charset="0"/>
              <a:buChar char="•"/>
            </a:pPr>
            <a:endParaRPr lang="he-IL" sz="2400" b="1" dirty="0" smtClean="0">
              <a:solidFill>
                <a:srgbClr val="FFFF00"/>
              </a:solidFill>
            </a:endParaRPr>
          </a:p>
        </p:txBody>
      </p:sp>
    </p:spTree>
    <p:extLst>
      <p:ext uri="{BB962C8B-B14F-4D97-AF65-F5344CB8AC3E}">
        <p14:creationId xmlns:p14="http://schemas.microsoft.com/office/powerpoint/2010/main" val="3633766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1000"/>
                                        <p:tgtEl>
                                          <p:spTgt spid="3">
                                            <p:txEl>
                                              <p:pRg st="1" end="1"/>
                                            </p:txEl>
                                          </p:spTgt>
                                        </p:tgtEl>
                                      </p:cBhvr>
                                    </p:animEffect>
                                    <p:anim calcmode="lin" valueType="num">
                                      <p:cBhvr>
                                        <p:cTn id="1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1000"/>
                                        <p:tgtEl>
                                          <p:spTgt spid="3">
                                            <p:txEl>
                                              <p:pRg st="2" end="2"/>
                                            </p:txEl>
                                          </p:spTgt>
                                        </p:tgtEl>
                                      </p:cBhvr>
                                    </p:animEffect>
                                    <p:anim calcmode="lin" valueType="num">
                                      <p:cBhvr>
                                        <p:cTn id="2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1000"/>
                                        <p:tgtEl>
                                          <p:spTgt spid="3">
                                            <p:txEl>
                                              <p:pRg st="3" end="3"/>
                                            </p:txEl>
                                          </p:spTgt>
                                        </p:tgtEl>
                                      </p:cBhvr>
                                    </p:animEffect>
                                    <p:anim calcmode="lin" valueType="num">
                                      <p:cBhvr>
                                        <p:cTn id="2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3" end="3"/>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1000"/>
                                        <p:tgtEl>
                                          <p:spTgt spid="3">
                                            <p:txEl>
                                              <p:pRg st="4" end="4"/>
                                            </p:txEl>
                                          </p:spTgt>
                                        </p:tgtEl>
                                      </p:cBhvr>
                                    </p:animEffect>
                                    <p:anim calcmode="lin" valueType="num">
                                      <p:cBhvr>
                                        <p:cTn id="3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5" presetID="42" presetClass="entr" presetSubtype="0" fill="hold" nodeType="with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1000"/>
                                        <p:tgtEl>
                                          <p:spTgt spid="3">
                                            <p:txEl>
                                              <p:pRg st="5" end="5"/>
                                            </p:txEl>
                                          </p:spTgt>
                                        </p:tgtEl>
                                      </p:cBhvr>
                                    </p:animEffect>
                                    <p:anim calcmode="lin" valueType="num">
                                      <p:cBhvr>
                                        <p:cTn id="3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9" dur="1000" fill="hold"/>
                                        <p:tgtEl>
                                          <p:spTgt spid="3">
                                            <p:txEl>
                                              <p:pRg st="5" end="5"/>
                                            </p:txEl>
                                          </p:spTgt>
                                        </p:tgtEl>
                                        <p:attrNameLst>
                                          <p:attrName>ppt_y</p:attrName>
                                        </p:attrNameLst>
                                      </p:cBhvr>
                                      <p:tavLst>
                                        <p:tav tm="0">
                                          <p:val>
                                            <p:strVal val="#ppt_y+.1"/>
                                          </p:val>
                                        </p:tav>
                                        <p:tav tm="100000">
                                          <p:val>
                                            <p:strVal val="#ppt_y"/>
                                          </p:val>
                                        </p:tav>
                                      </p:tavLst>
                                    </p:anim>
                                  </p:childTnLst>
                                </p:cTn>
                              </p:par>
                              <p:par>
                                <p:cTn id="40" presetID="42" presetClass="entr" presetSubtype="0" fill="hold" nodeType="with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27384"/>
            <a:ext cx="8784976" cy="830997"/>
          </a:xfrm>
          <a:prstGeom prst="rect">
            <a:avLst/>
          </a:prstGeom>
          <a:noFill/>
        </p:spPr>
        <p:txBody>
          <a:bodyPr wrap="square" rtlCol="1">
            <a:spAutoFit/>
          </a:bodyPr>
          <a:lstStyle/>
          <a:p>
            <a:pPr algn="ctr"/>
            <a:r>
              <a:rPr lang="he-IL" sz="4800" b="1" dirty="0" smtClean="0">
                <a:solidFill>
                  <a:srgbClr val="FFFF00"/>
                </a:solidFill>
                <a:effectLst>
                  <a:outerShdw blurRad="38100" dist="38100" dir="2700000" algn="tl">
                    <a:srgbClr val="000000">
                      <a:alpha val="43137"/>
                    </a:srgbClr>
                  </a:outerShdw>
                </a:effectLst>
              </a:rPr>
              <a:t>ועדה קרואה</a:t>
            </a:r>
            <a:endParaRPr lang="he-IL" sz="4800" b="1" dirty="0">
              <a:solidFill>
                <a:srgbClr val="FFFF00"/>
              </a:solidFill>
              <a:effectLst>
                <a:outerShdw blurRad="38100" dist="38100" dir="2700000" algn="tl">
                  <a:srgbClr val="000000">
                    <a:alpha val="43137"/>
                  </a:srgbClr>
                </a:outerShdw>
              </a:effectLst>
            </a:endParaRPr>
          </a:p>
        </p:txBody>
      </p:sp>
      <p:sp>
        <p:nvSpPr>
          <p:cNvPr id="3" name="TextBox 2"/>
          <p:cNvSpPr txBox="1"/>
          <p:nvPr/>
        </p:nvSpPr>
        <p:spPr>
          <a:xfrm>
            <a:off x="0" y="764704"/>
            <a:ext cx="9116888" cy="4524315"/>
          </a:xfrm>
          <a:prstGeom prst="rect">
            <a:avLst/>
          </a:prstGeom>
          <a:noFill/>
        </p:spPr>
        <p:txBody>
          <a:bodyPr wrap="square" rtlCol="1">
            <a:spAutoFit/>
          </a:bodyPr>
          <a:lstStyle/>
          <a:p>
            <a:pPr marL="457200" indent="-457200">
              <a:lnSpc>
                <a:spcPct val="150000"/>
              </a:lnSpc>
              <a:buFont typeface="Arial" panose="020B0604020202020204" pitchFamily="34" charset="0"/>
              <a:buChar char="•"/>
            </a:pPr>
            <a:r>
              <a:rPr lang="he-IL" sz="2400" b="1" dirty="0" smtClean="0">
                <a:solidFill>
                  <a:srgbClr val="FFFF00"/>
                </a:solidFill>
              </a:rPr>
              <a:t>במצב שכזה מפזר שר הפנים את המועצה, מדיח את ראש המועצה וממנה ועדה קרואה שתנהל את העיר ותביא אותה למצב טוב יותר בתקופה שהוא מקציב לה.</a:t>
            </a:r>
          </a:p>
          <a:p>
            <a:pPr marL="457200" indent="-457200">
              <a:lnSpc>
                <a:spcPct val="150000"/>
              </a:lnSpc>
              <a:buFont typeface="Arial" panose="020B0604020202020204" pitchFamily="34" charset="0"/>
              <a:buChar char="•"/>
            </a:pPr>
            <a:r>
              <a:rPr lang="he-IL" sz="2400" b="1" dirty="0" smtClean="0">
                <a:solidFill>
                  <a:srgbClr val="FFFF00"/>
                </a:solidFill>
              </a:rPr>
              <a:t>הועדה מורכבת מאנשים שהוכיחו את יכולתם לנהל בתחום העירוני, ובליווי של משרד הפנים היא בונה תכנית עבודה להבראת מצבה של העיר / מועצה עד למצב שבו ניתן יהיה לקיים בחירות ולהקים מועצה שתמשיך לנהל את העיר בצורה טובה.</a:t>
            </a:r>
          </a:p>
          <a:p>
            <a:pPr marL="914400" lvl="1" indent="-457200">
              <a:lnSpc>
                <a:spcPct val="150000"/>
              </a:lnSpc>
              <a:buFont typeface="Arial" panose="020B0604020202020204" pitchFamily="34" charset="0"/>
              <a:buChar char="•"/>
            </a:pPr>
            <a:endParaRPr lang="he-IL" sz="2400" b="1" dirty="0" smtClean="0">
              <a:solidFill>
                <a:srgbClr val="FFFF00"/>
              </a:solidFill>
            </a:endParaRPr>
          </a:p>
        </p:txBody>
      </p:sp>
    </p:spTree>
    <p:extLst>
      <p:ext uri="{BB962C8B-B14F-4D97-AF65-F5344CB8AC3E}">
        <p14:creationId xmlns:p14="http://schemas.microsoft.com/office/powerpoint/2010/main" val="1169902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42" presetClass="entr" presetSubtype="0" fill="hold"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1000"/>
                                        <p:tgtEl>
                                          <p:spTgt spid="3">
                                            <p:txEl>
                                              <p:pRg st="0" end="0"/>
                                            </p:txEl>
                                          </p:spTgt>
                                        </p:tgtEl>
                                      </p:cBhvr>
                                    </p:animEffect>
                                    <p:anim calcmode="lin" valueType="num">
                                      <p:cBhvr>
                                        <p:cTn id="11"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2"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1000"/>
                                        <p:tgtEl>
                                          <p:spTgt spid="3">
                                            <p:txEl>
                                              <p:pRg st="1" end="1"/>
                                            </p:txEl>
                                          </p:spTgt>
                                        </p:tgtEl>
                                      </p:cBhvr>
                                    </p:animEffect>
                                    <p:anim calcmode="lin" valueType="num">
                                      <p:cBhvr>
                                        <p:cTn id="16"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7"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27384"/>
            <a:ext cx="8784976" cy="830997"/>
          </a:xfrm>
          <a:prstGeom prst="rect">
            <a:avLst/>
          </a:prstGeom>
          <a:noFill/>
        </p:spPr>
        <p:txBody>
          <a:bodyPr wrap="square" rtlCol="1">
            <a:spAutoFit/>
          </a:bodyPr>
          <a:lstStyle/>
          <a:p>
            <a:pPr algn="ctr"/>
            <a:r>
              <a:rPr lang="he-IL" sz="4800" b="1" dirty="0" smtClean="0">
                <a:solidFill>
                  <a:srgbClr val="FFFF00"/>
                </a:solidFill>
                <a:effectLst>
                  <a:outerShdw blurRad="38100" dist="38100" dir="2700000" algn="tl">
                    <a:srgbClr val="000000">
                      <a:alpha val="43137"/>
                    </a:srgbClr>
                  </a:outerShdw>
                </a:effectLst>
              </a:rPr>
              <a:t>שאלות תרגול</a:t>
            </a:r>
            <a:endParaRPr lang="he-IL" sz="4800" b="1" dirty="0">
              <a:solidFill>
                <a:srgbClr val="FFFF00"/>
              </a:solidFill>
              <a:effectLst>
                <a:outerShdw blurRad="38100" dist="38100" dir="2700000" algn="tl">
                  <a:srgbClr val="000000">
                    <a:alpha val="43137"/>
                  </a:srgbClr>
                </a:outerShdw>
              </a:effectLst>
            </a:endParaRPr>
          </a:p>
        </p:txBody>
      </p:sp>
      <p:sp>
        <p:nvSpPr>
          <p:cNvPr id="3" name="TextBox 2"/>
          <p:cNvSpPr txBox="1"/>
          <p:nvPr/>
        </p:nvSpPr>
        <p:spPr>
          <a:xfrm>
            <a:off x="0" y="764704"/>
            <a:ext cx="9116888" cy="6001643"/>
          </a:xfrm>
          <a:prstGeom prst="rect">
            <a:avLst/>
          </a:prstGeom>
          <a:noFill/>
        </p:spPr>
        <p:txBody>
          <a:bodyPr wrap="square" rtlCol="1">
            <a:spAutoFit/>
          </a:bodyPr>
          <a:lstStyle/>
          <a:p>
            <a:pPr marL="342900" indent="-342900">
              <a:buFont typeface="Arial" panose="020B0604020202020204" pitchFamily="34" charset="0"/>
              <a:buChar char="•"/>
            </a:pPr>
            <a:r>
              <a:rPr lang="he-IL" sz="2400" dirty="0">
                <a:solidFill>
                  <a:srgbClr val="FFFF00"/>
                </a:solidFill>
              </a:rPr>
              <a:t>הצג שני תחומים בהם </a:t>
            </a:r>
            <a:r>
              <a:rPr lang="he-IL" sz="2400" b="1" dirty="0">
                <a:solidFill>
                  <a:srgbClr val="FFFF00"/>
                </a:solidFill>
              </a:rPr>
              <a:t>הרשות המקומית כפופה לאישור השלטון המרכזי</a:t>
            </a:r>
            <a:r>
              <a:rPr lang="he-IL" sz="2400" dirty="0">
                <a:solidFill>
                  <a:srgbClr val="FFFF00"/>
                </a:solidFill>
              </a:rPr>
              <a:t>.</a:t>
            </a:r>
            <a:br>
              <a:rPr lang="he-IL" sz="2400" dirty="0">
                <a:solidFill>
                  <a:srgbClr val="FFFF00"/>
                </a:solidFill>
              </a:rPr>
            </a:br>
            <a:r>
              <a:rPr lang="he-IL" sz="2400" dirty="0">
                <a:solidFill>
                  <a:srgbClr val="FFFF00"/>
                </a:solidFill>
              </a:rPr>
              <a:t>הסבר כיצד מתממש </a:t>
            </a:r>
            <a:r>
              <a:rPr lang="he-IL" sz="2400" b="1" dirty="0">
                <a:solidFill>
                  <a:srgbClr val="FFFF00"/>
                </a:solidFill>
              </a:rPr>
              <a:t>פיזור העצמה הפוליטית</a:t>
            </a:r>
            <a:r>
              <a:rPr lang="he-IL" sz="2400" dirty="0">
                <a:solidFill>
                  <a:srgbClr val="FFFF00"/>
                </a:solidFill>
              </a:rPr>
              <a:t> באחד התחומים שהצגת.</a:t>
            </a:r>
          </a:p>
          <a:p>
            <a:pPr marL="342900" indent="-342900">
              <a:buFont typeface="Arial" panose="020B0604020202020204" pitchFamily="34" charset="0"/>
              <a:buChar char="•"/>
            </a:pPr>
            <a:r>
              <a:rPr lang="he-IL" sz="2400" dirty="0">
                <a:solidFill>
                  <a:srgbClr val="FFFF00"/>
                </a:solidFill>
              </a:rPr>
              <a:t>הצג את </a:t>
            </a:r>
            <a:r>
              <a:rPr lang="he-IL" sz="2400" b="1" dirty="0">
                <a:solidFill>
                  <a:srgbClr val="FFFF00"/>
                </a:solidFill>
              </a:rPr>
              <a:t>עיקרון הפרדת הרשויות</a:t>
            </a:r>
            <a:r>
              <a:rPr lang="he-IL" sz="2400" dirty="0">
                <a:solidFill>
                  <a:srgbClr val="FFFF00"/>
                </a:solidFill>
              </a:rPr>
              <a:t>.</a:t>
            </a:r>
            <a:br>
              <a:rPr lang="he-IL" sz="2400" dirty="0">
                <a:solidFill>
                  <a:srgbClr val="FFFF00"/>
                </a:solidFill>
              </a:rPr>
            </a:br>
            <a:r>
              <a:rPr lang="he-IL" sz="2400" dirty="0">
                <a:solidFill>
                  <a:srgbClr val="FFFF00"/>
                </a:solidFill>
              </a:rPr>
              <a:t>הסבר כיצד עיקרון זה מתקיים ב</a:t>
            </a:r>
            <a:r>
              <a:rPr lang="he-IL" sz="2400" b="1" dirty="0">
                <a:solidFill>
                  <a:srgbClr val="FFFF00"/>
                </a:solidFill>
              </a:rPr>
              <a:t>מבנה השלטון המקומי</a:t>
            </a:r>
            <a:r>
              <a:rPr lang="he-IL" sz="2400" dirty="0">
                <a:solidFill>
                  <a:srgbClr val="FFFF00"/>
                </a:solidFill>
              </a:rPr>
              <a:t> בישראל.</a:t>
            </a:r>
          </a:p>
          <a:p>
            <a:pPr marL="342900" indent="-342900">
              <a:buFont typeface="Arial" panose="020B0604020202020204" pitchFamily="34" charset="0"/>
              <a:buChar char="•"/>
            </a:pPr>
            <a:r>
              <a:rPr lang="he-IL" sz="2400" dirty="0">
                <a:solidFill>
                  <a:srgbClr val="FFFF00"/>
                </a:solidFill>
              </a:rPr>
              <a:t>הצג את סמכות הרשות המקומית: </a:t>
            </a:r>
            <a:r>
              <a:rPr lang="he-IL" sz="2400" b="1" dirty="0">
                <a:solidFill>
                  <a:srgbClr val="FFFF00"/>
                </a:solidFill>
              </a:rPr>
              <a:t>הטלת מסים</a:t>
            </a:r>
            <a:r>
              <a:rPr lang="he-IL" sz="2400" dirty="0">
                <a:solidFill>
                  <a:srgbClr val="FFFF00"/>
                </a:solidFill>
              </a:rPr>
              <a:t>.</a:t>
            </a:r>
            <a:br>
              <a:rPr lang="he-IL" sz="2400" dirty="0">
                <a:solidFill>
                  <a:srgbClr val="FFFF00"/>
                </a:solidFill>
              </a:rPr>
            </a:br>
            <a:r>
              <a:rPr lang="he-IL" sz="2400" dirty="0">
                <a:solidFill>
                  <a:srgbClr val="FFFF00"/>
                </a:solidFill>
              </a:rPr>
              <a:t>הסבר כיצד תהליך אישור הטלת המסים מבטא את </a:t>
            </a:r>
            <a:r>
              <a:rPr lang="he-IL" sz="2400" b="1" dirty="0">
                <a:solidFill>
                  <a:srgbClr val="FFFF00"/>
                </a:solidFill>
              </a:rPr>
              <a:t>עיקרון שלטון החוק</a:t>
            </a:r>
            <a:r>
              <a:rPr lang="he-IL" sz="2400" dirty="0">
                <a:solidFill>
                  <a:srgbClr val="FFFF00"/>
                </a:solidFill>
              </a:rPr>
              <a:t>.</a:t>
            </a:r>
          </a:p>
          <a:p>
            <a:pPr marL="342900" indent="-342900">
              <a:buFont typeface="Arial" panose="020B0604020202020204" pitchFamily="34" charset="0"/>
              <a:buChar char="•"/>
            </a:pPr>
            <a:r>
              <a:rPr lang="he-IL" sz="2400" dirty="0">
                <a:solidFill>
                  <a:srgbClr val="FFFF00"/>
                </a:solidFill>
              </a:rPr>
              <a:t>הצג את עיקרון </a:t>
            </a:r>
            <a:r>
              <a:rPr lang="he-IL" sz="2400" b="1" dirty="0">
                <a:solidFill>
                  <a:srgbClr val="FFFF00"/>
                </a:solidFill>
              </a:rPr>
              <a:t>הכרעת הרוב.</a:t>
            </a:r>
            <a:r>
              <a:rPr lang="he-IL" sz="2400" dirty="0">
                <a:solidFill>
                  <a:srgbClr val="FFFF00"/>
                </a:solidFill>
              </a:rPr>
              <a:t/>
            </a:r>
            <a:br>
              <a:rPr lang="he-IL" sz="2400" dirty="0">
                <a:solidFill>
                  <a:srgbClr val="FFFF00"/>
                </a:solidFill>
              </a:rPr>
            </a:br>
            <a:r>
              <a:rPr lang="he-IL" sz="2400" dirty="0">
                <a:solidFill>
                  <a:srgbClr val="FFFF00"/>
                </a:solidFill>
              </a:rPr>
              <a:t>הסבר כיצד עיקרון זה בא לידי ביטוי ב</a:t>
            </a:r>
            <a:r>
              <a:rPr lang="he-IL" sz="2400" b="1" dirty="0">
                <a:solidFill>
                  <a:srgbClr val="FFFF00"/>
                </a:solidFill>
              </a:rPr>
              <a:t>שיטת הבחירות לראש הרשות המקומית</a:t>
            </a:r>
            <a:r>
              <a:rPr lang="he-IL" sz="2400" dirty="0">
                <a:solidFill>
                  <a:srgbClr val="FFFF00"/>
                </a:solidFill>
              </a:rPr>
              <a:t> בישראל.</a:t>
            </a:r>
          </a:p>
          <a:p>
            <a:pPr marL="342900" indent="-342900">
              <a:buFont typeface="Arial" panose="020B0604020202020204" pitchFamily="34" charset="0"/>
              <a:buChar char="•"/>
            </a:pPr>
            <a:r>
              <a:rPr lang="he-IL" sz="2400" dirty="0">
                <a:solidFill>
                  <a:srgbClr val="FFFF00"/>
                </a:solidFill>
              </a:rPr>
              <a:t>הצג מהי "</a:t>
            </a:r>
            <a:r>
              <a:rPr lang="he-IL" sz="2400" b="1" dirty="0">
                <a:solidFill>
                  <a:srgbClr val="FFFF00"/>
                </a:solidFill>
              </a:rPr>
              <a:t>ועדה קרואה</a:t>
            </a:r>
            <a:r>
              <a:rPr lang="he-IL" sz="2400" dirty="0">
                <a:solidFill>
                  <a:srgbClr val="FFFF00"/>
                </a:solidFill>
              </a:rPr>
              <a:t>" בשלטון המקומי בישראל.</a:t>
            </a:r>
            <a:br>
              <a:rPr lang="he-IL" sz="2400" dirty="0">
                <a:solidFill>
                  <a:srgbClr val="FFFF00"/>
                </a:solidFill>
              </a:rPr>
            </a:br>
            <a:r>
              <a:rPr lang="he-IL" sz="2400" dirty="0">
                <a:solidFill>
                  <a:srgbClr val="FFFF00"/>
                </a:solidFill>
              </a:rPr>
              <a:t>הסבר כיצד "ועדה קרואה" עלולה לפגוע במימוש </a:t>
            </a:r>
            <a:r>
              <a:rPr lang="he-IL" sz="2400" b="1" dirty="0">
                <a:solidFill>
                  <a:srgbClr val="FFFF00"/>
                </a:solidFill>
              </a:rPr>
              <a:t>עיקרון שלטון העם</a:t>
            </a:r>
            <a:r>
              <a:rPr lang="he-IL" sz="2400" dirty="0">
                <a:solidFill>
                  <a:srgbClr val="FFFF00"/>
                </a:solidFill>
              </a:rPr>
              <a:t>.</a:t>
            </a:r>
          </a:p>
          <a:p>
            <a:pPr marL="342900" indent="-342900">
              <a:buFont typeface="Arial" panose="020B0604020202020204" pitchFamily="34" charset="0"/>
              <a:buChar char="•"/>
            </a:pPr>
            <a:r>
              <a:rPr lang="he-IL" sz="2400" dirty="0">
                <a:solidFill>
                  <a:srgbClr val="FFFF00"/>
                </a:solidFill>
              </a:rPr>
              <a:t>הצג את המושג "</a:t>
            </a:r>
            <a:r>
              <a:rPr lang="he-IL" sz="2400" b="1" dirty="0">
                <a:solidFill>
                  <a:srgbClr val="FFFF00"/>
                </a:solidFill>
              </a:rPr>
              <a:t>זכויות מיעוטים</a:t>
            </a:r>
            <a:r>
              <a:rPr lang="he-IL" sz="2400" dirty="0">
                <a:solidFill>
                  <a:srgbClr val="FFFF00"/>
                </a:solidFill>
              </a:rPr>
              <a:t>".</a:t>
            </a:r>
            <a:br>
              <a:rPr lang="he-IL" sz="2400" dirty="0">
                <a:solidFill>
                  <a:srgbClr val="FFFF00"/>
                </a:solidFill>
              </a:rPr>
            </a:br>
            <a:r>
              <a:rPr lang="he-IL" sz="2400" dirty="0">
                <a:solidFill>
                  <a:srgbClr val="FFFF00"/>
                </a:solidFill>
              </a:rPr>
              <a:t>הסבר כיצד </a:t>
            </a:r>
            <a:r>
              <a:rPr lang="he-IL" sz="2400" b="1" dirty="0">
                <a:solidFill>
                  <a:srgbClr val="FFFF00"/>
                </a:solidFill>
              </a:rPr>
              <a:t>הרשויות המקומיות בישראל</a:t>
            </a:r>
            <a:r>
              <a:rPr lang="he-IL" sz="2400" dirty="0">
                <a:solidFill>
                  <a:srgbClr val="FFFF00"/>
                </a:solidFill>
              </a:rPr>
              <a:t> יכולות לממש זכויות אלו.</a:t>
            </a:r>
          </a:p>
          <a:p>
            <a:pPr marL="342900" indent="-342900">
              <a:buFont typeface="Arial" panose="020B0604020202020204" pitchFamily="34" charset="0"/>
              <a:buChar char="•"/>
            </a:pPr>
            <a:r>
              <a:rPr lang="he-IL" sz="2400" dirty="0">
                <a:solidFill>
                  <a:srgbClr val="FFFF00"/>
                </a:solidFill>
              </a:rPr>
              <a:t>הצג את המושג "</a:t>
            </a:r>
            <a:r>
              <a:rPr lang="he-IL" sz="2400" b="1" dirty="0">
                <a:solidFill>
                  <a:srgbClr val="FFFF00"/>
                </a:solidFill>
              </a:rPr>
              <a:t>חוק עזר עירוני</a:t>
            </a:r>
            <a:r>
              <a:rPr lang="he-IL" sz="2400" dirty="0">
                <a:solidFill>
                  <a:srgbClr val="FFFF00"/>
                </a:solidFill>
              </a:rPr>
              <a:t>".</a:t>
            </a:r>
            <a:br>
              <a:rPr lang="he-IL" sz="2400" dirty="0">
                <a:solidFill>
                  <a:srgbClr val="FFFF00"/>
                </a:solidFill>
              </a:rPr>
            </a:br>
            <a:r>
              <a:rPr lang="he-IL" sz="2400" dirty="0">
                <a:solidFill>
                  <a:srgbClr val="FFFF00"/>
                </a:solidFill>
              </a:rPr>
              <a:t>הסבר כיצד </a:t>
            </a:r>
            <a:r>
              <a:rPr lang="he-IL" sz="2400" b="1" dirty="0">
                <a:solidFill>
                  <a:srgbClr val="FFFF00"/>
                </a:solidFill>
              </a:rPr>
              <a:t>עיקרון שלטון העם</a:t>
            </a:r>
            <a:r>
              <a:rPr lang="he-IL" sz="2400" dirty="0">
                <a:solidFill>
                  <a:srgbClr val="FFFF00"/>
                </a:solidFill>
              </a:rPr>
              <a:t> בא לידי ביטוי בחקיקת חוקי עזר עירוניים.</a:t>
            </a:r>
          </a:p>
          <a:p>
            <a:endParaRPr lang="he-IL" sz="2400" b="1" dirty="0" smtClean="0">
              <a:solidFill>
                <a:srgbClr val="FFFF00"/>
              </a:solidFill>
            </a:endParaRPr>
          </a:p>
        </p:txBody>
      </p:sp>
    </p:spTree>
    <p:extLst>
      <p:ext uri="{BB962C8B-B14F-4D97-AF65-F5344CB8AC3E}">
        <p14:creationId xmlns:p14="http://schemas.microsoft.com/office/powerpoint/2010/main" val="2151917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42" presetClass="entr" presetSubtype="0" fill="hold"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1000"/>
                                        <p:tgtEl>
                                          <p:spTgt spid="3">
                                            <p:txEl>
                                              <p:pRg st="0" end="0"/>
                                            </p:txEl>
                                          </p:spTgt>
                                        </p:tgtEl>
                                      </p:cBhvr>
                                    </p:animEffect>
                                    <p:anim calcmode="lin" valueType="num">
                                      <p:cBhvr>
                                        <p:cTn id="11"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2"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3" presetID="42" presetClass="entr" presetSubtype="0"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1000"/>
                                        <p:tgtEl>
                                          <p:spTgt spid="3">
                                            <p:txEl>
                                              <p:pRg st="1" end="1"/>
                                            </p:txEl>
                                          </p:spTgt>
                                        </p:tgtEl>
                                      </p:cBhvr>
                                    </p:animEffect>
                                    <p:anim calcmode="lin" valueType="num">
                                      <p:cBhvr>
                                        <p:cTn id="16"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7"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8" presetID="42" presetClass="entr" presetSubtype="0" fill="hold" nodeType="with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1000"/>
                                        <p:tgtEl>
                                          <p:spTgt spid="3">
                                            <p:txEl>
                                              <p:pRg st="2" end="2"/>
                                            </p:txEl>
                                          </p:spTgt>
                                        </p:tgtEl>
                                      </p:cBhvr>
                                    </p:animEffect>
                                    <p:anim calcmode="lin" valueType="num">
                                      <p:cBhvr>
                                        <p:cTn id="21"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2"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3" presetID="42" presetClass="entr" presetSubtype="0"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1000"/>
                                        <p:tgtEl>
                                          <p:spTgt spid="3">
                                            <p:txEl>
                                              <p:pRg st="3" end="3"/>
                                            </p:txEl>
                                          </p:spTgt>
                                        </p:tgtEl>
                                      </p:cBhvr>
                                    </p:animEffect>
                                    <p:anim calcmode="lin" valueType="num">
                                      <p:cBhvr>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8" presetID="42" presetClass="entr" presetSubtype="0" fill="hold" nodeType="withEffect">
                                  <p:stCondLst>
                                    <p:cond delay="0"/>
                                  </p:stCondLst>
                                  <p:childTnLst>
                                    <p:set>
                                      <p:cBhvr>
                                        <p:cTn id="29" dur="1" fill="hold">
                                          <p:stCondLst>
                                            <p:cond delay="0"/>
                                          </p:stCondLst>
                                        </p:cTn>
                                        <p:tgtEl>
                                          <p:spTgt spid="3">
                                            <p:txEl>
                                              <p:pRg st="4" end="4"/>
                                            </p:txEl>
                                          </p:spTgt>
                                        </p:tgtEl>
                                        <p:attrNameLst>
                                          <p:attrName>style.visibility</p:attrName>
                                        </p:attrNameLst>
                                      </p:cBhvr>
                                      <p:to>
                                        <p:strVal val="visible"/>
                                      </p:to>
                                    </p:set>
                                    <p:animEffect transition="in" filter="fade">
                                      <p:cBhvr>
                                        <p:cTn id="30" dur="1000"/>
                                        <p:tgtEl>
                                          <p:spTgt spid="3">
                                            <p:txEl>
                                              <p:pRg st="4" end="4"/>
                                            </p:txEl>
                                          </p:spTgt>
                                        </p:tgtEl>
                                      </p:cBhvr>
                                    </p:animEffect>
                                    <p:anim calcmode="lin" valueType="num">
                                      <p:cBhvr>
                                        <p:cTn id="31"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2"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3" presetID="42" presetClass="entr" presetSubtype="0" fill="hold" nodeType="with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8" presetID="42" presetClass="entr" presetSubtype="0" fill="hold" nodeType="withEffect">
                                  <p:stCondLst>
                                    <p:cond delay="0"/>
                                  </p:stCondLst>
                                  <p:childTnLst>
                                    <p:set>
                                      <p:cBhvr>
                                        <p:cTn id="39" dur="1" fill="hold">
                                          <p:stCondLst>
                                            <p:cond delay="0"/>
                                          </p:stCondLst>
                                        </p:cTn>
                                        <p:tgtEl>
                                          <p:spTgt spid="3">
                                            <p:txEl>
                                              <p:pRg st="6" end="6"/>
                                            </p:txEl>
                                          </p:spTgt>
                                        </p:tgtEl>
                                        <p:attrNameLst>
                                          <p:attrName>style.visibility</p:attrName>
                                        </p:attrNameLst>
                                      </p:cBhvr>
                                      <p:to>
                                        <p:strVal val="visible"/>
                                      </p:to>
                                    </p:set>
                                    <p:animEffect transition="in" filter="fade">
                                      <p:cBhvr>
                                        <p:cTn id="40" dur="1000"/>
                                        <p:tgtEl>
                                          <p:spTgt spid="3">
                                            <p:txEl>
                                              <p:pRg st="6" end="6"/>
                                            </p:txEl>
                                          </p:spTgt>
                                        </p:tgtEl>
                                      </p:cBhvr>
                                    </p:animEffect>
                                    <p:anim calcmode="lin" valueType="num">
                                      <p:cBhvr>
                                        <p:cTn id="41"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49731"/>
            <a:ext cx="8784976" cy="830997"/>
          </a:xfrm>
          <a:prstGeom prst="rect">
            <a:avLst/>
          </a:prstGeom>
          <a:noFill/>
        </p:spPr>
        <p:txBody>
          <a:bodyPr wrap="square" rtlCol="1">
            <a:spAutoFit/>
          </a:bodyPr>
          <a:lstStyle/>
          <a:p>
            <a:pPr algn="ctr"/>
            <a:r>
              <a:rPr lang="he-IL" sz="4800" b="1" dirty="0" smtClean="0">
                <a:solidFill>
                  <a:srgbClr val="FFFF00"/>
                </a:solidFill>
                <a:effectLst>
                  <a:outerShdw blurRad="38100" dist="38100" dir="2700000" algn="tl">
                    <a:srgbClr val="000000">
                      <a:alpha val="43137"/>
                    </a:srgbClr>
                  </a:outerShdw>
                </a:effectLst>
              </a:rPr>
              <a:t> הרשות המקומית</a:t>
            </a:r>
            <a:endParaRPr lang="he-IL" sz="4800" b="1" dirty="0">
              <a:solidFill>
                <a:srgbClr val="FFFF00"/>
              </a:solidFill>
              <a:effectLst>
                <a:outerShdw blurRad="38100" dist="38100" dir="2700000" algn="tl">
                  <a:srgbClr val="000000">
                    <a:alpha val="43137"/>
                  </a:srgbClr>
                </a:outerShdw>
              </a:effectLst>
            </a:endParaRPr>
          </a:p>
        </p:txBody>
      </p:sp>
      <p:sp>
        <p:nvSpPr>
          <p:cNvPr id="5" name="TextBox 4"/>
          <p:cNvSpPr txBox="1"/>
          <p:nvPr/>
        </p:nvSpPr>
        <p:spPr>
          <a:xfrm>
            <a:off x="331912" y="1196752"/>
            <a:ext cx="8784976" cy="5016758"/>
          </a:xfrm>
          <a:prstGeom prst="rect">
            <a:avLst/>
          </a:prstGeom>
          <a:noFill/>
        </p:spPr>
        <p:txBody>
          <a:bodyPr wrap="square" rtlCol="1">
            <a:spAutoFit/>
          </a:bodyPr>
          <a:lstStyle/>
          <a:p>
            <a:pPr marL="685800" indent="-685800">
              <a:buFont typeface="Arial" panose="020B0604020202020204" pitchFamily="34" charset="0"/>
              <a:buChar char="•"/>
            </a:pPr>
            <a:r>
              <a:rPr lang="he-IL" sz="3200" b="1" dirty="0" smtClean="0">
                <a:solidFill>
                  <a:srgbClr val="FFFF00"/>
                </a:solidFill>
                <a:effectLst>
                  <a:outerShdw blurRad="38100" dist="38100" dir="2700000" algn="tl">
                    <a:srgbClr val="000000">
                      <a:alpha val="43137"/>
                    </a:srgbClr>
                  </a:outerShdw>
                </a:effectLst>
              </a:rPr>
              <a:t>הרשות המקומית פועלת מתוקף חוק (פקודת המועצות והעיריות).</a:t>
            </a:r>
          </a:p>
          <a:p>
            <a:pPr marL="685800" indent="-685800">
              <a:buFont typeface="Arial" panose="020B0604020202020204" pitchFamily="34" charset="0"/>
              <a:buChar char="•"/>
            </a:pPr>
            <a:r>
              <a:rPr lang="he-IL" sz="3200" b="1" dirty="0" smtClean="0">
                <a:solidFill>
                  <a:srgbClr val="FFFF00"/>
                </a:solidFill>
                <a:effectLst>
                  <a:outerShdw blurRad="38100" dist="38100" dir="2700000" algn="tl">
                    <a:srgbClr val="000000">
                      <a:alpha val="43137"/>
                    </a:srgbClr>
                  </a:outerShdw>
                </a:effectLst>
              </a:rPr>
              <a:t>חוק זה קובע את הסמכויות של הרשות המקומית וכיצד היא פועלת מול השלטון המרכזי.</a:t>
            </a:r>
          </a:p>
          <a:p>
            <a:pPr marL="685800" indent="-685800">
              <a:buFont typeface="Arial" panose="020B0604020202020204" pitchFamily="34" charset="0"/>
              <a:buChar char="•"/>
            </a:pPr>
            <a:endParaRPr lang="he-IL" sz="3200" b="1" dirty="0">
              <a:solidFill>
                <a:srgbClr val="FFFF00"/>
              </a:solidFill>
              <a:effectLst>
                <a:outerShdw blurRad="38100" dist="38100" dir="2700000" algn="tl">
                  <a:srgbClr val="000000">
                    <a:alpha val="43137"/>
                  </a:srgbClr>
                </a:outerShdw>
              </a:effectLst>
            </a:endParaRPr>
          </a:p>
          <a:p>
            <a:pPr marL="685800" indent="-685800">
              <a:buFont typeface="Arial" panose="020B0604020202020204" pitchFamily="34" charset="0"/>
              <a:buChar char="•"/>
            </a:pPr>
            <a:r>
              <a:rPr lang="he-IL" sz="3200" b="1" dirty="0" smtClean="0">
                <a:solidFill>
                  <a:srgbClr val="FFFF00"/>
                </a:solidFill>
                <a:effectLst>
                  <a:outerShdw blurRad="38100" dist="38100" dir="2700000" algn="tl">
                    <a:srgbClr val="000000">
                      <a:alpha val="43137"/>
                    </a:srgbClr>
                  </a:outerShdw>
                </a:effectLst>
              </a:rPr>
              <a:t>סמכות - כאשר החוק מקנה לאדם או ארגון את הכוח/ הזכות לקבל החלטות ולדרוש , לאכוף את ביצוען.</a:t>
            </a:r>
          </a:p>
          <a:p>
            <a:pPr marL="685800" indent="-685800">
              <a:buFont typeface="Arial" panose="020B0604020202020204" pitchFamily="34" charset="0"/>
              <a:buChar char="•"/>
            </a:pPr>
            <a:endParaRPr lang="he-IL" sz="3200" b="1" dirty="0">
              <a:solidFill>
                <a:srgbClr val="FFFF00"/>
              </a:solidFill>
              <a:effectLst>
                <a:outerShdw blurRad="38100" dist="38100" dir="2700000" algn="tl">
                  <a:srgbClr val="000000">
                    <a:alpha val="43137"/>
                  </a:srgbClr>
                </a:outerShdw>
              </a:effectLst>
            </a:endParaRPr>
          </a:p>
          <a:p>
            <a:pPr marL="685800" indent="-685800">
              <a:buFont typeface="Arial" panose="020B0604020202020204" pitchFamily="34" charset="0"/>
              <a:buChar char="•"/>
            </a:pPr>
            <a:r>
              <a:rPr lang="he-IL" sz="3200" b="1" dirty="0" smtClean="0">
                <a:solidFill>
                  <a:srgbClr val="FFFF00"/>
                </a:solidFill>
                <a:effectLst>
                  <a:outerShdw blurRad="38100" dist="38100" dir="2700000" algn="tl">
                    <a:srgbClr val="000000">
                      <a:alpha val="43137"/>
                    </a:srgbClr>
                  </a:outerShdw>
                </a:effectLst>
              </a:rPr>
              <a:t>תפקיד - כאשר החוק מטיל חובה על בעל תפקיד ועליו לבצעה.</a:t>
            </a:r>
            <a:endParaRPr lang="he-IL" sz="3200" b="1"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124736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6" presetClass="entr" presetSubtype="16" fill="hold"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Effect transition="in" filter="circle(in)">
                                      <p:cBhvr>
                                        <p:cTn id="13" dur="2000"/>
                                        <p:tgtEl>
                                          <p:spTgt spid="5">
                                            <p:txEl>
                                              <p:pRg st="0" end="0"/>
                                            </p:txEl>
                                          </p:spTgt>
                                        </p:tgtEl>
                                      </p:cBhvr>
                                    </p:animEffect>
                                  </p:childTnLst>
                                </p:cTn>
                              </p:par>
                              <p:par>
                                <p:cTn id="14" presetID="6" presetClass="entr" presetSubtype="16" fill="hold" nodeType="withEffect">
                                  <p:stCondLst>
                                    <p:cond delay="0"/>
                                  </p:stCondLst>
                                  <p:childTnLst>
                                    <p:set>
                                      <p:cBhvr>
                                        <p:cTn id="15" dur="1" fill="hold">
                                          <p:stCondLst>
                                            <p:cond delay="0"/>
                                          </p:stCondLst>
                                        </p:cTn>
                                        <p:tgtEl>
                                          <p:spTgt spid="5">
                                            <p:txEl>
                                              <p:pRg st="1" end="1"/>
                                            </p:txEl>
                                          </p:spTgt>
                                        </p:tgtEl>
                                        <p:attrNameLst>
                                          <p:attrName>style.visibility</p:attrName>
                                        </p:attrNameLst>
                                      </p:cBhvr>
                                      <p:to>
                                        <p:strVal val="visible"/>
                                      </p:to>
                                    </p:set>
                                    <p:animEffect transition="in" filter="circle(in)">
                                      <p:cBhvr>
                                        <p:cTn id="16" dur="20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21" presetClass="entr" presetSubtype="1" fill="hold" nodeType="clickEffect">
                                  <p:stCondLst>
                                    <p:cond delay="0"/>
                                  </p:stCondLst>
                                  <p:childTnLst>
                                    <p:set>
                                      <p:cBhvr>
                                        <p:cTn id="20" dur="1" fill="hold">
                                          <p:stCondLst>
                                            <p:cond delay="0"/>
                                          </p:stCondLst>
                                        </p:cTn>
                                        <p:tgtEl>
                                          <p:spTgt spid="5">
                                            <p:txEl>
                                              <p:pRg st="3" end="3"/>
                                            </p:txEl>
                                          </p:spTgt>
                                        </p:tgtEl>
                                        <p:attrNameLst>
                                          <p:attrName>style.visibility</p:attrName>
                                        </p:attrNameLst>
                                      </p:cBhvr>
                                      <p:to>
                                        <p:strVal val="visible"/>
                                      </p:to>
                                    </p:set>
                                    <p:animEffect transition="in" filter="wheel(1)">
                                      <p:cBhvr>
                                        <p:cTn id="21" dur="2000"/>
                                        <p:tgtEl>
                                          <p:spTgt spid="5">
                                            <p:txEl>
                                              <p:pRg st="3" end="3"/>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1" presetClass="entr" presetSubtype="1" fill="hold" nodeType="clickEffect">
                                  <p:stCondLst>
                                    <p:cond delay="0"/>
                                  </p:stCondLst>
                                  <p:childTnLst>
                                    <p:set>
                                      <p:cBhvr>
                                        <p:cTn id="25" dur="1" fill="hold">
                                          <p:stCondLst>
                                            <p:cond delay="0"/>
                                          </p:stCondLst>
                                        </p:cTn>
                                        <p:tgtEl>
                                          <p:spTgt spid="5">
                                            <p:txEl>
                                              <p:pRg st="5" end="5"/>
                                            </p:txEl>
                                          </p:spTgt>
                                        </p:tgtEl>
                                        <p:attrNameLst>
                                          <p:attrName>style.visibility</p:attrName>
                                        </p:attrNameLst>
                                      </p:cBhvr>
                                      <p:to>
                                        <p:strVal val="visible"/>
                                      </p:to>
                                    </p:set>
                                    <p:animEffect transition="in" filter="wheel(1)">
                                      <p:cBhvr>
                                        <p:cTn id="26" dur="20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27384"/>
            <a:ext cx="8784976" cy="830997"/>
          </a:xfrm>
          <a:prstGeom prst="rect">
            <a:avLst/>
          </a:prstGeom>
          <a:noFill/>
        </p:spPr>
        <p:txBody>
          <a:bodyPr wrap="square" rtlCol="1">
            <a:spAutoFit/>
          </a:bodyPr>
          <a:lstStyle/>
          <a:p>
            <a:pPr algn="ctr"/>
            <a:r>
              <a:rPr lang="he-IL" sz="4800" b="1" dirty="0" smtClean="0">
                <a:solidFill>
                  <a:srgbClr val="FFFF00"/>
                </a:solidFill>
                <a:effectLst>
                  <a:outerShdw blurRad="38100" dist="38100" dir="2700000" algn="tl">
                    <a:srgbClr val="000000">
                      <a:alpha val="43137"/>
                    </a:srgbClr>
                  </a:outerShdw>
                </a:effectLst>
              </a:rPr>
              <a:t> הרשות המקומית</a:t>
            </a:r>
            <a:endParaRPr lang="he-IL" sz="4800" b="1" dirty="0">
              <a:solidFill>
                <a:srgbClr val="FFFF00"/>
              </a:solidFill>
              <a:effectLst>
                <a:outerShdw blurRad="38100" dist="38100" dir="2700000" algn="tl">
                  <a:srgbClr val="000000">
                    <a:alpha val="43137"/>
                  </a:srgbClr>
                </a:outerShdw>
              </a:effectLst>
            </a:endParaRPr>
          </a:p>
        </p:txBody>
      </p:sp>
      <p:sp>
        <p:nvSpPr>
          <p:cNvPr id="5" name="TextBox 4"/>
          <p:cNvSpPr txBox="1"/>
          <p:nvPr/>
        </p:nvSpPr>
        <p:spPr>
          <a:xfrm>
            <a:off x="331912" y="692696"/>
            <a:ext cx="8784976" cy="5262979"/>
          </a:xfrm>
          <a:prstGeom prst="rect">
            <a:avLst/>
          </a:prstGeom>
          <a:noFill/>
        </p:spPr>
        <p:txBody>
          <a:bodyPr wrap="square" rtlCol="1">
            <a:spAutoFit/>
          </a:bodyPr>
          <a:lstStyle/>
          <a:p>
            <a:pPr marL="685800" indent="-685800">
              <a:buFont typeface="Arial" panose="020B0604020202020204" pitchFamily="34" charset="0"/>
              <a:buChar char="•"/>
            </a:pPr>
            <a:r>
              <a:rPr lang="he-IL" sz="2800" b="1" dirty="0" smtClean="0">
                <a:solidFill>
                  <a:srgbClr val="FFFF00"/>
                </a:solidFill>
                <a:effectLst>
                  <a:outerShdw blurRad="38100" dist="38100" dir="2700000" algn="tl">
                    <a:srgbClr val="000000">
                      <a:alpha val="43137"/>
                    </a:srgbClr>
                  </a:outerShdw>
                </a:effectLst>
              </a:rPr>
              <a:t>עירייה – רשות מקומית גדולה המנהלת עיר, ראש העיר והמועצה שלצדו הינם </a:t>
            </a:r>
            <a:r>
              <a:rPr lang="he-IL" sz="2800" b="1" dirty="0">
                <a:solidFill>
                  <a:srgbClr val="FFFF00"/>
                </a:solidFill>
                <a:effectLst>
                  <a:outerShdw blurRad="38100" dist="38100" dir="2700000" algn="tl">
                    <a:srgbClr val="000000">
                      <a:alpha val="43137"/>
                    </a:srgbClr>
                  </a:outerShdw>
                </a:effectLst>
              </a:rPr>
              <a:t>נבחרי </a:t>
            </a:r>
            <a:r>
              <a:rPr lang="he-IL" sz="2800" b="1" dirty="0" smtClean="0">
                <a:solidFill>
                  <a:srgbClr val="FFFF00"/>
                </a:solidFill>
                <a:effectLst>
                  <a:outerShdw blurRad="38100" dist="38100" dir="2700000" algn="tl">
                    <a:srgbClr val="000000">
                      <a:alpha val="43137"/>
                    </a:srgbClr>
                  </a:outerShdw>
                </a:effectLst>
              </a:rPr>
              <a:t>ציבור </a:t>
            </a:r>
          </a:p>
          <a:p>
            <a:r>
              <a:rPr lang="he-IL" sz="2800" b="1" dirty="0">
                <a:solidFill>
                  <a:srgbClr val="FFFF00"/>
                </a:solidFill>
                <a:effectLst>
                  <a:outerShdw blurRad="38100" dist="38100" dir="2700000" algn="tl">
                    <a:srgbClr val="000000">
                      <a:alpha val="43137"/>
                    </a:srgbClr>
                  </a:outerShdw>
                </a:effectLst>
              </a:rPr>
              <a:t> </a:t>
            </a:r>
            <a:r>
              <a:rPr lang="he-IL" sz="2800" b="1" dirty="0" smtClean="0">
                <a:solidFill>
                  <a:srgbClr val="FFFF00"/>
                </a:solidFill>
                <a:effectLst>
                  <a:outerShdw blurRad="38100" dist="38100" dir="2700000" algn="tl">
                    <a:srgbClr val="000000">
                      <a:alpha val="43137"/>
                    </a:srgbClr>
                  </a:outerShdw>
                </a:effectLst>
              </a:rPr>
              <a:t>       (</a:t>
            </a:r>
            <a:r>
              <a:rPr lang="he-IL" sz="2800" b="1" dirty="0">
                <a:solidFill>
                  <a:srgbClr val="FFFF00"/>
                </a:solidFill>
                <a:effectLst>
                  <a:outerShdw blurRad="38100" dist="38100" dir="2700000" algn="tl">
                    <a:srgbClr val="000000">
                      <a:alpha val="43137"/>
                    </a:srgbClr>
                  </a:outerShdw>
                </a:effectLst>
              </a:rPr>
              <a:t>ירושלים, חיפה, כרמיאל)</a:t>
            </a:r>
            <a:r>
              <a:rPr lang="he-IL" sz="2800" b="1" dirty="0" smtClean="0">
                <a:solidFill>
                  <a:srgbClr val="FFFF00"/>
                </a:solidFill>
                <a:effectLst>
                  <a:outerShdw blurRad="38100" dist="38100" dir="2700000" algn="tl">
                    <a:srgbClr val="000000">
                      <a:alpha val="43137"/>
                    </a:srgbClr>
                  </a:outerShdw>
                </a:effectLst>
              </a:rPr>
              <a:t>.</a:t>
            </a:r>
          </a:p>
          <a:p>
            <a:pPr marL="685800" indent="-685800">
              <a:buFont typeface="Arial" panose="020B0604020202020204" pitchFamily="34" charset="0"/>
              <a:buChar char="•"/>
            </a:pPr>
            <a:endParaRPr lang="he-IL" sz="2800" b="1" dirty="0">
              <a:solidFill>
                <a:srgbClr val="FFFF00"/>
              </a:solidFill>
              <a:effectLst>
                <a:outerShdw blurRad="38100" dist="38100" dir="2700000" algn="tl">
                  <a:srgbClr val="000000">
                    <a:alpha val="43137"/>
                  </a:srgbClr>
                </a:outerShdw>
              </a:effectLst>
            </a:endParaRPr>
          </a:p>
          <a:p>
            <a:pPr marL="685800" indent="-685800">
              <a:buFont typeface="Arial" panose="020B0604020202020204" pitchFamily="34" charset="0"/>
              <a:buChar char="•"/>
            </a:pPr>
            <a:r>
              <a:rPr lang="he-IL" sz="2800" b="1" dirty="0" smtClean="0">
                <a:solidFill>
                  <a:srgbClr val="FFFF00"/>
                </a:solidFill>
                <a:effectLst>
                  <a:outerShdw blurRad="38100" dist="38100" dir="2700000" algn="tl">
                    <a:srgbClr val="000000">
                      <a:alpha val="43137"/>
                    </a:srgbClr>
                  </a:outerShdw>
                </a:effectLst>
              </a:rPr>
              <a:t>מועצה – רשות מקומית קטנה המנהלת יישוב (קטן מעיר), ראש המועצה והמועצה שלצדו הינם נבחרי ציבור (</a:t>
            </a:r>
            <a:r>
              <a:rPr lang="he-IL" sz="2800" b="1" dirty="0">
                <a:solidFill>
                  <a:srgbClr val="FFFF00"/>
                </a:solidFill>
                <a:effectLst>
                  <a:outerShdw blurRad="38100" dist="38100" dir="2700000" algn="tl">
                    <a:srgbClr val="000000">
                      <a:alpha val="43137"/>
                    </a:srgbClr>
                  </a:outerShdw>
                </a:effectLst>
              </a:rPr>
              <a:t>בית </a:t>
            </a:r>
            <a:r>
              <a:rPr lang="he-IL" sz="2800" b="1" dirty="0" err="1">
                <a:solidFill>
                  <a:srgbClr val="FFFF00"/>
                </a:solidFill>
                <a:effectLst>
                  <a:outerShdw blurRad="38100" dist="38100" dir="2700000" algn="tl">
                    <a:srgbClr val="000000">
                      <a:alpha val="43137"/>
                    </a:srgbClr>
                  </a:outerShdw>
                </a:effectLst>
              </a:rPr>
              <a:t>ג'אן</a:t>
            </a:r>
            <a:r>
              <a:rPr lang="he-IL" sz="2800" b="1" dirty="0">
                <a:solidFill>
                  <a:srgbClr val="FFFF00"/>
                </a:solidFill>
                <a:effectLst>
                  <a:outerShdw blurRad="38100" dist="38100" dir="2700000" algn="tl">
                    <a:srgbClr val="000000">
                      <a:alpha val="43137"/>
                    </a:srgbClr>
                  </a:outerShdw>
                </a:effectLst>
              </a:rPr>
              <a:t>, מטולה, ירוחם</a:t>
            </a:r>
            <a:r>
              <a:rPr lang="he-IL" sz="2800" b="1" dirty="0" smtClean="0">
                <a:solidFill>
                  <a:srgbClr val="FFFF00"/>
                </a:solidFill>
                <a:effectLst>
                  <a:outerShdw blurRad="38100" dist="38100" dir="2700000" algn="tl">
                    <a:srgbClr val="000000">
                      <a:alpha val="43137"/>
                    </a:srgbClr>
                  </a:outerShdw>
                </a:effectLst>
              </a:rPr>
              <a:t>).</a:t>
            </a:r>
          </a:p>
          <a:p>
            <a:pPr marL="685800" indent="-685800">
              <a:buFont typeface="Arial" panose="020B0604020202020204" pitchFamily="34" charset="0"/>
              <a:buChar char="•"/>
            </a:pPr>
            <a:endParaRPr lang="he-IL" sz="2800" b="1" dirty="0">
              <a:solidFill>
                <a:srgbClr val="FFFF00"/>
              </a:solidFill>
              <a:effectLst>
                <a:outerShdw blurRad="38100" dist="38100" dir="2700000" algn="tl">
                  <a:srgbClr val="000000">
                    <a:alpha val="43137"/>
                  </a:srgbClr>
                </a:outerShdw>
              </a:effectLst>
            </a:endParaRPr>
          </a:p>
          <a:p>
            <a:pPr marL="685800" indent="-685800">
              <a:buFont typeface="Arial" panose="020B0604020202020204" pitchFamily="34" charset="0"/>
              <a:buChar char="•"/>
            </a:pPr>
            <a:r>
              <a:rPr lang="he-IL" sz="2800" b="1" dirty="0" smtClean="0">
                <a:solidFill>
                  <a:srgbClr val="FFFF00"/>
                </a:solidFill>
                <a:effectLst>
                  <a:outerShdw blurRad="38100" dist="38100" dir="2700000" algn="tl">
                    <a:srgbClr val="000000">
                      <a:alpha val="43137"/>
                    </a:srgbClr>
                  </a:outerShdw>
                </a:effectLst>
              </a:rPr>
              <a:t>מועצה אזורית – רשות המנהלת אזור המורכב ממספר יישובים קטנים (סיבה כלכלית, יעילות), ראש המועצה נבחר ע"י הציבור, אך חברי המועצה הם נציגי היישובים ונבחרים כל אחד ביישובו (לדוג' צורית).</a:t>
            </a:r>
            <a:endParaRPr lang="he-IL" sz="2800" b="1" dirty="0">
              <a:solidFill>
                <a:srgbClr val="FFFF00"/>
              </a:solidFill>
              <a:effectLst>
                <a:outerShdw blurRad="38100" dist="38100" dir="2700000" algn="tl">
                  <a:srgbClr val="000000">
                    <a:alpha val="43137"/>
                  </a:srgbClr>
                </a:outerShdw>
              </a:effectLst>
            </a:endParaRP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12" y="5445224"/>
            <a:ext cx="2232248" cy="14611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42526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Effect transition="in" filter="fade">
                                      <p:cBhvr>
                                        <p:cTn id="12" dur="1000"/>
                                        <p:tgtEl>
                                          <p:spTgt spid="5">
                                            <p:txEl>
                                              <p:pRg st="0" end="0"/>
                                            </p:txEl>
                                          </p:spTgt>
                                        </p:tgtEl>
                                      </p:cBhvr>
                                    </p:animEffect>
                                    <p:anim calcmode="lin" valueType="num">
                                      <p:cBhvr>
                                        <p:cTn id="13"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5">
                                            <p:txEl>
                                              <p:pRg st="0" end="0"/>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Effect transition="in" filter="fade">
                                      <p:cBhvr>
                                        <p:cTn id="17" dur="1000"/>
                                        <p:tgtEl>
                                          <p:spTgt spid="5">
                                            <p:txEl>
                                              <p:pRg st="1" end="1"/>
                                            </p:txEl>
                                          </p:spTgt>
                                        </p:tgtEl>
                                      </p:cBhvr>
                                    </p:animEffect>
                                    <p:anim calcmode="lin" valueType="num">
                                      <p:cBhvr>
                                        <p:cTn id="18"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5">
                                            <p:txEl>
                                              <p:pRg st="3" end="3"/>
                                            </p:txEl>
                                          </p:spTgt>
                                        </p:tgtEl>
                                        <p:attrNameLst>
                                          <p:attrName>style.visibility</p:attrName>
                                        </p:attrNameLst>
                                      </p:cBhvr>
                                      <p:to>
                                        <p:strVal val="visible"/>
                                      </p:to>
                                    </p:set>
                                    <p:anim calcmode="lin" valueType="num">
                                      <p:cBhvr additive="base">
                                        <p:cTn id="24"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nodeType="clickEffect">
                                  <p:stCondLst>
                                    <p:cond delay="0"/>
                                  </p:stCondLst>
                                  <p:childTnLst>
                                    <p:set>
                                      <p:cBhvr>
                                        <p:cTn id="29" dur="1" fill="hold">
                                          <p:stCondLst>
                                            <p:cond delay="0"/>
                                          </p:stCondLst>
                                        </p:cTn>
                                        <p:tgtEl>
                                          <p:spTgt spid="5">
                                            <p:txEl>
                                              <p:pRg st="5" end="5"/>
                                            </p:txEl>
                                          </p:spTgt>
                                        </p:tgtEl>
                                        <p:attrNameLst>
                                          <p:attrName>style.visibility</p:attrName>
                                        </p:attrNameLst>
                                      </p:cBhvr>
                                      <p:to>
                                        <p:strVal val="visible"/>
                                      </p:to>
                                    </p:set>
                                    <p:animEffect transition="in" filter="randombar(horizontal)">
                                      <p:cBhvr>
                                        <p:cTn id="30" dur="500"/>
                                        <p:tgtEl>
                                          <p:spTgt spid="5">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050"/>
                                        </p:tgtEl>
                                        <p:attrNameLst>
                                          <p:attrName>style.visibility</p:attrName>
                                        </p:attrNameLst>
                                      </p:cBhvr>
                                      <p:to>
                                        <p:strVal val="visible"/>
                                      </p:to>
                                    </p:set>
                                    <p:anim calcmode="lin" valueType="num">
                                      <p:cBhvr additive="base">
                                        <p:cTn id="35" dur="500" fill="hold"/>
                                        <p:tgtEl>
                                          <p:spTgt spid="2050"/>
                                        </p:tgtEl>
                                        <p:attrNameLst>
                                          <p:attrName>ppt_x</p:attrName>
                                        </p:attrNameLst>
                                      </p:cBhvr>
                                      <p:tavLst>
                                        <p:tav tm="0">
                                          <p:val>
                                            <p:strVal val="#ppt_x"/>
                                          </p:val>
                                        </p:tav>
                                        <p:tav tm="100000">
                                          <p:val>
                                            <p:strVal val="#ppt_x"/>
                                          </p:val>
                                        </p:tav>
                                      </p:tavLst>
                                    </p:anim>
                                    <p:anim calcmode="lin" valueType="num">
                                      <p:cBhvr additive="base">
                                        <p:cTn id="36" dur="500" fill="hold"/>
                                        <p:tgtEl>
                                          <p:spTgt spid="205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49731"/>
            <a:ext cx="8784976" cy="830997"/>
          </a:xfrm>
          <a:prstGeom prst="rect">
            <a:avLst/>
          </a:prstGeom>
          <a:noFill/>
        </p:spPr>
        <p:txBody>
          <a:bodyPr wrap="square" rtlCol="1">
            <a:spAutoFit/>
          </a:bodyPr>
          <a:lstStyle/>
          <a:p>
            <a:pPr algn="ctr"/>
            <a:r>
              <a:rPr lang="he-IL" sz="4800" b="1" dirty="0" smtClean="0">
                <a:solidFill>
                  <a:srgbClr val="FFFF00"/>
                </a:solidFill>
                <a:effectLst>
                  <a:outerShdw blurRad="38100" dist="38100" dir="2700000" algn="tl">
                    <a:srgbClr val="000000">
                      <a:alpha val="43137"/>
                    </a:srgbClr>
                  </a:outerShdw>
                </a:effectLst>
              </a:rPr>
              <a:t>סמכויות הרשות המקומית</a:t>
            </a:r>
            <a:endParaRPr lang="he-IL" sz="4800" b="1" dirty="0">
              <a:solidFill>
                <a:srgbClr val="FFFF00"/>
              </a:solidFill>
              <a:effectLst>
                <a:outerShdw blurRad="38100" dist="38100" dir="2700000" algn="tl">
                  <a:srgbClr val="000000">
                    <a:alpha val="43137"/>
                  </a:srgbClr>
                </a:outerShdw>
              </a:effectLst>
            </a:endParaRPr>
          </a:p>
        </p:txBody>
      </p:sp>
      <p:sp>
        <p:nvSpPr>
          <p:cNvPr id="3" name="TextBox 2"/>
          <p:cNvSpPr txBox="1"/>
          <p:nvPr/>
        </p:nvSpPr>
        <p:spPr>
          <a:xfrm>
            <a:off x="331912" y="1301859"/>
            <a:ext cx="8784976" cy="4031873"/>
          </a:xfrm>
          <a:prstGeom prst="rect">
            <a:avLst/>
          </a:prstGeom>
          <a:noFill/>
        </p:spPr>
        <p:txBody>
          <a:bodyPr wrap="square" rtlCol="1">
            <a:spAutoFit/>
          </a:bodyPr>
          <a:lstStyle/>
          <a:p>
            <a:pPr marL="457200" indent="-457200">
              <a:buFont typeface="Arial" panose="020B0604020202020204" pitchFamily="34" charset="0"/>
              <a:buChar char="•"/>
            </a:pPr>
            <a:r>
              <a:rPr lang="he-IL" sz="3200" b="1" dirty="0" smtClean="0">
                <a:solidFill>
                  <a:srgbClr val="FFFF00"/>
                </a:solidFill>
                <a:effectLst>
                  <a:outerShdw blurRad="38100" dist="38100" dir="2700000" algn="tl">
                    <a:srgbClr val="000000">
                      <a:alpha val="43137"/>
                    </a:srgbClr>
                  </a:outerShdw>
                </a:effectLst>
              </a:rPr>
              <a:t>חקיקת חוקי עזר – הרשות יכולה לחוקק חוקי עזר עירוניים, בנושאים שהתיר לה השלטון המרכזי בחוק, בתנאי שאינם סותרים את החקיקה הראשית.           שר הפנים יכול להתערב בחקיקה המקומית.</a:t>
            </a:r>
          </a:p>
          <a:p>
            <a:endParaRPr lang="he-IL" sz="3200" b="1" dirty="0" smtClean="0">
              <a:solidFill>
                <a:srgbClr val="FFFF00"/>
              </a:solidFill>
              <a:effectLst>
                <a:outerShdw blurRad="38100" dist="38100" dir="2700000" algn="tl">
                  <a:srgbClr val="000000">
                    <a:alpha val="43137"/>
                  </a:srgbClr>
                </a:outerShdw>
              </a:effectLst>
            </a:endParaRPr>
          </a:p>
          <a:p>
            <a:pPr marL="457200" indent="-457200">
              <a:buFont typeface="Arial" panose="020B0604020202020204" pitchFamily="34" charset="0"/>
              <a:buChar char="•"/>
            </a:pPr>
            <a:r>
              <a:rPr lang="he-IL" sz="3200" b="1" dirty="0" smtClean="0">
                <a:solidFill>
                  <a:srgbClr val="FFFF00"/>
                </a:solidFill>
                <a:effectLst>
                  <a:outerShdw blurRad="38100" dist="38100" dir="2700000" algn="tl">
                    <a:srgbClr val="000000">
                      <a:alpha val="43137"/>
                    </a:srgbClr>
                  </a:outerShdw>
                </a:effectLst>
              </a:rPr>
              <a:t>הטלת מיסים - לרשות המקומית יש סמכות להטיל מיסים מקומיים ותשלומי חובה על התושבים (ארנונה, שירותי שמירה וכד'), זאת בכפוף לחקיקה הראשית.</a:t>
            </a:r>
            <a:endParaRPr lang="he-IL" sz="3200" b="1"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021617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0" presetClass="entr" presetSubtype="0"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49731"/>
            <a:ext cx="8784976" cy="830997"/>
          </a:xfrm>
          <a:prstGeom prst="rect">
            <a:avLst/>
          </a:prstGeom>
          <a:noFill/>
        </p:spPr>
        <p:txBody>
          <a:bodyPr wrap="square" rtlCol="1">
            <a:spAutoFit/>
          </a:bodyPr>
          <a:lstStyle/>
          <a:p>
            <a:pPr algn="ctr"/>
            <a:r>
              <a:rPr lang="he-IL" sz="4800" b="1" dirty="0" smtClean="0">
                <a:solidFill>
                  <a:srgbClr val="FFFF00"/>
                </a:solidFill>
                <a:effectLst>
                  <a:outerShdw blurRad="38100" dist="38100" dir="2700000" algn="tl">
                    <a:srgbClr val="000000">
                      <a:alpha val="43137"/>
                    </a:srgbClr>
                  </a:outerShdw>
                </a:effectLst>
              </a:rPr>
              <a:t>סמכויות הרשות המקומית</a:t>
            </a:r>
            <a:endParaRPr lang="he-IL" sz="4800" b="1" dirty="0">
              <a:solidFill>
                <a:srgbClr val="FFFF00"/>
              </a:solidFill>
              <a:effectLst>
                <a:outerShdw blurRad="38100" dist="38100" dir="2700000" algn="tl">
                  <a:srgbClr val="000000">
                    <a:alpha val="43137"/>
                  </a:srgbClr>
                </a:outerShdw>
              </a:effectLst>
            </a:endParaRPr>
          </a:p>
        </p:txBody>
      </p:sp>
      <p:sp>
        <p:nvSpPr>
          <p:cNvPr id="3" name="TextBox 2"/>
          <p:cNvSpPr txBox="1"/>
          <p:nvPr/>
        </p:nvSpPr>
        <p:spPr>
          <a:xfrm>
            <a:off x="331912" y="1301859"/>
            <a:ext cx="8784976" cy="2554545"/>
          </a:xfrm>
          <a:prstGeom prst="rect">
            <a:avLst/>
          </a:prstGeom>
          <a:noFill/>
        </p:spPr>
        <p:txBody>
          <a:bodyPr wrap="square" rtlCol="1">
            <a:spAutoFit/>
          </a:bodyPr>
          <a:lstStyle/>
          <a:p>
            <a:pPr marL="457200" indent="-457200">
              <a:buFont typeface="Arial" panose="020B0604020202020204" pitchFamily="34" charset="0"/>
              <a:buChar char="•"/>
            </a:pPr>
            <a:r>
              <a:rPr lang="he-IL" sz="3200" b="1" dirty="0" smtClean="0">
                <a:solidFill>
                  <a:srgbClr val="FFFF00"/>
                </a:solidFill>
                <a:effectLst>
                  <a:outerShdw blurRad="38100" dist="38100" dir="2700000" algn="tl">
                    <a:srgbClr val="000000">
                      <a:alpha val="43137"/>
                    </a:srgbClr>
                  </a:outerShdw>
                </a:effectLst>
              </a:rPr>
              <a:t>שפיטה – ברשות קיימים מוסדות שיפוט, לצורך שפיטה על עבירות בנושא החקיקה העירונית או לצורך ערעורים של האזרח על פעולות הרשות אשר לדעתו פגעו בו / בזכויותיו.</a:t>
            </a:r>
          </a:p>
          <a:p>
            <a:endParaRPr lang="he-IL" sz="3200" b="1" dirty="0" smtClean="0">
              <a:solidFill>
                <a:srgbClr val="FFFF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80564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49731"/>
            <a:ext cx="8784976" cy="830997"/>
          </a:xfrm>
          <a:prstGeom prst="rect">
            <a:avLst/>
          </a:prstGeom>
          <a:noFill/>
        </p:spPr>
        <p:txBody>
          <a:bodyPr wrap="square" rtlCol="1">
            <a:spAutoFit/>
          </a:bodyPr>
          <a:lstStyle/>
          <a:p>
            <a:pPr algn="ctr"/>
            <a:r>
              <a:rPr lang="he-IL" sz="4800" b="1" dirty="0" smtClean="0">
                <a:solidFill>
                  <a:srgbClr val="FFFF00"/>
                </a:solidFill>
                <a:effectLst>
                  <a:outerShdw blurRad="38100" dist="38100" dir="2700000" algn="tl">
                    <a:srgbClr val="000000">
                      <a:alpha val="43137"/>
                    </a:srgbClr>
                  </a:outerShdw>
                </a:effectLst>
              </a:rPr>
              <a:t>סמכויות הרשות המקומית</a:t>
            </a:r>
            <a:endParaRPr lang="he-IL" sz="4800" b="1" dirty="0">
              <a:solidFill>
                <a:srgbClr val="FFFF00"/>
              </a:solidFill>
              <a:effectLst>
                <a:outerShdw blurRad="38100" dist="38100" dir="2700000" algn="tl">
                  <a:srgbClr val="000000">
                    <a:alpha val="43137"/>
                  </a:srgbClr>
                </a:outerShdw>
              </a:effectLst>
            </a:endParaRPr>
          </a:p>
        </p:txBody>
      </p:sp>
      <p:sp>
        <p:nvSpPr>
          <p:cNvPr id="3" name="TextBox 2"/>
          <p:cNvSpPr txBox="1"/>
          <p:nvPr/>
        </p:nvSpPr>
        <p:spPr>
          <a:xfrm>
            <a:off x="331912" y="1301859"/>
            <a:ext cx="8784976" cy="4031873"/>
          </a:xfrm>
          <a:prstGeom prst="rect">
            <a:avLst/>
          </a:prstGeom>
          <a:noFill/>
        </p:spPr>
        <p:txBody>
          <a:bodyPr wrap="square" rtlCol="1">
            <a:spAutoFit/>
          </a:bodyPr>
          <a:lstStyle/>
          <a:p>
            <a:pPr marL="457200" indent="-457200">
              <a:buFont typeface="Arial" panose="020B0604020202020204" pitchFamily="34" charset="0"/>
              <a:buChar char="•"/>
            </a:pPr>
            <a:r>
              <a:rPr lang="he-IL" sz="3200" b="1" dirty="0" smtClean="0">
                <a:solidFill>
                  <a:srgbClr val="FFFF00"/>
                </a:solidFill>
                <a:effectLst>
                  <a:outerShdw blurRad="38100" dist="38100" dir="2700000" algn="tl">
                    <a:srgbClr val="000000">
                      <a:alpha val="43137"/>
                    </a:srgbClr>
                  </a:outerShdw>
                </a:effectLst>
              </a:rPr>
              <a:t>תכנון ובנייה – בסמכותה של הרשות לתכנן ולעצב את העיר, בהתאם לחוק התכנון והבנייה, הדבר מתבצע ע"י הוועדה לתכנון ובנייה ובאמצעות היתרי בנייה.</a:t>
            </a:r>
          </a:p>
          <a:p>
            <a:endParaRPr lang="he-IL" sz="3200" b="1" dirty="0" smtClean="0">
              <a:solidFill>
                <a:srgbClr val="FFFF00"/>
              </a:solidFill>
              <a:effectLst>
                <a:outerShdw blurRad="38100" dist="38100" dir="2700000" algn="tl">
                  <a:srgbClr val="000000">
                    <a:alpha val="43137"/>
                  </a:srgbClr>
                </a:outerShdw>
              </a:effectLst>
            </a:endParaRPr>
          </a:p>
          <a:p>
            <a:pPr marL="457200" indent="-457200">
              <a:buFont typeface="Arial" panose="020B0604020202020204" pitchFamily="34" charset="0"/>
              <a:buChar char="•"/>
            </a:pPr>
            <a:r>
              <a:rPr lang="he-IL" sz="3200" b="1" dirty="0" smtClean="0">
                <a:solidFill>
                  <a:srgbClr val="FFFF00"/>
                </a:solidFill>
                <a:effectLst>
                  <a:outerShdw blurRad="38100" dist="38100" dir="2700000" algn="tl">
                    <a:srgbClr val="000000">
                      <a:alpha val="43137"/>
                    </a:srgbClr>
                  </a:outerShdw>
                </a:effectLst>
              </a:rPr>
              <a:t>רישוי עסקים – בהתאם לחוק רישוי עסקים, הרשות מעניקה רישיונות לעסקים שתחת שטח שיפוטה, לאחר שעמדו בכל הדרישות המחייבות בחוק (חוקי מדינה וחוקי עזר עירוניים).</a:t>
            </a:r>
            <a:endParaRPr lang="he-IL" sz="3200" b="1"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539411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149731"/>
            <a:ext cx="8784976" cy="830997"/>
          </a:xfrm>
          <a:prstGeom prst="rect">
            <a:avLst/>
          </a:prstGeom>
          <a:noFill/>
        </p:spPr>
        <p:txBody>
          <a:bodyPr wrap="square" rtlCol="1">
            <a:spAutoFit/>
          </a:bodyPr>
          <a:lstStyle/>
          <a:p>
            <a:pPr algn="ctr"/>
            <a:r>
              <a:rPr lang="he-IL" sz="4800" b="1" dirty="0" smtClean="0">
                <a:solidFill>
                  <a:srgbClr val="FFFF00"/>
                </a:solidFill>
                <a:effectLst>
                  <a:outerShdw blurRad="38100" dist="38100" dir="2700000" algn="tl">
                    <a:srgbClr val="000000">
                      <a:alpha val="43137"/>
                    </a:srgbClr>
                  </a:outerShdw>
                </a:effectLst>
              </a:rPr>
              <a:t>תפקידי הרשות המקומית</a:t>
            </a:r>
            <a:endParaRPr lang="he-IL" sz="4800" b="1" dirty="0">
              <a:solidFill>
                <a:srgbClr val="FFFF00"/>
              </a:solidFill>
              <a:effectLst>
                <a:outerShdw blurRad="38100" dist="38100" dir="2700000" algn="tl">
                  <a:srgbClr val="000000">
                    <a:alpha val="43137"/>
                  </a:srgbClr>
                </a:outerShdw>
              </a:effectLst>
            </a:endParaRPr>
          </a:p>
        </p:txBody>
      </p:sp>
      <p:sp>
        <p:nvSpPr>
          <p:cNvPr id="3" name="TextBox 2"/>
          <p:cNvSpPr txBox="1"/>
          <p:nvPr/>
        </p:nvSpPr>
        <p:spPr>
          <a:xfrm>
            <a:off x="331912" y="1301859"/>
            <a:ext cx="8784976" cy="3539430"/>
          </a:xfrm>
          <a:prstGeom prst="rect">
            <a:avLst/>
          </a:prstGeom>
          <a:noFill/>
        </p:spPr>
        <p:txBody>
          <a:bodyPr wrap="square" rtlCol="1">
            <a:spAutoFit/>
          </a:bodyPr>
          <a:lstStyle/>
          <a:p>
            <a:pPr marL="457200" indent="-457200">
              <a:buFont typeface="Arial" panose="020B0604020202020204" pitchFamily="34" charset="0"/>
              <a:buChar char="•"/>
            </a:pPr>
            <a:r>
              <a:rPr lang="he-IL" sz="3200" b="1" dirty="0" smtClean="0">
                <a:solidFill>
                  <a:srgbClr val="FFFF00"/>
                </a:solidFill>
                <a:effectLst>
                  <a:outerShdw blurRad="38100" dist="38100" dir="2700000" algn="tl">
                    <a:srgbClr val="000000">
                      <a:alpha val="43137"/>
                    </a:srgbClr>
                  </a:outerShdw>
                </a:effectLst>
              </a:rPr>
              <a:t>שירותי חינוך – מערכת החינוך הארצית קובעת את תכנית הלימוד ומעבירה תקציבים להקמת מוסדות חינוך, אך הרשות המקומית היא האחראית לבניית מוסדות החינוך, תחזוקתם, מינוי העובדים בבתיה"ס, גנים וכו' (רובם עובדי עירייה), והיא אף יכולה להשפיע על תכנים מסוימים בתכנית הלימוד.</a:t>
            </a:r>
          </a:p>
          <a:p>
            <a:r>
              <a:rPr lang="he-IL" sz="3200" b="1" dirty="0" smtClean="0">
                <a:solidFill>
                  <a:srgbClr val="FFFF00"/>
                </a:solidFill>
                <a:effectLst>
                  <a:outerShdw blurRad="38100" dist="38100" dir="2700000" algn="tl">
                    <a:srgbClr val="000000">
                      <a:alpha val="43137"/>
                    </a:srgbClr>
                  </a:outerShdw>
                </a:effectLst>
              </a:rPr>
              <a:t>     ( חוגי העשרה, מועדוניות , פעילויות, פרויקטים).</a:t>
            </a:r>
          </a:p>
        </p:txBody>
      </p:sp>
    </p:spTree>
    <p:extLst>
      <p:ext uri="{BB962C8B-B14F-4D97-AF65-F5344CB8AC3E}">
        <p14:creationId xmlns:p14="http://schemas.microsoft.com/office/powerpoint/2010/main" val="787838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27384"/>
            <a:ext cx="8784976" cy="830997"/>
          </a:xfrm>
          <a:prstGeom prst="rect">
            <a:avLst/>
          </a:prstGeom>
          <a:noFill/>
        </p:spPr>
        <p:txBody>
          <a:bodyPr wrap="square" rtlCol="1">
            <a:spAutoFit/>
          </a:bodyPr>
          <a:lstStyle/>
          <a:p>
            <a:pPr algn="ctr"/>
            <a:r>
              <a:rPr lang="he-IL" sz="4800" b="1" dirty="0" smtClean="0">
                <a:solidFill>
                  <a:srgbClr val="FFFF00"/>
                </a:solidFill>
                <a:effectLst>
                  <a:outerShdw blurRad="38100" dist="38100" dir="2700000" algn="tl">
                    <a:srgbClr val="000000">
                      <a:alpha val="43137"/>
                    </a:srgbClr>
                  </a:outerShdw>
                </a:effectLst>
              </a:rPr>
              <a:t>תפקידי הרשות המקומית</a:t>
            </a:r>
            <a:endParaRPr lang="he-IL" sz="4800" b="1" dirty="0">
              <a:solidFill>
                <a:srgbClr val="FFFF00"/>
              </a:solidFill>
              <a:effectLst>
                <a:outerShdw blurRad="38100" dist="38100" dir="2700000" algn="tl">
                  <a:srgbClr val="000000">
                    <a:alpha val="43137"/>
                  </a:srgbClr>
                </a:outerShdw>
              </a:effectLst>
            </a:endParaRPr>
          </a:p>
        </p:txBody>
      </p:sp>
      <p:sp>
        <p:nvSpPr>
          <p:cNvPr id="3" name="TextBox 2"/>
          <p:cNvSpPr txBox="1"/>
          <p:nvPr/>
        </p:nvSpPr>
        <p:spPr>
          <a:xfrm>
            <a:off x="331912" y="836712"/>
            <a:ext cx="8784976" cy="6001643"/>
          </a:xfrm>
          <a:prstGeom prst="rect">
            <a:avLst/>
          </a:prstGeom>
          <a:noFill/>
        </p:spPr>
        <p:txBody>
          <a:bodyPr wrap="square" rtlCol="1">
            <a:spAutoFit/>
          </a:bodyPr>
          <a:lstStyle/>
          <a:p>
            <a:pPr marL="457200" indent="-457200">
              <a:buFont typeface="Arial" panose="020B0604020202020204" pitchFamily="34" charset="0"/>
              <a:buChar char="•"/>
            </a:pPr>
            <a:r>
              <a:rPr lang="he-IL" sz="3200" b="1" dirty="0" smtClean="0">
                <a:solidFill>
                  <a:srgbClr val="FFFF00"/>
                </a:solidFill>
                <a:effectLst>
                  <a:outerShdw blurRad="38100" dist="38100" dir="2700000" algn="tl">
                    <a:srgbClr val="000000">
                      <a:alpha val="43137"/>
                    </a:srgbClr>
                  </a:outerShdw>
                </a:effectLst>
              </a:rPr>
              <a:t>שירותי רווחה – שרותי הרווחה הינם באחריות הרשות המקומית, כוללים טיפול במשפחות במצוקה, ילדים ונוער בסיכון או במצוקה, טיפות חלב, תחנות לבריאות הנפש.</a:t>
            </a:r>
          </a:p>
          <a:p>
            <a:pPr marL="457200" indent="-457200">
              <a:buFont typeface="Arial" panose="020B0604020202020204" pitchFamily="34" charset="0"/>
              <a:buChar char="•"/>
            </a:pPr>
            <a:endParaRPr lang="he-IL" sz="3200" b="1" dirty="0" smtClean="0">
              <a:solidFill>
                <a:srgbClr val="FFFF00"/>
              </a:solidFill>
              <a:effectLst>
                <a:outerShdw blurRad="38100" dist="38100" dir="2700000" algn="tl">
                  <a:srgbClr val="000000">
                    <a:alpha val="43137"/>
                  </a:srgbClr>
                </a:outerShdw>
              </a:effectLst>
            </a:endParaRPr>
          </a:p>
          <a:p>
            <a:pPr marL="457200" indent="-457200">
              <a:buFont typeface="Arial" panose="020B0604020202020204" pitchFamily="34" charset="0"/>
              <a:buChar char="•"/>
            </a:pPr>
            <a:r>
              <a:rPr lang="he-IL" sz="3200" b="1" dirty="0" smtClean="0">
                <a:solidFill>
                  <a:srgbClr val="FFFF00"/>
                </a:solidFill>
                <a:effectLst>
                  <a:outerShdw blurRad="38100" dist="38100" dir="2700000" algn="tl">
                    <a:srgbClr val="000000">
                      <a:alpha val="43137"/>
                    </a:srgbClr>
                  </a:outerShdw>
                </a:effectLst>
              </a:rPr>
              <a:t>שירותי הנדסה ובנייה – הרשות אחראית על תמרור, סלילת וסימון הכבישים , תאורת רחוב, מתן היתרי בנייה.</a:t>
            </a:r>
          </a:p>
          <a:p>
            <a:pPr marL="457200" indent="-457200">
              <a:buFont typeface="Arial" panose="020B0604020202020204" pitchFamily="34" charset="0"/>
              <a:buChar char="•"/>
            </a:pPr>
            <a:endParaRPr lang="he-IL" sz="3200" b="1" dirty="0">
              <a:solidFill>
                <a:srgbClr val="FFFF00"/>
              </a:solidFill>
              <a:effectLst>
                <a:outerShdw blurRad="38100" dist="38100" dir="2700000" algn="tl">
                  <a:srgbClr val="000000">
                    <a:alpha val="43137"/>
                  </a:srgbClr>
                </a:outerShdw>
              </a:effectLst>
            </a:endParaRPr>
          </a:p>
          <a:p>
            <a:pPr marL="457200" indent="-457200">
              <a:buFont typeface="Arial" panose="020B0604020202020204" pitchFamily="34" charset="0"/>
              <a:buChar char="•"/>
            </a:pPr>
            <a:r>
              <a:rPr lang="he-IL" sz="3200" b="1" dirty="0" smtClean="0">
                <a:solidFill>
                  <a:srgbClr val="FFFF00"/>
                </a:solidFill>
                <a:effectLst>
                  <a:outerShdw blurRad="38100" dist="38100" dir="2700000" algn="tl">
                    <a:srgbClr val="000000">
                      <a:alpha val="43137"/>
                    </a:srgbClr>
                  </a:outerShdw>
                </a:effectLst>
              </a:rPr>
              <a:t>שירותי תברואה וניקיון, גינון ציבורי, </a:t>
            </a:r>
          </a:p>
          <a:p>
            <a:r>
              <a:rPr lang="he-IL" sz="3200" b="1" dirty="0" smtClean="0">
                <a:solidFill>
                  <a:srgbClr val="FFFF00"/>
                </a:solidFill>
                <a:effectLst>
                  <a:outerShdw blurRad="38100" dist="38100" dir="2700000" algn="tl">
                    <a:srgbClr val="000000">
                      <a:alpha val="43137"/>
                    </a:srgbClr>
                  </a:outerShdw>
                </a:effectLst>
              </a:rPr>
              <a:t>     שירותי כבאות, הסדרת החניות בעיר, </a:t>
            </a:r>
          </a:p>
          <a:p>
            <a:r>
              <a:rPr lang="he-IL" sz="3200" b="1" dirty="0">
                <a:solidFill>
                  <a:srgbClr val="FFFF00"/>
                </a:solidFill>
                <a:effectLst>
                  <a:outerShdw blurRad="38100" dist="38100" dir="2700000" algn="tl">
                    <a:srgbClr val="000000">
                      <a:alpha val="43137"/>
                    </a:srgbClr>
                  </a:outerShdw>
                </a:effectLst>
              </a:rPr>
              <a:t> </a:t>
            </a:r>
            <a:r>
              <a:rPr lang="he-IL" sz="3200" b="1" dirty="0" smtClean="0">
                <a:solidFill>
                  <a:srgbClr val="FFFF00"/>
                </a:solidFill>
                <a:effectLst>
                  <a:outerShdw blurRad="38100" dist="38100" dir="2700000" algn="tl">
                    <a:srgbClr val="000000">
                      <a:alpha val="43137"/>
                    </a:srgbClr>
                  </a:outerShdw>
                </a:effectLst>
              </a:rPr>
              <a:t>    שירותי תרבות, ספורט ודת.</a:t>
            </a:r>
          </a:p>
        </p:txBody>
      </p:sp>
      <p:pic>
        <p:nvPicPr>
          <p:cNvPr id="3074" name="Picture 2" descr="http://toravoda.org.il/wp-content/uploads/impt/kosherravmkorreshon.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496" y="4818328"/>
            <a:ext cx="2539430" cy="20670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24158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wipe(down)">
                                      <p:cBhvr>
                                        <p:cTn id="18" dur="500"/>
                                        <p:tgtEl>
                                          <p:spTgt spid="3">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barn(inVertical)">
                                      <p:cBhvr>
                                        <p:cTn id="23" dur="500"/>
                                        <p:tgtEl>
                                          <p:spTgt spid="3">
                                            <p:txEl>
                                              <p:pRg st="4" end="4"/>
                                            </p:txEl>
                                          </p:spTgt>
                                        </p:tgtEl>
                                      </p:cBhvr>
                                    </p:animEffect>
                                  </p:childTnLst>
                                </p:cTn>
                              </p:par>
                              <p:par>
                                <p:cTn id="24" presetID="16" presetClass="entr" presetSubtype="21" fill="hold"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barn(inVertical)">
                                      <p:cBhvr>
                                        <p:cTn id="26" dur="500"/>
                                        <p:tgtEl>
                                          <p:spTgt spid="3">
                                            <p:txEl>
                                              <p:pRg st="5" end="5"/>
                                            </p:txEl>
                                          </p:spTgt>
                                        </p:tgtEl>
                                      </p:cBhvr>
                                    </p:animEffect>
                                  </p:childTnLst>
                                </p:cTn>
                              </p:par>
                              <p:par>
                                <p:cTn id="27" presetID="16" presetClass="entr" presetSubtype="21"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barn(inVertical)">
                                      <p:cBhvr>
                                        <p:cTn id="29" dur="500"/>
                                        <p:tgtEl>
                                          <p:spTgt spid="3">
                                            <p:txEl>
                                              <p:pRg st="6" end="6"/>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nodeType="clickEffect">
                                  <p:stCondLst>
                                    <p:cond delay="0"/>
                                  </p:stCondLst>
                                  <p:childTnLst>
                                    <p:set>
                                      <p:cBhvr>
                                        <p:cTn id="33" dur="1" fill="hold">
                                          <p:stCondLst>
                                            <p:cond delay="0"/>
                                          </p:stCondLst>
                                        </p:cTn>
                                        <p:tgtEl>
                                          <p:spTgt spid="3074"/>
                                        </p:tgtEl>
                                        <p:attrNameLst>
                                          <p:attrName>style.visibility</p:attrName>
                                        </p:attrNameLst>
                                      </p:cBhvr>
                                      <p:to>
                                        <p:strVal val="visible"/>
                                      </p:to>
                                    </p:set>
                                    <p:animEffect transition="in" filter="wipe(down)">
                                      <p:cBhvr>
                                        <p:cTn id="34"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9512" y="-27384"/>
            <a:ext cx="8784976" cy="830997"/>
          </a:xfrm>
          <a:prstGeom prst="rect">
            <a:avLst/>
          </a:prstGeom>
          <a:noFill/>
        </p:spPr>
        <p:txBody>
          <a:bodyPr wrap="square" rtlCol="1">
            <a:spAutoFit/>
          </a:bodyPr>
          <a:lstStyle/>
          <a:p>
            <a:pPr algn="ctr"/>
            <a:r>
              <a:rPr lang="he-IL" sz="4800" b="1" dirty="0" smtClean="0">
                <a:solidFill>
                  <a:srgbClr val="FFFF00"/>
                </a:solidFill>
                <a:effectLst>
                  <a:outerShdw blurRad="38100" dist="38100" dir="2700000" algn="tl">
                    <a:srgbClr val="000000">
                      <a:alpha val="43137"/>
                    </a:srgbClr>
                  </a:outerShdw>
                </a:effectLst>
              </a:rPr>
              <a:t>בחירות לרשות המקומית</a:t>
            </a:r>
            <a:endParaRPr lang="he-IL" sz="4800" b="1" dirty="0">
              <a:solidFill>
                <a:srgbClr val="FFFF00"/>
              </a:solidFill>
              <a:effectLst>
                <a:outerShdw blurRad="38100" dist="38100" dir="2700000" algn="tl">
                  <a:srgbClr val="000000">
                    <a:alpha val="43137"/>
                  </a:srgbClr>
                </a:outerShdw>
              </a:effectLst>
            </a:endParaRPr>
          </a:p>
        </p:txBody>
      </p:sp>
      <p:sp>
        <p:nvSpPr>
          <p:cNvPr id="3" name="TextBox 2"/>
          <p:cNvSpPr txBox="1"/>
          <p:nvPr/>
        </p:nvSpPr>
        <p:spPr>
          <a:xfrm>
            <a:off x="0" y="836712"/>
            <a:ext cx="9116888" cy="4524315"/>
          </a:xfrm>
          <a:prstGeom prst="rect">
            <a:avLst/>
          </a:prstGeom>
          <a:noFill/>
        </p:spPr>
        <p:txBody>
          <a:bodyPr wrap="square" rtlCol="1">
            <a:spAutoFit/>
          </a:bodyPr>
          <a:lstStyle/>
          <a:p>
            <a:pPr marL="457200" indent="-457200">
              <a:lnSpc>
                <a:spcPct val="150000"/>
              </a:lnSpc>
              <a:buFont typeface="Arial" panose="020B0604020202020204" pitchFamily="34" charset="0"/>
              <a:buChar char="•"/>
            </a:pPr>
            <a:r>
              <a:rPr lang="he-IL" sz="2400" b="1" dirty="0">
                <a:solidFill>
                  <a:srgbClr val="FFFF00"/>
                </a:solidFill>
              </a:rPr>
              <a:t>ראשי הערים, המועצות המקומיות והמועצות האזוריות, וכן חברי המועצות שלהן, נבחרים אחת לחמש שנים על ידי התושבים. </a:t>
            </a:r>
            <a:r>
              <a:rPr lang="he-IL" sz="2400" b="1" dirty="0" smtClean="0">
                <a:solidFill>
                  <a:srgbClr val="FFFF00"/>
                </a:solidFill>
              </a:rPr>
              <a:t>                                  הזכות </a:t>
            </a:r>
            <a:r>
              <a:rPr lang="he-IL" sz="2400" b="1" dirty="0">
                <a:solidFill>
                  <a:srgbClr val="FFFF00"/>
                </a:solidFill>
              </a:rPr>
              <a:t>לבחור לרשות המקומית נתונה לכל מי שמלאו לו 17 ביום הבחירות והוא רשום בפנקס הבוחרים של הרשות. </a:t>
            </a:r>
            <a:r>
              <a:rPr lang="he-IL" sz="2400" b="1" dirty="0" smtClean="0">
                <a:solidFill>
                  <a:srgbClr val="FFFF00"/>
                </a:solidFill>
              </a:rPr>
              <a:t>                                                 הזכות </a:t>
            </a:r>
            <a:r>
              <a:rPr lang="he-IL" sz="2400" b="1" dirty="0">
                <a:solidFill>
                  <a:srgbClr val="FFFF00"/>
                </a:solidFill>
              </a:rPr>
              <a:t>להיבחר למועצת הרשות או לראשות הרשות עומדת למי שמלאו לו 21 </a:t>
            </a:r>
            <a:r>
              <a:rPr lang="he-IL" sz="2400" b="1" dirty="0" smtClean="0">
                <a:solidFill>
                  <a:srgbClr val="FFFF00"/>
                </a:solidFill>
              </a:rPr>
              <a:t>. כל </a:t>
            </a:r>
            <a:r>
              <a:rPr lang="he-IL" sz="2400" b="1" dirty="0">
                <a:solidFill>
                  <a:srgbClr val="FFFF00"/>
                </a:solidFill>
              </a:rPr>
              <a:t>תושב שרשאי להיבחר למועצת הרשות, רשאי להגיש מועמדות ולהיבחר לראש הרשות. קבוצה של 750 בעלי זכות בחירה רשאית להציע מועמד לראשות הרשות </a:t>
            </a:r>
            <a:r>
              <a:rPr lang="he-IL" sz="2400" b="1" dirty="0" smtClean="0">
                <a:solidFill>
                  <a:srgbClr val="FFFF00"/>
                </a:solidFill>
              </a:rPr>
              <a:t>(במועצה </a:t>
            </a:r>
            <a:r>
              <a:rPr lang="he-IL" sz="2400" b="1" dirty="0">
                <a:solidFill>
                  <a:srgbClr val="FFFF00"/>
                </a:solidFill>
              </a:rPr>
              <a:t>אזורית נדרשות 500 חתימות </a:t>
            </a:r>
            <a:r>
              <a:rPr lang="he-IL" sz="2400" b="1" dirty="0" smtClean="0">
                <a:solidFill>
                  <a:srgbClr val="FFFF00"/>
                </a:solidFill>
              </a:rPr>
              <a:t>בלבד).</a:t>
            </a:r>
            <a:endParaRPr lang="he-IL" sz="2400" b="1" dirty="0" smtClean="0">
              <a:solidFill>
                <a:srgbClr val="FFFF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16485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arn(inVertic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ערכת נושא של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זרימה">
  <a:themeElements>
    <a:clrScheme name="זרימה">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זרימה">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זרימה">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7489</TotalTime>
  <Words>966</Words>
  <Application>Microsoft Office PowerPoint</Application>
  <PresentationFormat>‫הצגה על המסך (4:3)</PresentationFormat>
  <Paragraphs>72</Paragraphs>
  <Slides>15</Slides>
  <Notes>0</Notes>
  <HiddenSlides>0</HiddenSlides>
  <MMClips>0</MMClips>
  <ScaleCrop>false</ScaleCrop>
  <HeadingPairs>
    <vt:vector size="6" baseType="variant">
      <vt:variant>
        <vt:lpstr>גופנים בשימוש</vt:lpstr>
      </vt:variant>
      <vt:variant>
        <vt:i4>6</vt:i4>
      </vt:variant>
      <vt:variant>
        <vt:lpstr>ערכת נושא</vt:lpstr>
      </vt:variant>
      <vt:variant>
        <vt:i4>2</vt:i4>
      </vt:variant>
      <vt:variant>
        <vt:lpstr>כותרות שקופיות</vt:lpstr>
      </vt:variant>
      <vt:variant>
        <vt:i4>15</vt:i4>
      </vt:variant>
    </vt:vector>
  </HeadingPairs>
  <TitlesOfParts>
    <vt:vector size="23" baseType="lpstr">
      <vt:lpstr>Arial</vt:lpstr>
      <vt:lpstr>Calibri</vt:lpstr>
      <vt:lpstr>Constantia</vt:lpstr>
      <vt:lpstr>David</vt:lpstr>
      <vt:lpstr>Times New Roman</vt:lpstr>
      <vt:lpstr>Wingdings 2</vt:lpstr>
      <vt:lpstr>ערכת נושא של Office</vt:lpstr>
      <vt:lpstr>זרימה</vt:lpstr>
      <vt:lpstr>רשויות מקומיות</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lpstr>מצגת של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הסכמיות</dc:title>
  <dc:creator>ירדן</dc:creator>
  <cp:lastModifiedBy>אופק יפרח</cp:lastModifiedBy>
  <cp:revision>144</cp:revision>
  <dcterms:created xsi:type="dcterms:W3CDTF">2015-04-23T15:17:15Z</dcterms:created>
  <dcterms:modified xsi:type="dcterms:W3CDTF">2021-02-09T16:59:31Z</dcterms:modified>
</cp:coreProperties>
</file>