
<file path=[Content_Types].xml><?xml version="1.0" encoding="utf-8"?>
<Types xmlns="http://schemas.openxmlformats.org/package/2006/content-types">
  <Default ContentType="application/x-fontdata" Extension="fntdata"/>
  <Default ContentType="image/gif" Extension="gif"/>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x="18288000" cy="10287000"/>
  <p:notesSz cx="6858000" cy="9144000"/>
  <p:embeddedFontLst>
    <p:embeddedFont>
      <p:font typeface="Klein Black" charset="1" panose="02000503060000020004"/>
      <p:regular r:id="rId37"/>
    </p:embeddedFont>
    <p:embeddedFont>
      <p:font typeface="Klein" charset="1" panose="02000503060000020004"/>
      <p:regular r:id="rId38"/>
    </p:embeddedFont>
    <p:embeddedFont>
      <p:font typeface="Frank Ruhl Libre Bold" charset="1" panose="00000800000000000000"/>
      <p:regular r:id="rId39"/>
    </p:embeddedFont>
    <p:embeddedFont>
      <p:font typeface="TT Mussels Bold" charset="1" panose="02000803030000020004"/>
      <p:regular r:id="rId40"/>
    </p:embeddedFont>
    <p:embeddedFont>
      <p:font typeface="TT Mussels" charset="1" panose="02000506030000020004"/>
      <p:regular r:id="rId41"/>
    </p:embeddedFont>
    <p:embeddedFont>
      <p:font typeface="GanCLM" charset="1" panose="02000803000000000000"/>
      <p:regular r:id="rId42"/>
    </p:embeddedFont>
    <p:embeddedFont>
      <p:font typeface="Aran Bold" charset="1" panose="00000000000000000000"/>
      <p:regular r:id="rId43"/>
    </p:embeddedFont>
    <p:embeddedFont>
      <p:font typeface="AC Compacta" charset="1" panose="00000000000000000000"/>
      <p:regular r:id="rId44"/>
    </p:embeddedFont>
    <p:embeddedFont>
      <p:font typeface="Suez One" charset="1" panose="00000500000000000000"/>
      <p:regular r:id="rId45"/>
    </p:embeddedFont>
    <p:embeddedFont>
      <p:font typeface="Montserrat" charset="1" panose="0000050000000000000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0.png" Type="http://schemas.openxmlformats.org/officeDocument/2006/relationships/image"/><Relationship Id="rId4" Target="../media/image51.svg" Type="http://schemas.openxmlformats.org/officeDocument/2006/relationships/image"/><Relationship Id="rId5" Target="../media/image5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1.png" Type="http://schemas.openxmlformats.org/officeDocument/2006/relationships/image"/><Relationship Id="rId11" Target="../media/image62.svg" Type="http://schemas.openxmlformats.org/officeDocument/2006/relationships/image"/><Relationship Id="rId12" Target="../media/image63.png" Type="http://schemas.openxmlformats.org/officeDocument/2006/relationships/image"/><Relationship Id="rId13" Target="../media/image64.svg" Type="http://schemas.openxmlformats.org/officeDocument/2006/relationships/image"/><Relationship Id="rId2" Target="../media/image53.jpeg" Type="http://schemas.openxmlformats.org/officeDocument/2006/relationships/image"/><Relationship Id="rId3" Target="../media/image54.pn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57.png" Type="http://schemas.openxmlformats.org/officeDocument/2006/relationships/image"/><Relationship Id="rId7" Target="../media/image58.jpeg" Type="http://schemas.openxmlformats.org/officeDocument/2006/relationships/image"/><Relationship Id="rId8" Target="../media/image59.png" Type="http://schemas.openxmlformats.org/officeDocument/2006/relationships/image"/><Relationship Id="rId9" Target="../media/image60.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3.png" Type="http://schemas.openxmlformats.org/officeDocument/2006/relationships/image"/><Relationship Id="rId11" Target="../media/image64.svg" Type="http://schemas.openxmlformats.org/officeDocument/2006/relationships/image"/><Relationship Id="rId2" Target="../media/image53.jpeg" Type="http://schemas.openxmlformats.org/officeDocument/2006/relationships/image"/><Relationship Id="rId3" Target="../media/image54.pn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59.png" Type="http://schemas.openxmlformats.org/officeDocument/2006/relationships/image"/><Relationship Id="rId7" Target="../media/image60.svg" Type="http://schemas.openxmlformats.org/officeDocument/2006/relationships/image"/><Relationship Id="rId8" Target="../media/image61.png" Type="http://schemas.openxmlformats.org/officeDocument/2006/relationships/image"/><Relationship Id="rId9" Target="../media/image62.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2.png" Type="http://schemas.openxmlformats.org/officeDocument/2006/relationships/image"/><Relationship Id="rId11" Target="../media/image73.svg" Type="http://schemas.openxmlformats.org/officeDocument/2006/relationships/image"/><Relationship Id="rId12" Target="../media/image74.png" Type="http://schemas.openxmlformats.org/officeDocument/2006/relationships/image"/><Relationship Id="rId13" Target="../media/image75.svg" Type="http://schemas.openxmlformats.org/officeDocument/2006/relationships/image"/><Relationship Id="rId14" Target="../media/image76.png" Type="http://schemas.openxmlformats.org/officeDocument/2006/relationships/image"/><Relationship Id="rId15" Target="../media/image77.svg" Type="http://schemas.openxmlformats.org/officeDocument/2006/relationships/image"/><Relationship Id="rId2" Target="../media/image4.jpeg" Type="http://schemas.openxmlformats.org/officeDocument/2006/relationships/image"/><Relationship Id="rId3" Target="../media/image65.png" Type="http://schemas.openxmlformats.org/officeDocument/2006/relationships/image"/><Relationship Id="rId4" Target="../media/image66.png" Type="http://schemas.openxmlformats.org/officeDocument/2006/relationships/image"/><Relationship Id="rId5" Target="../media/image67.svg" Type="http://schemas.openxmlformats.org/officeDocument/2006/relationships/image"/><Relationship Id="rId6" Target="../media/image68.png" Type="http://schemas.openxmlformats.org/officeDocument/2006/relationships/image"/><Relationship Id="rId7" Target="../media/image69.svg" Type="http://schemas.openxmlformats.org/officeDocument/2006/relationships/image"/><Relationship Id="rId8" Target="../media/image70.png" Type="http://schemas.openxmlformats.org/officeDocument/2006/relationships/image"/><Relationship Id="rId9" Target="../media/image71.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78.png" Type="http://schemas.openxmlformats.org/officeDocument/2006/relationships/image"/><Relationship Id="rId4" Target="../media/image79.svg" Type="http://schemas.openxmlformats.org/officeDocument/2006/relationships/image"/><Relationship Id="rId5" Target="../media/image80.png" Type="http://schemas.openxmlformats.org/officeDocument/2006/relationships/image"/><Relationship Id="rId6" Target="../media/image8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82.png" Type="http://schemas.openxmlformats.org/officeDocument/2006/relationships/image"/><Relationship Id="rId4" Target="../media/image83.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84.png" Type="http://schemas.openxmlformats.org/officeDocument/2006/relationships/image"/><Relationship Id="rId4" Target="../media/image85.svg" Type="http://schemas.openxmlformats.org/officeDocument/2006/relationships/image"/><Relationship Id="rId5" Target="../media/image86.png" Type="http://schemas.openxmlformats.org/officeDocument/2006/relationships/image"/><Relationship Id="rId6" Target="../media/image8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88.png" Type="http://schemas.openxmlformats.org/officeDocument/2006/relationships/image"/><Relationship Id="rId4" Target="../media/image89.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90.gif" Type="http://schemas.openxmlformats.org/officeDocument/2006/relationships/image"/><Relationship Id="rId4" Target="../media/image91.png" Type="http://schemas.openxmlformats.org/officeDocument/2006/relationships/image"/><Relationship Id="rId5" Target="../media/image92.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93.png" Type="http://schemas.openxmlformats.org/officeDocument/2006/relationships/image"/><Relationship Id="rId4" Target="../media/image94.png" Type="http://schemas.openxmlformats.org/officeDocument/2006/relationships/image"/><Relationship Id="rId5" Target="../media/image95.svg" Type="http://schemas.openxmlformats.org/officeDocument/2006/relationships/image"/><Relationship Id="rId6" Target="../media/image68.png" Type="http://schemas.openxmlformats.org/officeDocument/2006/relationships/image"/><Relationship Id="rId7" Target="../media/image69.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96.png" Type="http://schemas.openxmlformats.org/officeDocument/2006/relationships/image"/><Relationship Id="rId4" Target="../media/image97.svg" Type="http://schemas.openxmlformats.org/officeDocument/2006/relationships/image"/><Relationship Id="rId5" Target="../media/image98.png" Type="http://schemas.openxmlformats.org/officeDocument/2006/relationships/image"/><Relationship Id="rId6" Target="../media/image99.svg" Type="http://schemas.openxmlformats.org/officeDocument/2006/relationships/image"/><Relationship Id="rId7" Target="../media/image100.png" Type="http://schemas.openxmlformats.org/officeDocument/2006/relationships/image"/><Relationship Id="rId8" Target="../media/image101.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96.png" Type="http://schemas.openxmlformats.org/officeDocument/2006/relationships/image"/><Relationship Id="rId4" Target="../media/image97.svg" Type="http://schemas.openxmlformats.org/officeDocument/2006/relationships/image"/><Relationship Id="rId5" Target="../media/image98.png" Type="http://schemas.openxmlformats.org/officeDocument/2006/relationships/image"/><Relationship Id="rId6" Target="../media/image99.svg" Type="http://schemas.openxmlformats.org/officeDocument/2006/relationships/image"/><Relationship Id="rId7" Target="../media/image102.png" Type="http://schemas.openxmlformats.org/officeDocument/2006/relationships/image"/><Relationship Id="rId8" Target="../media/image103.png" Type="http://schemas.openxmlformats.org/officeDocument/2006/relationships/image"/><Relationship Id="rId9" Target="../media/image104.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05.jpeg" Type="http://schemas.openxmlformats.org/officeDocument/2006/relationships/image"/><Relationship Id="rId4" Target="../media/image106.jpeg" Type="http://schemas.openxmlformats.org/officeDocument/2006/relationships/image"/><Relationship Id="rId5" Target="https://www.youtube.com/watch?v=WeYDa631ImQ" TargetMode="External" Type="http://schemas.openxmlformats.org/officeDocument/2006/relationships/video"/></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07.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08.png" Type="http://schemas.openxmlformats.org/officeDocument/2006/relationships/image"/><Relationship Id="rId4" Target="../media/image109.svg" Type="http://schemas.openxmlformats.org/officeDocument/2006/relationships/image"/><Relationship Id="rId5" Target="../media/image110.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11.jpeg" Type="http://schemas.openxmlformats.org/officeDocument/2006/relationships/image"/><Relationship Id="rId4" Target="../media/VAGe36j8blk.mp4" Type="http://schemas.openxmlformats.org/officeDocument/2006/relationships/video"/><Relationship Id="rId5" Target="../media/VAGe36j8blk.mp4" Type="http://schemas.microsoft.com/office/2007/relationships/media"/></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12.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12.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13.png" Type="http://schemas.openxmlformats.org/officeDocument/2006/relationships/image"/><Relationship Id="rId4" Target="../media/image114.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1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16.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17.png" Type="http://schemas.openxmlformats.org/officeDocument/2006/relationships/image"/><Relationship Id="rId4" Target="../media/image11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8.png" Type="http://schemas.openxmlformats.org/officeDocument/2006/relationships/image"/><Relationship Id="rId4" Target="../media/image19.png" Type="http://schemas.openxmlformats.org/officeDocument/2006/relationships/image"/><Relationship Id="rId5" Target="../media/image20.png" Type="http://schemas.openxmlformats.org/officeDocument/2006/relationships/image"/><Relationship Id="rId6" Target="../media/image2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2.pn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7.pn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30.png" Type="http://schemas.openxmlformats.org/officeDocument/2006/relationships/image"/><Relationship Id="rId4" Target="../media/image31.jpeg" Type="http://schemas.openxmlformats.org/officeDocument/2006/relationships/image"/><Relationship Id="rId5" Target="../media/image32.png" Type="http://schemas.openxmlformats.org/officeDocument/2006/relationships/image"/><Relationship Id="rId6" Target="../media/image33.png" Type="http://schemas.openxmlformats.org/officeDocument/2006/relationships/image"/><Relationship Id="rId7" Target="../media/image34.png" Type="http://schemas.openxmlformats.org/officeDocument/2006/relationships/image"/><Relationship Id="rId8" Target="../media/image35.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11" Target="../media/image44.svg" Type="http://schemas.openxmlformats.org/officeDocument/2006/relationships/image"/><Relationship Id="rId12" Target="../media/image45.png" Type="http://schemas.openxmlformats.org/officeDocument/2006/relationships/image"/><Relationship Id="rId13" Target="../media/image46.svg" Type="http://schemas.openxmlformats.org/officeDocument/2006/relationships/image"/><Relationship Id="rId14" Target="../media/image47.png" Type="http://schemas.openxmlformats.org/officeDocument/2006/relationships/image"/><Relationship Id="rId15" Target="../media/image48.svg" Type="http://schemas.openxmlformats.org/officeDocument/2006/relationships/image"/><Relationship Id="rId16" Target="../media/image49.png" Type="http://schemas.openxmlformats.org/officeDocument/2006/relationships/image"/><Relationship Id="rId2" Target="../media/image4.jpeg" Type="http://schemas.openxmlformats.org/officeDocument/2006/relationships/image"/><Relationship Id="rId3" Target="../media/image36.pn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12965449" y="9409656"/>
            <a:ext cx="2157917" cy="587211"/>
            <a:chOff x="0" y="0"/>
            <a:chExt cx="2877223" cy="782949"/>
          </a:xfrm>
        </p:grpSpPr>
        <p:sp>
          <p:nvSpPr>
            <p:cNvPr name="TextBox 4" id="4"/>
            <p:cNvSpPr txBox="true"/>
            <p:nvPr/>
          </p:nvSpPr>
          <p:spPr>
            <a:xfrm rot="0">
              <a:off x="0" y="-9525"/>
              <a:ext cx="2877223" cy="426842"/>
            </a:xfrm>
            <a:prstGeom prst="rect">
              <a:avLst/>
            </a:prstGeom>
          </p:spPr>
          <p:txBody>
            <a:bodyPr anchor="t" rtlCol="false" tIns="0" lIns="0" bIns="0" rIns="0">
              <a:spAutoFit/>
            </a:bodyPr>
            <a:lstStyle/>
            <a:p>
              <a:pPr algn="r" rtl="true">
                <a:lnSpc>
                  <a:spcPts val="2509"/>
                </a:lnSpc>
              </a:pPr>
              <a:r>
                <a:rPr lang="he-IL" sz="2091">
                  <a:solidFill>
                    <a:srgbClr val="000000">
                      <a:alpha val="89804"/>
                    </a:srgbClr>
                  </a:solidFill>
                  <a:latin typeface="Klein Black"/>
                  <a:ea typeface="Klein Black"/>
                  <a:cs typeface="Klein Black"/>
                  <a:sym typeface="Klein Black"/>
                  <a:rtl val="true"/>
                </a:rPr>
                <a:t>פרויקט חורף</a:t>
              </a:r>
            </a:p>
          </p:txBody>
        </p:sp>
        <p:sp>
          <p:nvSpPr>
            <p:cNvPr name="TextBox 5" id="5"/>
            <p:cNvSpPr txBox="true"/>
            <p:nvPr/>
          </p:nvSpPr>
          <p:spPr>
            <a:xfrm rot="0">
              <a:off x="0" y="348519"/>
              <a:ext cx="2877223" cy="434429"/>
            </a:xfrm>
            <a:prstGeom prst="rect">
              <a:avLst/>
            </a:prstGeom>
          </p:spPr>
          <p:txBody>
            <a:bodyPr anchor="t" rtlCol="false" tIns="0" lIns="0" bIns="0" rIns="0">
              <a:spAutoFit/>
            </a:bodyPr>
            <a:lstStyle/>
            <a:p>
              <a:pPr algn="r" rtl="true">
                <a:lnSpc>
                  <a:spcPts val="2509"/>
                </a:lnSpc>
              </a:pPr>
              <a:r>
                <a:rPr lang="ar-EG" sz="2091">
                  <a:solidFill>
                    <a:srgbClr val="000000">
                      <a:alpha val="89804"/>
                    </a:srgbClr>
                  </a:solidFill>
                  <a:latin typeface="Klein"/>
                  <a:ea typeface="Klein"/>
                  <a:cs typeface="Klein"/>
                  <a:sym typeface="Klein"/>
                  <a:rtl val="true"/>
                </a:rPr>
                <a:t>       </a:t>
              </a:r>
              <a:r>
                <a:rPr lang="en-US" sz="2091">
                  <a:solidFill>
                    <a:srgbClr val="000000">
                      <a:alpha val="89804"/>
                    </a:srgbClr>
                  </a:solidFill>
                  <a:latin typeface="Klein"/>
                  <a:ea typeface="Klein"/>
                  <a:cs typeface="Klein"/>
                  <a:sym typeface="Klein"/>
                </a:rPr>
                <a:t>2025</a:t>
              </a:r>
            </a:p>
          </p:txBody>
        </p:sp>
      </p:grpSp>
      <p:sp>
        <p:nvSpPr>
          <p:cNvPr name="Freeform 6" id="6"/>
          <p:cNvSpPr/>
          <p:nvPr/>
        </p:nvSpPr>
        <p:spPr>
          <a:xfrm flipH="false" flipV="false" rot="0">
            <a:off x="674504" y="156585"/>
            <a:ext cx="7081420" cy="9973831"/>
          </a:xfrm>
          <a:custGeom>
            <a:avLst/>
            <a:gdLst/>
            <a:ahLst/>
            <a:cxnLst/>
            <a:rect r="r" b="b" t="t" l="l"/>
            <a:pathLst>
              <a:path h="9973831" w="7081420">
                <a:moveTo>
                  <a:pt x="0" y="0"/>
                </a:moveTo>
                <a:lnTo>
                  <a:pt x="7081420" y="0"/>
                </a:lnTo>
                <a:lnTo>
                  <a:pt x="7081420" y="9973830"/>
                </a:lnTo>
                <a:lnTo>
                  <a:pt x="0" y="9973830"/>
                </a:lnTo>
                <a:lnTo>
                  <a:pt x="0" y="0"/>
                </a:lnTo>
                <a:close/>
              </a:path>
            </a:pathLst>
          </a:custGeom>
          <a:blipFill>
            <a:blip r:embed="rId3"/>
            <a:stretch>
              <a:fillRect l="0" t="0" r="0" b="0"/>
            </a:stretch>
          </a:blipFill>
        </p:spPr>
      </p:sp>
      <p:sp>
        <p:nvSpPr>
          <p:cNvPr name="Freeform 7" id="7"/>
          <p:cNvSpPr/>
          <p:nvPr/>
        </p:nvSpPr>
        <p:spPr>
          <a:xfrm flipH="false" flipV="false" rot="0">
            <a:off x="13204765" y="9467637"/>
            <a:ext cx="557778" cy="471249"/>
          </a:xfrm>
          <a:custGeom>
            <a:avLst/>
            <a:gdLst/>
            <a:ahLst/>
            <a:cxnLst/>
            <a:rect r="r" b="b" t="t" l="l"/>
            <a:pathLst>
              <a:path h="471249" w="557778">
                <a:moveTo>
                  <a:pt x="0" y="0"/>
                </a:moveTo>
                <a:lnTo>
                  <a:pt x="557778" y="0"/>
                </a:lnTo>
                <a:lnTo>
                  <a:pt x="557778" y="471249"/>
                </a:lnTo>
                <a:lnTo>
                  <a:pt x="0" y="471249"/>
                </a:lnTo>
                <a:lnTo>
                  <a:pt x="0" y="0"/>
                </a:lnTo>
                <a:close/>
              </a:path>
            </a:pathLst>
          </a:custGeom>
          <a:blipFill>
            <a:blip r:embed="rId4"/>
            <a:stretch>
              <a:fillRect l="0" t="0" r="0" b="0"/>
            </a:stretch>
          </a:blipFill>
        </p:spPr>
      </p:sp>
      <p:sp>
        <p:nvSpPr>
          <p:cNvPr name="TextBox 8" id="8"/>
          <p:cNvSpPr txBox="true"/>
          <p:nvPr/>
        </p:nvSpPr>
        <p:spPr>
          <a:xfrm rot="0">
            <a:off x="9912205" y="1129339"/>
            <a:ext cx="7142898" cy="6238555"/>
          </a:xfrm>
          <a:prstGeom prst="rect">
            <a:avLst/>
          </a:prstGeom>
        </p:spPr>
        <p:txBody>
          <a:bodyPr anchor="t" rtlCol="false" tIns="0" lIns="0" bIns="0" rIns="0">
            <a:spAutoFit/>
          </a:bodyPr>
          <a:lstStyle/>
          <a:p>
            <a:pPr algn="ctr" rtl="true" marL="0" indent="0" lvl="0">
              <a:lnSpc>
                <a:spcPts val="16009"/>
              </a:lnSpc>
            </a:pPr>
            <a:r>
              <a:rPr lang="he-IL" b="true" sz="17401" spc="-365">
                <a:solidFill>
                  <a:srgbClr val="FF4444"/>
                </a:solidFill>
                <a:latin typeface="Frank Ruhl Libre Bold"/>
                <a:ea typeface="Frank Ruhl Libre Bold"/>
                <a:cs typeface="Frank Ruhl Libre Bold"/>
                <a:sym typeface="Frank Ruhl Libre Bold"/>
                <a:rtl val="true"/>
              </a:rPr>
              <a:t>האיש שלנו בדמשק</a:t>
            </a:r>
          </a:p>
        </p:txBody>
      </p:sp>
      <p:sp>
        <p:nvSpPr>
          <p:cNvPr name="TextBox 9" id="9"/>
          <p:cNvSpPr txBox="true"/>
          <p:nvPr/>
        </p:nvSpPr>
        <p:spPr>
          <a:xfrm rot="0">
            <a:off x="10300535" y="6929745"/>
            <a:ext cx="6175637" cy="438150"/>
          </a:xfrm>
          <a:prstGeom prst="rect">
            <a:avLst/>
          </a:prstGeom>
        </p:spPr>
        <p:txBody>
          <a:bodyPr anchor="t" rtlCol="false" tIns="0" lIns="0" bIns="0" rIns="0">
            <a:spAutoFit/>
          </a:bodyPr>
          <a:lstStyle/>
          <a:p>
            <a:pPr algn="ctr" rtl="true" marL="0" indent="0" lvl="0">
              <a:lnSpc>
                <a:spcPts val="3359"/>
              </a:lnSpc>
            </a:pPr>
            <a:r>
              <a:rPr lang="he-IL" b="true" sz="2799" spc="27">
                <a:solidFill>
                  <a:srgbClr val="000000">
                    <a:alpha val="81961"/>
                  </a:srgbClr>
                </a:solidFill>
                <a:latin typeface="TT Mussels Bold"/>
                <a:ea typeface="TT Mussels Bold"/>
                <a:cs typeface="TT Mussels Bold"/>
                <a:sym typeface="TT Mussels Bold"/>
                <a:rtl val="true"/>
              </a:rPr>
              <a:t>שירה הכסטר</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4444"/>
                </a:solidFill>
                <a:latin typeface="TT Mussels Bold"/>
                <a:ea typeface="TT Mussels Bold"/>
                <a:cs typeface="TT Mussels Bold"/>
                <a:sym typeface="TT Mussels Bold"/>
              </a:rPr>
              <a:t>10</a:t>
            </a:r>
          </a:p>
        </p:txBody>
      </p:sp>
      <p:sp>
        <p:nvSpPr>
          <p:cNvPr name="TextBox 4" id="4"/>
          <p:cNvSpPr txBox="true"/>
          <p:nvPr/>
        </p:nvSpPr>
        <p:spPr>
          <a:xfrm rot="0">
            <a:off x="8623895" y="4601563"/>
            <a:ext cx="8635405" cy="3134461"/>
          </a:xfrm>
          <a:prstGeom prst="rect">
            <a:avLst/>
          </a:prstGeom>
        </p:spPr>
        <p:txBody>
          <a:bodyPr anchor="t" rtlCol="false" tIns="0" lIns="0" bIns="0" rIns="0">
            <a:spAutoFit/>
          </a:bodyPr>
          <a:lstStyle/>
          <a:p>
            <a:pPr algn="r" rtl="true">
              <a:lnSpc>
                <a:spcPts val="3109"/>
              </a:lnSpc>
              <a:spcBef>
                <a:spcPct val="0"/>
              </a:spcBef>
            </a:pPr>
            <a:r>
              <a:rPr lang="he-IL" sz="2221">
                <a:solidFill>
                  <a:srgbClr val="000000"/>
                </a:solidFill>
                <a:latin typeface="GanCLM"/>
                <a:ea typeface="GanCLM"/>
                <a:cs typeface="GanCLM"/>
                <a:sym typeface="GanCLM"/>
                <a:rtl val="true"/>
              </a:rPr>
              <a:t>ע’’פ הסיפור </a:t>
            </a:r>
            <a:r>
              <a:rPr lang="he-IL" sz="2221">
                <a:solidFill>
                  <a:srgbClr val="000000"/>
                </a:solidFill>
                <a:latin typeface="GanCLM"/>
                <a:ea typeface="GanCLM"/>
                <a:cs typeface="GanCLM"/>
                <a:sym typeface="GanCLM"/>
                <a:rtl val="true"/>
              </a:rPr>
              <a:t>דודו של אלי שכנע את אביו להגר לארגנטינה ולהצטרף אליו למפעל טקסטיל וכך אכן קרה אך השותפות לא הצליחה,אביו ואימו נפטרו בהפרש של כמה חודשים ספורים והוא עבר לבית דודו,לבסוף דודו חזר לביירות והשאיר לו ירושה גדולה בארגנטינה וכך בהיותו איש עמיד המצפה לירושה גדולה,סוף סוף יכל להגשים את חלומו ולבקש בסוריה מולדת הוריו.</a:t>
            </a:r>
          </a:p>
          <a:p>
            <a:pPr algn="r" rtl="true">
              <a:lnSpc>
                <a:spcPts val="3109"/>
              </a:lnSpc>
              <a:spcBef>
                <a:spcPct val="0"/>
              </a:spcBef>
            </a:pPr>
          </a:p>
        </p:txBody>
      </p:sp>
      <p:grpSp>
        <p:nvGrpSpPr>
          <p:cNvPr name="Group 5" id="5"/>
          <p:cNvGrpSpPr/>
          <p:nvPr/>
        </p:nvGrpSpPr>
        <p:grpSpPr>
          <a:xfrm rot="0">
            <a:off x="1061718" y="-305763"/>
            <a:ext cx="16675172" cy="5852846"/>
            <a:chOff x="0" y="0"/>
            <a:chExt cx="22233562" cy="7803794"/>
          </a:xfrm>
        </p:grpSpPr>
        <p:sp>
          <p:nvSpPr>
            <p:cNvPr name="Freeform 6" id="6"/>
            <p:cNvSpPr/>
            <p:nvPr/>
          </p:nvSpPr>
          <p:spPr>
            <a:xfrm flipH="false" flipV="false" rot="0">
              <a:off x="0" y="0"/>
              <a:ext cx="9376447" cy="7803794"/>
            </a:xfrm>
            <a:custGeom>
              <a:avLst/>
              <a:gdLst/>
              <a:ahLst/>
              <a:cxnLst/>
              <a:rect r="r" b="b" t="t" l="l"/>
              <a:pathLst>
                <a:path h="7803794" w="9376447">
                  <a:moveTo>
                    <a:pt x="0" y="0"/>
                  </a:moveTo>
                  <a:lnTo>
                    <a:pt x="9376447" y="0"/>
                  </a:lnTo>
                  <a:lnTo>
                    <a:pt x="9376447" y="7803794"/>
                  </a:lnTo>
                  <a:lnTo>
                    <a:pt x="0" y="78037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723093" y="3105714"/>
              <a:ext cx="3525844" cy="3984684"/>
            </a:xfrm>
            <a:custGeom>
              <a:avLst/>
              <a:gdLst/>
              <a:ahLst/>
              <a:cxnLst/>
              <a:rect r="r" b="b" t="t" l="l"/>
              <a:pathLst>
                <a:path h="3984684" w="3525844">
                  <a:moveTo>
                    <a:pt x="0" y="0"/>
                  </a:moveTo>
                  <a:lnTo>
                    <a:pt x="3525844" y="0"/>
                  </a:lnTo>
                  <a:lnTo>
                    <a:pt x="3525844" y="3984684"/>
                  </a:lnTo>
                  <a:lnTo>
                    <a:pt x="0" y="3984684"/>
                  </a:lnTo>
                  <a:lnTo>
                    <a:pt x="0" y="0"/>
                  </a:lnTo>
                  <a:close/>
                </a:path>
              </a:pathLst>
            </a:custGeom>
            <a:blipFill>
              <a:blip r:embed="rId5"/>
              <a:stretch>
                <a:fillRect l="0" t="-14067" r="0" b="-21281"/>
              </a:stretch>
            </a:blipFill>
          </p:spPr>
        </p:sp>
        <p:sp>
          <p:nvSpPr>
            <p:cNvPr name="TextBox 8" id="8"/>
            <p:cNvSpPr txBox="true"/>
            <p:nvPr/>
          </p:nvSpPr>
          <p:spPr>
            <a:xfrm rot="0">
              <a:off x="3512151" y="1272933"/>
              <a:ext cx="18721411" cy="2120245"/>
            </a:xfrm>
            <a:prstGeom prst="rect">
              <a:avLst/>
            </a:prstGeom>
          </p:spPr>
          <p:txBody>
            <a:bodyPr anchor="t" rtlCol="false" tIns="0" lIns="0" bIns="0" rIns="0">
              <a:spAutoFit/>
            </a:bodyPr>
            <a:lstStyle/>
            <a:p>
              <a:pPr algn="r" rtl="true" marL="0" indent="0" lvl="0">
                <a:lnSpc>
                  <a:spcPts val="11039"/>
                </a:lnSpc>
                <a:spcBef>
                  <a:spcPct val="0"/>
                </a:spcBef>
              </a:pPr>
              <a:r>
                <a:rPr lang="he-IL" sz="11999" spc="-251">
                  <a:solidFill>
                    <a:srgbClr val="FF4444"/>
                  </a:solidFill>
                  <a:latin typeface="AC Compacta"/>
                  <a:ea typeface="AC Compacta"/>
                  <a:cs typeface="AC Compacta"/>
                  <a:sym typeface="AC Compacta"/>
                  <a:rtl val="true"/>
                </a:rPr>
                <a:t>סיפור כיסוי</a:t>
              </a:r>
            </a:p>
          </p:txBody>
        </p:sp>
        <p:sp>
          <p:nvSpPr>
            <p:cNvPr name="TextBox 9" id="9"/>
            <p:cNvSpPr txBox="true"/>
            <p:nvPr/>
          </p:nvSpPr>
          <p:spPr>
            <a:xfrm rot="0">
              <a:off x="5206707" y="3589917"/>
              <a:ext cx="3143845" cy="566810"/>
            </a:xfrm>
            <a:prstGeom prst="rect">
              <a:avLst/>
            </a:prstGeom>
          </p:spPr>
          <p:txBody>
            <a:bodyPr anchor="t" rtlCol="false" tIns="0" lIns="0" bIns="0" rIns="0">
              <a:spAutoFit/>
            </a:bodyPr>
            <a:lstStyle/>
            <a:p>
              <a:pPr algn="ctr">
                <a:lnSpc>
                  <a:spcPts val="3557"/>
                </a:lnSpc>
                <a:spcBef>
                  <a:spcPct val="0"/>
                </a:spcBef>
              </a:pPr>
              <a:r>
                <a:rPr lang="en-US" sz="2540">
                  <a:solidFill>
                    <a:srgbClr val="000000"/>
                  </a:solidFill>
                  <a:latin typeface="TT Mussels"/>
                  <a:ea typeface="TT Mussels"/>
                  <a:cs typeface="TT Mussels"/>
                  <a:sym typeface="TT Mussels"/>
                </a:rPr>
                <a:t> </a:t>
              </a:r>
              <a:r>
                <a:rPr lang="he-IL" sz="2540">
                  <a:solidFill>
                    <a:srgbClr val="000000"/>
                  </a:solidFill>
                  <a:latin typeface="TT Mussels"/>
                  <a:ea typeface="TT Mussels"/>
                  <a:cs typeface="TT Mussels"/>
                  <a:sym typeface="TT Mussels"/>
                  <a:rtl val="true"/>
                </a:rPr>
                <a:t>כאמל אמין ת'אבת</a:t>
              </a:r>
            </a:p>
          </p:txBody>
        </p:sp>
        <p:sp>
          <p:nvSpPr>
            <p:cNvPr name="TextBox 10" id="10"/>
            <p:cNvSpPr txBox="true"/>
            <p:nvPr/>
          </p:nvSpPr>
          <p:spPr>
            <a:xfrm rot="0">
              <a:off x="6258888" y="4499368"/>
              <a:ext cx="2091665" cy="406320"/>
            </a:xfrm>
            <a:prstGeom prst="rect">
              <a:avLst/>
            </a:prstGeom>
          </p:spPr>
          <p:txBody>
            <a:bodyPr anchor="t" rtlCol="false" tIns="0" lIns="0" bIns="0" rIns="0">
              <a:spAutoFit/>
            </a:bodyPr>
            <a:lstStyle/>
            <a:p>
              <a:pPr algn="ctr" rtl="true">
                <a:lnSpc>
                  <a:spcPts val="2503"/>
                </a:lnSpc>
                <a:spcBef>
                  <a:spcPct val="0"/>
                </a:spcBef>
              </a:pPr>
              <a:r>
                <a:rPr lang="he-IL" sz="1788">
                  <a:solidFill>
                    <a:srgbClr val="000000"/>
                  </a:solidFill>
                  <a:latin typeface="TT Mussels"/>
                  <a:ea typeface="TT Mussels"/>
                  <a:cs typeface="TT Mussels"/>
                  <a:sym typeface="TT Mussels"/>
                  <a:rtl val="true"/>
                </a:rPr>
                <a:t>מקום לידה:ביירות</a:t>
              </a:r>
            </a:p>
          </p:txBody>
        </p:sp>
        <p:sp>
          <p:nvSpPr>
            <p:cNvPr name="TextBox 11" id="11"/>
            <p:cNvSpPr txBox="true"/>
            <p:nvPr/>
          </p:nvSpPr>
          <p:spPr>
            <a:xfrm rot="0">
              <a:off x="7137089" y="5106944"/>
              <a:ext cx="1213463" cy="414961"/>
            </a:xfrm>
            <a:prstGeom prst="rect">
              <a:avLst/>
            </a:prstGeom>
          </p:spPr>
          <p:txBody>
            <a:bodyPr anchor="t" rtlCol="false" tIns="0" lIns="0" bIns="0" rIns="0">
              <a:spAutoFit/>
            </a:bodyPr>
            <a:lstStyle/>
            <a:p>
              <a:pPr algn="ctr" rtl="true">
                <a:lnSpc>
                  <a:spcPts val="2563"/>
                </a:lnSpc>
                <a:spcBef>
                  <a:spcPct val="0"/>
                </a:spcBef>
              </a:pPr>
              <a:r>
                <a:rPr lang="he-IL" sz="1831">
                  <a:solidFill>
                    <a:srgbClr val="000000"/>
                  </a:solidFill>
                  <a:latin typeface="TT Mussels"/>
                  <a:ea typeface="TT Mussels"/>
                  <a:cs typeface="TT Mussels"/>
                  <a:sym typeface="TT Mussels"/>
                  <a:rtl val="true"/>
                </a:rPr>
                <a:t>מוצא:סורי</a:t>
              </a:r>
            </a:p>
          </p:txBody>
        </p:sp>
        <p:sp>
          <p:nvSpPr>
            <p:cNvPr name="TextBox 12" id="12"/>
            <p:cNvSpPr txBox="true"/>
            <p:nvPr/>
          </p:nvSpPr>
          <p:spPr>
            <a:xfrm rot="0">
              <a:off x="2731817" y="5672253"/>
              <a:ext cx="7847228" cy="426827"/>
            </a:xfrm>
            <a:prstGeom prst="rect">
              <a:avLst/>
            </a:prstGeom>
          </p:spPr>
          <p:txBody>
            <a:bodyPr anchor="t" rtlCol="false" tIns="0" lIns="0" bIns="0" rIns="0">
              <a:spAutoFit/>
            </a:bodyPr>
            <a:lstStyle/>
            <a:p>
              <a:pPr algn="ctr" rtl="true">
                <a:lnSpc>
                  <a:spcPts val="2646"/>
                </a:lnSpc>
                <a:spcBef>
                  <a:spcPct val="0"/>
                </a:spcBef>
              </a:pPr>
              <a:r>
                <a:rPr lang="he-IL" sz="1890">
                  <a:solidFill>
                    <a:srgbClr val="000000"/>
                  </a:solidFill>
                  <a:latin typeface="TT Mussels"/>
                  <a:ea typeface="TT Mussels"/>
                  <a:cs typeface="TT Mussels"/>
                  <a:sym typeface="TT Mussels"/>
                  <a:rtl val="true"/>
                </a:rPr>
                <a:t>מגורים:אלכסנדרייה,מצרים</a:t>
              </a:r>
            </a:p>
          </p:txBody>
        </p:sp>
      </p:grpSp>
      <p:sp>
        <p:nvSpPr>
          <p:cNvPr name="TextBox 13" id="13"/>
          <p:cNvSpPr txBox="true"/>
          <p:nvPr/>
        </p:nvSpPr>
        <p:spPr>
          <a:xfrm rot="0">
            <a:off x="9884849" y="2754182"/>
            <a:ext cx="7374451" cy="1572361"/>
          </a:xfrm>
          <a:prstGeom prst="rect">
            <a:avLst/>
          </a:prstGeom>
        </p:spPr>
        <p:txBody>
          <a:bodyPr anchor="t" rtlCol="false" tIns="0" lIns="0" bIns="0" rIns="0">
            <a:spAutoFit/>
          </a:bodyPr>
          <a:lstStyle/>
          <a:p>
            <a:pPr algn="r" rtl="true">
              <a:lnSpc>
                <a:spcPts val="3109"/>
              </a:lnSpc>
            </a:pPr>
            <a:r>
              <a:rPr lang="he-IL" sz="2221">
                <a:solidFill>
                  <a:srgbClr val="000000"/>
                </a:solidFill>
                <a:latin typeface="GanCLM"/>
                <a:ea typeface="GanCLM"/>
                <a:cs typeface="GanCLM"/>
                <a:sym typeface="GanCLM"/>
                <a:rtl val="true"/>
              </a:rPr>
              <a:t>המוסד פונה לאדם בשם משה באו-ניצול שואה שעסק בזיוף מסמכים ותעודות בגטו ומבקש ממנו לזייף תעודת זהות עבור סיפור הכיסוי שיצר סמען-</a:t>
            </a:r>
          </a:p>
          <a:p>
            <a:pPr algn="r" rtl="true">
              <a:lnSpc>
                <a:spcPts val="3109"/>
              </a:lnSpc>
              <a:spcBef>
                <a:spcPct val="0"/>
              </a:spcBef>
            </a:pPr>
            <a:r>
              <a:rPr lang="ar-EG" sz="2221">
                <a:solidFill>
                  <a:srgbClr val="000000"/>
                </a:solidFill>
                <a:latin typeface="GanCLM"/>
                <a:ea typeface="GanCLM"/>
                <a:cs typeface="GanCLM"/>
                <a:sym typeface="GanCLM"/>
                <a:rtl val="true"/>
              </a:rPr>
              <a:t>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5209267" y="8706966"/>
            <a:ext cx="1168242" cy="741834"/>
          </a:xfrm>
          <a:custGeom>
            <a:avLst/>
            <a:gdLst/>
            <a:ahLst/>
            <a:cxnLst/>
            <a:rect r="r" b="b" t="t" l="l"/>
            <a:pathLst>
              <a:path h="741834" w="1168242">
                <a:moveTo>
                  <a:pt x="0" y="0"/>
                </a:moveTo>
                <a:lnTo>
                  <a:pt x="1168242" y="0"/>
                </a:lnTo>
                <a:lnTo>
                  <a:pt x="1168242" y="741834"/>
                </a:lnTo>
                <a:lnTo>
                  <a:pt x="0" y="741834"/>
                </a:lnTo>
                <a:lnTo>
                  <a:pt x="0" y="0"/>
                </a:lnTo>
                <a:close/>
              </a:path>
            </a:pathLst>
          </a:custGeom>
          <a:blipFill>
            <a:blip r:embed="rId3"/>
            <a:stretch>
              <a:fillRect l="0" t="0" r="0" b="0"/>
            </a:stretch>
          </a:blipFill>
        </p:spPr>
      </p:sp>
      <p:sp>
        <p:nvSpPr>
          <p:cNvPr name="Freeform 4" id="4"/>
          <p:cNvSpPr/>
          <p:nvPr/>
        </p:nvSpPr>
        <p:spPr>
          <a:xfrm flipH="false" flipV="false" rot="0">
            <a:off x="10103498" y="5606161"/>
            <a:ext cx="652615" cy="443778"/>
          </a:xfrm>
          <a:custGeom>
            <a:avLst/>
            <a:gdLst/>
            <a:ahLst/>
            <a:cxnLst/>
            <a:rect r="r" b="b" t="t" l="l"/>
            <a:pathLst>
              <a:path h="443778" w="652615">
                <a:moveTo>
                  <a:pt x="0" y="0"/>
                </a:moveTo>
                <a:lnTo>
                  <a:pt x="652615" y="0"/>
                </a:lnTo>
                <a:lnTo>
                  <a:pt x="652615" y="443777"/>
                </a:lnTo>
                <a:lnTo>
                  <a:pt x="0" y="4437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0909292" y="5279248"/>
            <a:ext cx="981352" cy="653825"/>
          </a:xfrm>
          <a:custGeom>
            <a:avLst/>
            <a:gdLst/>
            <a:ahLst/>
            <a:cxnLst/>
            <a:rect r="r" b="b" t="t" l="l"/>
            <a:pathLst>
              <a:path h="653825" w="981352">
                <a:moveTo>
                  <a:pt x="0" y="0"/>
                </a:moveTo>
                <a:lnTo>
                  <a:pt x="981352" y="0"/>
                </a:lnTo>
                <a:lnTo>
                  <a:pt x="981352" y="653825"/>
                </a:lnTo>
                <a:lnTo>
                  <a:pt x="0" y="653825"/>
                </a:lnTo>
                <a:lnTo>
                  <a:pt x="0" y="0"/>
                </a:lnTo>
                <a:close/>
              </a:path>
            </a:pathLst>
          </a:custGeom>
          <a:blipFill>
            <a:blip r:embed="rId6"/>
            <a:stretch>
              <a:fillRect l="0" t="0" r="0" b="0"/>
            </a:stretch>
          </a:blipFill>
        </p:spPr>
      </p:sp>
      <p:sp>
        <p:nvSpPr>
          <p:cNvPr name="Freeform 6" id="6"/>
          <p:cNvSpPr/>
          <p:nvPr/>
        </p:nvSpPr>
        <p:spPr>
          <a:xfrm flipH="false" flipV="false" rot="0">
            <a:off x="10110968" y="5143500"/>
            <a:ext cx="645144" cy="387087"/>
          </a:xfrm>
          <a:custGeom>
            <a:avLst/>
            <a:gdLst/>
            <a:ahLst/>
            <a:cxnLst/>
            <a:rect r="r" b="b" t="t" l="l"/>
            <a:pathLst>
              <a:path h="387087" w="645144">
                <a:moveTo>
                  <a:pt x="0" y="0"/>
                </a:moveTo>
                <a:lnTo>
                  <a:pt x="645145" y="0"/>
                </a:lnTo>
                <a:lnTo>
                  <a:pt x="645145" y="387087"/>
                </a:lnTo>
                <a:lnTo>
                  <a:pt x="0" y="387087"/>
                </a:lnTo>
                <a:lnTo>
                  <a:pt x="0" y="0"/>
                </a:lnTo>
                <a:close/>
              </a:path>
            </a:pathLst>
          </a:custGeom>
          <a:blipFill>
            <a:blip r:embed="rId7"/>
            <a:stretch>
              <a:fillRect l="0" t="0" r="0" b="0"/>
            </a:stretch>
          </a:blipFill>
        </p:spPr>
      </p:sp>
      <p:sp>
        <p:nvSpPr>
          <p:cNvPr name="Freeform 7" id="7"/>
          <p:cNvSpPr/>
          <p:nvPr/>
        </p:nvSpPr>
        <p:spPr>
          <a:xfrm flipH="false" flipV="false" rot="0">
            <a:off x="10033977" y="6821586"/>
            <a:ext cx="799127" cy="496457"/>
          </a:xfrm>
          <a:custGeom>
            <a:avLst/>
            <a:gdLst/>
            <a:ahLst/>
            <a:cxnLst/>
            <a:rect r="r" b="b" t="t" l="l"/>
            <a:pathLst>
              <a:path h="496457" w="799127">
                <a:moveTo>
                  <a:pt x="0" y="0"/>
                </a:moveTo>
                <a:lnTo>
                  <a:pt x="799127" y="0"/>
                </a:lnTo>
                <a:lnTo>
                  <a:pt x="799127" y="496457"/>
                </a:lnTo>
                <a:lnTo>
                  <a:pt x="0" y="49645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0429805" y="6303819"/>
            <a:ext cx="616975" cy="765995"/>
          </a:xfrm>
          <a:custGeom>
            <a:avLst/>
            <a:gdLst/>
            <a:ahLst/>
            <a:cxnLst/>
            <a:rect r="r" b="b" t="t" l="l"/>
            <a:pathLst>
              <a:path h="765995" w="616975">
                <a:moveTo>
                  <a:pt x="0" y="0"/>
                </a:moveTo>
                <a:lnTo>
                  <a:pt x="616975" y="0"/>
                </a:lnTo>
                <a:lnTo>
                  <a:pt x="616975" y="765995"/>
                </a:lnTo>
                <a:lnTo>
                  <a:pt x="0" y="76599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0">
            <a:off x="5914540" y="8262666"/>
            <a:ext cx="462969" cy="574792"/>
          </a:xfrm>
          <a:custGeom>
            <a:avLst/>
            <a:gdLst/>
            <a:ahLst/>
            <a:cxnLst/>
            <a:rect r="r" b="b" t="t" l="l"/>
            <a:pathLst>
              <a:path h="574792" w="462969">
                <a:moveTo>
                  <a:pt x="0" y="0"/>
                </a:moveTo>
                <a:lnTo>
                  <a:pt x="462969" y="0"/>
                </a:lnTo>
                <a:lnTo>
                  <a:pt x="462969" y="574792"/>
                </a:lnTo>
                <a:lnTo>
                  <a:pt x="0" y="57479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true" flipV="false" rot="-7371379">
            <a:off x="9975872" y="6041517"/>
            <a:ext cx="734216" cy="874116"/>
          </a:xfrm>
          <a:custGeom>
            <a:avLst/>
            <a:gdLst/>
            <a:ahLst/>
            <a:cxnLst/>
            <a:rect r="r" b="b" t="t" l="l"/>
            <a:pathLst>
              <a:path h="874116" w="734216">
                <a:moveTo>
                  <a:pt x="734216" y="0"/>
                </a:moveTo>
                <a:lnTo>
                  <a:pt x="0" y="0"/>
                </a:lnTo>
                <a:lnTo>
                  <a:pt x="0" y="874116"/>
                </a:lnTo>
                <a:lnTo>
                  <a:pt x="734216" y="874116"/>
                </a:lnTo>
                <a:lnTo>
                  <a:pt x="734216"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9186468">
            <a:off x="7016333" y="6746714"/>
            <a:ext cx="2737578" cy="3259205"/>
          </a:xfrm>
          <a:custGeom>
            <a:avLst/>
            <a:gdLst/>
            <a:ahLst/>
            <a:cxnLst/>
            <a:rect r="r" b="b" t="t" l="l"/>
            <a:pathLst>
              <a:path h="3259205" w="2737578">
                <a:moveTo>
                  <a:pt x="0" y="0"/>
                </a:moveTo>
                <a:lnTo>
                  <a:pt x="2737578" y="0"/>
                </a:lnTo>
                <a:lnTo>
                  <a:pt x="2737578" y="3259205"/>
                </a:lnTo>
                <a:lnTo>
                  <a:pt x="0" y="325920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2" id="12"/>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11</a:t>
            </a:r>
          </a:p>
        </p:txBody>
      </p:sp>
      <p:sp>
        <p:nvSpPr>
          <p:cNvPr name="TextBox 13" id="13"/>
          <p:cNvSpPr txBox="true"/>
          <p:nvPr/>
        </p:nvSpPr>
        <p:spPr>
          <a:xfrm rot="0">
            <a:off x="2650955" y="8686622"/>
            <a:ext cx="2175421"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ביסוס סיפור הכיסוי</a:t>
            </a:r>
          </a:p>
        </p:txBody>
      </p:sp>
      <p:sp>
        <p:nvSpPr>
          <p:cNvPr name="TextBox 14" id="14"/>
          <p:cNvSpPr txBox="true"/>
          <p:nvPr/>
        </p:nvSpPr>
        <p:spPr>
          <a:xfrm rot="0">
            <a:off x="2650955" y="9144231"/>
            <a:ext cx="2034112" cy="304569"/>
          </a:xfrm>
          <a:prstGeom prst="rect">
            <a:avLst/>
          </a:prstGeom>
        </p:spPr>
        <p:txBody>
          <a:bodyPr anchor="t" rtlCol="false" tIns="0" lIns="0" bIns="0" rIns="0">
            <a:spAutoFit/>
          </a:bodyPr>
          <a:lstStyle/>
          <a:p>
            <a:pPr algn="ctr" rtl="true">
              <a:lnSpc>
                <a:spcPts val="2479"/>
              </a:lnSpc>
              <a:spcBef>
                <a:spcPct val="0"/>
              </a:spcBef>
            </a:pPr>
            <a:r>
              <a:rPr lang="he-IL" sz="1771">
                <a:solidFill>
                  <a:srgbClr val="000000"/>
                </a:solidFill>
                <a:latin typeface="TT Mussels"/>
                <a:ea typeface="TT Mussels"/>
                <a:cs typeface="TT Mussels"/>
                <a:sym typeface="TT Mussels"/>
                <a:rtl val="true"/>
              </a:rPr>
              <a:t>פוגש את אמין אל חאפז</a:t>
            </a:r>
          </a:p>
        </p:txBody>
      </p:sp>
      <p:sp>
        <p:nvSpPr>
          <p:cNvPr name="TextBox 15" id="15"/>
          <p:cNvSpPr txBox="true"/>
          <p:nvPr/>
        </p:nvSpPr>
        <p:spPr>
          <a:xfrm rot="0">
            <a:off x="2593508" y="9440617"/>
            <a:ext cx="2091559" cy="309808"/>
          </a:xfrm>
          <a:prstGeom prst="rect">
            <a:avLst/>
          </a:prstGeom>
        </p:spPr>
        <p:txBody>
          <a:bodyPr anchor="t" rtlCol="false" tIns="0" lIns="0" bIns="0" rIns="0">
            <a:spAutoFit/>
          </a:bodyPr>
          <a:lstStyle/>
          <a:p>
            <a:pPr algn="ctr" rtl="true">
              <a:lnSpc>
                <a:spcPts val="2440"/>
              </a:lnSpc>
              <a:spcBef>
                <a:spcPct val="0"/>
              </a:spcBef>
            </a:pPr>
            <a:r>
              <a:rPr lang="he-IL" sz="1742">
                <a:solidFill>
                  <a:srgbClr val="000000"/>
                </a:solidFill>
                <a:latin typeface="TT Mussels"/>
                <a:ea typeface="TT Mussels"/>
                <a:cs typeface="TT Mussels"/>
                <a:sym typeface="TT Mussels"/>
                <a:rtl val="true"/>
              </a:rPr>
              <a:t>מצטייד במכתבי המלצה</a:t>
            </a:r>
          </a:p>
        </p:txBody>
      </p:sp>
      <p:sp>
        <p:nvSpPr>
          <p:cNvPr name="TextBox 16" id="16"/>
          <p:cNvSpPr txBox="true"/>
          <p:nvPr/>
        </p:nvSpPr>
        <p:spPr>
          <a:xfrm rot="0">
            <a:off x="5914540" y="191225"/>
            <a:ext cx="15182826" cy="1798774"/>
          </a:xfrm>
          <a:prstGeom prst="rect">
            <a:avLst/>
          </a:prstGeom>
        </p:spPr>
        <p:txBody>
          <a:bodyPr anchor="t" rtlCol="false" tIns="0" lIns="0" bIns="0" rIns="0">
            <a:spAutoFit/>
          </a:bodyPr>
          <a:lstStyle/>
          <a:p>
            <a:pPr algn="ctr" rtl="true">
              <a:lnSpc>
                <a:spcPts val="13899"/>
              </a:lnSpc>
            </a:pPr>
            <a:r>
              <a:rPr lang="he-IL" sz="12635">
                <a:solidFill>
                  <a:srgbClr val="000000"/>
                </a:solidFill>
                <a:latin typeface="Montserrat"/>
                <a:ea typeface="Montserrat"/>
                <a:cs typeface="Montserrat"/>
                <a:sym typeface="Montserrat"/>
                <a:rtl val="true"/>
              </a:rPr>
              <a:t>תחנות מעבר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5209267" y="8706966"/>
            <a:ext cx="1168242" cy="741834"/>
          </a:xfrm>
          <a:custGeom>
            <a:avLst/>
            <a:gdLst/>
            <a:ahLst/>
            <a:cxnLst/>
            <a:rect r="r" b="b" t="t" l="l"/>
            <a:pathLst>
              <a:path h="741834" w="1168242">
                <a:moveTo>
                  <a:pt x="0" y="0"/>
                </a:moveTo>
                <a:lnTo>
                  <a:pt x="1168242" y="0"/>
                </a:lnTo>
                <a:lnTo>
                  <a:pt x="1168242" y="741834"/>
                </a:lnTo>
                <a:lnTo>
                  <a:pt x="0" y="741834"/>
                </a:lnTo>
                <a:lnTo>
                  <a:pt x="0" y="0"/>
                </a:lnTo>
                <a:close/>
              </a:path>
            </a:pathLst>
          </a:custGeom>
          <a:blipFill>
            <a:blip r:embed="rId3"/>
            <a:stretch>
              <a:fillRect l="0" t="0" r="0" b="0"/>
            </a:stretch>
          </a:blipFill>
        </p:spPr>
      </p:sp>
      <p:sp>
        <p:nvSpPr>
          <p:cNvPr name="Freeform 4" id="4"/>
          <p:cNvSpPr/>
          <p:nvPr/>
        </p:nvSpPr>
        <p:spPr>
          <a:xfrm flipH="false" flipV="false" rot="0">
            <a:off x="9992360" y="5530587"/>
            <a:ext cx="763753" cy="519352"/>
          </a:xfrm>
          <a:custGeom>
            <a:avLst/>
            <a:gdLst/>
            <a:ahLst/>
            <a:cxnLst/>
            <a:rect r="r" b="b" t="t" l="l"/>
            <a:pathLst>
              <a:path h="519352" w="763753">
                <a:moveTo>
                  <a:pt x="0" y="0"/>
                </a:moveTo>
                <a:lnTo>
                  <a:pt x="763753" y="0"/>
                </a:lnTo>
                <a:lnTo>
                  <a:pt x="763753" y="519351"/>
                </a:lnTo>
                <a:lnTo>
                  <a:pt x="0" y="5193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0033977" y="6821586"/>
            <a:ext cx="799127" cy="496457"/>
          </a:xfrm>
          <a:custGeom>
            <a:avLst/>
            <a:gdLst/>
            <a:ahLst/>
            <a:cxnLst/>
            <a:rect r="r" b="b" t="t" l="l"/>
            <a:pathLst>
              <a:path h="496457" w="799127">
                <a:moveTo>
                  <a:pt x="0" y="0"/>
                </a:moveTo>
                <a:lnTo>
                  <a:pt x="799127" y="0"/>
                </a:lnTo>
                <a:lnTo>
                  <a:pt x="799127" y="496457"/>
                </a:lnTo>
                <a:lnTo>
                  <a:pt x="0" y="49645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0664726" y="6821586"/>
            <a:ext cx="399874" cy="496457"/>
          </a:xfrm>
          <a:custGeom>
            <a:avLst/>
            <a:gdLst/>
            <a:ahLst/>
            <a:cxnLst/>
            <a:rect r="r" b="b" t="t" l="l"/>
            <a:pathLst>
              <a:path h="496457" w="399874">
                <a:moveTo>
                  <a:pt x="0" y="0"/>
                </a:moveTo>
                <a:lnTo>
                  <a:pt x="399874" y="0"/>
                </a:lnTo>
                <a:lnTo>
                  <a:pt x="399874" y="496457"/>
                </a:lnTo>
                <a:lnTo>
                  <a:pt x="0" y="49645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5914540" y="8262666"/>
            <a:ext cx="462969" cy="574792"/>
          </a:xfrm>
          <a:custGeom>
            <a:avLst/>
            <a:gdLst/>
            <a:ahLst/>
            <a:cxnLst/>
            <a:rect r="r" b="b" t="t" l="l"/>
            <a:pathLst>
              <a:path h="574792" w="462969">
                <a:moveTo>
                  <a:pt x="0" y="0"/>
                </a:moveTo>
                <a:lnTo>
                  <a:pt x="462969" y="0"/>
                </a:lnTo>
                <a:lnTo>
                  <a:pt x="462969" y="574792"/>
                </a:lnTo>
                <a:lnTo>
                  <a:pt x="0" y="57479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true" flipV="false" rot="-7371379">
            <a:off x="9975872" y="6041517"/>
            <a:ext cx="734216" cy="874116"/>
          </a:xfrm>
          <a:custGeom>
            <a:avLst/>
            <a:gdLst/>
            <a:ahLst/>
            <a:cxnLst/>
            <a:rect r="r" b="b" t="t" l="l"/>
            <a:pathLst>
              <a:path h="874116" w="734216">
                <a:moveTo>
                  <a:pt x="734216" y="0"/>
                </a:moveTo>
                <a:lnTo>
                  <a:pt x="0" y="0"/>
                </a:lnTo>
                <a:lnTo>
                  <a:pt x="0" y="874116"/>
                </a:lnTo>
                <a:lnTo>
                  <a:pt x="734216" y="874116"/>
                </a:lnTo>
                <a:lnTo>
                  <a:pt x="734216"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9186468">
            <a:off x="7016333" y="6746714"/>
            <a:ext cx="2737578" cy="3259205"/>
          </a:xfrm>
          <a:custGeom>
            <a:avLst/>
            <a:gdLst/>
            <a:ahLst/>
            <a:cxnLst/>
            <a:rect r="r" b="b" t="t" l="l"/>
            <a:pathLst>
              <a:path h="3259205" w="2737578">
                <a:moveTo>
                  <a:pt x="0" y="0"/>
                </a:moveTo>
                <a:lnTo>
                  <a:pt x="2737578" y="0"/>
                </a:lnTo>
                <a:lnTo>
                  <a:pt x="2737578" y="3259205"/>
                </a:lnTo>
                <a:lnTo>
                  <a:pt x="0" y="32592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912918">
            <a:off x="6962301" y="5990841"/>
            <a:ext cx="2229574" cy="2654404"/>
          </a:xfrm>
          <a:custGeom>
            <a:avLst/>
            <a:gdLst/>
            <a:ahLst/>
            <a:cxnLst/>
            <a:rect r="r" b="b" t="t" l="l"/>
            <a:pathLst>
              <a:path h="2654404" w="2229574">
                <a:moveTo>
                  <a:pt x="0" y="0"/>
                </a:moveTo>
                <a:lnTo>
                  <a:pt x="2229575" y="0"/>
                </a:lnTo>
                <a:lnTo>
                  <a:pt x="2229575" y="2654404"/>
                </a:lnTo>
                <a:lnTo>
                  <a:pt x="0" y="265440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1" id="11"/>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12</a:t>
            </a:r>
          </a:p>
        </p:txBody>
      </p:sp>
      <p:sp>
        <p:nvSpPr>
          <p:cNvPr name="TextBox 12" id="12"/>
          <p:cNvSpPr txBox="true"/>
          <p:nvPr/>
        </p:nvSpPr>
        <p:spPr>
          <a:xfrm rot="0">
            <a:off x="4436158" y="191225"/>
            <a:ext cx="15182826" cy="1798774"/>
          </a:xfrm>
          <a:prstGeom prst="rect">
            <a:avLst/>
          </a:prstGeom>
        </p:spPr>
        <p:txBody>
          <a:bodyPr anchor="t" rtlCol="false" tIns="0" lIns="0" bIns="0" rIns="0">
            <a:spAutoFit/>
          </a:bodyPr>
          <a:lstStyle/>
          <a:p>
            <a:pPr algn="ctr" rtl="true">
              <a:lnSpc>
                <a:spcPts val="13899"/>
              </a:lnSpc>
            </a:pPr>
            <a:r>
              <a:rPr lang="he-IL" sz="12635">
                <a:solidFill>
                  <a:srgbClr val="000000"/>
                </a:solidFill>
                <a:latin typeface="Montserrat"/>
                <a:ea typeface="Montserrat"/>
                <a:cs typeface="Montserrat"/>
                <a:sym typeface="Montserrat"/>
                <a:rtl val="true"/>
              </a:rPr>
              <a:t>ביסוס סיפור הכיסוי</a:t>
            </a:r>
          </a:p>
        </p:txBody>
      </p:sp>
      <p:sp>
        <p:nvSpPr>
          <p:cNvPr name="TextBox 13" id="13"/>
          <p:cNvSpPr txBox="true"/>
          <p:nvPr/>
        </p:nvSpPr>
        <p:spPr>
          <a:xfrm rot="0">
            <a:off x="7391762" y="5620799"/>
            <a:ext cx="2642215" cy="586449"/>
          </a:xfrm>
          <a:prstGeom prst="rect">
            <a:avLst/>
          </a:prstGeom>
        </p:spPr>
        <p:txBody>
          <a:bodyPr anchor="t" rtlCol="false" tIns="0" lIns="0" bIns="0" rIns="0">
            <a:spAutoFit/>
          </a:bodyPr>
          <a:lstStyle/>
          <a:p>
            <a:pPr algn="ctr" rtl="true">
              <a:lnSpc>
                <a:spcPts val="2352"/>
              </a:lnSpc>
            </a:pPr>
            <a:r>
              <a:rPr lang="he-IL" sz="1680">
                <a:solidFill>
                  <a:srgbClr val="000000"/>
                </a:solidFill>
                <a:latin typeface="TT Mussels"/>
                <a:ea typeface="TT Mussels"/>
                <a:cs typeface="TT Mussels"/>
                <a:sym typeface="TT Mussels"/>
                <a:rtl val="true"/>
              </a:rPr>
              <a:t>השתלמות במכשיר המורס</a:t>
            </a:r>
          </a:p>
          <a:p>
            <a:pPr algn="ctr" rtl="true">
              <a:lnSpc>
                <a:spcPts val="2352"/>
              </a:lnSpc>
              <a:spcBef>
                <a:spcPct val="0"/>
              </a:spcBef>
            </a:pPr>
            <a:r>
              <a:rPr lang="he-IL" sz="1680">
                <a:solidFill>
                  <a:srgbClr val="000000"/>
                </a:solidFill>
                <a:latin typeface="TT Mussels"/>
                <a:ea typeface="TT Mussels"/>
                <a:cs typeface="TT Mussels"/>
                <a:sym typeface="TT Mussels"/>
                <a:rtl val="true"/>
              </a:rPr>
              <a:t>סיורים בגבול וקריאת חומר עיוני</a:t>
            </a:r>
          </a:p>
        </p:txBody>
      </p:sp>
      <p:sp>
        <p:nvSpPr>
          <p:cNvPr name="Freeform 14" id="14"/>
          <p:cNvSpPr/>
          <p:nvPr/>
        </p:nvSpPr>
        <p:spPr>
          <a:xfrm flipH="false" flipV="false" rot="0">
            <a:off x="10524628" y="5475147"/>
            <a:ext cx="462969" cy="574792"/>
          </a:xfrm>
          <a:custGeom>
            <a:avLst/>
            <a:gdLst/>
            <a:ahLst/>
            <a:cxnLst/>
            <a:rect r="r" b="b" t="t" l="l"/>
            <a:pathLst>
              <a:path h="574792" w="462969">
                <a:moveTo>
                  <a:pt x="0" y="0"/>
                </a:moveTo>
                <a:lnTo>
                  <a:pt x="462969" y="0"/>
                </a:lnTo>
                <a:lnTo>
                  <a:pt x="462969" y="574791"/>
                </a:lnTo>
                <a:lnTo>
                  <a:pt x="0" y="57479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028700" y="4820104"/>
            <a:ext cx="4509558" cy="4278443"/>
          </a:xfrm>
          <a:custGeom>
            <a:avLst/>
            <a:gdLst/>
            <a:ahLst/>
            <a:cxnLst/>
            <a:rect r="r" b="b" t="t" l="l"/>
            <a:pathLst>
              <a:path h="4278443" w="4509558">
                <a:moveTo>
                  <a:pt x="0" y="0"/>
                </a:moveTo>
                <a:lnTo>
                  <a:pt x="4509558" y="0"/>
                </a:lnTo>
                <a:lnTo>
                  <a:pt x="4509558" y="4278443"/>
                </a:lnTo>
                <a:lnTo>
                  <a:pt x="0" y="4278443"/>
                </a:lnTo>
                <a:lnTo>
                  <a:pt x="0" y="0"/>
                </a:lnTo>
                <a:close/>
              </a:path>
            </a:pathLst>
          </a:custGeom>
          <a:blipFill>
            <a:blip r:embed="rId3"/>
            <a:stretch>
              <a:fillRect l="0" t="0" r="0" b="0"/>
            </a:stretch>
          </a:blipFill>
        </p:spPr>
      </p:sp>
      <p:sp>
        <p:nvSpPr>
          <p:cNvPr name="Freeform 4" id="4"/>
          <p:cNvSpPr/>
          <p:nvPr/>
        </p:nvSpPr>
        <p:spPr>
          <a:xfrm flipH="false" flipV="false" rot="0">
            <a:off x="0" y="8605368"/>
            <a:ext cx="8269123" cy="1633152"/>
          </a:xfrm>
          <a:custGeom>
            <a:avLst/>
            <a:gdLst/>
            <a:ahLst/>
            <a:cxnLst/>
            <a:rect r="r" b="b" t="t" l="l"/>
            <a:pathLst>
              <a:path h="1633152" w="8269123">
                <a:moveTo>
                  <a:pt x="0" y="0"/>
                </a:moveTo>
                <a:lnTo>
                  <a:pt x="8269123" y="0"/>
                </a:lnTo>
                <a:lnTo>
                  <a:pt x="8269123" y="1633151"/>
                </a:lnTo>
                <a:lnTo>
                  <a:pt x="0" y="16331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8166400" y="8632224"/>
            <a:ext cx="8269123" cy="1633152"/>
          </a:xfrm>
          <a:custGeom>
            <a:avLst/>
            <a:gdLst/>
            <a:ahLst/>
            <a:cxnLst/>
            <a:rect r="r" b="b" t="t" l="l"/>
            <a:pathLst>
              <a:path h="1633152" w="8269123">
                <a:moveTo>
                  <a:pt x="0" y="0"/>
                </a:moveTo>
                <a:lnTo>
                  <a:pt x="8269123" y="0"/>
                </a:lnTo>
                <a:lnTo>
                  <a:pt x="8269123" y="1633152"/>
                </a:lnTo>
                <a:lnTo>
                  <a:pt x="0" y="16331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5943306" y="8632224"/>
            <a:ext cx="8269123" cy="1633152"/>
          </a:xfrm>
          <a:custGeom>
            <a:avLst/>
            <a:gdLst/>
            <a:ahLst/>
            <a:cxnLst/>
            <a:rect r="r" b="b" t="t" l="l"/>
            <a:pathLst>
              <a:path h="1633152" w="8269123">
                <a:moveTo>
                  <a:pt x="0" y="0"/>
                </a:moveTo>
                <a:lnTo>
                  <a:pt x="8269123" y="0"/>
                </a:lnTo>
                <a:lnTo>
                  <a:pt x="8269123" y="1633152"/>
                </a:lnTo>
                <a:lnTo>
                  <a:pt x="0" y="16331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true" flipV="false" rot="0">
            <a:off x="14260943" y="2385993"/>
            <a:ext cx="994186" cy="217478"/>
          </a:xfrm>
          <a:custGeom>
            <a:avLst/>
            <a:gdLst/>
            <a:ahLst/>
            <a:cxnLst/>
            <a:rect r="r" b="b" t="t" l="l"/>
            <a:pathLst>
              <a:path h="217478" w="994186">
                <a:moveTo>
                  <a:pt x="994186" y="0"/>
                </a:moveTo>
                <a:lnTo>
                  <a:pt x="0" y="0"/>
                </a:lnTo>
                <a:lnTo>
                  <a:pt x="0" y="217478"/>
                </a:lnTo>
                <a:lnTo>
                  <a:pt x="994186" y="217478"/>
                </a:lnTo>
                <a:lnTo>
                  <a:pt x="994186"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true" flipV="false" rot="0">
            <a:off x="11112934" y="2385993"/>
            <a:ext cx="949753" cy="207758"/>
          </a:xfrm>
          <a:custGeom>
            <a:avLst/>
            <a:gdLst/>
            <a:ahLst/>
            <a:cxnLst/>
            <a:rect r="r" b="b" t="t" l="l"/>
            <a:pathLst>
              <a:path h="207758" w="949753">
                <a:moveTo>
                  <a:pt x="949753" y="0"/>
                </a:moveTo>
                <a:lnTo>
                  <a:pt x="0" y="0"/>
                </a:lnTo>
                <a:lnTo>
                  <a:pt x="0" y="207758"/>
                </a:lnTo>
                <a:lnTo>
                  <a:pt x="949753" y="207758"/>
                </a:lnTo>
                <a:lnTo>
                  <a:pt x="949753"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15255129" y="2894101"/>
            <a:ext cx="942738" cy="1097802"/>
          </a:xfrm>
          <a:custGeom>
            <a:avLst/>
            <a:gdLst/>
            <a:ahLst/>
            <a:cxnLst/>
            <a:rect r="r" b="b" t="t" l="l"/>
            <a:pathLst>
              <a:path h="1097802" w="942738">
                <a:moveTo>
                  <a:pt x="0" y="0"/>
                </a:moveTo>
                <a:lnTo>
                  <a:pt x="942738" y="0"/>
                </a:lnTo>
                <a:lnTo>
                  <a:pt x="942738" y="1097803"/>
                </a:lnTo>
                <a:lnTo>
                  <a:pt x="0" y="109780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12754322" y="2817259"/>
            <a:ext cx="910456" cy="1251487"/>
          </a:xfrm>
          <a:custGeom>
            <a:avLst/>
            <a:gdLst/>
            <a:ahLst/>
            <a:cxnLst/>
            <a:rect r="r" b="b" t="t" l="l"/>
            <a:pathLst>
              <a:path h="1251487" w="910456">
                <a:moveTo>
                  <a:pt x="0" y="0"/>
                </a:moveTo>
                <a:lnTo>
                  <a:pt x="910457" y="0"/>
                </a:lnTo>
                <a:lnTo>
                  <a:pt x="910457" y="1251487"/>
                </a:lnTo>
                <a:lnTo>
                  <a:pt x="0" y="12514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10245597" y="2782857"/>
            <a:ext cx="1245705" cy="1285889"/>
          </a:xfrm>
          <a:custGeom>
            <a:avLst/>
            <a:gdLst/>
            <a:ahLst/>
            <a:cxnLst/>
            <a:rect r="r" b="b" t="t" l="l"/>
            <a:pathLst>
              <a:path h="1285889" w="1245705">
                <a:moveTo>
                  <a:pt x="0" y="0"/>
                </a:moveTo>
                <a:lnTo>
                  <a:pt x="1245705" y="0"/>
                </a:lnTo>
                <a:lnTo>
                  <a:pt x="1245705" y="1285889"/>
                </a:lnTo>
                <a:lnTo>
                  <a:pt x="0" y="128588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2" id="12"/>
          <p:cNvSpPr/>
          <p:nvPr/>
        </p:nvSpPr>
        <p:spPr>
          <a:xfrm flipH="false" flipV="false" rot="0">
            <a:off x="13482202" y="5353050"/>
            <a:ext cx="1054013" cy="886688"/>
          </a:xfrm>
          <a:custGeom>
            <a:avLst/>
            <a:gdLst/>
            <a:ahLst/>
            <a:cxnLst/>
            <a:rect r="r" b="b" t="t" l="l"/>
            <a:pathLst>
              <a:path h="886688" w="1054013">
                <a:moveTo>
                  <a:pt x="0" y="0"/>
                </a:moveTo>
                <a:lnTo>
                  <a:pt x="1054013" y="0"/>
                </a:lnTo>
                <a:lnTo>
                  <a:pt x="1054013" y="886688"/>
                </a:lnTo>
                <a:lnTo>
                  <a:pt x="0" y="88668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3" id="13"/>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4444"/>
                </a:solidFill>
                <a:latin typeface="TT Mussels Bold"/>
                <a:ea typeface="TT Mussels Bold"/>
                <a:cs typeface="TT Mussels Bold"/>
                <a:sym typeface="TT Mussels Bold"/>
              </a:rPr>
              <a:t>13</a:t>
            </a:r>
          </a:p>
        </p:txBody>
      </p:sp>
      <p:sp>
        <p:nvSpPr>
          <p:cNvPr name="TextBox 14" id="14"/>
          <p:cNvSpPr txBox="true"/>
          <p:nvPr/>
        </p:nvSpPr>
        <p:spPr>
          <a:xfrm rot="0">
            <a:off x="15305280" y="2270526"/>
            <a:ext cx="638026"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גנואה</a:t>
            </a:r>
          </a:p>
        </p:txBody>
      </p:sp>
      <p:sp>
        <p:nvSpPr>
          <p:cNvPr name="TextBox 15" id="15"/>
          <p:cNvSpPr txBox="true"/>
          <p:nvPr/>
        </p:nvSpPr>
        <p:spPr>
          <a:xfrm rot="0">
            <a:off x="12208309" y="2270526"/>
            <a:ext cx="2002482"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עצירה:אלכסנדייה</a:t>
            </a:r>
          </a:p>
        </p:txBody>
      </p:sp>
      <p:sp>
        <p:nvSpPr>
          <p:cNvPr name="TextBox 16" id="16"/>
          <p:cNvSpPr txBox="true"/>
          <p:nvPr/>
        </p:nvSpPr>
        <p:spPr>
          <a:xfrm rot="0">
            <a:off x="10413145" y="2270526"/>
            <a:ext cx="699790"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ביירות</a:t>
            </a:r>
          </a:p>
        </p:txBody>
      </p:sp>
      <p:sp>
        <p:nvSpPr>
          <p:cNvPr name="TextBox 17" id="17"/>
          <p:cNvSpPr txBox="true"/>
          <p:nvPr/>
        </p:nvSpPr>
        <p:spPr>
          <a:xfrm rot="0">
            <a:off x="13823180" y="4752239"/>
            <a:ext cx="2078980"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מאג’ד שיח-אל ארד</a:t>
            </a:r>
          </a:p>
        </p:txBody>
      </p:sp>
      <p:sp>
        <p:nvSpPr>
          <p:cNvPr name="TextBox 18" id="18"/>
          <p:cNvSpPr txBox="true"/>
          <p:nvPr/>
        </p:nvSpPr>
        <p:spPr>
          <a:xfrm rot="0">
            <a:off x="14536215" y="5596886"/>
            <a:ext cx="1365945"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מעבר הגבול</a:t>
            </a:r>
          </a:p>
        </p:txBody>
      </p:sp>
      <p:sp>
        <p:nvSpPr>
          <p:cNvPr name="TextBox 19" id="19"/>
          <p:cNvSpPr txBox="true"/>
          <p:nvPr/>
        </p:nvSpPr>
        <p:spPr>
          <a:xfrm rot="0">
            <a:off x="3669042" y="182213"/>
            <a:ext cx="14041058" cy="1511602"/>
          </a:xfrm>
          <a:prstGeom prst="rect">
            <a:avLst/>
          </a:prstGeom>
        </p:spPr>
        <p:txBody>
          <a:bodyPr anchor="t" rtlCol="false" tIns="0" lIns="0" bIns="0" rIns="0">
            <a:spAutoFit/>
          </a:bodyPr>
          <a:lstStyle/>
          <a:p>
            <a:pPr algn="r" rtl="true" marL="0" indent="0" lvl="0">
              <a:lnSpc>
                <a:spcPts val="11039"/>
              </a:lnSpc>
              <a:spcBef>
                <a:spcPct val="0"/>
              </a:spcBef>
            </a:pPr>
            <a:r>
              <a:rPr lang="he-IL" sz="11999" spc="-251">
                <a:solidFill>
                  <a:srgbClr val="FF4444"/>
                </a:solidFill>
                <a:latin typeface="AC Compacta"/>
                <a:ea typeface="AC Compacta"/>
                <a:cs typeface="AC Compacta"/>
                <a:sym typeface="AC Compacta"/>
                <a:rtl val="true"/>
              </a:rPr>
              <a:t>אל תוך לוע הארי</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261797" y="5426872"/>
            <a:ext cx="9631702" cy="5610467"/>
          </a:xfrm>
          <a:custGeom>
            <a:avLst/>
            <a:gdLst/>
            <a:ahLst/>
            <a:cxnLst/>
            <a:rect r="r" b="b" t="t" l="l"/>
            <a:pathLst>
              <a:path h="5610467" w="9631702">
                <a:moveTo>
                  <a:pt x="0" y="0"/>
                </a:moveTo>
                <a:lnTo>
                  <a:pt x="9631702" y="0"/>
                </a:lnTo>
                <a:lnTo>
                  <a:pt x="9631702" y="5610466"/>
                </a:lnTo>
                <a:lnTo>
                  <a:pt x="0" y="56104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4444"/>
                </a:solidFill>
                <a:latin typeface="TT Mussels Bold"/>
                <a:ea typeface="TT Mussels Bold"/>
                <a:cs typeface="TT Mussels Bold"/>
                <a:sym typeface="TT Mussels Bold"/>
              </a:rPr>
              <a:t>14</a:t>
            </a:r>
          </a:p>
        </p:txBody>
      </p:sp>
      <p:sp>
        <p:nvSpPr>
          <p:cNvPr name="Freeform 5" id="5"/>
          <p:cNvSpPr/>
          <p:nvPr/>
        </p:nvSpPr>
        <p:spPr>
          <a:xfrm flipH="false" flipV="false" rot="0">
            <a:off x="9144000" y="5302075"/>
            <a:ext cx="9631702" cy="5610467"/>
          </a:xfrm>
          <a:custGeom>
            <a:avLst/>
            <a:gdLst/>
            <a:ahLst/>
            <a:cxnLst/>
            <a:rect r="r" b="b" t="t" l="l"/>
            <a:pathLst>
              <a:path h="5610467" w="9631702">
                <a:moveTo>
                  <a:pt x="0" y="0"/>
                </a:moveTo>
                <a:lnTo>
                  <a:pt x="9631702" y="0"/>
                </a:lnTo>
                <a:lnTo>
                  <a:pt x="9631702" y="5610467"/>
                </a:lnTo>
                <a:lnTo>
                  <a:pt x="0" y="56104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346225" y="255027"/>
            <a:ext cx="3322818" cy="3405116"/>
          </a:xfrm>
          <a:custGeom>
            <a:avLst/>
            <a:gdLst/>
            <a:ahLst/>
            <a:cxnLst/>
            <a:rect r="r" b="b" t="t" l="l"/>
            <a:pathLst>
              <a:path h="3405116" w="3322818">
                <a:moveTo>
                  <a:pt x="0" y="0"/>
                </a:moveTo>
                <a:lnTo>
                  <a:pt x="3322817" y="0"/>
                </a:lnTo>
                <a:lnTo>
                  <a:pt x="3322817" y="3405116"/>
                </a:lnTo>
                <a:lnTo>
                  <a:pt x="0" y="3405116"/>
                </a:lnTo>
                <a:lnTo>
                  <a:pt x="0" y="0"/>
                </a:lnTo>
                <a:close/>
              </a:path>
            </a:pathLst>
          </a:custGeom>
          <a:blipFill>
            <a:blip r:embed="rId5"/>
            <a:stretch>
              <a:fillRect l="0" t="0" r="0" b="0"/>
            </a:stretch>
          </a:blipFill>
        </p:spPr>
      </p:sp>
      <p:sp>
        <p:nvSpPr>
          <p:cNvPr name="Freeform 7" id="7"/>
          <p:cNvSpPr/>
          <p:nvPr/>
        </p:nvSpPr>
        <p:spPr>
          <a:xfrm flipH="false" flipV="false" rot="0">
            <a:off x="3873718" y="364509"/>
            <a:ext cx="3497356" cy="2623017"/>
          </a:xfrm>
          <a:custGeom>
            <a:avLst/>
            <a:gdLst/>
            <a:ahLst/>
            <a:cxnLst/>
            <a:rect r="r" b="b" t="t" l="l"/>
            <a:pathLst>
              <a:path h="2623017" w="3497356">
                <a:moveTo>
                  <a:pt x="0" y="0"/>
                </a:moveTo>
                <a:lnTo>
                  <a:pt x="3497356" y="0"/>
                </a:lnTo>
                <a:lnTo>
                  <a:pt x="3497356" y="2623017"/>
                </a:lnTo>
                <a:lnTo>
                  <a:pt x="0" y="2623017"/>
                </a:lnTo>
                <a:lnTo>
                  <a:pt x="0" y="0"/>
                </a:lnTo>
                <a:close/>
              </a:path>
            </a:pathLst>
          </a:custGeom>
          <a:blipFill>
            <a:blip r:embed="rId6"/>
            <a:stretch>
              <a:fillRect l="0" t="0" r="0" b="0"/>
            </a:stretch>
          </a:blipFill>
        </p:spPr>
      </p:sp>
      <p:sp>
        <p:nvSpPr>
          <p:cNvPr name="TextBox 8" id="8"/>
          <p:cNvSpPr txBox="true"/>
          <p:nvPr/>
        </p:nvSpPr>
        <p:spPr>
          <a:xfrm rot="0">
            <a:off x="4104715" y="314325"/>
            <a:ext cx="14041058" cy="1511602"/>
          </a:xfrm>
          <a:prstGeom prst="rect">
            <a:avLst/>
          </a:prstGeom>
        </p:spPr>
        <p:txBody>
          <a:bodyPr anchor="t" rtlCol="false" tIns="0" lIns="0" bIns="0" rIns="0">
            <a:spAutoFit/>
          </a:bodyPr>
          <a:lstStyle/>
          <a:p>
            <a:pPr algn="r" rtl="true" marL="0" indent="0" lvl="0">
              <a:lnSpc>
                <a:spcPts val="11039"/>
              </a:lnSpc>
              <a:spcBef>
                <a:spcPct val="0"/>
              </a:spcBef>
            </a:pPr>
            <a:r>
              <a:rPr lang="he-IL" sz="11999" spc="-251">
                <a:solidFill>
                  <a:srgbClr val="FF4444"/>
                </a:solidFill>
                <a:latin typeface="AC Compacta"/>
                <a:ea typeface="AC Compacta"/>
                <a:cs typeface="AC Compacta"/>
                <a:sym typeface="AC Compacta"/>
                <a:rtl val="true"/>
              </a:rPr>
              <a:t>אל תוך לוע הארי</a:t>
            </a:r>
          </a:p>
        </p:txBody>
      </p:sp>
      <p:sp>
        <p:nvSpPr>
          <p:cNvPr name="TextBox 9" id="9"/>
          <p:cNvSpPr txBox="true"/>
          <p:nvPr/>
        </p:nvSpPr>
        <p:spPr>
          <a:xfrm rot="0">
            <a:off x="14427250" y="2260470"/>
            <a:ext cx="2832050"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דירה ברובע ‘’אבו רומאנה’’</a:t>
            </a:r>
          </a:p>
        </p:txBody>
      </p:sp>
      <p:sp>
        <p:nvSpPr>
          <p:cNvPr name="TextBox 10" id="10"/>
          <p:cNvSpPr txBox="true"/>
          <p:nvPr/>
        </p:nvSpPr>
        <p:spPr>
          <a:xfrm rot="0">
            <a:off x="14186148" y="2763321"/>
            <a:ext cx="3073152"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מסיבות והתקרבות לבכירים</a:t>
            </a:r>
          </a:p>
        </p:txBody>
      </p:sp>
      <p:sp>
        <p:nvSpPr>
          <p:cNvPr name="TextBox 11" id="11"/>
          <p:cNvSpPr txBox="true"/>
          <p:nvPr/>
        </p:nvSpPr>
        <p:spPr>
          <a:xfrm rot="0">
            <a:off x="15853023" y="3268882"/>
            <a:ext cx="1406277"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שידור ידיעות</a:t>
            </a:r>
          </a:p>
        </p:txBody>
      </p:sp>
      <p:sp>
        <p:nvSpPr>
          <p:cNvPr name="TextBox 12" id="12"/>
          <p:cNvSpPr txBox="true"/>
          <p:nvPr/>
        </p:nvSpPr>
        <p:spPr>
          <a:xfrm rot="0">
            <a:off x="4575646" y="4724032"/>
            <a:ext cx="9136707" cy="781786"/>
          </a:xfrm>
          <a:prstGeom prst="rect">
            <a:avLst/>
          </a:prstGeom>
        </p:spPr>
        <p:txBody>
          <a:bodyPr anchor="t" rtlCol="false" tIns="0" lIns="0" bIns="0" rIns="0">
            <a:spAutoFit/>
          </a:bodyPr>
          <a:lstStyle/>
          <a:p>
            <a:pPr algn="ctr">
              <a:lnSpc>
                <a:spcPts val="3109"/>
              </a:lnSpc>
              <a:spcBef>
                <a:spcPct val="0"/>
              </a:spcBef>
            </a:pPr>
            <a:r>
              <a:rPr lang="en-US" sz="2221">
                <a:solidFill>
                  <a:srgbClr val="000000"/>
                </a:solidFill>
                <a:latin typeface="TT Mussels"/>
                <a:ea typeface="TT Mussels"/>
                <a:cs typeface="TT Mussels"/>
                <a:sym typeface="TT Mussels"/>
              </a:rPr>
              <a:t>''</a:t>
            </a:r>
            <a:r>
              <a:rPr lang="he-IL" sz="2221">
                <a:solidFill>
                  <a:srgbClr val="000000"/>
                </a:solidFill>
                <a:latin typeface="TT Mussels"/>
                <a:ea typeface="TT Mussels"/>
                <a:cs typeface="TT Mussels"/>
                <a:sym typeface="TT Mussels"/>
                <a:rtl val="true"/>
              </a:rPr>
              <a:t>עם אלי זה כמו לדבר בטלפון,שואלים אותו שאלה ומקבלים תשובה כבר באותו היום</a:t>
            </a:r>
            <a:r>
              <a:rPr lang="en-US" sz="2221">
                <a:solidFill>
                  <a:srgbClr val="000000"/>
                </a:solidFill>
                <a:latin typeface="TT Mussels"/>
                <a:ea typeface="TT Mussels"/>
                <a:cs typeface="TT Mussels"/>
                <a:sym typeface="TT Mussels"/>
              </a:rPr>
              <a:t>''</a:t>
            </a:r>
          </a:p>
          <a:p>
            <a:pPr algn="ctr">
              <a:lnSpc>
                <a:spcPts val="3109"/>
              </a:lnSpc>
              <a:spcBef>
                <a:spcPct val="0"/>
              </a:spcBef>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11401850" y="-292251"/>
            <a:ext cx="7206069" cy="3829050"/>
            <a:chOff x="0" y="0"/>
            <a:chExt cx="9608091" cy="5105400"/>
          </a:xfrm>
        </p:grpSpPr>
        <p:pic>
          <p:nvPicPr>
            <p:cNvPr name="Picture 4" id="4"/>
            <p:cNvPicPr>
              <a:picLocks noChangeAspect="true"/>
            </p:cNvPicPr>
            <p:nvPr/>
          </p:nvPicPr>
          <p:blipFill>
            <a:blip r:embed="rId3"/>
            <a:srcRect l="0" t="12257" r="0" b="12257"/>
            <a:stretch>
              <a:fillRect/>
            </a:stretch>
          </p:blipFill>
          <p:spPr>
            <a:xfrm flipH="false" flipV="false">
              <a:off x="0" y="0"/>
              <a:ext cx="9608091" cy="5105400"/>
            </a:xfrm>
            <a:prstGeom prst="rect">
              <a:avLst/>
            </a:prstGeom>
          </p:spPr>
        </p:pic>
      </p:grpSp>
      <p:grpSp>
        <p:nvGrpSpPr>
          <p:cNvPr name="Group 5" id="5"/>
          <p:cNvGrpSpPr/>
          <p:nvPr/>
        </p:nvGrpSpPr>
        <p:grpSpPr>
          <a:xfrm rot="0">
            <a:off x="11384755" y="3394964"/>
            <a:ext cx="7206069" cy="3733800"/>
            <a:chOff x="0" y="0"/>
            <a:chExt cx="9608091" cy="4978400"/>
          </a:xfrm>
        </p:grpSpPr>
        <p:pic>
          <p:nvPicPr>
            <p:cNvPr name="Picture 6" id="6"/>
            <p:cNvPicPr>
              <a:picLocks noChangeAspect="true"/>
            </p:cNvPicPr>
            <p:nvPr/>
          </p:nvPicPr>
          <p:blipFill>
            <a:blip r:embed="rId4"/>
            <a:srcRect l="0" t="4407" r="0" b="26602"/>
            <a:stretch>
              <a:fillRect/>
            </a:stretch>
          </p:blipFill>
          <p:spPr>
            <a:xfrm flipH="false" flipV="false">
              <a:off x="0" y="0"/>
              <a:ext cx="9608091" cy="4978400"/>
            </a:xfrm>
            <a:prstGeom prst="rect">
              <a:avLst/>
            </a:prstGeom>
          </p:spPr>
        </p:pic>
      </p:grpSp>
      <p:sp>
        <p:nvSpPr>
          <p:cNvPr name="TextBox 7" id="7"/>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15</a:t>
            </a:r>
          </a:p>
        </p:txBody>
      </p:sp>
      <p:sp>
        <p:nvSpPr>
          <p:cNvPr name="TextBox 8" id="8"/>
          <p:cNvSpPr txBox="true"/>
          <p:nvPr/>
        </p:nvSpPr>
        <p:spPr>
          <a:xfrm rot="0">
            <a:off x="5920624" y="-104445"/>
            <a:ext cx="5116264" cy="2056741"/>
          </a:xfrm>
          <a:prstGeom prst="rect">
            <a:avLst/>
          </a:prstGeom>
        </p:spPr>
        <p:txBody>
          <a:bodyPr anchor="t" rtlCol="false" tIns="0" lIns="0" bIns="0" rIns="0">
            <a:spAutoFit/>
          </a:bodyPr>
          <a:lstStyle/>
          <a:p>
            <a:pPr algn="ctr"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המהפך</a:t>
            </a:r>
          </a:p>
        </p:txBody>
      </p:sp>
      <p:sp>
        <p:nvSpPr>
          <p:cNvPr name="TextBox 9" id="9"/>
          <p:cNvSpPr txBox="true"/>
          <p:nvPr/>
        </p:nvSpPr>
        <p:spPr>
          <a:xfrm rot="0">
            <a:off x="2862761" y="1876095"/>
            <a:ext cx="7980759"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ב</a:t>
            </a:r>
            <a:r>
              <a:rPr lang="en-US" sz="2221">
                <a:solidFill>
                  <a:srgbClr val="000000"/>
                </a:solidFill>
                <a:latin typeface="TT Mussels"/>
                <a:ea typeface="TT Mussels"/>
                <a:cs typeface="TT Mussels"/>
                <a:sym typeface="TT Mussels"/>
              </a:rPr>
              <a:t>1963</a:t>
            </a:r>
            <a:r>
              <a:rPr lang="he-IL" sz="2221">
                <a:solidFill>
                  <a:srgbClr val="000000"/>
                </a:solidFill>
                <a:latin typeface="TT Mussels"/>
                <a:ea typeface="TT Mussels"/>
                <a:cs typeface="TT Mussels"/>
                <a:sym typeface="TT Mussels"/>
                <a:rtl val="true"/>
              </a:rPr>
              <a:t> אנשי מפלגת הבעת' עולים לשלטון-מתברג בצמרת השלטון הסורי</a:t>
            </a:r>
          </a:p>
        </p:txBody>
      </p:sp>
      <p:sp>
        <p:nvSpPr>
          <p:cNvPr name="TextBox 10" id="10"/>
          <p:cNvSpPr txBox="true"/>
          <p:nvPr/>
        </p:nvSpPr>
        <p:spPr>
          <a:xfrm rot="0">
            <a:off x="9389967" y="3238500"/>
            <a:ext cx="10856897" cy="274828"/>
          </a:xfrm>
          <a:prstGeom prst="rect">
            <a:avLst/>
          </a:prstGeom>
        </p:spPr>
        <p:txBody>
          <a:bodyPr anchor="t" rtlCol="false" tIns="0" lIns="0" bIns="0" rIns="0">
            <a:spAutoFit/>
          </a:bodyPr>
          <a:lstStyle/>
          <a:p>
            <a:pPr algn="ctr" rtl="true">
              <a:lnSpc>
                <a:spcPts val="2177"/>
              </a:lnSpc>
              <a:spcBef>
                <a:spcPct val="0"/>
              </a:spcBef>
            </a:pPr>
            <a:r>
              <a:rPr lang="he-IL" b="true" sz="1555">
                <a:solidFill>
                  <a:srgbClr val="000000"/>
                </a:solidFill>
                <a:latin typeface="TT Mussels Bold"/>
                <a:ea typeface="TT Mussels Bold"/>
                <a:cs typeface="TT Mussels Bold"/>
                <a:sym typeface="TT Mussels Bold"/>
                <a:rtl val="true"/>
              </a:rPr>
              <a:t>אלי </a:t>
            </a:r>
            <a:r>
              <a:rPr lang="he-IL" b="true" sz="1555">
                <a:solidFill>
                  <a:srgbClr val="000000"/>
                </a:solidFill>
                <a:latin typeface="TT Mussels Bold"/>
                <a:ea typeface="TT Mussels Bold"/>
                <a:cs typeface="TT Mussels Bold"/>
                <a:sym typeface="TT Mussels Bold"/>
                <a:rtl val="true"/>
              </a:rPr>
              <a:t>בפמליית הנשיא הסורי אמין אל-חאפז' יחד עם שר הפנים נור-אלדין אלאתאסי, </a:t>
            </a:r>
            <a:r>
              <a:rPr lang="en-US" b="true" sz="1555">
                <a:solidFill>
                  <a:srgbClr val="000000"/>
                </a:solidFill>
                <a:latin typeface="TT Mussels Bold"/>
                <a:ea typeface="TT Mussels Bold"/>
                <a:cs typeface="TT Mussels Bold"/>
                <a:sym typeface="TT Mussels Bold"/>
              </a:rPr>
              <a:t>1964</a:t>
            </a:r>
            <a:r>
              <a:rPr lang="ar-EG" b="true" sz="1555">
                <a:solidFill>
                  <a:srgbClr val="000000"/>
                </a:solidFill>
                <a:latin typeface="TT Mussels Bold"/>
                <a:ea typeface="TT Mussels Bold"/>
                <a:cs typeface="TT Mussels Bold"/>
                <a:sym typeface="TT Mussels Bold"/>
                <a:rtl val="true"/>
              </a:rPr>
              <a:t> </a:t>
            </a:r>
          </a:p>
        </p:txBody>
      </p:sp>
      <p:sp>
        <p:nvSpPr>
          <p:cNvPr name="TextBox 11" id="11"/>
          <p:cNvSpPr txBox="true"/>
          <p:nvPr/>
        </p:nvSpPr>
        <p:spPr>
          <a:xfrm rot="0">
            <a:off x="7750128" y="2780068"/>
            <a:ext cx="3093393"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שלושה ביקורים ברמת הגולן</a:t>
            </a:r>
          </a:p>
        </p:txBody>
      </p:sp>
      <p:sp>
        <p:nvSpPr>
          <p:cNvPr name="TextBox 12" id="12"/>
          <p:cNvSpPr txBox="true"/>
          <p:nvPr/>
        </p:nvSpPr>
        <p:spPr>
          <a:xfrm rot="0">
            <a:off x="11384755" y="6498743"/>
            <a:ext cx="7171879" cy="630021"/>
          </a:xfrm>
          <a:prstGeom prst="rect">
            <a:avLst/>
          </a:prstGeom>
        </p:spPr>
        <p:txBody>
          <a:bodyPr anchor="t" rtlCol="false" tIns="0" lIns="0" bIns="0" rIns="0">
            <a:spAutoFit/>
          </a:bodyPr>
          <a:lstStyle/>
          <a:p>
            <a:pPr algn="ctr" rtl="true">
              <a:lnSpc>
                <a:spcPts val="2549"/>
              </a:lnSpc>
              <a:spcBef>
                <a:spcPct val="0"/>
              </a:spcBef>
            </a:pPr>
            <a:r>
              <a:rPr lang="he-IL" b="true" sz="1821">
                <a:solidFill>
                  <a:srgbClr val="000000"/>
                </a:solidFill>
                <a:latin typeface="TT Mussels Bold"/>
                <a:ea typeface="TT Mussels Bold"/>
                <a:cs typeface="TT Mussels Bold"/>
                <a:sym typeface="TT Mussels Bold"/>
                <a:rtl val="true"/>
              </a:rPr>
              <a:t>אלי כהן תחת זהותו ככאמל אמין ת'אבת, בתא הטייס של מטוס חיל האוויר הסורי</a:t>
            </a:r>
          </a:p>
        </p:txBody>
      </p:sp>
      <p:sp>
        <p:nvSpPr>
          <p:cNvPr name="TextBox 13" id="13"/>
          <p:cNvSpPr txBox="true"/>
          <p:nvPr/>
        </p:nvSpPr>
        <p:spPr>
          <a:xfrm rot="0">
            <a:off x="1154986" y="8715618"/>
            <a:ext cx="9378350" cy="1034807"/>
          </a:xfrm>
          <a:prstGeom prst="rect">
            <a:avLst/>
          </a:prstGeom>
        </p:spPr>
        <p:txBody>
          <a:bodyPr anchor="t" rtlCol="false" tIns="0" lIns="0" bIns="0" rIns="0">
            <a:spAutoFit/>
          </a:bodyPr>
          <a:lstStyle/>
          <a:p>
            <a:pPr algn="ctr">
              <a:lnSpc>
                <a:spcPts val="2726"/>
              </a:lnSpc>
              <a:spcBef>
                <a:spcPct val="0"/>
              </a:spcBef>
            </a:pPr>
            <a:r>
              <a:rPr lang="en-US" sz="1947">
                <a:solidFill>
                  <a:srgbClr val="000000"/>
                </a:solidFill>
                <a:latin typeface="TT Mussels"/>
                <a:ea typeface="TT Mussels"/>
                <a:cs typeface="TT Mussels"/>
                <a:sym typeface="TT Mussels"/>
              </a:rPr>
              <a:t>"</a:t>
            </a:r>
            <a:r>
              <a:rPr lang="he-IL" sz="1947">
                <a:solidFill>
                  <a:srgbClr val="000000"/>
                </a:solidFill>
                <a:latin typeface="TT Mussels"/>
                <a:ea typeface="TT Mussels"/>
                <a:cs typeface="TT Mussels"/>
                <a:sym typeface="TT Mussels"/>
                <a:rtl val="true"/>
              </a:rPr>
              <a:t>כאשר ראיתי את טבריה ואת קיבוצי בקעת הירדן ממרומי הגולן, נתקפתי רצון עז לברוח, לתפוס סירה ולחתור במהירות לחוף מבטחים. אך ים כנרת נראה לי כאוקיינוס רחב ידיים ובאותם רגעים חשתי שאני כעין מגדלור המנתב את דרכה של ספינת ישראל במיצר</a:t>
            </a:r>
            <a:r>
              <a:rPr lang="en-US" sz="1947">
                <a:solidFill>
                  <a:srgbClr val="000000"/>
                </a:solidFill>
                <a:latin typeface="TT Mussels"/>
                <a:ea typeface="TT Mussels"/>
                <a:cs typeface="TT Mussels"/>
                <a:sym typeface="TT Mussels"/>
              </a:rPr>
              <a:t>.".</a:t>
            </a:r>
          </a:p>
        </p:txBody>
      </p:sp>
      <p:sp>
        <p:nvSpPr>
          <p:cNvPr name="TextBox 14" id="14"/>
          <p:cNvSpPr txBox="true"/>
          <p:nvPr/>
        </p:nvSpPr>
        <p:spPr>
          <a:xfrm rot="0">
            <a:off x="1699892" y="3337814"/>
            <a:ext cx="9143629" cy="1562836"/>
          </a:xfrm>
          <a:prstGeom prst="rect">
            <a:avLst/>
          </a:prstGeom>
        </p:spPr>
        <p:txBody>
          <a:bodyPr anchor="t" rtlCol="false" tIns="0" lIns="0" bIns="0" rIns="0">
            <a:spAutoFit/>
          </a:bodyPr>
          <a:lstStyle/>
          <a:p>
            <a:pPr algn="r" rtl="true">
              <a:lnSpc>
                <a:spcPts val="3109"/>
              </a:lnSpc>
              <a:spcBef>
                <a:spcPct val="0"/>
              </a:spcBef>
            </a:pPr>
            <a:r>
              <a:rPr lang="he-IL" sz="2221">
                <a:solidFill>
                  <a:srgbClr val="000000"/>
                </a:solidFill>
                <a:latin typeface="TT Mussels"/>
                <a:ea typeface="TT Mussels"/>
                <a:cs typeface="TT Mussels"/>
                <a:sym typeface="TT Mussels"/>
                <a:rtl val="true"/>
              </a:rPr>
              <a:t>עדנן סיפר לאלי שבכל פעם שהם טסים למשימה שיש בה סיכוי אפילו קטן לפגוש בכוח ישראלי הם מוצאים כל מיני תירוצים על מנת שלא לטוס.</a:t>
            </a:r>
          </a:p>
          <a:p>
            <a:pPr algn="r" rtl="true">
              <a:lnSpc>
                <a:spcPts val="3109"/>
              </a:lnSpc>
              <a:spcBef>
                <a:spcPct val="0"/>
              </a:spcBef>
            </a:pPr>
            <a:r>
              <a:rPr lang="he-IL" sz="2221">
                <a:solidFill>
                  <a:srgbClr val="000000"/>
                </a:solidFill>
                <a:latin typeface="TT Mussels"/>
                <a:ea typeface="TT Mussels"/>
                <a:cs typeface="TT Mussels"/>
                <a:sym typeface="TT Mussels"/>
                <a:rtl val="true"/>
              </a:rPr>
              <a:t>,ידיעה שתתקבל רק מסוכן שקרוב 'קרבת נפש' לקצין.</a:t>
            </a:r>
          </a:p>
          <a:p>
            <a:pPr algn="r" rtl="true">
              <a:lnSpc>
                <a:spcPts val="3109"/>
              </a:lnSpc>
              <a:spcBef>
                <a:spcPct val="0"/>
              </a:spcBef>
            </a:pPr>
          </a:p>
        </p:txBody>
      </p:sp>
      <p:sp>
        <p:nvSpPr>
          <p:cNvPr name="TextBox 15" id="15"/>
          <p:cNvSpPr txBox="true"/>
          <p:nvPr/>
        </p:nvSpPr>
        <p:spPr>
          <a:xfrm rot="0">
            <a:off x="-175088" y="5309489"/>
            <a:ext cx="11145309" cy="781786"/>
          </a:xfrm>
          <a:prstGeom prst="rect">
            <a:avLst/>
          </a:prstGeom>
        </p:spPr>
        <p:txBody>
          <a:bodyPr anchor="t" rtlCol="false" tIns="0" lIns="0" bIns="0" rIns="0">
            <a:spAutoFit/>
          </a:bodyPr>
          <a:lstStyle/>
          <a:p>
            <a:pPr algn="r" rtl="true">
              <a:lnSpc>
                <a:spcPts val="3109"/>
              </a:lnSpc>
              <a:spcBef>
                <a:spcPct val="0"/>
              </a:spcBef>
            </a:pPr>
            <a:r>
              <a:rPr lang="he-IL" sz="2221">
                <a:solidFill>
                  <a:srgbClr val="000000"/>
                </a:solidFill>
                <a:latin typeface="TT Mussels"/>
                <a:ea typeface="TT Mussels"/>
                <a:cs typeface="TT Mussels"/>
                <a:sym typeface="TT Mussels"/>
                <a:rtl val="true"/>
              </a:rPr>
              <a:t>הוא התארח בבית המלון באל חמה, ביקר במועדון הקצינים הסורים במחנות פיק (היום קיבוץ אפיק) וראה את הכנרת והעמקים הצפוניים של הארץ אותה כל כך אהב.</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4824080" y="3432791"/>
            <a:ext cx="11797105" cy="4955997"/>
          </a:xfrm>
          <a:prstGeom prst="rect">
            <a:avLst/>
          </a:prstGeom>
        </p:spPr>
        <p:txBody>
          <a:bodyPr anchor="t" rtlCol="false" tIns="0" lIns="0" bIns="0" rIns="0">
            <a:spAutoFit/>
          </a:bodyPr>
          <a:lstStyle/>
          <a:p>
            <a:pPr algn="just" rtl="true" marL="874007" indent="-437003" lvl="1">
              <a:lnSpc>
                <a:spcPts val="5667"/>
              </a:lnSpc>
              <a:buFont typeface="Arial"/>
              <a:buChar char="•"/>
            </a:pPr>
            <a:r>
              <a:rPr lang="he-IL" sz="4048">
                <a:solidFill>
                  <a:srgbClr val="000000"/>
                </a:solidFill>
                <a:latin typeface="TT Mussels"/>
                <a:ea typeface="TT Mussels"/>
                <a:cs typeface="TT Mussels"/>
                <a:sym typeface="TT Mussels"/>
                <a:rtl val="true"/>
              </a:rPr>
              <a:t> מיקומים של בונקרים סוריים</a:t>
            </a:r>
          </a:p>
          <a:p>
            <a:pPr algn="just" rtl="true" marL="874007" indent="-437003" lvl="1">
              <a:lnSpc>
                <a:spcPts val="5667"/>
              </a:lnSpc>
              <a:buFont typeface="Arial"/>
              <a:buChar char="•"/>
            </a:pPr>
            <a:r>
              <a:rPr lang="he-IL" sz="4048">
                <a:solidFill>
                  <a:srgbClr val="000000"/>
                </a:solidFill>
                <a:latin typeface="TT Mussels"/>
                <a:ea typeface="TT Mussels"/>
                <a:cs typeface="TT Mussels"/>
                <a:sym typeface="TT Mussels"/>
                <a:rtl val="true"/>
              </a:rPr>
              <a:t>דיווחים על מוקדי הכוח</a:t>
            </a:r>
          </a:p>
          <a:p>
            <a:pPr algn="just" rtl="true" marL="874007" indent="-437003" lvl="1">
              <a:lnSpc>
                <a:spcPts val="5667"/>
              </a:lnSpc>
              <a:buFont typeface="Arial"/>
              <a:buChar char="•"/>
            </a:pPr>
            <a:r>
              <a:rPr lang="he-IL" sz="4048">
                <a:solidFill>
                  <a:srgbClr val="000000"/>
                </a:solidFill>
                <a:latin typeface="TT Mussels"/>
                <a:ea typeface="TT Mussels"/>
                <a:cs typeface="TT Mussels"/>
                <a:sym typeface="TT Mussels"/>
                <a:rtl val="true"/>
              </a:rPr>
              <a:t>מינויים ויחסים פנים מפלגתיים</a:t>
            </a:r>
          </a:p>
          <a:p>
            <a:pPr algn="just" rtl="true" marL="874007" indent="-437003" lvl="1">
              <a:lnSpc>
                <a:spcPts val="5667"/>
              </a:lnSpc>
              <a:buFont typeface="Arial"/>
              <a:buChar char="•"/>
            </a:pPr>
            <a:r>
              <a:rPr lang="he-IL" sz="4048">
                <a:solidFill>
                  <a:srgbClr val="000000"/>
                </a:solidFill>
                <a:latin typeface="TT Mussels"/>
                <a:ea typeface="TT Mussels"/>
                <a:cs typeface="TT Mussels"/>
                <a:sym typeface="TT Mussels"/>
                <a:rtl val="true"/>
              </a:rPr>
              <a:t>תנועת מטוסים בשמי סוריה</a:t>
            </a:r>
          </a:p>
          <a:p>
            <a:pPr algn="just" rtl="true" marL="874007" indent="-437003" lvl="1">
              <a:lnSpc>
                <a:spcPts val="5667"/>
              </a:lnSpc>
              <a:buFont typeface="Arial"/>
              <a:buChar char="•"/>
            </a:pPr>
            <a:r>
              <a:rPr lang="he-IL" sz="4048">
                <a:solidFill>
                  <a:srgbClr val="000000"/>
                </a:solidFill>
                <a:latin typeface="TT Mussels"/>
                <a:ea typeface="TT Mussels"/>
                <a:cs typeface="TT Mussels"/>
                <a:sym typeface="TT Mussels"/>
                <a:rtl val="true"/>
              </a:rPr>
              <a:t>שיתופי פעולה עם המשטר הסובייטי </a:t>
            </a:r>
          </a:p>
          <a:p>
            <a:pPr algn="just" rtl="true" marL="874007" indent="-437003" lvl="1">
              <a:lnSpc>
                <a:spcPts val="5667"/>
              </a:lnSpc>
              <a:buFont typeface="Arial"/>
              <a:buChar char="•"/>
            </a:pPr>
            <a:r>
              <a:rPr lang="he-IL" sz="4048">
                <a:solidFill>
                  <a:srgbClr val="000000"/>
                </a:solidFill>
                <a:latin typeface="TT Mussels"/>
                <a:ea typeface="TT Mussels"/>
                <a:cs typeface="TT Mussels"/>
                <a:sym typeface="TT Mussels"/>
                <a:rtl val="true"/>
              </a:rPr>
              <a:t>ביצורים וסדרי כוחות בסוריה בכלל וברמת הגולן בפרט.</a:t>
            </a:r>
          </a:p>
          <a:p>
            <a:pPr algn="just" rtl="true">
              <a:lnSpc>
                <a:spcPts val="5667"/>
              </a:lnSpc>
            </a:pPr>
          </a:p>
        </p:txBody>
      </p:sp>
      <p:sp>
        <p:nvSpPr>
          <p:cNvPr name="Freeform 4" id="4"/>
          <p:cNvSpPr/>
          <p:nvPr/>
        </p:nvSpPr>
        <p:spPr>
          <a:xfrm flipH="false" flipV="false" rot="0">
            <a:off x="5340498" y="2770351"/>
            <a:ext cx="4182770" cy="4114800"/>
          </a:xfrm>
          <a:custGeom>
            <a:avLst/>
            <a:gdLst/>
            <a:ahLst/>
            <a:cxnLst/>
            <a:rect r="r" b="b" t="t" l="l"/>
            <a:pathLst>
              <a:path h="4114800" w="4182770">
                <a:moveTo>
                  <a:pt x="0" y="0"/>
                </a:moveTo>
                <a:lnTo>
                  <a:pt x="4182770" y="0"/>
                </a:lnTo>
                <a:lnTo>
                  <a:pt x="418277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0" y="-8633"/>
            <a:ext cx="5214439" cy="2392124"/>
          </a:xfrm>
          <a:custGeom>
            <a:avLst/>
            <a:gdLst/>
            <a:ahLst/>
            <a:cxnLst/>
            <a:rect r="r" b="b" t="t" l="l"/>
            <a:pathLst>
              <a:path h="2392124" w="5214439">
                <a:moveTo>
                  <a:pt x="0" y="0"/>
                </a:moveTo>
                <a:lnTo>
                  <a:pt x="5214439" y="0"/>
                </a:lnTo>
                <a:lnTo>
                  <a:pt x="5214439" y="2392124"/>
                </a:lnTo>
                <a:lnTo>
                  <a:pt x="0" y="23921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16</a:t>
            </a:r>
          </a:p>
        </p:txBody>
      </p:sp>
      <p:sp>
        <p:nvSpPr>
          <p:cNvPr name="TextBox 7" id="7"/>
          <p:cNvSpPr txBox="true"/>
          <p:nvPr/>
        </p:nvSpPr>
        <p:spPr>
          <a:xfrm rot="0">
            <a:off x="12642354" y="326750"/>
            <a:ext cx="4777234"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המידע </a:t>
            </a:r>
          </a:p>
        </p:txBody>
      </p:sp>
      <p:sp>
        <p:nvSpPr>
          <p:cNvPr name="TextBox 8" id="8"/>
          <p:cNvSpPr txBox="true"/>
          <p:nvPr/>
        </p:nvSpPr>
        <p:spPr>
          <a:xfrm rot="0">
            <a:off x="2518203" y="2144489"/>
            <a:ext cx="13801818" cy="1175524"/>
          </a:xfrm>
          <a:prstGeom prst="rect">
            <a:avLst/>
          </a:prstGeom>
        </p:spPr>
        <p:txBody>
          <a:bodyPr anchor="t" rtlCol="false" tIns="0" lIns="0" bIns="0" rIns="0">
            <a:spAutoFit/>
          </a:bodyPr>
          <a:lstStyle/>
          <a:p>
            <a:pPr algn="r" rtl="true">
              <a:lnSpc>
                <a:spcPts val="4731"/>
              </a:lnSpc>
              <a:spcBef>
                <a:spcPct val="0"/>
              </a:spcBef>
            </a:pPr>
            <a:r>
              <a:rPr lang="he-IL" sz="3379">
                <a:solidFill>
                  <a:srgbClr val="000000"/>
                </a:solidFill>
                <a:latin typeface="TT Mussels"/>
                <a:ea typeface="TT Mussels"/>
                <a:cs typeface="TT Mussels"/>
                <a:sym typeface="TT Mussels"/>
                <a:rtl val="true"/>
              </a:rPr>
              <a:t>במשך שלוש שנים שידר אלי כהן תשדורות מוצפנות לגורמי מודיעין ישראלים </a:t>
            </a:r>
            <a:r>
              <a:rPr lang="he-IL" sz="3379" u="sng">
                <a:solidFill>
                  <a:srgbClr val="000000"/>
                </a:solidFill>
                <a:latin typeface="TT Mussels"/>
                <a:ea typeface="TT Mussels"/>
                <a:cs typeface="TT Mussels"/>
                <a:sym typeface="TT Mussels"/>
                <a:rtl val="true"/>
              </a:rPr>
              <a:t>מדי יום</a:t>
            </a:r>
          </a:p>
          <a:p>
            <a:pPr algn="r" rtl="true">
              <a:lnSpc>
                <a:spcPts val="4731"/>
              </a:lnSpc>
              <a:spcBef>
                <a:spcPct val="0"/>
              </a:spcBef>
            </a:pPr>
            <a:r>
              <a:rPr lang="he-IL" sz="3379">
                <a:solidFill>
                  <a:srgbClr val="000000"/>
                </a:solidFill>
                <a:latin typeface="TT Mussels"/>
                <a:ea typeface="TT Mussels"/>
                <a:cs typeface="TT Mussels"/>
                <a:sym typeface="TT Mussels"/>
                <a:rtl val="true"/>
              </a:rPr>
              <a:t>פירוט השידורים:</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614164" y="860531"/>
            <a:ext cx="7206069" cy="3733800"/>
            <a:chOff x="0" y="0"/>
            <a:chExt cx="9608091" cy="4978400"/>
          </a:xfrm>
        </p:grpSpPr>
        <p:pic>
          <p:nvPicPr>
            <p:cNvPr name="Picture 4" id="4"/>
            <p:cNvPicPr>
              <a:picLocks noChangeAspect="true"/>
            </p:cNvPicPr>
            <p:nvPr/>
          </p:nvPicPr>
          <p:blipFill>
            <a:blip r:embed="rId3"/>
            <a:srcRect l="0" t="6458" r="0" b="6458"/>
            <a:stretch>
              <a:fillRect/>
            </a:stretch>
          </p:blipFill>
          <p:spPr>
            <a:xfrm flipH="false" flipV="false">
              <a:off x="0" y="0"/>
              <a:ext cx="9608091" cy="4978400"/>
            </a:xfrm>
            <a:prstGeom prst="rect">
              <a:avLst/>
            </a:prstGeom>
          </p:spPr>
        </p:pic>
      </p:grpSp>
      <p:sp>
        <p:nvSpPr>
          <p:cNvPr name="Freeform 5" id="5"/>
          <p:cNvSpPr/>
          <p:nvPr/>
        </p:nvSpPr>
        <p:spPr>
          <a:xfrm flipH="false" flipV="false" rot="0">
            <a:off x="5441502" y="5395167"/>
            <a:ext cx="5357137" cy="4417164"/>
          </a:xfrm>
          <a:custGeom>
            <a:avLst/>
            <a:gdLst/>
            <a:ahLst/>
            <a:cxnLst/>
            <a:rect r="r" b="b" t="t" l="l"/>
            <a:pathLst>
              <a:path h="4417164" w="5357137">
                <a:moveTo>
                  <a:pt x="0" y="0"/>
                </a:moveTo>
                <a:lnTo>
                  <a:pt x="5357137" y="0"/>
                </a:lnTo>
                <a:lnTo>
                  <a:pt x="5357137" y="4417164"/>
                </a:lnTo>
                <a:lnTo>
                  <a:pt x="0" y="4417164"/>
                </a:lnTo>
                <a:lnTo>
                  <a:pt x="0" y="0"/>
                </a:lnTo>
                <a:close/>
              </a:path>
            </a:pathLst>
          </a:custGeom>
          <a:blipFill>
            <a:blip r:embed="rId4"/>
            <a:stretch>
              <a:fillRect l="0" t="0" r="0" b="0"/>
            </a:stretch>
          </a:blipFill>
        </p:spPr>
      </p:sp>
      <p:sp>
        <p:nvSpPr>
          <p:cNvPr name="TextBox 6" id="6"/>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17</a:t>
            </a:r>
          </a:p>
        </p:txBody>
      </p:sp>
      <p:sp>
        <p:nvSpPr>
          <p:cNvPr name="TextBox 7" id="7"/>
          <p:cNvSpPr txBox="true"/>
          <p:nvPr/>
        </p:nvSpPr>
        <p:spPr>
          <a:xfrm rot="0">
            <a:off x="12642354" y="326750"/>
            <a:ext cx="4777234"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המידע </a:t>
            </a:r>
          </a:p>
        </p:txBody>
      </p:sp>
      <p:sp>
        <p:nvSpPr>
          <p:cNvPr name="TextBox 8" id="8"/>
          <p:cNvSpPr txBox="true"/>
          <p:nvPr/>
        </p:nvSpPr>
        <p:spPr>
          <a:xfrm rot="0">
            <a:off x="10444215" y="2144489"/>
            <a:ext cx="7256509" cy="2360688"/>
          </a:xfrm>
          <a:prstGeom prst="rect">
            <a:avLst/>
          </a:prstGeom>
        </p:spPr>
        <p:txBody>
          <a:bodyPr anchor="t" rtlCol="false" tIns="0" lIns="0" bIns="0" rIns="0">
            <a:spAutoFit/>
          </a:bodyPr>
          <a:lstStyle/>
          <a:p>
            <a:pPr algn="r" rtl="true">
              <a:lnSpc>
                <a:spcPts val="4731"/>
              </a:lnSpc>
              <a:spcBef>
                <a:spcPct val="0"/>
              </a:spcBef>
            </a:pPr>
            <a:r>
              <a:rPr lang="he-IL" sz="3379">
                <a:solidFill>
                  <a:srgbClr val="000000"/>
                </a:solidFill>
                <a:latin typeface="TT Mussels"/>
                <a:ea typeface="TT Mussels"/>
                <a:cs typeface="TT Mussels"/>
                <a:sym typeface="TT Mussels"/>
                <a:rtl val="true"/>
              </a:rPr>
              <a:t>בחקירותיו הודה אלי שאת הידיעות הצבאיות החשובות דלה מסיוריו באל־חמה כשנלווה למועזא זאהר א־דין, אחיינו של הרמטכ"ל הסורי</a:t>
            </a:r>
          </a:p>
        </p:txBody>
      </p:sp>
      <p:sp>
        <p:nvSpPr>
          <p:cNvPr name="TextBox 9" id="9"/>
          <p:cNvSpPr txBox="true"/>
          <p:nvPr/>
        </p:nvSpPr>
        <p:spPr>
          <a:xfrm rot="0">
            <a:off x="1045001" y="4537181"/>
            <a:ext cx="6344394"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אלי בחברת אחיינו של הרמטכ“ל הסורי מעזה זאהר אל-דין</a:t>
            </a:r>
          </a:p>
        </p:txBody>
      </p:sp>
      <p:sp>
        <p:nvSpPr>
          <p:cNvPr name="TextBox 10" id="10"/>
          <p:cNvSpPr txBox="true"/>
          <p:nvPr/>
        </p:nvSpPr>
        <p:spPr>
          <a:xfrm rot="0">
            <a:off x="614164" y="5453914"/>
            <a:ext cx="4277416" cy="429651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אישור מס' </a:t>
            </a:r>
            <a:r>
              <a:rPr lang="en-US" sz="2221">
                <a:solidFill>
                  <a:srgbClr val="000000"/>
                </a:solidFill>
                <a:latin typeface="TT Mussels"/>
                <a:ea typeface="TT Mussels"/>
                <a:cs typeface="TT Mussels"/>
                <a:sym typeface="TT Mussels"/>
              </a:rPr>
              <a:t>1/31/251/17265</a:t>
            </a:r>
            <a:r>
              <a:rPr lang="he-IL" sz="2221">
                <a:solidFill>
                  <a:srgbClr val="000000"/>
                </a:solidFill>
                <a:latin typeface="TT Mussels"/>
                <a:ea typeface="TT Mussels"/>
                <a:cs typeface="TT Mussels"/>
                <a:sym typeface="TT Mussels"/>
                <a:rtl val="true"/>
              </a:rPr>
              <a:t> לאל־חמה: </a:t>
            </a:r>
          </a:p>
          <a:p>
            <a:pPr algn="ctr" rtl="true">
              <a:lnSpc>
                <a:spcPts val="3109"/>
              </a:lnSpc>
              <a:spcBef>
                <a:spcPct val="0"/>
              </a:spcBef>
            </a:pPr>
            <a:r>
              <a:rPr lang="en-US" sz="2221">
                <a:solidFill>
                  <a:srgbClr val="000000"/>
                </a:solidFill>
                <a:latin typeface="TT Mussels"/>
                <a:ea typeface="TT Mussels"/>
                <a:cs typeface="TT Mussels"/>
                <a:sym typeface="TT Mussels"/>
              </a:rPr>
              <a:t>1</a:t>
            </a:r>
            <a:r>
              <a:rPr lang="he-IL" sz="2221">
                <a:solidFill>
                  <a:srgbClr val="000000"/>
                </a:solidFill>
                <a:latin typeface="TT Mussels"/>
                <a:ea typeface="TT Mussels"/>
                <a:cs typeface="TT Mussels"/>
                <a:sym typeface="TT Mussels"/>
                <a:rtl val="true"/>
              </a:rPr>
              <a:t>. אמין כאמל ת'אבת.</a:t>
            </a:r>
          </a:p>
          <a:p>
            <a:pPr algn="ctr" rtl="true">
              <a:lnSpc>
                <a:spcPts val="3109"/>
              </a:lnSpc>
              <a:spcBef>
                <a:spcPct val="0"/>
              </a:spcBef>
            </a:pPr>
            <a:r>
              <a:rPr lang="en-US" sz="2221">
                <a:solidFill>
                  <a:srgbClr val="000000"/>
                </a:solidFill>
                <a:latin typeface="TT Mussels"/>
                <a:ea typeface="TT Mussels"/>
                <a:cs typeface="TT Mussels"/>
                <a:sym typeface="TT Mussels"/>
              </a:rPr>
              <a:t>2</a:t>
            </a:r>
            <a:r>
              <a:rPr lang="he-IL" sz="2221">
                <a:solidFill>
                  <a:srgbClr val="000000"/>
                </a:solidFill>
                <a:latin typeface="TT Mussels"/>
                <a:ea typeface="TT Mussels"/>
                <a:cs typeface="TT Mussels"/>
                <a:sym typeface="TT Mussels"/>
                <a:rtl val="true"/>
              </a:rPr>
              <a:t>. אזרח ארגנטינאי אבל סורי במקור.</a:t>
            </a:r>
          </a:p>
          <a:p>
            <a:pPr algn="ctr" rtl="true">
              <a:lnSpc>
                <a:spcPts val="3109"/>
              </a:lnSpc>
              <a:spcBef>
                <a:spcPct val="0"/>
              </a:spcBef>
            </a:pPr>
            <a:r>
              <a:rPr lang="en-US" sz="2221">
                <a:solidFill>
                  <a:srgbClr val="000000"/>
                </a:solidFill>
                <a:latin typeface="TT Mussels"/>
                <a:ea typeface="TT Mussels"/>
                <a:cs typeface="TT Mussels"/>
                <a:sym typeface="TT Mussels"/>
              </a:rPr>
              <a:t>3</a:t>
            </a:r>
            <a:r>
              <a:rPr lang="he-IL" sz="2221">
                <a:solidFill>
                  <a:srgbClr val="000000"/>
                </a:solidFill>
                <a:latin typeface="TT Mussels"/>
                <a:ea typeface="TT Mussels"/>
                <a:cs typeface="TT Mussels"/>
                <a:sym typeface="TT Mussels"/>
                <a:rtl val="true"/>
              </a:rPr>
              <a:t>. מטרת הביקור: רחצה.</a:t>
            </a:r>
          </a:p>
          <a:p>
            <a:pPr algn="ctr" rtl="true">
              <a:lnSpc>
                <a:spcPts val="3109"/>
              </a:lnSpc>
              <a:spcBef>
                <a:spcPct val="0"/>
              </a:spcBef>
            </a:pPr>
            <a:r>
              <a:rPr lang="en-US" sz="2221">
                <a:solidFill>
                  <a:srgbClr val="000000"/>
                </a:solidFill>
                <a:latin typeface="TT Mussels"/>
                <a:ea typeface="TT Mussels"/>
                <a:cs typeface="TT Mussels"/>
                <a:sym typeface="TT Mussels"/>
              </a:rPr>
              <a:t>4</a:t>
            </a:r>
            <a:r>
              <a:rPr lang="he-IL" sz="2221">
                <a:solidFill>
                  <a:srgbClr val="000000"/>
                </a:solidFill>
                <a:latin typeface="TT Mussels"/>
                <a:ea typeface="TT Mussels"/>
                <a:cs typeface="TT Mussels"/>
                <a:sym typeface="TT Mussels"/>
                <a:rtl val="true"/>
              </a:rPr>
              <a:t>. תאריך היציאה: </a:t>
            </a:r>
            <a:r>
              <a:rPr lang="en-US" sz="2221">
                <a:solidFill>
                  <a:srgbClr val="000000"/>
                </a:solidFill>
                <a:latin typeface="TT Mussels"/>
                <a:ea typeface="TT Mussels"/>
                <a:cs typeface="TT Mussels"/>
                <a:sym typeface="TT Mussels"/>
              </a:rPr>
              <a:t>19.10.62</a:t>
            </a:r>
            <a:r>
              <a:rPr lang="he-IL" sz="2221">
                <a:solidFill>
                  <a:srgbClr val="000000"/>
                </a:solidFill>
                <a:latin typeface="TT Mussels"/>
                <a:ea typeface="TT Mussels"/>
                <a:cs typeface="TT Mussels"/>
                <a:sym typeface="TT Mussels"/>
                <a:rtl val="true"/>
              </a:rPr>
              <a:t>. חזרה ב־</a:t>
            </a:r>
            <a:r>
              <a:rPr lang="en-US" sz="2221">
                <a:solidFill>
                  <a:srgbClr val="000000"/>
                </a:solidFill>
                <a:latin typeface="TT Mussels"/>
                <a:ea typeface="TT Mussels"/>
                <a:cs typeface="TT Mussels"/>
                <a:sym typeface="TT Mussels"/>
              </a:rPr>
              <a:t>30.10.62</a:t>
            </a:r>
            <a:r>
              <a:rPr lang="ar-EG" sz="2221">
                <a:solidFill>
                  <a:srgbClr val="000000"/>
                </a:solidFill>
                <a:latin typeface="TT Mussels"/>
                <a:ea typeface="TT Mussels"/>
                <a:cs typeface="TT Mussels"/>
                <a:sym typeface="TT Mussels"/>
                <a:rtl val="true"/>
              </a:rPr>
              <a:t> </a:t>
            </a:r>
          </a:p>
          <a:p>
            <a:pPr algn="ctr" rtl="true">
              <a:lnSpc>
                <a:spcPts val="3109"/>
              </a:lnSpc>
              <a:spcBef>
                <a:spcPct val="0"/>
              </a:spcBef>
            </a:pPr>
            <a:r>
              <a:rPr lang="he-IL" sz="2221">
                <a:solidFill>
                  <a:srgbClr val="000000"/>
                </a:solidFill>
                <a:latin typeface="TT Mussels"/>
                <a:ea typeface="TT Mussels"/>
                <a:cs typeface="TT Mussels"/>
                <a:sym typeface="TT Mussels"/>
                <a:rtl val="true"/>
              </a:rPr>
              <a:t>הערה: על נושא אישור זה לפנות לענף המודיעין בקוניטרה כדי להחזירו.</a:t>
            </a:r>
          </a:p>
          <a:p>
            <a:pPr algn="ctr" rtl="true">
              <a:lnSpc>
                <a:spcPts val="3109"/>
              </a:lnSpc>
              <a:spcBef>
                <a:spcPct val="0"/>
              </a:spcBef>
            </a:pPr>
            <a:r>
              <a:rPr lang="he-IL" sz="2221">
                <a:solidFill>
                  <a:srgbClr val="000000"/>
                </a:solidFill>
                <a:latin typeface="TT Mussels"/>
                <a:ea typeface="TT Mussels"/>
                <a:cs typeface="TT Mussels"/>
                <a:sym typeface="TT Mussels"/>
                <a:rtl val="true"/>
              </a:rPr>
              <a:t>על החתום: עבד אל כרים זהר א־דין, מפקד הצבא"</a:t>
            </a:r>
          </a:p>
          <a:p>
            <a:pPr algn="ctr" rtl="true">
              <a:lnSpc>
                <a:spcPts val="3109"/>
              </a:lnSpc>
              <a:spcBef>
                <a:spcPct val="0"/>
              </a:spcBef>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pic>
        <p:nvPicPr>
          <p:cNvPr name="Picture 3" id="3"/>
          <p:cNvPicPr>
            <a:picLocks noChangeAspect="true"/>
          </p:cNvPicPr>
          <p:nvPr/>
        </p:nvPicPr>
        <p:blipFill>
          <a:blip r:embed="rId3"/>
          <a:srcRect l="0" t="0" r="0" b="0"/>
          <a:stretch>
            <a:fillRect/>
          </a:stretch>
        </p:blipFill>
        <p:spPr>
          <a:xfrm flipH="false" flipV="false" rot="0">
            <a:off x="13537180" y="979226"/>
            <a:ext cx="1081284" cy="2808531"/>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12052130" y="1028700"/>
            <a:ext cx="1081284" cy="2808531"/>
          </a:xfrm>
          <a:prstGeom prst="rect">
            <a:avLst/>
          </a:prstGeom>
        </p:spPr>
      </p:pic>
      <p:sp>
        <p:nvSpPr>
          <p:cNvPr name="Freeform 5" id="5"/>
          <p:cNvSpPr/>
          <p:nvPr/>
        </p:nvSpPr>
        <p:spPr>
          <a:xfrm flipH="false" flipV="false" rot="0">
            <a:off x="12370519" y="1976172"/>
            <a:ext cx="2023536" cy="1831300"/>
          </a:xfrm>
          <a:custGeom>
            <a:avLst/>
            <a:gdLst/>
            <a:ahLst/>
            <a:cxnLst/>
            <a:rect r="r" b="b" t="t" l="l"/>
            <a:pathLst>
              <a:path h="1831300" w="2023536">
                <a:moveTo>
                  <a:pt x="0" y="0"/>
                </a:moveTo>
                <a:lnTo>
                  <a:pt x="2023536" y="0"/>
                </a:lnTo>
                <a:lnTo>
                  <a:pt x="2023536" y="1831301"/>
                </a:lnTo>
                <a:lnTo>
                  <a:pt x="0" y="183130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18</a:t>
            </a:r>
          </a:p>
        </p:txBody>
      </p:sp>
      <p:sp>
        <p:nvSpPr>
          <p:cNvPr name="TextBox 7" id="7"/>
          <p:cNvSpPr txBox="true"/>
          <p:nvPr/>
        </p:nvSpPr>
        <p:spPr>
          <a:xfrm rot="0">
            <a:off x="7321451" y="326750"/>
            <a:ext cx="10098137"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השפעת המידע</a:t>
            </a:r>
          </a:p>
        </p:txBody>
      </p:sp>
      <p:sp>
        <p:nvSpPr>
          <p:cNvPr name="TextBox 8" id="8"/>
          <p:cNvSpPr txBox="true"/>
          <p:nvPr/>
        </p:nvSpPr>
        <p:spPr>
          <a:xfrm rot="0">
            <a:off x="11208706" y="2792429"/>
            <a:ext cx="9144000" cy="1496909"/>
          </a:xfrm>
          <a:prstGeom prst="rect">
            <a:avLst/>
          </a:prstGeom>
        </p:spPr>
        <p:txBody>
          <a:bodyPr anchor="t" rtlCol="false" tIns="0" lIns="0" bIns="0" rIns="0">
            <a:spAutoFit/>
          </a:bodyPr>
          <a:lstStyle/>
          <a:p>
            <a:pPr algn="ctr" rtl="true">
              <a:lnSpc>
                <a:spcPts val="6014"/>
              </a:lnSpc>
            </a:pPr>
            <a:r>
              <a:rPr lang="he-IL" sz="4296">
                <a:solidFill>
                  <a:srgbClr val="000000"/>
                </a:solidFill>
                <a:latin typeface="TT Mussels"/>
                <a:ea typeface="TT Mussels"/>
                <a:cs typeface="TT Mussels"/>
                <a:sym typeface="TT Mussels"/>
                <a:rtl val="true"/>
              </a:rPr>
              <a:t>תקריות אש</a:t>
            </a:r>
          </a:p>
          <a:p>
            <a:pPr algn="ctr" rtl="true">
              <a:lnSpc>
                <a:spcPts val="6014"/>
              </a:lnSpc>
              <a:spcBef>
                <a:spcPct val="0"/>
              </a:spcBef>
            </a:pPr>
          </a:p>
        </p:txBody>
      </p:sp>
      <p:sp>
        <p:nvSpPr>
          <p:cNvPr name="TextBox 9" id="9"/>
          <p:cNvSpPr txBox="true"/>
          <p:nvPr/>
        </p:nvSpPr>
        <p:spPr>
          <a:xfrm rot="0">
            <a:off x="14695004" y="4620158"/>
            <a:ext cx="2171402" cy="523342"/>
          </a:xfrm>
          <a:prstGeom prst="rect">
            <a:avLst/>
          </a:prstGeom>
        </p:spPr>
        <p:txBody>
          <a:bodyPr anchor="t" rtlCol="false" tIns="0" lIns="0" bIns="0" rIns="0">
            <a:spAutoFit/>
          </a:bodyPr>
          <a:lstStyle/>
          <a:p>
            <a:pPr algn="ctr" rtl="true">
              <a:lnSpc>
                <a:spcPts val="4229"/>
              </a:lnSpc>
              <a:spcBef>
                <a:spcPct val="0"/>
              </a:spcBef>
            </a:pPr>
            <a:r>
              <a:rPr lang="he-IL" sz="3020">
                <a:solidFill>
                  <a:srgbClr val="000000"/>
                </a:solidFill>
                <a:latin typeface="TT Mussels"/>
                <a:ea typeface="TT Mussels"/>
                <a:cs typeface="TT Mussels"/>
                <a:sym typeface="TT Mussels"/>
                <a:rtl val="true"/>
              </a:rPr>
              <a:t>מפעל ההטייה</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674402" y="1146683"/>
            <a:ext cx="4582973" cy="5784880"/>
          </a:xfrm>
          <a:custGeom>
            <a:avLst/>
            <a:gdLst/>
            <a:ahLst/>
            <a:cxnLst/>
            <a:rect r="r" b="b" t="t" l="l"/>
            <a:pathLst>
              <a:path h="5784880" w="4582973">
                <a:moveTo>
                  <a:pt x="0" y="0"/>
                </a:moveTo>
                <a:lnTo>
                  <a:pt x="4582973" y="0"/>
                </a:lnTo>
                <a:lnTo>
                  <a:pt x="4582973" y="5784880"/>
                </a:lnTo>
                <a:lnTo>
                  <a:pt x="0" y="5784880"/>
                </a:lnTo>
                <a:lnTo>
                  <a:pt x="0" y="0"/>
                </a:lnTo>
                <a:close/>
              </a:path>
            </a:pathLst>
          </a:custGeom>
          <a:blipFill>
            <a:blip r:embed="rId3"/>
            <a:stretch>
              <a:fillRect l="0" t="0" r="0" b="0"/>
            </a:stretch>
          </a:blipFill>
        </p:spPr>
      </p:sp>
      <p:sp>
        <p:nvSpPr>
          <p:cNvPr name="Freeform 4" id="4"/>
          <p:cNvSpPr/>
          <p:nvPr/>
        </p:nvSpPr>
        <p:spPr>
          <a:xfrm flipH="false" flipV="false" rot="0">
            <a:off x="7176641" y="4179029"/>
            <a:ext cx="1151607" cy="964471"/>
          </a:xfrm>
          <a:custGeom>
            <a:avLst/>
            <a:gdLst/>
            <a:ahLst/>
            <a:cxnLst/>
            <a:rect r="r" b="b" t="t" l="l"/>
            <a:pathLst>
              <a:path h="964471" w="1151607">
                <a:moveTo>
                  <a:pt x="0" y="0"/>
                </a:moveTo>
                <a:lnTo>
                  <a:pt x="1151607" y="0"/>
                </a:lnTo>
                <a:lnTo>
                  <a:pt x="1151607" y="964471"/>
                </a:lnTo>
                <a:lnTo>
                  <a:pt x="0" y="9644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5400000">
            <a:off x="11535083" y="4790706"/>
            <a:ext cx="934769" cy="204481"/>
          </a:xfrm>
          <a:custGeom>
            <a:avLst/>
            <a:gdLst/>
            <a:ahLst/>
            <a:cxnLst/>
            <a:rect r="r" b="b" t="t" l="l"/>
            <a:pathLst>
              <a:path h="204481" w="934769">
                <a:moveTo>
                  <a:pt x="0" y="0"/>
                </a:moveTo>
                <a:lnTo>
                  <a:pt x="934769" y="0"/>
                </a:lnTo>
                <a:lnTo>
                  <a:pt x="934769" y="204481"/>
                </a:lnTo>
                <a:lnTo>
                  <a:pt x="0" y="20448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19</a:t>
            </a:r>
          </a:p>
        </p:txBody>
      </p:sp>
      <p:sp>
        <p:nvSpPr>
          <p:cNvPr name="TextBox 7" id="7"/>
          <p:cNvSpPr txBox="true"/>
          <p:nvPr/>
        </p:nvSpPr>
        <p:spPr>
          <a:xfrm rot="0">
            <a:off x="5922466" y="326750"/>
            <a:ext cx="11497121"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חשדות המשפחה</a:t>
            </a:r>
          </a:p>
        </p:txBody>
      </p:sp>
      <p:sp>
        <p:nvSpPr>
          <p:cNvPr name="TextBox 8" id="8"/>
          <p:cNvSpPr txBox="true"/>
          <p:nvPr/>
        </p:nvSpPr>
        <p:spPr>
          <a:xfrm rot="0">
            <a:off x="7020595" y="3153087"/>
            <a:ext cx="9963745" cy="3124936"/>
          </a:xfrm>
          <a:prstGeom prst="rect">
            <a:avLst/>
          </a:prstGeom>
        </p:spPr>
        <p:txBody>
          <a:bodyPr anchor="t" rtlCol="false" tIns="0" lIns="0" bIns="0" rIns="0">
            <a:spAutoFit/>
          </a:bodyPr>
          <a:lstStyle/>
          <a:p>
            <a:pPr algn="ctr" rtl="true">
              <a:lnSpc>
                <a:spcPts val="3109"/>
              </a:lnSpc>
            </a:pPr>
            <a:r>
              <a:rPr lang="he-IL" sz="2221">
                <a:solidFill>
                  <a:srgbClr val="000000"/>
                </a:solidFill>
                <a:latin typeface="TT Mussels"/>
                <a:ea typeface="TT Mussels"/>
                <a:cs typeface="TT Mussels"/>
                <a:sym typeface="TT Mussels"/>
                <a:rtl val="true"/>
              </a:rPr>
              <a:t>בשנת </a:t>
            </a:r>
            <a:r>
              <a:rPr lang="en-US" sz="2221">
                <a:solidFill>
                  <a:srgbClr val="000000"/>
                </a:solidFill>
                <a:latin typeface="TT Mussels"/>
                <a:ea typeface="TT Mussels"/>
                <a:cs typeface="TT Mussels"/>
                <a:sym typeface="TT Mussels"/>
              </a:rPr>
              <a:t>1962</a:t>
            </a:r>
            <a:r>
              <a:rPr lang="he-IL" sz="2221">
                <a:solidFill>
                  <a:srgbClr val="000000"/>
                </a:solidFill>
                <a:latin typeface="TT Mussels"/>
                <a:ea typeface="TT Mussels"/>
                <a:cs typeface="TT Mussels"/>
                <a:sym typeface="TT Mussels"/>
                <a:rtl val="true"/>
              </a:rPr>
              <a:t> אחיו של אלי,- מוריס, עבר מעבודתו במשרד הדואר והתקשורת ליחידת מודיעין.  </a:t>
            </a:r>
          </a:p>
          <a:p>
            <a:pPr algn="ctr" rtl="true">
              <a:lnSpc>
                <a:spcPts val="3109"/>
              </a:lnSpc>
            </a:pPr>
            <a:r>
              <a:rPr lang="he-IL" sz="2221">
                <a:solidFill>
                  <a:srgbClr val="000000"/>
                </a:solidFill>
                <a:latin typeface="TT Mussels"/>
                <a:ea typeface="TT Mussels"/>
                <a:cs typeface="TT Mussels"/>
                <a:sym typeface="TT Mussels"/>
                <a:rtl val="true"/>
              </a:rPr>
              <a:t>מוריס עבד מול סוכן ששם הקוד שלו היה "מנשה"</a:t>
            </a:r>
          </a:p>
          <a:p>
            <a:pPr algn="ctr" rtl="true">
              <a:lnSpc>
                <a:spcPts val="3109"/>
              </a:lnSpc>
            </a:pPr>
            <a:r>
              <a:rPr lang="he-IL" sz="2221">
                <a:solidFill>
                  <a:srgbClr val="000000"/>
                </a:solidFill>
                <a:latin typeface="TT Mussels"/>
                <a:ea typeface="TT Mussels"/>
                <a:cs typeface="TT Mussels"/>
                <a:sym typeface="TT Mussels"/>
                <a:rtl val="true"/>
              </a:rPr>
              <a:t>מברק “מכונת התפירה”</a:t>
            </a:r>
          </a:p>
          <a:p>
            <a:pPr algn="ctr" rtl="true">
              <a:lnSpc>
                <a:spcPts val="3109"/>
              </a:lnSpc>
            </a:pPr>
          </a:p>
          <a:p>
            <a:pPr algn="ctr">
              <a:lnSpc>
                <a:spcPts val="3109"/>
              </a:lnSpc>
            </a:pPr>
          </a:p>
          <a:p>
            <a:pPr algn="ctr">
              <a:lnSpc>
                <a:spcPts val="3109"/>
              </a:lnSpc>
            </a:pPr>
          </a:p>
          <a:p>
            <a:pPr algn="ctr" rtl="true">
              <a:lnSpc>
                <a:spcPts val="3109"/>
              </a:lnSpc>
            </a:pPr>
            <a:r>
              <a:rPr lang="he-IL" sz="2221">
                <a:solidFill>
                  <a:srgbClr val="000000"/>
                </a:solidFill>
                <a:latin typeface="TT Mussels"/>
                <a:ea typeface="TT Mussels"/>
                <a:cs typeface="TT Mussels"/>
                <a:sym typeface="TT Mussels"/>
                <a:rtl val="true"/>
              </a:rPr>
              <a:t>האסימון נופל-’מנשה’ הוא לא אחר מאשר אלי כהן אחיו.</a:t>
            </a:r>
          </a:p>
          <a:p>
            <a:pPr algn="ctr" rtl="true">
              <a:lnSpc>
                <a:spcPts val="3109"/>
              </a:lnSpc>
              <a:spcBef>
                <a:spcPct val="0"/>
              </a:spcBef>
            </a:pPr>
            <a:r>
              <a:rPr lang="ar-EG" sz="2221">
                <a:solidFill>
                  <a:srgbClr val="000000"/>
                </a:solidFill>
                <a:latin typeface="TT Mussels"/>
                <a:ea typeface="TT Mussels"/>
                <a:cs typeface="TT Mussels"/>
                <a:sym typeface="TT Mussels"/>
                <a:rtl val="true"/>
              </a:rPr>
              <a:t>          </a:t>
            </a:r>
          </a:p>
        </p:txBody>
      </p:sp>
      <p:sp>
        <p:nvSpPr>
          <p:cNvPr name="TextBox 9" id="9"/>
          <p:cNvSpPr txBox="true"/>
          <p:nvPr/>
        </p:nvSpPr>
        <p:spPr>
          <a:xfrm rot="0">
            <a:off x="1854572" y="6874413"/>
            <a:ext cx="1768227"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מוריס כהן.</a:t>
            </a:r>
            <a:r>
              <a:rPr lang="en-US" sz="2221">
                <a:solidFill>
                  <a:srgbClr val="000000"/>
                </a:solidFill>
                <a:latin typeface="TT Mussels"/>
                <a:ea typeface="TT Mussels"/>
                <a:cs typeface="TT Mussels"/>
                <a:sym typeface="TT Mussels"/>
              </a:rPr>
              <a:t>1948</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610589" y="-473075"/>
            <a:ext cx="5772098" cy="11233149"/>
            <a:chOff x="0" y="0"/>
            <a:chExt cx="1520223" cy="2958525"/>
          </a:xfrm>
        </p:grpSpPr>
        <p:sp>
          <p:nvSpPr>
            <p:cNvPr name="Freeform 4" id="4">
              <a:extLst>
                <a:ext uri="{C183D7F6-B498-43B3-948B-1728B52AA6E4}">
                  <adec:decorative xmlns:adec="http://schemas.microsoft.com/office/drawing/2017/decorative" val="1"/>
                </a:ext>
              </a:extLst>
            </p:cNvPr>
            <p:cNvSpPr/>
            <p:nvPr/>
          </p:nvSpPr>
          <p:spPr>
            <a:xfrm flipH="false" flipV="false" rot="0">
              <a:off x="0" y="0"/>
              <a:ext cx="1520223" cy="2958525"/>
            </a:xfrm>
            <a:custGeom>
              <a:avLst/>
              <a:gdLst/>
              <a:ahLst/>
              <a:cxnLst/>
              <a:rect r="r" b="b" t="t" l="l"/>
              <a:pathLst>
                <a:path h="2958525" w="1520223">
                  <a:moveTo>
                    <a:pt x="0" y="0"/>
                  </a:moveTo>
                  <a:lnTo>
                    <a:pt x="1520223" y="0"/>
                  </a:lnTo>
                  <a:lnTo>
                    <a:pt x="1520223" y="2958525"/>
                  </a:lnTo>
                  <a:lnTo>
                    <a:pt x="0" y="2958525"/>
                  </a:lnTo>
                  <a:close/>
                </a:path>
              </a:pathLst>
            </a:custGeom>
            <a:solidFill>
              <a:srgbClr val="000000">
                <a:alpha val="0"/>
              </a:srgbClr>
            </a:solidFill>
          </p:spPr>
        </p:sp>
        <p:sp>
          <p:nvSpPr>
            <p:cNvPr name="TextBox 5" id="5"/>
            <p:cNvSpPr txBox="true"/>
            <p:nvPr/>
          </p:nvSpPr>
          <p:spPr>
            <a:xfrm>
              <a:off x="0" y="-57150"/>
              <a:ext cx="1520223" cy="3015675"/>
            </a:xfrm>
            <a:prstGeom prst="rect">
              <a:avLst/>
            </a:prstGeom>
          </p:spPr>
          <p:txBody>
            <a:bodyPr anchor="ctr" rtlCol="false" tIns="50800" lIns="50800" bIns="50800" rIns="50800"/>
            <a:lstStyle/>
            <a:p>
              <a:pPr algn="ctr">
                <a:lnSpc>
                  <a:spcPts val="3109"/>
                </a:lnSpc>
              </a:pPr>
            </a:p>
          </p:txBody>
        </p:sp>
      </p:grpSp>
      <p:sp>
        <p:nvSpPr>
          <p:cNvPr name="TextBox 6" id="6"/>
          <p:cNvSpPr txBox="true"/>
          <p:nvPr/>
        </p:nvSpPr>
        <p:spPr>
          <a:xfrm rot="0">
            <a:off x="5887257" y="2267968"/>
            <a:ext cx="11372043"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י</a:t>
            </a:r>
          </a:p>
        </p:txBody>
      </p:sp>
      <p:sp>
        <p:nvSpPr>
          <p:cNvPr name="Freeform 7" id="7"/>
          <p:cNvSpPr/>
          <p:nvPr/>
        </p:nvSpPr>
        <p:spPr>
          <a:xfrm flipH="true" flipV="true" rot="0">
            <a:off x="16029450" y="2163193"/>
            <a:ext cx="2252398" cy="9384994"/>
          </a:xfrm>
          <a:custGeom>
            <a:avLst/>
            <a:gdLst/>
            <a:ahLst/>
            <a:cxnLst/>
            <a:rect r="r" b="b" t="t" l="l"/>
            <a:pathLst>
              <a:path h="9384994" w="2252398">
                <a:moveTo>
                  <a:pt x="2252399" y="9384994"/>
                </a:moveTo>
                <a:lnTo>
                  <a:pt x="0" y="9384994"/>
                </a:lnTo>
                <a:lnTo>
                  <a:pt x="0" y="0"/>
                </a:lnTo>
                <a:lnTo>
                  <a:pt x="2252399" y="0"/>
                </a:lnTo>
                <a:lnTo>
                  <a:pt x="2252399" y="9384994"/>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8" id="8"/>
          <p:cNvSpPr/>
          <p:nvPr/>
        </p:nvSpPr>
        <p:spPr>
          <a:xfrm flipH="false" flipV="false" rot="0">
            <a:off x="1095528" y="850822"/>
            <a:ext cx="5618854" cy="9010724"/>
          </a:xfrm>
          <a:custGeom>
            <a:avLst/>
            <a:gdLst/>
            <a:ahLst/>
            <a:cxnLst/>
            <a:rect r="r" b="b" t="t" l="l"/>
            <a:pathLst>
              <a:path h="9010724" w="5618854">
                <a:moveTo>
                  <a:pt x="0" y="0"/>
                </a:moveTo>
                <a:lnTo>
                  <a:pt x="5618855" y="0"/>
                </a:lnTo>
                <a:lnTo>
                  <a:pt x="5618855" y="9010724"/>
                </a:lnTo>
                <a:lnTo>
                  <a:pt x="0" y="9010724"/>
                </a:lnTo>
                <a:lnTo>
                  <a:pt x="0" y="0"/>
                </a:lnTo>
                <a:close/>
              </a:path>
            </a:pathLst>
          </a:custGeom>
          <a:blipFill>
            <a:blip r:embed="rId5"/>
            <a:stretch>
              <a:fillRect l="0" t="0" r="0" b="0"/>
            </a:stretch>
          </a:blipFill>
          <a:ln w="38100" cap="sq">
            <a:solidFill>
              <a:srgbClr val="000000"/>
            </a:solidFill>
            <a:prstDash val="solid"/>
            <a:miter/>
          </a:ln>
        </p:spPr>
      </p:sp>
      <p:sp>
        <p:nvSpPr>
          <p:cNvPr name="Freeform 9" id="9"/>
          <p:cNvSpPr/>
          <p:nvPr/>
        </p:nvSpPr>
        <p:spPr>
          <a:xfrm flipH="false" flipV="false" rot="0">
            <a:off x="8289384" y="2659229"/>
            <a:ext cx="1055155" cy="1239536"/>
          </a:xfrm>
          <a:custGeom>
            <a:avLst/>
            <a:gdLst/>
            <a:ahLst/>
            <a:cxnLst/>
            <a:rect r="r" b="b" t="t" l="l"/>
            <a:pathLst>
              <a:path h="1239536" w="1055155">
                <a:moveTo>
                  <a:pt x="0" y="0"/>
                </a:moveTo>
                <a:lnTo>
                  <a:pt x="1055155" y="0"/>
                </a:lnTo>
                <a:lnTo>
                  <a:pt x="1055155" y="1239536"/>
                </a:lnTo>
                <a:lnTo>
                  <a:pt x="0" y="12395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4444"/>
                </a:solidFill>
                <a:latin typeface="TT Mussels Bold"/>
                <a:ea typeface="TT Mussels Bold"/>
                <a:cs typeface="TT Mussels Bold"/>
                <a:sym typeface="TT Mussels Bold"/>
              </a:rPr>
              <a:t>2</a:t>
            </a:r>
          </a:p>
        </p:txBody>
      </p:sp>
      <p:sp>
        <p:nvSpPr>
          <p:cNvPr name="TextBox 11" id="11"/>
          <p:cNvSpPr txBox="true"/>
          <p:nvPr/>
        </p:nvSpPr>
        <p:spPr>
          <a:xfrm rot="0">
            <a:off x="4167175" y="3024952"/>
            <a:ext cx="11862275" cy="859663"/>
          </a:xfrm>
          <a:prstGeom prst="rect">
            <a:avLst/>
          </a:prstGeom>
        </p:spPr>
        <p:txBody>
          <a:bodyPr anchor="t" rtlCol="false" tIns="0" lIns="0" bIns="0" rIns="0">
            <a:spAutoFit/>
          </a:bodyPr>
          <a:lstStyle/>
          <a:p>
            <a:pPr algn="just" rtl="true">
              <a:lnSpc>
                <a:spcPts val="3296"/>
              </a:lnSpc>
            </a:pPr>
            <a:r>
              <a:rPr lang="he-IL" sz="3200" spc="-70">
                <a:solidFill>
                  <a:srgbClr val="000000"/>
                </a:solidFill>
                <a:latin typeface="GanCLM"/>
                <a:ea typeface="GanCLM"/>
                <a:cs typeface="GanCLM"/>
                <a:sym typeface="GanCLM"/>
                <a:rtl val="true"/>
              </a:rPr>
              <a:t>מ</a:t>
            </a:r>
            <a:r>
              <a:rPr lang="en-US" sz="3200" spc="-70">
                <a:solidFill>
                  <a:srgbClr val="000000"/>
                </a:solidFill>
                <a:latin typeface="GanCLM"/>
                <a:ea typeface="GanCLM"/>
                <a:cs typeface="GanCLM"/>
                <a:sym typeface="GanCLM"/>
              </a:rPr>
              <a:t>1946</a:t>
            </a:r>
            <a:r>
              <a:rPr lang="he-IL" sz="3200" spc="-70">
                <a:solidFill>
                  <a:srgbClr val="000000"/>
                </a:solidFill>
                <a:latin typeface="GanCLM"/>
                <a:ea typeface="GanCLM"/>
                <a:cs typeface="GanCLM"/>
                <a:sym typeface="GanCLM"/>
                <a:rtl val="true"/>
              </a:rPr>
              <a:t>-עד סוף שנות ה</a:t>
            </a:r>
            <a:r>
              <a:rPr lang="en-US" sz="3200" spc="-70">
                <a:solidFill>
                  <a:srgbClr val="000000"/>
                </a:solidFill>
                <a:latin typeface="GanCLM"/>
                <a:ea typeface="GanCLM"/>
                <a:cs typeface="GanCLM"/>
                <a:sym typeface="GanCLM"/>
              </a:rPr>
              <a:t>50</a:t>
            </a:r>
          </a:p>
          <a:p>
            <a:pPr algn="just" rtl="true">
              <a:lnSpc>
                <a:spcPts val="3296"/>
              </a:lnSpc>
            </a:pPr>
            <a:r>
              <a:rPr lang="he-IL" sz="3200" spc="-70">
                <a:solidFill>
                  <a:srgbClr val="000000"/>
                </a:solidFill>
                <a:latin typeface="GanCLM"/>
                <a:ea typeface="GanCLM"/>
                <a:cs typeface="GanCLM"/>
                <a:sym typeface="GanCLM"/>
                <a:rtl val="true"/>
              </a:rPr>
              <a:t> ‘’האיש החולה של המזרח התיכון’’</a:t>
            </a:r>
          </a:p>
        </p:txBody>
      </p:sp>
      <p:sp>
        <p:nvSpPr>
          <p:cNvPr name="TextBox 12" id="12"/>
          <p:cNvSpPr txBox="true"/>
          <p:nvPr/>
        </p:nvSpPr>
        <p:spPr>
          <a:xfrm rot="0">
            <a:off x="10283718" y="4580574"/>
            <a:ext cx="6975582" cy="450088"/>
          </a:xfrm>
          <a:prstGeom prst="rect">
            <a:avLst/>
          </a:prstGeom>
        </p:spPr>
        <p:txBody>
          <a:bodyPr anchor="t" rtlCol="false" tIns="0" lIns="0" bIns="0" rIns="0">
            <a:spAutoFit/>
          </a:bodyPr>
          <a:lstStyle/>
          <a:p>
            <a:pPr algn="l" rtl="true">
              <a:lnSpc>
                <a:spcPts val="3296"/>
              </a:lnSpc>
            </a:pPr>
            <a:r>
              <a:rPr lang="en-US" sz="3200" spc="-70">
                <a:solidFill>
                  <a:srgbClr val="000000"/>
                </a:solidFill>
                <a:latin typeface="GanCLM"/>
                <a:ea typeface="GanCLM"/>
                <a:cs typeface="GanCLM"/>
                <a:sym typeface="GanCLM"/>
              </a:rPr>
              <a:t>1958</a:t>
            </a:r>
            <a:r>
              <a:rPr lang="he-IL" sz="3200" spc="-70">
                <a:solidFill>
                  <a:srgbClr val="000000"/>
                </a:solidFill>
                <a:latin typeface="GanCLM"/>
                <a:ea typeface="GanCLM"/>
                <a:cs typeface="GanCLM"/>
                <a:sym typeface="GanCLM"/>
                <a:rtl val="true"/>
              </a:rPr>
              <a:t>-סוריה מצטרפת לקע’’מ </a:t>
            </a:r>
          </a:p>
        </p:txBody>
      </p:sp>
      <p:sp>
        <p:nvSpPr>
          <p:cNvPr name="TextBox 13" id="13"/>
          <p:cNvSpPr txBox="true"/>
          <p:nvPr/>
        </p:nvSpPr>
        <p:spPr>
          <a:xfrm rot="0">
            <a:off x="8816962" y="7448044"/>
            <a:ext cx="8214683" cy="450088"/>
          </a:xfrm>
          <a:prstGeom prst="rect">
            <a:avLst/>
          </a:prstGeom>
        </p:spPr>
        <p:txBody>
          <a:bodyPr anchor="t" rtlCol="false" tIns="0" lIns="0" bIns="0" rIns="0">
            <a:spAutoFit/>
          </a:bodyPr>
          <a:lstStyle/>
          <a:p>
            <a:pPr algn="l" rtl="true">
              <a:lnSpc>
                <a:spcPts val="3296"/>
              </a:lnSpc>
            </a:pPr>
            <a:r>
              <a:rPr lang="en-US" sz="3200" spc="-70">
                <a:solidFill>
                  <a:srgbClr val="000000"/>
                </a:solidFill>
                <a:latin typeface="GanCLM"/>
                <a:ea typeface="GanCLM"/>
                <a:cs typeface="GanCLM"/>
                <a:sym typeface="GanCLM"/>
              </a:rPr>
              <a:t>1960</a:t>
            </a:r>
            <a:r>
              <a:rPr lang="he-IL" sz="3200" spc="-70">
                <a:solidFill>
                  <a:srgbClr val="000000"/>
                </a:solidFill>
                <a:latin typeface="GanCLM"/>
                <a:ea typeface="GanCLM"/>
                <a:cs typeface="GanCLM"/>
                <a:sym typeface="GanCLM"/>
                <a:rtl val="true"/>
              </a:rPr>
              <a:t>-התנקשות בראש ממשלת ירדן </a:t>
            </a:r>
          </a:p>
        </p:txBody>
      </p:sp>
      <p:sp>
        <p:nvSpPr>
          <p:cNvPr name="TextBox 14" id="14"/>
          <p:cNvSpPr txBox="true"/>
          <p:nvPr/>
        </p:nvSpPr>
        <p:spPr>
          <a:xfrm rot="0">
            <a:off x="6714383" y="8808212"/>
            <a:ext cx="9315067" cy="450088"/>
          </a:xfrm>
          <a:prstGeom prst="rect">
            <a:avLst/>
          </a:prstGeom>
        </p:spPr>
        <p:txBody>
          <a:bodyPr anchor="t" rtlCol="false" tIns="0" lIns="0" bIns="0" rIns="0">
            <a:spAutoFit/>
          </a:bodyPr>
          <a:lstStyle/>
          <a:p>
            <a:pPr algn="r">
              <a:lnSpc>
                <a:spcPts val="3296"/>
              </a:lnSpc>
            </a:pPr>
            <a:r>
              <a:rPr lang="he-IL" sz="3200" spc="-70">
                <a:solidFill>
                  <a:srgbClr val="000000"/>
                </a:solidFill>
                <a:latin typeface="GanCLM"/>
                <a:ea typeface="GanCLM"/>
                <a:cs typeface="GanCLM"/>
                <a:sym typeface="GanCLM"/>
                <a:rtl val="true"/>
              </a:rPr>
              <a:t>פירוק האיחוד הסורי מצרי</a:t>
            </a:r>
            <a:r>
              <a:rPr lang="en-US" sz="3200" spc="-70">
                <a:solidFill>
                  <a:srgbClr val="000000"/>
                </a:solidFill>
                <a:latin typeface="GanCLM"/>
                <a:ea typeface="GanCLM"/>
                <a:cs typeface="GanCLM"/>
                <a:sym typeface="GanCLM"/>
              </a:rPr>
              <a:t>  </a:t>
            </a:r>
          </a:p>
        </p:txBody>
      </p:sp>
      <p:sp>
        <p:nvSpPr>
          <p:cNvPr name="TextBox 15" id="15"/>
          <p:cNvSpPr txBox="true"/>
          <p:nvPr/>
        </p:nvSpPr>
        <p:spPr>
          <a:xfrm rot="0">
            <a:off x="10515840" y="5989939"/>
            <a:ext cx="7076240" cy="450088"/>
          </a:xfrm>
          <a:prstGeom prst="rect">
            <a:avLst/>
          </a:prstGeom>
        </p:spPr>
        <p:txBody>
          <a:bodyPr anchor="t" rtlCol="false" tIns="0" lIns="0" bIns="0" rIns="0">
            <a:spAutoFit/>
          </a:bodyPr>
          <a:lstStyle/>
          <a:p>
            <a:pPr algn="l" rtl="true">
              <a:lnSpc>
                <a:spcPts val="3296"/>
              </a:lnSpc>
            </a:pPr>
            <a:r>
              <a:rPr lang="he-IL" sz="3200" spc="-70">
                <a:solidFill>
                  <a:srgbClr val="000000"/>
                </a:solidFill>
                <a:latin typeface="GanCLM"/>
                <a:ea typeface="GanCLM"/>
                <a:cs typeface="GanCLM"/>
                <a:sym typeface="GanCLM"/>
                <a:rtl val="true"/>
              </a:rPr>
              <a:t>מתיחות בגבול סוריה-ישראל</a:t>
            </a:r>
          </a:p>
        </p:txBody>
      </p:sp>
      <p:sp>
        <p:nvSpPr>
          <p:cNvPr name="TextBox 16" id="16"/>
          <p:cNvSpPr txBox="true"/>
          <p:nvPr/>
        </p:nvSpPr>
        <p:spPr>
          <a:xfrm rot="0">
            <a:off x="6480620" y="780016"/>
            <a:ext cx="11372043" cy="1383177"/>
          </a:xfrm>
          <a:prstGeom prst="rect">
            <a:avLst/>
          </a:prstGeom>
        </p:spPr>
        <p:txBody>
          <a:bodyPr anchor="t" rtlCol="false" tIns="0" lIns="0" bIns="0" rIns="0">
            <a:spAutoFit/>
          </a:bodyPr>
          <a:lstStyle/>
          <a:p>
            <a:pPr algn="just" rtl="true" marL="0" indent="0" lvl="0">
              <a:lnSpc>
                <a:spcPts val="8924"/>
              </a:lnSpc>
              <a:spcBef>
                <a:spcPct val="0"/>
              </a:spcBef>
            </a:pPr>
            <a:r>
              <a:rPr lang="he-IL" b="true" sz="9700" spc="-203">
                <a:solidFill>
                  <a:srgbClr val="FF4444"/>
                </a:solidFill>
                <a:latin typeface="Aran Bold"/>
                <a:ea typeface="Aran Bold"/>
                <a:cs typeface="Aran Bold"/>
                <a:sym typeface="Aran Bold"/>
                <a:rtl val="true"/>
              </a:rPr>
              <a:t>למה ישראל צריכה מרגל?</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249435" y="179684"/>
            <a:ext cx="2605528" cy="2579473"/>
          </a:xfrm>
          <a:custGeom>
            <a:avLst/>
            <a:gdLst/>
            <a:ahLst/>
            <a:cxnLst/>
            <a:rect r="r" b="b" t="t" l="l"/>
            <a:pathLst>
              <a:path h="2579473" w="2605528">
                <a:moveTo>
                  <a:pt x="0" y="0"/>
                </a:moveTo>
                <a:lnTo>
                  <a:pt x="2605528" y="0"/>
                </a:lnTo>
                <a:lnTo>
                  <a:pt x="2605528" y="2579473"/>
                </a:lnTo>
                <a:lnTo>
                  <a:pt x="0" y="25794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179948" y="205226"/>
            <a:ext cx="1622807" cy="2178265"/>
          </a:xfrm>
          <a:custGeom>
            <a:avLst/>
            <a:gdLst/>
            <a:ahLst/>
            <a:cxnLst/>
            <a:rect r="r" b="b" t="t" l="l"/>
            <a:pathLst>
              <a:path h="2178265" w="1622807">
                <a:moveTo>
                  <a:pt x="0" y="0"/>
                </a:moveTo>
                <a:lnTo>
                  <a:pt x="1622808" y="0"/>
                </a:lnTo>
                <a:lnTo>
                  <a:pt x="1622808" y="2178265"/>
                </a:lnTo>
                <a:lnTo>
                  <a:pt x="0" y="21782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0731267" y="4201468"/>
            <a:ext cx="901848" cy="1548236"/>
          </a:xfrm>
          <a:custGeom>
            <a:avLst/>
            <a:gdLst/>
            <a:ahLst/>
            <a:cxnLst/>
            <a:rect r="r" b="b" t="t" l="l"/>
            <a:pathLst>
              <a:path h="1548236" w="901848">
                <a:moveTo>
                  <a:pt x="0" y="0"/>
                </a:moveTo>
                <a:lnTo>
                  <a:pt x="901848" y="0"/>
                </a:lnTo>
                <a:lnTo>
                  <a:pt x="901848" y="1548236"/>
                </a:lnTo>
                <a:lnTo>
                  <a:pt x="0" y="15482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20</a:t>
            </a:r>
          </a:p>
        </p:txBody>
      </p:sp>
      <p:sp>
        <p:nvSpPr>
          <p:cNvPr name="TextBox 7" id="7"/>
          <p:cNvSpPr txBox="true"/>
          <p:nvPr/>
        </p:nvSpPr>
        <p:spPr>
          <a:xfrm rot="0">
            <a:off x="5671989" y="326750"/>
            <a:ext cx="11747599"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הטבעת מתהדקת</a:t>
            </a:r>
          </a:p>
        </p:txBody>
      </p:sp>
      <p:sp>
        <p:nvSpPr>
          <p:cNvPr name="TextBox 8" id="8"/>
          <p:cNvSpPr txBox="true"/>
          <p:nvPr/>
        </p:nvSpPr>
        <p:spPr>
          <a:xfrm rot="0">
            <a:off x="4598918" y="2702007"/>
            <a:ext cx="13166546" cy="1953361"/>
          </a:xfrm>
          <a:prstGeom prst="rect">
            <a:avLst/>
          </a:prstGeom>
        </p:spPr>
        <p:txBody>
          <a:bodyPr anchor="t" rtlCol="false" tIns="0" lIns="0" bIns="0" rIns="0">
            <a:spAutoFit/>
          </a:bodyPr>
          <a:lstStyle/>
          <a:p>
            <a:pPr algn="ctr" rtl="true">
              <a:lnSpc>
                <a:spcPts val="3109"/>
              </a:lnSpc>
            </a:pPr>
            <a:r>
              <a:rPr lang="he-IL" sz="2221">
                <a:solidFill>
                  <a:srgbClr val="000000"/>
                </a:solidFill>
                <a:latin typeface="TT Mussels"/>
                <a:ea typeface="TT Mussels"/>
                <a:cs typeface="TT Mussels"/>
                <a:sym typeface="TT Mussels"/>
                <a:rtl val="true"/>
              </a:rPr>
              <a:t>אלי שולח מברק רצוף באותות מצוקה בעקבות הוצאת </a:t>
            </a:r>
            <a:r>
              <a:rPr lang="en-US" sz="2221">
                <a:solidFill>
                  <a:srgbClr val="000000"/>
                </a:solidFill>
                <a:latin typeface="TT Mussels"/>
                <a:ea typeface="TT Mussels"/>
                <a:cs typeface="TT Mussels"/>
                <a:sym typeface="TT Mussels"/>
              </a:rPr>
              <a:t>2</a:t>
            </a:r>
            <a:r>
              <a:rPr lang="he-IL" sz="2221">
                <a:solidFill>
                  <a:srgbClr val="000000"/>
                </a:solidFill>
                <a:latin typeface="TT Mussels"/>
                <a:ea typeface="TT Mussels"/>
                <a:cs typeface="TT Mussels"/>
                <a:sym typeface="TT Mussels"/>
                <a:rtl val="true"/>
              </a:rPr>
              <a:t> סוכנים אמריקאיים ששכרו דירה בבניין שלו להורג</a:t>
            </a:r>
          </a:p>
          <a:p>
            <a:pPr algn="ctr" rtl="true">
              <a:lnSpc>
                <a:spcPts val="3109"/>
              </a:lnSpc>
            </a:pPr>
            <a:r>
              <a:rPr lang="he-IL" sz="2221">
                <a:solidFill>
                  <a:srgbClr val="000000"/>
                </a:solidFill>
                <a:latin typeface="TT Mussels"/>
                <a:ea typeface="TT Mussels"/>
                <a:cs typeface="TT Mussels"/>
                <a:sym typeface="TT Mussels"/>
                <a:rtl val="true"/>
              </a:rPr>
              <a:t>אותות המצוקה של אלי לא קיבלו התייחסות מיוחדת, ככל הנראה מכיוון שאחר כך המשיך לשגר ידיעות כרגיל</a:t>
            </a:r>
          </a:p>
          <a:p>
            <a:pPr algn="ctr" rtl="true">
              <a:lnSpc>
                <a:spcPts val="3109"/>
              </a:lnSpc>
            </a:pPr>
            <a:r>
              <a:rPr lang="he-IL" sz="2221">
                <a:solidFill>
                  <a:srgbClr val="000000"/>
                </a:solidFill>
                <a:latin typeface="TT Mussels"/>
                <a:ea typeface="TT Mussels"/>
                <a:cs typeface="TT Mussels"/>
                <a:sym typeface="TT Mussels"/>
                <a:rtl val="true"/>
              </a:rPr>
              <a:t> לימים טענה משפחתו של אלי שכבר אז הוא הרגיש שה''טבעת מתהדקת'' סביבו ושהוא בסכנה.</a:t>
            </a:r>
          </a:p>
          <a:p>
            <a:pPr algn="ctr" rtl="true">
              <a:lnSpc>
                <a:spcPts val="3109"/>
              </a:lnSpc>
            </a:pPr>
          </a:p>
          <a:p>
            <a:pPr algn="ctr" rtl="true">
              <a:lnSpc>
                <a:spcPts val="3109"/>
              </a:lnSpc>
              <a:spcBef>
                <a:spcPct val="0"/>
              </a:spcBef>
            </a:pPr>
          </a:p>
        </p:txBody>
      </p:sp>
      <p:sp>
        <p:nvSpPr>
          <p:cNvPr name="TextBox 9" id="9"/>
          <p:cNvSpPr txBox="true"/>
          <p:nvPr/>
        </p:nvSpPr>
        <p:spPr>
          <a:xfrm rot="0">
            <a:off x="9048319" y="4584325"/>
            <a:ext cx="1682948"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כעבור חודשיים</a:t>
            </a:r>
          </a:p>
        </p:txBody>
      </p:sp>
      <p:sp>
        <p:nvSpPr>
          <p:cNvPr name="TextBox 10" id="10"/>
          <p:cNvSpPr txBox="true"/>
          <p:nvPr/>
        </p:nvSpPr>
        <p:spPr>
          <a:xfrm rot="0">
            <a:off x="8440910" y="4919294"/>
            <a:ext cx="2014389"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ביקור אחרון בארץ</a:t>
            </a:r>
          </a:p>
        </p:txBody>
      </p:sp>
      <p:sp>
        <p:nvSpPr>
          <p:cNvPr name="TextBox 11" id="11"/>
          <p:cNvSpPr txBox="true"/>
          <p:nvPr/>
        </p:nvSpPr>
        <p:spPr>
          <a:xfrm rot="0">
            <a:off x="4253105" y="6064029"/>
            <a:ext cx="13006195" cy="1172311"/>
          </a:xfrm>
          <a:prstGeom prst="rect">
            <a:avLst/>
          </a:prstGeom>
        </p:spPr>
        <p:txBody>
          <a:bodyPr anchor="t" rtlCol="false" tIns="0" lIns="0" bIns="0" rIns="0">
            <a:spAutoFit/>
          </a:bodyPr>
          <a:lstStyle/>
          <a:p>
            <a:pPr algn="ctr" rtl="true">
              <a:lnSpc>
                <a:spcPts val="3109"/>
              </a:lnSpc>
            </a:pPr>
            <a:r>
              <a:rPr lang="he-IL" sz="2221">
                <a:solidFill>
                  <a:srgbClr val="000000"/>
                </a:solidFill>
                <a:latin typeface="TT Mussels"/>
                <a:ea typeface="TT Mussels"/>
                <a:cs typeface="TT Mussels"/>
                <a:sym typeface="TT Mussels"/>
                <a:rtl val="true"/>
              </a:rPr>
              <a:t>משפחתו טוענת שהוא חזר אלי אחר,הוא היה מתוח, עצבני, רגזן. כשאחותו אודט מבקשת ממנו הלוואה הוא צועק עליה: "שתי הידיים שלי באש ואת מבלבלת את הראש".</a:t>
            </a:r>
          </a:p>
          <a:p>
            <a:pPr algn="just" rtl="true">
              <a:lnSpc>
                <a:spcPts val="3109"/>
              </a:lnSpc>
              <a:spcBef>
                <a:spcPct val="0"/>
              </a:spcBef>
            </a:pPr>
          </a:p>
        </p:txBody>
      </p:sp>
      <p:sp>
        <p:nvSpPr>
          <p:cNvPr name="TextBox 12" id="12"/>
          <p:cNvSpPr txBox="true"/>
          <p:nvPr/>
        </p:nvSpPr>
        <p:spPr>
          <a:xfrm rot="0">
            <a:off x="6334543" y="8040321"/>
            <a:ext cx="9172129" cy="781786"/>
          </a:xfrm>
          <a:prstGeom prst="rect">
            <a:avLst/>
          </a:prstGeom>
        </p:spPr>
        <p:txBody>
          <a:bodyPr anchor="t" rtlCol="false" tIns="0" lIns="0" bIns="0" rIns="0">
            <a:spAutoFit/>
          </a:bodyPr>
          <a:lstStyle/>
          <a:p>
            <a:pPr algn="ctr">
              <a:lnSpc>
                <a:spcPts val="3109"/>
              </a:lnSpc>
              <a:spcBef>
                <a:spcPct val="0"/>
              </a:spcBef>
            </a:pPr>
            <a:r>
              <a:rPr lang="en-US" sz="2221">
                <a:solidFill>
                  <a:srgbClr val="000000"/>
                </a:solidFill>
                <a:latin typeface="TT Mussels"/>
                <a:ea typeface="TT Mussels"/>
                <a:cs typeface="TT Mussels"/>
                <a:sym typeface="TT Mussels"/>
              </a:rPr>
              <a:t>"</a:t>
            </a:r>
            <a:r>
              <a:rPr lang="he-IL" sz="2221">
                <a:solidFill>
                  <a:srgbClr val="000000"/>
                </a:solidFill>
                <a:latin typeface="TT Mussels"/>
                <a:ea typeface="TT Mussels"/>
                <a:cs typeface="TT Mussels"/>
                <a:sym typeface="TT Mussels"/>
                <a:rtl val="true"/>
              </a:rPr>
              <a:t>אלי הבין שאין לו תחליף, קיבל עליו את הדין באהבה ובמסירות נפש ונסע לדמשק</a:t>
            </a:r>
            <a:r>
              <a:rPr lang="en-US" sz="2221">
                <a:solidFill>
                  <a:srgbClr val="000000"/>
                </a:solidFill>
                <a:latin typeface="TT Mussels"/>
                <a:ea typeface="TT Mussels"/>
                <a:cs typeface="TT Mussels"/>
                <a:sym typeface="TT Mussels"/>
              </a:rPr>
              <a:t>".    </a:t>
            </a:r>
          </a:p>
          <a:p>
            <a:pPr algn="ctr">
              <a:lnSpc>
                <a:spcPts val="3109"/>
              </a:lnSpc>
              <a:spcBef>
                <a:spcPct val="0"/>
              </a:spcBef>
            </a:pPr>
          </a:p>
        </p:txBody>
      </p:sp>
      <p:sp>
        <p:nvSpPr>
          <p:cNvPr name="TextBox 13" id="13"/>
          <p:cNvSpPr txBox="true"/>
          <p:nvPr/>
        </p:nvSpPr>
        <p:spPr>
          <a:xfrm rot="0">
            <a:off x="8880143" y="7503041"/>
            <a:ext cx="8535591"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למרות ההבנה שכנראה הוא כבר לא בטוח יותר בסוריה,מספר אברהם אחיו כי</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249435" y="179684"/>
            <a:ext cx="2605528" cy="2579473"/>
          </a:xfrm>
          <a:custGeom>
            <a:avLst/>
            <a:gdLst/>
            <a:ahLst/>
            <a:cxnLst/>
            <a:rect r="r" b="b" t="t" l="l"/>
            <a:pathLst>
              <a:path h="2579473" w="2605528">
                <a:moveTo>
                  <a:pt x="0" y="0"/>
                </a:moveTo>
                <a:lnTo>
                  <a:pt x="2605528" y="0"/>
                </a:lnTo>
                <a:lnTo>
                  <a:pt x="2605528" y="2579473"/>
                </a:lnTo>
                <a:lnTo>
                  <a:pt x="0" y="25794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179948" y="205226"/>
            <a:ext cx="1622807" cy="2178265"/>
          </a:xfrm>
          <a:custGeom>
            <a:avLst/>
            <a:gdLst/>
            <a:ahLst/>
            <a:cxnLst/>
            <a:rect r="r" b="b" t="t" l="l"/>
            <a:pathLst>
              <a:path h="2178265" w="1622807">
                <a:moveTo>
                  <a:pt x="0" y="0"/>
                </a:moveTo>
                <a:lnTo>
                  <a:pt x="1622808" y="0"/>
                </a:lnTo>
                <a:lnTo>
                  <a:pt x="1622808" y="2178265"/>
                </a:lnTo>
                <a:lnTo>
                  <a:pt x="0" y="21782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164798" y="3389126"/>
            <a:ext cx="2313738" cy="2980638"/>
          </a:xfrm>
          <a:custGeom>
            <a:avLst/>
            <a:gdLst/>
            <a:ahLst/>
            <a:cxnLst/>
            <a:rect r="r" b="b" t="t" l="l"/>
            <a:pathLst>
              <a:path h="2980638" w="2313738">
                <a:moveTo>
                  <a:pt x="0" y="0"/>
                </a:moveTo>
                <a:lnTo>
                  <a:pt x="2313737" y="0"/>
                </a:lnTo>
                <a:lnTo>
                  <a:pt x="2313737" y="2980638"/>
                </a:lnTo>
                <a:lnTo>
                  <a:pt x="0" y="2980638"/>
                </a:lnTo>
                <a:lnTo>
                  <a:pt x="0" y="0"/>
                </a:lnTo>
                <a:close/>
              </a:path>
            </a:pathLst>
          </a:custGeom>
          <a:blipFill>
            <a:blip r:embed="rId7"/>
            <a:stretch>
              <a:fillRect l="0" t="0" r="0" b="0"/>
            </a:stretch>
          </a:blipFill>
        </p:spPr>
      </p:sp>
      <p:sp>
        <p:nvSpPr>
          <p:cNvPr name="Freeform 6" id="6"/>
          <p:cNvSpPr/>
          <p:nvPr/>
        </p:nvSpPr>
        <p:spPr>
          <a:xfrm flipH="true" flipV="false" rot="0">
            <a:off x="12234441" y="2583209"/>
            <a:ext cx="1112733" cy="1134162"/>
          </a:xfrm>
          <a:custGeom>
            <a:avLst/>
            <a:gdLst/>
            <a:ahLst/>
            <a:cxnLst/>
            <a:rect r="r" b="b" t="t" l="l"/>
            <a:pathLst>
              <a:path h="1134162" w="1112733">
                <a:moveTo>
                  <a:pt x="1112733" y="0"/>
                </a:moveTo>
                <a:lnTo>
                  <a:pt x="0" y="0"/>
                </a:lnTo>
                <a:lnTo>
                  <a:pt x="0" y="1134161"/>
                </a:lnTo>
                <a:lnTo>
                  <a:pt x="1112733" y="1134161"/>
                </a:lnTo>
                <a:lnTo>
                  <a:pt x="1112733"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true" flipV="false" rot="0">
            <a:off x="11306468" y="4356695"/>
            <a:ext cx="1025747" cy="1045500"/>
          </a:xfrm>
          <a:custGeom>
            <a:avLst/>
            <a:gdLst/>
            <a:ahLst/>
            <a:cxnLst/>
            <a:rect r="r" b="b" t="t" l="l"/>
            <a:pathLst>
              <a:path h="1045500" w="1025747">
                <a:moveTo>
                  <a:pt x="1025748" y="0"/>
                </a:moveTo>
                <a:lnTo>
                  <a:pt x="0" y="0"/>
                </a:lnTo>
                <a:lnTo>
                  <a:pt x="0" y="1045500"/>
                </a:lnTo>
                <a:lnTo>
                  <a:pt x="1025748" y="1045500"/>
                </a:lnTo>
                <a:lnTo>
                  <a:pt x="1025748"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21</a:t>
            </a:r>
          </a:p>
        </p:txBody>
      </p:sp>
      <p:sp>
        <p:nvSpPr>
          <p:cNvPr name="TextBox 9" id="9"/>
          <p:cNvSpPr txBox="true"/>
          <p:nvPr/>
        </p:nvSpPr>
        <p:spPr>
          <a:xfrm rot="0">
            <a:off x="5671989" y="326750"/>
            <a:ext cx="11747599"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הטבעת מתהדקת</a:t>
            </a:r>
          </a:p>
        </p:txBody>
      </p:sp>
      <p:sp>
        <p:nvSpPr>
          <p:cNvPr name="TextBox 10" id="10"/>
          <p:cNvSpPr txBox="true"/>
          <p:nvPr/>
        </p:nvSpPr>
        <p:spPr>
          <a:xfrm rot="0">
            <a:off x="8872379" y="2926084"/>
            <a:ext cx="13166546" cy="1172311"/>
          </a:xfrm>
          <a:prstGeom prst="rect">
            <a:avLst/>
          </a:prstGeom>
        </p:spPr>
        <p:txBody>
          <a:bodyPr anchor="t" rtlCol="false" tIns="0" lIns="0" bIns="0" rIns="0">
            <a:spAutoFit/>
          </a:bodyPr>
          <a:lstStyle/>
          <a:p>
            <a:pPr algn="ctr" rtl="true">
              <a:lnSpc>
                <a:spcPts val="3109"/>
              </a:lnSpc>
            </a:pPr>
            <a:r>
              <a:rPr lang="he-IL" sz="2221">
                <a:solidFill>
                  <a:srgbClr val="000000"/>
                </a:solidFill>
                <a:latin typeface="TT Mussels"/>
                <a:ea typeface="TT Mussels"/>
                <a:cs typeface="TT Mussels"/>
                <a:sym typeface="TT Mussels"/>
                <a:rtl val="true"/>
              </a:rPr>
              <a:t>הנחייה מהמוסד לא לשדר שבועיים</a:t>
            </a:r>
          </a:p>
          <a:p>
            <a:pPr algn="ctr" rtl="true">
              <a:lnSpc>
                <a:spcPts val="3109"/>
              </a:lnSpc>
            </a:pPr>
          </a:p>
          <a:p>
            <a:pPr algn="ctr" rtl="true">
              <a:lnSpc>
                <a:spcPts val="3109"/>
              </a:lnSpc>
              <a:spcBef>
                <a:spcPct val="0"/>
              </a:spcBef>
            </a:pPr>
          </a:p>
        </p:txBody>
      </p:sp>
      <p:sp>
        <p:nvSpPr>
          <p:cNvPr name="TextBox 11" id="11"/>
          <p:cNvSpPr txBox="true"/>
          <p:nvPr/>
        </p:nvSpPr>
        <p:spPr>
          <a:xfrm rot="0">
            <a:off x="12453038" y="4623063"/>
            <a:ext cx="4966549" cy="361930"/>
          </a:xfrm>
          <a:prstGeom prst="rect">
            <a:avLst/>
          </a:prstGeom>
        </p:spPr>
        <p:txBody>
          <a:bodyPr anchor="t" rtlCol="false" tIns="0" lIns="0" bIns="0" rIns="0">
            <a:spAutoFit/>
          </a:bodyPr>
          <a:lstStyle/>
          <a:p>
            <a:pPr algn="ctr" rtl="true">
              <a:lnSpc>
                <a:spcPts val="2925"/>
              </a:lnSpc>
              <a:spcBef>
                <a:spcPct val="0"/>
              </a:spcBef>
            </a:pPr>
            <a:r>
              <a:rPr lang="he-IL" sz="2089">
                <a:solidFill>
                  <a:srgbClr val="000000"/>
                </a:solidFill>
                <a:latin typeface="TT Mussels"/>
                <a:ea typeface="TT Mussels"/>
                <a:cs typeface="TT Mussels"/>
                <a:sym typeface="TT Mussels"/>
                <a:rtl val="true"/>
              </a:rPr>
              <a:t>תגובת המוסד:שים את העניין בצד והתרכז בעניין</a:t>
            </a:r>
          </a:p>
        </p:txBody>
      </p:sp>
      <p:sp>
        <p:nvSpPr>
          <p:cNvPr name="TextBox 12" id="12"/>
          <p:cNvSpPr txBox="true"/>
          <p:nvPr/>
        </p:nvSpPr>
        <p:spPr>
          <a:xfrm rot="0">
            <a:off x="4250080" y="4752239"/>
            <a:ext cx="6932563"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ככל הנראה פרנץ רודמאכר מדווח לרשויות הסוריות על המפגש</a:t>
            </a:r>
          </a:p>
        </p:txBody>
      </p:sp>
      <p:sp>
        <p:nvSpPr>
          <p:cNvPr name="TextBox 13" id="13"/>
          <p:cNvSpPr txBox="true"/>
          <p:nvPr/>
        </p:nvSpPr>
        <p:spPr>
          <a:xfrm rot="0">
            <a:off x="5300259" y="2926084"/>
            <a:ext cx="6791176"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הפרה של דממת האלחוט בעקבות פגישתו עם פרנץ רודמאכר</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482350" y="-222967"/>
            <a:ext cx="7159375" cy="10972800"/>
            <a:chOff x="0" y="0"/>
            <a:chExt cx="1885597" cy="2889956"/>
          </a:xfrm>
        </p:grpSpPr>
        <p:sp>
          <p:nvSpPr>
            <p:cNvPr name="Freeform 4" id="4">
              <a:extLst>
                <a:ext uri="{C183D7F6-B498-43B3-948B-1728B52AA6E4}">
                  <adec:decorative xmlns:adec="http://schemas.microsoft.com/office/drawing/2017/decorative" val="1"/>
                </a:ext>
              </a:extLst>
            </p:cNvPr>
            <p:cNvSpPr/>
            <p:nvPr/>
          </p:nvSpPr>
          <p:spPr>
            <a:xfrm flipH="false" flipV="false" rot="0">
              <a:off x="0" y="0"/>
              <a:ext cx="1885597" cy="2889956"/>
            </a:xfrm>
            <a:custGeom>
              <a:avLst/>
              <a:gdLst/>
              <a:ahLst/>
              <a:cxnLst/>
              <a:rect r="r" b="b" t="t" l="l"/>
              <a:pathLst>
                <a:path h="2889956" w="1885597">
                  <a:moveTo>
                    <a:pt x="0" y="0"/>
                  </a:moveTo>
                  <a:lnTo>
                    <a:pt x="1885597" y="0"/>
                  </a:lnTo>
                  <a:lnTo>
                    <a:pt x="1885597" y="2889956"/>
                  </a:lnTo>
                  <a:lnTo>
                    <a:pt x="0" y="2889956"/>
                  </a:lnTo>
                  <a:close/>
                </a:path>
              </a:pathLst>
            </a:custGeom>
            <a:solidFill>
              <a:srgbClr val="F4F4F4">
                <a:alpha val="19608"/>
              </a:srgbClr>
            </a:solidFill>
          </p:spPr>
        </p:sp>
        <p:sp>
          <p:nvSpPr>
            <p:cNvPr name="TextBox 5" id="5"/>
            <p:cNvSpPr txBox="true"/>
            <p:nvPr/>
          </p:nvSpPr>
          <p:spPr>
            <a:xfrm>
              <a:off x="0" y="-57150"/>
              <a:ext cx="1885597" cy="2947106"/>
            </a:xfrm>
            <a:prstGeom prst="rect">
              <a:avLst/>
            </a:prstGeom>
          </p:spPr>
          <p:txBody>
            <a:bodyPr anchor="ctr" rtlCol="false" tIns="50800" lIns="50800" bIns="50800" rIns="50800"/>
            <a:lstStyle/>
            <a:p>
              <a:pPr algn="ctr">
                <a:lnSpc>
                  <a:spcPts val="3109"/>
                </a:lnSpc>
              </a:pPr>
            </a:p>
          </p:txBody>
        </p:sp>
      </p:grpSp>
      <p:grpSp>
        <p:nvGrpSpPr>
          <p:cNvPr name="Group 6" id="6"/>
          <p:cNvGrpSpPr/>
          <p:nvPr/>
        </p:nvGrpSpPr>
        <p:grpSpPr>
          <a:xfrm rot="0">
            <a:off x="3124200" y="1061230"/>
            <a:ext cx="7105650" cy="8197070"/>
            <a:chOff x="0" y="0"/>
            <a:chExt cx="9474200" cy="10929427"/>
          </a:xfrm>
        </p:grpSpPr>
        <p:pic>
          <p:nvPicPr>
            <p:cNvPr name="Picture 7" id="7"/>
            <p:cNvPicPr>
              <a:picLocks noChangeAspect="true"/>
            </p:cNvPicPr>
            <p:nvPr/>
          </p:nvPicPr>
          <p:blipFill>
            <a:blip r:embed="rId3"/>
            <a:srcRect l="33109" t="0" r="33109" b="0"/>
            <a:stretch>
              <a:fillRect/>
            </a:stretch>
          </p:blipFill>
          <p:spPr>
            <a:xfrm flipH="false" flipV="false">
              <a:off x="0" y="0"/>
              <a:ext cx="9474200" cy="10929427"/>
            </a:xfrm>
            <a:prstGeom prst="rect">
              <a:avLst/>
            </a:prstGeom>
          </p:spPr>
        </p:pic>
      </p:grpSp>
      <p:sp>
        <p:nvSpPr>
          <p:cNvPr name="TextBox 8" id="8"/>
          <p:cNvSpPr txBox="true"/>
          <p:nvPr/>
        </p:nvSpPr>
        <p:spPr>
          <a:xfrm rot="0">
            <a:off x="11309158" y="2762437"/>
            <a:ext cx="5470897" cy="466725"/>
          </a:xfrm>
          <a:prstGeom prst="rect">
            <a:avLst/>
          </a:prstGeom>
        </p:spPr>
        <p:txBody>
          <a:bodyPr anchor="t" rtlCol="false" tIns="0" lIns="0" bIns="0" rIns="0">
            <a:spAutoFit/>
          </a:bodyPr>
          <a:lstStyle/>
          <a:p>
            <a:pPr algn="l">
              <a:lnSpc>
                <a:spcPts val="3600"/>
              </a:lnSpc>
            </a:pPr>
            <a:r>
              <a:rPr lang="en-US" sz="3000" spc="30" b="true">
                <a:solidFill>
                  <a:srgbClr val="FFFFFF"/>
                </a:solidFill>
                <a:latin typeface="TT Mussels Bold"/>
                <a:ea typeface="TT Mussels Bold"/>
                <a:cs typeface="TT Mussels Bold"/>
                <a:sym typeface="TT Mussels Bold"/>
              </a:rPr>
              <a:t>Email</a:t>
            </a:r>
          </a:p>
        </p:txBody>
      </p:sp>
      <p:sp>
        <p:nvSpPr>
          <p:cNvPr name="TextBox 9" id="9"/>
          <p:cNvSpPr txBox="true"/>
          <p:nvPr/>
        </p:nvSpPr>
        <p:spPr>
          <a:xfrm rot="0">
            <a:off x="11309158" y="4534087"/>
            <a:ext cx="5470897" cy="466725"/>
          </a:xfrm>
          <a:prstGeom prst="rect">
            <a:avLst/>
          </a:prstGeom>
        </p:spPr>
        <p:txBody>
          <a:bodyPr anchor="t" rtlCol="false" tIns="0" lIns="0" bIns="0" rIns="0">
            <a:spAutoFit/>
          </a:bodyPr>
          <a:lstStyle/>
          <a:p>
            <a:pPr algn="l">
              <a:lnSpc>
                <a:spcPts val="3600"/>
              </a:lnSpc>
            </a:pPr>
            <a:r>
              <a:rPr lang="en-US" sz="3000" spc="30" b="true">
                <a:solidFill>
                  <a:srgbClr val="FFFFFF"/>
                </a:solidFill>
                <a:latin typeface="TT Mussels Bold"/>
                <a:ea typeface="TT Mussels Bold"/>
                <a:cs typeface="TT Mussels Bold"/>
                <a:sym typeface="TT Mussels Bold"/>
              </a:rPr>
              <a:t>Mobile</a:t>
            </a:r>
          </a:p>
        </p:txBody>
      </p:sp>
      <p:sp>
        <p:nvSpPr>
          <p:cNvPr name="TextBox 10" id="10"/>
          <p:cNvSpPr txBox="true"/>
          <p:nvPr/>
        </p:nvSpPr>
        <p:spPr>
          <a:xfrm rot="0">
            <a:off x="11309158" y="6305737"/>
            <a:ext cx="5470897" cy="466725"/>
          </a:xfrm>
          <a:prstGeom prst="rect">
            <a:avLst/>
          </a:prstGeom>
        </p:spPr>
        <p:txBody>
          <a:bodyPr anchor="t" rtlCol="false" tIns="0" lIns="0" bIns="0" rIns="0">
            <a:spAutoFit/>
          </a:bodyPr>
          <a:lstStyle/>
          <a:p>
            <a:pPr algn="l">
              <a:lnSpc>
                <a:spcPts val="3600"/>
              </a:lnSpc>
            </a:pPr>
            <a:r>
              <a:rPr lang="en-US" sz="3000" spc="30" b="true">
                <a:solidFill>
                  <a:srgbClr val="FFFFFF"/>
                </a:solidFill>
                <a:latin typeface="TT Mussels Bold"/>
                <a:ea typeface="TT Mussels Bold"/>
                <a:cs typeface="TT Mussels Bold"/>
                <a:sym typeface="TT Mussels Bold"/>
              </a:rPr>
              <a:t>Mailing Address</a:t>
            </a:r>
          </a:p>
        </p:txBody>
      </p:sp>
      <p:sp>
        <p:nvSpPr>
          <p:cNvPr name="TextBox 11" id="11"/>
          <p:cNvSpPr txBox="true"/>
          <p:nvPr/>
        </p:nvSpPr>
        <p:spPr>
          <a:xfrm rot="0">
            <a:off x="11309158" y="3314887"/>
            <a:ext cx="5470897" cy="466725"/>
          </a:xfrm>
          <a:prstGeom prst="rect">
            <a:avLst/>
          </a:prstGeom>
        </p:spPr>
        <p:txBody>
          <a:bodyPr anchor="t" rtlCol="false" tIns="0" lIns="0" bIns="0" rIns="0">
            <a:spAutoFit/>
          </a:bodyPr>
          <a:lstStyle/>
          <a:p>
            <a:pPr algn="l">
              <a:lnSpc>
                <a:spcPts val="3600"/>
              </a:lnSpc>
            </a:pPr>
            <a:r>
              <a:rPr lang="en-US" sz="3000" spc="30">
                <a:solidFill>
                  <a:srgbClr val="FFFFFF"/>
                </a:solidFill>
                <a:latin typeface="TT Mussels"/>
                <a:ea typeface="TT Mussels"/>
                <a:cs typeface="TT Mussels"/>
                <a:sym typeface="TT Mussels"/>
              </a:rPr>
              <a:t>hello@reallygreatsite.com</a:t>
            </a:r>
          </a:p>
        </p:txBody>
      </p:sp>
      <p:sp>
        <p:nvSpPr>
          <p:cNvPr name="TextBox 12" id="12"/>
          <p:cNvSpPr txBox="true"/>
          <p:nvPr/>
        </p:nvSpPr>
        <p:spPr>
          <a:xfrm rot="0">
            <a:off x="11309158" y="5086537"/>
            <a:ext cx="5470897" cy="466725"/>
          </a:xfrm>
          <a:prstGeom prst="rect">
            <a:avLst/>
          </a:prstGeom>
        </p:spPr>
        <p:txBody>
          <a:bodyPr anchor="t" rtlCol="false" tIns="0" lIns="0" bIns="0" rIns="0">
            <a:spAutoFit/>
          </a:bodyPr>
          <a:lstStyle/>
          <a:p>
            <a:pPr algn="l">
              <a:lnSpc>
                <a:spcPts val="3600"/>
              </a:lnSpc>
            </a:pPr>
            <a:r>
              <a:rPr lang="en-US" sz="3000" spc="30">
                <a:solidFill>
                  <a:srgbClr val="FFFFFF"/>
                </a:solidFill>
                <a:latin typeface="TT Mussels"/>
                <a:ea typeface="TT Mussels"/>
                <a:cs typeface="TT Mussels"/>
                <a:sym typeface="TT Mussels"/>
              </a:rPr>
              <a:t>+123-456-7890</a:t>
            </a:r>
          </a:p>
        </p:txBody>
      </p:sp>
      <p:sp>
        <p:nvSpPr>
          <p:cNvPr name="TextBox 13" id="13"/>
          <p:cNvSpPr txBox="true"/>
          <p:nvPr/>
        </p:nvSpPr>
        <p:spPr>
          <a:xfrm rot="0">
            <a:off x="11309158" y="6860240"/>
            <a:ext cx="5470897" cy="466725"/>
          </a:xfrm>
          <a:prstGeom prst="rect">
            <a:avLst/>
          </a:prstGeom>
        </p:spPr>
        <p:txBody>
          <a:bodyPr anchor="t" rtlCol="false" tIns="0" lIns="0" bIns="0" rIns="0">
            <a:spAutoFit/>
          </a:bodyPr>
          <a:lstStyle/>
          <a:p>
            <a:pPr algn="l">
              <a:lnSpc>
                <a:spcPts val="3600"/>
              </a:lnSpc>
            </a:pPr>
            <a:r>
              <a:rPr lang="en-US" sz="3000" spc="30">
                <a:solidFill>
                  <a:srgbClr val="FFFFFF"/>
                </a:solidFill>
                <a:latin typeface="TT Mussels"/>
                <a:ea typeface="TT Mussels"/>
                <a:cs typeface="TT Mussels"/>
                <a:sym typeface="TT Mussels"/>
              </a:rPr>
              <a:t>123 Anywhere St., Any City</a:t>
            </a:r>
          </a:p>
        </p:txBody>
      </p:sp>
      <p:sp>
        <p:nvSpPr>
          <p:cNvPr name="TextBox 14" id="14"/>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4444"/>
                </a:solidFill>
                <a:latin typeface="TT Mussels Bold"/>
                <a:ea typeface="TT Mussels Bold"/>
                <a:cs typeface="TT Mussels Bold"/>
                <a:sym typeface="TT Mussels Bold"/>
              </a:rPr>
              <a:t>22</a:t>
            </a:r>
          </a:p>
        </p:txBody>
      </p:sp>
      <p:pic>
        <p:nvPicPr>
          <p:cNvPr name="Picture 15" id="15"/>
          <p:cNvPicPr>
            <a:picLocks noChangeAspect="true"/>
          </p:cNvPicPr>
          <p:nvPr>
            <a:videoFile r:link="rId5"/>
          </p:nvPr>
        </p:nvPicPr>
        <p:blipFill>
          <a:blip r:embed="rId4"/>
          <a:stretch>
            <a:fillRect/>
          </a:stretch>
        </p:blipFill>
        <p:spPr>
          <a:xfrm rot="0">
            <a:off x="-7144" y="0"/>
            <a:ext cx="18405637" cy="10345089"/>
          </a:xfrm>
          <a:prstGeom prst="rect">
            <a:avLst/>
          </a:prstGeom>
        </p:spPr>
      </p:pic>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429302" y="875738"/>
            <a:ext cx="4481656" cy="6356958"/>
          </a:xfrm>
          <a:custGeom>
            <a:avLst/>
            <a:gdLst/>
            <a:ahLst/>
            <a:cxnLst/>
            <a:rect r="r" b="b" t="t" l="l"/>
            <a:pathLst>
              <a:path h="6356958" w="4481656">
                <a:moveTo>
                  <a:pt x="0" y="0"/>
                </a:moveTo>
                <a:lnTo>
                  <a:pt x="4481655" y="0"/>
                </a:lnTo>
                <a:lnTo>
                  <a:pt x="4481655" y="6356958"/>
                </a:lnTo>
                <a:lnTo>
                  <a:pt x="0" y="6356958"/>
                </a:lnTo>
                <a:lnTo>
                  <a:pt x="0" y="0"/>
                </a:lnTo>
                <a:close/>
              </a:path>
            </a:pathLst>
          </a:custGeom>
          <a:blipFill>
            <a:blip r:embed="rId3"/>
            <a:stretch>
              <a:fillRect l="0" t="0" r="0" b="0"/>
            </a:stretch>
          </a:blipFill>
        </p:spPr>
      </p:sp>
      <p:sp>
        <p:nvSpPr>
          <p:cNvPr name="TextBox 4" id="4"/>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4444"/>
                </a:solidFill>
                <a:latin typeface="TT Mussels Bold"/>
                <a:ea typeface="TT Mussels Bold"/>
                <a:cs typeface="TT Mussels Bold"/>
                <a:sym typeface="TT Mussels Bold"/>
              </a:rPr>
              <a:t>23</a:t>
            </a:r>
          </a:p>
        </p:txBody>
      </p:sp>
      <p:sp>
        <p:nvSpPr>
          <p:cNvPr name="TextBox 5" id="5"/>
          <p:cNvSpPr txBox="true"/>
          <p:nvPr/>
        </p:nvSpPr>
        <p:spPr>
          <a:xfrm rot="0">
            <a:off x="12207032" y="326750"/>
            <a:ext cx="5212556"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תפיסתו</a:t>
            </a:r>
          </a:p>
        </p:txBody>
      </p:sp>
      <p:sp>
        <p:nvSpPr>
          <p:cNvPr name="TextBox 6" id="6"/>
          <p:cNvSpPr txBox="true"/>
          <p:nvPr/>
        </p:nvSpPr>
        <p:spPr>
          <a:xfrm rot="0">
            <a:off x="10341730" y="2307291"/>
            <a:ext cx="7946270" cy="1261110"/>
          </a:xfrm>
          <a:prstGeom prst="rect">
            <a:avLst/>
          </a:prstGeom>
        </p:spPr>
        <p:txBody>
          <a:bodyPr anchor="t" rtlCol="false" tIns="0" lIns="0" bIns="0" rIns="0">
            <a:spAutoFit/>
          </a:bodyPr>
          <a:lstStyle/>
          <a:p>
            <a:pPr algn="ctr" rtl="true">
              <a:lnSpc>
                <a:spcPts val="5040"/>
              </a:lnSpc>
            </a:pPr>
            <a:r>
              <a:rPr lang="he-IL" sz="3600">
                <a:solidFill>
                  <a:srgbClr val="000000"/>
                </a:solidFill>
                <a:latin typeface="TT Mussels"/>
                <a:ea typeface="TT Mussels"/>
                <a:cs typeface="TT Mussels"/>
                <a:sym typeface="TT Mussels"/>
                <a:rtl val="true"/>
              </a:rPr>
              <a:t>יש כמה דעות סותרות על איך אלי נתפס </a:t>
            </a:r>
          </a:p>
          <a:p>
            <a:pPr algn="ctr" rtl="true">
              <a:lnSpc>
                <a:spcPts val="5040"/>
              </a:lnSpc>
              <a:spcBef>
                <a:spcPct val="0"/>
              </a:spcBef>
            </a:pPr>
          </a:p>
        </p:txBody>
      </p:sp>
      <p:sp>
        <p:nvSpPr>
          <p:cNvPr name="TextBox 7" id="7"/>
          <p:cNvSpPr txBox="true"/>
          <p:nvPr/>
        </p:nvSpPr>
        <p:spPr>
          <a:xfrm rot="0">
            <a:off x="7288184" y="3385562"/>
            <a:ext cx="11453710" cy="1261110"/>
          </a:xfrm>
          <a:prstGeom prst="rect">
            <a:avLst/>
          </a:prstGeom>
        </p:spPr>
        <p:txBody>
          <a:bodyPr anchor="t" rtlCol="false" tIns="0" lIns="0" bIns="0" rIns="0">
            <a:spAutoFit/>
          </a:bodyPr>
          <a:lstStyle/>
          <a:p>
            <a:pPr algn="ctr" rtl="true">
              <a:lnSpc>
                <a:spcPts val="5040"/>
              </a:lnSpc>
            </a:pPr>
            <a:r>
              <a:rPr lang="he-IL" sz="3600">
                <a:solidFill>
                  <a:srgbClr val="000000"/>
                </a:solidFill>
                <a:latin typeface="TT Mussels"/>
                <a:ea typeface="TT Mussels"/>
                <a:cs typeface="TT Mussels"/>
                <a:sym typeface="TT Mussels"/>
                <a:rtl val="true"/>
              </a:rPr>
              <a:t>נכתב אפילו ספר 'תיק פתוח' שסוקר את העניין לעומק .</a:t>
            </a:r>
          </a:p>
          <a:p>
            <a:pPr algn="ctr" rtl="true">
              <a:lnSpc>
                <a:spcPts val="5040"/>
              </a:lnSpc>
              <a:spcBef>
                <a:spcPct val="0"/>
              </a:spcBef>
            </a:pPr>
          </a:p>
        </p:txBody>
      </p:sp>
      <p:sp>
        <p:nvSpPr>
          <p:cNvPr name="TextBox 8" id="8"/>
          <p:cNvSpPr txBox="true"/>
          <p:nvPr/>
        </p:nvSpPr>
        <p:spPr>
          <a:xfrm rot="0">
            <a:off x="6872042" y="4313897"/>
            <a:ext cx="11127860" cy="1261110"/>
          </a:xfrm>
          <a:prstGeom prst="rect">
            <a:avLst/>
          </a:prstGeom>
        </p:spPr>
        <p:txBody>
          <a:bodyPr anchor="t" rtlCol="false" tIns="0" lIns="0" bIns="0" rIns="0">
            <a:spAutoFit/>
          </a:bodyPr>
          <a:lstStyle/>
          <a:p>
            <a:pPr algn="r" rtl="true">
              <a:lnSpc>
                <a:spcPts val="5040"/>
              </a:lnSpc>
              <a:spcBef>
                <a:spcPct val="0"/>
              </a:spcBef>
            </a:pPr>
            <a:r>
              <a:rPr lang="he-IL" sz="3600">
                <a:solidFill>
                  <a:srgbClr val="000000"/>
                </a:solidFill>
                <a:latin typeface="TT Mussels"/>
                <a:ea typeface="TT Mussels"/>
                <a:cs typeface="TT Mussels"/>
                <a:sym typeface="TT Mussels"/>
                <a:rtl val="true"/>
              </a:rPr>
              <a:t>ההשערה הרווחת היא שרצף העברת הידיעות מדמשק גבר,מה שהגדיל את הסיכון</a:t>
            </a:r>
          </a:p>
        </p:txBody>
      </p:sp>
      <p:sp>
        <p:nvSpPr>
          <p:cNvPr name="TextBox 9" id="9"/>
          <p:cNvSpPr txBox="true"/>
          <p:nvPr/>
        </p:nvSpPr>
        <p:spPr>
          <a:xfrm rot="0">
            <a:off x="6016083" y="5699493"/>
            <a:ext cx="11871780" cy="1261110"/>
          </a:xfrm>
          <a:prstGeom prst="rect">
            <a:avLst/>
          </a:prstGeom>
        </p:spPr>
        <p:txBody>
          <a:bodyPr anchor="t" rtlCol="false" tIns="0" lIns="0" bIns="0" rIns="0">
            <a:spAutoFit/>
          </a:bodyPr>
          <a:lstStyle/>
          <a:p>
            <a:pPr algn="r" rtl="true">
              <a:lnSpc>
                <a:spcPts val="5040"/>
              </a:lnSpc>
              <a:spcBef>
                <a:spcPct val="0"/>
              </a:spcBef>
            </a:pPr>
            <a:r>
              <a:rPr lang="he-IL" sz="3600">
                <a:solidFill>
                  <a:srgbClr val="000000"/>
                </a:solidFill>
                <a:latin typeface="TT Mussels"/>
                <a:ea typeface="TT Mussels"/>
                <a:cs typeface="TT Mussels"/>
                <a:sym typeface="TT Mussels"/>
                <a:rtl val="true"/>
              </a:rPr>
              <a:t>הסורים הרגישו שיש מישהו מבפנים שמעביר מידע לישראל, אבל לא הצליחו להבין מאיפה השדר מגיע.</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9036133" y="436498"/>
            <a:ext cx="2807504" cy="1754690"/>
          </a:xfrm>
          <a:custGeom>
            <a:avLst/>
            <a:gdLst/>
            <a:ahLst/>
            <a:cxnLst/>
            <a:rect r="r" b="b" t="t" l="l"/>
            <a:pathLst>
              <a:path h="1754690" w="2807504">
                <a:moveTo>
                  <a:pt x="0" y="0"/>
                </a:moveTo>
                <a:lnTo>
                  <a:pt x="2807505" y="0"/>
                </a:lnTo>
                <a:lnTo>
                  <a:pt x="2807505" y="1754690"/>
                </a:lnTo>
                <a:lnTo>
                  <a:pt x="0" y="17546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02231">
            <a:off x="4765817" y="4999523"/>
            <a:ext cx="4802932" cy="5100143"/>
          </a:xfrm>
          <a:custGeom>
            <a:avLst/>
            <a:gdLst/>
            <a:ahLst/>
            <a:cxnLst/>
            <a:rect r="r" b="b" t="t" l="l"/>
            <a:pathLst>
              <a:path h="5100143" w="4802932">
                <a:moveTo>
                  <a:pt x="0" y="0"/>
                </a:moveTo>
                <a:lnTo>
                  <a:pt x="4802932" y="0"/>
                </a:lnTo>
                <a:lnTo>
                  <a:pt x="4802932" y="5100144"/>
                </a:lnTo>
                <a:lnTo>
                  <a:pt x="0" y="5100144"/>
                </a:lnTo>
                <a:lnTo>
                  <a:pt x="0" y="0"/>
                </a:lnTo>
                <a:close/>
              </a:path>
            </a:pathLst>
          </a:custGeom>
          <a:blipFill>
            <a:blip r:embed="rId5"/>
            <a:stretch>
              <a:fillRect l="0" t="0" r="0" b="0"/>
            </a:stretch>
          </a:blipFill>
        </p:spPr>
      </p:sp>
      <p:sp>
        <p:nvSpPr>
          <p:cNvPr name="TextBox 5" id="5"/>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24</a:t>
            </a:r>
          </a:p>
        </p:txBody>
      </p:sp>
      <p:sp>
        <p:nvSpPr>
          <p:cNvPr name="TextBox 6" id="6"/>
          <p:cNvSpPr txBox="true"/>
          <p:nvPr/>
        </p:nvSpPr>
        <p:spPr>
          <a:xfrm rot="0">
            <a:off x="12207032" y="326750"/>
            <a:ext cx="5212556"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תפיסתו</a:t>
            </a:r>
          </a:p>
        </p:txBody>
      </p:sp>
      <p:sp>
        <p:nvSpPr>
          <p:cNvPr name="TextBox 7" id="7"/>
          <p:cNvSpPr txBox="true"/>
          <p:nvPr/>
        </p:nvSpPr>
        <p:spPr>
          <a:xfrm rot="0">
            <a:off x="838059" y="2564596"/>
            <a:ext cx="16900765" cy="1864638"/>
          </a:xfrm>
          <a:prstGeom prst="rect">
            <a:avLst/>
          </a:prstGeom>
        </p:spPr>
        <p:txBody>
          <a:bodyPr anchor="t" rtlCol="false" tIns="0" lIns="0" bIns="0" rIns="0">
            <a:spAutoFit/>
          </a:bodyPr>
          <a:lstStyle/>
          <a:p>
            <a:pPr algn="ctr" rtl="true">
              <a:lnSpc>
                <a:spcPts val="7510"/>
              </a:lnSpc>
              <a:spcBef>
                <a:spcPct val="0"/>
              </a:spcBef>
            </a:pPr>
            <a:r>
              <a:rPr lang="he-IL" sz="5364">
                <a:solidFill>
                  <a:srgbClr val="000000"/>
                </a:solidFill>
                <a:latin typeface="TT Mussels"/>
                <a:ea typeface="TT Mussels"/>
                <a:cs typeface="TT Mussels"/>
                <a:sym typeface="TT Mussels"/>
                <a:rtl val="true"/>
              </a:rPr>
              <a:t>ב</a:t>
            </a:r>
            <a:r>
              <a:rPr lang="en-US" sz="5364">
                <a:solidFill>
                  <a:srgbClr val="000000"/>
                </a:solidFill>
                <a:latin typeface="TT Mussels"/>
                <a:ea typeface="TT Mussels"/>
                <a:cs typeface="TT Mussels"/>
                <a:sym typeface="TT Mussels"/>
              </a:rPr>
              <a:t>18</a:t>
            </a:r>
            <a:r>
              <a:rPr lang="he-IL" sz="5364">
                <a:solidFill>
                  <a:srgbClr val="000000"/>
                </a:solidFill>
                <a:latin typeface="TT Mussels"/>
                <a:ea typeface="TT Mussels"/>
                <a:cs typeface="TT Mussels"/>
                <a:sym typeface="TT Mussels"/>
                <a:rtl val="true"/>
              </a:rPr>
              <a:t> בינואר </a:t>
            </a:r>
            <a:r>
              <a:rPr lang="en-US" sz="5364">
                <a:solidFill>
                  <a:srgbClr val="000000"/>
                </a:solidFill>
                <a:latin typeface="TT Mussels"/>
                <a:ea typeface="TT Mussels"/>
                <a:cs typeface="TT Mussels"/>
                <a:sym typeface="TT Mussels"/>
              </a:rPr>
              <a:t>1965</a:t>
            </a:r>
            <a:r>
              <a:rPr lang="ar-EG" sz="5364">
                <a:solidFill>
                  <a:srgbClr val="000000"/>
                </a:solidFill>
                <a:latin typeface="TT Mussels"/>
                <a:ea typeface="TT Mussels"/>
                <a:cs typeface="TT Mussels"/>
                <a:sym typeface="TT Mussels"/>
                <a:rtl val="true"/>
              </a:rPr>
              <a:t> </a:t>
            </a:r>
            <a:r>
              <a:rPr lang="en-US" sz="5364">
                <a:solidFill>
                  <a:srgbClr val="000000"/>
                </a:solidFill>
                <a:latin typeface="TT Mussels"/>
                <a:ea typeface="TT Mussels"/>
                <a:cs typeface="TT Mussels"/>
                <a:sym typeface="TT Mussels"/>
              </a:rPr>
              <a:t>8:00</a:t>
            </a:r>
            <a:r>
              <a:rPr lang="he-IL" sz="5364">
                <a:solidFill>
                  <a:srgbClr val="000000"/>
                </a:solidFill>
                <a:latin typeface="TT Mussels"/>
                <a:ea typeface="TT Mussels"/>
                <a:cs typeface="TT Mussels"/>
                <a:sym typeface="TT Mussels"/>
                <a:rtl val="true"/>
              </a:rPr>
              <a:t> פורצים אנשי המודיעין הסורי לדירתו של אלי כהן בדמשק, ותופסים אותו בעת שהוא משדר </a:t>
            </a:r>
          </a:p>
        </p:txBody>
      </p:sp>
      <p:sp>
        <p:nvSpPr>
          <p:cNvPr name="TextBox 8" id="8"/>
          <p:cNvSpPr txBox="true"/>
          <p:nvPr/>
        </p:nvSpPr>
        <p:spPr>
          <a:xfrm rot="0">
            <a:off x="2576189" y="4519244"/>
            <a:ext cx="14683111" cy="557342"/>
          </a:xfrm>
          <a:prstGeom prst="rect">
            <a:avLst/>
          </a:prstGeom>
        </p:spPr>
        <p:txBody>
          <a:bodyPr anchor="t" rtlCol="false" tIns="0" lIns="0" bIns="0" rIns="0">
            <a:spAutoFit/>
          </a:bodyPr>
          <a:lstStyle/>
          <a:p>
            <a:pPr algn="ctr" rtl="true">
              <a:lnSpc>
                <a:spcPts val="4566"/>
              </a:lnSpc>
              <a:spcBef>
                <a:spcPct val="0"/>
              </a:spcBef>
            </a:pPr>
            <a:r>
              <a:rPr lang="he-IL" sz="3261">
                <a:solidFill>
                  <a:srgbClr val="000000"/>
                </a:solidFill>
                <a:latin typeface="TT Mussels"/>
                <a:ea typeface="TT Mussels"/>
                <a:cs typeface="TT Mussels"/>
                <a:sym typeface="TT Mussels"/>
                <a:rtl val="true"/>
              </a:rPr>
              <a:t>הסורים משתמשים בציוד שלו כדי להעביר שדר לראש הממשלה לוי אשכול</a:t>
            </a:r>
          </a:p>
        </p:txBody>
      </p:sp>
      <p:sp>
        <p:nvSpPr>
          <p:cNvPr name="TextBox 9" id="9"/>
          <p:cNvSpPr txBox="true"/>
          <p:nvPr/>
        </p:nvSpPr>
        <p:spPr>
          <a:xfrm rot="0">
            <a:off x="9917744" y="5933339"/>
            <a:ext cx="2483432" cy="3515461"/>
          </a:xfrm>
          <a:prstGeom prst="rect">
            <a:avLst/>
          </a:prstGeom>
        </p:spPr>
        <p:txBody>
          <a:bodyPr anchor="t" rtlCol="false" tIns="0" lIns="0" bIns="0" rIns="0">
            <a:spAutoFit/>
          </a:bodyPr>
          <a:lstStyle/>
          <a:p>
            <a:pPr algn="ctr" rtl="true">
              <a:lnSpc>
                <a:spcPts val="3109"/>
              </a:lnSpc>
            </a:pPr>
            <a:r>
              <a:rPr lang="he-IL" sz="2221">
                <a:solidFill>
                  <a:srgbClr val="000000"/>
                </a:solidFill>
                <a:latin typeface="TT Mussels"/>
                <a:ea typeface="TT Mussels"/>
                <a:cs typeface="TT Mussels"/>
                <a:sym typeface="TT Mussels"/>
                <a:rtl val="true"/>
              </a:rPr>
              <a:t>“אל לוי אשכול ומנהל מרגליו</a:t>
            </a:r>
          </a:p>
          <a:p>
            <a:pPr algn="ctr" rtl="true">
              <a:lnSpc>
                <a:spcPts val="3109"/>
              </a:lnSpc>
            </a:pPr>
            <a:r>
              <a:rPr lang="he-IL" sz="2221">
                <a:solidFill>
                  <a:srgbClr val="000000"/>
                </a:solidFill>
                <a:latin typeface="TT Mussels"/>
                <a:ea typeface="TT Mussels"/>
                <a:cs typeface="TT Mussels"/>
                <a:sym typeface="TT Mussels"/>
                <a:rtl val="true"/>
              </a:rPr>
              <a:t>כאמל וחבריו מתארחים אצלינו נודיע לכם על גורל היתר. </a:t>
            </a:r>
          </a:p>
          <a:p>
            <a:pPr algn="ctr" rtl="true">
              <a:lnSpc>
                <a:spcPts val="3109"/>
              </a:lnSpc>
            </a:pPr>
            <a:r>
              <a:rPr lang="he-IL" sz="2221">
                <a:solidFill>
                  <a:srgbClr val="000000"/>
                </a:solidFill>
                <a:latin typeface="TT Mussels"/>
                <a:ea typeface="TT Mussels"/>
                <a:cs typeface="TT Mussels"/>
                <a:sym typeface="TT Mussels"/>
                <a:rtl val="true"/>
              </a:rPr>
              <a:t>המודיעין הסורי". </a:t>
            </a:r>
          </a:p>
          <a:p>
            <a:pPr algn="ctr" rtl="true">
              <a:lnSpc>
                <a:spcPts val="3109"/>
              </a:lnSpc>
            </a:pPr>
          </a:p>
          <a:p>
            <a:pPr algn="ctr" rtl="true">
              <a:lnSpc>
                <a:spcPts val="3109"/>
              </a:lnSpc>
              <a:spcBef>
                <a:spcPct val="0"/>
              </a:spcBef>
            </a:pP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pic>
        <p:nvPicPr>
          <p:cNvPr name="Picture 3" id="3">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0" r="0" b="0"/>
          <a:stretch>
            <a:fillRect/>
          </a:stretch>
        </p:blipFill>
        <p:spPr>
          <a:xfrm flipH="false" flipV="false" rot="0">
            <a:off x="478165" y="2581767"/>
            <a:ext cx="10222777" cy="5750312"/>
          </a:xfrm>
          <a:prstGeom prst="rect">
            <a:avLst/>
          </a:prstGeom>
        </p:spPr>
      </p:pic>
      <p:sp>
        <p:nvSpPr>
          <p:cNvPr name="TextBox 4" id="4"/>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25</a:t>
            </a:r>
          </a:p>
        </p:txBody>
      </p:sp>
      <p:sp>
        <p:nvSpPr>
          <p:cNvPr name="TextBox 5" id="5"/>
          <p:cNvSpPr txBox="true"/>
          <p:nvPr/>
        </p:nvSpPr>
        <p:spPr>
          <a:xfrm rot="0">
            <a:off x="6217295" y="326750"/>
            <a:ext cx="11202293"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המאבק וגזר הדין</a:t>
            </a:r>
          </a:p>
        </p:txBody>
      </p:sp>
      <p:sp>
        <p:nvSpPr>
          <p:cNvPr name="TextBox 6" id="6"/>
          <p:cNvSpPr txBox="true"/>
          <p:nvPr/>
        </p:nvSpPr>
        <p:spPr>
          <a:xfrm rot="0">
            <a:off x="11780945" y="2515092"/>
            <a:ext cx="5668855" cy="969455"/>
          </a:xfrm>
          <a:prstGeom prst="rect">
            <a:avLst/>
          </a:prstGeom>
        </p:spPr>
        <p:txBody>
          <a:bodyPr anchor="t" rtlCol="false" tIns="0" lIns="0" bIns="0" rIns="0">
            <a:spAutoFit/>
          </a:bodyPr>
          <a:lstStyle/>
          <a:p>
            <a:pPr algn="ctr" rtl="true">
              <a:lnSpc>
                <a:spcPts val="3873"/>
              </a:lnSpc>
              <a:spcBef>
                <a:spcPct val="0"/>
              </a:spcBef>
            </a:pPr>
            <a:r>
              <a:rPr lang="he-IL" sz="2767">
                <a:solidFill>
                  <a:srgbClr val="000000"/>
                </a:solidFill>
                <a:latin typeface="TT Mussels"/>
                <a:ea typeface="TT Mussels"/>
                <a:cs typeface="TT Mussels"/>
                <a:sym typeface="TT Mussels"/>
                <a:rtl val="true"/>
              </a:rPr>
              <a:t>לאחר תפיסתו מתחיל מאבק מדיני ובין לאומי בנסיון להציל אותו  </a:t>
            </a:r>
          </a:p>
        </p:txBody>
      </p:sp>
      <p:sp>
        <p:nvSpPr>
          <p:cNvPr name="TextBox 7" id="7"/>
          <p:cNvSpPr txBox="true"/>
          <p:nvPr/>
        </p:nvSpPr>
        <p:spPr>
          <a:xfrm rot="0">
            <a:off x="14939204" y="3731323"/>
            <a:ext cx="2320096" cy="477991"/>
          </a:xfrm>
          <a:prstGeom prst="rect">
            <a:avLst/>
          </a:prstGeom>
        </p:spPr>
        <p:txBody>
          <a:bodyPr anchor="t" rtlCol="false" tIns="0" lIns="0" bIns="0" rIns="0">
            <a:spAutoFit/>
          </a:bodyPr>
          <a:lstStyle/>
          <a:p>
            <a:pPr algn="ctr" rtl="true">
              <a:lnSpc>
                <a:spcPts val="3827"/>
              </a:lnSpc>
              <a:spcBef>
                <a:spcPct val="0"/>
              </a:spcBef>
            </a:pPr>
            <a:r>
              <a:rPr lang="he-IL" sz="2734">
                <a:solidFill>
                  <a:srgbClr val="000000"/>
                </a:solidFill>
                <a:latin typeface="TT Mussels"/>
                <a:ea typeface="TT Mussels"/>
                <a:cs typeface="TT Mussels"/>
                <a:sym typeface="TT Mussels"/>
                <a:rtl val="true"/>
              </a:rPr>
              <a:t>עו’’ד ז’אק מרסייה</a:t>
            </a:r>
          </a:p>
        </p:txBody>
      </p:sp>
      <p:sp>
        <p:nvSpPr>
          <p:cNvPr name="TextBox 8" id="8"/>
          <p:cNvSpPr txBox="true"/>
          <p:nvPr/>
        </p:nvSpPr>
        <p:spPr>
          <a:xfrm rot="0">
            <a:off x="10562788" y="4466489"/>
            <a:ext cx="6887012" cy="781786"/>
          </a:xfrm>
          <a:prstGeom prst="rect">
            <a:avLst/>
          </a:prstGeom>
        </p:spPr>
        <p:txBody>
          <a:bodyPr anchor="t" rtlCol="false" tIns="0" lIns="0" bIns="0" rIns="0">
            <a:spAutoFit/>
          </a:bodyPr>
          <a:lstStyle/>
          <a:p>
            <a:pPr algn="r" rtl="true">
              <a:lnSpc>
                <a:spcPts val="3109"/>
              </a:lnSpc>
              <a:spcBef>
                <a:spcPct val="0"/>
              </a:spcBef>
            </a:pPr>
            <a:r>
              <a:rPr lang="he-IL" sz="2221">
                <a:solidFill>
                  <a:srgbClr val="000000"/>
                </a:solidFill>
                <a:latin typeface="TT Mussels"/>
                <a:ea typeface="TT Mussels"/>
                <a:cs typeface="TT Mussels"/>
                <a:sym typeface="TT Mussels"/>
                <a:rtl val="true"/>
              </a:rPr>
              <a:t>הצעת משא ומתן-ארבע עשר אסירים סורים ופלסטינים בתמורה לשחרורו</a:t>
            </a:r>
          </a:p>
        </p:txBody>
      </p:sp>
      <p:sp>
        <p:nvSpPr>
          <p:cNvPr name="TextBox 9" id="9"/>
          <p:cNvSpPr txBox="true"/>
          <p:nvPr/>
        </p:nvSpPr>
        <p:spPr>
          <a:xfrm rot="0">
            <a:off x="10845830" y="5495926"/>
            <a:ext cx="6573757" cy="520354"/>
          </a:xfrm>
          <a:prstGeom prst="rect">
            <a:avLst/>
          </a:prstGeom>
        </p:spPr>
        <p:txBody>
          <a:bodyPr anchor="t" rtlCol="false" tIns="0" lIns="0" bIns="0" rIns="0">
            <a:spAutoFit/>
          </a:bodyPr>
          <a:lstStyle/>
          <a:p>
            <a:pPr algn="ctr" rtl="true">
              <a:lnSpc>
                <a:spcPts val="4222"/>
              </a:lnSpc>
              <a:spcBef>
                <a:spcPct val="0"/>
              </a:spcBef>
            </a:pPr>
            <a:r>
              <a:rPr lang="he-IL" sz="3015">
                <a:solidFill>
                  <a:srgbClr val="000000"/>
                </a:solidFill>
                <a:latin typeface="TT Mussels"/>
                <a:ea typeface="TT Mussels"/>
                <a:cs typeface="TT Mussels"/>
                <a:sym typeface="TT Mussels"/>
                <a:rtl val="true"/>
              </a:rPr>
              <a:t>הסורים מסרבים-מרגישים נבגדים ומושפלים</a:t>
            </a:r>
          </a:p>
        </p:txBody>
      </p:sp>
    </p:spTree>
  </p:cSld>
  <p:clrMapOvr>
    <a:masterClrMapping/>
  </p:clrMapOvr>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5400000">
            <a:off x="3341501" y="1652815"/>
            <a:ext cx="6661702" cy="9813046"/>
          </a:xfrm>
          <a:custGeom>
            <a:avLst/>
            <a:gdLst/>
            <a:ahLst/>
            <a:cxnLst/>
            <a:rect r="r" b="b" t="t" l="l"/>
            <a:pathLst>
              <a:path h="9813046" w="6661702">
                <a:moveTo>
                  <a:pt x="0" y="0"/>
                </a:moveTo>
                <a:lnTo>
                  <a:pt x="6661702" y="0"/>
                </a:lnTo>
                <a:lnTo>
                  <a:pt x="6661702" y="9813046"/>
                </a:lnTo>
                <a:lnTo>
                  <a:pt x="0" y="9813046"/>
                </a:lnTo>
                <a:lnTo>
                  <a:pt x="0" y="0"/>
                </a:lnTo>
                <a:close/>
              </a:path>
            </a:pathLst>
          </a:custGeom>
          <a:blipFill>
            <a:blip r:embed="rId3"/>
            <a:stretch>
              <a:fillRect l="0" t="0" r="0" b="0"/>
            </a:stretch>
          </a:blipFill>
        </p:spPr>
      </p:sp>
      <p:sp>
        <p:nvSpPr>
          <p:cNvPr name="TextBox 4" id="4"/>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26</a:t>
            </a:r>
          </a:p>
        </p:txBody>
      </p:sp>
      <p:sp>
        <p:nvSpPr>
          <p:cNvPr name="TextBox 5" id="5"/>
          <p:cNvSpPr txBox="true"/>
          <p:nvPr/>
        </p:nvSpPr>
        <p:spPr>
          <a:xfrm rot="0">
            <a:off x="6217295" y="326750"/>
            <a:ext cx="11202293"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המאבק וגזר הדין</a:t>
            </a:r>
          </a:p>
        </p:txBody>
      </p:sp>
      <p:sp>
        <p:nvSpPr>
          <p:cNvPr name="TextBox 6" id="6"/>
          <p:cNvSpPr txBox="true"/>
          <p:nvPr/>
        </p:nvSpPr>
        <p:spPr>
          <a:xfrm rot="0">
            <a:off x="12104489" y="2326341"/>
            <a:ext cx="5154811" cy="3124936"/>
          </a:xfrm>
          <a:prstGeom prst="rect">
            <a:avLst/>
          </a:prstGeom>
        </p:spPr>
        <p:txBody>
          <a:bodyPr anchor="t" rtlCol="false" tIns="0" lIns="0" bIns="0" rIns="0">
            <a:spAutoFit/>
          </a:bodyPr>
          <a:lstStyle/>
          <a:p>
            <a:pPr algn="ctr" rtl="true">
              <a:lnSpc>
                <a:spcPts val="3109"/>
              </a:lnSpc>
            </a:pPr>
          </a:p>
          <a:p>
            <a:pPr algn="ctr" rtl="true">
              <a:lnSpc>
                <a:spcPts val="3109"/>
              </a:lnSpc>
            </a:pPr>
            <a:r>
              <a:rPr lang="en-US" sz="2221">
                <a:solidFill>
                  <a:srgbClr val="000000"/>
                </a:solidFill>
                <a:latin typeface="TT Mussels"/>
                <a:ea typeface="TT Mussels"/>
                <a:cs typeface="TT Mussels"/>
                <a:sym typeface="TT Mussels"/>
              </a:rPr>
              <a:t>101</a:t>
            </a:r>
            <a:r>
              <a:rPr lang="he-IL" sz="2221">
                <a:solidFill>
                  <a:srgbClr val="000000"/>
                </a:solidFill>
                <a:latin typeface="TT Mussels"/>
                <a:ea typeface="TT Mussels"/>
                <a:cs typeface="TT Mussels"/>
                <a:sym typeface="TT Mussels"/>
                <a:rtl val="true"/>
              </a:rPr>
              <a:t> ימים חלפו בין תפיסתו של אלי כהן לביצוע גזר דינו. בזמן הזה עונה אלי בעינויים קשים, בזמן כשהוא לא יודע על המאמצים הגדולים לשיחרורו. הסורים מאלצים אותו לכתוב שלושה מכתבים לאשתו ולילדיו כשהם קובעים את נוסח המכתב. שברור שהוא לא כתב מרצונו</a:t>
            </a:r>
          </a:p>
          <a:p>
            <a:pPr algn="ctr" rtl="true">
              <a:lnSpc>
                <a:spcPts val="3109"/>
              </a:lnSpc>
              <a:spcBef>
                <a:spcPct val="0"/>
              </a:spcBef>
            </a:pP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5400000">
            <a:off x="3341501" y="1652815"/>
            <a:ext cx="6661702" cy="9813046"/>
          </a:xfrm>
          <a:custGeom>
            <a:avLst/>
            <a:gdLst/>
            <a:ahLst/>
            <a:cxnLst/>
            <a:rect r="r" b="b" t="t" l="l"/>
            <a:pathLst>
              <a:path h="9813046" w="6661702">
                <a:moveTo>
                  <a:pt x="0" y="0"/>
                </a:moveTo>
                <a:lnTo>
                  <a:pt x="6661702" y="0"/>
                </a:lnTo>
                <a:lnTo>
                  <a:pt x="6661702" y="9813046"/>
                </a:lnTo>
                <a:lnTo>
                  <a:pt x="0" y="9813046"/>
                </a:lnTo>
                <a:lnTo>
                  <a:pt x="0" y="0"/>
                </a:lnTo>
                <a:close/>
              </a:path>
            </a:pathLst>
          </a:custGeom>
          <a:blipFill>
            <a:blip r:embed="rId3"/>
            <a:stretch>
              <a:fillRect l="0" t="0" r="0" b="0"/>
            </a:stretch>
          </a:blipFill>
        </p:spPr>
      </p:sp>
      <p:sp>
        <p:nvSpPr>
          <p:cNvPr name="TextBox 4" id="4"/>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27</a:t>
            </a:r>
          </a:p>
        </p:txBody>
      </p:sp>
      <p:sp>
        <p:nvSpPr>
          <p:cNvPr name="TextBox 5" id="5"/>
          <p:cNvSpPr txBox="true"/>
          <p:nvPr/>
        </p:nvSpPr>
        <p:spPr>
          <a:xfrm rot="0">
            <a:off x="6217295" y="326750"/>
            <a:ext cx="11202293"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המאבק וגזר הדין</a:t>
            </a:r>
          </a:p>
        </p:txBody>
      </p:sp>
      <p:sp>
        <p:nvSpPr>
          <p:cNvPr name="TextBox 6" id="6"/>
          <p:cNvSpPr txBox="true"/>
          <p:nvPr/>
        </p:nvSpPr>
        <p:spPr>
          <a:xfrm rot="0">
            <a:off x="12104489" y="2326341"/>
            <a:ext cx="5154811" cy="3124936"/>
          </a:xfrm>
          <a:prstGeom prst="rect">
            <a:avLst/>
          </a:prstGeom>
        </p:spPr>
        <p:txBody>
          <a:bodyPr anchor="t" rtlCol="false" tIns="0" lIns="0" bIns="0" rIns="0">
            <a:spAutoFit/>
          </a:bodyPr>
          <a:lstStyle/>
          <a:p>
            <a:pPr algn="ctr" rtl="true">
              <a:lnSpc>
                <a:spcPts val="3109"/>
              </a:lnSpc>
            </a:pPr>
          </a:p>
          <a:p>
            <a:pPr algn="ctr" rtl="true">
              <a:lnSpc>
                <a:spcPts val="3109"/>
              </a:lnSpc>
            </a:pPr>
            <a:r>
              <a:rPr lang="en-US" sz="2221">
                <a:solidFill>
                  <a:srgbClr val="000000"/>
                </a:solidFill>
                <a:latin typeface="TT Mussels"/>
                <a:ea typeface="TT Mussels"/>
                <a:cs typeface="TT Mussels"/>
                <a:sym typeface="TT Mussels"/>
              </a:rPr>
              <a:t>101</a:t>
            </a:r>
            <a:r>
              <a:rPr lang="he-IL" sz="2221">
                <a:solidFill>
                  <a:srgbClr val="000000"/>
                </a:solidFill>
                <a:latin typeface="TT Mussels"/>
                <a:ea typeface="TT Mussels"/>
                <a:cs typeface="TT Mussels"/>
                <a:sym typeface="TT Mussels"/>
                <a:rtl val="true"/>
              </a:rPr>
              <a:t> ימים חלפו בין תפיסתו של אלי כהן לביצוע גזר דינו. בזמן הזה עונה אלי בעינויים קשים, בזמן כשהוא לא יודע על המאמצים הגדולים לשיחרורו. הסורים מאלצים אותו לכתוב שלושה מכתבים לאשתו ולילדיו כשהם קובעים את נוסח המכתב. שברור שהוא לא כתב מרצונו</a:t>
            </a:r>
          </a:p>
          <a:p>
            <a:pPr algn="ctr" rtl="true">
              <a:lnSpc>
                <a:spcPts val="3109"/>
              </a:lnSpc>
              <a:spcBef>
                <a:spcPct val="0"/>
              </a:spcBef>
            </a:pP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408402" y="939891"/>
            <a:ext cx="5391657" cy="3422364"/>
          </a:xfrm>
          <a:custGeom>
            <a:avLst/>
            <a:gdLst/>
            <a:ahLst/>
            <a:cxnLst/>
            <a:rect r="r" b="b" t="t" l="l"/>
            <a:pathLst>
              <a:path h="3422364" w="5391657">
                <a:moveTo>
                  <a:pt x="0" y="0"/>
                </a:moveTo>
                <a:lnTo>
                  <a:pt x="5391656" y="0"/>
                </a:lnTo>
                <a:lnTo>
                  <a:pt x="5391656" y="3422363"/>
                </a:lnTo>
                <a:lnTo>
                  <a:pt x="0" y="3422363"/>
                </a:lnTo>
                <a:lnTo>
                  <a:pt x="0" y="0"/>
                </a:lnTo>
                <a:close/>
              </a:path>
            </a:pathLst>
          </a:custGeom>
          <a:blipFill>
            <a:blip r:embed="rId3"/>
            <a:stretch>
              <a:fillRect l="0" t="0" r="0" b="0"/>
            </a:stretch>
          </a:blipFill>
        </p:spPr>
      </p:sp>
      <p:sp>
        <p:nvSpPr>
          <p:cNvPr name="Freeform 4" id="4"/>
          <p:cNvSpPr/>
          <p:nvPr/>
        </p:nvSpPr>
        <p:spPr>
          <a:xfrm flipH="false" flipV="false" rot="0">
            <a:off x="408402" y="5152879"/>
            <a:ext cx="5484975" cy="4105421"/>
          </a:xfrm>
          <a:custGeom>
            <a:avLst/>
            <a:gdLst/>
            <a:ahLst/>
            <a:cxnLst/>
            <a:rect r="r" b="b" t="t" l="l"/>
            <a:pathLst>
              <a:path h="4105421" w="5484975">
                <a:moveTo>
                  <a:pt x="0" y="0"/>
                </a:moveTo>
                <a:lnTo>
                  <a:pt x="5484975" y="0"/>
                </a:lnTo>
                <a:lnTo>
                  <a:pt x="5484975" y="4105421"/>
                </a:lnTo>
                <a:lnTo>
                  <a:pt x="0" y="4105421"/>
                </a:lnTo>
                <a:lnTo>
                  <a:pt x="0" y="0"/>
                </a:lnTo>
                <a:close/>
              </a:path>
            </a:pathLst>
          </a:custGeom>
          <a:blipFill>
            <a:blip r:embed="rId4"/>
            <a:stretch>
              <a:fillRect l="0" t="0" r="0" b="0"/>
            </a:stretch>
          </a:blipFill>
        </p:spPr>
      </p:sp>
      <p:sp>
        <p:nvSpPr>
          <p:cNvPr name="TextBox 5" id="5"/>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28</a:t>
            </a:r>
          </a:p>
        </p:txBody>
      </p:sp>
      <p:sp>
        <p:nvSpPr>
          <p:cNvPr name="TextBox 6" id="6"/>
          <p:cNvSpPr txBox="true"/>
          <p:nvPr/>
        </p:nvSpPr>
        <p:spPr>
          <a:xfrm rot="0">
            <a:off x="9964862" y="2593923"/>
            <a:ext cx="7637115"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ב-</a:t>
            </a:r>
            <a:r>
              <a:rPr lang="en-US" sz="2221">
                <a:solidFill>
                  <a:srgbClr val="000000"/>
                </a:solidFill>
                <a:latin typeface="TT Mussels"/>
                <a:ea typeface="TT Mussels"/>
                <a:cs typeface="TT Mussels"/>
                <a:sym typeface="TT Mussels"/>
              </a:rPr>
              <a:t>1</a:t>
            </a:r>
            <a:r>
              <a:rPr lang="he-IL" sz="2221">
                <a:solidFill>
                  <a:srgbClr val="000000"/>
                </a:solidFill>
                <a:latin typeface="TT Mussels"/>
                <a:ea typeface="TT Mussels"/>
                <a:cs typeface="TT Mussels"/>
                <a:sym typeface="TT Mussels"/>
                <a:rtl val="true"/>
              </a:rPr>
              <a:t> במאי, גזר בית המשפט הצבאי הסורי את דינו של אלי למוות בתלייה</a:t>
            </a:r>
          </a:p>
        </p:txBody>
      </p:sp>
      <p:sp>
        <p:nvSpPr>
          <p:cNvPr name="TextBox 7" id="7"/>
          <p:cNvSpPr txBox="true"/>
          <p:nvPr/>
        </p:nvSpPr>
        <p:spPr>
          <a:xfrm rot="0">
            <a:off x="6217295" y="326750"/>
            <a:ext cx="11202293"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המאבק וגזר הדין</a:t>
            </a:r>
          </a:p>
        </p:txBody>
      </p:sp>
      <p:sp>
        <p:nvSpPr>
          <p:cNvPr name="TextBox 8" id="8"/>
          <p:cNvSpPr txBox="true"/>
          <p:nvPr/>
        </p:nvSpPr>
        <p:spPr>
          <a:xfrm rot="0">
            <a:off x="172343" y="3194734"/>
            <a:ext cx="17584341" cy="117231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הסורים הביאו את הרב הראשי של הקהילה היהודית בדמשק הרב אנדובו, שאמר עם אלי כהן ווידוי.שם כתב את המכתב האחרון למשפחתו ולנדיה, אשתו ואם ילדיו.</a:t>
            </a:r>
          </a:p>
          <a:p>
            <a:pPr algn="ctr" rtl="true">
              <a:lnSpc>
                <a:spcPts val="3109"/>
              </a:lnSpc>
              <a:spcBef>
                <a:spcPct val="0"/>
              </a:spcBef>
            </a:pPr>
          </a:p>
          <a:p>
            <a:pPr algn="ctr" rtl="true">
              <a:lnSpc>
                <a:spcPts val="3109"/>
              </a:lnSpc>
              <a:spcBef>
                <a:spcPct val="0"/>
              </a:spcBef>
            </a:pPr>
          </a:p>
        </p:txBody>
      </p:sp>
      <p:sp>
        <p:nvSpPr>
          <p:cNvPr name="TextBox 9" id="9"/>
          <p:cNvSpPr txBox="true"/>
          <p:nvPr/>
        </p:nvSpPr>
        <p:spPr>
          <a:xfrm rot="0">
            <a:off x="994767" y="3871808"/>
            <a:ext cx="17293233" cy="1172311"/>
          </a:xfrm>
          <a:prstGeom prst="rect">
            <a:avLst/>
          </a:prstGeom>
        </p:spPr>
        <p:txBody>
          <a:bodyPr anchor="t" rtlCol="false" tIns="0" lIns="0" bIns="0" rIns="0">
            <a:spAutoFit/>
          </a:bodyPr>
          <a:lstStyle/>
          <a:p>
            <a:pPr algn="ctr">
              <a:lnSpc>
                <a:spcPts val="3109"/>
              </a:lnSpc>
              <a:spcBef>
                <a:spcPct val="0"/>
              </a:spcBef>
            </a:pPr>
            <a:r>
              <a:rPr lang="en-US" sz="2221">
                <a:solidFill>
                  <a:srgbClr val="000000"/>
                </a:solidFill>
                <a:latin typeface="TT Mussels"/>
                <a:ea typeface="TT Mussels"/>
                <a:cs typeface="TT Mussels"/>
                <a:sym typeface="TT Mussels"/>
              </a:rPr>
              <a:t> </a:t>
            </a:r>
            <a:r>
              <a:rPr lang="he-IL" sz="2221">
                <a:solidFill>
                  <a:srgbClr val="000000"/>
                </a:solidFill>
                <a:latin typeface="TT Mussels"/>
                <a:ea typeface="TT Mussels"/>
                <a:cs typeface="TT Mussels"/>
                <a:sym typeface="TT Mussels"/>
                <a:rtl val="true"/>
              </a:rPr>
              <a:t>בשעה </a:t>
            </a:r>
            <a:r>
              <a:rPr lang="en-US" sz="2221">
                <a:solidFill>
                  <a:srgbClr val="000000"/>
                </a:solidFill>
                <a:latin typeface="TT Mussels"/>
                <a:ea typeface="TT Mussels"/>
                <a:cs typeface="TT Mussels"/>
                <a:sym typeface="TT Mussels"/>
              </a:rPr>
              <a:t>3:25</a:t>
            </a:r>
            <a:r>
              <a:rPr lang="he-IL" sz="2221">
                <a:solidFill>
                  <a:srgbClr val="000000"/>
                </a:solidFill>
                <a:latin typeface="TT Mussels"/>
                <a:ea typeface="TT Mussels"/>
                <a:cs typeface="TT Mussels"/>
                <a:sym typeface="TT Mussels"/>
                <a:rtl val="true"/>
              </a:rPr>
              <a:t> שעון ישראל, הועלה אלי כהן לגרדום בכיכר אל מרג'ה בדמשק. גופתו נותרה תלויה לעיני העוברים ושבים בכיכר הסואנת עד השעה </a:t>
            </a:r>
            <a:r>
              <a:rPr lang="en-US" sz="2221">
                <a:solidFill>
                  <a:srgbClr val="000000"/>
                </a:solidFill>
                <a:latin typeface="TT Mussels"/>
                <a:ea typeface="TT Mussels"/>
                <a:cs typeface="TT Mussels"/>
                <a:sym typeface="TT Mussels"/>
              </a:rPr>
              <a:t>10:00</a:t>
            </a:r>
            <a:r>
              <a:rPr lang="he-IL" sz="2221">
                <a:solidFill>
                  <a:srgbClr val="000000"/>
                </a:solidFill>
                <a:latin typeface="TT Mussels"/>
                <a:ea typeface="TT Mussels"/>
                <a:cs typeface="TT Mussels"/>
                <a:sym typeface="TT Mussels"/>
                <a:rtl val="true"/>
              </a:rPr>
              <a:t> בבוקר, כשהיא מכוסה בסדין לבן ועלייה כתב האישום</a:t>
            </a:r>
            <a:r>
              <a:rPr lang="en-US" sz="2221">
                <a:solidFill>
                  <a:srgbClr val="000000"/>
                </a:solidFill>
                <a:latin typeface="TT Mussels"/>
                <a:ea typeface="TT Mussels"/>
                <a:cs typeface="TT Mussels"/>
                <a:sym typeface="TT Mussels"/>
              </a:rPr>
              <a:t>.</a:t>
            </a:r>
          </a:p>
          <a:p>
            <a:pPr algn="ctr">
              <a:lnSpc>
                <a:spcPts val="3109"/>
              </a:lnSpc>
              <a:spcBef>
                <a:spcPct val="0"/>
              </a:spcBef>
            </a:pP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344696" y="2383491"/>
            <a:ext cx="2940093" cy="6356958"/>
          </a:xfrm>
          <a:custGeom>
            <a:avLst/>
            <a:gdLst/>
            <a:ahLst/>
            <a:cxnLst/>
            <a:rect r="r" b="b" t="t" l="l"/>
            <a:pathLst>
              <a:path h="6356958" w="2940093">
                <a:moveTo>
                  <a:pt x="0" y="0"/>
                </a:moveTo>
                <a:lnTo>
                  <a:pt x="2940093" y="0"/>
                </a:lnTo>
                <a:lnTo>
                  <a:pt x="2940093" y="6356958"/>
                </a:lnTo>
                <a:lnTo>
                  <a:pt x="0" y="6356958"/>
                </a:lnTo>
                <a:lnTo>
                  <a:pt x="0" y="0"/>
                </a:lnTo>
                <a:close/>
              </a:path>
            </a:pathLst>
          </a:custGeom>
          <a:blipFill>
            <a:blip r:embed="rId3"/>
            <a:stretch>
              <a:fillRect l="0" t="0" r="0" b="0"/>
            </a:stretch>
          </a:blipFill>
        </p:spPr>
      </p:sp>
      <p:sp>
        <p:nvSpPr>
          <p:cNvPr name="TextBox 4" id="4"/>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29</a:t>
            </a:r>
          </a:p>
        </p:txBody>
      </p:sp>
      <p:sp>
        <p:nvSpPr>
          <p:cNvPr name="TextBox 5" id="5"/>
          <p:cNvSpPr txBox="true"/>
          <p:nvPr/>
        </p:nvSpPr>
        <p:spPr>
          <a:xfrm rot="0">
            <a:off x="2319635" y="326750"/>
            <a:ext cx="15099953"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נסיונות להשבתו ארצה</a:t>
            </a:r>
          </a:p>
        </p:txBody>
      </p:sp>
      <p:sp>
        <p:nvSpPr>
          <p:cNvPr name="TextBox 6" id="6"/>
          <p:cNvSpPr txBox="true"/>
          <p:nvPr/>
        </p:nvSpPr>
        <p:spPr>
          <a:xfrm rot="0">
            <a:off x="5974943" y="2917069"/>
            <a:ext cx="12313057" cy="4517783"/>
          </a:xfrm>
          <a:prstGeom prst="rect">
            <a:avLst/>
          </a:prstGeom>
        </p:spPr>
        <p:txBody>
          <a:bodyPr anchor="t" rtlCol="false" tIns="0" lIns="0" bIns="0" rIns="0">
            <a:spAutoFit/>
          </a:bodyPr>
          <a:lstStyle/>
          <a:p>
            <a:pPr algn="ctr" rtl="true" marL="695739" indent="-347870" lvl="1">
              <a:lnSpc>
                <a:spcPts val="4511"/>
              </a:lnSpc>
              <a:buFont typeface="Arial"/>
              <a:buChar char="•"/>
            </a:pPr>
            <a:r>
              <a:rPr lang="he-IL" sz="3222">
                <a:solidFill>
                  <a:srgbClr val="000000"/>
                </a:solidFill>
                <a:latin typeface="TT Mussels"/>
                <a:ea typeface="TT Mussels"/>
                <a:cs typeface="TT Mussels"/>
                <a:sym typeface="TT Mussels"/>
                <a:rtl val="true"/>
              </a:rPr>
              <a:t>בקיץ הקרוב ימלאו </a:t>
            </a:r>
            <a:r>
              <a:rPr lang="en-US" sz="3222">
                <a:solidFill>
                  <a:srgbClr val="000000"/>
                </a:solidFill>
                <a:latin typeface="TT Mussels"/>
                <a:ea typeface="TT Mussels"/>
                <a:cs typeface="TT Mussels"/>
                <a:sym typeface="TT Mussels"/>
              </a:rPr>
              <a:t>60</a:t>
            </a:r>
            <a:r>
              <a:rPr lang="he-IL" sz="3222">
                <a:solidFill>
                  <a:srgbClr val="000000"/>
                </a:solidFill>
                <a:latin typeface="TT Mussels"/>
                <a:ea typeface="TT Mussels"/>
                <a:cs typeface="TT Mussels"/>
                <a:sym typeface="TT Mussels"/>
                <a:rtl val="true"/>
              </a:rPr>
              <a:t> שנה להוצאתו של אלי כהן להורג</a:t>
            </a:r>
          </a:p>
          <a:p>
            <a:pPr algn="ctr" rtl="true" marL="695739" indent="-347870" lvl="1">
              <a:lnSpc>
                <a:spcPts val="4511"/>
              </a:lnSpc>
              <a:buFont typeface="Arial"/>
              <a:buChar char="•"/>
            </a:pPr>
            <a:r>
              <a:rPr lang="he-IL" sz="3222">
                <a:solidFill>
                  <a:srgbClr val="000000"/>
                </a:solidFill>
                <a:latin typeface="TT Mussels"/>
                <a:ea typeface="TT Mussels"/>
                <a:cs typeface="TT Mussels"/>
                <a:sym typeface="TT Mussels"/>
                <a:rtl val="true"/>
              </a:rPr>
              <a:t>עד היום מקום קבורתו נותר כתעלומה</a:t>
            </a:r>
          </a:p>
          <a:p>
            <a:pPr algn="ctr" rtl="true" marL="695739" indent="-347870" lvl="1">
              <a:lnSpc>
                <a:spcPts val="4511"/>
              </a:lnSpc>
              <a:buFont typeface="Arial"/>
              <a:buChar char="•"/>
            </a:pPr>
            <a:r>
              <a:rPr lang="he-IL" sz="3222">
                <a:solidFill>
                  <a:srgbClr val="000000"/>
                </a:solidFill>
                <a:latin typeface="TT Mussels"/>
                <a:ea typeface="TT Mussels"/>
                <a:cs typeface="TT Mussels"/>
                <a:sym typeface="TT Mussels"/>
                <a:rtl val="true"/>
              </a:rPr>
              <a:t>מקום קבורה ראשון:בית העלמין היהודי </a:t>
            </a:r>
          </a:p>
          <a:p>
            <a:pPr algn="ctr" rtl="true" marL="695739" indent="-347870" lvl="1">
              <a:lnSpc>
                <a:spcPts val="4511"/>
              </a:lnSpc>
              <a:buFont typeface="Arial"/>
              <a:buChar char="•"/>
            </a:pPr>
            <a:r>
              <a:rPr lang="he-IL" sz="3222">
                <a:solidFill>
                  <a:srgbClr val="000000"/>
                </a:solidFill>
                <a:latin typeface="TT Mussels"/>
                <a:ea typeface="TT Mussels"/>
                <a:cs typeface="TT Mussels"/>
                <a:sym typeface="TT Mussels"/>
                <a:rtl val="true"/>
              </a:rPr>
              <a:t>מתוך חשש למבצע צבאי הועברה פעמיים או שלוש</a:t>
            </a:r>
          </a:p>
          <a:p>
            <a:pPr algn="ctr" rtl="true" marL="695739" indent="-347870" lvl="1">
              <a:lnSpc>
                <a:spcPts val="4511"/>
              </a:lnSpc>
              <a:buFont typeface="Arial"/>
              <a:buChar char="•"/>
            </a:pPr>
            <a:r>
              <a:rPr lang="he-IL" sz="3222">
                <a:solidFill>
                  <a:srgbClr val="000000"/>
                </a:solidFill>
                <a:latin typeface="TT Mussels"/>
                <a:ea typeface="TT Mussels"/>
                <a:cs typeface="TT Mussels"/>
                <a:sym typeface="TT Mussels"/>
                <a:rtl val="true"/>
              </a:rPr>
              <a:t>עדויות סותרות לגבי המיקום האחרון</a:t>
            </a:r>
          </a:p>
          <a:p>
            <a:pPr algn="ctr" rtl="true" marL="695739" indent="-347870" lvl="1">
              <a:lnSpc>
                <a:spcPts val="4511"/>
              </a:lnSpc>
              <a:buFont typeface="Arial"/>
              <a:buChar char="•"/>
            </a:pPr>
            <a:r>
              <a:rPr lang="he-IL" sz="3222">
                <a:solidFill>
                  <a:srgbClr val="000000"/>
                </a:solidFill>
                <a:latin typeface="TT Mussels"/>
                <a:ea typeface="TT Mussels"/>
                <a:cs typeface="TT Mussels"/>
                <a:sym typeface="TT Mussels"/>
                <a:rtl val="true"/>
              </a:rPr>
              <a:t>ביולי </a:t>
            </a:r>
            <a:r>
              <a:rPr lang="en-US" sz="3222">
                <a:solidFill>
                  <a:srgbClr val="000000"/>
                </a:solidFill>
                <a:latin typeface="TT Mussels"/>
                <a:ea typeface="TT Mussels"/>
                <a:cs typeface="TT Mussels"/>
                <a:sym typeface="TT Mussels"/>
              </a:rPr>
              <a:t>2018</a:t>
            </a:r>
            <a:r>
              <a:rPr lang="he-IL" sz="3222">
                <a:solidFill>
                  <a:srgbClr val="000000"/>
                </a:solidFill>
                <a:latin typeface="TT Mussels"/>
                <a:ea typeface="TT Mussels"/>
                <a:cs typeface="TT Mussels"/>
                <a:sym typeface="TT Mussels"/>
                <a:rtl val="true"/>
              </a:rPr>
              <a:t> הודיע המוסד שהצליח לשים את ידו על השעון האישי שהיה על פרק ידו של אלי כהן לפני הוצאתו להורג, והוא מוצג כיום במוזיאון אלי כהן בהרצליה.</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162767" y="197324"/>
            <a:ext cx="7739981" cy="4687529"/>
            <a:chOff x="0" y="0"/>
            <a:chExt cx="10319975" cy="6250039"/>
          </a:xfrm>
        </p:grpSpPr>
        <p:pic>
          <p:nvPicPr>
            <p:cNvPr name="Picture 4" id="4"/>
            <p:cNvPicPr>
              <a:picLocks noChangeAspect="true"/>
            </p:cNvPicPr>
            <p:nvPr/>
          </p:nvPicPr>
          <p:blipFill>
            <a:blip r:embed="rId3"/>
            <a:srcRect l="0" t="762" r="0" b="762"/>
            <a:stretch>
              <a:fillRect/>
            </a:stretch>
          </p:blipFill>
          <p:spPr>
            <a:xfrm flipH="false" flipV="false">
              <a:off x="0" y="0"/>
              <a:ext cx="10319975" cy="6250039"/>
            </a:xfrm>
            <a:prstGeom prst="rect">
              <a:avLst/>
            </a:prstGeom>
          </p:spPr>
        </p:pic>
      </p:grpSp>
      <p:sp>
        <p:nvSpPr>
          <p:cNvPr name="Freeform 5" id="5"/>
          <p:cNvSpPr/>
          <p:nvPr/>
        </p:nvSpPr>
        <p:spPr>
          <a:xfrm flipH="false" flipV="false" rot="0">
            <a:off x="162767" y="8137442"/>
            <a:ext cx="7315200" cy="2020824"/>
          </a:xfrm>
          <a:custGeom>
            <a:avLst/>
            <a:gdLst/>
            <a:ahLst/>
            <a:cxnLst/>
            <a:rect r="r" b="b" t="t" l="l"/>
            <a:pathLst>
              <a:path h="2020824" w="7315200">
                <a:moveTo>
                  <a:pt x="0" y="0"/>
                </a:moveTo>
                <a:lnTo>
                  <a:pt x="7315200" y="0"/>
                </a:lnTo>
                <a:lnTo>
                  <a:pt x="7315200" y="2020824"/>
                </a:lnTo>
                <a:lnTo>
                  <a:pt x="0" y="20208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4126875" y="8137442"/>
            <a:ext cx="7315200" cy="2020824"/>
          </a:xfrm>
          <a:custGeom>
            <a:avLst/>
            <a:gdLst/>
            <a:ahLst/>
            <a:cxnLst/>
            <a:rect r="r" b="b" t="t" l="l"/>
            <a:pathLst>
              <a:path h="2020824" w="7315200">
                <a:moveTo>
                  <a:pt x="0" y="0"/>
                </a:moveTo>
                <a:lnTo>
                  <a:pt x="7315200" y="0"/>
                </a:lnTo>
                <a:lnTo>
                  <a:pt x="7315200" y="2020824"/>
                </a:lnTo>
                <a:lnTo>
                  <a:pt x="0" y="20208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7030994" y="8137442"/>
            <a:ext cx="7315200" cy="2020824"/>
          </a:xfrm>
          <a:custGeom>
            <a:avLst/>
            <a:gdLst/>
            <a:ahLst/>
            <a:cxnLst/>
            <a:rect r="r" b="b" t="t" l="l"/>
            <a:pathLst>
              <a:path h="2020824" w="7315200">
                <a:moveTo>
                  <a:pt x="0" y="0"/>
                </a:moveTo>
                <a:lnTo>
                  <a:pt x="7315200" y="0"/>
                </a:lnTo>
                <a:lnTo>
                  <a:pt x="7315200" y="2020824"/>
                </a:lnTo>
                <a:lnTo>
                  <a:pt x="0" y="20208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0" y="7300766"/>
            <a:ext cx="7315200" cy="1847088"/>
          </a:xfrm>
          <a:custGeom>
            <a:avLst/>
            <a:gdLst/>
            <a:ahLst/>
            <a:cxnLst/>
            <a:rect r="r" b="b" t="t" l="l"/>
            <a:pathLst>
              <a:path h="1847088" w="7315200">
                <a:moveTo>
                  <a:pt x="0" y="0"/>
                </a:moveTo>
                <a:lnTo>
                  <a:pt x="7315200" y="0"/>
                </a:lnTo>
                <a:lnTo>
                  <a:pt x="7315200" y="1847088"/>
                </a:lnTo>
                <a:lnTo>
                  <a:pt x="0" y="184708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7030994" y="7411212"/>
            <a:ext cx="7315200" cy="1847088"/>
          </a:xfrm>
          <a:custGeom>
            <a:avLst/>
            <a:gdLst/>
            <a:ahLst/>
            <a:cxnLst/>
            <a:rect r="r" b="b" t="t" l="l"/>
            <a:pathLst>
              <a:path h="1847088" w="7315200">
                <a:moveTo>
                  <a:pt x="0" y="0"/>
                </a:moveTo>
                <a:lnTo>
                  <a:pt x="7315200" y="0"/>
                </a:lnTo>
                <a:lnTo>
                  <a:pt x="7315200" y="1847088"/>
                </a:lnTo>
                <a:lnTo>
                  <a:pt x="0" y="184708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14126875" y="7411212"/>
            <a:ext cx="7315200" cy="1847088"/>
          </a:xfrm>
          <a:custGeom>
            <a:avLst/>
            <a:gdLst/>
            <a:ahLst/>
            <a:cxnLst/>
            <a:rect r="r" b="b" t="t" l="l"/>
            <a:pathLst>
              <a:path h="1847088" w="7315200">
                <a:moveTo>
                  <a:pt x="0" y="0"/>
                </a:moveTo>
                <a:lnTo>
                  <a:pt x="7315200" y="0"/>
                </a:lnTo>
                <a:lnTo>
                  <a:pt x="7315200" y="1847088"/>
                </a:lnTo>
                <a:lnTo>
                  <a:pt x="0" y="184708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1" id="11"/>
          <p:cNvSpPr txBox="true"/>
          <p:nvPr/>
        </p:nvSpPr>
        <p:spPr>
          <a:xfrm rot="0">
            <a:off x="4551714" y="110532"/>
            <a:ext cx="16230600" cy="1809259"/>
          </a:xfrm>
          <a:prstGeom prst="rect">
            <a:avLst/>
          </a:prstGeom>
        </p:spPr>
        <p:txBody>
          <a:bodyPr anchor="t" rtlCol="false" tIns="0" lIns="0" bIns="0" rIns="0">
            <a:spAutoFit/>
          </a:bodyPr>
          <a:lstStyle/>
          <a:p>
            <a:pPr algn="ctr" rtl="true" marL="0" indent="0" lvl="0">
              <a:lnSpc>
                <a:spcPts val="13294"/>
              </a:lnSpc>
              <a:spcBef>
                <a:spcPct val="0"/>
              </a:spcBef>
            </a:pPr>
            <a:r>
              <a:rPr lang="he-IL" sz="14450" spc="-303">
                <a:solidFill>
                  <a:srgbClr val="FF4444"/>
                </a:solidFill>
                <a:latin typeface="AC Compacta"/>
                <a:ea typeface="AC Compacta"/>
                <a:cs typeface="AC Compacta"/>
                <a:sym typeface="AC Compacta"/>
                <a:rtl val="true"/>
              </a:rPr>
              <a:t>אלי כהן כילד</a:t>
            </a:r>
          </a:p>
        </p:txBody>
      </p:sp>
      <p:sp>
        <p:nvSpPr>
          <p:cNvPr name="Freeform 12" id="12"/>
          <p:cNvSpPr/>
          <p:nvPr/>
        </p:nvSpPr>
        <p:spPr>
          <a:xfrm flipH="false" flipV="false" rot="0">
            <a:off x="2502954" y="334812"/>
            <a:ext cx="3059607" cy="1071213"/>
          </a:xfrm>
          <a:custGeom>
            <a:avLst/>
            <a:gdLst/>
            <a:ahLst/>
            <a:cxnLst/>
            <a:rect r="r" b="b" t="t" l="l"/>
            <a:pathLst>
              <a:path h="1071213" w="3059607">
                <a:moveTo>
                  <a:pt x="0" y="0"/>
                </a:moveTo>
                <a:lnTo>
                  <a:pt x="3059607" y="0"/>
                </a:lnTo>
                <a:lnTo>
                  <a:pt x="3059607" y="1071213"/>
                </a:lnTo>
                <a:lnTo>
                  <a:pt x="0" y="1071213"/>
                </a:lnTo>
                <a:lnTo>
                  <a:pt x="0" y="0"/>
                </a:lnTo>
                <a:close/>
              </a:path>
            </a:pathLst>
          </a:custGeom>
          <a:blipFill>
            <a:blip r:embed="rId8"/>
            <a:stretch>
              <a:fillRect l="0" t="0" r="0" b="0"/>
            </a:stretch>
          </a:blipFill>
        </p:spPr>
      </p:sp>
      <p:sp>
        <p:nvSpPr>
          <p:cNvPr name="TextBox 13" id="13"/>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4444"/>
                </a:solidFill>
                <a:latin typeface="TT Mussels Bold"/>
                <a:ea typeface="TT Mussels Bold"/>
                <a:cs typeface="TT Mussels Bold"/>
                <a:sym typeface="TT Mussels Bold"/>
              </a:rPr>
              <a:t>3</a:t>
            </a:r>
          </a:p>
        </p:txBody>
      </p:sp>
      <p:sp>
        <p:nvSpPr>
          <p:cNvPr name="TextBox 14" id="14"/>
          <p:cNvSpPr txBox="true"/>
          <p:nvPr/>
        </p:nvSpPr>
        <p:spPr>
          <a:xfrm rot="0">
            <a:off x="8415132" y="2681791"/>
            <a:ext cx="9107742" cy="3905986"/>
          </a:xfrm>
          <a:prstGeom prst="rect">
            <a:avLst/>
          </a:prstGeom>
        </p:spPr>
        <p:txBody>
          <a:bodyPr anchor="t" rtlCol="false" tIns="0" lIns="0" bIns="0" rIns="0">
            <a:spAutoFit/>
          </a:bodyPr>
          <a:lstStyle/>
          <a:p>
            <a:pPr algn="r" rtl="true">
              <a:lnSpc>
                <a:spcPts val="3109"/>
              </a:lnSpc>
            </a:pPr>
            <a:r>
              <a:rPr lang="he-IL" sz="2221" b="true">
                <a:solidFill>
                  <a:srgbClr val="000000"/>
                </a:solidFill>
                <a:latin typeface="TT Mussels Bold"/>
                <a:ea typeface="TT Mussels Bold"/>
                <a:cs typeface="TT Mussels Bold"/>
                <a:sym typeface="TT Mussels Bold"/>
                <a:rtl val="true"/>
              </a:rPr>
              <a:t>•נולד באלכסנדריה, מצרים (</a:t>
            </a:r>
            <a:r>
              <a:rPr lang="en-US" sz="2221" b="true">
                <a:solidFill>
                  <a:srgbClr val="000000"/>
                </a:solidFill>
                <a:latin typeface="TT Mussels Bold"/>
                <a:ea typeface="TT Mussels Bold"/>
                <a:cs typeface="TT Mussels Bold"/>
                <a:sym typeface="TT Mussels Bold"/>
              </a:rPr>
              <a:t>1924</a:t>
            </a:r>
            <a:r>
              <a:rPr lang="he-IL" sz="2221" b="true">
                <a:solidFill>
                  <a:srgbClr val="000000"/>
                </a:solidFill>
                <a:latin typeface="TT Mussels Bold"/>
                <a:ea typeface="TT Mussels Bold"/>
                <a:cs typeface="TT Mussels Bold"/>
                <a:sym typeface="TT Mussels Bold"/>
                <a:rtl val="true"/>
              </a:rPr>
              <a:t>) להורים שהיגרו בסוריה</a:t>
            </a:r>
          </a:p>
          <a:p>
            <a:pPr algn="r" rtl="true">
              <a:lnSpc>
                <a:spcPts val="3109"/>
              </a:lnSpc>
            </a:pPr>
            <a:r>
              <a:rPr lang="he-IL" sz="2221" b="true">
                <a:solidFill>
                  <a:srgbClr val="000000"/>
                </a:solidFill>
                <a:latin typeface="TT Mussels Bold"/>
                <a:ea typeface="TT Mussels Bold"/>
                <a:cs typeface="TT Mussels Bold"/>
                <a:sym typeface="TT Mussels Bold"/>
                <a:rtl val="true"/>
              </a:rPr>
              <a:t>••שפות הדיבור בבית היו ערבית וצרפתית. ההורים דאגו לשמור על בית עם צביון דתי ומסורתי.</a:t>
            </a:r>
          </a:p>
          <a:p>
            <a:pPr algn="r" rtl="true">
              <a:lnSpc>
                <a:spcPts val="3109"/>
              </a:lnSpc>
            </a:pPr>
            <a:r>
              <a:rPr lang="he-IL" sz="2221" b="true">
                <a:solidFill>
                  <a:srgbClr val="000000"/>
                </a:solidFill>
                <a:latin typeface="TT Mussels Bold"/>
                <a:ea typeface="TT Mussels Bold"/>
                <a:cs typeface="TT Mussels Bold"/>
                <a:sym typeface="TT Mussels Bold"/>
                <a:rtl val="true"/>
              </a:rPr>
              <a:t>•בילדותו אהב לצייר לצלם ולשוט בסירה בים. הוא ניחן בזיכרון מצוין, והישגיו במתמטיקה ובהנדסה היו מעולים.</a:t>
            </a:r>
          </a:p>
          <a:p>
            <a:pPr algn="r" rtl="true">
              <a:lnSpc>
                <a:spcPts val="3109"/>
              </a:lnSpc>
            </a:pPr>
            <a:r>
              <a:rPr lang="he-IL" sz="2221" b="true">
                <a:solidFill>
                  <a:srgbClr val="000000"/>
                </a:solidFill>
                <a:latin typeface="TT Mussels Bold"/>
                <a:ea typeface="TT Mussels Bold"/>
                <a:cs typeface="TT Mussels Bold"/>
                <a:sym typeface="TT Mussels Bold"/>
                <a:rtl val="true"/>
              </a:rPr>
              <a:t>•הצטיין בלימודיו בבית הספר היהודי והתקבל ללימודי הנדסה באוניברסיטת פארוק.</a:t>
            </a:r>
          </a:p>
          <a:p>
            <a:pPr algn="r" rtl="true">
              <a:lnSpc>
                <a:spcPts val="3109"/>
              </a:lnSpc>
              <a:spcBef>
                <a:spcPct val="0"/>
              </a:spcBef>
            </a:pPr>
          </a:p>
          <a:p>
            <a:pPr algn="l">
              <a:lnSpc>
                <a:spcPts val="3109"/>
              </a:lnSpc>
              <a:spcBef>
                <a:spcPct val="0"/>
              </a:spcBef>
            </a:pPr>
          </a:p>
          <a:p>
            <a:pPr algn="l">
              <a:lnSpc>
                <a:spcPts val="3109"/>
              </a:lnSpc>
              <a:spcBef>
                <a:spcPct val="0"/>
              </a:spcBef>
            </a:pPr>
          </a:p>
        </p:txBody>
      </p:sp>
      <p:sp>
        <p:nvSpPr>
          <p:cNvPr name="TextBox 15" id="15"/>
          <p:cNvSpPr txBox="true"/>
          <p:nvPr/>
        </p:nvSpPr>
        <p:spPr>
          <a:xfrm rot="0">
            <a:off x="162767" y="4827703"/>
            <a:ext cx="7924205" cy="781786"/>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אלי בתנועת החלוץ באלכסנדריה יחד עם השליח מישראל רפאל רקאנטי</a:t>
            </a:r>
          </a:p>
          <a:p>
            <a:pPr algn="ctr" rtl="true">
              <a:lnSpc>
                <a:spcPts val="3109"/>
              </a:lnSpc>
              <a:spcBef>
                <a:spcPct val="0"/>
              </a:spcBef>
            </a:pPr>
            <a:r>
              <a:rPr lang="he-IL" sz="2221">
                <a:solidFill>
                  <a:srgbClr val="000000"/>
                </a:solidFill>
                <a:latin typeface="TT Mussels"/>
                <a:ea typeface="TT Mussels"/>
                <a:cs typeface="TT Mussels"/>
                <a:sym typeface="TT Mussels"/>
                <a:rtl val="true"/>
              </a:rPr>
              <a:t> (לימים הבעלים של בנק דיסקונט)</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3893956" y="2275606"/>
            <a:ext cx="11301259" cy="5255085"/>
          </a:xfrm>
          <a:custGeom>
            <a:avLst/>
            <a:gdLst/>
            <a:ahLst/>
            <a:cxnLst/>
            <a:rect r="r" b="b" t="t" l="l"/>
            <a:pathLst>
              <a:path h="5255085" w="11301259">
                <a:moveTo>
                  <a:pt x="0" y="0"/>
                </a:moveTo>
                <a:lnTo>
                  <a:pt x="11301259" y="0"/>
                </a:lnTo>
                <a:lnTo>
                  <a:pt x="11301259" y="5255085"/>
                </a:lnTo>
                <a:lnTo>
                  <a:pt x="0" y="5255085"/>
                </a:lnTo>
                <a:lnTo>
                  <a:pt x="0" y="0"/>
                </a:lnTo>
                <a:close/>
              </a:path>
            </a:pathLst>
          </a:custGeom>
          <a:blipFill>
            <a:blip r:embed="rId3"/>
            <a:stretch>
              <a:fillRect l="0" t="0" r="0" b="0"/>
            </a:stretch>
          </a:blipFill>
        </p:spPr>
      </p:sp>
      <p:sp>
        <p:nvSpPr>
          <p:cNvPr name="TextBox 4" id="4"/>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30</a:t>
            </a:r>
          </a:p>
        </p:txBody>
      </p:sp>
      <p:sp>
        <p:nvSpPr>
          <p:cNvPr name="TextBox 5" id="5"/>
          <p:cNvSpPr txBox="true"/>
          <p:nvPr/>
        </p:nvSpPr>
        <p:spPr>
          <a:xfrm rot="0">
            <a:off x="2319635" y="326750"/>
            <a:ext cx="15099953"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נסיונות להשבתו ארצה</a:t>
            </a:r>
          </a:p>
        </p:txBody>
      </p:sp>
      <p:sp>
        <p:nvSpPr>
          <p:cNvPr name="TextBox 6" id="6"/>
          <p:cNvSpPr txBox="true"/>
          <p:nvPr/>
        </p:nvSpPr>
        <p:spPr>
          <a:xfrm rot="0">
            <a:off x="3648532" y="7851894"/>
            <a:ext cx="11792108" cy="1063625"/>
          </a:xfrm>
          <a:prstGeom prst="rect">
            <a:avLst/>
          </a:prstGeom>
        </p:spPr>
        <p:txBody>
          <a:bodyPr anchor="t" rtlCol="false" tIns="0" lIns="0" bIns="0" rIns="0">
            <a:spAutoFit/>
          </a:bodyPr>
          <a:lstStyle/>
          <a:p>
            <a:pPr algn="ctr" rtl="true">
              <a:lnSpc>
                <a:spcPts val="2800"/>
              </a:lnSpc>
              <a:spcBef>
                <a:spcPct val="0"/>
              </a:spcBef>
            </a:pPr>
            <a:r>
              <a:rPr lang="he-IL" b="true" sz="2000">
                <a:solidFill>
                  <a:srgbClr val="000000"/>
                </a:solidFill>
                <a:latin typeface="TT Mussels Bold"/>
                <a:ea typeface="TT Mussels Bold"/>
                <a:cs typeface="TT Mussels Bold"/>
                <a:sym typeface="TT Mussels Bold"/>
                <a:rtl val="true"/>
              </a:rPr>
              <a:t>בעקבות נפילת משטר אסד בדצמבר </a:t>
            </a:r>
            <a:r>
              <a:rPr lang="en-US" b="true" sz="2000">
                <a:solidFill>
                  <a:srgbClr val="000000"/>
                </a:solidFill>
                <a:latin typeface="TT Mussels Bold"/>
                <a:ea typeface="TT Mussels Bold"/>
                <a:cs typeface="TT Mussels Bold"/>
                <a:sym typeface="TT Mussels Bold"/>
              </a:rPr>
              <a:t>2024</a:t>
            </a:r>
            <a:r>
              <a:rPr lang="he-IL" b="true" sz="2000">
                <a:solidFill>
                  <a:srgbClr val="000000"/>
                </a:solidFill>
                <a:latin typeface="TT Mussels Bold"/>
                <a:ea typeface="TT Mussels Bold"/>
                <a:cs typeface="TT Mussels Bold"/>
                <a:sym typeface="TT Mussels Bold"/>
                <a:rtl val="true"/>
              </a:rPr>
              <a:t>, נפוצו שמועות על כך שישראל הצליחה להשיב את עצמותיו, אך שמועות אלו התבררו למרבה הצער כשמועות שווא.</a:t>
            </a:r>
          </a:p>
          <a:p>
            <a:pPr algn="ctr" rtl="true">
              <a:lnSpc>
                <a:spcPts val="2800"/>
              </a:lnSpc>
              <a:spcBef>
                <a:spcPct val="0"/>
              </a:spcBef>
            </a:pP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18548" y="7757160"/>
            <a:ext cx="7315200" cy="1691640"/>
          </a:xfrm>
          <a:custGeom>
            <a:avLst/>
            <a:gdLst/>
            <a:ahLst/>
            <a:cxnLst/>
            <a:rect r="r" b="b" t="t" l="l"/>
            <a:pathLst>
              <a:path h="1691640" w="7315200">
                <a:moveTo>
                  <a:pt x="0" y="0"/>
                </a:moveTo>
                <a:lnTo>
                  <a:pt x="7315200" y="0"/>
                </a:lnTo>
                <a:lnTo>
                  <a:pt x="7315200" y="1691640"/>
                </a:lnTo>
                <a:lnTo>
                  <a:pt x="0" y="169164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31</a:t>
            </a:r>
          </a:p>
        </p:txBody>
      </p:sp>
      <p:sp>
        <p:nvSpPr>
          <p:cNvPr name="TextBox 5" id="5"/>
          <p:cNvSpPr txBox="true"/>
          <p:nvPr/>
        </p:nvSpPr>
        <p:spPr>
          <a:xfrm rot="0">
            <a:off x="11287720" y="326750"/>
            <a:ext cx="6131868"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לסיכום....</a:t>
            </a:r>
          </a:p>
        </p:txBody>
      </p:sp>
      <p:sp>
        <p:nvSpPr>
          <p:cNvPr name="TextBox 6" id="6"/>
          <p:cNvSpPr txBox="true"/>
          <p:nvPr/>
        </p:nvSpPr>
        <p:spPr>
          <a:xfrm rot="0">
            <a:off x="1142471" y="2966591"/>
            <a:ext cx="16116829" cy="2407476"/>
          </a:xfrm>
          <a:prstGeom prst="rect">
            <a:avLst/>
          </a:prstGeom>
        </p:spPr>
        <p:txBody>
          <a:bodyPr anchor="t" rtlCol="false" tIns="0" lIns="0" bIns="0" rIns="0">
            <a:spAutoFit/>
          </a:bodyPr>
          <a:lstStyle/>
          <a:p>
            <a:pPr algn="ctr" rtl="true">
              <a:lnSpc>
                <a:spcPts val="3829"/>
              </a:lnSpc>
            </a:pPr>
            <a:r>
              <a:rPr lang="he-IL" b="true" sz="2735">
                <a:solidFill>
                  <a:srgbClr val="000000"/>
                </a:solidFill>
                <a:latin typeface="TT Mussels Bold"/>
                <a:ea typeface="TT Mussels Bold"/>
                <a:cs typeface="TT Mussels Bold"/>
                <a:sym typeface="TT Mussels Bold"/>
                <a:rtl val="true"/>
              </a:rPr>
              <a:t>לסיכום, אלי כהן, גיבור ישראל שפעל שלוש שנים תחת סכנת נפשות, והוצא להורג בסוריה, עדיין לא הובא לקבר ישראל, הסיפור שלו עוד לא נגמר, ואנו מקווים ומתפללים שבקרוב תובא גופתו לקבורה בארץ ישראל.</a:t>
            </a:r>
          </a:p>
          <a:p>
            <a:pPr algn="ctr" rtl="true">
              <a:lnSpc>
                <a:spcPts val="3829"/>
              </a:lnSpc>
            </a:pPr>
            <a:r>
              <a:rPr lang="he-IL" b="true" sz="2735">
                <a:solidFill>
                  <a:srgbClr val="000000"/>
                </a:solidFill>
                <a:latin typeface="TT Mussels Bold"/>
                <a:ea typeface="TT Mussels Bold"/>
                <a:cs typeface="TT Mussels Bold"/>
                <a:sym typeface="TT Mussels Bold"/>
                <a:rtl val="true"/>
              </a:rPr>
              <a:t>בתור מדריכים בגולן, לנו יש את הזכות ואת החובה להמשיך להנציח את אלי ולהעביר לדור הבא את ההשפעה של העשייה שלו עלינו עד היום.</a:t>
            </a:r>
          </a:p>
          <a:p>
            <a:pPr algn="ctr" rtl="true">
              <a:lnSpc>
                <a:spcPts val="3829"/>
              </a:lnSpc>
              <a:spcBef>
                <a:spcPct val="0"/>
              </a:spcBef>
            </a:pPr>
          </a:p>
        </p:txBody>
      </p:sp>
      <p:sp>
        <p:nvSpPr>
          <p:cNvPr name="TextBox 7" id="7"/>
          <p:cNvSpPr txBox="true"/>
          <p:nvPr/>
        </p:nvSpPr>
        <p:spPr>
          <a:xfrm rot="0">
            <a:off x="1257847" y="3090671"/>
            <a:ext cx="15772306" cy="1393610"/>
          </a:xfrm>
          <a:prstGeom prst="rect">
            <a:avLst/>
          </a:prstGeom>
        </p:spPr>
        <p:txBody>
          <a:bodyPr anchor="t" rtlCol="false" tIns="0" lIns="0" bIns="0" rIns="0">
            <a:spAutoFit/>
          </a:bodyPr>
          <a:lstStyle/>
          <a:p>
            <a:pPr algn="ctr" rtl="true">
              <a:lnSpc>
                <a:spcPts val="10472"/>
              </a:lnSpc>
            </a:pPr>
          </a:p>
        </p:txBody>
      </p:sp>
      <p:sp>
        <p:nvSpPr>
          <p:cNvPr name="TextBox 8" id="8"/>
          <p:cNvSpPr txBox="true"/>
          <p:nvPr/>
        </p:nvSpPr>
        <p:spPr>
          <a:xfrm rot="0">
            <a:off x="4636145" y="6888525"/>
            <a:ext cx="12813655"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תודה על ההקשבה!</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66310" y="2142833"/>
            <a:ext cx="7426796" cy="5220284"/>
          </a:xfrm>
          <a:custGeom>
            <a:avLst/>
            <a:gdLst/>
            <a:ahLst/>
            <a:cxnLst/>
            <a:rect r="r" b="b" t="t" l="l"/>
            <a:pathLst>
              <a:path h="5220284" w="7426796">
                <a:moveTo>
                  <a:pt x="0" y="0"/>
                </a:moveTo>
                <a:lnTo>
                  <a:pt x="7426797" y="0"/>
                </a:lnTo>
                <a:lnTo>
                  <a:pt x="7426797" y="5220284"/>
                </a:lnTo>
                <a:lnTo>
                  <a:pt x="0" y="5220284"/>
                </a:lnTo>
                <a:lnTo>
                  <a:pt x="0" y="0"/>
                </a:lnTo>
                <a:close/>
              </a:path>
            </a:pathLst>
          </a:custGeom>
          <a:blipFill>
            <a:blip r:embed="rId3"/>
            <a:stretch>
              <a:fillRect l="0" t="0" r="0" b="0"/>
            </a:stretch>
          </a:blipFill>
          <a:ln w="180975" cap="sq">
            <a:solidFill>
              <a:srgbClr val="000000"/>
            </a:solidFill>
            <a:prstDash val="solid"/>
            <a:miter/>
          </a:ln>
        </p:spPr>
      </p:sp>
      <p:sp>
        <p:nvSpPr>
          <p:cNvPr name="TextBox 4" id="4"/>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353535"/>
                </a:solidFill>
                <a:latin typeface="TT Mussels Bold"/>
                <a:ea typeface="TT Mussels Bold"/>
                <a:cs typeface="TT Mussels Bold"/>
                <a:sym typeface="TT Mussels Bold"/>
              </a:rPr>
              <a:t>4</a:t>
            </a:r>
          </a:p>
        </p:txBody>
      </p:sp>
      <p:sp>
        <p:nvSpPr>
          <p:cNvPr name="TextBox 5" id="5"/>
          <p:cNvSpPr txBox="true"/>
          <p:nvPr/>
        </p:nvSpPr>
        <p:spPr>
          <a:xfrm rot="0">
            <a:off x="3574284" y="126555"/>
            <a:ext cx="16230600" cy="1809259"/>
          </a:xfrm>
          <a:prstGeom prst="rect">
            <a:avLst/>
          </a:prstGeom>
        </p:spPr>
        <p:txBody>
          <a:bodyPr anchor="t" rtlCol="false" tIns="0" lIns="0" bIns="0" rIns="0">
            <a:spAutoFit/>
          </a:bodyPr>
          <a:lstStyle/>
          <a:p>
            <a:pPr algn="ctr" rtl="true" marL="0" indent="0" lvl="0">
              <a:lnSpc>
                <a:spcPts val="13294"/>
              </a:lnSpc>
              <a:spcBef>
                <a:spcPct val="0"/>
              </a:spcBef>
            </a:pPr>
            <a:r>
              <a:rPr lang="he-IL" sz="14450" spc="-303">
                <a:solidFill>
                  <a:srgbClr val="FF4444"/>
                </a:solidFill>
                <a:latin typeface="AC Compacta"/>
                <a:ea typeface="AC Compacta"/>
                <a:cs typeface="AC Compacta"/>
                <a:sym typeface="AC Compacta"/>
                <a:rtl val="true"/>
              </a:rPr>
              <a:t>אירועים מעצבים</a:t>
            </a:r>
          </a:p>
        </p:txBody>
      </p:sp>
      <p:sp>
        <p:nvSpPr>
          <p:cNvPr name="TextBox 6" id="6"/>
          <p:cNvSpPr txBox="true"/>
          <p:nvPr/>
        </p:nvSpPr>
        <p:spPr>
          <a:xfrm rot="0">
            <a:off x="9139238" y="4528769"/>
            <a:ext cx="9525" cy="391261"/>
          </a:xfrm>
          <a:prstGeom prst="rect">
            <a:avLst/>
          </a:prstGeom>
        </p:spPr>
        <p:txBody>
          <a:bodyPr anchor="t" rtlCol="false" tIns="0" lIns="0" bIns="0" rIns="0">
            <a:spAutoFit/>
          </a:bodyPr>
          <a:lstStyle/>
          <a:p>
            <a:pPr algn="ctr">
              <a:lnSpc>
                <a:spcPts val="3109"/>
              </a:lnSpc>
              <a:spcBef>
                <a:spcPct val="0"/>
              </a:spcBef>
            </a:pPr>
          </a:p>
        </p:txBody>
      </p:sp>
      <p:sp>
        <p:nvSpPr>
          <p:cNvPr name="TextBox 7" id="7"/>
          <p:cNvSpPr txBox="true"/>
          <p:nvPr/>
        </p:nvSpPr>
        <p:spPr>
          <a:xfrm rot="0">
            <a:off x="6633371" y="664472"/>
            <a:ext cx="12193622" cy="4787277"/>
          </a:xfrm>
          <a:prstGeom prst="rect">
            <a:avLst/>
          </a:prstGeom>
        </p:spPr>
        <p:txBody>
          <a:bodyPr anchor="t" rtlCol="false" tIns="0" lIns="0" bIns="0" rIns="0">
            <a:spAutoFit/>
          </a:bodyPr>
          <a:lstStyle/>
          <a:p>
            <a:pPr algn="ctr" rtl="true">
              <a:lnSpc>
                <a:spcPts val="12742"/>
              </a:lnSpc>
            </a:pPr>
          </a:p>
          <a:p>
            <a:pPr algn="ctr" rtl="true">
              <a:lnSpc>
                <a:spcPts val="12742"/>
              </a:lnSpc>
            </a:pPr>
            <a:r>
              <a:rPr lang="he-IL" sz="9102">
                <a:solidFill>
                  <a:srgbClr val="000000"/>
                </a:solidFill>
                <a:latin typeface="Suez One"/>
                <a:ea typeface="Suez One"/>
                <a:cs typeface="Suez One"/>
                <a:sym typeface="Suez One"/>
                <a:rtl val="true"/>
              </a:rPr>
              <a:t>פרשת ''שני האליהו''-</a:t>
            </a:r>
          </a:p>
          <a:p>
            <a:pPr algn="ctr" rtl="true">
              <a:lnSpc>
                <a:spcPts val="12742"/>
              </a:lnSpc>
            </a:pPr>
            <a:r>
              <a:rPr lang="he-IL" sz="9102">
                <a:solidFill>
                  <a:srgbClr val="000000"/>
                </a:solidFill>
                <a:latin typeface="Suez One"/>
                <a:ea typeface="Suez One"/>
                <a:cs typeface="Suez One"/>
                <a:sym typeface="Suez One"/>
                <a:rtl val="true"/>
              </a:rPr>
              <a:t>פרשת ‘’עסק הביש’’</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2028549" y="2650268"/>
            <a:ext cx="2364738" cy="3102536"/>
          </a:xfrm>
          <a:custGeom>
            <a:avLst/>
            <a:gdLst/>
            <a:ahLst/>
            <a:cxnLst/>
            <a:rect r="r" b="b" t="t" l="l"/>
            <a:pathLst>
              <a:path h="3102536" w="2364738">
                <a:moveTo>
                  <a:pt x="0" y="0"/>
                </a:moveTo>
                <a:lnTo>
                  <a:pt x="2364738" y="0"/>
                </a:lnTo>
                <a:lnTo>
                  <a:pt x="2364738" y="3102536"/>
                </a:lnTo>
                <a:lnTo>
                  <a:pt x="0" y="3102536"/>
                </a:lnTo>
                <a:lnTo>
                  <a:pt x="0" y="0"/>
                </a:lnTo>
                <a:close/>
              </a:path>
            </a:pathLst>
          </a:custGeom>
          <a:blipFill>
            <a:blip r:embed="rId3"/>
            <a:stretch>
              <a:fillRect l="0" t="0" r="0" b="0"/>
            </a:stretch>
          </a:blipFill>
        </p:spPr>
      </p:sp>
      <p:sp>
        <p:nvSpPr>
          <p:cNvPr name="Freeform 4" id="4"/>
          <p:cNvSpPr/>
          <p:nvPr/>
        </p:nvSpPr>
        <p:spPr>
          <a:xfrm flipH="false" flipV="false" rot="0">
            <a:off x="11168611" y="4242176"/>
            <a:ext cx="904085" cy="985379"/>
          </a:xfrm>
          <a:custGeom>
            <a:avLst/>
            <a:gdLst/>
            <a:ahLst/>
            <a:cxnLst/>
            <a:rect r="r" b="b" t="t" l="l"/>
            <a:pathLst>
              <a:path h="985379" w="904085">
                <a:moveTo>
                  <a:pt x="0" y="0"/>
                </a:moveTo>
                <a:lnTo>
                  <a:pt x="904085" y="0"/>
                </a:lnTo>
                <a:lnTo>
                  <a:pt x="904085" y="985379"/>
                </a:lnTo>
                <a:lnTo>
                  <a:pt x="0" y="985379"/>
                </a:lnTo>
                <a:lnTo>
                  <a:pt x="0" y="0"/>
                </a:lnTo>
                <a:close/>
              </a:path>
            </a:pathLst>
          </a:custGeom>
          <a:blipFill>
            <a:blip r:embed="rId4"/>
            <a:stretch>
              <a:fillRect l="0" t="0" r="0" b="0"/>
            </a:stretch>
          </a:blipFill>
        </p:spPr>
      </p:sp>
      <p:sp>
        <p:nvSpPr>
          <p:cNvPr name="Freeform 5" id="5"/>
          <p:cNvSpPr/>
          <p:nvPr/>
        </p:nvSpPr>
        <p:spPr>
          <a:xfrm flipH="false" flipV="false" rot="0">
            <a:off x="6286905" y="2650268"/>
            <a:ext cx="3832333" cy="5514148"/>
          </a:xfrm>
          <a:custGeom>
            <a:avLst/>
            <a:gdLst/>
            <a:ahLst/>
            <a:cxnLst/>
            <a:rect r="r" b="b" t="t" l="l"/>
            <a:pathLst>
              <a:path h="5514148" w="3832333">
                <a:moveTo>
                  <a:pt x="0" y="0"/>
                </a:moveTo>
                <a:lnTo>
                  <a:pt x="3832333" y="0"/>
                </a:lnTo>
                <a:lnTo>
                  <a:pt x="3832333" y="5514148"/>
                </a:lnTo>
                <a:lnTo>
                  <a:pt x="0" y="5514148"/>
                </a:lnTo>
                <a:lnTo>
                  <a:pt x="0" y="0"/>
                </a:lnTo>
                <a:close/>
              </a:path>
            </a:pathLst>
          </a:custGeom>
          <a:blipFill>
            <a:blip r:embed="rId5"/>
            <a:stretch>
              <a:fillRect l="0" t="0" r="0" b="0"/>
            </a:stretch>
          </a:blipFill>
        </p:spPr>
      </p:sp>
      <p:sp>
        <p:nvSpPr>
          <p:cNvPr name="Freeform 6" id="6"/>
          <p:cNvSpPr/>
          <p:nvPr/>
        </p:nvSpPr>
        <p:spPr>
          <a:xfrm flipH="false" flipV="false" rot="0">
            <a:off x="11460452" y="6777893"/>
            <a:ext cx="3304392" cy="2670907"/>
          </a:xfrm>
          <a:custGeom>
            <a:avLst/>
            <a:gdLst/>
            <a:ahLst/>
            <a:cxnLst/>
            <a:rect r="r" b="b" t="t" l="l"/>
            <a:pathLst>
              <a:path h="2670907" w="3304392">
                <a:moveTo>
                  <a:pt x="0" y="0"/>
                </a:moveTo>
                <a:lnTo>
                  <a:pt x="3304392" y="0"/>
                </a:lnTo>
                <a:lnTo>
                  <a:pt x="3304392" y="2670907"/>
                </a:lnTo>
                <a:lnTo>
                  <a:pt x="0" y="2670907"/>
                </a:lnTo>
                <a:lnTo>
                  <a:pt x="0" y="0"/>
                </a:lnTo>
                <a:close/>
              </a:path>
            </a:pathLst>
          </a:custGeom>
          <a:blipFill>
            <a:blip r:embed="rId6"/>
            <a:stretch>
              <a:fillRect l="0" t="0" r="0" b="0"/>
            </a:stretch>
          </a:blipFill>
        </p:spPr>
      </p:sp>
      <p:sp>
        <p:nvSpPr>
          <p:cNvPr name="TextBox 7" id="7"/>
          <p:cNvSpPr txBox="true"/>
          <p:nvPr/>
        </p:nvSpPr>
        <p:spPr>
          <a:xfrm rot="0">
            <a:off x="14422887" y="3113708"/>
            <a:ext cx="3433167" cy="979172"/>
          </a:xfrm>
          <a:prstGeom prst="rect">
            <a:avLst/>
          </a:prstGeom>
        </p:spPr>
        <p:txBody>
          <a:bodyPr anchor="t" rtlCol="false" tIns="0" lIns="0" bIns="0" rIns="0">
            <a:spAutoFit/>
          </a:bodyPr>
          <a:lstStyle/>
          <a:p>
            <a:pPr algn="ctr">
              <a:lnSpc>
                <a:spcPts val="7979"/>
              </a:lnSpc>
              <a:spcBef>
                <a:spcPct val="0"/>
              </a:spcBef>
            </a:pPr>
            <a:r>
              <a:rPr lang="he-IL" sz="5699">
                <a:solidFill>
                  <a:srgbClr val="000000"/>
                </a:solidFill>
                <a:latin typeface="TT Mussels"/>
                <a:ea typeface="TT Mussels"/>
                <a:cs typeface="TT Mussels"/>
                <a:sym typeface="TT Mussels"/>
                <a:rtl val="true"/>
              </a:rPr>
              <a:t>מבצע קדש</a:t>
            </a:r>
            <a:r>
              <a:rPr lang="en-US" sz="5699">
                <a:solidFill>
                  <a:srgbClr val="000000"/>
                </a:solidFill>
                <a:latin typeface="TT Mussels"/>
                <a:ea typeface="TT Mussels"/>
                <a:cs typeface="TT Mussels"/>
                <a:sym typeface="TT Mussels"/>
              </a:rPr>
              <a:t>-</a:t>
            </a:r>
          </a:p>
        </p:txBody>
      </p:sp>
      <p:sp>
        <p:nvSpPr>
          <p:cNvPr name="TextBox 8" id="8"/>
          <p:cNvSpPr txBox="true"/>
          <p:nvPr/>
        </p:nvSpPr>
        <p:spPr>
          <a:xfrm rot="0">
            <a:off x="10478458" y="4188129"/>
            <a:ext cx="9069604" cy="979172"/>
          </a:xfrm>
          <a:prstGeom prst="rect">
            <a:avLst/>
          </a:prstGeom>
        </p:spPr>
        <p:txBody>
          <a:bodyPr anchor="t" rtlCol="false" tIns="0" lIns="0" bIns="0" rIns="0">
            <a:spAutoFit/>
          </a:bodyPr>
          <a:lstStyle/>
          <a:p>
            <a:pPr algn="ctr" rtl="true">
              <a:lnSpc>
                <a:spcPts val="7979"/>
              </a:lnSpc>
              <a:spcBef>
                <a:spcPct val="0"/>
              </a:spcBef>
            </a:pPr>
            <a:r>
              <a:rPr lang="he-IL" sz="5699">
                <a:solidFill>
                  <a:srgbClr val="000000"/>
                </a:solidFill>
                <a:latin typeface="TT Mussels"/>
                <a:ea typeface="TT Mussels"/>
                <a:cs typeface="TT Mussels"/>
                <a:sym typeface="TT Mussels"/>
                <a:rtl val="true"/>
              </a:rPr>
              <a:t>-גירוש ועלייה ארצה </a:t>
            </a:r>
          </a:p>
        </p:txBody>
      </p:sp>
      <p:sp>
        <p:nvSpPr>
          <p:cNvPr name="TextBox 9" id="9"/>
          <p:cNvSpPr txBox="true"/>
          <p:nvPr/>
        </p:nvSpPr>
        <p:spPr>
          <a:xfrm rot="0">
            <a:off x="11168611" y="5262551"/>
            <a:ext cx="6687443" cy="979172"/>
          </a:xfrm>
          <a:prstGeom prst="rect">
            <a:avLst/>
          </a:prstGeom>
        </p:spPr>
        <p:txBody>
          <a:bodyPr anchor="t" rtlCol="false" tIns="0" lIns="0" bIns="0" rIns="0">
            <a:spAutoFit/>
          </a:bodyPr>
          <a:lstStyle/>
          <a:p>
            <a:pPr algn="ctr" rtl="true">
              <a:lnSpc>
                <a:spcPts val="7979"/>
              </a:lnSpc>
              <a:spcBef>
                <a:spcPct val="0"/>
              </a:spcBef>
            </a:pPr>
            <a:r>
              <a:rPr lang="he-IL" sz="5699">
                <a:solidFill>
                  <a:srgbClr val="000000"/>
                </a:solidFill>
                <a:latin typeface="TT Mussels"/>
                <a:ea typeface="TT Mussels"/>
                <a:cs typeface="TT Mussels"/>
                <a:sym typeface="TT Mussels"/>
                <a:rtl val="true"/>
              </a:rPr>
              <a:t>-גיוס למודיעין הישראלי </a:t>
            </a:r>
          </a:p>
        </p:txBody>
      </p:sp>
      <p:sp>
        <p:nvSpPr>
          <p:cNvPr name="TextBox 10" id="10"/>
          <p:cNvSpPr txBox="true"/>
          <p:nvPr/>
        </p:nvSpPr>
        <p:spPr>
          <a:xfrm rot="0">
            <a:off x="15144639" y="6281755"/>
            <a:ext cx="2647057" cy="979172"/>
          </a:xfrm>
          <a:prstGeom prst="rect">
            <a:avLst/>
          </a:prstGeom>
        </p:spPr>
        <p:txBody>
          <a:bodyPr anchor="t" rtlCol="false" tIns="0" lIns="0" bIns="0" rIns="0">
            <a:spAutoFit/>
          </a:bodyPr>
          <a:lstStyle/>
          <a:p>
            <a:pPr algn="ctr" rtl="true">
              <a:lnSpc>
                <a:spcPts val="7979"/>
              </a:lnSpc>
              <a:spcBef>
                <a:spcPct val="0"/>
              </a:spcBef>
            </a:pPr>
            <a:r>
              <a:rPr lang="he-IL" sz="5699">
                <a:solidFill>
                  <a:srgbClr val="000000"/>
                </a:solidFill>
                <a:latin typeface="TT Mussels"/>
                <a:ea typeface="TT Mussels"/>
                <a:cs typeface="TT Mussels"/>
                <a:sym typeface="TT Mussels"/>
                <a:rtl val="true"/>
              </a:rPr>
              <a:t>-המשביר</a:t>
            </a:r>
          </a:p>
        </p:txBody>
      </p:sp>
      <p:sp>
        <p:nvSpPr>
          <p:cNvPr name="TextBox 11" id="11"/>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4444"/>
                </a:solidFill>
                <a:latin typeface="TT Mussels Bold"/>
                <a:ea typeface="TT Mussels Bold"/>
                <a:cs typeface="TT Mussels Bold"/>
                <a:sym typeface="TT Mussels Bold"/>
              </a:rPr>
              <a:t>5</a:t>
            </a:r>
          </a:p>
        </p:txBody>
      </p:sp>
      <p:sp>
        <p:nvSpPr>
          <p:cNvPr name="TextBox 12" id="12"/>
          <p:cNvSpPr txBox="true"/>
          <p:nvPr/>
        </p:nvSpPr>
        <p:spPr>
          <a:xfrm rot="0">
            <a:off x="616835" y="5865147"/>
            <a:ext cx="5506155" cy="2734411"/>
          </a:xfrm>
          <a:prstGeom prst="rect">
            <a:avLst/>
          </a:prstGeom>
        </p:spPr>
        <p:txBody>
          <a:bodyPr anchor="t" rtlCol="false" tIns="0" lIns="0" bIns="0" rIns="0">
            <a:spAutoFit/>
          </a:bodyPr>
          <a:lstStyle/>
          <a:p>
            <a:pPr algn="ctr" rtl="true">
              <a:lnSpc>
                <a:spcPts val="3109"/>
              </a:lnSpc>
            </a:pPr>
            <a:r>
              <a:rPr lang="he-IL" sz="2221">
                <a:solidFill>
                  <a:srgbClr val="000000"/>
                </a:solidFill>
                <a:latin typeface="TT Mussels"/>
                <a:ea typeface="TT Mussels"/>
                <a:cs typeface="TT Mussels"/>
                <a:sym typeface="TT Mussels"/>
                <a:rtl val="true"/>
              </a:rPr>
              <a:t> ראש הממשלה יצחק רבין: "לאחר מבצע קדש ב־</a:t>
            </a:r>
            <a:r>
              <a:rPr lang="en-US" sz="2221">
                <a:solidFill>
                  <a:srgbClr val="000000"/>
                </a:solidFill>
                <a:latin typeface="TT Mussels"/>
                <a:ea typeface="TT Mussels"/>
                <a:cs typeface="TT Mussels"/>
                <a:sym typeface="TT Mussels"/>
              </a:rPr>
              <a:t>1956</a:t>
            </a:r>
            <a:r>
              <a:rPr lang="he-IL" sz="2221">
                <a:solidFill>
                  <a:srgbClr val="000000"/>
                </a:solidFill>
                <a:latin typeface="TT Mussels"/>
                <a:ea typeface="TT Mussels"/>
                <a:cs typeface="TT Mussels"/>
                <a:sym typeface="TT Mussels"/>
                <a:rtl val="true"/>
              </a:rPr>
              <a:t>, אלי כהן נשאר מרצונו באלכסנדריה כדי לסייע בהעלאתם של אחרוני יהודי מצרים לישראל. הוא מילא שליחות זו בתחושה מופלאה של אחריות לאומית הוא עצמו עלה לישראל רק בתום המשימה, בראשית </a:t>
            </a:r>
            <a:r>
              <a:rPr lang="en-US" sz="2221">
                <a:solidFill>
                  <a:srgbClr val="000000"/>
                </a:solidFill>
                <a:latin typeface="TT Mussels"/>
                <a:ea typeface="TT Mussels"/>
                <a:cs typeface="TT Mussels"/>
                <a:sym typeface="TT Mussels"/>
              </a:rPr>
              <a:t>1957</a:t>
            </a:r>
            <a:r>
              <a:rPr lang="ar-EG" sz="2221">
                <a:solidFill>
                  <a:srgbClr val="000000"/>
                </a:solidFill>
                <a:latin typeface="TT Mussels"/>
                <a:ea typeface="TT Mussels"/>
                <a:cs typeface="TT Mussels"/>
                <a:sym typeface="TT Mussels"/>
                <a:rtl val="true"/>
              </a:rPr>
              <a:t>." </a:t>
            </a:r>
          </a:p>
          <a:p>
            <a:pPr algn="ctr" rtl="true">
              <a:lnSpc>
                <a:spcPts val="3109"/>
              </a:lnSpc>
              <a:spcBef>
                <a:spcPct val="0"/>
              </a:spcBef>
            </a:pPr>
          </a:p>
        </p:txBody>
      </p:sp>
      <p:sp>
        <p:nvSpPr>
          <p:cNvPr name="TextBox 13" id="13"/>
          <p:cNvSpPr txBox="true"/>
          <p:nvPr/>
        </p:nvSpPr>
        <p:spPr>
          <a:xfrm rot="0">
            <a:off x="2578702" y="-177725"/>
            <a:ext cx="16230600" cy="1809259"/>
          </a:xfrm>
          <a:prstGeom prst="rect">
            <a:avLst/>
          </a:prstGeom>
        </p:spPr>
        <p:txBody>
          <a:bodyPr anchor="t" rtlCol="false" tIns="0" lIns="0" bIns="0" rIns="0">
            <a:spAutoFit/>
          </a:bodyPr>
          <a:lstStyle/>
          <a:p>
            <a:pPr algn="ctr" rtl="true" marL="0" indent="0" lvl="0">
              <a:lnSpc>
                <a:spcPts val="13294"/>
              </a:lnSpc>
              <a:spcBef>
                <a:spcPct val="0"/>
              </a:spcBef>
            </a:pPr>
            <a:r>
              <a:rPr lang="he-IL" sz="14450" spc="-303">
                <a:solidFill>
                  <a:srgbClr val="FF4444"/>
                </a:solidFill>
                <a:latin typeface="AC Compacta"/>
                <a:ea typeface="AC Compacta"/>
                <a:cs typeface="AC Compacta"/>
                <a:sym typeface="AC Compacta"/>
                <a:rtl val="true"/>
              </a:rPr>
              <a:t>עלייה וגיוס למודיעין</a:t>
            </a:r>
          </a:p>
        </p:txBody>
      </p:sp>
      <p:sp>
        <p:nvSpPr>
          <p:cNvPr name="TextBox 14" id="14"/>
          <p:cNvSpPr txBox="true"/>
          <p:nvPr/>
        </p:nvSpPr>
        <p:spPr>
          <a:xfrm rot="0">
            <a:off x="5927686" y="8337833"/>
            <a:ext cx="4550773" cy="920467"/>
          </a:xfrm>
          <a:prstGeom prst="rect">
            <a:avLst/>
          </a:prstGeom>
        </p:spPr>
        <p:txBody>
          <a:bodyPr anchor="t" rtlCol="false" tIns="0" lIns="0" bIns="0" rIns="0">
            <a:spAutoFit/>
          </a:bodyPr>
          <a:lstStyle/>
          <a:p>
            <a:pPr algn="ctr" rtl="true">
              <a:lnSpc>
                <a:spcPts val="1841"/>
              </a:lnSpc>
              <a:spcBef>
                <a:spcPct val="0"/>
              </a:spcBef>
            </a:pPr>
            <a:r>
              <a:rPr lang="he-IL" sz="1315">
                <a:solidFill>
                  <a:srgbClr val="000000"/>
                </a:solidFill>
                <a:latin typeface="TT Mussels"/>
                <a:ea typeface="TT Mussels"/>
                <a:cs typeface="TT Mussels"/>
                <a:sym typeface="TT Mussels"/>
                <a:rtl val="true"/>
              </a:rPr>
              <a:t>דף </a:t>
            </a:r>
            <a:r>
              <a:rPr lang="en-US" sz="1315">
                <a:solidFill>
                  <a:srgbClr val="000000"/>
                </a:solidFill>
                <a:latin typeface="TT Mussels"/>
                <a:ea typeface="TT Mussels"/>
                <a:cs typeface="TT Mussels"/>
                <a:sym typeface="TT Mussels"/>
              </a:rPr>
              <a:t>1</a:t>
            </a:r>
            <a:r>
              <a:rPr lang="he-IL" sz="1315">
                <a:solidFill>
                  <a:srgbClr val="000000"/>
                </a:solidFill>
                <a:latin typeface="TT Mussels"/>
                <a:ea typeface="TT Mussels"/>
                <a:cs typeface="TT Mussels"/>
                <a:sym typeface="TT Mussels"/>
                <a:rtl val="true"/>
              </a:rPr>
              <a:t> מתוך </a:t>
            </a:r>
            <a:r>
              <a:rPr lang="en-US" sz="1315">
                <a:solidFill>
                  <a:srgbClr val="000000"/>
                </a:solidFill>
                <a:latin typeface="TT Mussels"/>
                <a:ea typeface="TT Mussels"/>
                <a:cs typeface="TT Mussels"/>
                <a:sym typeface="TT Mussels"/>
              </a:rPr>
              <a:t>8</a:t>
            </a:r>
            <a:r>
              <a:rPr lang="he-IL" sz="1315">
                <a:solidFill>
                  <a:srgbClr val="000000"/>
                </a:solidFill>
                <a:latin typeface="TT Mussels"/>
                <a:ea typeface="TT Mussels"/>
                <a:cs typeface="TT Mussels"/>
                <a:sym typeface="TT Mussels"/>
                <a:rtl val="true"/>
              </a:rPr>
              <a:t> דפים מקורות החיים והתחקירים שנערכו לאלי במוסד </a:t>
            </a:r>
            <a:r>
              <a:rPr lang="en-US" sz="1315">
                <a:solidFill>
                  <a:srgbClr val="000000"/>
                </a:solidFill>
                <a:latin typeface="TT Mussels"/>
                <a:ea typeface="TT Mussels"/>
                <a:cs typeface="TT Mussels"/>
                <a:sym typeface="TT Mussels"/>
              </a:rPr>
              <a:t>5</a:t>
            </a:r>
            <a:r>
              <a:rPr lang="he-IL" sz="1315">
                <a:solidFill>
                  <a:srgbClr val="000000"/>
                </a:solidFill>
                <a:latin typeface="TT Mussels"/>
                <a:ea typeface="TT Mussels"/>
                <a:cs typeface="TT Mussels"/>
                <a:sym typeface="TT Mussels"/>
                <a:rtl val="true"/>
              </a:rPr>
              <a:t> ימים בלבד לאחר עלייתו ארצה (</a:t>
            </a:r>
            <a:r>
              <a:rPr lang="en-US" sz="1315">
                <a:solidFill>
                  <a:srgbClr val="000000"/>
                </a:solidFill>
                <a:latin typeface="TT Mussels"/>
                <a:ea typeface="TT Mussels"/>
                <a:cs typeface="TT Mussels"/>
                <a:sym typeface="TT Mussels"/>
              </a:rPr>
              <a:t>13.2.57</a:t>
            </a:r>
            <a:r>
              <a:rPr lang="he-IL" sz="1315">
                <a:solidFill>
                  <a:srgbClr val="000000"/>
                </a:solidFill>
                <a:latin typeface="TT Mussels"/>
                <a:ea typeface="TT Mussels"/>
                <a:cs typeface="TT Mussels"/>
                <a:sym typeface="TT Mussels"/>
                <a:rtl val="true"/>
              </a:rPr>
              <a:t>) בו הוא מביע נכונות להישלח למדינה ערבית.</a:t>
            </a:r>
          </a:p>
          <a:p>
            <a:pPr algn="ctr" rtl="true">
              <a:lnSpc>
                <a:spcPts val="1841"/>
              </a:lnSpc>
              <a:spcBef>
                <a:spcPct val="0"/>
              </a:spcBef>
            </a:pPr>
            <a:r>
              <a:rPr lang="ar-EG" sz="1315">
                <a:solidFill>
                  <a:srgbClr val="000000"/>
                </a:solidFill>
                <a:latin typeface="TT Mussels"/>
                <a:ea typeface="TT Mussels"/>
                <a:cs typeface="TT Mussels"/>
                <a:sym typeface="TT Mussels"/>
                <a:rtl val="true"/>
              </a:rPr>
              <a:t> </a:t>
            </a:r>
          </a:p>
        </p:txBody>
      </p:sp>
      <p:sp>
        <p:nvSpPr>
          <p:cNvPr name="TextBox 15" id="15"/>
          <p:cNvSpPr txBox="true"/>
          <p:nvPr/>
        </p:nvSpPr>
        <p:spPr>
          <a:xfrm rot="0">
            <a:off x="9139238" y="4919294"/>
            <a:ext cx="9525" cy="391261"/>
          </a:xfrm>
          <a:prstGeom prst="rect">
            <a:avLst/>
          </a:prstGeom>
        </p:spPr>
        <p:txBody>
          <a:bodyPr anchor="t" rtlCol="false" tIns="0" lIns="0" bIns="0" rIns="0">
            <a:spAutoFit/>
          </a:bodyPr>
          <a:lstStyle/>
          <a:p>
            <a:pPr algn="ctr" rtl="true">
              <a:lnSpc>
                <a:spcPts val="3109"/>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730125" y="563543"/>
            <a:ext cx="5700929" cy="7594524"/>
          </a:xfrm>
          <a:custGeom>
            <a:avLst/>
            <a:gdLst/>
            <a:ahLst/>
            <a:cxnLst/>
            <a:rect r="r" b="b" t="t" l="l"/>
            <a:pathLst>
              <a:path h="7594524" w="5700929">
                <a:moveTo>
                  <a:pt x="0" y="0"/>
                </a:moveTo>
                <a:lnTo>
                  <a:pt x="5700929" y="0"/>
                </a:lnTo>
                <a:lnTo>
                  <a:pt x="5700929" y="7594525"/>
                </a:lnTo>
                <a:lnTo>
                  <a:pt x="0" y="7594525"/>
                </a:lnTo>
                <a:lnTo>
                  <a:pt x="0" y="0"/>
                </a:lnTo>
                <a:close/>
              </a:path>
            </a:pathLst>
          </a:custGeom>
          <a:blipFill>
            <a:blip r:embed="rId3"/>
            <a:stretch>
              <a:fillRect l="0" t="0" r="0" b="0"/>
            </a:stretch>
          </a:blipFill>
        </p:spPr>
      </p:sp>
      <p:grpSp>
        <p:nvGrpSpPr>
          <p:cNvPr name="Group 4" id="4"/>
          <p:cNvGrpSpPr/>
          <p:nvPr/>
        </p:nvGrpSpPr>
        <p:grpSpPr>
          <a:xfrm rot="0">
            <a:off x="2986446" y="2148492"/>
            <a:ext cx="741035" cy="648405"/>
            <a:chOff x="0" y="0"/>
            <a:chExt cx="812800" cy="711200"/>
          </a:xfrm>
        </p:grpSpPr>
        <p:sp>
          <p:nvSpPr>
            <p:cNvPr name="Freeform 5" id="5"/>
            <p:cNvSpPr/>
            <p:nvPr/>
          </p:nvSpPr>
          <p:spPr>
            <a:xfrm flipH="false" flipV="false" rot="0">
              <a:off x="-33680" y="-8369"/>
              <a:ext cx="854946" cy="719569"/>
            </a:xfrm>
            <a:custGeom>
              <a:avLst/>
              <a:gdLst/>
              <a:ahLst/>
              <a:cxnLst/>
              <a:rect r="r" b="b" t="t" l="l"/>
              <a:pathLst>
                <a:path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C41010"/>
            </a:solidFill>
          </p:spPr>
        </p:sp>
        <p:sp>
          <p:nvSpPr>
            <p:cNvPr name="TextBox 6" id="6"/>
            <p:cNvSpPr txBox="true"/>
            <p:nvPr/>
          </p:nvSpPr>
          <p:spPr>
            <a:xfrm>
              <a:off x="76200" y="-6350"/>
              <a:ext cx="660400" cy="590550"/>
            </a:xfrm>
            <a:prstGeom prst="rect">
              <a:avLst/>
            </a:prstGeom>
          </p:spPr>
          <p:txBody>
            <a:bodyPr anchor="ctr" rtlCol="false" tIns="50800" lIns="50800" bIns="50800" rIns="50800"/>
            <a:lstStyle/>
            <a:p>
              <a:pPr algn="ctr">
                <a:lnSpc>
                  <a:spcPts val="3109"/>
                </a:lnSpc>
              </a:pPr>
            </a:p>
          </p:txBody>
        </p:sp>
      </p:grpSp>
      <p:sp>
        <p:nvSpPr>
          <p:cNvPr name="Freeform 7" id="7"/>
          <p:cNvSpPr/>
          <p:nvPr/>
        </p:nvSpPr>
        <p:spPr>
          <a:xfrm flipH="false" flipV="false" rot="0">
            <a:off x="7598572" y="891038"/>
            <a:ext cx="1808834" cy="1905860"/>
          </a:xfrm>
          <a:custGeom>
            <a:avLst/>
            <a:gdLst/>
            <a:ahLst/>
            <a:cxnLst/>
            <a:rect r="r" b="b" t="t" l="l"/>
            <a:pathLst>
              <a:path h="1905860" w="1808834">
                <a:moveTo>
                  <a:pt x="0" y="0"/>
                </a:moveTo>
                <a:lnTo>
                  <a:pt x="1808835" y="0"/>
                </a:lnTo>
                <a:lnTo>
                  <a:pt x="1808835" y="1905860"/>
                </a:lnTo>
                <a:lnTo>
                  <a:pt x="0" y="19058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w="76200" cap="sq">
            <a:solidFill>
              <a:srgbClr val="FFFFFF"/>
            </a:solidFill>
            <a:prstDash val="solid"/>
            <a:miter/>
          </a:ln>
        </p:spPr>
      </p:sp>
      <p:sp>
        <p:nvSpPr>
          <p:cNvPr name="Freeform 8" id="8"/>
          <p:cNvSpPr/>
          <p:nvPr/>
        </p:nvSpPr>
        <p:spPr>
          <a:xfrm flipH="false" flipV="false" rot="0">
            <a:off x="11475906" y="2148492"/>
            <a:ext cx="4997983" cy="2161628"/>
          </a:xfrm>
          <a:custGeom>
            <a:avLst/>
            <a:gdLst/>
            <a:ahLst/>
            <a:cxnLst/>
            <a:rect r="r" b="b" t="t" l="l"/>
            <a:pathLst>
              <a:path h="2161628" w="4997983">
                <a:moveTo>
                  <a:pt x="0" y="0"/>
                </a:moveTo>
                <a:lnTo>
                  <a:pt x="4997983" y="0"/>
                </a:lnTo>
                <a:lnTo>
                  <a:pt x="4997983" y="2161628"/>
                </a:lnTo>
                <a:lnTo>
                  <a:pt x="0" y="216162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9" id="9"/>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6</a:t>
            </a:r>
          </a:p>
        </p:txBody>
      </p:sp>
      <p:sp>
        <p:nvSpPr>
          <p:cNvPr name="TextBox 10" id="10"/>
          <p:cNvSpPr txBox="true"/>
          <p:nvPr/>
        </p:nvSpPr>
        <p:spPr>
          <a:xfrm rot="0">
            <a:off x="8674544" y="4548245"/>
            <a:ext cx="9172322" cy="3467291"/>
          </a:xfrm>
          <a:prstGeom prst="rect">
            <a:avLst/>
          </a:prstGeom>
        </p:spPr>
        <p:txBody>
          <a:bodyPr anchor="t" rtlCol="false" tIns="0" lIns="0" bIns="0" rIns="0">
            <a:spAutoFit/>
          </a:bodyPr>
          <a:lstStyle/>
          <a:p>
            <a:pPr algn="ctr">
              <a:lnSpc>
                <a:spcPts val="3949"/>
              </a:lnSpc>
              <a:spcBef>
                <a:spcPct val="0"/>
              </a:spcBef>
            </a:pPr>
          </a:p>
          <a:p>
            <a:pPr algn="ctr">
              <a:lnSpc>
                <a:spcPts val="3949"/>
              </a:lnSpc>
              <a:spcBef>
                <a:spcPct val="0"/>
              </a:spcBef>
            </a:pPr>
            <a:r>
              <a:rPr lang="en-US" sz="2821">
                <a:solidFill>
                  <a:srgbClr val="000000"/>
                </a:solidFill>
                <a:latin typeface="TT Mussels"/>
                <a:ea typeface="TT Mussels"/>
                <a:cs typeface="TT Mussels"/>
                <a:sym typeface="TT Mussels"/>
              </a:rPr>
              <a:t>''</a:t>
            </a:r>
            <a:r>
              <a:rPr lang="he-IL" sz="2821">
                <a:solidFill>
                  <a:srgbClr val="000000"/>
                </a:solidFill>
                <a:latin typeface="TT Mussels"/>
                <a:ea typeface="TT Mussels"/>
                <a:cs typeface="TT Mussels"/>
                <a:sym typeface="TT Mussels"/>
                <a:rtl val="true"/>
              </a:rPr>
              <a:t>החל באותו יום היתה נדיה נשואה לשני גברים, לשני אויבים בגוף ובנפש. מאז ענדה את טבעת הנישואין על אצבעה היתה נדיה אשתו החוקית והמאושרת של אלי כהן, פקיד במשביר המרכזי. עתה, עם הופעתו של "המלאך", הפכה להיות אשתו העלומה של "כאמל אמין ת'אבת", סוכן ישראלי בדמשק</a:t>
            </a:r>
            <a:r>
              <a:rPr lang="en-US" sz="2821">
                <a:solidFill>
                  <a:srgbClr val="000000"/>
                </a:solidFill>
                <a:latin typeface="TT Mussels"/>
                <a:ea typeface="TT Mussels"/>
                <a:cs typeface="TT Mussels"/>
                <a:sym typeface="TT Mussels"/>
              </a:rPr>
              <a:t>''</a:t>
            </a:r>
          </a:p>
          <a:p>
            <a:pPr algn="ctr">
              <a:lnSpc>
                <a:spcPts val="3949"/>
              </a:lnSpc>
              <a:spcBef>
                <a:spcPct val="0"/>
              </a:spcBef>
            </a:pPr>
          </a:p>
        </p:txBody>
      </p:sp>
      <p:sp>
        <p:nvSpPr>
          <p:cNvPr name="TextBox 11" id="11"/>
          <p:cNvSpPr txBox="true"/>
          <p:nvPr/>
        </p:nvSpPr>
        <p:spPr>
          <a:xfrm rot="0">
            <a:off x="1730656" y="7538861"/>
            <a:ext cx="3699867"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אוגוסט </a:t>
            </a:r>
            <a:r>
              <a:rPr lang="en-US" sz="2221">
                <a:solidFill>
                  <a:srgbClr val="000000"/>
                </a:solidFill>
                <a:latin typeface="TT Mussels"/>
                <a:ea typeface="TT Mussels"/>
                <a:cs typeface="TT Mussels"/>
                <a:sym typeface="TT Mussels"/>
              </a:rPr>
              <a:t>1959</a:t>
            </a:r>
            <a:r>
              <a:rPr lang="he-IL" sz="2221">
                <a:solidFill>
                  <a:srgbClr val="000000"/>
                </a:solidFill>
                <a:latin typeface="TT Mussels"/>
                <a:ea typeface="TT Mussels"/>
                <a:cs typeface="TT Mussels"/>
                <a:sym typeface="TT Mussels"/>
                <a:rtl val="true"/>
              </a:rPr>
              <a:t> אלי ונדיה מתחתנים</a:t>
            </a:r>
          </a:p>
        </p:txBody>
      </p:sp>
      <p:sp>
        <p:nvSpPr>
          <p:cNvPr name="TextBox 12" id="12"/>
          <p:cNvSpPr txBox="true"/>
          <p:nvPr/>
        </p:nvSpPr>
        <p:spPr>
          <a:xfrm rot="0">
            <a:off x="7441399" y="2911776"/>
            <a:ext cx="2123182"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דירה קטנה בבת ים</a:t>
            </a:r>
          </a:p>
        </p:txBody>
      </p:sp>
      <p:sp>
        <p:nvSpPr>
          <p:cNvPr name="TextBox 13" id="13"/>
          <p:cNvSpPr txBox="true"/>
          <p:nvPr/>
        </p:nvSpPr>
        <p:spPr>
          <a:xfrm rot="0">
            <a:off x="8152614" y="-357524"/>
            <a:ext cx="10720579" cy="1651635"/>
          </a:xfrm>
          <a:prstGeom prst="rect">
            <a:avLst/>
          </a:prstGeom>
        </p:spPr>
        <p:txBody>
          <a:bodyPr anchor="t" rtlCol="false" tIns="0" lIns="0" bIns="0" rIns="0">
            <a:spAutoFit/>
          </a:bodyPr>
          <a:lstStyle/>
          <a:p>
            <a:pPr algn="ctr" rtl="true">
              <a:lnSpc>
                <a:spcPts val="13439"/>
              </a:lnSpc>
              <a:spcBef>
                <a:spcPct val="0"/>
              </a:spcBef>
            </a:pPr>
            <a:r>
              <a:rPr lang="he-IL" sz="9600">
                <a:solidFill>
                  <a:srgbClr val="FF4444"/>
                </a:solidFill>
                <a:latin typeface="AC Compacta"/>
                <a:ea typeface="AC Compacta"/>
                <a:cs typeface="AC Compacta"/>
                <a:sym typeface="AC Compacta"/>
                <a:rtl val="true"/>
              </a:rPr>
              <a:t>אביב </a:t>
            </a:r>
            <a:r>
              <a:rPr lang="en-US" sz="9600">
                <a:solidFill>
                  <a:srgbClr val="FF4444"/>
                </a:solidFill>
                <a:latin typeface="AC Compacta"/>
                <a:ea typeface="AC Compacta"/>
                <a:cs typeface="AC Compacta"/>
                <a:sym typeface="AC Compacta"/>
              </a:rPr>
              <a:t>1960</a:t>
            </a:r>
            <a:r>
              <a:rPr lang="he-IL" sz="9600">
                <a:solidFill>
                  <a:srgbClr val="FF4444"/>
                </a:solidFill>
                <a:latin typeface="AC Compacta"/>
                <a:ea typeface="AC Compacta"/>
                <a:cs typeface="AC Compacta"/>
                <a:sym typeface="AC Compacta"/>
                <a:rtl val="true"/>
              </a:rPr>
              <a:t>-’’המלאך’’</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724766" y="347686"/>
            <a:ext cx="4795814" cy="4795814"/>
          </a:xfrm>
          <a:custGeom>
            <a:avLst/>
            <a:gdLst/>
            <a:ahLst/>
            <a:cxnLst/>
            <a:rect r="r" b="b" t="t" l="l"/>
            <a:pathLst>
              <a:path h="4795814" w="4795814">
                <a:moveTo>
                  <a:pt x="0" y="0"/>
                </a:moveTo>
                <a:lnTo>
                  <a:pt x="4795814" y="0"/>
                </a:lnTo>
                <a:lnTo>
                  <a:pt x="4795814" y="4795814"/>
                </a:lnTo>
                <a:lnTo>
                  <a:pt x="0" y="4795814"/>
                </a:lnTo>
                <a:lnTo>
                  <a:pt x="0" y="0"/>
                </a:lnTo>
                <a:close/>
              </a:path>
            </a:pathLst>
          </a:custGeom>
          <a:blipFill>
            <a:blip r:embed="rId3"/>
            <a:stretch>
              <a:fillRect l="0" t="0" r="0" b="0"/>
            </a:stretch>
          </a:blipFill>
        </p:spPr>
      </p:sp>
      <p:sp>
        <p:nvSpPr>
          <p:cNvPr name="Freeform 4" id="4"/>
          <p:cNvSpPr/>
          <p:nvPr/>
        </p:nvSpPr>
        <p:spPr>
          <a:xfrm flipH="false" flipV="false" rot="0">
            <a:off x="12476405" y="4570521"/>
            <a:ext cx="3624589" cy="4114800"/>
          </a:xfrm>
          <a:custGeom>
            <a:avLst/>
            <a:gdLst/>
            <a:ahLst/>
            <a:cxnLst/>
            <a:rect r="r" b="b" t="t" l="l"/>
            <a:pathLst>
              <a:path h="4114800" w="3624589">
                <a:moveTo>
                  <a:pt x="0" y="0"/>
                </a:moveTo>
                <a:lnTo>
                  <a:pt x="3624589" y="0"/>
                </a:lnTo>
                <a:lnTo>
                  <a:pt x="362458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186819" y="314325"/>
            <a:ext cx="12824376" cy="1512570"/>
          </a:xfrm>
          <a:prstGeom prst="rect">
            <a:avLst/>
          </a:prstGeom>
        </p:spPr>
        <p:txBody>
          <a:bodyPr anchor="t" rtlCol="false" tIns="0" lIns="0" bIns="0" rIns="0">
            <a:spAutoFit/>
          </a:bodyPr>
          <a:lstStyle/>
          <a:p>
            <a:pPr algn="r" rtl="true" marL="0" indent="0" lvl="0">
              <a:lnSpc>
                <a:spcPts val="11040"/>
              </a:lnSpc>
              <a:spcBef>
                <a:spcPct val="0"/>
              </a:spcBef>
            </a:pPr>
            <a:r>
              <a:rPr lang="he-IL" sz="12000" spc="-252">
                <a:solidFill>
                  <a:srgbClr val="FF4444"/>
                </a:solidFill>
                <a:latin typeface="AC Compacta"/>
                <a:ea typeface="AC Compacta"/>
                <a:cs typeface="AC Compacta"/>
                <a:sym typeface="AC Compacta"/>
                <a:rtl val="true"/>
              </a:rPr>
              <a:t>יחידה </a:t>
            </a:r>
            <a:r>
              <a:rPr lang="en-US" sz="12000" spc="-252">
                <a:solidFill>
                  <a:srgbClr val="FF4444"/>
                </a:solidFill>
                <a:latin typeface="AC Compacta"/>
                <a:ea typeface="AC Compacta"/>
                <a:cs typeface="AC Compacta"/>
                <a:sym typeface="AC Compacta"/>
              </a:rPr>
              <a:t>188</a:t>
            </a:r>
            <a:r>
              <a:rPr lang="he-IL" sz="12000" spc="-252">
                <a:solidFill>
                  <a:srgbClr val="FF4444"/>
                </a:solidFill>
                <a:latin typeface="AC Compacta"/>
                <a:ea typeface="AC Compacta"/>
                <a:cs typeface="AC Compacta"/>
                <a:sym typeface="AC Compacta"/>
                <a:rtl val="true"/>
              </a:rPr>
              <a:t>-’’קיסריה’’</a:t>
            </a:r>
          </a:p>
        </p:txBody>
      </p:sp>
      <p:sp>
        <p:nvSpPr>
          <p:cNvPr name="TextBox 6" id="6"/>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4444"/>
                </a:solidFill>
                <a:latin typeface="TT Mussels Bold"/>
                <a:ea typeface="TT Mussels Bold"/>
                <a:cs typeface="TT Mussels Bold"/>
                <a:sym typeface="TT Mussels Bold"/>
              </a:rPr>
              <a:t>7</a:t>
            </a:r>
          </a:p>
        </p:txBody>
      </p:sp>
      <p:sp>
        <p:nvSpPr>
          <p:cNvPr name="TextBox 7" id="7"/>
          <p:cNvSpPr txBox="true"/>
          <p:nvPr/>
        </p:nvSpPr>
        <p:spPr>
          <a:xfrm rot="0">
            <a:off x="5918002" y="2240570"/>
            <a:ext cx="11674078" cy="358775"/>
          </a:xfrm>
          <a:prstGeom prst="rect">
            <a:avLst/>
          </a:prstGeom>
        </p:spPr>
        <p:txBody>
          <a:bodyPr anchor="t" rtlCol="false" tIns="0" lIns="0" bIns="0" rIns="0">
            <a:spAutoFit/>
          </a:bodyPr>
          <a:lstStyle/>
          <a:p>
            <a:pPr algn="ctr" rtl="true">
              <a:lnSpc>
                <a:spcPts val="2800"/>
              </a:lnSpc>
              <a:spcBef>
                <a:spcPct val="0"/>
              </a:spcBef>
            </a:pPr>
            <a:r>
              <a:rPr lang="he-IL" b="true" sz="2000">
                <a:solidFill>
                  <a:srgbClr val="000000"/>
                </a:solidFill>
                <a:latin typeface="TT Mussels Bold"/>
                <a:ea typeface="TT Mussels Bold"/>
                <a:cs typeface="TT Mussels Bold"/>
                <a:sym typeface="TT Mussels Bold"/>
                <a:rtl val="true"/>
              </a:rPr>
              <a:t>הייתה יחידה צבאית שפעלה במסגרת אגף המודיעין של צה"ל ומטרתה ביצוע פעולות מיוחדות בארצות אויב.</a:t>
            </a:r>
          </a:p>
        </p:txBody>
      </p:sp>
      <p:sp>
        <p:nvSpPr>
          <p:cNvPr name="TextBox 8" id="8"/>
          <p:cNvSpPr txBox="true"/>
          <p:nvPr/>
        </p:nvSpPr>
        <p:spPr>
          <a:xfrm rot="0">
            <a:off x="7805291" y="2819318"/>
            <a:ext cx="9342227" cy="780336"/>
          </a:xfrm>
          <a:prstGeom prst="rect">
            <a:avLst/>
          </a:prstGeom>
        </p:spPr>
        <p:txBody>
          <a:bodyPr anchor="t" rtlCol="false" tIns="0" lIns="0" bIns="0" rIns="0">
            <a:spAutoFit/>
          </a:bodyPr>
          <a:lstStyle/>
          <a:p>
            <a:pPr algn="ctr" rtl="true">
              <a:lnSpc>
                <a:spcPts val="3136"/>
              </a:lnSpc>
              <a:spcBef>
                <a:spcPct val="0"/>
              </a:spcBef>
            </a:pPr>
            <a:r>
              <a:rPr lang="he-IL" b="true" sz="2240">
                <a:solidFill>
                  <a:srgbClr val="000000"/>
                </a:solidFill>
                <a:latin typeface="TT Mussels Bold"/>
                <a:ea typeface="TT Mussels Bold"/>
                <a:cs typeface="TT Mussels Bold"/>
                <a:sym typeface="TT Mussels Bold"/>
                <a:rtl val="true"/>
              </a:rPr>
              <a:t>ב </a:t>
            </a:r>
            <a:r>
              <a:rPr lang="en-US" b="true" sz="2240">
                <a:solidFill>
                  <a:srgbClr val="000000"/>
                </a:solidFill>
                <a:latin typeface="TT Mussels Bold"/>
                <a:ea typeface="TT Mussels Bold"/>
                <a:cs typeface="TT Mussels Bold"/>
                <a:sym typeface="TT Mussels Bold"/>
              </a:rPr>
              <a:t>1963</a:t>
            </a:r>
            <a:r>
              <a:rPr lang="he-IL" b="true" sz="2240">
                <a:solidFill>
                  <a:srgbClr val="000000"/>
                </a:solidFill>
                <a:latin typeface="TT Mussels Bold"/>
                <a:ea typeface="TT Mussels Bold"/>
                <a:cs typeface="TT Mussels Bold"/>
                <a:sym typeface="TT Mussels Bold"/>
                <a:rtl val="true"/>
              </a:rPr>
              <a:t> עברה היחידה לאחריות המוסד למודיעין ולתפקידים מיוחדים, </a:t>
            </a:r>
          </a:p>
          <a:p>
            <a:pPr algn="ctr" rtl="true">
              <a:lnSpc>
                <a:spcPts val="3136"/>
              </a:lnSpc>
              <a:spcBef>
                <a:spcPct val="0"/>
              </a:spcBef>
            </a:pPr>
            <a:r>
              <a:rPr lang="he-IL" b="true" sz="2240">
                <a:solidFill>
                  <a:srgbClr val="000000"/>
                </a:solidFill>
                <a:latin typeface="TT Mussels Bold"/>
                <a:ea typeface="TT Mussels Bold"/>
                <a:cs typeface="TT Mussels Bold"/>
                <a:sym typeface="TT Mussels Bold"/>
                <a:rtl val="true"/>
              </a:rPr>
              <a:t>בו אוחדה עם יחידת המבצעים המיוחדים ("מפרץ"), תחת השם יחידת קיסריה</a:t>
            </a:r>
          </a:p>
        </p:txBody>
      </p:sp>
      <p:sp>
        <p:nvSpPr>
          <p:cNvPr name="TextBox 9" id="9"/>
          <p:cNvSpPr txBox="true"/>
          <p:nvPr/>
        </p:nvSpPr>
        <p:spPr>
          <a:xfrm rot="0">
            <a:off x="14073015" y="4191738"/>
            <a:ext cx="2458194" cy="378783"/>
          </a:xfrm>
          <a:prstGeom prst="rect">
            <a:avLst/>
          </a:prstGeom>
        </p:spPr>
        <p:txBody>
          <a:bodyPr anchor="t" rtlCol="false" tIns="0" lIns="0" bIns="0" rIns="0">
            <a:spAutoFit/>
          </a:bodyPr>
          <a:lstStyle/>
          <a:p>
            <a:pPr algn="ctr" rtl="true">
              <a:lnSpc>
                <a:spcPts val="3074"/>
              </a:lnSpc>
              <a:spcBef>
                <a:spcPct val="0"/>
              </a:spcBef>
            </a:pPr>
            <a:r>
              <a:rPr lang="he-IL" b="true" sz="2195">
                <a:solidFill>
                  <a:srgbClr val="000000"/>
                </a:solidFill>
                <a:latin typeface="TT Mussels Bold"/>
                <a:ea typeface="TT Mussels Bold"/>
                <a:cs typeface="TT Mussels Bold"/>
                <a:sym typeface="TT Mussels Bold"/>
                <a:rtl val="true"/>
              </a:rPr>
              <a:t>אלי כהן ‘’זאב בודד’’?</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14784974" y="1202591"/>
            <a:ext cx="2474326" cy="1561758"/>
            <a:chOff x="0" y="0"/>
            <a:chExt cx="3299102" cy="2082344"/>
          </a:xfrm>
        </p:grpSpPr>
        <p:pic>
          <p:nvPicPr>
            <p:cNvPr name="Picture 4" id="4"/>
            <p:cNvPicPr>
              <a:picLocks noChangeAspect="true"/>
            </p:cNvPicPr>
            <p:nvPr/>
          </p:nvPicPr>
          <p:blipFill>
            <a:blip r:embed="rId3"/>
            <a:srcRect l="0" t="20693" r="0" b="486"/>
            <a:stretch>
              <a:fillRect/>
            </a:stretch>
          </p:blipFill>
          <p:spPr>
            <a:xfrm flipH="false" flipV="false">
              <a:off x="0" y="0"/>
              <a:ext cx="3299102" cy="2082344"/>
            </a:xfrm>
            <a:prstGeom prst="rect">
              <a:avLst/>
            </a:prstGeom>
          </p:spPr>
        </p:pic>
      </p:grpSp>
      <p:grpSp>
        <p:nvGrpSpPr>
          <p:cNvPr name="Group 5" id="5"/>
          <p:cNvGrpSpPr/>
          <p:nvPr/>
        </p:nvGrpSpPr>
        <p:grpSpPr>
          <a:xfrm rot="0">
            <a:off x="14743020" y="3280986"/>
            <a:ext cx="2574425" cy="1453960"/>
            <a:chOff x="0" y="0"/>
            <a:chExt cx="3432567" cy="1938613"/>
          </a:xfrm>
        </p:grpSpPr>
        <p:pic>
          <p:nvPicPr>
            <p:cNvPr name="Picture 6" id="6"/>
            <p:cNvPicPr>
              <a:picLocks noChangeAspect="true"/>
            </p:cNvPicPr>
            <p:nvPr/>
          </p:nvPicPr>
          <p:blipFill>
            <a:blip r:embed="rId4"/>
            <a:srcRect l="0" t="5510" r="0" b="59614"/>
            <a:stretch>
              <a:fillRect/>
            </a:stretch>
          </p:blipFill>
          <p:spPr>
            <a:xfrm flipH="false" flipV="false">
              <a:off x="0" y="0"/>
              <a:ext cx="3432567" cy="1938613"/>
            </a:xfrm>
            <a:prstGeom prst="rect">
              <a:avLst/>
            </a:prstGeom>
          </p:spPr>
        </p:pic>
      </p:grpSp>
      <p:grpSp>
        <p:nvGrpSpPr>
          <p:cNvPr name="Group 7" id="7"/>
          <p:cNvGrpSpPr/>
          <p:nvPr/>
        </p:nvGrpSpPr>
        <p:grpSpPr>
          <a:xfrm rot="0">
            <a:off x="14784974" y="5113160"/>
            <a:ext cx="2574425" cy="1447709"/>
            <a:chOff x="0" y="0"/>
            <a:chExt cx="3432567" cy="1930279"/>
          </a:xfrm>
        </p:grpSpPr>
        <p:pic>
          <p:nvPicPr>
            <p:cNvPr name="Picture 8" id="8"/>
            <p:cNvPicPr>
              <a:picLocks noChangeAspect="true"/>
            </p:cNvPicPr>
            <p:nvPr/>
          </p:nvPicPr>
          <p:blipFill>
            <a:blip r:embed="rId5"/>
            <a:srcRect l="0" t="3138" r="0" b="3138"/>
            <a:stretch>
              <a:fillRect/>
            </a:stretch>
          </p:blipFill>
          <p:spPr>
            <a:xfrm flipH="false" flipV="false">
              <a:off x="0" y="0"/>
              <a:ext cx="3432567" cy="1930279"/>
            </a:xfrm>
            <a:prstGeom prst="rect">
              <a:avLst/>
            </a:prstGeom>
          </p:spPr>
        </p:pic>
      </p:grpSp>
      <p:grpSp>
        <p:nvGrpSpPr>
          <p:cNvPr name="Group 9" id="9"/>
          <p:cNvGrpSpPr/>
          <p:nvPr/>
        </p:nvGrpSpPr>
        <p:grpSpPr>
          <a:xfrm rot="0">
            <a:off x="14784974" y="6919796"/>
            <a:ext cx="2674524" cy="1565515"/>
            <a:chOff x="0" y="0"/>
            <a:chExt cx="3566032" cy="2087354"/>
          </a:xfrm>
        </p:grpSpPr>
        <p:pic>
          <p:nvPicPr>
            <p:cNvPr name="Picture 10" id="10"/>
            <p:cNvPicPr>
              <a:picLocks noChangeAspect="true"/>
            </p:cNvPicPr>
            <p:nvPr/>
          </p:nvPicPr>
          <p:blipFill>
            <a:blip r:embed="rId6"/>
            <a:srcRect l="0" t="20732" r="0" b="20732"/>
            <a:stretch>
              <a:fillRect/>
            </a:stretch>
          </p:blipFill>
          <p:spPr>
            <a:xfrm flipH="false" flipV="false">
              <a:off x="0" y="0"/>
              <a:ext cx="3566032" cy="2087354"/>
            </a:xfrm>
            <a:prstGeom prst="rect">
              <a:avLst/>
            </a:prstGeom>
          </p:spPr>
        </p:pic>
      </p:grpSp>
      <p:grpSp>
        <p:nvGrpSpPr>
          <p:cNvPr name="Group 11" id="11"/>
          <p:cNvGrpSpPr/>
          <p:nvPr/>
        </p:nvGrpSpPr>
        <p:grpSpPr>
          <a:xfrm rot="0">
            <a:off x="-533400" y="-514350"/>
            <a:ext cx="3419475" cy="11201400"/>
            <a:chOff x="0" y="0"/>
            <a:chExt cx="900602" cy="2950163"/>
          </a:xfrm>
        </p:grpSpPr>
        <p:sp>
          <p:nvSpPr>
            <p:cNvPr name="Freeform 12" id="12">
              <a:extLst>
                <a:ext uri="{C183D7F6-B498-43B3-948B-1728B52AA6E4}">
                  <adec:decorative xmlns:adec="http://schemas.microsoft.com/office/drawing/2017/decorative" val="1"/>
                </a:ext>
              </a:extLst>
            </p:cNvPr>
            <p:cNvSpPr/>
            <p:nvPr/>
          </p:nvSpPr>
          <p:spPr>
            <a:xfrm flipH="false" flipV="false" rot="0">
              <a:off x="0" y="0"/>
              <a:ext cx="900602" cy="2950163"/>
            </a:xfrm>
            <a:custGeom>
              <a:avLst/>
              <a:gdLst/>
              <a:ahLst/>
              <a:cxnLst/>
              <a:rect r="r" b="b" t="t" l="l"/>
              <a:pathLst>
                <a:path h="2950163" w="900602">
                  <a:moveTo>
                    <a:pt x="0" y="0"/>
                  </a:moveTo>
                  <a:lnTo>
                    <a:pt x="900602" y="0"/>
                  </a:lnTo>
                  <a:lnTo>
                    <a:pt x="900602" y="2950163"/>
                  </a:lnTo>
                  <a:lnTo>
                    <a:pt x="0" y="2950163"/>
                  </a:lnTo>
                  <a:close/>
                </a:path>
              </a:pathLst>
            </a:custGeom>
            <a:solidFill>
              <a:srgbClr val="F4F4F4"/>
            </a:solidFill>
          </p:spPr>
        </p:sp>
        <p:sp>
          <p:nvSpPr>
            <p:cNvPr name="TextBox 13" id="13"/>
            <p:cNvSpPr txBox="true"/>
            <p:nvPr/>
          </p:nvSpPr>
          <p:spPr>
            <a:xfrm>
              <a:off x="0" y="-57150"/>
              <a:ext cx="900602" cy="3007313"/>
            </a:xfrm>
            <a:prstGeom prst="rect">
              <a:avLst/>
            </a:prstGeom>
          </p:spPr>
          <p:txBody>
            <a:bodyPr anchor="ctr" rtlCol="false" tIns="50800" lIns="50800" bIns="50800" rIns="50800"/>
            <a:lstStyle/>
            <a:p>
              <a:pPr algn="ctr">
                <a:lnSpc>
                  <a:spcPts val="3109"/>
                </a:lnSpc>
              </a:pPr>
            </a:p>
          </p:txBody>
        </p:sp>
      </p:grpSp>
      <p:sp>
        <p:nvSpPr>
          <p:cNvPr name="Freeform 14" id="14"/>
          <p:cNvSpPr/>
          <p:nvPr/>
        </p:nvSpPr>
        <p:spPr>
          <a:xfrm flipH="false" flipV="false" rot="0">
            <a:off x="15385961" y="6895515"/>
            <a:ext cx="1472549" cy="1589796"/>
          </a:xfrm>
          <a:custGeom>
            <a:avLst/>
            <a:gdLst/>
            <a:ahLst/>
            <a:cxnLst/>
            <a:rect r="r" b="b" t="t" l="l"/>
            <a:pathLst>
              <a:path h="1589796" w="1472549">
                <a:moveTo>
                  <a:pt x="0" y="0"/>
                </a:moveTo>
                <a:lnTo>
                  <a:pt x="1472549" y="0"/>
                </a:lnTo>
                <a:lnTo>
                  <a:pt x="1472549" y="1589797"/>
                </a:lnTo>
                <a:lnTo>
                  <a:pt x="0" y="158979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5" id="15"/>
          <p:cNvSpPr txBox="true"/>
          <p:nvPr/>
        </p:nvSpPr>
        <p:spPr>
          <a:xfrm rot="5400000">
            <a:off x="-3287359" y="4406266"/>
            <a:ext cx="9253734" cy="1512570"/>
          </a:xfrm>
          <a:prstGeom prst="rect">
            <a:avLst/>
          </a:prstGeom>
        </p:spPr>
        <p:txBody>
          <a:bodyPr anchor="t" rtlCol="false" tIns="0" lIns="0" bIns="0" rIns="0">
            <a:spAutoFit/>
          </a:bodyPr>
          <a:lstStyle/>
          <a:p>
            <a:pPr algn="ctr" rtl="true" marL="0" indent="0" lvl="0">
              <a:lnSpc>
                <a:spcPts val="11040"/>
              </a:lnSpc>
              <a:spcBef>
                <a:spcPct val="0"/>
              </a:spcBef>
            </a:pPr>
            <a:r>
              <a:rPr lang="he-IL" sz="12000" spc="-252">
                <a:solidFill>
                  <a:srgbClr val="FF4444"/>
                </a:solidFill>
                <a:latin typeface="AC Compacta"/>
                <a:ea typeface="AC Compacta"/>
                <a:cs typeface="AC Compacta"/>
                <a:sym typeface="AC Compacta"/>
                <a:rtl val="true"/>
              </a:rPr>
              <a:t>אנשי המוסד</a:t>
            </a:r>
          </a:p>
        </p:txBody>
      </p:sp>
      <p:sp>
        <p:nvSpPr>
          <p:cNvPr name="TextBox 16" id="16"/>
          <p:cNvSpPr txBox="true"/>
          <p:nvPr/>
        </p:nvSpPr>
        <p:spPr>
          <a:xfrm rot="0">
            <a:off x="4539241" y="3567472"/>
            <a:ext cx="9963493" cy="365760"/>
          </a:xfrm>
          <a:prstGeom prst="rect">
            <a:avLst/>
          </a:prstGeom>
        </p:spPr>
        <p:txBody>
          <a:bodyPr anchor="t" rtlCol="false" tIns="0" lIns="0" bIns="0" rIns="0">
            <a:spAutoFit/>
          </a:bodyPr>
          <a:lstStyle/>
          <a:p>
            <a:pPr algn="r" rtl="true" marL="0" indent="0" lvl="0">
              <a:lnSpc>
                <a:spcPts val="2940"/>
              </a:lnSpc>
              <a:spcBef>
                <a:spcPct val="0"/>
              </a:spcBef>
            </a:pPr>
            <a:r>
              <a:rPr lang="he-IL" sz="2100">
                <a:solidFill>
                  <a:srgbClr val="000000"/>
                </a:solidFill>
                <a:latin typeface="TT Mussels"/>
                <a:ea typeface="TT Mussels"/>
                <a:cs typeface="TT Mussels"/>
                <a:sym typeface="TT Mussels"/>
                <a:rtl val="true"/>
              </a:rPr>
              <a:t>‘’סמעאן’’-קצין בכיר ביחידה,מפתח שיטות ריגול,היה חלק משמעותו בהכשרה של אלי</a:t>
            </a:r>
          </a:p>
        </p:txBody>
      </p:sp>
      <p:sp>
        <p:nvSpPr>
          <p:cNvPr name="TextBox 17" id="17"/>
          <p:cNvSpPr txBox="true"/>
          <p:nvPr/>
        </p:nvSpPr>
        <p:spPr>
          <a:xfrm rot="0">
            <a:off x="4539241" y="1460043"/>
            <a:ext cx="9963493" cy="365760"/>
          </a:xfrm>
          <a:prstGeom prst="rect">
            <a:avLst/>
          </a:prstGeom>
        </p:spPr>
        <p:txBody>
          <a:bodyPr anchor="t" rtlCol="false" tIns="0" lIns="0" bIns="0" rIns="0">
            <a:spAutoFit/>
          </a:bodyPr>
          <a:lstStyle/>
          <a:p>
            <a:pPr algn="r">
              <a:lnSpc>
                <a:spcPts val="2940"/>
              </a:lnSpc>
              <a:spcBef>
                <a:spcPct val="0"/>
              </a:spcBef>
            </a:pPr>
            <a:r>
              <a:rPr lang="en-US" sz="2100">
                <a:solidFill>
                  <a:srgbClr val="000000"/>
                </a:solidFill>
                <a:latin typeface="TT Mussels"/>
                <a:ea typeface="TT Mussels"/>
                <a:cs typeface="TT Mussels"/>
                <a:sym typeface="TT Mussels"/>
              </a:rPr>
              <a:t>‘’’’</a:t>
            </a:r>
            <a:r>
              <a:rPr lang="he-IL" sz="2100">
                <a:solidFill>
                  <a:srgbClr val="000000"/>
                </a:solidFill>
                <a:latin typeface="TT Mussels"/>
                <a:ea typeface="TT Mussels"/>
                <a:cs typeface="TT Mussels"/>
                <a:sym typeface="TT Mussels"/>
                <a:rtl val="true"/>
              </a:rPr>
              <a:t>דן’’-יוסקה יריב-מפקד היחידה,מראשוני הפלמח</a:t>
            </a:r>
            <a:r>
              <a:rPr lang="en-US" sz="2100">
                <a:solidFill>
                  <a:srgbClr val="000000"/>
                </a:solidFill>
                <a:latin typeface="TT Mussels"/>
                <a:ea typeface="TT Mussels"/>
                <a:cs typeface="TT Mussels"/>
                <a:sym typeface="TT Mussels"/>
              </a:rPr>
              <a:t> </a:t>
            </a:r>
          </a:p>
        </p:txBody>
      </p:sp>
      <p:sp>
        <p:nvSpPr>
          <p:cNvPr name="TextBox 18" id="18"/>
          <p:cNvSpPr txBox="true"/>
          <p:nvPr/>
        </p:nvSpPr>
        <p:spPr>
          <a:xfrm rot="0">
            <a:off x="17317445" y="1283463"/>
            <a:ext cx="557008" cy="391261"/>
          </a:xfrm>
          <a:prstGeom prst="rect">
            <a:avLst/>
          </a:prstGeom>
        </p:spPr>
        <p:txBody>
          <a:bodyPr anchor="t" rtlCol="false" tIns="0" lIns="0" bIns="0" rIns="0">
            <a:spAutoFit/>
          </a:bodyPr>
          <a:lstStyle/>
          <a:p>
            <a:pPr algn="r">
              <a:lnSpc>
                <a:spcPts val="3109"/>
              </a:lnSpc>
              <a:spcBef>
                <a:spcPct val="0"/>
              </a:spcBef>
            </a:pPr>
            <a:r>
              <a:rPr lang="en-US" sz="2221">
                <a:solidFill>
                  <a:srgbClr val="000000"/>
                </a:solidFill>
                <a:latin typeface="TT Mussels"/>
                <a:ea typeface="TT Mussels"/>
                <a:cs typeface="TT Mussels"/>
                <a:sym typeface="TT Mussels"/>
              </a:rPr>
              <a:t>01</a:t>
            </a:r>
          </a:p>
        </p:txBody>
      </p:sp>
      <p:sp>
        <p:nvSpPr>
          <p:cNvPr name="TextBox 19" id="19"/>
          <p:cNvSpPr txBox="true"/>
          <p:nvPr/>
        </p:nvSpPr>
        <p:spPr>
          <a:xfrm rot="0">
            <a:off x="17317445" y="3223836"/>
            <a:ext cx="557008" cy="391261"/>
          </a:xfrm>
          <a:prstGeom prst="rect">
            <a:avLst/>
          </a:prstGeom>
        </p:spPr>
        <p:txBody>
          <a:bodyPr anchor="t" rtlCol="false" tIns="0" lIns="0" bIns="0" rIns="0">
            <a:spAutoFit/>
          </a:bodyPr>
          <a:lstStyle/>
          <a:p>
            <a:pPr algn="r">
              <a:lnSpc>
                <a:spcPts val="3109"/>
              </a:lnSpc>
              <a:spcBef>
                <a:spcPct val="0"/>
              </a:spcBef>
            </a:pPr>
            <a:r>
              <a:rPr lang="en-US" sz="2221">
                <a:solidFill>
                  <a:srgbClr val="000000"/>
                </a:solidFill>
                <a:latin typeface="TT Mussels"/>
                <a:ea typeface="TT Mussels"/>
                <a:cs typeface="TT Mussels"/>
                <a:sym typeface="TT Mussels"/>
              </a:rPr>
              <a:t>02</a:t>
            </a:r>
          </a:p>
        </p:txBody>
      </p:sp>
      <p:sp>
        <p:nvSpPr>
          <p:cNvPr name="TextBox 20" id="20"/>
          <p:cNvSpPr txBox="true"/>
          <p:nvPr/>
        </p:nvSpPr>
        <p:spPr>
          <a:xfrm rot="0">
            <a:off x="17449800" y="5105400"/>
            <a:ext cx="557008" cy="391261"/>
          </a:xfrm>
          <a:prstGeom prst="rect">
            <a:avLst/>
          </a:prstGeom>
        </p:spPr>
        <p:txBody>
          <a:bodyPr anchor="t" rtlCol="false" tIns="0" lIns="0" bIns="0" rIns="0">
            <a:spAutoFit/>
          </a:bodyPr>
          <a:lstStyle/>
          <a:p>
            <a:pPr algn="r">
              <a:lnSpc>
                <a:spcPts val="3109"/>
              </a:lnSpc>
              <a:spcBef>
                <a:spcPct val="0"/>
              </a:spcBef>
            </a:pPr>
            <a:r>
              <a:rPr lang="en-US" sz="2221">
                <a:solidFill>
                  <a:srgbClr val="000000"/>
                </a:solidFill>
                <a:latin typeface="TT Mussels"/>
                <a:ea typeface="TT Mussels"/>
                <a:cs typeface="TT Mussels"/>
                <a:sym typeface="TT Mussels"/>
              </a:rPr>
              <a:t>03</a:t>
            </a:r>
          </a:p>
        </p:txBody>
      </p:sp>
      <p:sp>
        <p:nvSpPr>
          <p:cNvPr name="TextBox 21" id="21"/>
          <p:cNvSpPr txBox="true"/>
          <p:nvPr/>
        </p:nvSpPr>
        <p:spPr>
          <a:xfrm rot="0">
            <a:off x="17522875" y="6862646"/>
            <a:ext cx="557008" cy="391261"/>
          </a:xfrm>
          <a:prstGeom prst="rect">
            <a:avLst/>
          </a:prstGeom>
        </p:spPr>
        <p:txBody>
          <a:bodyPr anchor="t" rtlCol="false" tIns="0" lIns="0" bIns="0" rIns="0">
            <a:spAutoFit/>
          </a:bodyPr>
          <a:lstStyle/>
          <a:p>
            <a:pPr algn="r">
              <a:lnSpc>
                <a:spcPts val="3109"/>
              </a:lnSpc>
              <a:spcBef>
                <a:spcPct val="0"/>
              </a:spcBef>
            </a:pPr>
            <a:r>
              <a:rPr lang="en-US" sz="2221">
                <a:solidFill>
                  <a:srgbClr val="000000"/>
                </a:solidFill>
                <a:latin typeface="TT Mussels"/>
                <a:ea typeface="TT Mussels"/>
                <a:cs typeface="TT Mussels"/>
                <a:sym typeface="TT Mussels"/>
              </a:rPr>
              <a:t>04</a:t>
            </a:r>
          </a:p>
        </p:txBody>
      </p:sp>
      <p:sp>
        <p:nvSpPr>
          <p:cNvPr name="TextBox 22" id="22"/>
          <p:cNvSpPr txBox="true"/>
          <p:nvPr/>
        </p:nvSpPr>
        <p:spPr>
          <a:xfrm rot="0">
            <a:off x="2537265" y="5130901"/>
            <a:ext cx="11965468" cy="365760"/>
          </a:xfrm>
          <a:prstGeom prst="rect">
            <a:avLst/>
          </a:prstGeom>
        </p:spPr>
        <p:txBody>
          <a:bodyPr anchor="t" rtlCol="false" tIns="0" lIns="0" bIns="0" rIns="0">
            <a:spAutoFit/>
          </a:bodyPr>
          <a:lstStyle/>
          <a:p>
            <a:pPr algn="r" marL="0" indent="0" lvl="0">
              <a:lnSpc>
                <a:spcPts val="2940"/>
              </a:lnSpc>
              <a:spcBef>
                <a:spcPct val="0"/>
              </a:spcBef>
            </a:pPr>
            <a:r>
              <a:rPr lang="en-US" sz="2100">
                <a:solidFill>
                  <a:srgbClr val="000000"/>
                </a:solidFill>
                <a:latin typeface="TT Mussels"/>
                <a:ea typeface="TT Mussels"/>
                <a:cs typeface="TT Mussels"/>
                <a:sym typeface="TT Mussels"/>
              </a:rPr>
              <a:t>‘’’’</a:t>
            </a:r>
            <a:r>
              <a:rPr lang="he-IL" sz="2100">
                <a:solidFill>
                  <a:srgbClr val="000000"/>
                </a:solidFill>
                <a:latin typeface="TT Mussels"/>
                <a:ea typeface="TT Mussels"/>
                <a:cs typeface="TT Mussels"/>
                <a:sym typeface="TT Mussels"/>
                <a:rtl val="true"/>
              </a:rPr>
              <a:t>זלינגר’’-כינוי של כמה מאנשי היחידה שהוצבו בירופה,שלחו את  המרגלים מאירופה לארץ היעד שלהם</a:t>
            </a:r>
          </a:p>
        </p:txBody>
      </p:sp>
      <p:sp>
        <p:nvSpPr>
          <p:cNvPr name="TextBox 23" id="23"/>
          <p:cNvSpPr txBox="true"/>
          <p:nvPr/>
        </p:nvSpPr>
        <p:spPr>
          <a:xfrm rot="0">
            <a:off x="4539241" y="6872171"/>
            <a:ext cx="9963493" cy="365760"/>
          </a:xfrm>
          <a:prstGeom prst="rect">
            <a:avLst/>
          </a:prstGeom>
        </p:spPr>
        <p:txBody>
          <a:bodyPr anchor="t" rtlCol="false" tIns="0" lIns="0" bIns="0" rIns="0">
            <a:spAutoFit/>
          </a:bodyPr>
          <a:lstStyle/>
          <a:p>
            <a:pPr algn="r" marL="0" indent="0" lvl="0">
              <a:lnSpc>
                <a:spcPts val="2940"/>
              </a:lnSpc>
              <a:spcBef>
                <a:spcPct val="0"/>
              </a:spcBef>
            </a:pPr>
            <a:r>
              <a:rPr lang="en-US" sz="2100">
                <a:solidFill>
                  <a:srgbClr val="000000"/>
                </a:solidFill>
                <a:latin typeface="TT Mussels"/>
                <a:ea typeface="TT Mussels"/>
                <a:cs typeface="TT Mussels"/>
                <a:sym typeface="TT Mussels"/>
              </a:rPr>
              <a:t>‘’’’</a:t>
            </a:r>
            <a:r>
              <a:rPr lang="he-IL" sz="2100">
                <a:solidFill>
                  <a:srgbClr val="000000"/>
                </a:solidFill>
                <a:latin typeface="TT Mussels"/>
                <a:ea typeface="TT Mussels"/>
                <a:cs typeface="TT Mussels"/>
                <a:sym typeface="TT Mussels"/>
                <a:rtl val="true"/>
              </a:rPr>
              <a:t>אברהם’’-יהודה כהן -הנחה והכשיר את אלי בתחנת המעבר בארגנטינה לצורך סיפור הכיסוי</a:t>
            </a:r>
          </a:p>
        </p:txBody>
      </p:sp>
      <p:sp>
        <p:nvSpPr>
          <p:cNvPr name="TextBox 24" id="24"/>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4444"/>
                </a:solidFill>
                <a:latin typeface="TT Mussels Bold"/>
                <a:ea typeface="TT Mussels Bold"/>
                <a:cs typeface="TT Mussels Bold"/>
                <a:sym typeface="TT Mussels Bold"/>
              </a:rPr>
              <a:t>8</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4617956" y="6249658"/>
            <a:ext cx="3190922" cy="2839921"/>
          </a:xfrm>
          <a:custGeom>
            <a:avLst/>
            <a:gdLst/>
            <a:ahLst/>
            <a:cxnLst/>
            <a:rect r="r" b="b" t="t" l="l"/>
            <a:pathLst>
              <a:path h="2839921" w="3190922">
                <a:moveTo>
                  <a:pt x="0" y="0"/>
                </a:moveTo>
                <a:lnTo>
                  <a:pt x="3190922" y="0"/>
                </a:lnTo>
                <a:lnTo>
                  <a:pt x="3190922" y="2839921"/>
                </a:lnTo>
                <a:lnTo>
                  <a:pt x="0" y="2839921"/>
                </a:lnTo>
                <a:lnTo>
                  <a:pt x="0" y="0"/>
                </a:lnTo>
                <a:close/>
              </a:path>
            </a:pathLst>
          </a:custGeom>
          <a:blipFill>
            <a:blip r:embed="rId3"/>
            <a:stretch>
              <a:fillRect l="0" t="0" r="0" b="0"/>
            </a:stretch>
          </a:blipFill>
        </p:spPr>
      </p:sp>
      <p:sp>
        <p:nvSpPr>
          <p:cNvPr name="Freeform 4" id="4"/>
          <p:cNvSpPr/>
          <p:nvPr/>
        </p:nvSpPr>
        <p:spPr>
          <a:xfrm flipH="false" flipV="false" rot="0">
            <a:off x="12019946" y="6080937"/>
            <a:ext cx="1131160" cy="3177363"/>
          </a:xfrm>
          <a:custGeom>
            <a:avLst/>
            <a:gdLst/>
            <a:ahLst/>
            <a:cxnLst/>
            <a:rect r="r" b="b" t="t" l="l"/>
            <a:pathLst>
              <a:path h="3177363" w="1131160">
                <a:moveTo>
                  <a:pt x="0" y="0"/>
                </a:moveTo>
                <a:lnTo>
                  <a:pt x="1131160" y="0"/>
                </a:lnTo>
                <a:lnTo>
                  <a:pt x="1131160" y="3177363"/>
                </a:lnTo>
                <a:lnTo>
                  <a:pt x="0" y="31773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8356217" y="7354300"/>
            <a:ext cx="1575566" cy="1654138"/>
          </a:xfrm>
          <a:custGeom>
            <a:avLst/>
            <a:gdLst/>
            <a:ahLst/>
            <a:cxnLst/>
            <a:rect r="r" b="b" t="t" l="l"/>
            <a:pathLst>
              <a:path h="1654138" w="1575566">
                <a:moveTo>
                  <a:pt x="0" y="0"/>
                </a:moveTo>
                <a:lnTo>
                  <a:pt x="1575566" y="0"/>
                </a:lnTo>
                <a:lnTo>
                  <a:pt x="1575566" y="1654138"/>
                </a:lnTo>
                <a:lnTo>
                  <a:pt x="0" y="165413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5754962" y="6080937"/>
            <a:ext cx="1558487" cy="1238997"/>
          </a:xfrm>
          <a:custGeom>
            <a:avLst/>
            <a:gdLst/>
            <a:ahLst/>
            <a:cxnLst/>
            <a:rect r="r" b="b" t="t" l="l"/>
            <a:pathLst>
              <a:path h="1238997" w="1558487">
                <a:moveTo>
                  <a:pt x="0" y="0"/>
                </a:moveTo>
                <a:lnTo>
                  <a:pt x="1558488" y="0"/>
                </a:lnTo>
                <a:lnTo>
                  <a:pt x="1558488" y="1238997"/>
                </a:lnTo>
                <a:lnTo>
                  <a:pt x="0" y="12389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5871228" y="7319934"/>
            <a:ext cx="1177236" cy="1688503"/>
          </a:xfrm>
          <a:custGeom>
            <a:avLst/>
            <a:gdLst/>
            <a:ahLst/>
            <a:cxnLst/>
            <a:rect r="r" b="b" t="t" l="l"/>
            <a:pathLst>
              <a:path h="1688503" w="1177236">
                <a:moveTo>
                  <a:pt x="0" y="0"/>
                </a:moveTo>
                <a:lnTo>
                  <a:pt x="1177235" y="0"/>
                </a:lnTo>
                <a:lnTo>
                  <a:pt x="1177235" y="1688504"/>
                </a:lnTo>
                <a:lnTo>
                  <a:pt x="0" y="168850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574222" y="5961903"/>
            <a:ext cx="2426644" cy="1489353"/>
          </a:xfrm>
          <a:custGeom>
            <a:avLst/>
            <a:gdLst/>
            <a:ahLst/>
            <a:cxnLst/>
            <a:rect r="r" b="b" t="t" l="l"/>
            <a:pathLst>
              <a:path h="1489353" w="2426644">
                <a:moveTo>
                  <a:pt x="0" y="0"/>
                </a:moveTo>
                <a:lnTo>
                  <a:pt x="2426644" y="0"/>
                </a:lnTo>
                <a:lnTo>
                  <a:pt x="2426644" y="1489352"/>
                </a:lnTo>
                <a:lnTo>
                  <a:pt x="0" y="148935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8519419" y="6080937"/>
            <a:ext cx="1909852" cy="1370319"/>
          </a:xfrm>
          <a:custGeom>
            <a:avLst/>
            <a:gdLst/>
            <a:ahLst/>
            <a:cxnLst/>
            <a:rect r="r" b="b" t="t" l="l"/>
            <a:pathLst>
              <a:path h="1370319" w="1909852">
                <a:moveTo>
                  <a:pt x="0" y="0"/>
                </a:moveTo>
                <a:lnTo>
                  <a:pt x="1909852" y="0"/>
                </a:lnTo>
                <a:lnTo>
                  <a:pt x="1909852" y="1370318"/>
                </a:lnTo>
                <a:lnTo>
                  <a:pt x="0" y="137031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1896750" y="7821454"/>
            <a:ext cx="1781589" cy="1186984"/>
          </a:xfrm>
          <a:custGeom>
            <a:avLst/>
            <a:gdLst/>
            <a:ahLst/>
            <a:cxnLst/>
            <a:rect r="r" b="b" t="t" l="l"/>
            <a:pathLst>
              <a:path h="1186984" w="1781589">
                <a:moveTo>
                  <a:pt x="0" y="0"/>
                </a:moveTo>
                <a:lnTo>
                  <a:pt x="1781589" y="0"/>
                </a:lnTo>
                <a:lnTo>
                  <a:pt x="1781589" y="1186984"/>
                </a:lnTo>
                <a:lnTo>
                  <a:pt x="0" y="1186984"/>
                </a:lnTo>
                <a:lnTo>
                  <a:pt x="0" y="0"/>
                </a:lnTo>
                <a:close/>
              </a:path>
            </a:pathLst>
          </a:custGeom>
          <a:blipFill>
            <a:blip r:embed="rId16"/>
            <a:stretch>
              <a:fillRect l="0" t="0" r="0" b="0"/>
            </a:stretch>
          </a:blipFill>
        </p:spPr>
      </p:sp>
      <p:sp>
        <p:nvSpPr>
          <p:cNvPr name="TextBox 11" id="11"/>
          <p:cNvSpPr txBox="true"/>
          <p:nvPr/>
        </p:nvSpPr>
        <p:spPr>
          <a:xfrm rot="0">
            <a:off x="2453816" y="1860793"/>
            <a:ext cx="14041058" cy="1511602"/>
          </a:xfrm>
          <a:prstGeom prst="rect">
            <a:avLst/>
          </a:prstGeom>
        </p:spPr>
        <p:txBody>
          <a:bodyPr anchor="t" rtlCol="false" tIns="0" lIns="0" bIns="0" rIns="0">
            <a:spAutoFit/>
          </a:bodyPr>
          <a:lstStyle/>
          <a:p>
            <a:pPr algn="r" rtl="true" marL="0" indent="0" lvl="0">
              <a:lnSpc>
                <a:spcPts val="11039"/>
              </a:lnSpc>
              <a:spcBef>
                <a:spcPct val="0"/>
              </a:spcBef>
            </a:pPr>
            <a:r>
              <a:rPr lang="he-IL" sz="11999" spc="-251">
                <a:solidFill>
                  <a:srgbClr val="FF4444"/>
                </a:solidFill>
                <a:latin typeface="AC Compacta"/>
                <a:ea typeface="AC Compacta"/>
                <a:cs typeface="AC Compacta"/>
                <a:sym typeface="AC Compacta"/>
                <a:rtl val="true"/>
              </a:rPr>
              <a:t>הכשרה</a:t>
            </a:r>
          </a:p>
        </p:txBody>
      </p:sp>
      <p:sp>
        <p:nvSpPr>
          <p:cNvPr name="TextBox 12" id="12"/>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4444"/>
                </a:solidFill>
                <a:latin typeface="TT Mussels Bold"/>
                <a:ea typeface="TT Mussels Bold"/>
                <a:cs typeface="TT Mussels Bold"/>
                <a:sym typeface="TT Mussels Bold"/>
              </a:rPr>
              <a:t>9</a:t>
            </a:r>
          </a:p>
        </p:txBody>
      </p:sp>
      <p:sp>
        <p:nvSpPr>
          <p:cNvPr name="TextBox 13" id="13"/>
          <p:cNvSpPr txBox="true"/>
          <p:nvPr/>
        </p:nvSpPr>
        <p:spPr>
          <a:xfrm rot="0">
            <a:off x="9144000" y="5606376"/>
            <a:ext cx="14293759"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זיכרון</a:t>
            </a:r>
          </a:p>
        </p:txBody>
      </p:sp>
      <p:sp>
        <p:nvSpPr>
          <p:cNvPr name="TextBox 14" id="14"/>
          <p:cNvSpPr txBox="true"/>
          <p:nvPr/>
        </p:nvSpPr>
        <p:spPr>
          <a:xfrm rot="0">
            <a:off x="12272987" y="5439320"/>
            <a:ext cx="625078"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צילום</a:t>
            </a:r>
          </a:p>
        </p:txBody>
      </p:sp>
      <p:sp>
        <p:nvSpPr>
          <p:cNvPr name="TextBox 15" id="15"/>
          <p:cNvSpPr txBox="true"/>
          <p:nvPr/>
        </p:nvSpPr>
        <p:spPr>
          <a:xfrm rot="0">
            <a:off x="8519419" y="5439320"/>
            <a:ext cx="2074515"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מעקב בהתחמקות</a:t>
            </a:r>
          </a:p>
        </p:txBody>
      </p:sp>
      <p:sp>
        <p:nvSpPr>
          <p:cNvPr name="TextBox 16" id="16"/>
          <p:cNvSpPr txBox="true"/>
          <p:nvPr/>
        </p:nvSpPr>
        <p:spPr>
          <a:xfrm rot="0">
            <a:off x="5666612" y="5439320"/>
            <a:ext cx="1735187"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עיקרי האסלאם</a:t>
            </a:r>
          </a:p>
        </p:txBody>
      </p:sp>
      <p:sp>
        <p:nvSpPr>
          <p:cNvPr name="TextBox 17" id="17"/>
          <p:cNvSpPr txBox="true"/>
          <p:nvPr/>
        </p:nvSpPr>
        <p:spPr>
          <a:xfrm rot="0">
            <a:off x="2352222" y="5248820"/>
            <a:ext cx="870645"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ניב סורי</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DAGemSaFUhU</dc:identifier>
  <dcterms:modified xsi:type="dcterms:W3CDTF">2011-08-01T06:04:30Z</dcterms:modified>
  <cp:revision>1</cp:revision>
  <dc:title>פרויקט חורף אלי כהן</dc:title>
</cp:coreProperties>
</file>