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87" r:id="rId1"/>
  </p:sldMasterIdLst>
  <p:sldIdLst>
    <p:sldId id="256" r:id="rId2"/>
    <p:sldId id="257" r:id="rId3"/>
    <p:sldId id="271" r:id="rId4"/>
    <p:sldId id="258" r:id="rId5"/>
    <p:sldId id="269" r:id="rId6"/>
    <p:sldId id="270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4013" autoAdjust="0"/>
    <p:restoredTop sz="94660"/>
  </p:normalViewPr>
  <p:slideViewPr>
    <p:cSldViewPr snapToGrid="0">
      <p:cViewPr varScale="1">
        <p:scale>
          <a:sx n="66" d="100"/>
          <a:sy n="66" d="100"/>
        </p:scale>
        <p:origin x="192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335C08F-CE25-4E47-A772-B5F42BBD31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7CE844A1-1E63-4546-BC6F-00B55E42F5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CCB65D68-00C3-4861-B104-F6FECCC97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0E216-BA48-4F04-AC4F-645AA0DD6AC6}" type="datetimeFigureOut">
              <a:rPr lang="en-US" smtClean="0"/>
              <a:pPr/>
              <a:t>3/6/2021</a:t>
            </a:fld>
            <a:endParaRPr lang="en-US" dirty="0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B35EC029-7DFC-4508-ABA0-75D444CFC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F486720D-5268-4435-9341-280F52016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607A7-8386-47DB-8578-DDEDD194E5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348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2FB8D4F-AC21-4254-9F9C-FD3602B4A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6AC923AA-E8F5-4A82-A215-573F6CDB82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7AAB4011-131E-4AD6-A437-114F1C634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0E216-BA48-4F04-AC4F-645AA0DD6AC6}" type="datetimeFigureOut">
              <a:rPr lang="en-US" smtClean="0"/>
              <a:pPr/>
              <a:t>3/6/2021</a:t>
            </a:fld>
            <a:endParaRPr lang="en-US" dirty="0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97338FE8-87C7-4D89-A1BB-95BCF0906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ADF14AEF-9160-42C7-98B8-AE224A39F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607A7-8386-47DB-8578-DDEDD194E5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643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C6E998FA-92C7-4E1C-8919-51D1214273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20EC583B-CF6D-49AE-94D6-3C286189C7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C46F80C9-5CE8-41F6-84AC-E266EED30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0E216-BA48-4F04-AC4F-645AA0DD6AC6}" type="datetimeFigureOut">
              <a:rPr lang="en-US" smtClean="0"/>
              <a:pPr/>
              <a:t>3/6/2021</a:t>
            </a:fld>
            <a:endParaRPr lang="en-US" dirty="0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3391A1A4-4CEB-4398-8ABE-6476D6D2C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7DF00227-37DB-4C38-BB80-1D165DC63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607A7-8386-47DB-8578-DDEDD194E5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989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681E71D-181E-4B81-8740-5A2C6885D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41EA1C79-3F41-4CD8-BF02-932D17B735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F1DC7648-1507-480A-93E9-03164AA24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0E216-BA48-4F04-AC4F-645AA0DD6AC6}" type="datetimeFigureOut">
              <a:rPr lang="en-US" smtClean="0"/>
              <a:pPr/>
              <a:t>3/6/2021</a:t>
            </a:fld>
            <a:endParaRPr lang="en-US" dirty="0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4C47E3C5-F036-46D6-AD10-F781B1921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1D1DAFFA-FCC1-4C84-97A0-8AB1D961F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607A7-8386-47DB-8578-DDEDD194E5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303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3E6B3F3-8275-42AB-B332-75BA34FA1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53759303-1E63-4EE4-BD9E-D34B95B5C5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93185E79-18BA-4F63-81E6-6C4D6A427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0E216-BA48-4F04-AC4F-645AA0DD6AC6}" type="datetimeFigureOut">
              <a:rPr lang="en-US" smtClean="0"/>
              <a:pPr/>
              <a:t>3/6/2021</a:t>
            </a:fld>
            <a:endParaRPr lang="en-US" dirty="0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842CB668-70A8-4FFC-BF1C-D8355F69F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6C92561F-5646-4DE1-9F84-AABD82DC8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607A7-8386-47DB-8578-DDEDD194E5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48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A21546C-71CE-450C-9765-8A415ED72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E6772CC2-DB22-472D-9CF7-3CCF129CD8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3E94CE13-12F5-41E5-A56D-D611BAB5B2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204C25C9-CD7F-459A-9111-170CAE2A8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0E216-BA48-4F04-AC4F-645AA0DD6AC6}" type="datetimeFigureOut">
              <a:rPr lang="en-US" smtClean="0"/>
              <a:pPr/>
              <a:t>3/6/2021</a:t>
            </a:fld>
            <a:endParaRPr lang="en-US" dirty="0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8C132F04-A1CD-48F2-A478-963335AEE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EFE71568-4170-4306-9C67-BCBE33B46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607A7-8386-47DB-8578-DDEDD194E5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9214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A029DB4-6377-4DBD-8B7D-7D6F7CF2B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7C607FDB-4975-434A-B4A7-31531025DB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69D1F043-876B-4922-8473-9CD49CB3B6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C5ED35D4-0F13-4B9D-9E7C-A9124DFA0A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FAF0EA37-9819-493B-96C6-8BC40372DF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40A5EE2C-1041-4AEE-969D-8ADF4B115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0E216-BA48-4F04-AC4F-645AA0DD6AC6}" type="datetimeFigureOut">
              <a:rPr lang="en-US" smtClean="0"/>
              <a:pPr/>
              <a:t>3/6/2021</a:t>
            </a:fld>
            <a:endParaRPr lang="en-US" dirty="0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9B50D7E0-BCAB-4DF0-900E-277F8FA22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01136FFA-E95D-4963-B72D-8CE5E9D95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607A7-8386-47DB-8578-DDEDD194E5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435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A0992CC-BFE2-4D87-8901-710F6A9E9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204E8516-A7BB-49B2-9DE1-1FD95D8B4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0E216-BA48-4F04-AC4F-645AA0DD6AC6}" type="datetimeFigureOut">
              <a:rPr lang="en-US" smtClean="0"/>
              <a:pPr/>
              <a:t>3/6/2021</a:t>
            </a:fld>
            <a:endParaRPr lang="en-US" dirty="0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B5A0EDF6-B358-449F-B68A-ABD816F92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43F3A8E0-A275-46D5-BF84-2E012BB78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607A7-8386-47DB-8578-DDEDD194E5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440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8249F5D5-8F1A-453B-8740-CF8C4F9AA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0E216-BA48-4F04-AC4F-645AA0DD6AC6}" type="datetimeFigureOut">
              <a:rPr lang="en-US" smtClean="0"/>
              <a:pPr/>
              <a:t>3/6/2021</a:t>
            </a:fld>
            <a:endParaRPr lang="en-US" dirty="0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B318B563-50BE-49A1-A2B7-872978A9C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020E0173-A960-4048-A02E-3C7981E7B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607A7-8386-47DB-8578-DDEDD194E5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317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CE486E8-B41A-4AA2-86AC-910211470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AF66E709-05A2-41F3-B28E-62C2CEED79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2A9F0366-9ACB-4DC4-B85D-123B748F6E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0B885AAB-2CBA-4638-BDE3-132147B61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0E216-BA48-4F04-AC4F-645AA0DD6AC6}" type="datetimeFigureOut">
              <a:rPr lang="en-US" smtClean="0"/>
              <a:pPr/>
              <a:t>3/6/2021</a:t>
            </a:fld>
            <a:endParaRPr lang="en-US" dirty="0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D81AC416-CA1F-4526-9D56-606DC761C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28F52D98-0B45-4E1B-93F1-6B4CD521D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607A7-8386-47DB-8578-DDEDD194E5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5813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212CEAE-ADB5-4C3C-A76A-A045206A2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5712F333-5447-4319-A7DD-2C533993DD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D3579B01-9785-4A51-B580-870974FA47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1CE0DEAC-1C6F-4C10-9B38-B1F2E0791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0E216-BA48-4F04-AC4F-645AA0DD6AC6}" type="datetimeFigureOut">
              <a:rPr lang="en-US" smtClean="0"/>
              <a:pPr/>
              <a:t>3/6/2021</a:t>
            </a:fld>
            <a:endParaRPr lang="en-US" dirty="0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9E2C06D1-4460-4552-AA96-BEF8BC617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02BE7BD0-F43F-48FB-82DD-60B499778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607A7-8386-47DB-8578-DDEDD194E5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5146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34BFE0AE-D61C-4427-BDFF-56998D4D6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CC8FC3BB-400E-403F-BC60-BDAA822503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AAB4FD8D-BAA8-4EC3-A5BC-2C4600985F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F0E216-BA48-4F04-AC4F-645AA0DD6AC6}" type="datetimeFigureOut">
              <a:rPr lang="en-US" smtClean="0"/>
              <a:pPr/>
              <a:t>3/6/2021</a:t>
            </a:fld>
            <a:endParaRPr lang="en-US" dirty="0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9F33EE65-6C9B-4B0F-B92C-C0EBB11847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BFA06A68-E059-4DC6-A01B-E1C1552B30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9607A7-8386-47DB-8578-DDEDD194E5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2412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MFzDaBzBlL0&amp;ab_channel=SmarterEveryDay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932D4E9-0F82-4E39-BAEA-1D735FB419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9510" y="4602162"/>
            <a:ext cx="4457690" cy="1848514"/>
          </a:xfrm>
        </p:spPr>
        <p:txBody>
          <a:bodyPr anchor="ctr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he-IL" dirty="0">
                <a:cs typeface="+mn-cs"/>
              </a:rPr>
              <a:t>פסיכולוגיה התפתחותית</a:t>
            </a:r>
            <a:br>
              <a:rPr lang="he-IL" dirty="0">
                <a:cs typeface="+mn-cs"/>
              </a:rPr>
            </a:br>
            <a:r>
              <a:rPr lang="he-IL" sz="2000" dirty="0">
                <a:cs typeface="+mn-cs"/>
              </a:rPr>
              <a:t>בי"ס לסיעוד, בי"ח שערי צדק  2021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F2CD9F48-2FB3-4180-9AE5-2401F77FB2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54801" y="4602163"/>
            <a:ext cx="4451347" cy="1720850"/>
          </a:xfrm>
        </p:spPr>
        <p:txBody>
          <a:bodyPr anchor="ctr">
            <a:normAutofit/>
          </a:bodyPr>
          <a:lstStyle/>
          <a:p>
            <a:r>
              <a:rPr lang="he-IL" dirty="0"/>
              <a:t>נעמי (יפֶה) עיני</a:t>
            </a:r>
          </a:p>
          <a:p>
            <a:r>
              <a:rPr lang="en-US" dirty="0"/>
              <a:t>naomieini1@gmail.com</a:t>
            </a:r>
            <a:endParaRPr lang="he-IL" dirty="0"/>
          </a:p>
        </p:txBody>
      </p:sp>
      <p:pic>
        <p:nvPicPr>
          <p:cNvPr id="4" name="Picture 3" descr="צורות גיאומטריות על רקע עץ">
            <a:extLst>
              <a:ext uri="{FF2B5EF4-FFF2-40B4-BE49-F238E27FC236}">
                <a16:creationId xmlns:a16="http://schemas.microsoft.com/office/drawing/2014/main" id="{EC7D82CA-BA37-412C-9818-E12973F4A3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987" b="30680"/>
          <a:stretch/>
        </p:blipFill>
        <p:spPr>
          <a:xfrm>
            <a:off x="20" y="10"/>
            <a:ext cx="12191977" cy="401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529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 descr="יד מחזיקים משקפת">
            <a:extLst>
              <a:ext uri="{FF2B5EF4-FFF2-40B4-BE49-F238E27FC236}">
                <a16:creationId xmlns:a16="http://schemas.microsoft.com/office/drawing/2014/main" id="{CBE10453-D4D6-4228-94B0-E5AB18030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98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0535E4FE-86D3-47EA-95D5-8036FED84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8" y="365760"/>
            <a:ext cx="6929750" cy="935915"/>
          </a:xfrm>
        </p:spPr>
        <p:txBody>
          <a:bodyPr>
            <a:normAutofit fontScale="90000"/>
          </a:bodyPr>
          <a:lstStyle/>
          <a:p>
            <a:r>
              <a:rPr lang="he-IL" sz="3400" dirty="0">
                <a:solidFill>
                  <a:srgbClr val="000000"/>
                </a:solidFill>
                <a:cs typeface="+mn-cs"/>
              </a:rPr>
              <a:t>שאלות מתחום הפסיכולוגיה ההתפתחותית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8E449FE3-4714-43C6-B041-583F5612B1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997" y="2272143"/>
            <a:ext cx="4706803" cy="3788830"/>
          </a:xfrm>
        </p:spPr>
        <p:txBody>
          <a:bodyPr anchor="ctr">
            <a:noAutofit/>
          </a:bodyPr>
          <a:lstStyle/>
          <a:p>
            <a:r>
              <a:rPr lang="he-IL" sz="2400" dirty="0">
                <a:solidFill>
                  <a:srgbClr val="000000"/>
                </a:solidFill>
              </a:rPr>
              <a:t>מדוע אנשים שונים זה מזה?</a:t>
            </a:r>
          </a:p>
          <a:p>
            <a:r>
              <a:rPr lang="he-IL" sz="2400" dirty="0">
                <a:solidFill>
                  <a:srgbClr val="000000"/>
                </a:solidFill>
              </a:rPr>
              <a:t>מדוע שני אנשים מתנהגים שונה באותה הסיטואציה?</a:t>
            </a:r>
          </a:p>
          <a:p>
            <a:r>
              <a:rPr lang="he-IL" sz="2400" dirty="0">
                <a:solidFill>
                  <a:srgbClr val="000000"/>
                </a:solidFill>
              </a:rPr>
              <a:t>מדוע אנשים מפרשים מצב נתון באופנים שונים?</a:t>
            </a:r>
          </a:p>
          <a:p>
            <a:r>
              <a:rPr lang="he-IL" sz="2400" dirty="0">
                <a:solidFill>
                  <a:srgbClr val="000000"/>
                </a:solidFill>
              </a:rPr>
              <a:t>כיצד מתפתח הדיבור?</a:t>
            </a:r>
          </a:p>
          <a:p>
            <a:r>
              <a:rPr lang="he-IL" sz="2400" dirty="0">
                <a:solidFill>
                  <a:srgbClr val="000000"/>
                </a:solidFill>
              </a:rPr>
              <a:t>כיצד הופכים להיות רקדנים?</a:t>
            </a:r>
          </a:p>
          <a:p>
            <a:r>
              <a:rPr lang="he-IL" sz="2400" dirty="0">
                <a:solidFill>
                  <a:srgbClr val="000000"/>
                </a:solidFill>
              </a:rPr>
              <a:t>האם ישנם מזונות או טכנולוגיה מעכבת/ מאיצה התפתחות?</a:t>
            </a:r>
          </a:p>
          <a:p>
            <a:r>
              <a:rPr lang="he-IL" sz="2400" dirty="0">
                <a:solidFill>
                  <a:srgbClr val="000000"/>
                </a:solidFill>
              </a:rPr>
              <a:t>מה הופך אותי למיוחד?</a:t>
            </a:r>
          </a:p>
          <a:p>
            <a:r>
              <a:rPr lang="he-IL" sz="2400" dirty="0">
                <a:solidFill>
                  <a:srgbClr val="000000"/>
                </a:solidFill>
              </a:rPr>
              <a:t>האם ניתן להשתנות?</a:t>
            </a:r>
          </a:p>
        </p:txBody>
      </p:sp>
    </p:spTree>
    <p:extLst>
      <p:ext uri="{BB962C8B-B14F-4D97-AF65-F5344CB8AC3E}">
        <p14:creationId xmlns:p14="http://schemas.microsoft.com/office/powerpoint/2010/main" val="40681539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תמונה 4" descr="עיבוד תלת-ממדי של עיר בלבן">
            <a:extLst>
              <a:ext uri="{FF2B5EF4-FFF2-40B4-BE49-F238E27FC236}">
                <a16:creationId xmlns:a16="http://schemas.microsoft.com/office/drawing/2014/main" id="{42A8443A-3A77-4874-854C-1205EEA101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" t="9091" r="29600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725DEF10-BB36-438A-A272-878B955F7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3" y="1161288"/>
            <a:ext cx="4483539" cy="1124712"/>
          </a:xfrm>
        </p:spPr>
        <p:txBody>
          <a:bodyPr anchor="b">
            <a:normAutofit/>
          </a:bodyPr>
          <a:lstStyle/>
          <a:p>
            <a:r>
              <a:rPr lang="he-IL" sz="2800" dirty="0">
                <a:cs typeface="+mn-cs"/>
              </a:rPr>
              <a:t>סוגי התפתחות ושינוי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D665FA08-8E29-411C-AAC3-17CAC68845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4608230" cy="3207258"/>
          </a:xfrm>
        </p:spPr>
        <p:txBody>
          <a:bodyPr anchor="t"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he-IL" dirty="0"/>
              <a:t>שינוי כמותי – משקל, גובה, אוצר מילים, סביבה חברתית, ידע</a:t>
            </a:r>
          </a:p>
          <a:p>
            <a:pPr>
              <a:lnSpc>
                <a:spcPct val="150000"/>
              </a:lnSpc>
            </a:pPr>
            <a:r>
              <a:rPr lang="he-IL" dirty="0"/>
              <a:t>שינוי איכותי – רכישה והעמקה של כישורים, מיומנויות, התנהגויות, עמדות</a:t>
            </a:r>
          </a:p>
        </p:txBody>
      </p:sp>
    </p:spTree>
    <p:extLst>
      <p:ext uri="{BB962C8B-B14F-4D97-AF65-F5344CB8AC3E}">
        <p14:creationId xmlns:p14="http://schemas.microsoft.com/office/powerpoint/2010/main" val="8967622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9477870-C64A-4E35-8F2F-05B7114F3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8F843352-892C-4177-9C0B-D7F75CA6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078992"/>
            <a:ext cx="6874674" cy="881051"/>
          </a:xfrm>
        </p:spPr>
        <p:txBody>
          <a:bodyPr anchor="b">
            <a:normAutofit/>
          </a:bodyPr>
          <a:lstStyle/>
          <a:p>
            <a:r>
              <a:rPr lang="he-IL" sz="5200" dirty="0">
                <a:cs typeface="+mn-cs"/>
              </a:rPr>
              <a:t>סוגי התפתחות</a:t>
            </a:r>
          </a:p>
        </p:txBody>
      </p:sp>
      <p:sp>
        <p:nvSpPr>
          <p:cNvPr id="12" name="!!accent">
            <a:extLst>
              <a:ext uri="{FF2B5EF4-FFF2-40B4-BE49-F238E27FC236}">
                <a16:creationId xmlns:a16="http://schemas.microsoft.com/office/drawing/2014/main" id="{8AEA628B-C8FF-4D0B-B111-F101F580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3202" y="36338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2663BD0-064C-40FC-A331-F49FCA9536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8506" y="2935541"/>
            <a:ext cx="62179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023DF19F-B64A-4B31-99F7-89337ED421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061" y="2364750"/>
            <a:ext cx="7401261" cy="3816594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e-IL" sz="2000" b="1" dirty="0"/>
              <a:t>התפתחות נורמטיבית: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e-IL" sz="2000" dirty="0"/>
              <a:t>מהלך ההתפתחות האנושית אצל מרבית בני האדם כפי שהיא מתרחשת בתרבות מסוימת, בחברה מסוימת.</a:t>
            </a:r>
          </a:p>
          <a:p>
            <a:pPr marL="0" indent="0">
              <a:buNone/>
            </a:pPr>
            <a:endParaRPr lang="he-IL" sz="2000" b="1" dirty="0"/>
          </a:p>
          <a:p>
            <a:pPr marL="0" indent="0">
              <a:buNone/>
            </a:pPr>
            <a:r>
              <a:rPr lang="he-IL" sz="2000" b="1" dirty="0"/>
              <a:t>התפתחות אישית: </a:t>
            </a:r>
          </a:p>
          <a:p>
            <a:pPr marL="0" indent="0">
              <a:buNone/>
            </a:pPr>
            <a:r>
              <a:rPr lang="he-IL" sz="2000" dirty="0"/>
              <a:t>לכל אדם ישנם מאפיינים ייחודיים, לא תמיד תהליך</a:t>
            </a:r>
          </a:p>
          <a:p>
            <a:pPr marL="0" indent="0">
              <a:buNone/>
            </a:pPr>
            <a:r>
              <a:rPr lang="he-IL" sz="2000" dirty="0"/>
              <a:t>ההתפתחות האישי זהה לתהליך ההתפתחות הנורמטיבי. שונות</a:t>
            </a:r>
          </a:p>
          <a:p>
            <a:pPr marL="0" indent="0">
              <a:buNone/>
            </a:pPr>
            <a:r>
              <a:rPr lang="he-IL" sz="2000" dirty="0"/>
              <a:t>בהתפתחות אישית יכולה להיחשב נורמטיבית, והיא איננה מעידה</a:t>
            </a:r>
          </a:p>
          <a:p>
            <a:pPr marL="0" indent="0">
              <a:buNone/>
            </a:pPr>
            <a:r>
              <a:rPr lang="he-IL" sz="2000" dirty="0"/>
              <a:t>בהכרח על בעיה או ליקוי, אך מחייבת בדיקה.</a:t>
            </a:r>
          </a:p>
        </p:txBody>
      </p:sp>
      <p:pic>
        <p:nvPicPr>
          <p:cNvPr id="5" name="תמונה 4" descr="orbs לבן תלת-ממדי ברקע אפור">
            <a:extLst>
              <a:ext uri="{FF2B5EF4-FFF2-40B4-BE49-F238E27FC236}">
                <a16:creationId xmlns:a16="http://schemas.microsoft.com/office/drawing/2014/main" id="{16109476-8A83-41D4-A4D0-0919D5F0FE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6" r="31795" b="-2"/>
          <a:stretch/>
        </p:blipFill>
        <p:spPr>
          <a:xfrm>
            <a:off x="7684006" y="10"/>
            <a:ext cx="450799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6344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תמונה 4" descr="כחול מוח underwater">
            <a:extLst>
              <a:ext uri="{FF2B5EF4-FFF2-40B4-BE49-F238E27FC236}">
                <a16:creationId xmlns:a16="http://schemas.microsoft.com/office/drawing/2014/main" id="{A76A20F8-3979-4F21-B7DF-8B22630D96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3" t="9091" r="23800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725E57FB-3800-43FD-BD4A-073B701D9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6894230" cy="840417"/>
          </a:xfrm>
        </p:spPr>
        <p:txBody>
          <a:bodyPr anchor="b">
            <a:normAutofit/>
          </a:bodyPr>
          <a:lstStyle/>
          <a:p>
            <a:r>
              <a:rPr lang="he-IL" sz="2800" b="1" dirty="0">
                <a:cs typeface="+mn-cs"/>
              </a:rPr>
              <a:t>סביבה: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4710F2B3-F88E-44AC-B065-23DB7755A0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3" y="2718054"/>
            <a:ext cx="7027233" cy="4006942"/>
          </a:xfrm>
        </p:spPr>
        <p:txBody>
          <a:bodyPr anchor="t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e-IL" sz="2400" b="1" dirty="0"/>
              <a:t>סביבה פיזית: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e-IL" sz="2400" dirty="0"/>
              <a:t>התנאים הפיזיים והגיאוגרפיים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e-IL" sz="2400" dirty="0"/>
              <a:t>שבהם חי הפרט: אזור מגורים, מבנה, חפצים </a:t>
            </a:r>
            <a:r>
              <a:rPr lang="he-IL" sz="2400" dirty="0" err="1"/>
              <a:t>וכו</a:t>
            </a:r>
            <a:r>
              <a:rPr lang="he-IL" sz="2400" dirty="0"/>
              <a:t>'.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e-IL" sz="2400" b="1" dirty="0"/>
              <a:t>סביבה אנושית: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e-IL" sz="2400" dirty="0"/>
              <a:t>הדמויות העיקריות המטפלות בפרט או נמצאות בסביבתו הקרובה: הורים, משפחה קרובה, מחנכים, בני הגיל </a:t>
            </a:r>
            <a:r>
              <a:rPr lang="he-IL" sz="2400" dirty="0" err="1"/>
              <a:t>וכו</a:t>
            </a:r>
            <a:r>
              <a:rPr lang="he-IL" sz="2400" dirty="0"/>
              <a:t>'.</a:t>
            </a:r>
          </a:p>
        </p:txBody>
      </p:sp>
    </p:spTree>
    <p:extLst>
      <p:ext uri="{BB962C8B-B14F-4D97-AF65-F5344CB8AC3E}">
        <p14:creationId xmlns:p14="http://schemas.microsoft.com/office/powerpoint/2010/main" val="9554954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9477870-C64A-4E35-8F2F-05B7114F3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204A46C6-DD99-4182-9549-B972318AC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078992"/>
            <a:ext cx="6268770" cy="1536192"/>
          </a:xfrm>
        </p:spPr>
        <p:txBody>
          <a:bodyPr anchor="b">
            <a:normAutofit/>
          </a:bodyPr>
          <a:lstStyle/>
          <a:p>
            <a:r>
              <a:rPr lang="he-IL" sz="5200">
                <a:cs typeface="+mn-cs"/>
              </a:rPr>
              <a:t>יחסי גומלין:</a:t>
            </a:r>
          </a:p>
        </p:txBody>
      </p:sp>
      <p:sp>
        <p:nvSpPr>
          <p:cNvPr id="12" name="!!accent">
            <a:extLst>
              <a:ext uri="{FF2B5EF4-FFF2-40B4-BE49-F238E27FC236}">
                <a16:creationId xmlns:a16="http://schemas.microsoft.com/office/drawing/2014/main" id="{8AEA628B-C8FF-4D0B-B111-F101F580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3202" y="36338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2663BD0-064C-40FC-A331-F49FCA9536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8506" y="2935541"/>
            <a:ext cx="62179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ABD69365-C13C-4EE6-A766-7BD2964EA4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458" y="3355848"/>
            <a:ext cx="6268770" cy="2825496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e-IL" sz="2000" dirty="0"/>
              <a:t>יחסי גומלין הם ההשפעות ההדדיות בין הפרט ובין הסביבה.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e-IL" sz="2000" dirty="0"/>
              <a:t>הפרט חי ומצוי במגע עם סביבות שונות, פיזיות ואנושיות.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e-IL" sz="2000" dirty="0"/>
              <a:t>מרכיבים אלה משפיעים עליו ומושפעים ממנו: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e-IL" sz="2000" dirty="0"/>
              <a:t>התפתחות הילד/האדם מושפעת באופן ישיר או עקיף מאירועים המתרחשים בסביבותיו השונות (פיזית ואנושית).</a:t>
            </a:r>
          </a:p>
        </p:txBody>
      </p:sp>
      <p:pic>
        <p:nvPicPr>
          <p:cNvPr id="5" name="תמונה 4" descr="שני עמיתים מכינים תוכנית על גבי לוח עם פתקים נדבקים">
            <a:extLst>
              <a:ext uri="{FF2B5EF4-FFF2-40B4-BE49-F238E27FC236}">
                <a16:creationId xmlns:a16="http://schemas.microsoft.com/office/drawing/2014/main" id="{31C6CDF7-6B19-47ED-8291-0D4214E7D1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1" r="41371" b="-1"/>
          <a:stretch/>
        </p:blipFill>
        <p:spPr>
          <a:xfrm>
            <a:off x="7684006" y="10"/>
            <a:ext cx="450799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856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 descr="סטטוסקופ על רקע לבן">
            <a:extLst>
              <a:ext uri="{FF2B5EF4-FFF2-40B4-BE49-F238E27FC236}">
                <a16:creationId xmlns:a16="http://schemas.microsoft.com/office/drawing/2014/main" id="{DE517EFE-01D3-44A8-B12B-2FC527FF4C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230" b="-1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A3CB036B-4EC8-442F-B55E-22A1CC267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8" y="798445"/>
            <a:ext cx="4803636" cy="1311664"/>
          </a:xfrm>
        </p:spPr>
        <p:txBody>
          <a:bodyPr>
            <a:normAutofit/>
          </a:bodyPr>
          <a:lstStyle/>
          <a:p>
            <a:r>
              <a:rPr lang="he-IL">
                <a:solidFill>
                  <a:srgbClr val="000000"/>
                </a:solidFill>
                <a:cs typeface="+mn-cs"/>
              </a:rPr>
              <a:t>תובנות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FC96391D-D4D2-4108-958C-44373A1063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335" y="2272143"/>
            <a:ext cx="5490299" cy="378883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he-IL" sz="3200" dirty="0">
                <a:solidFill>
                  <a:srgbClr val="000000"/>
                </a:solidFill>
              </a:rPr>
              <a:t>מה להתפתחות ולבתי חולים?</a:t>
            </a:r>
          </a:p>
          <a:p>
            <a:endParaRPr lang="he-IL" sz="2000" dirty="0">
              <a:solidFill>
                <a:srgbClr val="000000"/>
              </a:solidFill>
            </a:endParaRPr>
          </a:p>
          <a:p>
            <a:endParaRPr lang="he-IL" sz="2000" dirty="0">
              <a:solidFill>
                <a:srgbClr val="000000"/>
              </a:solidFill>
            </a:endParaRPr>
          </a:p>
          <a:p>
            <a:endParaRPr lang="he-IL" sz="20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he-IL" sz="2000" dirty="0">
                <a:solidFill>
                  <a:srgbClr val="000000"/>
                </a:solidFill>
              </a:rPr>
              <a:t>                       בונוס: סרטון מעניין לצפייה: 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hlinkClick r:id="rId4"/>
              </a:rPr>
              <a:t>https://www.youtube.com/watch?v=MFzDaBzBlL0&amp;ab_channel=SmarterEveryDay</a:t>
            </a:r>
            <a:endParaRPr lang="he-IL" sz="20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he-IL" sz="2000" dirty="0">
                <a:solidFill>
                  <a:srgbClr val="000000"/>
                </a:solidFill>
              </a:rPr>
              <a:t> </a:t>
            </a:r>
          </a:p>
          <a:p>
            <a:pPr marL="0" indent="0">
              <a:buNone/>
            </a:pPr>
            <a:r>
              <a:rPr lang="he-IL" sz="2000" dirty="0">
                <a:solidFill>
                  <a:srgbClr val="000000"/>
                </a:solidFill>
              </a:rPr>
              <a:t>תודה רבה על ההשתתפות!</a:t>
            </a:r>
          </a:p>
        </p:txBody>
      </p:sp>
    </p:spTree>
    <p:extLst>
      <p:ext uri="{BB962C8B-B14F-4D97-AF65-F5344CB8AC3E}">
        <p14:creationId xmlns:p14="http://schemas.microsoft.com/office/powerpoint/2010/main" val="1738919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תמונה 4" descr="שורות בעץ">
            <a:extLst>
              <a:ext uri="{FF2B5EF4-FFF2-40B4-BE49-F238E27FC236}">
                <a16:creationId xmlns:a16="http://schemas.microsoft.com/office/drawing/2014/main" id="{B8F3CE4B-2FAB-4FC1-831D-DB40ADCE99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" r="16366" b="1942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AB52920B-8F76-4484-981D-3D2220751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he-IL" sz="3600" dirty="0">
                <a:cs typeface="+mn-cs"/>
              </a:rPr>
              <a:t>מהי התפתחות?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3A9A8E41-FDB6-4572-9C41-6BFC766C40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3" y="2885738"/>
            <a:ext cx="5158337" cy="3039574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he-IL" sz="2400" dirty="0"/>
              <a:t>"התפתחות היא תהליך של שינוי המתרחש לאורך זמן." </a:t>
            </a:r>
          </a:p>
          <a:p>
            <a:pPr marL="0" indent="0">
              <a:buNone/>
            </a:pPr>
            <a:r>
              <a:rPr lang="he-IL" sz="1700" dirty="0"/>
              <a:t>(בר-אל, צ', (1996). מפגשים עם הפסיכולוגיה, מפגש שני, פסיכולוגיה התפתחותית.) </a:t>
            </a:r>
          </a:p>
        </p:txBody>
      </p:sp>
    </p:spTree>
    <p:extLst>
      <p:ext uri="{BB962C8B-B14F-4D97-AF65-F5344CB8AC3E}">
        <p14:creationId xmlns:p14="http://schemas.microsoft.com/office/powerpoint/2010/main" val="19297461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FC88D70-9E82-4248-A160-D93350F20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br>
              <a:rPr lang="he-IL" sz="3200" dirty="0">
                <a:cs typeface="+mn-cs"/>
              </a:rPr>
            </a:br>
            <a:r>
              <a:rPr lang="he-IL" sz="3200" dirty="0">
                <a:cs typeface="+mn-cs"/>
              </a:rPr>
              <a:t>אלו תהליכי התפתחות אתם מכירים?</a:t>
            </a:r>
            <a:br>
              <a:rPr lang="he-IL" sz="2600" dirty="0"/>
            </a:br>
            <a:endParaRPr lang="he-IL" sz="2600" dirty="0"/>
          </a:p>
        </p:txBody>
      </p:sp>
      <p:pic>
        <p:nvPicPr>
          <p:cNvPr id="5" name="מציין מיקום תוכן 4" descr="גבר מצמחים">
            <a:extLst>
              <a:ext uri="{FF2B5EF4-FFF2-40B4-BE49-F238E27FC236}">
                <a16:creationId xmlns:a16="http://schemas.microsoft.com/office/drawing/2014/main" id="{5F789642-C6FA-4D64-B3A2-8395FF71AA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3" r="1962" b="-1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3821170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696A877D-B2D3-49E5-8855-3FB91A414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0607" y="325369"/>
            <a:ext cx="4485939" cy="1956841"/>
          </a:xfrm>
        </p:spPr>
        <p:txBody>
          <a:bodyPr anchor="b">
            <a:normAutofit/>
          </a:bodyPr>
          <a:lstStyle/>
          <a:p>
            <a:r>
              <a:rPr lang="he-IL" sz="5400" dirty="0">
                <a:cs typeface="+mn-cs"/>
              </a:rPr>
              <a:t>כיצד נראית התפתחות?</a:t>
            </a:r>
          </a:p>
        </p:txBody>
      </p:sp>
      <p:sp>
        <p:nvSpPr>
          <p:cNvPr id="2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B19AA889-4F1F-4E53-BD84-45E2F94AF5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he-IL" sz="2200"/>
          </a:p>
          <a:p>
            <a:pPr marL="0" indent="0">
              <a:buNone/>
            </a:pPr>
            <a:endParaRPr lang="he-IL" sz="2200"/>
          </a:p>
        </p:txBody>
      </p:sp>
      <p:pic>
        <p:nvPicPr>
          <p:cNvPr id="5" name="תמונה 4" descr="פרחים של לבן וצהוב">
            <a:extLst>
              <a:ext uri="{FF2B5EF4-FFF2-40B4-BE49-F238E27FC236}">
                <a16:creationId xmlns:a16="http://schemas.microsoft.com/office/drawing/2014/main" id="{F44F626A-8332-47CC-8260-305B4FCC14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2" r="26075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556629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262D213-7F76-4144-837B-6F7493175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2155" y="4109421"/>
            <a:ext cx="6185647" cy="2096115"/>
          </a:xfrm>
        </p:spPr>
        <p:txBody>
          <a:bodyPr anchor="ctr">
            <a:normAutofit/>
          </a:bodyPr>
          <a:lstStyle/>
          <a:p>
            <a:r>
              <a:rPr lang="he-IL" sz="3600">
                <a:cs typeface="+mn-cs"/>
              </a:rPr>
              <a:t>כיצד מתרחשת התפתחות?</a:t>
            </a:r>
            <a:br>
              <a:rPr lang="he-IL" sz="3600"/>
            </a:br>
            <a:endParaRPr lang="he-IL" sz="3600"/>
          </a:p>
        </p:txBody>
      </p:sp>
      <p:pic>
        <p:nvPicPr>
          <p:cNvPr id="5" name="מציין מיקום תוכן 4" descr="דיו צבעוני במים">
            <a:extLst>
              <a:ext uri="{FF2B5EF4-FFF2-40B4-BE49-F238E27FC236}">
                <a16:creationId xmlns:a16="http://schemas.microsoft.com/office/drawing/2014/main" id="{6E7E4EDB-12AD-4426-8092-5B33F35C23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86" b="24119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832039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1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מציין מיקום תוכן 4" descr="קנה מידה של יתרה דיגיטלית באמצעות עיגולים">
            <a:extLst>
              <a:ext uri="{FF2B5EF4-FFF2-40B4-BE49-F238E27FC236}">
                <a16:creationId xmlns:a16="http://schemas.microsoft.com/office/drawing/2014/main" id="{B180E046-CB5C-4E7A-8DCF-342074565B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5" r="22658" b="3852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9" name="Rectangle 13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6FEF3542-1697-47A8-BE75-8A554A803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906" cy="1291336"/>
          </a:xfrm>
        </p:spPr>
        <p:txBody>
          <a:bodyPr anchor="b">
            <a:normAutofit fontScale="90000"/>
          </a:bodyPr>
          <a:lstStyle/>
          <a:p>
            <a:r>
              <a:rPr lang="he-IL" sz="3600" dirty="0">
                <a:cs typeface="+mn-cs"/>
              </a:rPr>
              <a:t>האם להתפתחות ישנו פן מוסרי?</a:t>
            </a:r>
            <a:br>
              <a:rPr lang="he-IL" sz="2400" dirty="0"/>
            </a:br>
            <a:endParaRPr lang="he-IL" sz="24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65381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 descr="פרחים לבן מפריחה על רקע ירוק">
            <a:extLst>
              <a:ext uri="{FF2B5EF4-FFF2-40B4-BE49-F238E27FC236}">
                <a16:creationId xmlns:a16="http://schemas.microsoft.com/office/drawing/2014/main" id="{28D5A9C6-0948-48F2-A382-4032A590E7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0" y="-91430"/>
            <a:ext cx="12191981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9873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8A4A0B01-109E-435B-AE1F-144A98229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6891186" cy="1135737"/>
          </a:xfrm>
        </p:spPr>
        <p:txBody>
          <a:bodyPr>
            <a:normAutofit/>
          </a:bodyPr>
          <a:lstStyle/>
          <a:p>
            <a:r>
              <a:rPr lang="he-IL" sz="3600">
                <a:cs typeface="+mn-cs"/>
              </a:rPr>
              <a:t>פְּסִיכוֹלוֹגְיָה הִתְפַּתְּחוּתִית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143970A9-6083-4B07-8390-52FA49EB54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7" y="1782981"/>
            <a:ext cx="6891187" cy="4393982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</a:pPr>
            <a:r>
              <a:rPr lang="he-IL" dirty="0"/>
              <a:t>פְּסִיכוֹלוֹגְיָה הִתְפַּתְּחוּתִית היא ענף בפסיכולוגיה החוקר את ההתנהגויות האופייניות לכל גיל ואת השינויים המתרחשים בהתנהגות האנושית על פי רצף כרונולוגי. </a:t>
            </a:r>
          </a:p>
          <a:p>
            <a:pPr>
              <a:lnSpc>
                <a:spcPct val="150000"/>
              </a:lnSpc>
            </a:pPr>
            <a:r>
              <a:rPr lang="he-IL" dirty="0"/>
              <a:t>טווח הזמנים בהם עוסקת הפסיכולוגיה ההתפתחותית מתחיל מטרום הלידה ונמשך עד לזקנה המופלגת. </a:t>
            </a:r>
          </a:p>
          <a:p>
            <a:pPr>
              <a:lnSpc>
                <a:spcPct val="150000"/>
              </a:lnSpc>
            </a:pPr>
            <a:r>
              <a:rPr lang="he-IL" dirty="0"/>
              <a:t>זווית ההסתכלות של התחום מתחלקת בעיקר להתפתחות קוגניטיבית, להתפתחות רגשית-חברתית ולהתפתחות היכולות המוטוריות.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7EAA094-9CF6-4695-958A-33D9BCAA9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123132" y="713128"/>
            <a:ext cx="1068867" cy="2126625"/>
            <a:chOff x="10918968" y="713127"/>
            <a:chExt cx="1273032" cy="253283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E80C965-DB6D-4F81-9E9E-B027384D0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A580F890-B085-4E95-96AA-55AEBEC5CE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01760" y="5103257"/>
            <a:ext cx="2017580" cy="1014060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27916" y="572870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1726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תמונה 4" descr="ספרים על מדף">
            <a:extLst>
              <a:ext uri="{FF2B5EF4-FFF2-40B4-BE49-F238E27FC236}">
                <a16:creationId xmlns:a16="http://schemas.microsoft.com/office/drawing/2014/main" id="{1ADFC9A4-12EB-4AFE-856E-4D6F64130C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6" r="19810" b="330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37B7B27D-1625-4332-A591-95C93FA00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3" y="1161288"/>
            <a:ext cx="4362271" cy="788161"/>
          </a:xfrm>
        </p:spPr>
        <p:txBody>
          <a:bodyPr anchor="b">
            <a:normAutofit/>
          </a:bodyPr>
          <a:lstStyle/>
          <a:p>
            <a:r>
              <a:rPr lang="he-IL" sz="2800" dirty="0">
                <a:cs typeface="+mn-cs"/>
              </a:rPr>
              <a:t>נושאים מרכזיים בקורס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3F8AD290-4B13-4929-8F9F-3A1BE97247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3" y="2718054"/>
            <a:ext cx="4469847" cy="4130792"/>
          </a:xfrm>
        </p:spPr>
        <p:txBody>
          <a:bodyPr anchor="t">
            <a:normAutofit/>
          </a:bodyPr>
          <a:lstStyle/>
          <a:p>
            <a:r>
              <a:rPr lang="he-IL" sz="2000" dirty="0"/>
              <a:t>מהי התפתחות?</a:t>
            </a:r>
          </a:p>
          <a:p>
            <a:r>
              <a:rPr lang="he-IL" sz="2000" dirty="0"/>
              <a:t>מטרות הפסיכולוגיה ההתפתחותית</a:t>
            </a:r>
          </a:p>
          <a:p>
            <a:r>
              <a:rPr lang="he-IL" sz="2000" dirty="0"/>
              <a:t>התפתחות קוגניטיבית- פיאז'ה</a:t>
            </a:r>
          </a:p>
          <a:p>
            <a:r>
              <a:rPr lang="he-IL" sz="2000" dirty="0"/>
              <a:t>התפתחות האישיות - פרויד</a:t>
            </a:r>
          </a:p>
          <a:p>
            <a:r>
              <a:rPr lang="he-IL" sz="2000" dirty="0"/>
              <a:t>התפתחות פסיכוסוציאלית – אריקסון</a:t>
            </a:r>
          </a:p>
          <a:p>
            <a:r>
              <a:rPr lang="he-IL" sz="2000" dirty="0"/>
              <a:t>התפתחות מוסרית- </a:t>
            </a:r>
            <a:r>
              <a:rPr lang="he-IL" sz="2000" dirty="0" err="1"/>
              <a:t>קולברג</a:t>
            </a:r>
            <a:endParaRPr lang="he-IL" sz="2000" dirty="0"/>
          </a:p>
          <a:p>
            <a:r>
              <a:rPr lang="he-IL" sz="2000" dirty="0"/>
              <a:t>התפתחות רגשית- תיאוריית ההתקשרות</a:t>
            </a:r>
          </a:p>
          <a:p>
            <a:r>
              <a:rPr lang="he-IL" sz="2000" dirty="0"/>
              <a:t>אובדן כשלב התפתחותי</a:t>
            </a:r>
          </a:p>
          <a:p>
            <a:r>
              <a:rPr lang="he-IL" sz="2000" dirty="0"/>
              <a:t>מה בין התפתחות תקינה ולא תקינה?</a:t>
            </a:r>
          </a:p>
          <a:p>
            <a:r>
              <a:rPr lang="he-IL" sz="2000" dirty="0"/>
              <a:t>יחס לחריג.    ועוד...</a:t>
            </a:r>
          </a:p>
          <a:p>
            <a:endParaRPr lang="he-IL" sz="1400" dirty="0"/>
          </a:p>
          <a:p>
            <a:endParaRPr lang="he-IL" sz="1400" dirty="0"/>
          </a:p>
          <a:p>
            <a:endParaRPr lang="he-IL" sz="1400" dirty="0"/>
          </a:p>
        </p:txBody>
      </p:sp>
    </p:spTree>
    <p:extLst>
      <p:ext uri="{BB962C8B-B14F-4D97-AF65-F5344CB8AC3E}">
        <p14:creationId xmlns:p14="http://schemas.microsoft.com/office/powerpoint/2010/main" val="1828920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תמונה 4" descr="אישה מעומד על-ידי lake">
            <a:extLst>
              <a:ext uri="{FF2B5EF4-FFF2-40B4-BE49-F238E27FC236}">
                <a16:creationId xmlns:a16="http://schemas.microsoft.com/office/drawing/2014/main" id="{118DA11C-15E5-458F-9844-8FF09852D9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" r="22237" b="909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F0A82497-422B-4242-A53B-825D24E3D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3" y="1161288"/>
            <a:ext cx="4588181" cy="1124712"/>
          </a:xfrm>
        </p:spPr>
        <p:txBody>
          <a:bodyPr anchor="b">
            <a:normAutofit/>
          </a:bodyPr>
          <a:lstStyle/>
          <a:p>
            <a:r>
              <a:rPr lang="he-IL" sz="3600" dirty="0">
                <a:cs typeface="+mn-cs"/>
              </a:rPr>
              <a:t>מטרות הפסיכולוגיה ההתפתחותית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A0204958-1938-49B5-962C-75D672B2ED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4749546" cy="3207258"/>
          </a:xfrm>
        </p:spPr>
        <p:txBody>
          <a:bodyPr anchor="t"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he-IL" sz="3200" dirty="0"/>
              <a:t>תיאור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e-IL" sz="3200" dirty="0"/>
              <a:t>הסבר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e-IL" sz="3200" dirty="0"/>
              <a:t>חיזוי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e-IL" sz="3200" dirty="0"/>
              <a:t>השפעה על התנהגות</a:t>
            </a:r>
          </a:p>
        </p:txBody>
      </p:sp>
    </p:spTree>
    <p:extLst>
      <p:ext uri="{BB962C8B-B14F-4D97-AF65-F5344CB8AC3E}">
        <p14:creationId xmlns:p14="http://schemas.microsoft.com/office/powerpoint/2010/main" val="1514523295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</TotalTime>
  <Words>451</Words>
  <Application>Microsoft Office PowerPoint</Application>
  <PresentationFormat>מסך רחב</PresentationFormat>
  <Paragraphs>72</Paragraphs>
  <Slides>15</Slides>
  <Notes>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Wingdings</vt:lpstr>
      <vt:lpstr>ערכת נושא Office</vt:lpstr>
      <vt:lpstr>פסיכולוגיה התפתחותית בי"ס לסיעוד, בי"ח שערי צדק  2021</vt:lpstr>
      <vt:lpstr>מהי התפתחות?</vt:lpstr>
      <vt:lpstr> אלו תהליכי התפתחות אתם מכירים? </vt:lpstr>
      <vt:lpstr>כיצד נראית התפתחות?</vt:lpstr>
      <vt:lpstr>כיצד מתרחשת התפתחות? </vt:lpstr>
      <vt:lpstr>האם להתפתחות ישנו פן מוסרי? </vt:lpstr>
      <vt:lpstr>פְּסִיכוֹלוֹגְיָה הִתְפַּתְּחוּתִית</vt:lpstr>
      <vt:lpstr>נושאים מרכזיים בקורס</vt:lpstr>
      <vt:lpstr>מטרות הפסיכולוגיה ההתפתחותית</vt:lpstr>
      <vt:lpstr>שאלות מתחום הפסיכולוגיה ההתפתחותית</vt:lpstr>
      <vt:lpstr>סוגי התפתחות ושינוי</vt:lpstr>
      <vt:lpstr>סוגי התפתחות</vt:lpstr>
      <vt:lpstr>סביבה:</vt:lpstr>
      <vt:lpstr>יחסי גומלין:</vt:lpstr>
      <vt:lpstr>תובנות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פסיכולוגיה התפתחותית</dc:title>
  <dc:creator>נעמי</dc:creator>
  <cp:lastModifiedBy>נעמי</cp:lastModifiedBy>
  <cp:revision>9</cp:revision>
  <dcterms:created xsi:type="dcterms:W3CDTF">2021-03-06T21:05:56Z</dcterms:created>
  <dcterms:modified xsi:type="dcterms:W3CDTF">2021-03-06T22:25:35Z</dcterms:modified>
</cp:coreProperties>
</file>