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84" r:id="rId4"/>
  </p:sldMasterIdLst>
  <p:notesMasterIdLst>
    <p:notesMasterId r:id="rId29"/>
  </p:notesMasterIdLst>
  <p:handoutMasterIdLst>
    <p:handoutMasterId r:id="rId30"/>
  </p:handoutMasterIdLst>
  <p:sldIdLst>
    <p:sldId id="265" r:id="rId5"/>
    <p:sldId id="266" r:id="rId6"/>
    <p:sldId id="267" r:id="rId7"/>
    <p:sldId id="268" r:id="rId8"/>
    <p:sldId id="269" r:id="rId9"/>
    <p:sldId id="270" r:id="rId10"/>
    <p:sldId id="271" r:id="rId11"/>
    <p:sldId id="272" r:id="rId12"/>
    <p:sldId id="274" r:id="rId13"/>
    <p:sldId id="275" r:id="rId14"/>
    <p:sldId id="276" r:id="rId15"/>
    <p:sldId id="277" r:id="rId16"/>
    <p:sldId id="278" r:id="rId17"/>
    <p:sldId id="279" r:id="rId18"/>
    <p:sldId id="280" r:id="rId19"/>
    <p:sldId id="281" r:id="rId20"/>
    <p:sldId id="282" r:id="rId21"/>
    <p:sldId id="283" r:id="rId22"/>
    <p:sldId id="284" r:id="rId23"/>
    <p:sldId id="286" r:id="rId24"/>
    <p:sldId id="285" r:id="rId25"/>
    <p:sldId id="289" r:id="rId26"/>
    <p:sldId id="287" r:id="rId27"/>
    <p:sldId id="288" r:id="rId28"/>
  </p:sldIdLst>
  <p:sldSz cx="12192000" cy="6858000"/>
  <p:notesSz cx="6858000" cy="9144000"/>
  <p:defaultTextStyle>
    <a:defPPr algn="r" rtl="1">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6493" autoAdjust="0"/>
  </p:normalViewPr>
  <p:slideViewPr>
    <p:cSldViewPr snapToGrid="0" showGuides="1">
      <p:cViewPr varScale="1">
        <p:scale>
          <a:sx n="67" d="100"/>
          <a:sy n="67" d="100"/>
        </p:scale>
        <p:origin x="644"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25" d="100"/>
          <a:sy n="125" d="100"/>
        </p:scale>
        <p:origin x="30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442EA2-39BA-4C9A-AD59-755D4917D532}" type="doc">
      <dgm:prSet loTypeId="urn:microsoft.com/office/officeart/2005/8/layout/target1" loCatId="relationship" qsTypeId="urn:microsoft.com/office/officeart/2005/8/quickstyle/simple4" qsCatId="simple" csTypeId="urn:microsoft.com/office/officeart/2005/8/colors/colorful2" csCatId="colorful" phldr="1"/>
      <dgm:spPr/>
      <dgm:t>
        <a:bodyPr rtlCol="1"/>
        <a:lstStyle/>
        <a:p>
          <a:pPr rtl="1"/>
          <a:endParaRPr lang="en-US"/>
        </a:p>
      </dgm:t>
    </dgm:pt>
    <dgm:pt modelId="{AA67F66C-F4E3-4AE3-9C55-A9DF49CFA6B2}" type="pres">
      <dgm:prSet presAssocID="{3F442EA2-39BA-4C9A-AD59-755D4917D532}" presName="composite" presStyleCnt="0">
        <dgm:presLayoutVars>
          <dgm:chMax val="5"/>
          <dgm:dir val="rev"/>
          <dgm:resizeHandles val="exact"/>
        </dgm:presLayoutVars>
      </dgm:prSet>
      <dgm:spPr/>
    </dgm:pt>
  </dgm:ptLst>
  <dgm:cxnLst>
    <dgm:cxn modelId="{7540B0A9-79C0-422C-9A30-1FFC79A03107}" type="presOf" srcId="{3F442EA2-39BA-4C9A-AD59-755D4917D532}" destId="{AA67F66C-F4E3-4AE3-9C55-A9DF49CFA6B2}" srcOrd="0"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442EA2-39BA-4C9A-AD59-755D4917D532}" type="doc">
      <dgm:prSet loTypeId="urn:microsoft.com/office/officeart/2005/8/layout/target1" loCatId="relationship" qsTypeId="urn:microsoft.com/office/officeart/2005/8/quickstyle/simple4" qsCatId="simple" csTypeId="urn:microsoft.com/office/officeart/2005/8/colors/colorful2" csCatId="colorful" phldr="1"/>
      <dgm:spPr/>
      <dgm:t>
        <a:bodyPr rtlCol="1"/>
        <a:lstStyle/>
        <a:p>
          <a:pPr rtl="1"/>
          <a:endParaRPr lang="en-US"/>
        </a:p>
      </dgm:t>
    </dgm:pt>
    <dgm:pt modelId="{AA67F66C-F4E3-4AE3-9C55-A9DF49CFA6B2}" type="pres">
      <dgm:prSet presAssocID="{3F442EA2-39BA-4C9A-AD59-755D4917D532}" presName="composite" presStyleCnt="0">
        <dgm:presLayoutVars>
          <dgm:chMax val="5"/>
          <dgm:dir val="rev"/>
          <dgm:resizeHandles val="exact"/>
        </dgm:presLayoutVars>
      </dgm:prSet>
      <dgm:spPr/>
    </dgm:pt>
  </dgm:ptLst>
  <dgm:cxnLst>
    <dgm:cxn modelId="{7540B0A9-79C0-422C-9A30-1FFC79A03107}" type="presOf" srcId="{3F442EA2-39BA-4C9A-AD59-755D4917D532}" destId="{AA67F66C-F4E3-4AE3-9C55-A9DF49CFA6B2}" srcOrd="0"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0897" y="0"/>
            <a:ext cx="2971800" cy="458788"/>
          </a:xfrm>
          <a:prstGeom prst="rect">
            <a:avLst/>
          </a:prstGeom>
        </p:spPr>
        <p:txBody>
          <a:bodyPr vert="horz" lIns="91440" tIns="45720" rIns="91440" bIns="45720" rtlCol="1"/>
          <a:lstStyle>
            <a:lvl1pPr algn="r" rtl="1">
              <a:defRPr sz="1200"/>
            </a:lvl1p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תאריך 2"/>
          <p:cNvSpPr>
            <a:spLocks noGrp="1"/>
          </p:cNvSpPr>
          <p:nvPr>
            <p:ph type="dt" sz="quarter" idx="1"/>
          </p:nvPr>
        </p:nvSpPr>
        <p:spPr>
          <a:xfrm>
            <a:off x="4822" y="1104"/>
            <a:ext cx="2971800" cy="458788"/>
          </a:xfrm>
          <a:prstGeom prst="rect">
            <a:avLst/>
          </a:prstGeom>
        </p:spPr>
        <p:txBody>
          <a:bodyPr vert="horz" lIns="91440" tIns="45720" rIns="91440" bIns="45720" rtlCol="1"/>
          <a:lstStyle>
            <a:lvl1pPr algn="r" rtl="1">
              <a:defRPr sz="1200"/>
            </a:lvl1pPr>
          </a:lstStyle>
          <a:p>
            <a:pPr algn="l" rtl="1"/>
            <a:fld id="{ABDA8AEE-FF22-4562-8154-D5E4173AC0D6}" type="datetime1">
              <a:rPr lang="he-IL" smtClean="0">
                <a:latin typeface="Tahoma" panose="020B0604030504040204" pitchFamily="34" charset="0"/>
                <a:ea typeface="Tahoma" panose="020B0604030504040204" pitchFamily="34" charset="0"/>
                <a:cs typeface="Tahoma" panose="020B0604030504040204" pitchFamily="34" charset="0"/>
              </a:rPr>
              <a:pPr algn="l" rtl="1"/>
              <a:t>י"א/סיון/תש"ף</a:t>
            </a:fld>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כותרת תחתונה 3"/>
          <p:cNvSpPr>
            <a:spLocks noGrp="1"/>
          </p:cNvSpPr>
          <p:nvPr>
            <p:ph type="ftr" sz="quarter" idx="2"/>
          </p:nvPr>
        </p:nvSpPr>
        <p:spPr>
          <a:xfrm>
            <a:off x="3880897" y="8685213"/>
            <a:ext cx="2971800" cy="458787"/>
          </a:xfrm>
          <a:prstGeom prst="rect">
            <a:avLst/>
          </a:prstGeom>
        </p:spPr>
        <p:txBody>
          <a:bodyPr vert="horz" lIns="91440" tIns="45720" rIns="91440" bIns="45720" rtlCol="1" anchor="b"/>
          <a:lstStyle>
            <a:lvl1pPr algn="r" rtl="1">
              <a:defRPr sz="1200"/>
            </a:lvl1p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של מספר שקופית 4"/>
          <p:cNvSpPr>
            <a:spLocks noGrp="1"/>
          </p:cNvSpPr>
          <p:nvPr>
            <p:ph type="sldNum" sz="quarter" idx="3"/>
          </p:nvPr>
        </p:nvSpPr>
        <p:spPr>
          <a:xfrm>
            <a:off x="4822" y="8686317"/>
            <a:ext cx="2971800" cy="458787"/>
          </a:xfrm>
          <a:prstGeom prst="rect">
            <a:avLst/>
          </a:prstGeom>
        </p:spPr>
        <p:txBody>
          <a:bodyPr vert="horz" lIns="91440" tIns="45720" rIns="91440" bIns="45720" rtlCol="1" anchor="b"/>
          <a:lstStyle>
            <a:lvl1pPr algn="r" rtl="1">
              <a:defRPr sz="1200"/>
            </a:lvl1pPr>
          </a:lstStyle>
          <a:p>
            <a:pPr algn="l" rtl="1"/>
            <a:fld id="{B78FE58C-C1A6-4C4C-90C2-B7F5B0504B2D}" type="slidenum">
              <a:rPr lang="he-IL" smtClean="0">
                <a:latin typeface="Tahoma" panose="020B0604030504040204" pitchFamily="34" charset="0"/>
                <a:ea typeface="Tahoma" panose="020B0604030504040204" pitchFamily="34" charset="0"/>
                <a:cs typeface="Tahoma" panose="020B0604030504040204" pitchFamily="34" charset="0"/>
              </a:rPr>
              <a:pPr algn="l" rtl="1"/>
              <a:t>‹#›</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0893"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3" name="מציין מיקום של תאריך 2"/>
          <p:cNvSpPr>
            <a:spLocks noGrp="1"/>
          </p:cNvSpPr>
          <p:nvPr>
            <p:ph type="dt" idx="1"/>
          </p:nvPr>
        </p:nvSpPr>
        <p:spPr>
          <a:xfrm>
            <a:off x="3712" y="2"/>
            <a:ext cx="2971800" cy="458788"/>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20AA1F8B-3046-4ECA-93A3-EE3EFFB0AFDB}" type="datetime1">
              <a:rPr lang="he-IL" smtClean="0"/>
              <a:pPr/>
              <a:t>י"א/סיון/תש"ף</a:t>
            </a:fld>
            <a:endParaRPr lang="he-IL" dirty="0"/>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he-IL" noProof="0" dirty="0"/>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rtl="1"/>
            <a:r>
              <a:rPr lang="he-IL" noProof="0" dirty="0"/>
              <a:t>לחץ כדי לערוך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6" name="מציין מיקום של כותרת תחתונה 5"/>
          <p:cNvSpPr>
            <a:spLocks noGrp="1"/>
          </p:cNvSpPr>
          <p:nvPr>
            <p:ph type="ftr" sz="quarter" idx="4"/>
          </p:nvPr>
        </p:nvSpPr>
        <p:spPr>
          <a:xfrm>
            <a:off x="3880893"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7" name="מציין מיקום של מספר שקופית 6"/>
          <p:cNvSpPr>
            <a:spLocks noGrp="1"/>
          </p:cNvSpPr>
          <p:nvPr>
            <p:ph type="sldNum" sz="quarter" idx="5"/>
          </p:nvPr>
        </p:nvSpPr>
        <p:spPr>
          <a:xfrm>
            <a:off x="3712" y="8677595"/>
            <a:ext cx="2971800" cy="458787"/>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810E1E9A-E921-4174-A0FC-51868D7AC568}" type="slidenum">
              <a:rPr lang="he-IL" smtClean="0"/>
              <a:pPr/>
              <a:t>‹#›</a:t>
            </a:fld>
            <a:endParaRPr lang="he-IL" dirty="0"/>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10E1E9A-E921-4174-A0FC-51868D7AC568}" type="slidenum">
              <a:rPr lang="he-IL" smtClean="0"/>
              <a:pPr/>
              <a:t>1</a:t>
            </a:fld>
            <a:endParaRPr lang="he-IL" dirty="0"/>
          </a:p>
        </p:txBody>
      </p:sp>
    </p:spTree>
    <p:extLst>
      <p:ext uri="{BB962C8B-B14F-4D97-AF65-F5344CB8AC3E}">
        <p14:creationId xmlns:p14="http://schemas.microsoft.com/office/powerpoint/2010/main" val="1799104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10E1E9A-E921-4174-A0FC-51868D7AC568}" type="slidenum">
              <a:rPr lang="he-IL" smtClean="0"/>
              <a:pPr/>
              <a:t>10</a:t>
            </a:fld>
            <a:endParaRPr lang="he-IL" dirty="0"/>
          </a:p>
        </p:txBody>
      </p:sp>
    </p:spTree>
    <p:extLst>
      <p:ext uri="{BB962C8B-B14F-4D97-AF65-F5344CB8AC3E}">
        <p14:creationId xmlns:p14="http://schemas.microsoft.com/office/powerpoint/2010/main" val="2845056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10E1E9A-E921-4174-A0FC-51868D7AC568}" type="slidenum">
              <a:rPr lang="he-IL" smtClean="0"/>
              <a:pPr/>
              <a:t>11</a:t>
            </a:fld>
            <a:endParaRPr lang="he-IL" dirty="0"/>
          </a:p>
        </p:txBody>
      </p:sp>
    </p:spTree>
    <p:extLst>
      <p:ext uri="{BB962C8B-B14F-4D97-AF65-F5344CB8AC3E}">
        <p14:creationId xmlns:p14="http://schemas.microsoft.com/office/powerpoint/2010/main" val="267789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10E1E9A-E921-4174-A0FC-51868D7AC568}" type="slidenum">
              <a:rPr lang="he-IL" smtClean="0"/>
              <a:pPr/>
              <a:t>12</a:t>
            </a:fld>
            <a:endParaRPr lang="he-IL" dirty="0"/>
          </a:p>
        </p:txBody>
      </p:sp>
    </p:spTree>
    <p:extLst>
      <p:ext uri="{BB962C8B-B14F-4D97-AF65-F5344CB8AC3E}">
        <p14:creationId xmlns:p14="http://schemas.microsoft.com/office/powerpoint/2010/main" val="2159671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10E1E9A-E921-4174-A0FC-51868D7AC568}" type="slidenum">
              <a:rPr lang="he-IL" smtClean="0"/>
              <a:pPr/>
              <a:t>13</a:t>
            </a:fld>
            <a:endParaRPr lang="he-IL" dirty="0"/>
          </a:p>
        </p:txBody>
      </p:sp>
    </p:spTree>
    <p:extLst>
      <p:ext uri="{BB962C8B-B14F-4D97-AF65-F5344CB8AC3E}">
        <p14:creationId xmlns:p14="http://schemas.microsoft.com/office/powerpoint/2010/main" val="873262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10E1E9A-E921-4174-A0FC-51868D7AC568}" type="slidenum">
              <a:rPr lang="he-IL" smtClean="0"/>
              <a:pPr/>
              <a:t>14</a:t>
            </a:fld>
            <a:endParaRPr lang="he-IL" dirty="0"/>
          </a:p>
        </p:txBody>
      </p:sp>
    </p:spTree>
    <p:extLst>
      <p:ext uri="{BB962C8B-B14F-4D97-AF65-F5344CB8AC3E}">
        <p14:creationId xmlns:p14="http://schemas.microsoft.com/office/powerpoint/2010/main" val="348731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10E1E9A-E921-4174-A0FC-51868D7AC568}" type="slidenum">
              <a:rPr lang="he-IL" smtClean="0"/>
              <a:pPr/>
              <a:t>15</a:t>
            </a:fld>
            <a:endParaRPr lang="he-IL" dirty="0"/>
          </a:p>
        </p:txBody>
      </p:sp>
    </p:spTree>
    <p:extLst>
      <p:ext uri="{BB962C8B-B14F-4D97-AF65-F5344CB8AC3E}">
        <p14:creationId xmlns:p14="http://schemas.microsoft.com/office/powerpoint/2010/main" val="1630103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10E1E9A-E921-4174-A0FC-51868D7AC568}" type="slidenum">
              <a:rPr lang="he-IL" smtClean="0"/>
              <a:pPr/>
              <a:t>2</a:t>
            </a:fld>
            <a:endParaRPr lang="he-IL" dirty="0"/>
          </a:p>
        </p:txBody>
      </p:sp>
    </p:spTree>
    <p:extLst>
      <p:ext uri="{BB962C8B-B14F-4D97-AF65-F5344CB8AC3E}">
        <p14:creationId xmlns:p14="http://schemas.microsoft.com/office/powerpoint/2010/main" val="400221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10E1E9A-E921-4174-A0FC-51868D7AC568}" type="slidenum">
              <a:rPr lang="he-IL" smtClean="0"/>
              <a:pPr/>
              <a:t>3</a:t>
            </a:fld>
            <a:endParaRPr lang="he-IL" dirty="0"/>
          </a:p>
        </p:txBody>
      </p:sp>
    </p:spTree>
    <p:extLst>
      <p:ext uri="{BB962C8B-B14F-4D97-AF65-F5344CB8AC3E}">
        <p14:creationId xmlns:p14="http://schemas.microsoft.com/office/powerpoint/2010/main" val="3750000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10E1E9A-E921-4174-A0FC-51868D7AC568}" type="slidenum">
              <a:rPr lang="he-IL" smtClean="0"/>
              <a:pPr/>
              <a:t>4</a:t>
            </a:fld>
            <a:endParaRPr lang="he-IL" dirty="0"/>
          </a:p>
        </p:txBody>
      </p:sp>
    </p:spTree>
    <p:extLst>
      <p:ext uri="{BB962C8B-B14F-4D97-AF65-F5344CB8AC3E}">
        <p14:creationId xmlns:p14="http://schemas.microsoft.com/office/powerpoint/2010/main" val="2097437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10E1E9A-E921-4174-A0FC-51868D7AC568}" type="slidenum">
              <a:rPr lang="he-IL" smtClean="0"/>
              <a:pPr/>
              <a:t>5</a:t>
            </a:fld>
            <a:endParaRPr lang="he-IL" dirty="0"/>
          </a:p>
        </p:txBody>
      </p:sp>
    </p:spTree>
    <p:extLst>
      <p:ext uri="{BB962C8B-B14F-4D97-AF65-F5344CB8AC3E}">
        <p14:creationId xmlns:p14="http://schemas.microsoft.com/office/powerpoint/2010/main" val="2535234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10E1E9A-E921-4174-A0FC-51868D7AC568}" type="slidenum">
              <a:rPr lang="he-IL" smtClean="0"/>
              <a:pPr/>
              <a:t>6</a:t>
            </a:fld>
            <a:endParaRPr lang="he-IL" dirty="0"/>
          </a:p>
        </p:txBody>
      </p:sp>
    </p:spTree>
    <p:extLst>
      <p:ext uri="{BB962C8B-B14F-4D97-AF65-F5344CB8AC3E}">
        <p14:creationId xmlns:p14="http://schemas.microsoft.com/office/powerpoint/2010/main" val="3934651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10E1E9A-E921-4174-A0FC-51868D7AC568}" type="slidenum">
              <a:rPr lang="he-IL" smtClean="0"/>
              <a:pPr/>
              <a:t>7</a:t>
            </a:fld>
            <a:endParaRPr lang="he-IL" dirty="0"/>
          </a:p>
        </p:txBody>
      </p:sp>
    </p:spTree>
    <p:extLst>
      <p:ext uri="{BB962C8B-B14F-4D97-AF65-F5344CB8AC3E}">
        <p14:creationId xmlns:p14="http://schemas.microsoft.com/office/powerpoint/2010/main" val="1004167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10E1E9A-E921-4174-A0FC-51868D7AC568}" type="slidenum">
              <a:rPr lang="he-IL" smtClean="0"/>
              <a:pPr/>
              <a:t>8</a:t>
            </a:fld>
            <a:endParaRPr lang="he-IL" dirty="0"/>
          </a:p>
        </p:txBody>
      </p:sp>
    </p:spTree>
    <p:extLst>
      <p:ext uri="{BB962C8B-B14F-4D97-AF65-F5344CB8AC3E}">
        <p14:creationId xmlns:p14="http://schemas.microsoft.com/office/powerpoint/2010/main" val="447893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10E1E9A-E921-4174-A0FC-51868D7AC568}" type="slidenum">
              <a:rPr lang="he-IL" smtClean="0"/>
              <a:pPr/>
              <a:t>9</a:t>
            </a:fld>
            <a:endParaRPr lang="he-IL" dirty="0"/>
          </a:p>
        </p:txBody>
      </p:sp>
    </p:spTree>
    <p:extLst>
      <p:ext uri="{BB962C8B-B14F-4D97-AF65-F5344CB8AC3E}">
        <p14:creationId xmlns:p14="http://schemas.microsoft.com/office/powerpoint/2010/main" val="3166699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041400"/>
            <a:ext cx="9144000" cy="2387600"/>
          </a:xfrm>
        </p:spPr>
        <p:txBody>
          <a:bodyPr rtlCol="1" anchor="b"/>
          <a:lstStyle>
            <a:lvl1pPr algn="ctr" rtl="1">
              <a:defRPr sz="6000">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endParaRPr lang="he-IL" noProof="0" dirty="0"/>
          </a:p>
        </p:txBody>
      </p:sp>
      <p:sp>
        <p:nvSpPr>
          <p:cNvPr id="3" name="כותרת משנה 2"/>
          <p:cNvSpPr>
            <a:spLocks noGrp="1"/>
          </p:cNvSpPr>
          <p:nvPr>
            <p:ph type="subTitle" idx="1"/>
          </p:nvPr>
        </p:nvSpPr>
        <p:spPr>
          <a:xfrm>
            <a:off x="1524000" y="3602038"/>
            <a:ext cx="9144000" cy="1655762"/>
          </a:xfrm>
        </p:spPr>
        <p:txBody>
          <a:bodyPr rtlCol="1"/>
          <a:lstStyle>
            <a:lvl1pPr marL="0" indent="0" algn="ctr" rtl="1">
              <a:buNone/>
              <a:defRPr sz="240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he-IL" noProof="0"/>
              <a:t>לחץ כדי לערוך סגנון כותרת משנה של תבנית בסיס</a:t>
            </a:r>
            <a:endParaRPr lang="he-IL" noProof="0" dirty="0"/>
          </a:p>
        </p:txBody>
      </p:sp>
      <p:sp>
        <p:nvSpPr>
          <p:cNvPr id="4" name="מציין מיקום של תאריך 3"/>
          <p:cNvSpPr>
            <a:spLocks noGrp="1"/>
          </p:cNvSpPr>
          <p:nvPr>
            <p:ph type="dt" sz="half" idx="10"/>
          </p:nvPr>
        </p:nvSpPr>
        <p:spPr>
          <a:xfrm>
            <a:off x="8077200" y="6356350"/>
            <a:ext cx="25527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34BAF15F-7817-415C-B404-52722959A591}" type="datetime1">
              <a:rPr lang="he-IL" noProof="0" smtClean="0"/>
              <a:pPr/>
              <a:t>י"א/סיון/תש"ף</a:t>
            </a:fld>
            <a:endParaRPr lang="he-IL" noProof="0" dirty="0"/>
          </a:p>
        </p:txBody>
      </p:sp>
      <p:sp>
        <p:nvSpPr>
          <p:cNvPr id="5" name="מציין מיקום של כותרת תחתונה 4"/>
          <p:cNvSpPr>
            <a:spLocks noGrp="1"/>
          </p:cNvSpPr>
          <p:nvPr>
            <p:ph type="ftr" sz="quarter" idx="11"/>
          </p:nvPr>
        </p:nvSpPr>
        <p:spPr>
          <a:xfrm>
            <a:off x="4648200" y="6356350"/>
            <a:ext cx="2895600" cy="365125"/>
          </a:xfrm>
        </p:spPr>
        <p:txBody>
          <a:bodyPr rtlCol="1"/>
          <a:lstStyle>
            <a:lvl1pPr algn="ctr" rtl="1">
              <a:defRPr>
                <a:latin typeface="Tahoma" panose="020B0604030504040204" pitchFamily="34" charset="0"/>
                <a:ea typeface="Tahoma" panose="020B0604030504040204" pitchFamily="34" charset="0"/>
                <a:cs typeface="Tahoma" panose="020B0604030504040204" pitchFamily="34" charset="0"/>
              </a:defRPr>
            </a:lvl1pPr>
          </a:lstStyle>
          <a:p>
            <a:r>
              <a:rPr lang="he-IL"/>
              <a:t>הוסף כותרת תחתונה</a:t>
            </a:r>
            <a:endParaRPr lang="he-IL" dirty="0"/>
          </a:p>
        </p:txBody>
      </p:sp>
      <p:sp>
        <p:nvSpPr>
          <p:cNvPr id="6" name="מציין מיקום של מספר שקופית 5"/>
          <p:cNvSpPr>
            <a:spLocks noGrp="1"/>
          </p:cNvSpPr>
          <p:nvPr>
            <p:ph type="sldNum" sz="quarter" idx="12"/>
          </p:nvPr>
        </p:nvSpPr>
        <p:spPr>
          <a:xfrm>
            <a:off x="838200" y="6356350"/>
            <a:ext cx="3276600" cy="365125"/>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fld id="{71B7BAC7-FE87-40F6-AA24-4F4685D1B022}" type="slidenum">
              <a:rPr lang="he-IL" smtClean="0"/>
              <a:pPr/>
              <a:t>‹#›</a:t>
            </a:fld>
            <a:endParaRPr lang="he-IL"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p>
            <a:pPr rtl="1"/>
            <a:r>
              <a:rPr lang="he-IL" noProof="0"/>
              <a:t>לחץ כדי לערוך סגנון כותרת של תבנית בסיס</a:t>
            </a:r>
            <a:endParaRPr lang="he-IL" noProof="0" dirty="0"/>
          </a:p>
        </p:txBody>
      </p:sp>
      <p:sp>
        <p:nvSpPr>
          <p:cNvPr id="3" name="מציין מיקום טקסט אנכי 2"/>
          <p:cNvSpPr>
            <a:spLocks noGrp="1"/>
          </p:cNvSpPr>
          <p:nvPr>
            <p:ph type="body" orient="vert" idx="1"/>
          </p:nvPr>
        </p:nvSpPr>
        <p:spPr>
          <a:xfrm flipV="1">
            <a:off x="841248" y="1825625"/>
            <a:ext cx="9791700" cy="4351338"/>
          </a:xfrm>
        </p:spPr>
        <p:txBody>
          <a:bodyPr vert="eaVert" rtlCol="1"/>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4" name="מציין מיקום של תאריך 3"/>
          <p:cNvSpPr>
            <a:spLocks noGrp="1"/>
          </p:cNvSpPr>
          <p:nvPr>
            <p:ph type="dt" sz="half" idx="10"/>
          </p:nvPr>
        </p:nvSpPr>
        <p:spPr/>
        <p:txBody>
          <a:bodyPr rtlCol="1"/>
          <a:lstStyle/>
          <a:p>
            <a:pPr rtl="1"/>
            <a:fld id="{560F6F3C-0B4D-4474-8527-5D00921BB346}" type="datetime1">
              <a:rPr lang="he-IL" noProof="0" smtClean="0"/>
              <a:t>י"א/סיון/תש"ף</a:t>
            </a:fld>
            <a:endParaRPr lang="he-IL" noProof="0" dirty="0"/>
          </a:p>
        </p:txBody>
      </p:sp>
      <p:sp>
        <p:nvSpPr>
          <p:cNvPr id="5" name="מציין מיקום של כותרת תחתונה 4"/>
          <p:cNvSpPr>
            <a:spLocks noGrp="1"/>
          </p:cNvSpPr>
          <p:nvPr>
            <p:ph type="ftr" sz="quarter" idx="11"/>
          </p:nvPr>
        </p:nvSpPr>
        <p:spPr/>
        <p:txBody>
          <a:bodyPr rtlCol="1"/>
          <a:lstStyle/>
          <a:p>
            <a:pPr rtl="1"/>
            <a:r>
              <a:rPr lang="he-IL" noProof="0" dirty="0"/>
              <a:t>הוסף כותרת תחתונה</a:t>
            </a:r>
          </a:p>
        </p:txBody>
      </p:sp>
      <p:sp>
        <p:nvSpPr>
          <p:cNvPr id="6" name="מציין מיקום של מספר שקופית 5"/>
          <p:cNvSpPr>
            <a:spLocks noGrp="1"/>
          </p:cNvSpPr>
          <p:nvPr>
            <p:ph type="sldNum" sz="quarter" idx="12"/>
          </p:nvPr>
        </p:nvSpPr>
        <p:spPr/>
        <p:txBody>
          <a:bodyPr rtlCol="1"/>
          <a:lstStyle/>
          <a:p>
            <a:pPr rtl="1"/>
            <a:fld id="{71B7BAC7-FE87-40F6-AA24-4F4685D1B022}" type="slidenum">
              <a:rPr lang="he-IL" noProof="0" smtClean="0"/>
              <a:t>‹#›</a:t>
            </a:fld>
            <a:endParaRPr lang="he-IL" noProof="0" dirty="0"/>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flipV="1">
            <a:off x="853127" y="365125"/>
            <a:ext cx="2628900" cy="5811838"/>
          </a:xfrm>
        </p:spPr>
        <p:txBody>
          <a:bodyPr vert="eaVert" rtlCol="1"/>
          <a:lstStyle/>
          <a:p>
            <a:pPr rtl="1"/>
            <a:r>
              <a:rPr lang="he-IL" noProof="0"/>
              <a:t>לחץ כדי לערוך סגנון כותרת של תבנית בסיס</a:t>
            </a:r>
            <a:endParaRPr lang="he-IL" noProof="0" dirty="0"/>
          </a:p>
        </p:txBody>
      </p:sp>
      <p:sp>
        <p:nvSpPr>
          <p:cNvPr id="3" name="מציין מיקום טקסט אנכי 2"/>
          <p:cNvSpPr>
            <a:spLocks noGrp="1"/>
          </p:cNvSpPr>
          <p:nvPr>
            <p:ph type="body" orient="vert" idx="1"/>
          </p:nvPr>
        </p:nvSpPr>
        <p:spPr>
          <a:xfrm flipV="1">
            <a:off x="3629438" y="365125"/>
            <a:ext cx="7010400" cy="5811838"/>
          </a:xfrm>
        </p:spPr>
        <p:txBody>
          <a:bodyPr vert="eaVert" rtlCol="1"/>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4" name="מציין מיקום של תאריך 3"/>
          <p:cNvSpPr>
            <a:spLocks noGrp="1"/>
          </p:cNvSpPr>
          <p:nvPr>
            <p:ph type="dt" sz="half" idx="10"/>
          </p:nvPr>
        </p:nvSpPr>
        <p:spPr/>
        <p:txBody>
          <a:bodyPr rtlCol="1"/>
          <a:lstStyle/>
          <a:p>
            <a:pPr rtl="1"/>
            <a:fld id="{CEED6AB2-5870-4752-AD98-FA29B5E44C7F}" type="datetime1">
              <a:rPr lang="he-IL" noProof="0" smtClean="0"/>
              <a:t>י"א/סיון/תש"ף</a:t>
            </a:fld>
            <a:endParaRPr lang="he-IL" noProof="0" dirty="0"/>
          </a:p>
        </p:txBody>
      </p:sp>
      <p:sp>
        <p:nvSpPr>
          <p:cNvPr id="5" name="מציין מיקום של כותרת תחתונה 4"/>
          <p:cNvSpPr>
            <a:spLocks noGrp="1"/>
          </p:cNvSpPr>
          <p:nvPr>
            <p:ph type="ftr" sz="quarter" idx="11"/>
          </p:nvPr>
        </p:nvSpPr>
        <p:spPr/>
        <p:txBody>
          <a:bodyPr rtlCol="1"/>
          <a:lstStyle/>
          <a:p>
            <a:pPr rtl="1"/>
            <a:r>
              <a:rPr lang="he-IL" noProof="0" dirty="0"/>
              <a:t>הוסף כותרת תחתונה</a:t>
            </a:r>
          </a:p>
        </p:txBody>
      </p:sp>
      <p:sp>
        <p:nvSpPr>
          <p:cNvPr id="6" name="מציין מיקום של מספר שקופית 5"/>
          <p:cNvSpPr>
            <a:spLocks noGrp="1"/>
          </p:cNvSpPr>
          <p:nvPr>
            <p:ph type="sldNum" sz="quarter" idx="12"/>
          </p:nvPr>
        </p:nvSpPr>
        <p:spPr/>
        <p:txBody>
          <a:bodyPr rtlCol="1"/>
          <a:lstStyle/>
          <a:p>
            <a:pPr rtl="1"/>
            <a:fld id="{71B7BAC7-FE87-40F6-AA24-4F4685D1B022}" type="slidenum">
              <a:rPr lang="he-IL" noProof="0" smtClean="0"/>
              <a:t>‹#›</a:t>
            </a:fld>
            <a:endParaRPr lang="he-IL" noProof="0" dirty="0"/>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תמונה עם כיתוב">
    <p:spTree>
      <p:nvGrpSpPr>
        <p:cNvPr id="1" name=""/>
        <p:cNvGrpSpPr/>
        <p:nvPr/>
      </p:nvGrpSpPr>
      <p:grpSpPr>
        <a:xfrm>
          <a:off x="0" y="0"/>
          <a:ext cx="0" cy="0"/>
          <a:chOff x="0" y="0"/>
          <a:chExt cx="0" cy="0"/>
        </a:xfrm>
      </p:grpSpPr>
      <p:sp>
        <p:nvSpPr>
          <p:cNvPr id="9" name="כותרת 1"/>
          <p:cNvSpPr>
            <a:spLocks noGrp="1"/>
          </p:cNvSpPr>
          <p:nvPr>
            <p:ph type="title"/>
          </p:nvPr>
        </p:nvSpPr>
        <p:spPr>
          <a:xfrm>
            <a:off x="6710555" y="457200"/>
            <a:ext cx="3932237" cy="1600200"/>
          </a:xfrm>
        </p:spPr>
        <p:txBody>
          <a:bodyPr rtlCol="1" anchor="b"/>
          <a:lstStyle>
            <a:lvl1pPr algn="r" rtl="1">
              <a:defRPr sz="3200"/>
            </a:lvl1pPr>
          </a:lstStyle>
          <a:p>
            <a:pPr rtl="1"/>
            <a:r>
              <a:rPr lang="he-IL" noProof="0"/>
              <a:t>לחץ כדי לערוך סגנון כותרת של תבנית בסיס</a:t>
            </a:r>
            <a:endParaRPr lang="he-IL" noProof="0" dirty="0"/>
          </a:p>
        </p:txBody>
      </p:sp>
      <p:sp>
        <p:nvSpPr>
          <p:cNvPr id="3" name="מציין מיקום של תמונה 2" descr="מציין מיקום ריק להוספת תמונה. לחץ על מציין המיקום ובחר את התמונה שברצונך להוסיף"/>
          <p:cNvSpPr>
            <a:spLocks noGrp="1"/>
          </p:cNvSpPr>
          <p:nvPr>
            <p:ph type="pic" idx="1"/>
          </p:nvPr>
        </p:nvSpPr>
        <p:spPr>
          <a:xfrm>
            <a:off x="858435" y="987425"/>
            <a:ext cx="5678424" cy="4873625"/>
          </a:xfrm>
        </p:spPr>
        <p:txBody>
          <a:bodyPr rtlCol="1"/>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he-IL" noProof="0"/>
              <a:t>לחץ על הסמל כדי להוסיף תמונה</a:t>
            </a:r>
            <a:endParaRPr lang="he-IL" noProof="0" dirty="0"/>
          </a:p>
        </p:txBody>
      </p:sp>
      <p:sp>
        <p:nvSpPr>
          <p:cNvPr id="8" name="מציין מיקום טקסט 3"/>
          <p:cNvSpPr>
            <a:spLocks noGrp="1"/>
          </p:cNvSpPr>
          <p:nvPr>
            <p:ph type="body" sz="half" idx="2"/>
          </p:nvPr>
        </p:nvSpPr>
        <p:spPr>
          <a:xfrm>
            <a:off x="6710555" y="2101850"/>
            <a:ext cx="3932237" cy="3759200"/>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noProof="0"/>
              <a:t>לחץ כדי לערוך סגנונות טקסט של תבנית בסיס</a:t>
            </a:r>
          </a:p>
        </p:txBody>
      </p:sp>
      <p:sp>
        <p:nvSpPr>
          <p:cNvPr id="5" name="מציין מיקום של תאריך 4"/>
          <p:cNvSpPr>
            <a:spLocks noGrp="1"/>
          </p:cNvSpPr>
          <p:nvPr>
            <p:ph type="dt" sz="half" idx="10"/>
          </p:nvPr>
        </p:nvSpPr>
        <p:spPr/>
        <p:txBody>
          <a:bodyPr rtlCol="1"/>
          <a:lstStyle/>
          <a:p>
            <a:pPr rtl="1"/>
            <a:fld id="{3F9AB4AC-9C3B-4BB3-B619-62D2D87C556A}" type="datetime1">
              <a:rPr lang="he-IL" noProof="0" smtClean="0"/>
              <a:t>י"א/סיון/תש"ף</a:t>
            </a:fld>
            <a:endParaRPr lang="he-IL" noProof="0" dirty="0"/>
          </a:p>
        </p:txBody>
      </p:sp>
      <p:sp>
        <p:nvSpPr>
          <p:cNvPr id="6" name="מציין מיקום של כותרת תחתונה 5"/>
          <p:cNvSpPr>
            <a:spLocks noGrp="1"/>
          </p:cNvSpPr>
          <p:nvPr>
            <p:ph type="ftr" sz="quarter" idx="11"/>
          </p:nvPr>
        </p:nvSpPr>
        <p:spPr/>
        <p:txBody>
          <a:bodyPr rtlCol="1"/>
          <a:lstStyle/>
          <a:p>
            <a:pPr rtl="1"/>
            <a:r>
              <a:rPr lang="he-IL" noProof="0" dirty="0"/>
              <a:t>הוסף כותרת תחתונה</a:t>
            </a:r>
          </a:p>
        </p:txBody>
      </p:sp>
      <p:sp>
        <p:nvSpPr>
          <p:cNvPr id="7" name="מציין מיקום של מספר שקופית 6"/>
          <p:cNvSpPr>
            <a:spLocks noGrp="1"/>
          </p:cNvSpPr>
          <p:nvPr>
            <p:ph type="sldNum" sz="quarter" idx="12"/>
          </p:nvPr>
        </p:nvSpPr>
        <p:spPr/>
        <p:txBody>
          <a:bodyPr rtlCol="1"/>
          <a:lstStyle/>
          <a:p>
            <a:pPr rtl="1"/>
            <a:fld id="{71B7BAC7-FE87-40F6-AA24-4F4685D1B022}" type="slidenum">
              <a:rPr lang="he-IL" noProof="0" smtClean="0"/>
              <a:t>‹#›</a:t>
            </a:fld>
            <a:endParaRPr lang="he-IL" noProof="0" dirty="0"/>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65125"/>
            <a:ext cx="9029700" cy="1325563"/>
          </a:xfrm>
        </p:spPr>
        <p:txBody>
          <a:bodyPr rtlCol="1"/>
          <a:lstStyle>
            <a:lvl1pPr algn="r" rtl="1">
              <a:defRPr/>
            </a:lvl1pPr>
          </a:lstStyle>
          <a:p>
            <a:pPr rtl="1"/>
            <a:r>
              <a:rPr lang="he-IL" noProof="0"/>
              <a:t>לחץ כדי לערוך סגנון כותרת של תבנית בסיס</a:t>
            </a:r>
            <a:endParaRPr lang="he-IL" noProof="0" dirty="0"/>
          </a:p>
        </p:txBody>
      </p:sp>
      <p:sp>
        <p:nvSpPr>
          <p:cNvPr id="3" name="מציין מיקום תוכן 2"/>
          <p:cNvSpPr>
            <a:spLocks noGrp="1"/>
          </p:cNvSpPr>
          <p:nvPr>
            <p:ph idx="1"/>
          </p:nvPr>
        </p:nvSpPr>
        <p:spPr>
          <a:xfrm>
            <a:off x="841248" y="1825625"/>
            <a:ext cx="9791700" cy="4351338"/>
          </a:xfrm>
        </p:spPr>
        <p:txBody>
          <a:bodyPr rtlCol="1"/>
          <a:lstStyle>
            <a:lvl1pPr algn="r" rtl="1">
              <a:defRPr/>
            </a:lvl1pPr>
            <a:lvl2pPr algn="r" rtl="1">
              <a:defRPr/>
            </a:lvl2pPr>
            <a:lvl3pPr algn="r" rtl="1">
              <a:defRPr/>
            </a:lvl3pPr>
            <a:lvl4pPr algn="r" rtl="1">
              <a:defRPr/>
            </a:lvl4pPr>
            <a:lvl5pPr algn="r" rtl="1">
              <a:defRPr/>
            </a:lvl5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4" name="מציין מיקום של תאריך 3"/>
          <p:cNvSpPr>
            <a:spLocks noGrp="1"/>
          </p:cNvSpPr>
          <p:nvPr>
            <p:ph type="dt" sz="half" idx="10"/>
          </p:nvPr>
        </p:nvSpPr>
        <p:spPr>
          <a:xfrm>
            <a:off x="8074152" y="6356350"/>
            <a:ext cx="2552700" cy="365125"/>
          </a:xfrm>
        </p:spPr>
        <p:txBody>
          <a:bodyPr rtlCol="1"/>
          <a:lstStyle>
            <a:lvl1pPr algn="r" rtl="1">
              <a:defRPr/>
            </a:lvl1pPr>
          </a:lstStyle>
          <a:p>
            <a:pPr rtl="1"/>
            <a:fld id="{0B78392B-A092-437C-A385-355B7C2D9128}" type="datetime1">
              <a:rPr lang="he-IL" noProof="0" smtClean="0"/>
              <a:t>י"א/סיון/תש"ף</a:t>
            </a:fld>
            <a:endParaRPr lang="he-IL" noProof="0" dirty="0"/>
          </a:p>
        </p:txBody>
      </p:sp>
      <p:sp>
        <p:nvSpPr>
          <p:cNvPr id="5" name="מציין מיקום של כותרת תחתונה 4"/>
          <p:cNvSpPr>
            <a:spLocks noGrp="1"/>
          </p:cNvSpPr>
          <p:nvPr>
            <p:ph type="ftr" sz="quarter" idx="11"/>
          </p:nvPr>
        </p:nvSpPr>
        <p:spPr>
          <a:xfrm>
            <a:off x="4645152" y="6356350"/>
            <a:ext cx="2895600" cy="365125"/>
          </a:xfrm>
        </p:spPr>
        <p:txBody>
          <a:bodyPr rtlCol="1"/>
          <a:lstStyle>
            <a:lvl1pPr algn="ctr" rtl="1">
              <a:defRPr/>
            </a:lvl1pPr>
          </a:lstStyle>
          <a:p>
            <a:r>
              <a:rPr lang="he-IL" noProof="0" dirty="0"/>
              <a:t>הוסף כותרת תחתונה</a:t>
            </a:r>
          </a:p>
        </p:txBody>
      </p:sp>
      <p:sp>
        <p:nvSpPr>
          <p:cNvPr id="6" name="מציין מיקום של מספר שקופית 5"/>
          <p:cNvSpPr>
            <a:spLocks noGrp="1"/>
          </p:cNvSpPr>
          <p:nvPr>
            <p:ph type="sldNum" sz="quarter" idx="12"/>
          </p:nvPr>
        </p:nvSpPr>
        <p:spPr>
          <a:xfrm>
            <a:off x="841248" y="6355080"/>
            <a:ext cx="3276600" cy="392449"/>
          </a:xfrm>
        </p:spPr>
        <p:txBody>
          <a:bodyPr rtlCol="1"/>
          <a:lstStyle>
            <a:lvl1pPr algn="l" rtl="1">
              <a:defRPr/>
            </a:lvl1pPr>
          </a:lstStyle>
          <a:p>
            <a:fld id="{71B7BAC7-FE87-40F6-AA24-4F4685D1B022}" type="slidenum">
              <a:rPr lang="he-IL" smtClean="0"/>
              <a:pPr/>
              <a:t>‹#›</a:t>
            </a:fld>
            <a:endParaRPr lang="he-IL" dirty="0"/>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1709738"/>
            <a:ext cx="10105791" cy="2862262"/>
          </a:xfrm>
        </p:spPr>
        <p:txBody>
          <a:bodyPr rtlCol="1" anchor="b"/>
          <a:lstStyle>
            <a:lvl1pPr algn="r" rtl="1">
              <a:defRPr sz="6000"/>
            </a:lvl1pPr>
          </a:lstStyle>
          <a:p>
            <a:pPr rtl="1"/>
            <a:r>
              <a:rPr lang="he-IL" noProof="0"/>
              <a:t>לחץ כדי לערוך סגנון כותרת של תבנית בסיס</a:t>
            </a:r>
            <a:endParaRPr lang="he-IL" noProof="0" dirty="0"/>
          </a:p>
        </p:txBody>
      </p:sp>
      <p:sp>
        <p:nvSpPr>
          <p:cNvPr id="3" name="מציין מיקום טקסט 2"/>
          <p:cNvSpPr>
            <a:spLocks noGrp="1"/>
          </p:cNvSpPr>
          <p:nvPr>
            <p:ph type="body" idx="1" hasCustomPrompt="1"/>
          </p:nvPr>
        </p:nvSpPr>
        <p:spPr>
          <a:xfrm>
            <a:off x="841248" y="4589463"/>
            <a:ext cx="10105791" cy="1500187"/>
          </a:xfrm>
        </p:spPr>
        <p:txBody>
          <a:bodyPr rtlCol="1"/>
          <a:lstStyle>
            <a:lvl1pPr marL="0" indent="0" algn="r" rtl="1">
              <a:buNone/>
              <a:defRPr sz="2400"/>
            </a:lvl1pPr>
            <a:lvl2pPr marL="457200" indent="0" algn="r" rtl="1">
              <a:buNone/>
              <a:defRPr sz="2000"/>
            </a:lvl2pPr>
            <a:lvl3pPr marL="914400" indent="0" algn="r" rtl="1">
              <a:buNone/>
              <a:defRPr sz="1800"/>
            </a:lvl3pPr>
            <a:lvl4pPr marL="1371600" indent="0" algn="r" rtl="1">
              <a:buNone/>
              <a:defRPr sz="1600"/>
            </a:lvl4pPr>
            <a:lvl5pPr marL="1828800" indent="0" algn="r" rtl="1">
              <a:buNone/>
              <a:defRPr sz="1600"/>
            </a:lvl5pPr>
            <a:lvl6pPr marL="2286000" indent="0" algn="r" rtl="1">
              <a:buNone/>
              <a:defRPr sz="1600"/>
            </a:lvl6pPr>
            <a:lvl7pPr marL="2743200" indent="0" algn="r" rtl="1">
              <a:buNone/>
              <a:defRPr sz="1600"/>
            </a:lvl7pPr>
            <a:lvl8pPr marL="3200400" indent="0" algn="r" rtl="1">
              <a:buNone/>
              <a:defRPr sz="1600"/>
            </a:lvl8pPr>
            <a:lvl9pPr marL="3657600" indent="0" algn="r" rtl="1">
              <a:buNone/>
              <a:defRPr sz="1600"/>
            </a:lvl9pPr>
          </a:lstStyle>
          <a:p>
            <a:pPr lvl="0" rtl="1"/>
            <a:r>
              <a:rPr lang="he-IL" noProof="0" dirty="0"/>
              <a:t>לחץ כדי לערוך סגנונות טקסט של תבנית בסיס</a:t>
            </a:r>
          </a:p>
        </p:txBody>
      </p:sp>
      <p:sp>
        <p:nvSpPr>
          <p:cNvPr id="4" name="מציין מיקום של תאריך 3"/>
          <p:cNvSpPr>
            <a:spLocks noGrp="1"/>
          </p:cNvSpPr>
          <p:nvPr>
            <p:ph type="dt" sz="half" idx="10"/>
          </p:nvPr>
        </p:nvSpPr>
        <p:spPr>
          <a:xfrm>
            <a:off x="8074152" y="6356350"/>
            <a:ext cx="2552700" cy="365125"/>
          </a:xfrm>
        </p:spPr>
        <p:txBody>
          <a:bodyPr rtlCol="1"/>
          <a:lstStyle/>
          <a:p>
            <a:pPr rtl="1"/>
            <a:fld id="{13C2BE96-0A83-4C7F-AF27-9B9039C26592}" type="datetime1">
              <a:rPr lang="he-IL" noProof="0" smtClean="0"/>
              <a:t>י"א/סיון/תש"ף</a:t>
            </a:fld>
            <a:endParaRPr lang="he-IL" noProof="0" dirty="0"/>
          </a:p>
        </p:txBody>
      </p:sp>
      <p:sp>
        <p:nvSpPr>
          <p:cNvPr id="5" name="מציין מיקום של כותרת תחתונה 4"/>
          <p:cNvSpPr>
            <a:spLocks noGrp="1"/>
          </p:cNvSpPr>
          <p:nvPr>
            <p:ph type="ftr" sz="quarter" idx="11"/>
          </p:nvPr>
        </p:nvSpPr>
        <p:spPr/>
        <p:txBody>
          <a:bodyPr rtlCol="1"/>
          <a:lstStyle/>
          <a:p>
            <a:pPr rtl="1"/>
            <a:r>
              <a:rPr lang="he-IL" noProof="0" dirty="0"/>
              <a:t>הוסף כותרת תחתונה</a:t>
            </a:r>
          </a:p>
        </p:txBody>
      </p:sp>
      <p:sp>
        <p:nvSpPr>
          <p:cNvPr id="6" name="מציין מיקום של מספר שקופית 5"/>
          <p:cNvSpPr>
            <a:spLocks noGrp="1"/>
          </p:cNvSpPr>
          <p:nvPr>
            <p:ph type="sldNum" sz="quarter" idx="12"/>
          </p:nvPr>
        </p:nvSpPr>
        <p:spPr>
          <a:xfrm>
            <a:off x="841248" y="6356350"/>
            <a:ext cx="3276600" cy="365125"/>
          </a:xfrm>
        </p:spPr>
        <p:txBody>
          <a:bodyPr rtlCol="1"/>
          <a:lstStyle/>
          <a:p>
            <a:pPr rtl="1"/>
            <a:fld id="{71B7BAC7-FE87-40F6-AA24-4F4685D1B022}" type="slidenum">
              <a:rPr lang="he-IL" noProof="0" smtClean="0"/>
              <a:t>‹#›</a:t>
            </a:fld>
            <a:endParaRPr lang="he-IL" noProof="0" dirty="0"/>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841248" y="365125"/>
            <a:ext cx="9029700" cy="1325563"/>
          </a:xfrm>
        </p:spPr>
        <p:txBody>
          <a:bodyPr rtlCol="1"/>
          <a:lstStyle>
            <a:lvl1pPr algn="r" rtl="1">
              <a:defRPr/>
            </a:lvl1pPr>
          </a:lstStyle>
          <a:p>
            <a:pPr rtl="1"/>
            <a:r>
              <a:rPr lang="he-IL" noProof="0"/>
              <a:t>לחץ כדי לערוך סגנון כותרת של תבנית בסיס</a:t>
            </a:r>
            <a:endParaRPr lang="he-IL" noProof="0" dirty="0"/>
          </a:p>
        </p:txBody>
      </p:sp>
      <p:sp>
        <p:nvSpPr>
          <p:cNvPr id="3" name="מציין מיקום תוכן 2"/>
          <p:cNvSpPr>
            <a:spLocks noGrp="1"/>
          </p:cNvSpPr>
          <p:nvPr>
            <p:ph sz="half" idx="1"/>
          </p:nvPr>
        </p:nvSpPr>
        <p:spPr>
          <a:xfrm>
            <a:off x="5863395" y="1825625"/>
            <a:ext cx="4754880" cy="4351338"/>
          </a:xfrm>
        </p:spPr>
        <p:txBody>
          <a:bodyPr rtlCol="1"/>
          <a:lstStyle>
            <a:lvl1pPr algn="r" rtl="1">
              <a:defRPr sz="2800"/>
            </a:lvl1pPr>
            <a:lvl2pPr algn="r" rtl="1">
              <a:defRPr sz="2400"/>
            </a:lvl2pPr>
            <a:lvl3pPr algn="r" rtl="1">
              <a:defRPr sz="2000"/>
            </a:lvl3pPr>
            <a:lvl4pPr algn="r" rtl="1">
              <a:defRPr sz="1800"/>
            </a:lvl4pPr>
            <a:lvl5pPr algn="r" rtl="1">
              <a:defRPr sz="1800"/>
            </a:lvl5pPr>
            <a:lvl6pPr algn="r" rtl="1">
              <a:defRPr sz="1800"/>
            </a:lvl6pPr>
            <a:lvl7pPr algn="r" rtl="1">
              <a:defRPr sz="1800"/>
            </a:lvl7pPr>
            <a:lvl8pPr algn="r" rtl="1">
              <a:defRPr sz="1800"/>
            </a:lvl8pPr>
            <a:lvl9pPr algn="r" rtl="1">
              <a:defRPr sz="1800"/>
            </a:lvl9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4" name="מציין מיקום תוכן 3"/>
          <p:cNvSpPr>
            <a:spLocks noGrp="1"/>
          </p:cNvSpPr>
          <p:nvPr>
            <p:ph sz="half" idx="2"/>
          </p:nvPr>
        </p:nvSpPr>
        <p:spPr>
          <a:xfrm>
            <a:off x="841248" y="1825625"/>
            <a:ext cx="4754880" cy="4351338"/>
          </a:xfrm>
        </p:spPr>
        <p:txBody>
          <a:bodyPr rtlCol="1"/>
          <a:lstStyle>
            <a:lvl1pPr algn="r" rtl="1">
              <a:defRPr sz="2800"/>
            </a:lvl1pPr>
            <a:lvl2pPr algn="r" rtl="1">
              <a:defRPr sz="2400"/>
            </a:lvl2pPr>
            <a:lvl3pPr algn="r" rtl="1">
              <a:defRPr sz="2000"/>
            </a:lvl3pPr>
            <a:lvl4pPr algn="r" rtl="1">
              <a:defRPr sz="1800"/>
            </a:lvl4pPr>
            <a:lvl5pPr algn="r" rtl="1">
              <a:defRPr sz="1800"/>
            </a:lvl5pPr>
            <a:lvl6pPr algn="r" rtl="1">
              <a:defRPr sz="1800"/>
            </a:lvl6pPr>
            <a:lvl7pPr algn="r" rtl="1">
              <a:defRPr sz="1800"/>
            </a:lvl7pPr>
            <a:lvl8pPr algn="r" rtl="1">
              <a:defRPr sz="1800"/>
            </a:lvl8pPr>
            <a:lvl9pPr algn="r" rtl="1">
              <a:defRPr sz="1800"/>
            </a:lvl9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5" name="מציין מיקום של תאריך 4"/>
          <p:cNvSpPr>
            <a:spLocks noGrp="1"/>
          </p:cNvSpPr>
          <p:nvPr>
            <p:ph type="dt" sz="half" idx="10"/>
          </p:nvPr>
        </p:nvSpPr>
        <p:spPr>
          <a:xfrm>
            <a:off x="8074152" y="6356350"/>
            <a:ext cx="2552700" cy="365125"/>
          </a:xfrm>
        </p:spPr>
        <p:txBody>
          <a:bodyPr rtlCol="1"/>
          <a:lstStyle>
            <a:lvl1pPr algn="r" rtl="1">
              <a:defRPr/>
            </a:lvl1pPr>
          </a:lstStyle>
          <a:p>
            <a:pPr rtl="1"/>
            <a:fld id="{93C4988C-9281-43FE-AAD4-50917921B085}" type="datetime1">
              <a:rPr lang="he-IL" noProof="0" smtClean="0"/>
              <a:t>י"א/סיון/תש"ף</a:t>
            </a:fld>
            <a:endParaRPr lang="he-IL" noProof="0" dirty="0"/>
          </a:p>
        </p:txBody>
      </p:sp>
      <p:sp>
        <p:nvSpPr>
          <p:cNvPr id="6" name="מציין מיקום של כותרת תחתונה 5"/>
          <p:cNvSpPr>
            <a:spLocks noGrp="1"/>
          </p:cNvSpPr>
          <p:nvPr>
            <p:ph type="ftr" sz="quarter" idx="11"/>
          </p:nvPr>
        </p:nvSpPr>
        <p:spPr>
          <a:xfrm>
            <a:off x="4648200" y="6356350"/>
            <a:ext cx="2895600" cy="365125"/>
          </a:xfrm>
        </p:spPr>
        <p:txBody>
          <a:bodyPr rtlCol="1"/>
          <a:lstStyle>
            <a:lvl1pPr algn="ctr" rtl="1">
              <a:defRPr/>
            </a:lvl1pPr>
          </a:lstStyle>
          <a:p>
            <a:r>
              <a:rPr lang="he-IL"/>
              <a:t>הוסף כותרת תחתונה</a:t>
            </a:r>
            <a:endParaRPr lang="he-IL" dirty="0"/>
          </a:p>
        </p:txBody>
      </p:sp>
      <p:sp>
        <p:nvSpPr>
          <p:cNvPr id="7" name="מציין מיקום של מספר שקופית 6"/>
          <p:cNvSpPr>
            <a:spLocks noGrp="1"/>
          </p:cNvSpPr>
          <p:nvPr>
            <p:ph type="sldNum" sz="quarter" idx="12"/>
          </p:nvPr>
        </p:nvSpPr>
        <p:spPr>
          <a:xfrm>
            <a:off x="841248" y="6356350"/>
            <a:ext cx="3276600" cy="365125"/>
          </a:xfrm>
        </p:spPr>
        <p:txBody>
          <a:bodyPr rtlCol="1"/>
          <a:lstStyle>
            <a:lvl1pPr algn="l" rtl="1">
              <a:defRPr/>
            </a:lvl1pPr>
          </a:lstStyle>
          <a:p>
            <a:fld id="{71B7BAC7-FE87-40F6-AA24-4F4685D1B022}" type="slidenum">
              <a:rPr lang="he-IL" smtClean="0"/>
              <a:pPr/>
              <a:t>‹#›</a:t>
            </a:fld>
            <a:endParaRPr lang="he-IL" dirty="0"/>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53107" y="274638"/>
            <a:ext cx="9023350" cy="1143000"/>
          </a:xfrm>
        </p:spPr>
        <p:txBody>
          <a:bodyPr rtlCol="1"/>
          <a:lstStyle/>
          <a:p>
            <a:pPr rtl="1"/>
            <a:r>
              <a:rPr lang="he-IL" noProof="0"/>
              <a:t>לחץ כדי לערוך סגנון כותרת של תבנית בסיס</a:t>
            </a:r>
            <a:endParaRPr lang="he-IL" noProof="0" dirty="0"/>
          </a:p>
        </p:txBody>
      </p:sp>
      <p:sp>
        <p:nvSpPr>
          <p:cNvPr id="3" name="מציין מיקום טקסט 2"/>
          <p:cNvSpPr>
            <a:spLocks noGrp="1"/>
          </p:cNvSpPr>
          <p:nvPr>
            <p:ph type="body" idx="1"/>
          </p:nvPr>
        </p:nvSpPr>
        <p:spPr>
          <a:xfrm>
            <a:off x="5865734" y="1489075"/>
            <a:ext cx="4754880" cy="641350"/>
          </a:xfrm>
          <a:noFill/>
          <a:ln>
            <a:noFill/>
          </a:ln>
        </p:spPr>
        <p:txBody>
          <a:bodyPr rtlCol="1" anchor="b"/>
          <a:lstStyle>
            <a:lvl1pPr marL="0" indent="0" algn="r" rtl="1">
              <a:buNone/>
              <a:defRPr sz="2400" b="0">
                <a:solidFill>
                  <a:schemeClr val="accent3">
                    <a:lumMod val="50000"/>
                  </a:schemeClr>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a:t>לחץ כדי לערוך סגנונות טקסט של תבנית בסיס</a:t>
            </a:r>
          </a:p>
        </p:txBody>
      </p:sp>
      <p:sp>
        <p:nvSpPr>
          <p:cNvPr id="4" name="מציין מיקום תוכן 3"/>
          <p:cNvSpPr>
            <a:spLocks noGrp="1"/>
          </p:cNvSpPr>
          <p:nvPr>
            <p:ph sz="half" idx="2"/>
          </p:nvPr>
        </p:nvSpPr>
        <p:spPr>
          <a:xfrm>
            <a:off x="5865734" y="2193925"/>
            <a:ext cx="4754880" cy="3978275"/>
          </a:xfrm>
        </p:spPr>
        <p:txBody>
          <a:bodyPr rtlCol="1"/>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5" name="מציין מיקום טקסט 4"/>
          <p:cNvSpPr>
            <a:spLocks noGrp="1"/>
          </p:cNvSpPr>
          <p:nvPr>
            <p:ph type="body" sz="quarter" idx="3"/>
          </p:nvPr>
        </p:nvSpPr>
        <p:spPr>
          <a:xfrm>
            <a:off x="854118" y="1489075"/>
            <a:ext cx="4754880" cy="641350"/>
          </a:xfrm>
          <a:noFill/>
          <a:ln>
            <a:noFill/>
          </a:ln>
        </p:spPr>
        <p:txBody>
          <a:bodyPr rtlCol="1" anchor="b"/>
          <a:lstStyle>
            <a:lvl1pPr marL="0" indent="0" algn="r" rtl="1">
              <a:buNone/>
              <a:defRPr sz="2400" b="0">
                <a:solidFill>
                  <a:schemeClr val="accent3">
                    <a:lumMod val="50000"/>
                  </a:schemeClr>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a:t>לחץ כדי לערוך סגנונות טקסט של תבנית בסיס</a:t>
            </a:r>
          </a:p>
        </p:txBody>
      </p:sp>
      <p:sp>
        <p:nvSpPr>
          <p:cNvPr id="6" name="מציין מיקום תוכן 5"/>
          <p:cNvSpPr>
            <a:spLocks noGrp="1"/>
          </p:cNvSpPr>
          <p:nvPr>
            <p:ph sz="quarter" idx="4"/>
          </p:nvPr>
        </p:nvSpPr>
        <p:spPr>
          <a:xfrm>
            <a:off x="854118" y="2193925"/>
            <a:ext cx="4754880" cy="3978275"/>
          </a:xfrm>
        </p:spPr>
        <p:txBody>
          <a:bodyPr rtlCol="1"/>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7" name="מציין מיקום של תאריך 6"/>
          <p:cNvSpPr>
            <a:spLocks noGrp="1"/>
          </p:cNvSpPr>
          <p:nvPr>
            <p:ph type="dt" sz="half" idx="10"/>
          </p:nvPr>
        </p:nvSpPr>
        <p:spPr/>
        <p:txBody>
          <a:bodyPr rtlCol="1"/>
          <a:lstStyle/>
          <a:p>
            <a:pPr rtl="1"/>
            <a:fld id="{F6792CF7-B705-44D5-9943-CCAA4488C3E3}" type="datetime1">
              <a:rPr lang="he-IL" noProof="0" smtClean="0"/>
              <a:t>י"א/סיון/תש"ף</a:t>
            </a:fld>
            <a:endParaRPr lang="he-IL" noProof="0" dirty="0"/>
          </a:p>
        </p:txBody>
      </p:sp>
      <p:sp>
        <p:nvSpPr>
          <p:cNvPr id="8" name="מציין מיקום של כותרת תחתונה 7"/>
          <p:cNvSpPr>
            <a:spLocks noGrp="1"/>
          </p:cNvSpPr>
          <p:nvPr>
            <p:ph type="ftr" sz="quarter" idx="11"/>
          </p:nvPr>
        </p:nvSpPr>
        <p:spPr/>
        <p:txBody>
          <a:bodyPr rtlCol="1"/>
          <a:lstStyle/>
          <a:p>
            <a:pPr rtl="1"/>
            <a:r>
              <a:rPr lang="he-IL" noProof="0" dirty="0"/>
              <a:t>הוסף כותרת תחתונה</a:t>
            </a:r>
          </a:p>
        </p:txBody>
      </p:sp>
      <p:sp>
        <p:nvSpPr>
          <p:cNvPr id="9" name="מציין מיקום של מספר שקופית 8"/>
          <p:cNvSpPr>
            <a:spLocks noGrp="1"/>
          </p:cNvSpPr>
          <p:nvPr>
            <p:ph type="sldNum" sz="quarter" idx="12"/>
          </p:nvPr>
        </p:nvSpPr>
        <p:spPr/>
        <p:txBody>
          <a:bodyPr rtlCol="1"/>
          <a:lstStyle>
            <a:lvl1pPr algn="l">
              <a:defRPr/>
            </a:lvl1pPr>
          </a:lstStyle>
          <a:p>
            <a:fld id="{71B7BAC7-FE87-40F6-AA24-4F4685D1B022}" type="slidenum">
              <a:rPr lang="he-IL" smtClean="0"/>
              <a:pPr/>
              <a:t>‹#›</a:t>
            </a:fld>
            <a:endParaRPr lang="he-IL" dirty="0"/>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p>
            <a:pPr rtl="1"/>
            <a:r>
              <a:rPr lang="he-IL" noProof="0"/>
              <a:t>לחץ כדי לערוך סגנון כותרת של תבנית בסיס</a:t>
            </a:r>
            <a:endParaRPr lang="he-IL" noProof="0" dirty="0"/>
          </a:p>
        </p:txBody>
      </p:sp>
      <p:sp>
        <p:nvSpPr>
          <p:cNvPr id="3" name="מציין מיקום של תאריך 2"/>
          <p:cNvSpPr>
            <a:spLocks noGrp="1"/>
          </p:cNvSpPr>
          <p:nvPr>
            <p:ph type="dt" sz="half" idx="10"/>
          </p:nvPr>
        </p:nvSpPr>
        <p:spPr/>
        <p:txBody>
          <a:bodyPr rtlCol="1"/>
          <a:lstStyle/>
          <a:p>
            <a:pPr rtl="1"/>
            <a:fld id="{279C4DE7-F56E-44A2-9B4F-0D07F5064212}" type="datetime1">
              <a:rPr lang="he-IL" noProof="0" smtClean="0"/>
              <a:t>י"א/סיון/תש"ף</a:t>
            </a:fld>
            <a:endParaRPr lang="he-IL" noProof="0" dirty="0"/>
          </a:p>
        </p:txBody>
      </p:sp>
      <p:sp>
        <p:nvSpPr>
          <p:cNvPr id="4" name="מציין מיקום של כותרת תחתונה 3"/>
          <p:cNvSpPr>
            <a:spLocks noGrp="1"/>
          </p:cNvSpPr>
          <p:nvPr>
            <p:ph type="ftr" sz="quarter" idx="11"/>
          </p:nvPr>
        </p:nvSpPr>
        <p:spPr/>
        <p:txBody>
          <a:bodyPr rtlCol="1"/>
          <a:lstStyle/>
          <a:p>
            <a:pPr rtl="1"/>
            <a:r>
              <a:rPr lang="he-IL" noProof="0" dirty="0"/>
              <a:t>הוסף כותרת תחתונה</a:t>
            </a:r>
          </a:p>
        </p:txBody>
      </p:sp>
      <p:sp>
        <p:nvSpPr>
          <p:cNvPr id="5" name="מציין מיקום של מספר שקופית 4"/>
          <p:cNvSpPr>
            <a:spLocks noGrp="1"/>
          </p:cNvSpPr>
          <p:nvPr>
            <p:ph type="sldNum" sz="quarter" idx="12"/>
          </p:nvPr>
        </p:nvSpPr>
        <p:spPr/>
        <p:txBody>
          <a:bodyPr rtlCol="1"/>
          <a:lstStyle/>
          <a:p>
            <a:pPr rtl="1"/>
            <a:fld id="{71B7BAC7-FE87-40F6-AA24-4F4685D1B022}" type="slidenum">
              <a:rPr lang="he-IL" noProof="0" smtClean="0"/>
              <a:t>‹#›</a:t>
            </a:fld>
            <a:endParaRPr lang="he-IL" noProof="0" dirty="0"/>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rtlCol="1"/>
          <a:lstStyle/>
          <a:p>
            <a:pPr rtl="1"/>
            <a:fld id="{19B58FBE-629E-4981-B087-C67968F23983}" type="datetime1">
              <a:rPr lang="he-IL" noProof="0" smtClean="0"/>
              <a:t>י"א/סיון/תש"ף</a:t>
            </a:fld>
            <a:endParaRPr lang="he-IL" noProof="0" dirty="0"/>
          </a:p>
        </p:txBody>
      </p:sp>
      <p:sp>
        <p:nvSpPr>
          <p:cNvPr id="3" name="מציין מיקום של כותרת תחתונה 2"/>
          <p:cNvSpPr>
            <a:spLocks noGrp="1"/>
          </p:cNvSpPr>
          <p:nvPr>
            <p:ph type="ftr" sz="quarter" idx="11"/>
          </p:nvPr>
        </p:nvSpPr>
        <p:spPr/>
        <p:txBody>
          <a:bodyPr rtlCol="1"/>
          <a:lstStyle/>
          <a:p>
            <a:pPr rtl="1"/>
            <a:r>
              <a:rPr lang="he-IL" noProof="0" dirty="0"/>
              <a:t>הוסף כותרת תחתונה</a:t>
            </a:r>
          </a:p>
        </p:txBody>
      </p:sp>
      <p:sp>
        <p:nvSpPr>
          <p:cNvPr id="4" name="מציין מיקום של מספר שקופית 3"/>
          <p:cNvSpPr>
            <a:spLocks noGrp="1"/>
          </p:cNvSpPr>
          <p:nvPr>
            <p:ph type="sldNum" sz="quarter" idx="12"/>
          </p:nvPr>
        </p:nvSpPr>
        <p:spPr>
          <a:xfrm>
            <a:off x="841248" y="6356350"/>
            <a:ext cx="3276600" cy="365125"/>
          </a:xfrm>
        </p:spPr>
        <p:txBody>
          <a:bodyPr rtlCol="1"/>
          <a:lstStyle/>
          <a:p>
            <a:pPr rtl="1"/>
            <a:fld id="{71B7BAC7-FE87-40F6-AA24-4F4685D1B022}" type="slidenum">
              <a:rPr lang="he-IL" noProof="0" smtClean="0"/>
              <a:t>‹#›</a:t>
            </a:fld>
            <a:endParaRPr lang="he-IL" noProof="0" dirty="0"/>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700618" y="457200"/>
            <a:ext cx="3932237" cy="1600200"/>
          </a:xfrm>
        </p:spPr>
        <p:txBody>
          <a:bodyPr rtlCol="1" anchor="b"/>
          <a:lstStyle>
            <a:lvl1pPr algn="r" rtl="1">
              <a:defRPr sz="3200"/>
            </a:lvl1pPr>
          </a:lstStyle>
          <a:p>
            <a:pPr rtl="1"/>
            <a:r>
              <a:rPr lang="he-IL" noProof="0"/>
              <a:t>לחץ כדי לערוך סגנון כותרת של תבנית בסיס</a:t>
            </a:r>
            <a:endParaRPr lang="he-IL" noProof="0" dirty="0"/>
          </a:p>
        </p:txBody>
      </p:sp>
      <p:sp>
        <p:nvSpPr>
          <p:cNvPr id="3" name="מציין מיקום תוכן 2"/>
          <p:cNvSpPr>
            <a:spLocks noGrp="1"/>
          </p:cNvSpPr>
          <p:nvPr>
            <p:ph idx="1"/>
          </p:nvPr>
        </p:nvSpPr>
        <p:spPr>
          <a:xfrm>
            <a:off x="858435" y="987425"/>
            <a:ext cx="5676483" cy="4873625"/>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4" name="מציין מיקום טקסט 3"/>
          <p:cNvSpPr>
            <a:spLocks noGrp="1"/>
          </p:cNvSpPr>
          <p:nvPr>
            <p:ph type="body" sz="half" idx="2"/>
          </p:nvPr>
        </p:nvSpPr>
        <p:spPr>
          <a:xfrm>
            <a:off x="6700618" y="2101850"/>
            <a:ext cx="3932237" cy="3759200"/>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noProof="0"/>
              <a:t>לחץ כדי לערוך סגנונות טקסט של תבנית בסיס</a:t>
            </a:r>
          </a:p>
        </p:txBody>
      </p:sp>
      <p:sp>
        <p:nvSpPr>
          <p:cNvPr id="5" name="מציין מיקום של תאריך 4"/>
          <p:cNvSpPr>
            <a:spLocks noGrp="1"/>
          </p:cNvSpPr>
          <p:nvPr>
            <p:ph type="dt" sz="half" idx="10"/>
          </p:nvPr>
        </p:nvSpPr>
        <p:spPr/>
        <p:txBody>
          <a:bodyPr rtlCol="1"/>
          <a:lstStyle/>
          <a:p>
            <a:pPr rtl="1"/>
            <a:fld id="{C43EF65E-D6B7-4B1D-B38B-C818FA45A7EC}" type="datetime1">
              <a:rPr lang="he-IL" noProof="0" smtClean="0"/>
              <a:t>י"א/סיון/תש"ף</a:t>
            </a:fld>
            <a:endParaRPr lang="he-IL" noProof="0" dirty="0"/>
          </a:p>
        </p:txBody>
      </p:sp>
      <p:sp>
        <p:nvSpPr>
          <p:cNvPr id="6" name="מציין מיקום של כותרת תחתונה 5"/>
          <p:cNvSpPr>
            <a:spLocks noGrp="1"/>
          </p:cNvSpPr>
          <p:nvPr>
            <p:ph type="ftr" sz="quarter" idx="11"/>
          </p:nvPr>
        </p:nvSpPr>
        <p:spPr/>
        <p:txBody>
          <a:bodyPr rtlCol="1"/>
          <a:lstStyle/>
          <a:p>
            <a:pPr rtl="1"/>
            <a:r>
              <a:rPr lang="he-IL" noProof="0" dirty="0"/>
              <a:t>הוסף כותרת תחתונה</a:t>
            </a:r>
          </a:p>
        </p:txBody>
      </p:sp>
      <p:sp>
        <p:nvSpPr>
          <p:cNvPr id="7" name="מציין מיקום של מספר שקופית 6"/>
          <p:cNvSpPr>
            <a:spLocks noGrp="1"/>
          </p:cNvSpPr>
          <p:nvPr>
            <p:ph type="sldNum" sz="quarter" idx="12"/>
          </p:nvPr>
        </p:nvSpPr>
        <p:spPr/>
        <p:txBody>
          <a:bodyPr rtlCol="1"/>
          <a:lstStyle/>
          <a:p>
            <a:pPr rtl="1"/>
            <a:fld id="{71B7BAC7-FE87-40F6-AA24-4F4685D1B022}" type="slidenum">
              <a:rPr lang="he-IL" noProof="0" smtClean="0"/>
              <a:t>‹#›</a:t>
            </a:fld>
            <a:endParaRPr lang="he-IL" noProof="0" dirty="0"/>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תמונה עם כיתוב">
    <p:spTree>
      <p:nvGrpSpPr>
        <p:cNvPr id="1" name=""/>
        <p:cNvGrpSpPr/>
        <p:nvPr/>
      </p:nvGrpSpPr>
      <p:grpSpPr>
        <a:xfrm>
          <a:off x="0" y="0"/>
          <a:ext cx="0" cy="0"/>
          <a:chOff x="0" y="0"/>
          <a:chExt cx="0" cy="0"/>
        </a:xfrm>
      </p:grpSpPr>
      <p:sp>
        <p:nvSpPr>
          <p:cNvPr id="9" name="כותרת 1"/>
          <p:cNvSpPr>
            <a:spLocks noGrp="1"/>
          </p:cNvSpPr>
          <p:nvPr>
            <p:ph type="title"/>
          </p:nvPr>
        </p:nvSpPr>
        <p:spPr>
          <a:xfrm>
            <a:off x="6700617" y="457200"/>
            <a:ext cx="3932237" cy="1600200"/>
          </a:xfrm>
        </p:spPr>
        <p:txBody>
          <a:bodyPr rtlCol="1" anchor="b"/>
          <a:lstStyle>
            <a:lvl1pPr algn="r" rtl="1">
              <a:defRPr sz="3200"/>
            </a:lvl1pPr>
          </a:lstStyle>
          <a:p>
            <a:pPr rtl="1"/>
            <a:r>
              <a:rPr lang="he-IL" noProof="0"/>
              <a:t>לחץ כדי לערוך סגנון כותרת של תבנית בסיס</a:t>
            </a:r>
            <a:endParaRPr lang="he-IL" noProof="0" dirty="0"/>
          </a:p>
        </p:txBody>
      </p:sp>
      <p:sp>
        <p:nvSpPr>
          <p:cNvPr id="3" name="מציין מיקום של תמונה 2" descr="מציין מיקום ריק להוספת תמונה. לחץ על מציין המיקום ובחר את התמונה שברצונך להוסיף"/>
          <p:cNvSpPr>
            <a:spLocks noGrp="1"/>
          </p:cNvSpPr>
          <p:nvPr>
            <p:ph type="pic" idx="1"/>
          </p:nvPr>
        </p:nvSpPr>
        <p:spPr>
          <a:xfrm>
            <a:off x="868378" y="987425"/>
            <a:ext cx="5678424" cy="4873625"/>
          </a:xfrm>
        </p:spPr>
        <p:txBody>
          <a:bodyPr rtlCol="1"/>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he-IL" noProof="0"/>
              <a:t>לחץ על הסמל כדי להוסיף תמונה</a:t>
            </a:r>
            <a:endParaRPr lang="he-IL" noProof="0" dirty="0"/>
          </a:p>
        </p:txBody>
      </p:sp>
      <p:sp>
        <p:nvSpPr>
          <p:cNvPr id="8" name="מציין מיקום טקסט 3"/>
          <p:cNvSpPr>
            <a:spLocks noGrp="1"/>
          </p:cNvSpPr>
          <p:nvPr>
            <p:ph type="body" sz="half" idx="2"/>
          </p:nvPr>
        </p:nvSpPr>
        <p:spPr>
          <a:xfrm>
            <a:off x="6700617" y="2101850"/>
            <a:ext cx="3932237" cy="3759200"/>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noProof="0"/>
              <a:t>לחץ כדי לערוך סגנונות טקסט של תבנית בסיס</a:t>
            </a:r>
          </a:p>
        </p:txBody>
      </p:sp>
      <p:sp>
        <p:nvSpPr>
          <p:cNvPr id="5" name="מציין מיקום של תאריך 4"/>
          <p:cNvSpPr>
            <a:spLocks noGrp="1"/>
          </p:cNvSpPr>
          <p:nvPr>
            <p:ph type="dt" sz="half" idx="10"/>
          </p:nvPr>
        </p:nvSpPr>
        <p:spPr/>
        <p:txBody>
          <a:bodyPr rtlCol="1"/>
          <a:lstStyle/>
          <a:p>
            <a:pPr rtl="1"/>
            <a:fld id="{3BC2B2AD-D7E2-48A3-B8F8-EBEBFDF3F1FA}" type="datetime1">
              <a:rPr lang="he-IL" noProof="0" smtClean="0"/>
              <a:t>י"א/סיון/תש"ף</a:t>
            </a:fld>
            <a:endParaRPr lang="he-IL" noProof="0" dirty="0"/>
          </a:p>
        </p:txBody>
      </p:sp>
      <p:sp>
        <p:nvSpPr>
          <p:cNvPr id="6" name="מציין מיקום של כותרת תחתונה 5"/>
          <p:cNvSpPr>
            <a:spLocks noGrp="1"/>
          </p:cNvSpPr>
          <p:nvPr>
            <p:ph type="ftr" sz="quarter" idx="11"/>
          </p:nvPr>
        </p:nvSpPr>
        <p:spPr/>
        <p:txBody>
          <a:bodyPr rtlCol="1"/>
          <a:lstStyle/>
          <a:p>
            <a:pPr rtl="1"/>
            <a:r>
              <a:rPr lang="he-IL" noProof="0" dirty="0"/>
              <a:t>הוסף כותרת תחתונה</a:t>
            </a:r>
          </a:p>
        </p:txBody>
      </p:sp>
      <p:sp>
        <p:nvSpPr>
          <p:cNvPr id="7" name="מציין מיקום של מספר שקופית 6"/>
          <p:cNvSpPr>
            <a:spLocks noGrp="1"/>
          </p:cNvSpPr>
          <p:nvPr>
            <p:ph type="sldNum" sz="quarter" idx="12"/>
          </p:nvPr>
        </p:nvSpPr>
        <p:spPr/>
        <p:txBody>
          <a:bodyPr rtlCol="1"/>
          <a:lstStyle/>
          <a:p>
            <a:pPr rtl="1"/>
            <a:fld id="{71B7BAC7-FE87-40F6-AA24-4F4685D1B022}" type="slidenum">
              <a:rPr lang="he-IL" noProof="0" smtClean="0"/>
              <a:t>‹#›</a:t>
            </a:fld>
            <a:endParaRPr lang="he-IL" noProof="0" dirty="0"/>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9029700" cy="1325563"/>
          </a:xfrm>
          <a:prstGeom prst="rect">
            <a:avLst/>
          </a:prstGeom>
        </p:spPr>
        <p:txBody>
          <a:bodyPr vert="horz" lIns="91440" tIns="45720" rIns="91440" bIns="45720" rtlCol="1" anchor="ctr">
            <a:normAutofit/>
          </a:bodyPr>
          <a:lstStyle/>
          <a:p>
            <a:pPr rtl="1"/>
            <a:r>
              <a:rPr lang="he-IL" noProof="0" dirty="0"/>
              <a:t>לחץ כדי לערוך סגנון כותרת של תבנית בסיס</a:t>
            </a:r>
          </a:p>
        </p:txBody>
      </p:sp>
      <p:sp>
        <p:nvSpPr>
          <p:cNvPr id="3" name="מציין מיקום טקסט 2"/>
          <p:cNvSpPr>
            <a:spLocks noGrp="1"/>
          </p:cNvSpPr>
          <p:nvPr>
            <p:ph type="body" idx="1"/>
          </p:nvPr>
        </p:nvSpPr>
        <p:spPr>
          <a:xfrm>
            <a:off x="838200" y="1825625"/>
            <a:ext cx="9791700" cy="4351338"/>
          </a:xfrm>
          <a:prstGeom prst="rect">
            <a:avLst/>
          </a:prstGeom>
        </p:spPr>
        <p:txBody>
          <a:bodyPr vert="horz" lIns="91440" tIns="45720" rIns="91440" bIns="45720" rtlCol="1">
            <a:normAutofit/>
          </a:bodyPr>
          <a:lstStyle/>
          <a:p>
            <a:pPr lvl="0" rtl="1"/>
            <a:r>
              <a:rPr lang="he-IL" noProof="0" dirty="0"/>
              <a:t>לחץ כדי לערוך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4" name="מציין מיקום של תאריך 3"/>
          <p:cNvSpPr>
            <a:spLocks noGrp="1"/>
          </p:cNvSpPr>
          <p:nvPr>
            <p:ph type="dt" sz="half" idx="2"/>
          </p:nvPr>
        </p:nvSpPr>
        <p:spPr>
          <a:xfrm>
            <a:off x="8077200" y="6356350"/>
            <a:ext cx="2552700" cy="365125"/>
          </a:xfrm>
          <a:prstGeom prst="rect">
            <a:avLst/>
          </a:prstGeom>
        </p:spPr>
        <p:txBody>
          <a:bodyPr vert="horz" lIns="91440" tIns="45720" rIns="91440" bIns="45720" rtlCol="1" anchor="ctr"/>
          <a:lstStyle>
            <a:lvl1pPr algn="r" rtl="1">
              <a:defRPr sz="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fld id="{28861291-79BB-4EB7-A77E-A3C92CD71D2A}" type="datetime1">
              <a:rPr lang="he-IL" noProof="0" smtClean="0"/>
              <a:pPr/>
              <a:t>י"א/סיון/תש"ף</a:t>
            </a:fld>
            <a:endParaRPr lang="he-IL" noProof="0" dirty="0"/>
          </a:p>
        </p:txBody>
      </p:sp>
      <p:sp>
        <p:nvSpPr>
          <p:cNvPr id="5" name="מציין מיקום של כותרת תחתונה 4"/>
          <p:cNvSpPr>
            <a:spLocks noGrp="1"/>
          </p:cNvSpPr>
          <p:nvPr>
            <p:ph type="ftr" sz="quarter" idx="3"/>
          </p:nvPr>
        </p:nvSpPr>
        <p:spPr>
          <a:xfrm>
            <a:off x="4648200" y="6356350"/>
            <a:ext cx="2895600" cy="365125"/>
          </a:xfrm>
          <a:prstGeom prst="rect">
            <a:avLst/>
          </a:prstGeom>
        </p:spPr>
        <p:txBody>
          <a:bodyPr vert="horz" lIns="91440" tIns="45720" rIns="91440" bIns="45720" rtlCol="1" anchor="ctr"/>
          <a:lstStyle>
            <a:lvl1pPr algn="ctr" rtl="1">
              <a:defRPr sz="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r>
              <a:rPr lang="he-IL" noProof="0" dirty="0"/>
              <a:t>הוסף כותרת תחתונה</a:t>
            </a:r>
          </a:p>
        </p:txBody>
      </p:sp>
      <p:sp>
        <p:nvSpPr>
          <p:cNvPr id="6" name="מציין מיקום של מספר שקופית 5"/>
          <p:cNvSpPr>
            <a:spLocks noGrp="1"/>
          </p:cNvSpPr>
          <p:nvPr>
            <p:ph type="sldNum" sz="quarter" idx="4"/>
          </p:nvPr>
        </p:nvSpPr>
        <p:spPr>
          <a:xfrm>
            <a:off x="838200" y="6356350"/>
            <a:ext cx="3276600" cy="365125"/>
          </a:xfrm>
          <a:prstGeom prst="rect">
            <a:avLst/>
          </a:prstGeom>
        </p:spPr>
        <p:txBody>
          <a:bodyPr vert="horz" lIns="91440" tIns="45720" rIns="91440" bIns="45720" rtlCol="1" anchor="ctr"/>
          <a:lstStyle>
            <a:lvl1pPr algn="l" rtl="1">
              <a:defRPr sz="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fld id="{71B7BAC7-FE87-40F6-AA24-4F4685D1B022}" type="slidenum">
              <a:rPr lang="he-IL" smtClean="0"/>
              <a:pPr/>
              <a:t>‹#›</a:t>
            </a:fld>
            <a:endParaRPr lang="he-IL" dirty="0"/>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r" defTabSz="914400" rtl="1" eaLnBrk="1" latinLnBrk="0" hangingPunct="1">
        <a:spcBef>
          <a:spcPct val="0"/>
        </a:spcBef>
        <a:buNone/>
        <a:defRPr sz="4400" kern="120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r" defTabSz="914400" rtl="1"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1"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700617" y="457200"/>
            <a:ext cx="3929283" cy="1991360"/>
          </a:xfrm>
        </p:spPr>
        <p:txBody>
          <a:bodyPr rtlCol="1" anchor="b">
            <a:normAutofit fontScale="90000"/>
          </a:bodyPr>
          <a:lstStyle/>
          <a:p>
            <a:r>
              <a:rPr lang="he-IL" dirty="0">
                <a:solidFill>
                  <a:schemeClr val="accent1">
                    <a:lumMod val="50000"/>
                  </a:schemeClr>
                </a:solidFill>
              </a:rPr>
              <a:t>מבוא לפסיכולוגיה:</a:t>
            </a:r>
            <a:br>
              <a:rPr lang="he-IL" dirty="0">
                <a:solidFill>
                  <a:schemeClr val="accent1">
                    <a:lumMod val="50000"/>
                  </a:schemeClr>
                </a:solidFill>
              </a:rPr>
            </a:br>
            <a:r>
              <a:rPr lang="he-IL" dirty="0">
                <a:solidFill>
                  <a:schemeClr val="accent1">
                    <a:lumMod val="50000"/>
                  </a:schemeClr>
                </a:solidFill>
              </a:rPr>
              <a:t>פסיכולוגיה הומניסטית ואקזיסטנציאליסטית</a:t>
            </a:r>
          </a:p>
        </p:txBody>
      </p:sp>
      <p:pic>
        <p:nvPicPr>
          <p:cNvPr id="4" name="תמונה 3">
            <a:extLst>
              <a:ext uri="{FF2B5EF4-FFF2-40B4-BE49-F238E27FC236}">
                <a16:creationId xmlns:a16="http://schemas.microsoft.com/office/drawing/2014/main" id="{3DBAD5E6-5472-4F4F-83AE-87785FC43EB8}"/>
              </a:ext>
            </a:extLst>
          </p:cNvPr>
          <p:cNvPicPr>
            <a:picLocks noChangeAspect="1"/>
          </p:cNvPicPr>
          <p:nvPr/>
        </p:nvPicPr>
        <p:blipFill rotWithShape="1">
          <a:blip r:embed="rId3"/>
          <a:srcRect l="17508" r="9673" b="3"/>
          <a:stretch/>
        </p:blipFill>
        <p:spPr>
          <a:xfrm>
            <a:off x="868378" y="987425"/>
            <a:ext cx="5678424" cy="4873625"/>
          </a:xfrm>
          <a:prstGeom prst="rect">
            <a:avLst/>
          </a:prstGeom>
          <a:noFill/>
        </p:spPr>
      </p:pic>
      <p:sp>
        <p:nvSpPr>
          <p:cNvPr id="9" name="Text Placeholder 3">
            <a:extLst>
              <a:ext uri="{FF2B5EF4-FFF2-40B4-BE49-F238E27FC236}">
                <a16:creationId xmlns:a16="http://schemas.microsoft.com/office/drawing/2014/main" id="{87702D93-554C-4033-AF8F-59748A0D795F}"/>
              </a:ext>
            </a:extLst>
          </p:cNvPr>
          <p:cNvSpPr>
            <a:spLocks noGrp="1"/>
          </p:cNvSpPr>
          <p:nvPr>
            <p:ph type="body" sz="half" idx="2"/>
          </p:nvPr>
        </p:nvSpPr>
        <p:spPr>
          <a:xfrm>
            <a:off x="6700617" y="2101850"/>
            <a:ext cx="3932237" cy="3597910"/>
          </a:xfrm>
        </p:spPr>
        <p:txBody>
          <a:bodyPr>
            <a:normAutofit fontScale="92500" lnSpcReduction="20000"/>
          </a:bodyPr>
          <a:lstStyle/>
          <a:p>
            <a:endParaRPr lang="he-IL" dirty="0">
              <a:solidFill>
                <a:schemeClr val="accent1">
                  <a:lumMod val="50000"/>
                </a:schemeClr>
              </a:solidFill>
            </a:endParaRPr>
          </a:p>
          <a:p>
            <a:endParaRPr lang="he-IL" sz="2800" dirty="0">
              <a:solidFill>
                <a:schemeClr val="accent1">
                  <a:lumMod val="50000"/>
                </a:schemeClr>
              </a:solidFill>
            </a:endParaRPr>
          </a:p>
          <a:p>
            <a:r>
              <a:rPr lang="he-IL" sz="2800" dirty="0">
                <a:solidFill>
                  <a:schemeClr val="accent1">
                    <a:lumMod val="50000"/>
                  </a:schemeClr>
                </a:solidFill>
              </a:rPr>
              <a:t>מפגש מס' 12</a:t>
            </a:r>
          </a:p>
          <a:p>
            <a:endParaRPr lang="he-IL" dirty="0"/>
          </a:p>
          <a:p>
            <a:endParaRPr lang="he-IL" dirty="0"/>
          </a:p>
          <a:p>
            <a:endParaRPr lang="he-IL" dirty="0"/>
          </a:p>
          <a:p>
            <a:endParaRPr lang="he-IL" dirty="0"/>
          </a:p>
          <a:p>
            <a:endParaRPr lang="he-IL" dirty="0"/>
          </a:p>
          <a:p>
            <a:endParaRPr lang="he-IL" dirty="0"/>
          </a:p>
          <a:p>
            <a:endParaRPr lang="he-IL" sz="1900" dirty="0"/>
          </a:p>
          <a:p>
            <a:endParaRPr lang="he-IL" sz="1900" dirty="0"/>
          </a:p>
          <a:p>
            <a:endParaRPr lang="he-IL" sz="1900" dirty="0"/>
          </a:p>
          <a:p>
            <a:r>
              <a:rPr lang="en-US" sz="1900" dirty="0">
                <a:solidFill>
                  <a:schemeClr val="accent1">
                    <a:lumMod val="50000"/>
                  </a:schemeClr>
                </a:solidFill>
              </a:rPr>
              <a:t>naomieini1@gmail.com</a:t>
            </a:r>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30921276-216D-44C9-9A72-0C9132E51FB4}"/>
              </a:ext>
            </a:extLst>
          </p:cNvPr>
          <p:cNvSpPr>
            <a:spLocks noGrp="1"/>
          </p:cNvSpPr>
          <p:nvPr>
            <p:ph type="title"/>
          </p:nvPr>
        </p:nvSpPr>
        <p:spPr>
          <a:xfrm>
            <a:off x="853106" y="274637"/>
            <a:ext cx="9632013" cy="2030247"/>
          </a:xfrm>
        </p:spPr>
        <p:txBody>
          <a:bodyPr anchor="ctr">
            <a:normAutofit/>
          </a:bodyPr>
          <a:lstStyle/>
          <a:p>
            <a:pPr>
              <a:lnSpc>
                <a:spcPct val="90000"/>
              </a:lnSpc>
            </a:pPr>
            <a:r>
              <a:rPr lang="he-IL" sz="3700" dirty="0">
                <a:solidFill>
                  <a:srgbClr val="002060"/>
                </a:solidFill>
              </a:rPr>
              <a:t>פירמידת הצרכים של מאסלו</a:t>
            </a:r>
            <a:endParaRPr lang="en-US" sz="3700" dirty="0">
              <a:solidFill>
                <a:srgbClr val="002060"/>
              </a:solidFill>
            </a:endParaRPr>
          </a:p>
        </p:txBody>
      </p:sp>
      <p:pic>
        <p:nvPicPr>
          <p:cNvPr id="2" name="תמונה 1">
            <a:extLst>
              <a:ext uri="{FF2B5EF4-FFF2-40B4-BE49-F238E27FC236}">
                <a16:creationId xmlns:a16="http://schemas.microsoft.com/office/drawing/2014/main" id="{3ED33C2A-0797-4EBC-82BB-E45B2C843357}"/>
              </a:ext>
            </a:extLst>
          </p:cNvPr>
          <p:cNvPicPr>
            <a:picLocks noChangeAspect="1"/>
          </p:cNvPicPr>
          <p:nvPr/>
        </p:nvPicPr>
        <p:blipFill>
          <a:blip r:embed="rId3"/>
          <a:stretch>
            <a:fillRect/>
          </a:stretch>
        </p:blipFill>
        <p:spPr>
          <a:xfrm>
            <a:off x="5353050" y="1727200"/>
            <a:ext cx="5267564" cy="4846989"/>
          </a:xfrm>
          <a:prstGeom prst="rect">
            <a:avLst/>
          </a:prstGeom>
          <a:noFill/>
        </p:spPr>
      </p:pic>
      <p:sp>
        <p:nvSpPr>
          <p:cNvPr id="4" name="מלבן 3">
            <a:extLst>
              <a:ext uri="{FF2B5EF4-FFF2-40B4-BE49-F238E27FC236}">
                <a16:creationId xmlns:a16="http://schemas.microsoft.com/office/drawing/2014/main" id="{B9182085-55B0-4348-B2D9-34485A9F21ED}"/>
              </a:ext>
            </a:extLst>
          </p:cNvPr>
          <p:cNvSpPr/>
          <p:nvPr/>
        </p:nvSpPr>
        <p:spPr>
          <a:xfrm>
            <a:off x="717611" y="2274838"/>
            <a:ext cx="4425889" cy="2308324"/>
          </a:xfrm>
          <a:prstGeom prst="rect">
            <a:avLst/>
          </a:prstGeom>
        </p:spPr>
        <p:txBody>
          <a:bodyPr wrap="square">
            <a:spAutoFit/>
          </a:bodyPr>
          <a:lstStyle/>
          <a:p>
            <a:r>
              <a:rPr lang="he-IL" dirty="0"/>
              <a:t>התיאוריה מניחה כי קיימים צרכים אוניברסליים המאורגנים באופן היררכי, על פי סדר חשיבותם לקיום.</a:t>
            </a:r>
          </a:p>
          <a:p>
            <a:r>
              <a:rPr lang="he-IL" dirty="0"/>
              <a:t>בתחתית הפירמידה ממוקמים צרכי החסך, ובראשה צרכי הגדילה.</a:t>
            </a:r>
          </a:p>
          <a:p>
            <a:r>
              <a:rPr lang="he-IL" dirty="0"/>
              <a:t>צרכי החסך זהים לכל בני האדם ומסופקים ע"י החוץ.  צרכי הגדילה תלויים בטבע האדם וסיפוקם מגיע מתוך משאביו הפנימיים.</a:t>
            </a:r>
          </a:p>
        </p:txBody>
      </p:sp>
    </p:spTree>
    <p:extLst>
      <p:ext uri="{BB962C8B-B14F-4D97-AF65-F5344CB8AC3E}">
        <p14:creationId xmlns:p14="http://schemas.microsoft.com/office/powerpoint/2010/main" val="363613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30921276-216D-44C9-9A72-0C9132E51FB4}"/>
              </a:ext>
            </a:extLst>
          </p:cNvPr>
          <p:cNvSpPr>
            <a:spLocks noGrp="1"/>
          </p:cNvSpPr>
          <p:nvPr>
            <p:ph type="title"/>
          </p:nvPr>
        </p:nvSpPr>
        <p:spPr>
          <a:xfrm>
            <a:off x="6534918" y="457200"/>
            <a:ext cx="4097937" cy="1600200"/>
          </a:xfrm>
        </p:spPr>
        <p:txBody>
          <a:bodyPr vert="horz" lIns="91440" tIns="45720" rIns="91440" bIns="45720" rtlCol="1" anchor="b">
            <a:normAutofit/>
          </a:bodyPr>
          <a:lstStyle/>
          <a:p>
            <a:r>
              <a:rPr lang="he-IL" kern="1200" dirty="0">
                <a:solidFill>
                  <a:srgbClr val="002060"/>
                </a:solidFill>
                <a:latin typeface="Tahoma" panose="020B0604030504040204" pitchFamily="34" charset="0"/>
                <a:ea typeface="Tahoma" panose="020B0604030504040204" pitchFamily="34" charset="0"/>
                <a:cs typeface="Tahoma" panose="020B0604030504040204" pitchFamily="34" charset="0"/>
              </a:rPr>
              <a:t>פירמידת הצרכים של מאסלו – מבט התפתחותי</a:t>
            </a:r>
          </a:p>
        </p:txBody>
      </p:sp>
      <p:pic>
        <p:nvPicPr>
          <p:cNvPr id="6" name="תמונה 5" descr="דובון">
            <a:extLst>
              <a:ext uri="{FF2B5EF4-FFF2-40B4-BE49-F238E27FC236}">
                <a16:creationId xmlns:a16="http://schemas.microsoft.com/office/drawing/2014/main" id="{BD82C6B7-12CD-40F9-A319-B12FEC6BB58F}"/>
              </a:ext>
            </a:extLst>
          </p:cNvPr>
          <p:cNvPicPr>
            <a:picLocks noChangeAspect="1"/>
          </p:cNvPicPr>
          <p:nvPr/>
        </p:nvPicPr>
        <p:blipFill rotWithShape="1">
          <a:blip r:embed="rId3"/>
          <a:srcRect l="22254" r="-2" b="-2"/>
          <a:stretch/>
        </p:blipFill>
        <p:spPr>
          <a:xfrm>
            <a:off x="858435" y="987425"/>
            <a:ext cx="5676483" cy="4873625"/>
          </a:xfrm>
          <a:prstGeom prst="rect">
            <a:avLst/>
          </a:prstGeom>
          <a:noFill/>
        </p:spPr>
      </p:pic>
      <p:sp>
        <p:nvSpPr>
          <p:cNvPr id="4" name="מלבן 3">
            <a:extLst>
              <a:ext uri="{FF2B5EF4-FFF2-40B4-BE49-F238E27FC236}">
                <a16:creationId xmlns:a16="http://schemas.microsoft.com/office/drawing/2014/main" id="{7089C513-E2D9-4C8B-8069-33987D9DFF67}"/>
              </a:ext>
            </a:extLst>
          </p:cNvPr>
          <p:cNvSpPr/>
          <p:nvPr/>
        </p:nvSpPr>
        <p:spPr>
          <a:xfrm>
            <a:off x="6700618" y="2181224"/>
            <a:ext cx="3932237" cy="3679825"/>
          </a:xfrm>
          <a:prstGeom prst="rect">
            <a:avLst/>
          </a:prstGeom>
        </p:spPr>
        <p:txBody>
          <a:bodyPr vert="horz" lIns="91440" tIns="45720" rIns="91440" bIns="45720" rtlCol="1">
            <a:normAutofit lnSpcReduction="10000"/>
          </a:bodyPr>
          <a:lstStyle/>
          <a:p>
            <a:pPr>
              <a:lnSpc>
                <a:spcPct val="150000"/>
              </a:lnSpc>
              <a:spcBef>
                <a:spcPct val="30000"/>
              </a:spcBef>
              <a:buClr>
                <a:schemeClr val="accent3"/>
              </a:buClr>
            </a:pPr>
            <a:r>
              <a:rPr lang="he-IL" sz="2000" kern="1200" dirty="0">
                <a:latin typeface="Tahoma" panose="020B0604030504040204" pitchFamily="34" charset="0"/>
                <a:ea typeface="Tahoma" panose="020B0604030504040204" pitchFamily="34" charset="0"/>
                <a:cs typeface="Tahoma" panose="020B0604030504040204" pitchFamily="34" charset="0"/>
              </a:rPr>
              <a:t>ניתן להסתכל על ההיררכיה גם מבחינה התפתחותית – תינוק זקוק תחילה לצרכים הפיזיולוגיים, בהמשך לביטחון, אח"כ לאהבה והערכה. במידה ובגיל צעיר יהיה חוסר/חסך במילוי צורך כלשהו, עלול להיווצר קיבעון והמשך חיפוש אחר מענה.</a:t>
            </a:r>
          </a:p>
        </p:txBody>
      </p:sp>
    </p:spTree>
    <p:extLst>
      <p:ext uri="{BB962C8B-B14F-4D97-AF65-F5344CB8AC3E}">
        <p14:creationId xmlns:p14="http://schemas.microsoft.com/office/powerpoint/2010/main" val="157954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30921276-216D-44C9-9A72-0C9132E51FB4}"/>
              </a:ext>
            </a:extLst>
          </p:cNvPr>
          <p:cNvSpPr>
            <a:spLocks noGrp="1"/>
          </p:cNvSpPr>
          <p:nvPr>
            <p:ph type="title"/>
          </p:nvPr>
        </p:nvSpPr>
        <p:spPr>
          <a:xfrm>
            <a:off x="1724027" y="235863"/>
            <a:ext cx="4326537" cy="539750"/>
          </a:xfrm>
        </p:spPr>
        <p:txBody>
          <a:bodyPr vert="horz" lIns="91440" tIns="45720" rIns="91440" bIns="45720" rtlCol="1" anchor="b">
            <a:normAutofit fontScale="90000"/>
          </a:bodyPr>
          <a:lstStyle/>
          <a:p>
            <a:r>
              <a:rPr lang="he-IL" kern="1200" dirty="0">
                <a:solidFill>
                  <a:srgbClr val="002060"/>
                </a:solidFill>
                <a:latin typeface="Tahoma" panose="020B0604030504040204" pitchFamily="34" charset="0"/>
                <a:ea typeface="Tahoma" panose="020B0604030504040204" pitchFamily="34" charset="0"/>
                <a:cs typeface="Tahoma" panose="020B0604030504040204" pitchFamily="34" charset="0"/>
              </a:rPr>
              <a:t>טיפול הומניסטי – </a:t>
            </a:r>
            <a:r>
              <a:rPr lang="he-IL" kern="1200" dirty="0" err="1">
                <a:solidFill>
                  <a:srgbClr val="002060"/>
                </a:solidFill>
                <a:latin typeface="Tahoma" panose="020B0604030504040204" pitchFamily="34" charset="0"/>
                <a:ea typeface="Tahoma" panose="020B0604030504040204" pitchFamily="34" charset="0"/>
                <a:cs typeface="Tahoma" panose="020B0604030504040204" pitchFamily="34" charset="0"/>
              </a:rPr>
              <a:t>רוג'רס</a:t>
            </a:r>
            <a:endParaRPr lang="he-IL"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 name="מלבן 3">
            <a:extLst>
              <a:ext uri="{FF2B5EF4-FFF2-40B4-BE49-F238E27FC236}">
                <a16:creationId xmlns:a16="http://schemas.microsoft.com/office/drawing/2014/main" id="{7089C513-E2D9-4C8B-8069-33987D9DFF67}"/>
              </a:ext>
            </a:extLst>
          </p:cNvPr>
          <p:cNvSpPr/>
          <p:nvPr/>
        </p:nvSpPr>
        <p:spPr>
          <a:xfrm>
            <a:off x="6929218" y="2181225"/>
            <a:ext cx="3932237" cy="3679825"/>
          </a:xfrm>
          <a:prstGeom prst="rect">
            <a:avLst/>
          </a:prstGeom>
        </p:spPr>
        <p:txBody>
          <a:bodyPr vert="horz" lIns="91440" tIns="45720" rIns="91440" bIns="45720" rtlCol="1">
            <a:normAutofit/>
          </a:bodyPr>
          <a:lstStyle/>
          <a:p>
            <a:pPr>
              <a:lnSpc>
                <a:spcPct val="150000"/>
              </a:lnSpc>
              <a:spcBef>
                <a:spcPct val="30000"/>
              </a:spcBef>
              <a:buClr>
                <a:schemeClr val="accent3"/>
              </a:buClr>
            </a:pPr>
            <a:endParaRPr lang="he-IL" sz="2000" kern="1200" dirty="0">
              <a:latin typeface="Tahoma" panose="020B0604030504040204" pitchFamily="34" charset="0"/>
              <a:ea typeface="Tahoma" panose="020B0604030504040204" pitchFamily="34" charset="0"/>
              <a:cs typeface="Tahoma" panose="020B0604030504040204" pitchFamily="34" charset="0"/>
            </a:endParaRPr>
          </a:p>
        </p:txBody>
      </p:sp>
      <p:sp>
        <p:nvSpPr>
          <p:cNvPr id="2" name="מלבן 1">
            <a:extLst>
              <a:ext uri="{FF2B5EF4-FFF2-40B4-BE49-F238E27FC236}">
                <a16:creationId xmlns:a16="http://schemas.microsoft.com/office/drawing/2014/main" id="{697096DE-74FF-4646-8710-638F3EF5EDBC}"/>
              </a:ext>
            </a:extLst>
          </p:cNvPr>
          <p:cNvSpPr/>
          <p:nvPr/>
        </p:nvSpPr>
        <p:spPr>
          <a:xfrm>
            <a:off x="695326" y="996950"/>
            <a:ext cx="5355238" cy="5355312"/>
          </a:xfrm>
          <a:prstGeom prst="rect">
            <a:avLst/>
          </a:prstGeom>
        </p:spPr>
        <p:txBody>
          <a:bodyPr wrap="square">
            <a:spAutoFit/>
          </a:bodyPr>
          <a:lstStyle/>
          <a:p>
            <a:pPr>
              <a:lnSpc>
                <a:spcPct val="150000"/>
              </a:lnSpc>
            </a:pPr>
            <a:r>
              <a:rPr lang="he-IL" dirty="0"/>
              <a:t>ביקורת ודחיה חברתית – מביאה לפגיעה בדימוי העצמי. חוסר התאמה בין תפיסת העצמי האמיתי לתפיסת העצמי האידיאלי – מביאה למצוקה.</a:t>
            </a:r>
          </a:p>
          <a:p>
            <a:pPr>
              <a:lnSpc>
                <a:spcPct val="150000"/>
              </a:lnSpc>
            </a:pPr>
            <a:r>
              <a:rPr lang="he-IL" dirty="0"/>
              <a:t>שחרור מהשפעות מדכאות של הסביבה הביקורתית , יאפשר פתרון בעיות באופן עצמאי.</a:t>
            </a:r>
          </a:p>
          <a:p>
            <a:pPr>
              <a:lnSpc>
                <a:spcPct val="150000"/>
              </a:lnSpc>
            </a:pPr>
            <a:endParaRPr lang="he-IL" dirty="0"/>
          </a:p>
          <a:p>
            <a:pPr>
              <a:lnSpc>
                <a:spcPct val="150000"/>
              </a:lnSpc>
            </a:pPr>
            <a:r>
              <a:rPr lang="he-IL" dirty="0"/>
              <a:t>תרפיה ממוקדת לקוח: המטפל מקשיב למטופל תוך קבלה מלאה ויחס חיובי בלתי מותנה, מנסח מחדש ומבהיר את דברי  המטופל, כפי שהבין אותם, מתוך נקודת המבט של המטופל. </a:t>
            </a:r>
          </a:p>
          <a:p>
            <a:pPr>
              <a:lnSpc>
                <a:spcPct val="150000"/>
              </a:lnSpc>
            </a:pPr>
            <a:r>
              <a:rPr lang="he-IL" dirty="0"/>
              <a:t>המטפל שואף להיות אמיתי, אמפטי ואכפתי. כמעט ולא משתמש בפירושים או נותן עצות. </a:t>
            </a:r>
          </a:p>
          <a:p>
            <a:endParaRPr lang="he-IL" dirty="0"/>
          </a:p>
        </p:txBody>
      </p:sp>
      <p:pic>
        <p:nvPicPr>
          <p:cNvPr id="5" name="תמונה 4" descr="ידיים גדולות וקטנות אוחזות בלב אדום">
            <a:extLst>
              <a:ext uri="{FF2B5EF4-FFF2-40B4-BE49-F238E27FC236}">
                <a16:creationId xmlns:a16="http://schemas.microsoft.com/office/drawing/2014/main" id="{E457AEF4-0761-470C-944F-973535415382}"/>
              </a:ext>
            </a:extLst>
          </p:cNvPr>
          <p:cNvPicPr>
            <a:picLocks noChangeAspect="1"/>
          </p:cNvPicPr>
          <p:nvPr/>
        </p:nvPicPr>
        <p:blipFill>
          <a:blip r:embed="rId3"/>
          <a:stretch>
            <a:fillRect/>
          </a:stretch>
        </p:blipFill>
        <p:spPr>
          <a:xfrm>
            <a:off x="7040880" y="0"/>
            <a:ext cx="5151120" cy="6858000"/>
          </a:xfrm>
          <a:prstGeom prst="rect">
            <a:avLst/>
          </a:prstGeom>
        </p:spPr>
      </p:pic>
    </p:spTree>
    <p:extLst>
      <p:ext uri="{BB962C8B-B14F-4D97-AF65-F5344CB8AC3E}">
        <p14:creationId xmlns:p14="http://schemas.microsoft.com/office/powerpoint/2010/main" val="91233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30921276-216D-44C9-9A72-0C9132E51FB4}"/>
              </a:ext>
            </a:extLst>
          </p:cNvPr>
          <p:cNvSpPr>
            <a:spLocks noGrp="1"/>
          </p:cNvSpPr>
          <p:nvPr>
            <p:ph type="title"/>
          </p:nvPr>
        </p:nvSpPr>
        <p:spPr>
          <a:xfrm>
            <a:off x="1724027" y="235863"/>
            <a:ext cx="4326537" cy="539750"/>
          </a:xfrm>
        </p:spPr>
        <p:txBody>
          <a:bodyPr vert="horz" lIns="91440" tIns="45720" rIns="91440" bIns="45720" rtlCol="1" anchor="b">
            <a:normAutofit fontScale="90000"/>
          </a:bodyPr>
          <a:lstStyle/>
          <a:p>
            <a:r>
              <a:rPr lang="he-IL" kern="1200" dirty="0">
                <a:solidFill>
                  <a:srgbClr val="002060"/>
                </a:solidFill>
                <a:latin typeface="Tahoma" panose="020B0604030504040204" pitchFamily="34" charset="0"/>
                <a:ea typeface="Tahoma" panose="020B0604030504040204" pitchFamily="34" charset="0"/>
                <a:cs typeface="Tahoma" panose="020B0604030504040204" pitchFamily="34" charset="0"/>
              </a:rPr>
              <a:t>טיפול הומניסטי – </a:t>
            </a:r>
            <a:r>
              <a:rPr lang="he-IL" kern="1200" dirty="0" err="1">
                <a:solidFill>
                  <a:srgbClr val="002060"/>
                </a:solidFill>
                <a:latin typeface="Tahoma" panose="020B0604030504040204" pitchFamily="34" charset="0"/>
                <a:ea typeface="Tahoma" panose="020B0604030504040204" pitchFamily="34" charset="0"/>
                <a:cs typeface="Tahoma" panose="020B0604030504040204" pitchFamily="34" charset="0"/>
              </a:rPr>
              <a:t>רוג'רס</a:t>
            </a:r>
            <a:endParaRPr lang="he-IL"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 name="מלבן 3">
            <a:extLst>
              <a:ext uri="{FF2B5EF4-FFF2-40B4-BE49-F238E27FC236}">
                <a16:creationId xmlns:a16="http://schemas.microsoft.com/office/drawing/2014/main" id="{7089C513-E2D9-4C8B-8069-33987D9DFF67}"/>
              </a:ext>
            </a:extLst>
          </p:cNvPr>
          <p:cNvSpPr/>
          <p:nvPr/>
        </p:nvSpPr>
        <p:spPr>
          <a:xfrm>
            <a:off x="6929218" y="2181225"/>
            <a:ext cx="3932237" cy="3679825"/>
          </a:xfrm>
          <a:prstGeom prst="rect">
            <a:avLst/>
          </a:prstGeom>
        </p:spPr>
        <p:txBody>
          <a:bodyPr vert="horz" lIns="91440" tIns="45720" rIns="91440" bIns="45720" rtlCol="1">
            <a:normAutofit/>
          </a:bodyPr>
          <a:lstStyle/>
          <a:p>
            <a:pPr>
              <a:lnSpc>
                <a:spcPct val="150000"/>
              </a:lnSpc>
              <a:spcBef>
                <a:spcPct val="30000"/>
              </a:spcBef>
              <a:buClr>
                <a:schemeClr val="accent3"/>
              </a:buClr>
            </a:pPr>
            <a:endParaRPr lang="he-IL" sz="2000" kern="1200" dirty="0">
              <a:latin typeface="Tahoma" panose="020B0604030504040204" pitchFamily="34" charset="0"/>
              <a:ea typeface="Tahoma" panose="020B0604030504040204" pitchFamily="34" charset="0"/>
              <a:cs typeface="Tahoma" panose="020B0604030504040204" pitchFamily="34" charset="0"/>
            </a:endParaRPr>
          </a:p>
        </p:txBody>
      </p:sp>
      <p:pic>
        <p:nvPicPr>
          <p:cNvPr id="5" name="תמונה 4" descr="ידיים גדולות וקטנות אוחזות בלב אדום">
            <a:extLst>
              <a:ext uri="{FF2B5EF4-FFF2-40B4-BE49-F238E27FC236}">
                <a16:creationId xmlns:a16="http://schemas.microsoft.com/office/drawing/2014/main" id="{E457AEF4-0761-470C-944F-973535415382}"/>
              </a:ext>
            </a:extLst>
          </p:cNvPr>
          <p:cNvPicPr>
            <a:picLocks noChangeAspect="1"/>
          </p:cNvPicPr>
          <p:nvPr/>
        </p:nvPicPr>
        <p:blipFill>
          <a:blip r:embed="rId3"/>
          <a:stretch>
            <a:fillRect/>
          </a:stretch>
        </p:blipFill>
        <p:spPr>
          <a:xfrm>
            <a:off x="7040880" y="0"/>
            <a:ext cx="5151120" cy="6858000"/>
          </a:xfrm>
          <a:prstGeom prst="rect">
            <a:avLst/>
          </a:prstGeom>
        </p:spPr>
      </p:pic>
      <p:sp>
        <p:nvSpPr>
          <p:cNvPr id="3" name="מלבן 2">
            <a:extLst>
              <a:ext uri="{FF2B5EF4-FFF2-40B4-BE49-F238E27FC236}">
                <a16:creationId xmlns:a16="http://schemas.microsoft.com/office/drawing/2014/main" id="{42BD819A-2905-4841-827D-00BD35FF165B}"/>
              </a:ext>
            </a:extLst>
          </p:cNvPr>
          <p:cNvSpPr/>
          <p:nvPr/>
        </p:nvSpPr>
        <p:spPr>
          <a:xfrm>
            <a:off x="2771775" y="1266826"/>
            <a:ext cx="2962275" cy="4616777"/>
          </a:xfrm>
          <a:prstGeom prst="rect">
            <a:avLst/>
          </a:prstGeom>
        </p:spPr>
        <p:txBody>
          <a:bodyPr wrap="square">
            <a:spAutoFit/>
          </a:bodyPr>
          <a:lstStyle/>
          <a:p>
            <a:pPr>
              <a:lnSpc>
                <a:spcPct val="150000"/>
              </a:lnSpc>
            </a:pPr>
            <a:r>
              <a:rPr lang="he-IL" dirty="0"/>
              <a:t>במהלך הטיפול, המטפל מספק אוירה בה הלקוח חוקר בחופשיות רגשות של אשמה, חרדה ועוינות. </a:t>
            </a:r>
          </a:p>
          <a:p>
            <a:pPr>
              <a:lnSpc>
                <a:spcPct val="150000"/>
              </a:lnSpc>
            </a:pPr>
            <a:r>
              <a:rPr lang="he-IL" dirty="0"/>
              <a:t>ע"י קבלת רגשות הלקוח כפי שהם, המטפל מעביר את המסר: "אתה מסוגל לקבל החלטות בעצמך. כעת, כשאתה מודע יותר לבעיות מסוימות, אתה יכול להתמודד איתן בכוחות עצמך באופן בונה".</a:t>
            </a:r>
          </a:p>
        </p:txBody>
      </p:sp>
    </p:spTree>
    <p:extLst>
      <p:ext uri="{BB962C8B-B14F-4D97-AF65-F5344CB8AC3E}">
        <p14:creationId xmlns:p14="http://schemas.microsoft.com/office/powerpoint/2010/main" val="391175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30921276-216D-44C9-9A72-0C9132E51FB4}"/>
              </a:ext>
            </a:extLst>
          </p:cNvPr>
          <p:cNvSpPr>
            <a:spLocks noGrp="1"/>
          </p:cNvSpPr>
          <p:nvPr>
            <p:ph type="title"/>
          </p:nvPr>
        </p:nvSpPr>
        <p:spPr>
          <a:xfrm>
            <a:off x="247651" y="235863"/>
            <a:ext cx="5848350" cy="1316712"/>
          </a:xfrm>
        </p:spPr>
        <p:txBody>
          <a:bodyPr vert="horz" lIns="91440" tIns="45720" rIns="91440" bIns="45720" rtlCol="1" anchor="b">
            <a:normAutofit fontScale="90000"/>
          </a:bodyPr>
          <a:lstStyle/>
          <a:p>
            <a:br>
              <a:rPr lang="he-IL" kern="1200" dirty="0">
                <a:solidFill>
                  <a:srgbClr val="002060"/>
                </a:solidFill>
                <a:latin typeface="Tahoma" panose="020B0604030504040204" pitchFamily="34" charset="0"/>
                <a:ea typeface="Tahoma" panose="020B0604030504040204" pitchFamily="34" charset="0"/>
                <a:cs typeface="Tahoma" panose="020B0604030504040204" pitchFamily="34" charset="0"/>
              </a:rPr>
            </a:br>
            <a:br>
              <a:rPr lang="he-IL" kern="1200" dirty="0">
                <a:solidFill>
                  <a:srgbClr val="002060"/>
                </a:solidFill>
                <a:latin typeface="Tahoma" panose="020B0604030504040204" pitchFamily="34" charset="0"/>
                <a:ea typeface="Tahoma" panose="020B0604030504040204" pitchFamily="34" charset="0"/>
                <a:cs typeface="Tahoma" panose="020B0604030504040204" pitchFamily="34" charset="0"/>
              </a:rPr>
            </a:br>
            <a:br>
              <a:rPr lang="he-IL" kern="1200" dirty="0">
                <a:solidFill>
                  <a:srgbClr val="002060"/>
                </a:solidFill>
                <a:latin typeface="Tahoma" panose="020B0604030504040204" pitchFamily="34" charset="0"/>
                <a:ea typeface="Tahoma" panose="020B0604030504040204" pitchFamily="34" charset="0"/>
                <a:cs typeface="Tahoma" panose="020B0604030504040204" pitchFamily="34" charset="0"/>
              </a:rPr>
            </a:br>
            <a:br>
              <a:rPr lang="he-IL" kern="12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he-IL" kern="1200" dirty="0">
                <a:solidFill>
                  <a:srgbClr val="002060"/>
                </a:solidFill>
                <a:latin typeface="Tahoma" panose="020B0604030504040204" pitchFamily="34" charset="0"/>
                <a:ea typeface="Tahoma" panose="020B0604030504040204" pitchFamily="34" charset="0"/>
                <a:cs typeface="Tahoma" panose="020B0604030504040204" pitchFamily="34" charset="0"/>
              </a:rPr>
              <a:t>הפסיכולוגיה הקיומית- אקזיסטנציאליסטית</a:t>
            </a:r>
          </a:p>
        </p:txBody>
      </p:sp>
      <p:sp>
        <p:nvSpPr>
          <p:cNvPr id="4" name="מלבן 3">
            <a:extLst>
              <a:ext uri="{FF2B5EF4-FFF2-40B4-BE49-F238E27FC236}">
                <a16:creationId xmlns:a16="http://schemas.microsoft.com/office/drawing/2014/main" id="{7089C513-E2D9-4C8B-8069-33987D9DFF67}"/>
              </a:ext>
            </a:extLst>
          </p:cNvPr>
          <p:cNvSpPr/>
          <p:nvPr/>
        </p:nvSpPr>
        <p:spPr>
          <a:xfrm>
            <a:off x="6929218" y="2181225"/>
            <a:ext cx="3932237" cy="3679825"/>
          </a:xfrm>
          <a:prstGeom prst="rect">
            <a:avLst/>
          </a:prstGeom>
        </p:spPr>
        <p:txBody>
          <a:bodyPr vert="horz" lIns="91440" tIns="45720" rIns="91440" bIns="45720" rtlCol="1">
            <a:normAutofit/>
          </a:bodyPr>
          <a:lstStyle/>
          <a:p>
            <a:pPr>
              <a:lnSpc>
                <a:spcPct val="150000"/>
              </a:lnSpc>
              <a:spcBef>
                <a:spcPct val="30000"/>
              </a:spcBef>
              <a:buClr>
                <a:schemeClr val="accent3"/>
              </a:buClr>
            </a:pPr>
            <a:endParaRPr lang="he-IL" sz="2000" kern="1200" dirty="0">
              <a:latin typeface="Tahoma" panose="020B0604030504040204" pitchFamily="34" charset="0"/>
              <a:ea typeface="Tahoma" panose="020B0604030504040204" pitchFamily="34" charset="0"/>
              <a:cs typeface="Tahoma" panose="020B0604030504040204" pitchFamily="34" charset="0"/>
            </a:endParaRPr>
          </a:p>
        </p:txBody>
      </p:sp>
      <p:sp>
        <p:nvSpPr>
          <p:cNvPr id="2" name="מלבן 1">
            <a:extLst>
              <a:ext uri="{FF2B5EF4-FFF2-40B4-BE49-F238E27FC236}">
                <a16:creationId xmlns:a16="http://schemas.microsoft.com/office/drawing/2014/main" id="{CC698552-AAD9-432D-8824-C28AA661952B}"/>
              </a:ext>
            </a:extLst>
          </p:cNvPr>
          <p:cNvSpPr/>
          <p:nvPr/>
        </p:nvSpPr>
        <p:spPr>
          <a:xfrm>
            <a:off x="342901" y="1952626"/>
            <a:ext cx="5924550" cy="4196149"/>
          </a:xfrm>
          <a:prstGeom prst="rect">
            <a:avLst/>
          </a:prstGeom>
        </p:spPr>
        <p:txBody>
          <a:bodyPr wrap="square">
            <a:spAutoFit/>
          </a:bodyPr>
          <a:lstStyle/>
          <a:p>
            <a:pPr>
              <a:lnSpc>
                <a:spcPct val="150000"/>
              </a:lnSpc>
            </a:pPr>
            <a:r>
              <a:rPr lang="he-IL" sz="2000" dirty="0"/>
              <a:t>לאחר מלחמת העולם השנייה התחזקה באירופה הפילוסופיה האקזיסטנציאליסטית (קיומית). המלחמה הצביעה על הכוח ההרסני הטמון בשלטון הדיקטטורי, שייצג את האמונה בעליונות החברה ועדיפותה על הפרט. </a:t>
            </a:r>
          </a:p>
          <a:p>
            <a:pPr>
              <a:lnSpc>
                <a:spcPct val="150000"/>
              </a:lnSpc>
            </a:pPr>
            <a:r>
              <a:rPr lang="he-IL" sz="2000" dirty="0"/>
              <a:t>את שורשי הפילוסופיה האקזיסטנציאליסטית ניתן לזהות במאה ה-19 (ניטשה, דוסטוייבסקי), כשהיא מדגישה את האדם כסובייקט, ואת </a:t>
            </a:r>
            <a:r>
              <a:rPr lang="he-IL" sz="2000" b="1" dirty="0"/>
              <a:t>חיפושו אחר משמעות</a:t>
            </a:r>
            <a:r>
              <a:rPr lang="he-IL" sz="2000" dirty="0"/>
              <a:t> אישית לחייו. </a:t>
            </a:r>
          </a:p>
        </p:txBody>
      </p:sp>
      <p:pic>
        <p:nvPicPr>
          <p:cNvPr id="7" name="תמונה 6" descr="אחו של פרחים בערב">
            <a:extLst>
              <a:ext uri="{FF2B5EF4-FFF2-40B4-BE49-F238E27FC236}">
                <a16:creationId xmlns:a16="http://schemas.microsoft.com/office/drawing/2014/main" id="{D01ABAE4-0059-4FFB-8276-710FD14638D5}"/>
              </a:ext>
            </a:extLst>
          </p:cNvPr>
          <p:cNvPicPr>
            <a:picLocks noChangeAspect="1"/>
          </p:cNvPicPr>
          <p:nvPr/>
        </p:nvPicPr>
        <p:blipFill>
          <a:blip r:embed="rId3"/>
          <a:stretch>
            <a:fillRect/>
          </a:stretch>
        </p:blipFill>
        <p:spPr>
          <a:xfrm>
            <a:off x="6513094" y="609599"/>
            <a:ext cx="4260301" cy="5219065"/>
          </a:xfrm>
          <a:prstGeom prst="rect">
            <a:avLst/>
          </a:prstGeom>
        </p:spPr>
      </p:pic>
    </p:spTree>
    <p:extLst>
      <p:ext uri="{BB962C8B-B14F-4D97-AF65-F5344CB8AC3E}">
        <p14:creationId xmlns:p14="http://schemas.microsoft.com/office/powerpoint/2010/main" val="321976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שדה של צבעונים כתומים">
            <a:extLst>
              <a:ext uri="{FF2B5EF4-FFF2-40B4-BE49-F238E27FC236}">
                <a16:creationId xmlns:a16="http://schemas.microsoft.com/office/drawing/2014/main" id="{BFCF8E58-0B50-4BC6-B446-B2924DF88698}"/>
              </a:ext>
            </a:extLst>
          </p:cNvPr>
          <p:cNvPicPr>
            <a:picLocks noChangeAspect="1"/>
          </p:cNvPicPr>
          <p:nvPr/>
        </p:nvPicPr>
        <p:blipFill rotWithShape="1">
          <a:blip r:embed="rId3"/>
          <a:srcRect l="21637" r="589" b="-2"/>
          <a:stretch/>
        </p:blipFill>
        <p:spPr>
          <a:xfrm>
            <a:off x="868378" y="987425"/>
            <a:ext cx="5227622" cy="4873625"/>
          </a:xfrm>
          <a:prstGeom prst="rect">
            <a:avLst/>
          </a:prstGeom>
          <a:noFill/>
        </p:spPr>
      </p:pic>
      <p:sp>
        <p:nvSpPr>
          <p:cNvPr id="14" name="מציין מיקום תוכן 13"/>
          <p:cNvSpPr>
            <a:spLocks noGrp="1"/>
          </p:cNvSpPr>
          <p:nvPr>
            <p:ph type="body" sz="half" idx="2"/>
          </p:nvPr>
        </p:nvSpPr>
        <p:spPr>
          <a:xfrm>
            <a:off x="6400801" y="987425"/>
            <a:ext cx="4232054" cy="4873625"/>
          </a:xfrm>
        </p:spPr>
        <p:txBody>
          <a:bodyPr rtlCol="1">
            <a:normAutofit fontScale="85000" lnSpcReduction="10000"/>
          </a:bodyPr>
          <a:lstStyle/>
          <a:p>
            <a:pPr lvl="0">
              <a:lnSpc>
                <a:spcPct val="160000"/>
              </a:lnSpc>
              <a:buFont typeface="Wingdings" panose="05000000000000000000" pitchFamily="2" charset="2"/>
              <a:buChar char="ü"/>
            </a:pPr>
            <a:r>
              <a:rPr lang="he-IL" sz="2000" dirty="0"/>
              <a:t>מסופר על נזיר בודהיסטי שהיה מתהלך ברחבי הודו ונושא בידו הימנית פת לחם ובידו השמאלית ורד יפהפה. שאלוהו : "מה לך כי תלך לכל מקום עם שני דברים אלו דווקא?" והיה משיב : "על הלחם הזה אני מתקיים והפרח הוא הדבר שלמענו אני חי". </a:t>
            </a:r>
          </a:p>
          <a:p>
            <a:pPr lvl="0">
              <a:lnSpc>
                <a:spcPct val="160000"/>
              </a:lnSpc>
              <a:buFont typeface="Wingdings" panose="05000000000000000000" pitchFamily="2" charset="2"/>
              <a:buChar char="ü"/>
            </a:pPr>
            <a:r>
              <a:rPr lang="he-IL" sz="2000" dirty="0"/>
              <a:t>"מי שיש לו למה שלמענו יחיה, הוא יוכל לשאת כמעט כל איך" (ניטשה).</a:t>
            </a:r>
          </a:p>
          <a:p>
            <a:pPr lvl="0">
              <a:lnSpc>
                <a:spcPct val="160000"/>
              </a:lnSpc>
              <a:buFont typeface="Wingdings" panose="05000000000000000000" pitchFamily="2" charset="2"/>
              <a:buChar char="ü"/>
            </a:pPr>
            <a:r>
              <a:rPr lang="he-IL" sz="2000" dirty="0"/>
              <a:t>הפילוסופיה האקזיסטנציאליסטית, פילוסופיית הקיום, דנה בבעיות הקונקרטיות של הקיום האנושי. </a:t>
            </a:r>
          </a:p>
          <a:p>
            <a:pPr lvl="0" rtl="1"/>
            <a:endParaRPr lang="he-IL" dirty="0"/>
          </a:p>
        </p:txBody>
      </p:sp>
    </p:spTree>
    <p:extLst>
      <p:ext uri="{BB962C8B-B14F-4D97-AF65-F5344CB8AC3E}">
        <p14:creationId xmlns:p14="http://schemas.microsoft.com/office/powerpoint/2010/main" val="337821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a:extLst>
              <a:ext uri="{FF2B5EF4-FFF2-40B4-BE49-F238E27FC236}">
                <a16:creationId xmlns:a16="http://schemas.microsoft.com/office/drawing/2014/main" id="{F15AB7ED-EFAC-4482-8FE8-3117DC5188F0}"/>
              </a:ext>
            </a:extLst>
          </p:cNvPr>
          <p:cNvSpPr>
            <a:spLocks noGrp="1"/>
          </p:cNvSpPr>
          <p:nvPr>
            <p:ph sz="half" idx="1"/>
          </p:nvPr>
        </p:nvSpPr>
        <p:spPr>
          <a:xfrm>
            <a:off x="5863395" y="552450"/>
            <a:ext cx="4754880" cy="5624513"/>
          </a:xfrm>
        </p:spPr>
        <p:txBody>
          <a:bodyPr>
            <a:normAutofit fontScale="92500" lnSpcReduction="10000"/>
          </a:bodyPr>
          <a:lstStyle/>
          <a:p>
            <a:pPr>
              <a:lnSpc>
                <a:spcPct val="150000"/>
              </a:lnSpc>
            </a:pPr>
            <a:r>
              <a:rPr lang="he-IL" sz="2000" dirty="0"/>
              <a:t>שורשיה המוקדמים של הפסיכולוגיה האקזיסטנציאליסטית נעוצים ברעיונותיו של הפילוסוף הגרמני היידגר. היידגר ראה את האדם כאחראי וכבורא של חייו מאחר והוא הנותן משמעות לדברים סביבו. </a:t>
            </a:r>
          </a:p>
          <a:p>
            <a:pPr>
              <a:lnSpc>
                <a:spcPct val="150000"/>
              </a:lnSpc>
            </a:pPr>
            <a:r>
              <a:rPr lang="he-IL" sz="2000" dirty="0"/>
              <a:t>חיים אותנטיים ובעלי משמעות מתקיימים רק כאשר האדם נמצא במצב של "פתיחות מרבית" - מודעות לאין סוף האפשרויות הגלומות בו ובעולם סביבו (למשל, מודעות לכך שחוף ים עשוי להפוך למקום נופש, אזור דיג, אתר צלילה וכן הלאה). </a:t>
            </a:r>
          </a:p>
          <a:p>
            <a:endParaRPr lang="he-IL" sz="2000" dirty="0"/>
          </a:p>
        </p:txBody>
      </p:sp>
      <p:pic>
        <p:nvPicPr>
          <p:cNvPr id="7" name="תמונה 6" descr="צבעים רכים בשמיים בשעת בין הערביים ליד הים">
            <a:extLst>
              <a:ext uri="{FF2B5EF4-FFF2-40B4-BE49-F238E27FC236}">
                <a16:creationId xmlns:a16="http://schemas.microsoft.com/office/drawing/2014/main" id="{049D77D1-0C70-4772-92FF-82032F173B68}"/>
              </a:ext>
            </a:extLst>
          </p:cNvPr>
          <p:cNvPicPr>
            <a:picLocks noChangeAspect="1"/>
          </p:cNvPicPr>
          <p:nvPr/>
        </p:nvPicPr>
        <p:blipFill rotWithShape="1">
          <a:blip r:embed="rId2"/>
          <a:srcRect l="17983" r="20549" b="-1"/>
          <a:stretch/>
        </p:blipFill>
        <p:spPr>
          <a:xfrm>
            <a:off x="841248" y="1825625"/>
            <a:ext cx="4754880" cy="4351338"/>
          </a:xfrm>
          <a:prstGeom prst="rect">
            <a:avLst/>
          </a:prstGeom>
          <a:noFill/>
        </p:spPr>
      </p:pic>
    </p:spTree>
    <p:extLst>
      <p:ext uri="{BB962C8B-B14F-4D97-AF65-F5344CB8AC3E}">
        <p14:creationId xmlns:p14="http://schemas.microsoft.com/office/powerpoint/2010/main" val="269974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a:extLst>
              <a:ext uri="{FF2B5EF4-FFF2-40B4-BE49-F238E27FC236}">
                <a16:creationId xmlns:a16="http://schemas.microsoft.com/office/drawing/2014/main" id="{F15AB7ED-EFAC-4482-8FE8-3117DC5188F0}"/>
              </a:ext>
            </a:extLst>
          </p:cNvPr>
          <p:cNvSpPr>
            <a:spLocks noGrp="1"/>
          </p:cNvSpPr>
          <p:nvPr>
            <p:ph sz="half" idx="1"/>
          </p:nvPr>
        </p:nvSpPr>
        <p:spPr>
          <a:xfrm>
            <a:off x="4829175" y="819150"/>
            <a:ext cx="5467350" cy="5357813"/>
          </a:xfrm>
        </p:spPr>
        <p:txBody>
          <a:bodyPr>
            <a:normAutofit/>
          </a:bodyPr>
          <a:lstStyle/>
          <a:p>
            <a:pPr>
              <a:lnSpc>
                <a:spcPct val="150000"/>
              </a:lnSpc>
              <a:buFont typeface="Wingdings" panose="05000000000000000000" pitchFamily="2" charset="2"/>
              <a:buChar char="ü"/>
            </a:pPr>
            <a:endParaRPr lang="he-IL" sz="2000" dirty="0"/>
          </a:p>
          <a:p>
            <a:pPr>
              <a:lnSpc>
                <a:spcPct val="150000"/>
              </a:lnSpc>
              <a:buFont typeface="Wingdings" panose="05000000000000000000" pitchFamily="2" charset="2"/>
              <a:buChar char="ü"/>
            </a:pPr>
            <a:r>
              <a:rPr lang="he-IL" sz="2000" dirty="0"/>
              <a:t>מרבית האנשים אינם מסוגלים לשאת את ריבוי האפשרויות ולכן מאמצים מוסכמות חברתיות, ומנהלים חיים בלתי אותנטיים. </a:t>
            </a:r>
          </a:p>
          <a:p>
            <a:pPr>
              <a:lnSpc>
                <a:spcPct val="150000"/>
              </a:lnSpc>
              <a:buFont typeface="Wingdings" panose="05000000000000000000" pitchFamily="2" charset="2"/>
              <a:buChar char="ü"/>
            </a:pPr>
            <a:r>
              <a:rPr lang="he-IL" sz="2000" dirty="0"/>
              <a:t>לטענתו של היידגר, רק חווית האימה אשר נוצרת ממודעות למוות הבלתי נמנע מאפשרת חזרה לחיים אותנטיים.</a:t>
            </a:r>
          </a:p>
          <a:p>
            <a:endParaRPr lang="he-IL" sz="2000" dirty="0"/>
          </a:p>
          <a:p>
            <a:endParaRPr lang="he-IL" sz="2000" dirty="0"/>
          </a:p>
        </p:txBody>
      </p:sp>
      <p:pic>
        <p:nvPicPr>
          <p:cNvPr id="2" name="תמונה 1">
            <a:extLst>
              <a:ext uri="{FF2B5EF4-FFF2-40B4-BE49-F238E27FC236}">
                <a16:creationId xmlns:a16="http://schemas.microsoft.com/office/drawing/2014/main" id="{CCBD4AE3-C211-49C6-91B3-839F6C9C7808}"/>
              </a:ext>
            </a:extLst>
          </p:cNvPr>
          <p:cNvPicPr>
            <a:picLocks noChangeAspect="1"/>
          </p:cNvPicPr>
          <p:nvPr/>
        </p:nvPicPr>
        <p:blipFill>
          <a:blip r:embed="rId2"/>
          <a:stretch>
            <a:fillRect/>
          </a:stretch>
        </p:blipFill>
        <p:spPr>
          <a:xfrm>
            <a:off x="1428750" y="1524000"/>
            <a:ext cx="2702079" cy="3214689"/>
          </a:xfrm>
          <a:prstGeom prst="rect">
            <a:avLst/>
          </a:prstGeom>
        </p:spPr>
      </p:pic>
    </p:spTree>
    <p:extLst>
      <p:ext uri="{BB962C8B-B14F-4D97-AF65-F5344CB8AC3E}">
        <p14:creationId xmlns:p14="http://schemas.microsoft.com/office/powerpoint/2010/main" val="125648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17CEBDD-CDDF-4F2C-A569-9908A3A0BC6A}"/>
              </a:ext>
            </a:extLst>
          </p:cNvPr>
          <p:cNvSpPr>
            <a:spLocks noGrp="1"/>
          </p:cNvSpPr>
          <p:nvPr>
            <p:ph type="title"/>
          </p:nvPr>
        </p:nvSpPr>
        <p:spPr>
          <a:xfrm>
            <a:off x="6700617" y="457200"/>
            <a:ext cx="3932237" cy="1047750"/>
          </a:xfrm>
        </p:spPr>
        <p:txBody>
          <a:bodyPr/>
          <a:lstStyle/>
          <a:p>
            <a:r>
              <a:rPr lang="he-IL" dirty="0"/>
              <a:t> </a:t>
            </a:r>
            <a:r>
              <a:rPr lang="he-IL" dirty="0">
                <a:solidFill>
                  <a:srgbClr val="002060"/>
                </a:solidFill>
              </a:rPr>
              <a:t>רעיונות מרכזיים</a:t>
            </a:r>
            <a:endParaRPr lang="en-US" dirty="0">
              <a:solidFill>
                <a:srgbClr val="002060"/>
              </a:solidFill>
            </a:endParaRPr>
          </a:p>
        </p:txBody>
      </p:sp>
      <p:pic>
        <p:nvPicPr>
          <p:cNvPr id="5" name="תמונה 4" descr="מטיילת קופצת בין סלעים בנוף אלפיני">
            <a:extLst>
              <a:ext uri="{FF2B5EF4-FFF2-40B4-BE49-F238E27FC236}">
                <a16:creationId xmlns:a16="http://schemas.microsoft.com/office/drawing/2014/main" id="{79DC2E4B-ED8A-4820-8151-2611CA5BD0B9}"/>
              </a:ext>
            </a:extLst>
          </p:cNvPr>
          <p:cNvPicPr>
            <a:picLocks noChangeAspect="1"/>
          </p:cNvPicPr>
          <p:nvPr/>
        </p:nvPicPr>
        <p:blipFill rotWithShape="1">
          <a:blip r:embed="rId2"/>
          <a:srcRect l="11162" r="11065" b="-2"/>
          <a:stretch/>
        </p:blipFill>
        <p:spPr>
          <a:xfrm>
            <a:off x="868378" y="987425"/>
            <a:ext cx="5678424" cy="4873625"/>
          </a:xfrm>
          <a:prstGeom prst="rect">
            <a:avLst/>
          </a:prstGeom>
          <a:noFill/>
        </p:spPr>
      </p:pic>
      <p:sp>
        <p:nvSpPr>
          <p:cNvPr id="4" name="מציין מיקום טקסט 3">
            <a:extLst>
              <a:ext uri="{FF2B5EF4-FFF2-40B4-BE49-F238E27FC236}">
                <a16:creationId xmlns:a16="http://schemas.microsoft.com/office/drawing/2014/main" id="{F15AB7ED-EFAC-4482-8FE8-3117DC5188F0}"/>
              </a:ext>
            </a:extLst>
          </p:cNvPr>
          <p:cNvSpPr>
            <a:spLocks noGrp="1"/>
          </p:cNvSpPr>
          <p:nvPr>
            <p:ph type="body" sz="half" idx="2"/>
          </p:nvPr>
        </p:nvSpPr>
        <p:spPr>
          <a:xfrm>
            <a:off x="6700617" y="1685925"/>
            <a:ext cx="3932237" cy="4873625"/>
          </a:xfrm>
        </p:spPr>
        <p:txBody>
          <a:bodyPr>
            <a:normAutofit/>
          </a:bodyPr>
          <a:lstStyle/>
          <a:p>
            <a:pPr>
              <a:lnSpc>
                <a:spcPct val="150000"/>
              </a:lnSpc>
            </a:pPr>
            <a:r>
              <a:rPr lang="he-IL" b="1" dirty="0"/>
              <a:t>בחירה ורצון חופשי</a:t>
            </a:r>
            <a:r>
              <a:rPr lang="he-IL" dirty="0"/>
              <a:t>: בניגוד לעמדתה של פסיכותרפיה פסיכואנליטית, אשר הדגישה כי האדם מונע ע"י כוחות בלתי מודעים, הגישה האקזיסטנציאליסטית הדגישה את יכולתו של האדם לשלוט בגורלו. </a:t>
            </a:r>
          </a:p>
          <a:p>
            <a:pPr>
              <a:lnSpc>
                <a:spcPct val="150000"/>
              </a:lnSpc>
            </a:pPr>
            <a:r>
              <a:rPr lang="he-IL" dirty="0"/>
              <a:t>האדם, אמנם, כבול ל"קרקע הקיום"- תכונותיו המולדות והעולם אליו הגיע (מגדר, רקע סוציו אקונומי ועוד)- אך מעבר לכך, כל האפשרויות פתוחות בפניו ועליו לקבל אחריות על חייו.</a:t>
            </a:r>
          </a:p>
          <a:p>
            <a:endParaRPr lang="he-IL" dirty="0"/>
          </a:p>
          <a:p>
            <a:endParaRPr lang="he-IL" dirty="0"/>
          </a:p>
        </p:txBody>
      </p:sp>
    </p:spTree>
    <p:extLst>
      <p:ext uri="{BB962C8B-B14F-4D97-AF65-F5344CB8AC3E}">
        <p14:creationId xmlns:p14="http://schemas.microsoft.com/office/powerpoint/2010/main" val="374869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17CEBDD-CDDF-4F2C-A569-9908A3A0BC6A}"/>
              </a:ext>
            </a:extLst>
          </p:cNvPr>
          <p:cNvSpPr>
            <a:spLocks noGrp="1"/>
          </p:cNvSpPr>
          <p:nvPr>
            <p:ph type="title"/>
          </p:nvPr>
        </p:nvSpPr>
        <p:spPr>
          <a:xfrm>
            <a:off x="6700617" y="457200"/>
            <a:ext cx="3932237" cy="247650"/>
          </a:xfrm>
        </p:spPr>
        <p:txBody>
          <a:bodyPr>
            <a:normAutofit fontScale="90000"/>
          </a:bodyPr>
          <a:lstStyle/>
          <a:p>
            <a:r>
              <a:rPr lang="he-IL" dirty="0"/>
              <a:t> </a:t>
            </a:r>
            <a:r>
              <a:rPr lang="he-IL" dirty="0">
                <a:solidFill>
                  <a:srgbClr val="002060"/>
                </a:solidFill>
              </a:rPr>
              <a:t>רעיונות מרכזיים</a:t>
            </a:r>
            <a:endParaRPr lang="en-US" dirty="0">
              <a:solidFill>
                <a:srgbClr val="002060"/>
              </a:solidFill>
            </a:endParaRPr>
          </a:p>
        </p:txBody>
      </p:sp>
      <p:pic>
        <p:nvPicPr>
          <p:cNvPr id="5" name="תמונה 4" descr="מטיילת קופצת בין סלעים בנוף אלפיני">
            <a:extLst>
              <a:ext uri="{FF2B5EF4-FFF2-40B4-BE49-F238E27FC236}">
                <a16:creationId xmlns:a16="http://schemas.microsoft.com/office/drawing/2014/main" id="{79DC2E4B-ED8A-4820-8151-2611CA5BD0B9}"/>
              </a:ext>
            </a:extLst>
          </p:cNvPr>
          <p:cNvPicPr>
            <a:picLocks noChangeAspect="1"/>
          </p:cNvPicPr>
          <p:nvPr/>
        </p:nvPicPr>
        <p:blipFill rotWithShape="1">
          <a:blip r:embed="rId2"/>
          <a:srcRect l="11162" r="11065" b="-2"/>
          <a:stretch/>
        </p:blipFill>
        <p:spPr>
          <a:xfrm>
            <a:off x="868378" y="987425"/>
            <a:ext cx="5678424" cy="4873625"/>
          </a:xfrm>
          <a:prstGeom prst="rect">
            <a:avLst/>
          </a:prstGeom>
          <a:noFill/>
        </p:spPr>
      </p:pic>
      <p:sp>
        <p:nvSpPr>
          <p:cNvPr id="4" name="מציין מיקום טקסט 3">
            <a:extLst>
              <a:ext uri="{FF2B5EF4-FFF2-40B4-BE49-F238E27FC236}">
                <a16:creationId xmlns:a16="http://schemas.microsoft.com/office/drawing/2014/main" id="{F15AB7ED-EFAC-4482-8FE8-3117DC5188F0}"/>
              </a:ext>
            </a:extLst>
          </p:cNvPr>
          <p:cNvSpPr>
            <a:spLocks noGrp="1"/>
          </p:cNvSpPr>
          <p:nvPr>
            <p:ph type="body" sz="half" idx="2"/>
          </p:nvPr>
        </p:nvSpPr>
        <p:spPr>
          <a:xfrm>
            <a:off x="6700617" y="885825"/>
            <a:ext cx="3932237" cy="5673725"/>
          </a:xfrm>
        </p:spPr>
        <p:txBody>
          <a:bodyPr>
            <a:normAutofit/>
          </a:bodyPr>
          <a:lstStyle/>
          <a:p>
            <a:pPr>
              <a:lnSpc>
                <a:spcPct val="150000"/>
              </a:lnSpc>
            </a:pPr>
            <a:r>
              <a:rPr lang="he-IL" sz="1800" b="1" dirty="0"/>
              <a:t>חרדה קיומית: </a:t>
            </a:r>
            <a:r>
              <a:rPr lang="he-IL" sz="1800" dirty="0"/>
              <a:t>הכרה בוודאות המוות עשויה לשמש ככוח חיובי המניע את האדם לפעולה.</a:t>
            </a:r>
          </a:p>
          <a:p>
            <a:pPr>
              <a:lnSpc>
                <a:spcPct val="150000"/>
              </a:lnSpc>
            </a:pPr>
            <a:r>
              <a:rPr lang="he-IL" sz="1800" b="1" dirty="0"/>
              <a:t>אשמה קיומית: </a:t>
            </a:r>
            <a:r>
              <a:rPr lang="he-IL" sz="1800" dirty="0"/>
              <a:t>אדם אשר נכנע לדרישות הסביבה ומוותר על אותנטיות ולקיחת אחריות על חייו, חווה אשמה קיומית. </a:t>
            </a:r>
          </a:p>
          <a:p>
            <a:pPr>
              <a:lnSpc>
                <a:spcPct val="150000"/>
              </a:lnSpc>
            </a:pPr>
            <a:r>
              <a:rPr lang="he-IL" sz="1800" dirty="0"/>
              <a:t>גם בחירה שתביא לוויתור על אפשרויות משמעותיות ואותנטיות מתחרות (הורות וקריירה) יכולה להביא לאשמה קיומית.</a:t>
            </a:r>
          </a:p>
          <a:p>
            <a:pPr>
              <a:lnSpc>
                <a:spcPct val="150000"/>
              </a:lnSpc>
            </a:pPr>
            <a:endParaRPr lang="he-IL" dirty="0"/>
          </a:p>
          <a:p>
            <a:endParaRPr lang="he-IL" dirty="0"/>
          </a:p>
        </p:txBody>
      </p:sp>
    </p:spTree>
    <p:extLst>
      <p:ext uri="{BB962C8B-B14F-4D97-AF65-F5344CB8AC3E}">
        <p14:creationId xmlns:p14="http://schemas.microsoft.com/office/powerpoint/2010/main" val="292404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מציין מיקום תוכן 13"/>
          <p:cNvSpPr>
            <a:spLocks noGrp="1"/>
          </p:cNvSpPr>
          <p:nvPr>
            <p:ph idx="1"/>
          </p:nvPr>
        </p:nvSpPr>
        <p:spPr>
          <a:xfrm>
            <a:off x="838200" y="933450"/>
            <a:ext cx="9791700" cy="5243513"/>
          </a:xfrm>
        </p:spPr>
        <p:txBody>
          <a:bodyPr rtlCol="1">
            <a:normAutofit fontScale="92500"/>
          </a:bodyPr>
          <a:lstStyle/>
          <a:p>
            <a:pPr lvl="0">
              <a:lnSpc>
                <a:spcPct val="150000"/>
              </a:lnSpc>
            </a:pPr>
            <a:endParaRPr lang="he-IL" sz="2400" dirty="0"/>
          </a:p>
          <a:p>
            <a:pPr lvl="0">
              <a:lnSpc>
                <a:spcPct val="150000"/>
              </a:lnSpc>
            </a:pPr>
            <a:r>
              <a:rPr lang="he-IL" sz="2400" dirty="0"/>
              <a:t>הפסיכולוגיה ההומניסטית התפתחה בארה"ב בשנות ה-50 וה-60 כמחאה נגד הפסיכואנליזה והביהביוריזם, התאוריות הדומיננטיות דאז, שהדגישו את החלקים ה"חייתיים" באופי האנושי.</a:t>
            </a:r>
          </a:p>
          <a:p>
            <a:pPr lvl="0">
              <a:lnSpc>
                <a:spcPct val="150000"/>
              </a:lnSpc>
            </a:pPr>
            <a:r>
              <a:rPr lang="he-IL" sz="2400" dirty="0"/>
              <a:t>הפסיכולוגיה ההומניסטית רואה את בני האדם כטובים בבסיסם, וכשואפים למימוש הפוטנציאל שטמון בהם (הגשמה עצמית).</a:t>
            </a:r>
          </a:p>
          <a:p>
            <a:pPr lvl="0">
              <a:lnSpc>
                <a:spcPct val="150000"/>
              </a:lnSpc>
            </a:pPr>
            <a:r>
              <a:rPr lang="he-IL" sz="2400" dirty="0"/>
              <a:t>היא אינה מנסה להסביר התנהגות באמצעות מניעים נסתרים, אלא טוענת כי אנשים מבצעים בחירות מודעות ומכוונות. לדעת ההומניסטיים: האדם יכול להתגבר על השפעות שליליות במידה והוא מוכן ליטול אחריות על חייו.</a:t>
            </a:r>
          </a:p>
          <a:p>
            <a:pPr lvl="0" algn="r" rtl="1"/>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6493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descr="סהר בשמי הלילה">
            <a:extLst>
              <a:ext uri="{FF2B5EF4-FFF2-40B4-BE49-F238E27FC236}">
                <a16:creationId xmlns:a16="http://schemas.microsoft.com/office/drawing/2014/main" id="{18614A5D-0718-4B6A-89D8-3DB8C95F98A3}"/>
              </a:ext>
            </a:extLst>
          </p:cNvPr>
          <p:cNvPicPr>
            <a:picLocks noChangeAspect="1"/>
          </p:cNvPicPr>
          <p:nvPr/>
        </p:nvPicPr>
        <p:blipFill>
          <a:blip r:embed="rId2"/>
          <a:stretch>
            <a:fillRect/>
          </a:stretch>
        </p:blipFill>
        <p:spPr>
          <a:xfrm>
            <a:off x="868378" y="1529063"/>
            <a:ext cx="5678424" cy="3790348"/>
          </a:xfrm>
          <a:prstGeom prst="rect">
            <a:avLst/>
          </a:prstGeom>
          <a:noFill/>
        </p:spPr>
      </p:pic>
      <p:sp>
        <p:nvSpPr>
          <p:cNvPr id="4" name="מציין מיקום טקסט 3">
            <a:extLst>
              <a:ext uri="{FF2B5EF4-FFF2-40B4-BE49-F238E27FC236}">
                <a16:creationId xmlns:a16="http://schemas.microsoft.com/office/drawing/2014/main" id="{4917061D-9BF5-4DBB-9DAD-DC06D664EDAB}"/>
              </a:ext>
            </a:extLst>
          </p:cNvPr>
          <p:cNvSpPr>
            <a:spLocks noGrp="1"/>
          </p:cNvSpPr>
          <p:nvPr>
            <p:ph type="body" sz="half" idx="2"/>
          </p:nvPr>
        </p:nvSpPr>
        <p:spPr>
          <a:xfrm>
            <a:off x="6697663" y="1529063"/>
            <a:ext cx="3932237" cy="3759200"/>
          </a:xfrm>
        </p:spPr>
        <p:txBody>
          <a:bodyPr>
            <a:normAutofit fontScale="92500"/>
          </a:bodyPr>
          <a:lstStyle/>
          <a:p>
            <a:pPr>
              <a:lnSpc>
                <a:spcPct val="150000"/>
              </a:lnSpc>
            </a:pPr>
            <a:r>
              <a:rPr lang="he-IL" sz="2000" b="1" dirty="0"/>
              <a:t>ריק קיומי: </a:t>
            </a:r>
            <a:r>
              <a:rPr lang="he-IL" sz="2000" dirty="0"/>
              <a:t>כינוי אשר העניק ויקטור </a:t>
            </a:r>
            <a:r>
              <a:rPr lang="he-IL" sz="2000" dirty="0" err="1"/>
              <a:t>פראנקל</a:t>
            </a:r>
            <a:r>
              <a:rPr lang="he-IL" sz="2000" dirty="0"/>
              <a:t> אבי הלוגותרפיה, למצב שבו האדם לא מוצא משמעות לחייו. פרנקל היה הראשון שאבחן את התסמונת ותיאר אותה כתסכול קיומי המתבטא בשעמום, ריקנות פנימית אדישות והרגשה של חוסר משמעות.</a:t>
            </a:r>
          </a:p>
        </p:txBody>
      </p:sp>
    </p:spTree>
    <p:extLst>
      <p:ext uri="{BB962C8B-B14F-4D97-AF65-F5344CB8AC3E}">
        <p14:creationId xmlns:p14="http://schemas.microsoft.com/office/powerpoint/2010/main" val="24722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0514A8D-3505-47B5-BE20-AC20C07156D4}"/>
              </a:ext>
            </a:extLst>
          </p:cNvPr>
          <p:cNvSpPr>
            <a:spLocks noGrp="1"/>
          </p:cNvSpPr>
          <p:nvPr>
            <p:ph type="title"/>
          </p:nvPr>
        </p:nvSpPr>
        <p:spPr>
          <a:xfrm>
            <a:off x="6710555" y="457200"/>
            <a:ext cx="3932237" cy="1600200"/>
          </a:xfrm>
        </p:spPr>
        <p:txBody>
          <a:bodyPr anchor="b">
            <a:normAutofit/>
          </a:bodyPr>
          <a:lstStyle/>
          <a:p>
            <a:r>
              <a:rPr lang="he-IL" sz="3000" dirty="0">
                <a:solidFill>
                  <a:srgbClr val="002060"/>
                </a:solidFill>
              </a:rPr>
              <a:t>טיפול בגישה האקזיסטנציאליסטית</a:t>
            </a:r>
          </a:p>
        </p:txBody>
      </p:sp>
      <p:pic>
        <p:nvPicPr>
          <p:cNvPr id="8" name="תמונה 7" descr="שני עמיתים מכינים תוכנית על גבי לוח עם פתקים נדבקים">
            <a:extLst>
              <a:ext uri="{FF2B5EF4-FFF2-40B4-BE49-F238E27FC236}">
                <a16:creationId xmlns:a16="http://schemas.microsoft.com/office/drawing/2014/main" id="{A2276CCF-43A1-442C-9E4E-CA6E09FDA482}"/>
              </a:ext>
            </a:extLst>
          </p:cNvPr>
          <p:cNvPicPr>
            <a:picLocks noChangeAspect="1"/>
          </p:cNvPicPr>
          <p:nvPr/>
        </p:nvPicPr>
        <p:blipFill rotWithShape="1">
          <a:blip r:embed="rId2"/>
          <a:srcRect r="22226" b="-2"/>
          <a:stretch/>
        </p:blipFill>
        <p:spPr>
          <a:xfrm>
            <a:off x="858435" y="987425"/>
            <a:ext cx="5678424" cy="4873625"/>
          </a:xfrm>
          <a:prstGeom prst="rect">
            <a:avLst/>
          </a:prstGeom>
          <a:noFill/>
        </p:spPr>
      </p:pic>
      <p:sp>
        <p:nvSpPr>
          <p:cNvPr id="4" name="מציין מיקום טקסט 3">
            <a:extLst>
              <a:ext uri="{FF2B5EF4-FFF2-40B4-BE49-F238E27FC236}">
                <a16:creationId xmlns:a16="http://schemas.microsoft.com/office/drawing/2014/main" id="{1D4C5ED2-FAE8-40EC-AA2C-366346832F19}"/>
              </a:ext>
            </a:extLst>
          </p:cNvPr>
          <p:cNvSpPr>
            <a:spLocks noGrp="1"/>
          </p:cNvSpPr>
          <p:nvPr>
            <p:ph type="body" sz="half" idx="2"/>
          </p:nvPr>
        </p:nvSpPr>
        <p:spPr>
          <a:xfrm>
            <a:off x="6710555" y="2101849"/>
            <a:ext cx="3932237" cy="3889375"/>
          </a:xfrm>
        </p:spPr>
        <p:txBody>
          <a:bodyPr>
            <a:normAutofit/>
          </a:bodyPr>
          <a:lstStyle/>
          <a:p>
            <a:pPr>
              <a:lnSpc>
                <a:spcPct val="150000"/>
              </a:lnSpc>
            </a:pPr>
            <a:r>
              <a:rPr lang="he-IL" dirty="0"/>
              <a:t>הטיפול האקזיסטנציאליסטי מתמקד בניסיון להביא את האדם לראות את מגוון האפשרויות העומדות בפניו ולממש את עצמו באופן האותנטי ביותר. </a:t>
            </a:r>
          </a:p>
          <a:p>
            <a:pPr>
              <a:lnSpc>
                <a:spcPct val="150000"/>
              </a:lnSpc>
            </a:pPr>
            <a:r>
              <a:rPr lang="he-IL" dirty="0"/>
              <a:t>בניגוד לגישות אנליטיות כמו טיפול פסיכודינמי אשר מתמקד במאורעות העבר והשפעתם על חיי המטופל, עיקר הדגש של טיפול אקזיסטנציאליסטי מושם על ההווה והעתיד, ועל האחריות שיש לאדם על חייו. </a:t>
            </a:r>
          </a:p>
          <a:p>
            <a:endParaRPr lang="he-IL" dirty="0"/>
          </a:p>
        </p:txBody>
      </p:sp>
    </p:spTree>
    <p:extLst>
      <p:ext uri="{BB962C8B-B14F-4D97-AF65-F5344CB8AC3E}">
        <p14:creationId xmlns:p14="http://schemas.microsoft.com/office/powerpoint/2010/main" val="262005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CB6735-F985-436C-9AEA-30BEA2598B92}"/>
              </a:ext>
            </a:extLst>
          </p:cNvPr>
          <p:cNvSpPr>
            <a:spLocks noGrp="1"/>
          </p:cNvSpPr>
          <p:nvPr>
            <p:ph type="title"/>
          </p:nvPr>
        </p:nvSpPr>
        <p:spPr/>
        <p:txBody>
          <a:bodyPr/>
          <a:lstStyle/>
          <a:p>
            <a:r>
              <a:rPr lang="he-IL" dirty="0">
                <a:solidFill>
                  <a:srgbClr val="002060"/>
                </a:solidFill>
              </a:rPr>
              <a:t>היכן טמונה משמעות החיים?</a:t>
            </a:r>
          </a:p>
        </p:txBody>
      </p:sp>
      <p:pic>
        <p:nvPicPr>
          <p:cNvPr id="7" name="מציין מיקום של תמונה 6" descr="פריחת הדובדבן עם שמיים ברקע">
            <a:extLst>
              <a:ext uri="{FF2B5EF4-FFF2-40B4-BE49-F238E27FC236}">
                <a16:creationId xmlns:a16="http://schemas.microsoft.com/office/drawing/2014/main" id="{9D1114D0-C582-4668-B1EE-051054E196CB}"/>
              </a:ext>
            </a:extLst>
          </p:cNvPr>
          <p:cNvPicPr>
            <a:picLocks noGrp="1" noChangeAspect="1"/>
          </p:cNvPicPr>
          <p:nvPr>
            <p:ph type="pic" idx="1"/>
          </p:nvPr>
        </p:nvPicPr>
        <p:blipFill>
          <a:blip r:embed="rId2"/>
          <a:srcRect l="11171" r="11171"/>
          <a:stretch>
            <a:fillRect/>
          </a:stretch>
        </p:blipFill>
        <p:spPr>
          <a:xfrm>
            <a:off x="868378" y="987425"/>
            <a:ext cx="4997753" cy="4289425"/>
          </a:xfrm>
        </p:spPr>
      </p:pic>
      <p:sp>
        <p:nvSpPr>
          <p:cNvPr id="4" name="מציין מיקום טקסט 3">
            <a:extLst>
              <a:ext uri="{FF2B5EF4-FFF2-40B4-BE49-F238E27FC236}">
                <a16:creationId xmlns:a16="http://schemas.microsoft.com/office/drawing/2014/main" id="{94CB62AC-88ED-4854-AFCF-548F614397C8}"/>
              </a:ext>
            </a:extLst>
          </p:cNvPr>
          <p:cNvSpPr>
            <a:spLocks noGrp="1"/>
          </p:cNvSpPr>
          <p:nvPr>
            <p:ph type="body" sz="half" idx="2"/>
          </p:nvPr>
        </p:nvSpPr>
        <p:spPr/>
        <p:txBody>
          <a:bodyPr>
            <a:normAutofit fontScale="92500"/>
          </a:bodyPr>
          <a:lstStyle/>
          <a:p>
            <a:pPr>
              <a:lnSpc>
                <a:spcPct val="150000"/>
              </a:lnSpc>
            </a:pPr>
            <a:r>
              <a:rPr lang="he-IL" sz="2000" dirty="0"/>
              <a:t>על פי </a:t>
            </a:r>
            <a:r>
              <a:rPr lang="he-IL" sz="2000" dirty="0" err="1"/>
              <a:t>פראנקל</a:t>
            </a:r>
            <a:r>
              <a:rPr lang="he-IL" sz="2000" dirty="0"/>
              <a:t> לחיינו מגוון משמעויות, כל אחת ייחודית למצב או לזמן.</a:t>
            </a:r>
          </a:p>
          <a:p>
            <a:pPr>
              <a:lnSpc>
                <a:spcPct val="150000"/>
              </a:lnSpc>
            </a:pPr>
            <a:r>
              <a:rPr lang="he-IL" sz="2000" dirty="0"/>
              <a:t>את משמעויות החיים אנו מוצאים ב:</a:t>
            </a:r>
          </a:p>
          <a:p>
            <a:pPr marL="285750" indent="-285750">
              <a:lnSpc>
                <a:spcPct val="150000"/>
              </a:lnSpc>
              <a:buFont typeface="Wingdings" panose="05000000000000000000" pitchFamily="2" charset="2"/>
              <a:buChar char="ü"/>
            </a:pPr>
            <a:r>
              <a:rPr lang="he-IL" sz="2000" dirty="0"/>
              <a:t>יצירה</a:t>
            </a:r>
          </a:p>
          <a:p>
            <a:pPr marL="285750" indent="-285750">
              <a:lnSpc>
                <a:spcPct val="150000"/>
              </a:lnSpc>
              <a:buFont typeface="Wingdings" panose="05000000000000000000" pitchFamily="2" charset="2"/>
              <a:buChar char="ü"/>
            </a:pPr>
            <a:r>
              <a:rPr lang="he-IL" sz="2000" dirty="0"/>
              <a:t>חוויה</a:t>
            </a:r>
          </a:p>
          <a:p>
            <a:pPr marL="285750" indent="-285750">
              <a:lnSpc>
                <a:spcPct val="150000"/>
              </a:lnSpc>
              <a:buFont typeface="Wingdings" panose="05000000000000000000" pitchFamily="2" charset="2"/>
              <a:buChar char="ü"/>
            </a:pPr>
            <a:r>
              <a:rPr lang="he-IL" sz="2000" dirty="0"/>
              <a:t>ונקיטת עמדה מול מציאות כפויה</a:t>
            </a:r>
          </a:p>
        </p:txBody>
      </p:sp>
    </p:spTree>
    <p:extLst>
      <p:ext uri="{BB962C8B-B14F-4D97-AF65-F5344CB8AC3E}">
        <p14:creationId xmlns:p14="http://schemas.microsoft.com/office/powerpoint/2010/main" val="98319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של תמונה 5">
            <a:extLst>
              <a:ext uri="{FF2B5EF4-FFF2-40B4-BE49-F238E27FC236}">
                <a16:creationId xmlns:a16="http://schemas.microsoft.com/office/drawing/2014/main" id="{57FB81E0-4625-4B2F-A413-F309C9F7F975}"/>
              </a:ext>
            </a:extLst>
          </p:cNvPr>
          <p:cNvPicPr>
            <a:picLocks noGrp="1" noChangeAspect="1"/>
          </p:cNvPicPr>
          <p:nvPr>
            <p:ph type="pic" idx="1"/>
          </p:nvPr>
        </p:nvPicPr>
        <p:blipFill>
          <a:blip r:embed="rId2"/>
          <a:srcRect t="10988" b="10988"/>
          <a:stretch>
            <a:fillRect/>
          </a:stretch>
        </p:blipFill>
        <p:spPr>
          <a:xfrm>
            <a:off x="868378" y="987425"/>
            <a:ext cx="4820187" cy="4137025"/>
          </a:xfrm>
          <a:prstGeom prst="rect">
            <a:avLst/>
          </a:prstGeom>
        </p:spPr>
      </p:pic>
      <p:sp>
        <p:nvSpPr>
          <p:cNvPr id="4" name="מציין מיקום טקסט 3">
            <a:extLst>
              <a:ext uri="{FF2B5EF4-FFF2-40B4-BE49-F238E27FC236}">
                <a16:creationId xmlns:a16="http://schemas.microsoft.com/office/drawing/2014/main" id="{F16B781E-6B57-47D5-BEBB-EAC0EB3B4237}"/>
              </a:ext>
            </a:extLst>
          </p:cNvPr>
          <p:cNvSpPr>
            <a:spLocks noGrp="1"/>
          </p:cNvSpPr>
          <p:nvPr>
            <p:ph type="body" sz="half" idx="2"/>
          </p:nvPr>
        </p:nvSpPr>
        <p:spPr>
          <a:xfrm>
            <a:off x="6096001" y="987425"/>
            <a:ext cx="4536854" cy="4873625"/>
          </a:xfrm>
        </p:spPr>
        <p:txBody>
          <a:bodyPr>
            <a:noAutofit/>
          </a:bodyPr>
          <a:lstStyle/>
          <a:p>
            <a:pPr>
              <a:lnSpc>
                <a:spcPct val="150000"/>
              </a:lnSpc>
            </a:pPr>
            <a:r>
              <a:rPr lang="he-IL" sz="1800" dirty="0"/>
              <a:t>"בכל זמן נתון, ואף בשעת עמידה מול מציאות כפויה וקשה, שמורה לאדם החירות הבסיסית: "לבחור את עמדתו" הנפשית כלפיה ולעשות מעשה שיקדם ערכים בהם הוא מאמין ויעניק לקיומו תחושה של פשר ומשמעות."</a:t>
            </a:r>
          </a:p>
          <a:p>
            <a:pPr>
              <a:lnSpc>
                <a:spcPct val="150000"/>
              </a:lnSpc>
            </a:pPr>
            <a:r>
              <a:rPr lang="he-IL" sz="1800" dirty="0"/>
              <a:t>"לכל אדם יש יעוד, משימה להגשמה שמציאות חייו מזמנת עבורו, ולא ניתן להחליפו. יש לראות את עצמנו כנשאלים על-ידי החיים יום-יום ושעה-שעה מה תפקידנו? ועלינו להשיב, לא בדיבור ולא בהרהור- אלא בפעולה נכונה ובהתנהגות נכונה." </a:t>
            </a:r>
          </a:p>
        </p:txBody>
      </p:sp>
    </p:spTree>
    <p:extLst>
      <p:ext uri="{BB962C8B-B14F-4D97-AF65-F5344CB8AC3E}">
        <p14:creationId xmlns:p14="http://schemas.microsoft.com/office/powerpoint/2010/main" val="191818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a:extLst>
              <a:ext uri="{FF2B5EF4-FFF2-40B4-BE49-F238E27FC236}">
                <a16:creationId xmlns:a16="http://schemas.microsoft.com/office/drawing/2014/main" id="{BD59CDBD-6BCA-495C-BB65-75A01356D5C9}"/>
              </a:ext>
            </a:extLst>
          </p:cNvPr>
          <p:cNvSpPr>
            <a:spLocks noGrp="1"/>
          </p:cNvSpPr>
          <p:nvPr>
            <p:ph type="body" sz="half" idx="2"/>
          </p:nvPr>
        </p:nvSpPr>
        <p:spPr>
          <a:xfrm>
            <a:off x="1571625" y="538480"/>
            <a:ext cx="7958455" cy="5322569"/>
          </a:xfrm>
        </p:spPr>
        <p:txBody>
          <a:bodyPr>
            <a:normAutofit/>
          </a:bodyPr>
          <a:lstStyle/>
          <a:p>
            <a:r>
              <a:rPr lang="he-IL" sz="3200" dirty="0"/>
              <a:t>מחשבות... תובנות... השלכות לעבודה... </a:t>
            </a:r>
          </a:p>
        </p:txBody>
      </p:sp>
      <p:pic>
        <p:nvPicPr>
          <p:cNvPr id="6" name="תמונה 5">
            <a:extLst>
              <a:ext uri="{FF2B5EF4-FFF2-40B4-BE49-F238E27FC236}">
                <a16:creationId xmlns:a16="http://schemas.microsoft.com/office/drawing/2014/main" id="{3014D92B-C35D-4BFF-BB70-5BD8A93EF769}"/>
              </a:ext>
            </a:extLst>
          </p:cNvPr>
          <p:cNvPicPr>
            <a:picLocks noChangeAspect="1"/>
          </p:cNvPicPr>
          <p:nvPr/>
        </p:nvPicPr>
        <p:blipFill>
          <a:blip r:embed="rId2"/>
          <a:stretch>
            <a:fillRect/>
          </a:stretch>
        </p:blipFill>
        <p:spPr>
          <a:xfrm>
            <a:off x="3255018" y="1727201"/>
            <a:ext cx="5681964" cy="4137362"/>
          </a:xfrm>
          <a:prstGeom prst="rect">
            <a:avLst/>
          </a:prstGeom>
        </p:spPr>
      </p:pic>
    </p:spTree>
    <p:extLst>
      <p:ext uri="{BB962C8B-B14F-4D97-AF65-F5344CB8AC3E}">
        <p14:creationId xmlns:p14="http://schemas.microsoft.com/office/powerpoint/2010/main" val="106500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descr="אילנית אדומת-עין">
            <a:extLst>
              <a:ext uri="{FF2B5EF4-FFF2-40B4-BE49-F238E27FC236}">
                <a16:creationId xmlns:a16="http://schemas.microsoft.com/office/drawing/2014/main" id="{BB186F13-1E32-489E-9BA7-6561A7EECF23}"/>
              </a:ext>
            </a:extLst>
          </p:cNvPr>
          <p:cNvPicPr>
            <a:picLocks noChangeAspect="1"/>
          </p:cNvPicPr>
          <p:nvPr/>
        </p:nvPicPr>
        <p:blipFill rotWithShape="1">
          <a:blip r:embed="rId3"/>
          <a:srcRect r="22253" b="-2"/>
          <a:stretch/>
        </p:blipFill>
        <p:spPr>
          <a:xfrm>
            <a:off x="858435" y="987425"/>
            <a:ext cx="5676483" cy="4873625"/>
          </a:xfrm>
          <a:prstGeom prst="rect">
            <a:avLst/>
          </a:prstGeom>
          <a:noFill/>
        </p:spPr>
      </p:pic>
      <p:sp>
        <p:nvSpPr>
          <p:cNvPr id="7" name="מציין מיקום תוכן 6">
            <a:extLst>
              <a:ext uri="{FF2B5EF4-FFF2-40B4-BE49-F238E27FC236}">
                <a16:creationId xmlns:a16="http://schemas.microsoft.com/office/drawing/2014/main" id="{986A1BB3-42C2-4200-958D-C1D09A0A71FE}"/>
              </a:ext>
            </a:extLst>
          </p:cNvPr>
          <p:cNvSpPr>
            <a:spLocks noGrp="1"/>
          </p:cNvSpPr>
          <p:nvPr>
            <p:ph type="body" sz="half" idx="2"/>
          </p:nvPr>
        </p:nvSpPr>
        <p:spPr>
          <a:xfrm>
            <a:off x="6700618" y="987425"/>
            <a:ext cx="3932237" cy="4873625"/>
          </a:xfrm>
        </p:spPr>
        <p:txBody>
          <a:bodyPr>
            <a:normAutofit/>
          </a:bodyPr>
          <a:lstStyle/>
          <a:p>
            <a:pPr>
              <a:lnSpc>
                <a:spcPct val="150000"/>
              </a:lnSpc>
            </a:pPr>
            <a:r>
              <a:rPr lang="he-IL" sz="2000" dirty="0"/>
              <a:t>הפסיכולוגיה ההומניסטית עוסקת בתודעה, ערכים ואמונות. </a:t>
            </a:r>
          </a:p>
          <a:p>
            <a:pPr>
              <a:lnSpc>
                <a:spcPct val="150000"/>
              </a:lnSpc>
            </a:pPr>
            <a:r>
              <a:rPr lang="he-IL" sz="2000" dirty="0"/>
              <a:t>אם את/ה </a:t>
            </a:r>
            <a:r>
              <a:rPr lang="he-IL" sz="2000" dirty="0" err="1"/>
              <a:t>מאמינ</a:t>
            </a:r>
            <a:r>
              <a:rPr lang="he-IL" sz="2000" dirty="0"/>
              <a:t>/ה שחוויה מסוימת הייתה מאוד משמעותית  אז היא אכן כזאת.</a:t>
            </a:r>
          </a:p>
          <a:p>
            <a:pPr>
              <a:lnSpc>
                <a:spcPct val="150000"/>
              </a:lnSpc>
            </a:pPr>
            <a:r>
              <a:rPr lang="he-IL" sz="2000" dirty="0"/>
              <a:t>פסיכולוגית הומניסטית מסתמכת על ההסברים והפרשנויות שהאדם נותן לחיים ולחוויות שלו.</a:t>
            </a:r>
          </a:p>
          <a:p>
            <a:endParaRPr lang="he-IL" dirty="0"/>
          </a:p>
        </p:txBody>
      </p:sp>
    </p:spTree>
    <p:extLst>
      <p:ext uri="{BB962C8B-B14F-4D97-AF65-F5344CB8AC3E}">
        <p14:creationId xmlns:p14="http://schemas.microsoft.com/office/powerpoint/2010/main" val="312187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199" y="365126"/>
            <a:ext cx="9780075" cy="711200"/>
          </a:xfrm>
        </p:spPr>
        <p:txBody>
          <a:bodyPr rtlCol="1">
            <a:normAutofit/>
          </a:bodyPr>
          <a:lstStyle/>
          <a:p>
            <a:r>
              <a:rPr lang="he-IL" sz="3200" dirty="0">
                <a:solidFill>
                  <a:schemeClr val="tx1"/>
                </a:solidFill>
              </a:rPr>
              <a:t>קארל </a:t>
            </a:r>
            <a:r>
              <a:rPr lang="he-IL" sz="3200" dirty="0" err="1">
                <a:solidFill>
                  <a:schemeClr val="tx1"/>
                </a:solidFill>
              </a:rPr>
              <a:t>רוג'רס</a:t>
            </a:r>
            <a:r>
              <a:rPr lang="he-IL" sz="3200" dirty="0">
                <a:solidFill>
                  <a:schemeClr val="tx1"/>
                </a:solidFill>
              </a:rPr>
              <a:t> (1902- 1987) והשאיפה למימוש עצמי</a:t>
            </a:r>
          </a:p>
        </p:txBody>
      </p:sp>
      <p:pic>
        <p:nvPicPr>
          <p:cNvPr id="6" name="מציין מיקום תוכן 5">
            <a:extLst>
              <a:ext uri="{FF2B5EF4-FFF2-40B4-BE49-F238E27FC236}">
                <a16:creationId xmlns:a16="http://schemas.microsoft.com/office/drawing/2014/main" id="{730D3FCE-9E39-427F-ABBA-5F4B4E6DCFCD}"/>
              </a:ext>
            </a:extLst>
          </p:cNvPr>
          <p:cNvPicPr>
            <a:picLocks noGrp="1" noChangeAspect="1"/>
          </p:cNvPicPr>
          <p:nvPr>
            <p:ph sz="half" idx="2"/>
          </p:nvPr>
        </p:nvPicPr>
        <p:blipFill>
          <a:blip r:embed="rId3"/>
          <a:stretch>
            <a:fillRect/>
          </a:stretch>
        </p:blipFill>
        <p:spPr>
          <a:xfrm>
            <a:off x="1573725" y="2356431"/>
            <a:ext cx="1877731" cy="1975275"/>
          </a:xfrm>
          <a:prstGeom prst="rect">
            <a:avLst/>
          </a:prstGeom>
        </p:spPr>
      </p:pic>
      <p:sp>
        <p:nvSpPr>
          <p:cNvPr id="5" name="מציין מיקום תוכן 4">
            <a:extLst>
              <a:ext uri="{FF2B5EF4-FFF2-40B4-BE49-F238E27FC236}">
                <a16:creationId xmlns:a16="http://schemas.microsoft.com/office/drawing/2014/main" id="{5FD1DDD1-12AD-419D-93A6-675E0B5155E6}"/>
              </a:ext>
            </a:extLst>
          </p:cNvPr>
          <p:cNvSpPr>
            <a:spLocks noGrp="1"/>
          </p:cNvSpPr>
          <p:nvPr>
            <p:ph sz="half" idx="1"/>
          </p:nvPr>
        </p:nvSpPr>
        <p:spPr>
          <a:xfrm>
            <a:off x="4162425" y="1343025"/>
            <a:ext cx="5991225" cy="4957764"/>
          </a:xfrm>
        </p:spPr>
        <p:txBody>
          <a:bodyPr>
            <a:normAutofit fontScale="25000" lnSpcReduction="20000"/>
          </a:bodyPr>
          <a:lstStyle/>
          <a:p>
            <a:pPr>
              <a:lnSpc>
                <a:spcPct val="170000"/>
              </a:lnSpc>
            </a:pPr>
            <a:r>
              <a:rPr lang="he-IL" sz="8000" dirty="0"/>
              <a:t>הפסיכולוג ההומניסטי המשפיע ביותר. למד תאולוגיה (דת) לפני שפנה ללימודי פסיכולוגיה. פעל החל משנות ה-50 של המאה ה-20.</a:t>
            </a:r>
          </a:p>
          <a:p>
            <a:pPr>
              <a:lnSpc>
                <a:spcPct val="170000"/>
              </a:lnSpc>
            </a:pPr>
            <a:r>
              <a:rPr lang="he-IL" sz="8000" dirty="0"/>
              <a:t>תפס את טבע האדם כטוב, והאמין שלאנשים יש דחף טבעי ובסיסי למימוש עצמי = מימוש מלוא הפוטנציאל של האדם. </a:t>
            </a:r>
          </a:p>
          <a:p>
            <a:pPr>
              <a:lnSpc>
                <a:spcPct val="170000"/>
              </a:lnSpc>
            </a:pPr>
            <a:r>
              <a:rPr lang="he-IL" sz="8000" b="1" dirty="0"/>
              <a:t>השאיפה למצוינות היא טבעית עבור האדם כשם שצמיחה היא טבעית עבור הצמח.</a:t>
            </a:r>
          </a:p>
          <a:p>
            <a:pPr>
              <a:lnSpc>
                <a:spcPct val="170000"/>
              </a:lnSpc>
            </a:pPr>
            <a:r>
              <a:rPr lang="he-IL" sz="8000" dirty="0"/>
              <a:t>המוטיבציה לפתח את הפוטנציאל עד המקסימום האפשרי, מאפיינת את כל היצורים החיים.</a:t>
            </a:r>
          </a:p>
          <a:p>
            <a:endParaRPr lang="he-IL" dirty="0"/>
          </a:p>
        </p:txBody>
      </p:sp>
    </p:spTree>
    <p:extLst>
      <p:ext uri="{BB962C8B-B14F-4D97-AF65-F5344CB8AC3E}">
        <p14:creationId xmlns:p14="http://schemas.microsoft.com/office/powerpoint/2010/main" val="137539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800" y="365125"/>
            <a:ext cx="9029700" cy="1325563"/>
          </a:xfrm>
        </p:spPr>
        <p:txBody>
          <a:bodyPr rtlCol="1"/>
          <a:lstStyle/>
          <a:p>
            <a:r>
              <a:rPr lang="he-IL" dirty="0">
                <a:solidFill>
                  <a:schemeClr val="tx1"/>
                </a:solidFill>
              </a:rPr>
              <a:t>העצמי - </a:t>
            </a:r>
            <a:r>
              <a:rPr lang="en-US" dirty="0">
                <a:solidFill>
                  <a:schemeClr val="tx1"/>
                </a:solidFill>
              </a:rPr>
              <a:t>self</a:t>
            </a:r>
            <a:endParaRPr lang="he-IL" dirty="0">
              <a:solidFill>
                <a:schemeClr val="tx1"/>
              </a:solidFill>
            </a:endParaRPr>
          </a:p>
        </p:txBody>
      </p:sp>
      <p:sp>
        <p:nvSpPr>
          <p:cNvPr id="10" name="מציין מיקום תוכן 9"/>
          <p:cNvSpPr>
            <a:spLocks noGrp="1"/>
          </p:cNvSpPr>
          <p:nvPr>
            <p:ph sz="half" idx="1"/>
          </p:nvPr>
        </p:nvSpPr>
        <p:spPr>
          <a:xfrm>
            <a:off x="5843517" y="1581150"/>
            <a:ext cx="4754880" cy="4911725"/>
          </a:xfrm>
        </p:spPr>
        <p:txBody>
          <a:bodyPr rtlCol="1">
            <a:normAutofit fontScale="62500" lnSpcReduction="20000"/>
          </a:bodyPr>
          <a:lstStyle/>
          <a:p>
            <a:pPr>
              <a:lnSpc>
                <a:spcPct val="170000"/>
              </a:lnSpc>
            </a:pPr>
            <a:r>
              <a:rPr lang="he-IL" dirty="0"/>
              <a:t>לאורך חיינו אנו מפתחים:</a:t>
            </a:r>
          </a:p>
          <a:p>
            <a:pPr>
              <a:lnSpc>
                <a:spcPct val="170000"/>
              </a:lnSpc>
            </a:pPr>
            <a:r>
              <a:rPr lang="he-IL" b="1" dirty="0"/>
              <a:t>מושג עצמי </a:t>
            </a:r>
            <a:r>
              <a:rPr lang="he-IL" dirty="0"/>
              <a:t>– דימוי של העצמי האמיתי שלנו.</a:t>
            </a:r>
          </a:p>
          <a:p>
            <a:pPr>
              <a:lnSpc>
                <a:spcPct val="170000"/>
              </a:lnSpc>
            </a:pPr>
            <a:r>
              <a:rPr lang="he-IL" b="1" dirty="0"/>
              <a:t>עצמי אידיאלי </a:t>
            </a:r>
            <a:r>
              <a:rPr lang="he-IL" dirty="0"/>
              <a:t>– דימוי של מי שהיינו רוצים להיות.</a:t>
            </a:r>
          </a:p>
          <a:p>
            <a:pPr>
              <a:lnSpc>
                <a:spcPct val="170000"/>
              </a:lnSpc>
            </a:pPr>
            <a:r>
              <a:rPr lang="he-IL" dirty="0"/>
              <a:t>אנשים החווים אי התאמה רבה בין שני הדימויים מדווחים על רמות מצוקה גבוהות.</a:t>
            </a:r>
          </a:p>
          <a:p>
            <a:pPr>
              <a:lnSpc>
                <a:spcPct val="170000"/>
              </a:lnSpc>
            </a:pPr>
            <a:r>
              <a:rPr lang="he-IL" dirty="0"/>
              <a:t>מטפל בגישה ההומניסטית ינסה לעזור למטופל ע"י שיפור מושג העצמי האמיתי או באמצעות שכתוב העצמי האידיאלי שלו.</a:t>
            </a:r>
          </a:p>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מציין מיקום תוכן 8" descr="מטרה בסיסית המציגה קבוצה 3"/>
          <p:cNvGraphicFramePr>
            <a:graphicFrameLocks noGrp="1"/>
          </p:cNvGraphicFramePr>
          <p:nvPr>
            <p:ph sz="half" idx="2"/>
            <p:extLst>
              <p:ext uri="{D42A27DB-BD31-4B8C-83A1-F6EECF244321}">
                <p14:modId xmlns:p14="http://schemas.microsoft.com/office/powerpoint/2010/main" val="1519524664"/>
              </p:ext>
            </p:extLst>
          </p:nvPr>
        </p:nvGraphicFramePr>
        <p:xfrm>
          <a:off x="571501" y="1895475"/>
          <a:ext cx="5014910" cy="4281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תמונה 3" descr="מתעמל מבצע תרגיל עם טבעות">
            <a:extLst>
              <a:ext uri="{FF2B5EF4-FFF2-40B4-BE49-F238E27FC236}">
                <a16:creationId xmlns:a16="http://schemas.microsoft.com/office/drawing/2014/main" id="{8E4D370C-FFF0-44B0-BD1E-48099215AB62}"/>
              </a:ext>
            </a:extLst>
          </p:cNvPr>
          <p:cNvPicPr>
            <a:picLocks noChangeAspect="1"/>
          </p:cNvPicPr>
          <p:nvPr/>
        </p:nvPicPr>
        <p:blipFill>
          <a:blip r:embed="rId8"/>
          <a:stretch>
            <a:fillRect/>
          </a:stretch>
        </p:blipFill>
        <p:spPr>
          <a:xfrm>
            <a:off x="684108" y="1581150"/>
            <a:ext cx="4429512" cy="4530724"/>
          </a:xfrm>
          <a:prstGeom prst="rect">
            <a:avLst/>
          </a:prstGeom>
        </p:spPr>
      </p:pic>
    </p:spTree>
    <p:extLst>
      <p:ext uri="{BB962C8B-B14F-4D97-AF65-F5344CB8AC3E}">
        <p14:creationId xmlns:p14="http://schemas.microsoft.com/office/powerpoint/2010/main" val="328457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800" y="132081"/>
            <a:ext cx="8965600" cy="1558608"/>
          </a:xfrm>
        </p:spPr>
        <p:txBody>
          <a:bodyPr rtlCol="1">
            <a:normAutofit/>
          </a:bodyPr>
          <a:lstStyle/>
          <a:p>
            <a:r>
              <a:rPr lang="he-IL" sz="4000" dirty="0">
                <a:solidFill>
                  <a:schemeClr val="tx1"/>
                </a:solidFill>
              </a:rPr>
              <a:t>טיפול מיטבי</a:t>
            </a:r>
          </a:p>
        </p:txBody>
      </p:sp>
      <p:sp>
        <p:nvSpPr>
          <p:cNvPr id="10" name="מציין מיקום תוכן 9"/>
          <p:cNvSpPr>
            <a:spLocks noGrp="1"/>
          </p:cNvSpPr>
          <p:nvPr>
            <p:ph sz="half" idx="1"/>
          </p:nvPr>
        </p:nvSpPr>
        <p:spPr>
          <a:xfrm>
            <a:off x="5843517" y="1581150"/>
            <a:ext cx="4754880" cy="4911725"/>
          </a:xfrm>
        </p:spPr>
        <p:txBody>
          <a:bodyPr rtlCol="1">
            <a:normAutofit fontScale="70000" lnSpcReduction="20000"/>
          </a:bodyPr>
          <a:lstStyle/>
          <a:p>
            <a:pPr>
              <a:lnSpc>
                <a:spcPct val="150000"/>
              </a:lnSpc>
            </a:pPr>
            <a:r>
              <a:rPr lang="he-IL" sz="2400" dirty="0" err="1"/>
              <a:t>רוג'רס</a:t>
            </a:r>
            <a:r>
              <a:rPr lang="he-IL" sz="2400" dirty="0"/>
              <a:t>: למען שיפור איכות החיים של בני האדם, עליהם לתת זה לזה יחס חיובי בלתי מותנה </a:t>
            </a:r>
            <a:r>
              <a:rPr lang="en-US" sz="2400" dirty="0"/>
              <a:t>: (unconditional positive regard) </a:t>
            </a:r>
            <a:r>
              <a:rPr lang="he-IL" sz="2400" dirty="0"/>
              <a:t>קבלה מלאה ומוחלטת של האחר כפי שהוא, בדומה לאהבת הורה לילדו. </a:t>
            </a:r>
          </a:p>
          <a:p>
            <a:pPr>
              <a:lnSpc>
                <a:spcPct val="150000"/>
              </a:lnSpc>
            </a:pPr>
            <a:r>
              <a:rPr lang="he-IL" sz="2400" dirty="0"/>
              <a:t>אפשר לא להסכים עם מעשים או כוונות מסוימות של האחר, ועדיין לקבל ולאהוב אותו.</a:t>
            </a:r>
          </a:p>
          <a:p>
            <a:pPr>
              <a:lnSpc>
                <a:spcPct val="150000"/>
              </a:lnSpc>
            </a:pPr>
            <a:r>
              <a:rPr lang="he-IL" sz="2400" dirty="0"/>
              <a:t>התפיסה האלטרנטיבית של יחס חיובי מותנה ("אחבב אותך רק אם...") גורמת לאנשים להיסגר בפני רעיונות ופעולות חדשים מתוך חשש לאבד את תמיכת יקיריהם.</a:t>
            </a:r>
          </a:p>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מציין מיקום תוכן 8" descr="מטרה בסיסית המציגה קבוצה 3"/>
          <p:cNvGraphicFramePr>
            <a:graphicFrameLocks noGrp="1"/>
          </p:cNvGraphicFramePr>
          <p:nvPr>
            <p:ph sz="half" idx="2"/>
          </p:nvPr>
        </p:nvGraphicFramePr>
        <p:xfrm>
          <a:off x="571501" y="1895475"/>
          <a:ext cx="5014910" cy="4281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תמונה 4" descr="אישה משחקת בשמחה עם ילדים במגרש המשחקים">
            <a:extLst>
              <a:ext uri="{FF2B5EF4-FFF2-40B4-BE49-F238E27FC236}">
                <a16:creationId xmlns:a16="http://schemas.microsoft.com/office/drawing/2014/main" id="{5C7E008C-EED4-4D19-B338-4D7667827ACF}"/>
              </a:ext>
            </a:extLst>
          </p:cNvPr>
          <p:cNvPicPr>
            <a:picLocks noChangeAspect="1"/>
          </p:cNvPicPr>
          <p:nvPr/>
        </p:nvPicPr>
        <p:blipFill>
          <a:blip r:embed="rId8"/>
          <a:stretch>
            <a:fillRect/>
          </a:stretch>
        </p:blipFill>
        <p:spPr>
          <a:xfrm>
            <a:off x="1320006" y="1818640"/>
            <a:ext cx="3517899" cy="3905250"/>
          </a:xfrm>
          <a:prstGeom prst="rect">
            <a:avLst/>
          </a:prstGeom>
        </p:spPr>
      </p:pic>
    </p:spTree>
    <p:extLst>
      <p:ext uri="{BB962C8B-B14F-4D97-AF65-F5344CB8AC3E}">
        <p14:creationId xmlns:p14="http://schemas.microsoft.com/office/powerpoint/2010/main" val="388319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30921276-216D-44C9-9A72-0C9132E51FB4}"/>
              </a:ext>
            </a:extLst>
          </p:cNvPr>
          <p:cNvSpPr>
            <a:spLocks noGrp="1"/>
          </p:cNvSpPr>
          <p:nvPr>
            <p:ph type="title"/>
          </p:nvPr>
        </p:nvSpPr>
        <p:spPr>
          <a:xfrm>
            <a:off x="841248" y="365125"/>
            <a:ext cx="9785604" cy="1325563"/>
          </a:xfrm>
        </p:spPr>
        <p:txBody>
          <a:bodyPr>
            <a:normAutofit fontScale="90000"/>
          </a:bodyPr>
          <a:lstStyle/>
          <a:p>
            <a:r>
              <a:rPr lang="he-IL" dirty="0">
                <a:solidFill>
                  <a:schemeClr val="tx1"/>
                </a:solidFill>
              </a:rPr>
              <a:t>אברהם מאסלו והאדם הממומש</a:t>
            </a:r>
            <a:br>
              <a:rPr lang="he-IL" dirty="0"/>
            </a:br>
            <a:endParaRPr lang="en-US" dirty="0"/>
          </a:p>
        </p:txBody>
      </p:sp>
      <p:pic>
        <p:nvPicPr>
          <p:cNvPr id="2" name="תמונה 1" descr="תמונה שמכילה אדם, איש, צילום, אחזקה&#10;&#10;התיאור נוצר באופן אוטומטי">
            <a:extLst>
              <a:ext uri="{FF2B5EF4-FFF2-40B4-BE49-F238E27FC236}">
                <a16:creationId xmlns:a16="http://schemas.microsoft.com/office/drawing/2014/main" id="{CC701D11-D355-475C-AEFE-E35805B120F3}"/>
              </a:ext>
            </a:extLst>
          </p:cNvPr>
          <p:cNvPicPr>
            <a:picLocks noChangeAspect="1"/>
          </p:cNvPicPr>
          <p:nvPr/>
        </p:nvPicPr>
        <p:blipFill rotWithShape="1">
          <a:blip r:embed="rId3"/>
          <a:srcRect l="4851" r="22773"/>
          <a:stretch/>
        </p:blipFill>
        <p:spPr>
          <a:xfrm>
            <a:off x="5863395" y="1825625"/>
            <a:ext cx="4754880" cy="4351338"/>
          </a:xfrm>
          <a:prstGeom prst="rect">
            <a:avLst/>
          </a:prstGeom>
          <a:noFill/>
        </p:spPr>
      </p:pic>
      <p:sp>
        <p:nvSpPr>
          <p:cNvPr id="14" name="מציין מיקום תוכן 13"/>
          <p:cNvSpPr>
            <a:spLocks noGrp="1"/>
          </p:cNvSpPr>
          <p:nvPr>
            <p:ph sz="half" idx="2"/>
          </p:nvPr>
        </p:nvSpPr>
        <p:spPr>
          <a:xfrm>
            <a:off x="841248" y="904876"/>
            <a:ext cx="4754880" cy="5272088"/>
          </a:xfrm>
        </p:spPr>
        <p:txBody>
          <a:bodyPr rtlCol="1">
            <a:normAutofit fontScale="92500" lnSpcReduction="20000"/>
          </a:bodyPr>
          <a:lstStyle/>
          <a:p>
            <a:pPr marL="0" lvl="0" indent="0">
              <a:lnSpc>
                <a:spcPct val="150000"/>
              </a:lnSpc>
              <a:buNone/>
            </a:pPr>
            <a:endParaRPr lang="he-IL" sz="1800" dirty="0"/>
          </a:p>
          <a:p>
            <a:pPr lvl="0">
              <a:lnSpc>
                <a:spcPct val="150000"/>
              </a:lnSpc>
              <a:buFont typeface="Wingdings" panose="05000000000000000000" pitchFamily="2" charset="2"/>
              <a:buChar char="ü"/>
            </a:pPr>
            <a:r>
              <a:rPr lang="he-IL" sz="1800" dirty="0"/>
              <a:t>מאסלו פעל בשנות ה-60 וה-70.</a:t>
            </a:r>
          </a:p>
          <a:p>
            <a:pPr lvl="0">
              <a:lnSpc>
                <a:spcPct val="150000"/>
              </a:lnSpc>
              <a:buFont typeface="Wingdings" panose="05000000000000000000" pitchFamily="2" charset="2"/>
              <a:buChar char="ü"/>
            </a:pPr>
            <a:r>
              <a:rPr lang="he-IL" sz="1800" dirty="0"/>
              <a:t>ביקר את העובדה שרוב הפסיכולוגים עוסקים בפתולוגיה.</a:t>
            </a:r>
          </a:p>
          <a:p>
            <a:pPr lvl="0">
              <a:lnSpc>
                <a:spcPct val="150000"/>
              </a:lnSpc>
              <a:buFont typeface="Wingdings" panose="05000000000000000000" pitchFamily="2" charset="2"/>
              <a:buChar char="ü"/>
            </a:pPr>
            <a:r>
              <a:rPr lang="he-IL" sz="1800" dirty="0"/>
              <a:t>מאסלו טען שהאישיות יכולה לסטות מהנורמה באופנים חיוביים ורצויים.</a:t>
            </a:r>
          </a:p>
          <a:p>
            <a:pPr lvl="0">
              <a:lnSpc>
                <a:spcPct val="150000"/>
              </a:lnSpc>
              <a:buFont typeface="Wingdings" panose="05000000000000000000" pitchFamily="2" charset="2"/>
              <a:buChar char="ü"/>
            </a:pPr>
            <a:r>
              <a:rPr lang="he-IL" sz="1800" dirty="0"/>
              <a:t>לתפישתו, הצורך הנעלה ביותר של האדם הוא מימוש עצמי = מיצוי הפוטנציאל הטמון בו.</a:t>
            </a:r>
          </a:p>
          <a:p>
            <a:pPr lvl="0">
              <a:lnSpc>
                <a:spcPct val="150000"/>
              </a:lnSpc>
              <a:buFont typeface="Wingdings" panose="05000000000000000000" pitchFamily="2" charset="2"/>
              <a:buChar char="ü"/>
            </a:pPr>
            <a:r>
              <a:rPr lang="he-IL" sz="1800" dirty="0"/>
              <a:t>בניסיון לתאר את האדם הממומש, מאסלו הכין תחילה רשימה של דמויות אשר לדעתו התקרבו למימוש עצמי, את חלקן הכיר באופן אישי ואחרות היו דמויות היסטוריות, זאת בניסיון לחפש מכנה משותף ביניהן.</a:t>
            </a:r>
          </a:p>
          <a:p>
            <a:pPr lvl="0" rtl="1"/>
            <a:endParaRPr lang="he-IL" sz="1500" dirty="0"/>
          </a:p>
        </p:txBody>
      </p:sp>
    </p:spTree>
    <p:extLst>
      <p:ext uri="{BB962C8B-B14F-4D97-AF65-F5344CB8AC3E}">
        <p14:creationId xmlns:p14="http://schemas.microsoft.com/office/powerpoint/2010/main" val="238934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30921276-216D-44C9-9A72-0C9132E51FB4}"/>
              </a:ext>
            </a:extLst>
          </p:cNvPr>
          <p:cNvSpPr>
            <a:spLocks noGrp="1"/>
          </p:cNvSpPr>
          <p:nvPr>
            <p:ph type="title"/>
          </p:nvPr>
        </p:nvSpPr>
        <p:spPr>
          <a:xfrm>
            <a:off x="841247" y="365125"/>
            <a:ext cx="9636253" cy="396875"/>
          </a:xfrm>
        </p:spPr>
        <p:txBody>
          <a:bodyPr anchor="ctr">
            <a:normAutofit fontScale="90000"/>
          </a:bodyPr>
          <a:lstStyle/>
          <a:p>
            <a:pPr>
              <a:lnSpc>
                <a:spcPct val="90000"/>
              </a:lnSpc>
            </a:pPr>
            <a:r>
              <a:rPr lang="he-IL" dirty="0">
                <a:solidFill>
                  <a:schemeClr val="tx1"/>
                </a:solidFill>
              </a:rPr>
              <a:t>מאפייני האדם הממומש</a:t>
            </a:r>
            <a:br>
              <a:rPr lang="he-IL" dirty="0"/>
            </a:br>
            <a:endParaRPr lang="en-US" dirty="0"/>
          </a:p>
        </p:txBody>
      </p:sp>
      <p:sp>
        <p:nvSpPr>
          <p:cNvPr id="14" name="מציין מיקום תוכן 13"/>
          <p:cNvSpPr>
            <a:spLocks noGrp="1"/>
          </p:cNvSpPr>
          <p:nvPr>
            <p:ph sz="half" idx="1"/>
          </p:nvPr>
        </p:nvSpPr>
        <p:spPr>
          <a:xfrm>
            <a:off x="5863395" y="762000"/>
            <a:ext cx="4754880" cy="5857875"/>
          </a:xfrm>
        </p:spPr>
        <p:txBody>
          <a:bodyPr rtlCol="1">
            <a:normAutofit fontScale="85000" lnSpcReduction="20000"/>
          </a:bodyPr>
          <a:lstStyle/>
          <a:p>
            <a:pPr lvl="0">
              <a:lnSpc>
                <a:spcPct val="150000"/>
              </a:lnSpc>
            </a:pPr>
            <a:r>
              <a:rPr lang="he-IL" sz="1900" b="1" dirty="0"/>
              <a:t>תפיסה מדויקת של המציאות</a:t>
            </a:r>
            <a:r>
              <a:rPr lang="he-IL" sz="1900" dirty="0"/>
              <a:t>, הכוללת קבלה של חוסר ודאות ועמימות.</a:t>
            </a:r>
          </a:p>
          <a:p>
            <a:pPr lvl="0">
              <a:lnSpc>
                <a:spcPct val="150000"/>
              </a:lnSpc>
            </a:pPr>
            <a:r>
              <a:rPr lang="he-IL" sz="1900" b="1" dirty="0"/>
              <a:t>עצמאות, יצירתיות וספונטניות</a:t>
            </a:r>
            <a:r>
              <a:rPr lang="he-IL" sz="1900" dirty="0"/>
              <a:t>; קבלת החלטות עצמאיות גם אם מעוררות התנגדות מצד אחרים.</a:t>
            </a:r>
          </a:p>
          <a:p>
            <a:pPr lvl="0">
              <a:lnSpc>
                <a:spcPct val="150000"/>
              </a:lnSpc>
            </a:pPr>
            <a:r>
              <a:rPr lang="he-IL" sz="1900" b="1" dirty="0"/>
              <a:t>קבלת עצמית וקבלת האחר</a:t>
            </a:r>
            <a:r>
              <a:rPr lang="he-IL" sz="1900" dirty="0"/>
              <a:t>; גילוי יחס חיובי בלתי מותנה (</a:t>
            </a:r>
            <a:r>
              <a:rPr lang="en-US" sz="1900" dirty="0"/>
              <a:t>unconditional positive regard) </a:t>
            </a:r>
            <a:r>
              <a:rPr lang="he-IL" sz="1900" dirty="0"/>
              <a:t>) כלפי אחרים.</a:t>
            </a:r>
          </a:p>
          <a:p>
            <a:pPr lvl="0">
              <a:lnSpc>
                <a:spcPct val="150000"/>
              </a:lnSpc>
            </a:pPr>
            <a:r>
              <a:rPr lang="he-IL" sz="1900" b="1" dirty="0"/>
              <a:t>תפיסה ממוקדת בעיה </a:t>
            </a:r>
            <a:r>
              <a:rPr lang="he-IL" sz="1900" dirty="0"/>
              <a:t>(לעומת תפיסה ממוקדת עצמי) - חשיבה כיצד לפתור בעיות ולא כיצד להצטייר באופן חיובי. עיסוק בנושאים פילוסופיים או פוליטיים משמעותיים ולא רק בניסיון לשרוד או לעבור את היום.</a:t>
            </a:r>
          </a:p>
          <a:p>
            <a:pPr lvl="0">
              <a:lnSpc>
                <a:spcPct val="150000"/>
              </a:lnSpc>
            </a:pPr>
            <a:r>
              <a:rPr lang="he-IL" sz="1900" b="1" dirty="0"/>
              <a:t>הנאה מן החיים: </a:t>
            </a:r>
            <a:r>
              <a:rPr lang="he-IL" sz="1900" dirty="0"/>
              <a:t>פתיחות לחוויות חיוביות, ובתוכן חוויות שיא </a:t>
            </a:r>
            <a:r>
              <a:rPr lang="en-US" sz="1900" dirty="0"/>
              <a:t>peak experiences) </a:t>
            </a:r>
            <a:r>
              <a:rPr lang="he-IL" sz="1900" dirty="0"/>
              <a:t>).</a:t>
            </a:r>
          </a:p>
          <a:p>
            <a:pPr lvl="0">
              <a:lnSpc>
                <a:spcPct val="150000"/>
              </a:lnSpc>
            </a:pPr>
            <a:r>
              <a:rPr lang="he-IL" sz="1900" b="1" dirty="0"/>
              <a:t>חוש הומור</a:t>
            </a:r>
            <a:r>
              <a:rPr lang="he-IL" sz="1900" dirty="0"/>
              <a:t>.</a:t>
            </a:r>
          </a:p>
          <a:p>
            <a:pPr lvl="0" rtl="1"/>
            <a:endParaRPr lang="he-IL" sz="1500" dirty="0"/>
          </a:p>
        </p:txBody>
      </p:sp>
      <p:pic>
        <p:nvPicPr>
          <p:cNvPr id="4" name="תמונה 3" descr="אתלט על קו הסיום בתחרות אתלטיקה לנכים">
            <a:extLst>
              <a:ext uri="{FF2B5EF4-FFF2-40B4-BE49-F238E27FC236}">
                <a16:creationId xmlns:a16="http://schemas.microsoft.com/office/drawing/2014/main" id="{08C89383-D2A2-4CA1-AE5C-4354F8AE465A}"/>
              </a:ext>
            </a:extLst>
          </p:cNvPr>
          <p:cNvPicPr>
            <a:picLocks noChangeAspect="1"/>
          </p:cNvPicPr>
          <p:nvPr/>
        </p:nvPicPr>
        <p:blipFill rotWithShape="1">
          <a:blip r:embed="rId3"/>
          <a:srcRect l="18615" r="8444" b="-1"/>
          <a:stretch/>
        </p:blipFill>
        <p:spPr>
          <a:xfrm>
            <a:off x="841248" y="1825625"/>
            <a:ext cx="4754880" cy="4351338"/>
          </a:xfrm>
          <a:prstGeom prst="rect">
            <a:avLst/>
          </a:prstGeom>
          <a:noFill/>
        </p:spPr>
      </p:pic>
    </p:spTree>
    <p:extLst>
      <p:ext uri="{BB962C8B-B14F-4D97-AF65-F5344CB8AC3E}">
        <p14:creationId xmlns:p14="http://schemas.microsoft.com/office/powerpoint/2010/main" val="43504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30921276-216D-44C9-9A72-0C9132E51FB4}"/>
              </a:ext>
            </a:extLst>
          </p:cNvPr>
          <p:cNvSpPr>
            <a:spLocks noGrp="1"/>
          </p:cNvSpPr>
          <p:nvPr>
            <p:ph type="title"/>
          </p:nvPr>
        </p:nvSpPr>
        <p:spPr>
          <a:xfrm>
            <a:off x="6710555" y="457200"/>
            <a:ext cx="3932237" cy="1600200"/>
          </a:xfrm>
        </p:spPr>
        <p:txBody>
          <a:bodyPr anchor="b">
            <a:normAutofit/>
          </a:bodyPr>
          <a:lstStyle/>
          <a:p>
            <a:r>
              <a:rPr lang="he-IL" dirty="0">
                <a:solidFill>
                  <a:srgbClr val="002060"/>
                </a:solidFill>
              </a:rPr>
              <a:t>בריאות נפשית</a:t>
            </a:r>
            <a:br>
              <a:rPr lang="he-IL" dirty="0"/>
            </a:br>
            <a:endParaRPr lang="en-US" dirty="0"/>
          </a:p>
        </p:txBody>
      </p:sp>
      <p:pic>
        <p:nvPicPr>
          <p:cNvPr id="3" name="תמונה 2" descr="ילדה בכיתה שסוחבת ילקוט מביטה בחברות לכיתה">
            <a:extLst>
              <a:ext uri="{FF2B5EF4-FFF2-40B4-BE49-F238E27FC236}">
                <a16:creationId xmlns:a16="http://schemas.microsoft.com/office/drawing/2014/main" id="{A7F8F90C-EBCD-4F7D-8463-1A53376B3E07}"/>
              </a:ext>
            </a:extLst>
          </p:cNvPr>
          <p:cNvPicPr>
            <a:picLocks noChangeAspect="1"/>
          </p:cNvPicPr>
          <p:nvPr/>
        </p:nvPicPr>
        <p:blipFill rotWithShape="1">
          <a:blip r:embed="rId3"/>
          <a:srcRect l="10872" r="11354" b="-2"/>
          <a:stretch/>
        </p:blipFill>
        <p:spPr>
          <a:xfrm>
            <a:off x="858435" y="987425"/>
            <a:ext cx="5678424" cy="4873625"/>
          </a:xfrm>
          <a:prstGeom prst="rect">
            <a:avLst/>
          </a:prstGeom>
          <a:noFill/>
        </p:spPr>
      </p:pic>
      <p:sp>
        <p:nvSpPr>
          <p:cNvPr id="14" name="מציין מיקום תוכן 13"/>
          <p:cNvSpPr>
            <a:spLocks noGrp="1"/>
          </p:cNvSpPr>
          <p:nvPr>
            <p:ph type="body" sz="half" idx="2"/>
          </p:nvPr>
        </p:nvSpPr>
        <p:spPr>
          <a:xfrm>
            <a:off x="6710555" y="2101850"/>
            <a:ext cx="3932237" cy="3759200"/>
          </a:xfrm>
        </p:spPr>
        <p:txBody>
          <a:bodyPr rtlCol="1">
            <a:normAutofit/>
          </a:bodyPr>
          <a:lstStyle/>
          <a:p>
            <a:pPr marL="0" lvl="0" indent="0">
              <a:lnSpc>
                <a:spcPct val="150000"/>
              </a:lnSpc>
              <a:buNone/>
            </a:pPr>
            <a:r>
              <a:rPr lang="he-IL" sz="2400" dirty="0"/>
              <a:t>מאסלו סלל את הדרך לעיסוק ומחקר באדם הבריא, ולהגדרה של בריאות נפשית באופן אחר מאשר כ: העדר הפרעה.</a:t>
            </a:r>
          </a:p>
        </p:txBody>
      </p:sp>
    </p:spTree>
    <p:extLst>
      <p:ext uri="{BB962C8B-B14F-4D97-AF65-F5344CB8AC3E}">
        <p14:creationId xmlns:p14="http://schemas.microsoft.com/office/powerpoint/2010/main" val="272118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תבנית עיצוב Cloud skipper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3665571_TF03460508" id="{346135D9-EB50-4108-BA0E-13C0A5DC1470}" vid="{0C6826EA-E42C-4D48-8FEC-9455144A6539}"/>
    </a:ext>
  </a:extLst>
</a:theme>
</file>

<file path=ppt/theme/theme2.xml><?xml version="1.0" encoding="utf-8"?>
<a:theme xmlns:a="http://schemas.openxmlformats.org/drawingml/2006/main" name="ערכת נושא של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של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24FD56-CE1B-42FC-9E83-BFBF160724C6}">
  <ds:schemaRefs>
    <ds:schemaRef ds:uri="http://schemas.microsoft.com/sharepoint/v3/contenttype/forms"/>
  </ds:schemaRefs>
</ds:datastoreItem>
</file>

<file path=customXml/itemProps3.xml><?xml version="1.0" encoding="utf-8"?>
<ds:datastoreItem xmlns:ds="http://schemas.openxmlformats.org/officeDocument/2006/customXml" ds:itemID="{DEDD01B8-816B-49B7-8C81-03AB51D87C54}">
  <ds:schemaRefs>
    <ds:schemaRef ds:uri="http://schemas.microsoft.com/office/infopath/2007/PartnerControls"/>
    <ds:schemaRef ds:uri="a4f35948-e619-41b3-aa29-22878b09cfd2"/>
    <ds:schemaRef ds:uri="http://schemas.microsoft.com/office/2006/documentManagement/types"/>
    <ds:schemaRef ds:uri="http://purl.org/dc/dcmitype/"/>
    <ds:schemaRef ds:uri="http://purl.org/dc/elements/1.1/"/>
    <ds:schemaRef ds:uri="40262f94-9f35-4ac3-9a90-690165a166b7"/>
    <ds:schemaRef ds:uri="http://schemas.openxmlformats.org/package/2006/metadata/core-properties"/>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26</TotalTime>
  <Words>1403</Words>
  <Application>Microsoft Office PowerPoint</Application>
  <PresentationFormat>מסך רחב</PresentationFormat>
  <Paragraphs>113</Paragraphs>
  <Slides>24</Slides>
  <Notes>15</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24</vt:i4>
      </vt:variant>
    </vt:vector>
  </HeadingPairs>
  <TitlesOfParts>
    <vt:vector size="29" baseType="lpstr">
      <vt:lpstr>Arial</vt:lpstr>
      <vt:lpstr>Calibri</vt:lpstr>
      <vt:lpstr>Tahoma</vt:lpstr>
      <vt:lpstr>Wingdings</vt:lpstr>
      <vt:lpstr>תבנית עיצוב Cloud skipper </vt:lpstr>
      <vt:lpstr>מבוא לפסיכולוגיה: פסיכולוגיה הומניסטית ואקזיסטנציאליסטית</vt:lpstr>
      <vt:lpstr>מצגת של PowerPoint‏</vt:lpstr>
      <vt:lpstr>מצגת של PowerPoint‏</vt:lpstr>
      <vt:lpstr>קארל רוג'רס (1902- 1987) והשאיפה למימוש עצמי</vt:lpstr>
      <vt:lpstr>העצמי - self</vt:lpstr>
      <vt:lpstr>טיפול מיטבי</vt:lpstr>
      <vt:lpstr>אברהם מאסלו והאדם הממומש </vt:lpstr>
      <vt:lpstr>מאפייני האדם הממומש </vt:lpstr>
      <vt:lpstr>בריאות נפשית </vt:lpstr>
      <vt:lpstr>פירמידת הצרכים של מאסלו</vt:lpstr>
      <vt:lpstr>פירמידת הצרכים של מאסלו – מבט התפתחותי</vt:lpstr>
      <vt:lpstr>טיפול הומניסטי – רוג'רס</vt:lpstr>
      <vt:lpstr>טיפול הומניסטי – רוג'רס</vt:lpstr>
      <vt:lpstr>    הפסיכולוגיה הקיומית- אקזיסטנציאליסטית</vt:lpstr>
      <vt:lpstr>מצגת של PowerPoint‏</vt:lpstr>
      <vt:lpstr>מצגת של PowerPoint‏</vt:lpstr>
      <vt:lpstr>מצגת של PowerPoint‏</vt:lpstr>
      <vt:lpstr> רעיונות מרכזיים</vt:lpstr>
      <vt:lpstr> רעיונות מרכזיים</vt:lpstr>
      <vt:lpstr>מצגת של PowerPoint‏</vt:lpstr>
      <vt:lpstr>טיפול בגישה האקזיסטנציאליסטית</vt:lpstr>
      <vt:lpstr>היכן טמונה משמעות החיים?</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פסיכולוגיה הומניסטית ואקזיסטנציאליסטית</dc:title>
  <dc:creator>נעמי עיני</dc:creator>
  <cp:lastModifiedBy>נעמי עיני</cp:lastModifiedBy>
  <cp:revision>4</cp:revision>
  <dcterms:created xsi:type="dcterms:W3CDTF">2020-06-02T20:47:55Z</dcterms:created>
  <dcterms:modified xsi:type="dcterms:W3CDTF">2020-06-03T06:12:11Z</dcterms:modified>
</cp:coreProperties>
</file>