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>
  <p:sldMasterIdLst>
    <p:sldMasterId id="2147483885" r:id="rId5"/>
  </p:sldMasterIdLst>
  <p:notesMasterIdLst>
    <p:notesMasterId r:id="rId36"/>
  </p:notesMasterIdLst>
  <p:handoutMasterIdLst>
    <p:handoutMasterId r:id="rId37"/>
  </p:handoutMasterIdLst>
  <p:sldIdLst>
    <p:sldId id="257" r:id="rId6"/>
    <p:sldId id="259" r:id="rId7"/>
    <p:sldId id="260" r:id="rId8"/>
    <p:sldId id="262" r:id="rId9"/>
    <p:sldId id="265" r:id="rId10"/>
    <p:sldId id="261" r:id="rId11"/>
    <p:sldId id="267" r:id="rId12"/>
    <p:sldId id="266" r:id="rId13"/>
    <p:sldId id="268" r:id="rId14"/>
    <p:sldId id="269" r:id="rId15"/>
    <p:sldId id="270" r:id="rId16"/>
    <p:sldId id="326" r:id="rId17"/>
    <p:sldId id="327" r:id="rId18"/>
    <p:sldId id="263" r:id="rId19"/>
    <p:sldId id="285" r:id="rId20"/>
    <p:sldId id="286" r:id="rId21"/>
    <p:sldId id="287" r:id="rId22"/>
    <p:sldId id="289" r:id="rId23"/>
    <p:sldId id="290" r:id="rId24"/>
    <p:sldId id="292" r:id="rId25"/>
    <p:sldId id="293" r:id="rId26"/>
    <p:sldId id="272" r:id="rId27"/>
    <p:sldId id="312" r:id="rId28"/>
    <p:sldId id="313" r:id="rId29"/>
    <p:sldId id="315" r:id="rId30"/>
    <p:sldId id="317" r:id="rId31"/>
    <p:sldId id="319" r:id="rId32"/>
    <p:sldId id="322" r:id="rId33"/>
    <p:sldId id="323" r:id="rId34"/>
    <p:sldId id="328" r:id="rId35"/>
  </p:sldIdLst>
  <p:sldSz cx="9144000" cy="6858000" type="screen4x3"/>
  <p:notesSz cx="6888163" cy="96234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9933FF"/>
    <a:srgbClr val="33CC33"/>
    <a:srgbClr val="0000FF"/>
    <a:srgbClr val="FF0000"/>
    <a:srgbClr val="009900"/>
    <a:srgbClr val="66FF33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662" autoAdjust="0"/>
    <p:restoredTop sz="89069" autoAdjust="0"/>
  </p:normalViewPr>
  <p:slideViewPr>
    <p:cSldViewPr>
      <p:cViewPr varScale="1">
        <p:scale>
          <a:sx n="47" d="100"/>
          <a:sy n="47" d="100"/>
        </p:scale>
        <p:origin x="888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895EB8C-1526-459C-89B8-D885D1A0E7C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50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>
            <a:lvl1pPr defTabSz="942975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he-IL" altLang="he-IL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007FC12B-0547-4FB3-AC2A-1164465D270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3663" y="0"/>
            <a:ext cx="298450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>
            <a:lvl1pPr algn="r" defTabSz="942975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he-IL" altLang="he-IL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D7511FED-3C02-4600-8EDD-C28BE295FEA5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2413"/>
            <a:ext cx="2984500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48" tIns="47174" rIns="94348" bIns="47174" numCol="1" anchor="b" anchorCtr="0" compatLnSpc="1">
            <a:prstTxWarp prst="textNoShape">
              <a:avLst/>
            </a:prstTxWarp>
          </a:bodyPr>
          <a:lstStyle>
            <a:lvl1pPr defTabSz="942975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he-IL" altLang="he-IL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6BB22121-1237-430E-9D64-E1B5D7C1DFCD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3663" y="9142413"/>
            <a:ext cx="2984500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48" tIns="47174" rIns="94348" bIns="47174" numCol="1" anchor="b" anchorCtr="0" compatLnSpc="1">
            <a:prstTxWarp prst="textNoShape">
              <a:avLst/>
            </a:prstTxWarp>
          </a:bodyPr>
          <a:lstStyle>
            <a:lvl1pPr algn="r" defTabSz="942975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5E64EB4-F24A-4486-BC9C-41B60EFA6D7E}" type="slidenum">
              <a:rPr lang="he-IL" altLang="he-IL"/>
              <a:pPr>
                <a:defRPr/>
              </a:pPr>
              <a:t>‹#›</a:t>
            </a:fld>
            <a:endParaRPr lang="he-IL" altLang="he-I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7" name="Rectangle 7">
            <a:extLst>
              <a:ext uri="{FF2B5EF4-FFF2-40B4-BE49-F238E27FC236}">
                <a16:creationId xmlns:a16="http://schemas.microsoft.com/office/drawing/2014/main" id="{C4B90412-4ADB-4943-8812-E000CA49211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50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>
            <a:lvl1pPr defTabSz="942975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he-IL" altLang="he-IL"/>
          </a:p>
        </p:txBody>
      </p:sp>
      <p:sp>
        <p:nvSpPr>
          <p:cNvPr id="97286" name="Rectangle 6">
            <a:extLst>
              <a:ext uri="{FF2B5EF4-FFF2-40B4-BE49-F238E27FC236}">
                <a16:creationId xmlns:a16="http://schemas.microsoft.com/office/drawing/2014/main" id="{AC21E8F1-8ACD-4AAA-B092-941C1A5702F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03663" y="0"/>
            <a:ext cx="298450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>
            <a:lvl1pPr algn="r" defTabSz="942975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he-IL" altLang="he-IL"/>
          </a:p>
        </p:txBody>
      </p:sp>
      <p:sp>
        <p:nvSpPr>
          <p:cNvPr id="6148" name="Rectangle 5">
            <a:extLst>
              <a:ext uri="{FF2B5EF4-FFF2-40B4-BE49-F238E27FC236}">
                <a16:creationId xmlns:a16="http://schemas.microsoft.com/office/drawing/2014/main" id="{8667369A-96CF-4E40-AB60-6079794E136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38225" y="722313"/>
            <a:ext cx="4811713" cy="3608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7284" name="Rectangle 4">
            <a:extLst>
              <a:ext uri="{FF2B5EF4-FFF2-40B4-BE49-F238E27FC236}">
                <a16:creationId xmlns:a16="http://schemas.microsoft.com/office/drawing/2014/main" id="{1017DDFB-D152-4B73-BD35-A22865F6E47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9163" y="4570413"/>
            <a:ext cx="5049837" cy="433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e-IL" noProof="0"/>
              <a:t>Click to edit Master text styles</a:t>
            </a:r>
          </a:p>
          <a:p>
            <a:pPr lvl="1"/>
            <a:r>
              <a:rPr lang="en-US" altLang="he-IL" noProof="0"/>
              <a:t>Second level</a:t>
            </a:r>
          </a:p>
          <a:p>
            <a:pPr lvl="2"/>
            <a:r>
              <a:rPr lang="en-US" altLang="he-IL" noProof="0"/>
              <a:t>Third level</a:t>
            </a:r>
          </a:p>
          <a:p>
            <a:pPr lvl="3"/>
            <a:r>
              <a:rPr lang="en-US" altLang="he-IL" noProof="0"/>
              <a:t>Fourth level</a:t>
            </a:r>
          </a:p>
          <a:p>
            <a:pPr lvl="4"/>
            <a:r>
              <a:rPr lang="en-US" altLang="he-IL" noProof="0"/>
              <a:t>Fifth level</a:t>
            </a:r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84792FD8-6F00-4AAE-98E9-40DF88B5DCF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2413"/>
            <a:ext cx="2984500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48" tIns="47174" rIns="94348" bIns="47174" numCol="1" anchor="b" anchorCtr="0" compatLnSpc="1">
            <a:prstTxWarp prst="textNoShape">
              <a:avLst/>
            </a:prstTxWarp>
          </a:bodyPr>
          <a:lstStyle>
            <a:lvl1pPr defTabSz="942975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he-IL" altLang="he-IL"/>
          </a:p>
        </p:txBody>
      </p:sp>
      <p:sp>
        <p:nvSpPr>
          <p:cNvPr id="97282" name="Rectangle 2">
            <a:extLst>
              <a:ext uri="{FF2B5EF4-FFF2-40B4-BE49-F238E27FC236}">
                <a16:creationId xmlns:a16="http://schemas.microsoft.com/office/drawing/2014/main" id="{43F1BDCE-82B2-486C-8FAA-5981D19A9B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3663" y="9142413"/>
            <a:ext cx="2984500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48" tIns="47174" rIns="94348" bIns="47174" numCol="1" anchor="b" anchorCtr="0" compatLnSpc="1">
            <a:prstTxWarp prst="textNoShape">
              <a:avLst/>
            </a:prstTxWarp>
          </a:bodyPr>
          <a:lstStyle>
            <a:lvl1pPr algn="r" defTabSz="942975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92E1312-D084-4085-BA93-21A7B1339527}" type="slidenum">
              <a:rPr lang="he-IL" altLang="he-IL"/>
              <a:pPr>
                <a:defRPr/>
              </a:pPr>
              <a:t>‹#›</a:t>
            </a:fld>
            <a:endParaRPr lang="he-IL" alt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David" panose="020E0502060401010101" pitchFamily="34" charset="-79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David" panose="020E0502060401010101" pitchFamily="34" charset="-79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David" panose="020E0502060401010101" pitchFamily="34" charset="-79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David" panose="020E0502060401010101" pitchFamily="34" charset="-79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David" panose="020E0502060401010101" pitchFamily="34" charset="-79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2E1312-D084-4085-BA93-21A7B1339527}" type="slidenum">
              <a:rPr lang="he-IL" altLang="he-IL" smtClean="0"/>
              <a:pPr>
                <a:defRPr/>
              </a:pPr>
              <a:t>8</a:t>
            </a:fld>
            <a:endParaRPr lang="he-IL" altLang="he-IL"/>
          </a:p>
        </p:txBody>
      </p:sp>
    </p:spTree>
    <p:extLst>
      <p:ext uri="{BB962C8B-B14F-4D97-AF65-F5344CB8AC3E}">
        <p14:creationId xmlns:p14="http://schemas.microsoft.com/office/powerpoint/2010/main" val="929473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2E1312-D084-4085-BA93-21A7B1339527}" type="slidenum">
              <a:rPr lang="he-IL" altLang="he-IL" smtClean="0"/>
              <a:pPr>
                <a:defRPr/>
              </a:pPr>
              <a:t>30</a:t>
            </a:fld>
            <a:endParaRPr lang="he-IL" altLang="he-IL"/>
          </a:p>
        </p:txBody>
      </p:sp>
    </p:spTree>
    <p:extLst>
      <p:ext uri="{BB962C8B-B14F-4D97-AF65-F5344CB8AC3E}">
        <p14:creationId xmlns:p14="http://schemas.microsoft.com/office/powerpoint/2010/main" val="704979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90626" y="1346947"/>
            <a:ext cx="7667244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90626" y="4282763"/>
            <a:ext cx="7667244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90626" y="1484779"/>
            <a:ext cx="7667244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47522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66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pPr>
              <a:defRPr/>
            </a:pPr>
            <a:fld id="{1228F671-DFBA-47C5-85DB-3D0AFF740001}" type="slidenum">
              <a:rPr lang="he-IL" altLang="he-IL" smtClean="0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627877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F4BB1-28CF-446E-90B7-03D27F0A325C}" type="slidenum">
              <a:rPr lang="he-IL" altLang="he-IL" smtClean="0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921549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00BF3F-9AEE-4A40-9FAE-6AC5C0F920DB}" type="slidenum">
              <a:rPr lang="he-IL" altLang="he-IL" smtClean="0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416013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19D2F2-4E32-4060-BBD8-B969295ECF94}" type="slidenum">
              <a:rPr lang="he-IL" altLang="he-IL" smtClean="0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743567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6600" b="1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/>
          <a:p>
            <a:pPr>
              <a:defRPr/>
            </a:pPr>
            <a:endParaRPr lang="en-US" alt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7031" y="6272785"/>
            <a:ext cx="4745736" cy="365125"/>
          </a:xfrm>
        </p:spPr>
        <p:txBody>
          <a:bodyPr/>
          <a:lstStyle/>
          <a:p>
            <a:pPr>
              <a:defRPr/>
            </a:pPr>
            <a:endParaRPr lang="en-US" altLang="he-IL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pPr>
              <a:defRPr/>
            </a:pPr>
            <a:fld id="{487EEB24-2975-4913-A2C5-F8AC1BC97071}" type="slidenum">
              <a:rPr lang="he-IL" altLang="he-IL" smtClean="0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405757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0B181E-9E06-453C-A3F9-6AF1A4872B85}" type="slidenum">
              <a:rPr lang="he-IL" altLang="he-IL" smtClean="0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645006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723665-4753-46F9-A2DC-EB1A3E98821F}" type="slidenum">
              <a:rPr lang="he-IL" altLang="he-IL" smtClean="0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2450594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15E9FB-B30F-4C22-AD5B-25295C26ADFA}" type="slidenum">
              <a:rPr lang="he-IL" altLang="he-IL" smtClean="0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4251295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FE6A-A248-4C19-856D-615B1ADA4134}" type="slidenum">
              <a:rPr lang="he-IL" altLang="he-IL" smtClean="0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573637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1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he-IL"/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E0B1D2-DBBB-443D-A6FA-F6C750D8000A}" type="slidenum">
              <a:rPr lang="he-IL" altLang="he-IL" smtClean="0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4176605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1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altLang="he-IL"/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BFE394-0496-4637-9867-E55485F1B244}" type="slidenum">
              <a:rPr lang="he-IL" altLang="he-IL" smtClean="0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13470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alt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alt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j-lt"/>
              </a:defRPr>
            </a:lvl1pPr>
          </a:lstStyle>
          <a:p>
            <a:pPr>
              <a:defRPr/>
            </a:pPr>
            <a:fld id="{4DC49090-FB06-40D7-9DEF-0578E8735F9C}" type="slidenum">
              <a:rPr lang="he-IL" altLang="he-IL" smtClean="0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675594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2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r" defTabSz="914400" rtl="1" eaLnBrk="1" latinLnBrk="0" hangingPunct="1">
        <a:lnSpc>
          <a:spcPct val="90000"/>
        </a:lnSpc>
        <a:spcBef>
          <a:spcPts val="1200"/>
        </a:spcBef>
        <a:buClr>
          <a:schemeClr val="accent2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r" defTabSz="914400" rtl="1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r" defTabSz="914400" rtl="1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r" defTabSz="914400" rtl="1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r" defTabSz="914400" rtl="1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r" defTabSz="914400" rtl="1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r" defTabSz="914400" rtl="1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r" defTabSz="914400" rtl="1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22.wmf"/><Relationship Id="rId18" Type="http://schemas.openxmlformats.org/officeDocument/2006/relationships/oleObject" Target="../embeddings/oleObject9.bin"/><Relationship Id="rId3" Type="http://schemas.openxmlformats.org/officeDocument/2006/relationships/image" Target="../media/image17.wmf"/><Relationship Id="rId21" Type="http://schemas.openxmlformats.org/officeDocument/2006/relationships/image" Target="../media/image26.wmf"/><Relationship Id="rId7" Type="http://schemas.openxmlformats.org/officeDocument/2006/relationships/image" Target="../media/image19.wmf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24.wmf"/><Relationship Id="rId2" Type="http://schemas.openxmlformats.org/officeDocument/2006/relationships/oleObject" Target="../embeddings/oleObject1.bin"/><Relationship Id="rId16" Type="http://schemas.openxmlformats.org/officeDocument/2006/relationships/oleObject" Target="../embeddings/oleObject8.bin"/><Relationship Id="rId20" Type="http://schemas.openxmlformats.org/officeDocument/2006/relationships/oleObject" Target="../embeddings/oleObject10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21.wmf"/><Relationship Id="rId5" Type="http://schemas.openxmlformats.org/officeDocument/2006/relationships/image" Target="../media/image18.wmf"/><Relationship Id="rId15" Type="http://schemas.openxmlformats.org/officeDocument/2006/relationships/image" Target="../media/image23.wmf"/><Relationship Id="rId23" Type="http://schemas.openxmlformats.org/officeDocument/2006/relationships/image" Target="../media/image27.wmf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25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20.wmf"/><Relationship Id="rId14" Type="http://schemas.openxmlformats.org/officeDocument/2006/relationships/oleObject" Target="../embeddings/oleObject7.bin"/><Relationship Id="rId22" Type="http://schemas.openxmlformats.org/officeDocument/2006/relationships/hyperlink" Target="file:///C:\Documents%20and%20Settings\front\Presentation%20Station\Desktop\yair\piaget2.doc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7" Type="http://schemas.openxmlformats.org/officeDocument/2006/relationships/image" Target="../media/image33.wmf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5" Type="http://schemas.openxmlformats.org/officeDocument/2006/relationships/slide" Target="slide17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7.xml"/><Relationship Id="rId5" Type="http://schemas.openxmlformats.org/officeDocument/2006/relationships/slide" Target="slide20.xml"/><Relationship Id="rId4" Type="http://schemas.openxmlformats.org/officeDocument/2006/relationships/slide" Target="slide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emf"/><Relationship Id="rId4" Type="http://schemas.openxmlformats.org/officeDocument/2006/relationships/slide" Target="slide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wmf"/><Relationship Id="rId4" Type="http://schemas.openxmlformats.org/officeDocument/2006/relationships/image" Target="../media/image50.w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www.youtube.com/watch?v=IhcgYgx7aAA&amp;ab_channel=Sprout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גפי גומי בדלת האחורית">
            <a:extLst>
              <a:ext uri="{FF2B5EF4-FFF2-40B4-BE49-F238E27FC236}">
                <a16:creationId xmlns:a16="http://schemas.microsoft.com/office/drawing/2014/main" id="{D122B615-2243-4E98-911E-55649AFC36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97"/>
            <a:ext cx="9144000" cy="6823052"/>
          </a:xfrm>
          <a:prstGeom prst="rect">
            <a:avLst/>
          </a:prstGeom>
        </p:spPr>
      </p:pic>
      <p:sp>
        <p:nvSpPr>
          <p:cNvPr id="8195" name="WordArt 3">
            <a:extLst>
              <a:ext uri="{FF2B5EF4-FFF2-40B4-BE49-F238E27FC236}">
                <a16:creationId xmlns:a16="http://schemas.microsoft.com/office/drawing/2014/main" id="{7151CFA9-63FC-406A-AD1C-616AA9964E3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00200" y="1916113"/>
            <a:ext cx="5791200" cy="1066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0"/>
                <a:gd name="adj2" fmla="val 10000"/>
              </a:avLst>
            </a:prstTxWarp>
          </a:bodyPr>
          <a:lstStyle/>
          <a:p>
            <a:pPr algn="ctr"/>
            <a:endParaRPr lang="he-IL" sz="3600" kern="10">
              <a:ln w="9525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FF"/>
                  </a:gs>
                  <a:gs pos="100000">
                    <a:srgbClr val="CC00FF"/>
                  </a:gs>
                </a:gsLst>
                <a:lin ang="5400000" scaled="1"/>
              </a:gradFill>
              <a:latin typeface="+mn-cs"/>
              <a:ea typeface="+mn-cs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3098C7CA-5050-4750-B223-51C41567A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3768" y="5070426"/>
            <a:ext cx="9600995" cy="188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ct val="45000"/>
              </a:lnSpc>
              <a:spcBef>
                <a:spcPct val="50000"/>
              </a:spcBef>
              <a:buClrTx/>
              <a:buFontTx/>
              <a:buNone/>
            </a:pPr>
            <a:endParaRPr lang="en-US" altLang="he-IL" sz="2400" dirty="0">
              <a:solidFill>
                <a:schemeClr val="tx1"/>
              </a:solidFill>
              <a:cs typeface="+mn-cs"/>
            </a:endParaRPr>
          </a:p>
          <a:p>
            <a:pPr algn="ctr" rtl="0" eaLnBrk="1" hangingPunct="1">
              <a:lnSpc>
                <a:spcPct val="45000"/>
              </a:lnSpc>
              <a:spcBef>
                <a:spcPct val="50000"/>
              </a:spcBef>
              <a:buClrTx/>
              <a:buFontTx/>
              <a:buNone/>
            </a:pPr>
            <a:endParaRPr lang="en-US" altLang="he-IL" sz="2400" dirty="0">
              <a:solidFill>
                <a:schemeClr val="tx1"/>
              </a:solidFill>
              <a:cs typeface="+mn-cs"/>
            </a:endParaRPr>
          </a:p>
          <a:p>
            <a:pPr algn="ctr" rtl="0" eaLnBrk="1" hangingPunct="1">
              <a:lnSpc>
                <a:spcPct val="45000"/>
              </a:lnSpc>
              <a:spcBef>
                <a:spcPct val="50000"/>
              </a:spcBef>
              <a:buClrTx/>
              <a:buFontTx/>
              <a:buNone/>
            </a:pPr>
            <a:endParaRPr lang="he-IL" altLang="he-IL" sz="2400" dirty="0">
              <a:solidFill>
                <a:schemeClr val="tx1"/>
              </a:solidFill>
              <a:cs typeface="+mn-cs"/>
            </a:endParaRPr>
          </a:p>
          <a:p>
            <a:pPr algn="ctr" rtl="0" eaLnBrk="1" hangingPunct="1">
              <a:lnSpc>
                <a:spcPct val="75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he-IL" sz="2400" dirty="0">
                <a:solidFill>
                  <a:schemeClr val="tx1"/>
                </a:solidFill>
                <a:cs typeface="+mn-cs"/>
              </a:rPr>
              <a:t>naomieini1@gmail.com</a:t>
            </a:r>
          </a:p>
          <a:p>
            <a:pPr algn="ctr" rtl="0" eaLnBrk="1" hangingPunct="1">
              <a:lnSpc>
                <a:spcPct val="75000"/>
              </a:lnSpc>
              <a:spcBef>
                <a:spcPct val="50000"/>
              </a:spcBef>
              <a:buClrTx/>
              <a:buFontTx/>
              <a:buNone/>
            </a:pPr>
            <a:endParaRPr lang="en-US" altLang="he-IL" sz="2400" dirty="0">
              <a:solidFill>
                <a:schemeClr val="tx1"/>
              </a:solidFill>
              <a:cs typeface="+mn-cs"/>
            </a:endParaRPr>
          </a:p>
        </p:txBody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CFFA22BC-DA55-47FB-A35C-5A9E955C47E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356100" y="260350"/>
            <a:ext cx="4787900" cy="2232025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he-IL" altLang="he-IL" sz="4000" dirty="0">
                <a:cs typeface="+mj-cs"/>
              </a:rPr>
              <a:t>פסיכולוגיה התפתחותית</a:t>
            </a:r>
            <a:br>
              <a:rPr lang="he-IL" altLang="he-IL" sz="4000">
                <a:cs typeface="+mj-cs"/>
              </a:rPr>
            </a:br>
            <a:r>
              <a:rPr lang="he-IL" altLang="he-IL" sz="4000">
                <a:cs typeface="+mj-cs"/>
              </a:rPr>
              <a:t>פיאז'ה</a:t>
            </a:r>
            <a:endParaRPr lang="en-US" altLang="he-IL" sz="4000" dirty="0">
              <a:cs typeface="+mj-cs"/>
            </a:endParaRPr>
          </a:p>
        </p:txBody>
      </p:sp>
    </p:spTree>
  </p:cSld>
  <p:clrMapOvr>
    <a:masterClrMapping/>
  </p:clrMapOvr>
  <p:transition spd="med" advTm="200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שלוש ארוניות צהובות בבית ספר">
            <a:extLst>
              <a:ext uri="{FF2B5EF4-FFF2-40B4-BE49-F238E27FC236}">
                <a16:creationId xmlns:a16="http://schemas.microsoft.com/office/drawing/2014/main" id="{08BE4093-11A5-46E9-9DBE-1BF03DB77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4000"/>
                    </a14:imgEffect>
                    <a14:imgEffect>
                      <a14:brightnessContrast bright="48000" contrast="-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103" name="Text Box 7">
            <a:extLst>
              <a:ext uri="{FF2B5EF4-FFF2-40B4-BE49-F238E27FC236}">
                <a16:creationId xmlns:a16="http://schemas.microsoft.com/office/drawing/2014/main" id="{BFD236C4-2A3A-4802-878F-6BDD02FED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720" y="537369"/>
            <a:ext cx="6336630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44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סכמה</a:t>
            </a:r>
          </a:p>
        </p:txBody>
      </p:sp>
      <p:sp>
        <p:nvSpPr>
          <p:cNvPr id="4102" name="Text Box 6">
            <a:extLst>
              <a:ext uri="{FF2B5EF4-FFF2-40B4-BE49-F238E27FC236}">
                <a16:creationId xmlns:a16="http://schemas.microsoft.com/office/drawing/2014/main" id="{E5BC2835-6A3C-4F63-93B1-6A7F63280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50" y="1365251"/>
            <a:ext cx="7772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32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כדי לרכוש מידע על העולם, להטמיעו ולהתאימו למערכת החשיבה, על הילד לפעול ביחסי גומלין עם הסביבה. </a:t>
            </a:r>
          </a:p>
        </p:txBody>
      </p:sp>
      <p:sp>
        <p:nvSpPr>
          <p:cNvPr id="4101" name="Text Box 5">
            <a:extLst>
              <a:ext uri="{FF2B5EF4-FFF2-40B4-BE49-F238E27FC236}">
                <a16:creationId xmlns:a16="http://schemas.microsoft.com/office/drawing/2014/main" id="{ECCB5104-866C-4781-9842-ED610F532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2852937"/>
            <a:ext cx="782955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32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המידע הנצבר מקוטלג ומאורגן במבנים מחשבתיים הנקראים סכמות.</a:t>
            </a:r>
          </a:p>
        </p:txBody>
      </p:sp>
      <p:sp>
        <p:nvSpPr>
          <p:cNvPr id="4100" name="Text Box 4">
            <a:extLst>
              <a:ext uri="{FF2B5EF4-FFF2-40B4-BE49-F238E27FC236}">
                <a16:creationId xmlns:a16="http://schemas.microsoft.com/office/drawing/2014/main" id="{E62F9C8E-36B1-447F-AD25-332484F2D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50" y="3923091"/>
            <a:ext cx="76454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32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סכמה היא מבנה קוגניטיבי המכתיב את אופן ההסתכלות על העולם.</a:t>
            </a:r>
          </a:p>
        </p:txBody>
      </p:sp>
      <p:sp>
        <p:nvSpPr>
          <p:cNvPr id="4104" name="Rectangle 8">
            <a:extLst>
              <a:ext uri="{FF2B5EF4-FFF2-40B4-BE49-F238E27FC236}">
                <a16:creationId xmlns:a16="http://schemas.microsoft.com/office/drawing/2014/main" id="{D1FF2681-FB43-42FC-8B28-67FE188F18A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143000"/>
            <a:ext cx="7772400" cy="11430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e-IL" altLang="he-IL">
                <a:cs typeface="+mj-cs"/>
              </a:rPr>
              <a:t>סכמה</a:t>
            </a:r>
            <a:endParaRPr lang="en-US" altLang="he-IL"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3" presetClass="entr" presetSubtype="3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3" presetClass="entr" presetSubtype="3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3" grpId="0" autoUpdateAnimBg="0"/>
      <p:bldP spid="4102" grpId="0" autoUpdateAnimBg="0"/>
      <p:bldP spid="4101" grpId="0" autoUpdateAnimBg="0"/>
      <p:bldP spid="4100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0" name="WordArt 24">
            <a:extLst>
              <a:ext uri="{FF2B5EF4-FFF2-40B4-BE49-F238E27FC236}">
                <a16:creationId xmlns:a16="http://schemas.microsoft.com/office/drawing/2014/main" id="{405A98B0-E64D-48E4-A6D8-B6AF3127FDE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60644" y="2216834"/>
            <a:ext cx="3343404" cy="5755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he-IL" sz="4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99FF"/>
                </a:solidFill>
                <a:latin typeface="David" panose="020E0502060401010101" pitchFamily="34" charset="-79"/>
                <a:ea typeface="+mn-cs"/>
                <a:cs typeface="David" panose="020E0502060401010101" pitchFamily="34" charset="-79"/>
              </a:rPr>
              <a:t>סוגי סכמות</a:t>
            </a:r>
          </a:p>
        </p:txBody>
      </p:sp>
      <p:grpSp>
        <p:nvGrpSpPr>
          <p:cNvPr id="14355" name="Group 19">
            <a:extLst>
              <a:ext uri="{FF2B5EF4-FFF2-40B4-BE49-F238E27FC236}">
                <a16:creationId xmlns:a16="http://schemas.microsoft.com/office/drawing/2014/main" id="{1CD00E2D-498B-4462-B3BB-6BD15BD11B5F}"/>
              </a:ext>
            </a:extLst>
          </p:cNvPr>
          <p:cNvGrpSpPr>
            <a:grpSpLocks/>
          </p:cNvGrpSpPr>
          <p:nvPr/>
        </p:nvGrpSpPr>
        <p:grpSpPr bwMode="auto">
          <a:xfrm>
            <a:off x="5791200" y="457200"/>
            <a:ext cx="3048000" cy="2590800"/>
            <a:chOff x="3648" y="288"/>
            <a:chExt cx="1920" cy="1632"/>
          </a:xfrm>
        </p:grpSpPr>
        <p:graphicFrame>
          <p:nvGraphicFramePr>
            <p:cNvPr id="19477" name="Object 23">
              <a:extLst>
                <a:ext uri="{FF2B5EF4-FFF2-40B4-BE49-F238E27FC236}">
                  <a16:creationId xmlns:a16="http://schemas.microsoft.com/office/drawing/2014/main" id="{4744E136-60C8-487B-8A27-C607A93F0FD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608" y="864"/>
            <a:ext cx="800" cy="8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" imgW="2083003" imgH="3003804" progId="MS_ClipArt_Gallery.2">
                    <p:embed/>
                  </p:oleObj>
                </mc:Choice>
                <mc:Fallback>
                  <p:oleObj name="Clip" r:id="rId2" imgW="2083003" imgH="3003804" progId="MS_ClipArt_Gallery.2">
                    <p:embed/>
                    <p:pic>
                      <p:nvPicPr>
                        <p:cNvPr id="19477" name="Object 23">
                          <a:extLst>
                            <a:ext uri="{FF2B5EF4-FFF2-40B4-BE49-F238E27FC236}">
                              <a16:creationId xmlns:a16="http://schemas.microsoft.com/office/drawing/2014/main" id="{4744E136-60C8-487B-8A27-C607A93F0FD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08" y="864"/>
                          <a:ext cx="800" cy="8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478" name="Object 22">
              <a:extLst>
                <a:ext uri="{FF2B5EF4-FFF2-40B4-BE49-F238E27FC236}">
                  <a16:creationId xmlns:a16="http://schemas.microsoft.com/office/drawing/2014/main" id="{A8BF6B07-212B-473E-ADD4-3A0B36C4DB3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12" y="480"/>
            <a:ext cx="881" cy="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4" imgW="1399032" imgH="555955" progId="MS_ClipArt_Gallery.2">
                    <p:embed/>
                  </p:oleObj>
                </mc:Choice>
                <mc:Fallback>
                  <p:oleObj name="Clip" r:id="rId4" imgW="1399032" imgH="555955" progId="MS_ClipArt_Gallery.2">
                    <p:embed/>
                    <p:pic>
                      <p:nvPicPr>
                        <p:cNvPr id="19478" name="Object 22">
                          <a:extLst>
                            <a:ext uri="{FF2B5EF4-FFF2-40B4-BE49-F238E27FC236}">
                              <a16:creationId xmlns:a16="http://schemas.microsoft.com/office/drawing/2014/main" id="{A8BF6B07-212B-473E-ADD4-3A0B36C4DB3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480"/>
                          <a:ext cx="881" cy="3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479" name="Object 21">
              <a:extLst>
                <a:ext uri="{FF2B5EF4-FFF2-40B4-BE49-F238E27FC236}">
                  <a16:creationId xmlns:a16="http://schemas.microsoft.com/office/drawing/2014/main" id="{FC6C2E9B-F0D3-4E43-ADB6-1041D893CE8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080" y="768"/>
            <a:ext cx="483" cy="4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6" imgW="766415" imgH="650402" progId="MS_ClipArt_Gallery.2">
                    <p:embed/>
                  </p:oleObj>
                </mc:Choice>
                <mc:Fallback>
                  <p:oleObj name="Clip" r:id="rId6" imgW="766415" imgH="650402" progId="MS_ClipArt_Gallery.2">
                    <p:embed/>
                    <p:pic>
                      <p:nvPicPr>
                        <p:cNvPr id="19479" name="Object 21">
                          <a:extLst>
                            <a:ext uri="{FF2B5EF4-FFF2-40B4-BE49-F238E27FC236}">
                              <a16:creationId xmlns:a16="http://schemas.microsoft.com/office/drawing/2014/main" id="{FC6C2E9B-F0D3-4E43-ADB6-1041D893CE8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80" y="768"/>
                          <a:ext cx="483" cy="4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480" name="AutoShape 20">
              <a:extLst>
                <a:ext uri="{FF2B5EF4-FFF2-40B4-BE49-F238E27FC236}">
                  <a16:creationId xmlns:a16="http://schemas.microsoft.com/office/drawing/2014/main" id="{EC9710B7-EC2D-4DF5-BF8F-1C9CFE02FA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288"/>
              <a:ext cx="1920" cy="1632"/>
            </a:xfrm>
            <a:prstGeom prst="cloudCallout">
              <a:avLst>
                <a:gd name="adj1" fmla="val -43750"/>
                <a:gd name="adj2" fmla="val 6587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Gill Sans MT" panose="020B0502020104020203" pitchFamily="34" charset="0"/>
                <a:buChar char="–"/>
                <a:defRPr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Gill Sans MT" panose="020B0502020104020203" pitchFamily="34" charset="0"/>
                <a:buChar char="–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he-IL" altLang="he-IL" sz="18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4349" name="Group 13">
            <a:extLst>
              <a:ext uri="{FF2B5EF4-FFF2-40B4-BE49-F238E27FC236}">
                <a16:creationId xmlns:a16="http://schemas.microsoft.com/office/drawing/2014/main" id="{E6381636-6F4E-4943-9D6C-AED4EAF27AD2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4343400"/>
            <a:ext cx="4191000" cy="2286000"/>
            <a:chOff x="2928" y="2736"/>
            <a:chExt cx="2640" cy="1440"/>
          </a:xfrm>
        </p:grpSpPr>
        <p:graphicFrame>
          <p:nvGraphicFramePr>
            <p:cNvPr id="19472" name="Object 18">
              <a:extLst>
                <a:ext uri="{FF2B5EF4-FFF2-40B4-BE49-F238E27FC236}">
                  <a16:creationId xmlns:a16="http://schemas.microsoft.com/office/drawing/2014/main" id="{A688A1DA-971E-4AC7-8E5F-E574CB8FCA0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128" y="2976"/>
            <a:ext cx="299" cy="3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8" imgW="475013" imgH="592853" progId="MS_ClipArt_Gallery.2">
                    <p:embed/>
                  </p:oleObj>
                </mc:Choice>
                <mc:Fallback>
                  <p:oleObj name="Clip" r:id="rId8" imgW="475013" imgH="592853" progId="MS_ClipArt_Gallery.2">
                    <p:embed/>
                    <p:pic>
                      <p:nvPicPr>
                        <p:cNvPr id="19472" name="Object 18">
                          <a:extLst>
                            <a:ext uri="{FF2B5EF4-FFF2-40B4-BE49-F238E27FC236}">
                              <a16:creationId xmlns:a16="http://schemas.microsoft.com/office/drawing/2014/main" id="{A688A1DA-971E-4AC7-8E5F-E574CB8FCA0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8" y="2976"/>
                          <a:ext cx="299" cy="3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473" name="Object 17">
              <a:extLst>
                <a:ext uri="{FF2B5EF4-FFF2-40B4-BE49-F238E27FC236}">
                  <a16:creationId xmlns:a16="http://schemas.microsoft.com/office/drawing/2014/main" id="{2A6E8F53-C0D7-460D-A3B6-919AC86900A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800" y="2976"/>
            <a:ext cx="485" cy="3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0" imgW="770839" imgH="540410" progId="MS_ClipArt_Gallery.2">
                    <p:embed/>
                  </p:oleObj>
                </mc:Choice>
                <mc:Fallback>
                  <p:oleObj name="Clip" r:id="rId10" imgW="770839" imgH="540410" progId="MS_ClipArt_Gallery.2">
                    <p:embed/>
                    <p:pic>
                      <p:nvPicPr>
                        <p:cNvPr id="19473" name="Object 17">
                          <a:extLst>
                            <a:ext uri="{FF2B5EF4-FFF2-40B4-BE49-F238E27FC236}">
                              <a16:creationId xmlns:a16="http://schemas.microsoft.com/office/drawing/2014/main" id="{2A6E8F53-C0D7-460D-A3B6-919AC86900A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00" y="2976"/>
                          <a:ext cx="485" cy="3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474" name="Object 16">
              <a:extLst>
                <a:ext uri="{FF2B5EF4-FFF2-40B4-BE49-F238E27FC236}">
                  <a16:creationId xmlns:a16="http://schemas.microsoft.com/office/drawing/2014/main" id="{D7A7B435-8A8E-4467-89AB-5473DDED3F0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12" y="3360"/>
            <a:ext cx="479" cy="4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2" imgW="760021" imgH="1053250" progId="MS_ClipArt_Gallery.2">
                    <p:embed/>
                  </p:oleObj>
                </mc:Choice>
                <mc:Fallback>
                  <p:oleObj name="Clip" r:id="rId12" imgW="760021" imgH="1053250" progId="MS_ClipArt_Gallery.2">
                    <p:embed/>
                    <p:pic>
                      <p:nvPicPr>
                        <p:cNvPr id="19474" name="Object 16">
                          <a:extLst>
                            <a:ext uri="{FF2B5EF4-FFF2-40B4-BE49-F238E27FC236}">
                              <a16:creationId xmlns:a16="http://schemas.microsoft.com/office/drawing/2014/main" id="{D7A7B435-8A8E-4467-89AB-5473DDED3F0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3360"/>
                          <a:ext cx="479" cy="4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475" name="Object 15">
              <a:extLst>
                <a:ext uri="{FF2B5EF4-FFF2-40B4-BE49-F238E27FC236}">
                  <a16:creationId xmlns:a16="http://schemas.microsoft.com/office/drawing/2014/main" id="{F49D3507-563D-4B14-A1AB-06488D6D49D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744" y="3360"/>
            <a:ext cx="698" cy="3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4" imgW="1109167" imgH="602590" progId="MS_ClipArt_Gallery.2">
                    <p:embed/>
                  </p:oleObj>
                </mc:Choice>
                <mc:Fallback>
                  <p:oleObj name="Clip" r:id="rId14" imgW="1109167" imgH="602590" progId="MS_ClipArt_Gallery.2">
                    <p:embed/>
                    <p:pic>
                      <p:nvPicPr>
                        <p:cNvPr id="19475" name="Object 15">
                          <a:extLst>
                            <a:ext uri="{FF2B5EF4-FFF2-40B4-BE49-F238E27FC236}">
                              <a16:creationId xmlns:a16="http://schemas.microsoft.com/office/drawing/2014/main" id="{F49D3507-563D-4B14-A1AB-06488D6D49D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44" y="3360"/>
                          <a:ext cx="698" cy="3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476" name="AutoShape 14">
              <a:extLst>
                <a:ext uri="{FF2B5EF4-FFF2-40B4-BE49-F238E27FC236}">
                  <a16:creationId xmlns:a16="http://schemas.microsoft.com/office/drawing/2014/main" id="{4EA26E93-1D1F-4AC4-AF12-672BCE6A23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2736"/>
              <a:ext cx="2640" cy="1440"/>
            </a:xfrm>
            <a:prstGeom prst="cloudCallout">
              <a:avLst>
                <a:gd name="adj1" fmla="val -49051"/>
                <a:gd name="adj2" fmla="val -77222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Gill Sans MT" panose="020B0502020104020203" pitchFamily="34" charset="0"/>
                <a:buChar char="–"/>
                <a:defRPr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Gill Sans MT" panose="020B0502020104020203" pitchFamily="34" charset="0"/>
                <a:buChar char="–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he-IL" altLang="he-IL" sz="18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4344" name="Group 8">
            <a:extLst>
              <a:ext uri="{FF2B5EF4-FFF2-40B4-BE49-F238E27FC236}">
                <a16:creationId xmlns:a16="http://schemas.microsoft.com/office/drawing/2014/main" id="{274E1D03-9A1B-4622-A83E-587CA65A63B8}"/>
              </a:ext>
            </a:extLst>
          </p:cNvPr>
          <p:cNvGrpSpPr>
            <a:grpSpLocks/>
          </p:cNvGrpSpPr>
          <p:nvPr/>
        </p:nvGrpSpPr>
        <p:grpSpPr bwMode="auto">
          <a:xfrm>
            <a:off x="879475" y="3733800"/>
            <a:ext cx="3471863" cy="2667000"/>
            <a:chOff x="528" y="2448"/>
            <a:chExt cx="1920" cy="1680"/>
          </a:xfrm>
        </p:grpSpPr>
        <p:graphicFrame>
          <p:nvGraphicFramePr>
            <p:cNvPr id="19468" name="Object 12">
              <a:extLst>
                <a:ext uri="{FF2B5EF4-FFF2-40B4-BE49-F238E27FC236}">
                  <a16:creationId xmlns:a16="http://schemas.microsoft.com/office/drawing/2014/main" id="{768EFCE8-C789-4A9C-A3C4-5EACBFBC2C6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24" y="2832"/>
            <a:ext cx="521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6" imgW="826705" imgH="914400" progId="MS_ClipArt_Gallery.2">
                    <p:embed/>
                  </p:oleObj>
                </mc:Choice>
                <mc:Fallback>
                  <p:oleObj name="Clip" r:id="rId16" imgW="826705" imgH="914400" progId="MS_ClipArt_Gallery.2">
                    <p:embed/>
                    <p:pic>
                      <p:nvPicPr>
                        <p:cNvPr id="19468" name="Object 12">
                          <a:extLst>
                            <a:ext uri="{FF2B5EF4-FFF2-40B4-BE49-F238E27FC236}">
                              <a16:creationId xmlns:a16="http://schemas.microsoft.com/office/drawing/2014/main" id="{768EFCE8-C789-4A9C-A3C4-5EACBFBC2C6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24" y="2832"/>
                          <a:ext cx="521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469" name="Object 11">
              <a:extLst>
                <a:ext uri="{FF2B5EF4-FFF2-40B4-BE49-F238E27FC236}">
                  <a16:creationId xmlns:a16="http://schemas.microsoft.com/office/drawing/2014/main" id="{6CEC7B6C-C957-430E-A37F-76997502BB1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960" y="2640"/>
            <a:ext cx="700" cy="7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8" imgW="1111910" imgH="1799539" progId="MS_ClipArt_Gallery.2">
                    <p:embed/>
                  </p:oleObj>
                </mc:Choice>
                <mc:Fallback>
                  <p:oleObj name="Clip" r:id="rId18" imgW="1111910" imgH="1799539" progId="MS_ClipArt_Gallery.2">
                    <p:embed/>
                    <p:pic>
                      <p:nvPicPr>
                        <p:cNvPr id="19469" name="Object 11">
                          <a:extLst>
                            <a:ext uri="{FF2B5EF4-FFF2-40B4-BE49-F238E27FC236}">
                              <a16:creationId xmlns:a16="http://schemas.microsoft.com/office/drawing/2014/main" id="{6CEC7B6C-C957-430E-A37F-76997502BB1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60" y="2640"/>
                          <a:ext cx="700" cy="74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470" name="Object 10">
              <a:extLst>
                <a:ext uri="{FF2B5EF4-FFF2-40B4-BE49-F238E27FC236}">
                  <a16:creationId xmlns:a16="http://schemas.microsoft.com/office/drawing/2014/main" id="{FAF7D7ED-F749-4C2E-8504-EDF44F5D298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24" y="3360"/>
            <a:ext cx="1136" cy="6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0" imgW="1803197" imgH="988466" progId="MS_ClipArt_Gallery.2">
                    <p:embed/>
                  </p:oleObj>
                </mc:Choice>
                <mc:Fallback>
                  <p:oleObj name="Clip" r:id="rId20" imgW="1803197" imgH="988466" progId="MS_ClipArt_Gallery.2">
                    <p:embed/>
                    <p:pic>
                      <p:nvPicPr>
                        <p:cNvPr id="19470" name="Object 10">
                          <a:extLst>
                            <a:ext uri="{FF2B5EF4-FFF2-40B4-BE49-F238E27FC236}">
                              <a16:creationId xmlns:a16="http://schemas.microsoft.com/office/drawing/2014/main" id="{FAF7D7ED-F749-4C2E-8504-EDF44F5D298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4" y="3360"/>
                          <a:ext cx="1136" cy="62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471" name="AutoShape 9">
              <a:extLst>
                <a:ext uri="{FF2B5EF4-FFF2-40B4-BE49-F238E27FC236}">
                  <a16:creationId xmlns:a16="http://schemas.microsoft.com/office/drawing/2014/main" id="{7A176770-BB2E-43C6-8E34-89F3EBD997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2448"/>
              <a:ext cx="1920" cy="1680"/>
            </a:xfrm>
            <a:prstGeom prst="cloudCallout">
              <a:avLst>
                <a:gd name="adj1" fmla="val 67398"/>
                <a:gd name="adj2" fmla="val -5440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Gill Sans MT" panose="020B0502020104020203" pitchFamily="34" charset="0"/>
                <a:buChar char="–"/>
                <a:defRPr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Gill Sans MT" panose="020B0502020104020203" pitchFamily="34" charset="0"/>
                <a:buChar char="–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he-IL" altLang="he-IL" sz="18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14342" name="Picture 6">
            <a:hlinkClick r:id="rId22"/>
            <a:extLst>
              <a:ext uri="{FF2B5EF4-FFF2-40B4-BE49-F238E27FC236}">
                <a16:creationId xmlns:a16="http://schemas.microsoft.com/office/drawing/2014/main" id="{64593076-05E5-47E2-8D03-15318954C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151563"/>
            <a:ext cx="976313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1" name="Text Box 5">
            <a:extLst>
              <a:ext uri="{FF2B5EF4-FFF2-40B4-BE49-F238E27FC236}">
                <a16:creationId xmlns:a16="http://schemas.microsoft.com/office/drawing/2014/main" id="{E1DE43C3-4BD9-46E0-93C7-E11A26D4F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734" y="3825875"/>
            <a:ext cx="232004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2400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אקוסטית-שמיעתית</a:t>
            </a:r>
            <a:endParaRPr lang="en-US" altLang="he-IL" sz="2400" dirty="0">
              <a:solidFill>
                <a:srgbClr val="FF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4340" name="Text Box 4">
            <a:extLst>
              <a:ext uri="{FF2B5EF4-FFF2-40B4-BE49-F238E27FC236}">
                <a16:creationId xmlns:a16="http://schemas.microsoft.com/office/drawing/2014/main" id="{D24A6DE9-F03B-4F8D-9AA4-AA0C91EB5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81200"/>
            <a:ext cx="1752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2800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חזותית</a:t>
            </a:r>
            <a:endParaRPr lang="en-US" altLang="he-IL" sz="2800" dirty="0">
              <a:solidFill>
                <a:srgbClr val="FF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4339" name="Text Box 3">
            <a:extLst>
              <a:ext uri="{FF2B5EF4-FFF2-40B4-BE49-F238E27FC236}">
                <a16:creationId xmlns:a16="http://schemas.microsoft.com/office/drawing/2014/main" id="{8299FF81-B94D-4031-9EFE-5ADD05382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5105400"/>
            <a:ext cx="1295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2400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ריח/טעם</a:t>
            </a:r>
            <a:endParaRPr lang="en-US" altLang="he-IL" sz="2400" dirty="0">
              <a:solidFill>
                <a:srgbClr val="FF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4338" name="AutoShape 2">
            <a:extLst>
              <a:ext uri="{FF2B5EF4-FFF2-40B4-BE49-F238E27FC236}">
                <a16:creationId xmlns:a16="http://schemas.microsoft.com/office/drawing/2014/main" id="{15F5A705-2BAC-48E0-8A3A-03EE3A1DB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462" y="414338"/>
            <a:ext cx="2246337" cy="1546086"/>
          </a:xfrm>
          <a:prstGeom prst="cloudCallout">
            <a:avLst>
              <a:gd name="adj1" fmla="val 100361"/>
              <a:gd name="adj2" fmla="val 39398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2400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מישוש.. </a:t>
            </a:r>
          </a:p>
          <a:p>
            <a:pPr algn="l" rtl="0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2400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סמנטית..</a:t>
            </a:r>
            <a:endParaRPr lang="en-US" altLang="he-IL" sz="2400" dirty="0">
              <a:solidFill>
                <a:srgbClr val="FF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4361" name="Rectangle 25">
            <a:extLst>
              <a:ext uri="{FF2B5EF4-FFF2-40B4-BE49-F238E27FC236}">
                <a16:creationId xmlns:a16="http://schemas.microsoft.com/office/drawing/2014/main" id="{41483C14-4671-4810-B436-F9B51FA4352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143000"/>
            <a:ext cx="7772400" cy="11430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e-IL" altLang="he-IL">
                <a:cs typeface="+mj-cs"/>
              </a:rPr>
              <a:t>סוגי סכמות</a:t>
            </a:r>
            <a:endParaRPr lang="en-US" altLang="he-IL"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utoUpdateAnimBg="0"/>
      <p:bldP spid="14340" grpId="0" autoUpdateAnimBg="0"/>
      <p:bldP spid="14339" grpId="0" autoUpdateAnimBg="0"/>
      <p:bldP spid="14338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9288231-C7C3-4DE7-9B4B-AE8C42371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7262" y="484632"/>
            <a:ext cx="2658026" cy="1609344"/>
          </a:xfrm>
          <a:ln>
            <a:noFill/>
          </a:ln>
        </p:spPr>
        <p:txBody>
          <a:bodyPr>
            <a:normAutofit/>
          </a:bodyPr>
          <a:lstStyle/>
          <a:p>
            <a:pPr algn="r"/>
            <a:r>
              <a:rPr lang="he-IL" sz="3600" b="0" dirty="0">
                <a:latin typeface="David" panose="020E0502060401010101" pitchFamily="34" charset="-79"/>
                <a:cs typeface="David" panose="020E0502060401010101" pitchFamily="34" charset="-79"/>
              </a:rPr>
              <a:t>תיאורית השלבים (פיאז'ה): 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C817EF9A-BC73-4320-B2C1-EAE1421A6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7263" y="2578608"/>
            <a:ext cx="2658025" cy="3593592"/>
          </a:xfrm>
        </p:spPr>
        <p:txBody>
          <a:bodyPr>
            <a:normAutofit/>
          </a:bodyPr>
          <a:lstStyle/>
          <a:p>
            <a:r>
              <a:rPr lang="he-IL" sz="2800" dirty="0">
                <a:latin typeface="David" panose="020E0502060401010101" pitchFamily="34" charset="-79"/>
                <a:cs typeface="David" panose="020E0502060401010101" pitchFamily="34" charset="-79"/>
              </a:rPr>
              <a:t>שלבים התפתחותיים אוניברסליים</a:t>
            </a:r>
          </a:p>
          <a:p>
            <a:r>
              <a:rPr lang="he-IL" sz="2800" dirty="0">
                <a:latin typeface="David" panose="020E0502060401010101" pitchFamily="34" charset="-79"/>
                <a:cs typeface="David" panose="020E0502060401010101" pitchFamily="34" charset="-79"/>
              </a:rPr>
              <a:t>בנויים זה על גב זה</a:t>
            </a:r>
          </a:p>
          <a:p>
            <a:r>
              <a:rPr lang="he-IL" sz="2800" dirty="0">
                <a:latin typeface="David" panose="020E0502060401010101" pitchFamily="34" charset="-79"/>
                <a:cs typeface="David" panose="020E0502060401010101" pitchFamily="34" charset="-79"/>
              </a:rPr>
              <a:t>לא כל בני האדם מגיעים לשלב האחרון</a:t>
            </a:r>
          </a:p>
        </p:txBody>
      </p:sp>
      <p:pic>
        <p:nvPicPr>
          <p:cNvPr id="5" name="תמונה 4" descr="ילדה היושבת על מדרגות ומשתמשת ב- Tablet דיגיטלי">
            <a:extLst>
              <a:ext uri="{FF2B5EF4-FFF2-40B4-BE49-F238E27FC236}">
                <a16:creationId xmlns:a16="http://schemas.microsoft.com/office/drawing/2014/main" id="{CD22B6F8-F207-4CB6-A948-BDBFEDA9D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99" y="1711412"/>
            <a:ext cx="5161702" cy="344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813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B184E688-5A92-49EA-9A41-A5F7D7A5C0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14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131" r="8868" b="-1"/>
          <a:stretch/>
        </p:blipFill>
        <p:spPr>
          <a:xfrm>
            <a:off x="20" y="10"/>
            <a:ext cx="9143980" cy="6857989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99288231-C7C3-4DE7-9B4B-AE8C42371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86" y="484632"/>
            <a:ext cx="7543800" cy="1609344"/>
          </a:xfrm>
        </p:spPr>
        <p:txBody>
          <a:bodyPr anchor="ctr">
            <a:normAutofit fontScale="90000"/>
          </a:bodyPr>
          <a:lstStyle/>
          <a:p>
            <a:pPr algn="r"/>
            <a:br>
              <a:rPr lang="he-IL" sz="4400" b="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</a:br>
            <a:br>
              <a:rPr lang="he-IL" sz="4400" b="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sz="4400" b="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ארבעת שלבי ההתפתחות: 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C817EF9A-BC73-4320-B2C1-EAE1421A6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386" y="2924944"/>
            <a:ext cx="7543800" cy="324725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השלב הסנסורי מוטורי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השלב הפרה-אופרציונלי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שלב האופרציות המוחשיות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שלב האופרציות הפורמליות</a:t>
            </a:r>
          </a:p>
        </p:txBody>
      </p:sp>
    </p:spTree>
    <p:extLst>
      <p:ext uri="{BB962C8B-B14F-4D97-AF65-F5344CB8AC3E}">
        <p14:creationId xmlns:p14="http://schemas.microsoft.com/office/powerpoint/2010/main" val="10118774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7" name="Text Box 11">
            <a:extLst>
              <a:ext uri="{FF2B5EF4-FFF2-40B4-BE49-F238E27FC236}">
                <a16:creationId xmlns:a16="http://schemas.microsoft.com/office/drawing/2014/main" id="{DC1D50BD-853E-473C-94EC-6B65F3B28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546" y="-819472"/>
            <a:ext cx="7386095" cy="38708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endParaRPr lang="he-IL" altLang="he-IL" sz="2400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endParaRPr lang="he-IL" altLang="he-IL" sz="2400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endParaRPr lang="he-IL" altLang="he-IL" sz="2400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endParaRPr lang="he-IL" altLang="he-IL" sz="2400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endParaRPr lang="he-IL" altLang="he-IL" sz="2800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28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האינטליגנציה בגיל זה מובעת באמצעות תחושות (סנסור)  ותנועות (מוטוריקה)</a:t>
            </a:r>
          </a:p>
        </p:txBody>
      </p:sp>
      <p:sp>
        <p:nvSpPr>
          <p:cNvPr id="34826" name="Text Box 10">
            <a:extLst>
              <a:ext uri="{FF2B5EF4-FFF2-40B4-BE49-F238E27FC236}">
                <a16:creationId xmlns:a16="http://schemas.microsoft.com/office/drawing/2014/main" id="{669E4D7C-9061-4C50-8B19-9FF8C142D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8886495" cy="135421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4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השלב הסנסורי - מוטורי גילאי 0-2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28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אינטליגנציה  מעשית הבאה לידי ביטוי ברכישת יכולות מוטוריות</a:t>
            </a:r>
          </a:p>
        </p:txBody>
      </p:sp>
      <p:sp>
        <p:nvSpPr>
          <p:cNvPr id="21510" name="Text Box 9">
            <a:extLst>
              <a:ext uri="{FF2B5EF4-FFF2-40B4-BE49-F238E27FC236}">
                <a16:creationId xmlns:a16="http://schemas.microsoft.com/office/drawing/2014/main" id="{CCB85DB2-836E-4C79-8259-03108326A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8256" y="2284512"/>
            <a:ext cx="1773404" cy="476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endParaRPr lang="he-IL" altLang="he-IL" sz="180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1511" name="Text Box 8">
            <a:extLst>
              <a:ext uri="{FF2B5EF4-FFF2-40B4-BE49-F238E27FC236}">
                <a16:creationId xmlns:a16="http://schemas.microsoft.com/office/drawing/2014/main" id="{8218F505-F97D-404D-A376-FA9E632990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878" y="1598712"/>
            <a:ext cx="886702" cy="476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endParaRPr lang="he-IL" altLang="he-IL" sz="180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4823" name="Text Box 7">
            <a:extLst>
              <a:ext uri="{FF2B5EF4-FFF2-40B4-BE49-F238E27FC236}">
                <a16:creationId xmlns:a16="http://schemas.microsoft.com/office/drawing/2014/main" id="{46BC946B-4297-49EC-9D24-1FA7FD29D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4048" y="2973283"/>
            <a:ext cx="4106179" cy="224676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endParaRPr lang="he-IL" altLang="he-IL" sz="2800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endParaRPr lang="he-IL" altLang="he-IL" sz="2800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28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רכישת  התנועות  נובעת מגירויים תחושתיים</a:t>
            </a:r>
          </a:p>
        </p:txBody>
      </p:sp>
      <p:pic>
        <p:nvPicPr>
          <p:cNvPr id="34820" name="Picture 4" descr="bbcar">
            <a:extLst>
              <a:ext uri="{FF2B5EF4-FFF2-40B4-BE49-F238E27FC236}">
                <a16:creationId xmlns:a16="http://schemas.microsoft.com/office/drawing/2014/main" id="{A2271161-79C9-46F0-B947-20E1D4E1D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721" y="4447676"/>
            <a:ext cx="3813697" cy="1623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 descr="bbcookie">
            <a:extLst>
              <a:ext uri="{FF2B5EF4-FFF2-40B4-BE49-F238E27FC236}">
                <a16:creationId xmlns:a16="http://schemas.microsoft.com/office/drawing/2014/main" id="{18F850C1-3E66-4887-87A6-A0D6E8308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722" y="2952929"/>
            <a:ext cx="3813697" cy="1631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7" grpId="0" animBg="1" autoUpdateAnimBg="0"/>
      <p:bldP spid="34826" grpId="0" animBg="1" autoUpdateAnimBg="0"/>
      <p:bldP spid="34823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0" name="Text Box 10">
            <a:extLst>
              <a:ext uri="{FF2B5EF4-FFF2-40B4-BE49-F238E27FC236}">
                <a16:creationId xmlns:a16="http://schemas.microsoft.com/office/drawing/2014/main" id="{38543A94-47F0-49AE-B56F-748DD6142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74850"/>
            <a:ext cx="748646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24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שלב זה נפתח עם רכישת התפקוד הסמלי. הילד מסוגל כעת לייצג אובייקטים בסמלים (דימויים, מילים) והוא משוחרר מהשימוש בעצמים עצמם (כלומר, פעילויות סנסוריות מוטוריות)</a:t>
            </a:r>
          </a:p>
        </p:txBody>
      </p:sp>
      <p:graphicFrame>
        <p:nvGraphicFramePr>
          <p:cNvPr id="40969" name="Object 9">
            <a:hlinkClick r:id="rId2" action="ppaction://hlinksldjump"/>
            <a:extLst>
              <a:ext uri="{FF2B5EF4-FFF2-40B4-BE49-F238E27FC236}">
                <a16:creationId xmlns:a16="http://schemas.microsoft.com/office/drawing/2014/main" id="{6C2D9123-9A07-4F99-BEAB-79B40EF56BF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24600" y="3505200"/>
          <a:ext cx="2133600" cy="180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תמונת מפת סיביות" r:id="rId3" imgW="3629532" imgH="3067478" progId="Paint.Picture">
                  <p:embed/>
                </p:oleObj>
              </mc:Choice>
              <mc:Fallback>
                <p:oleObj name="תמונת מפת סיביות" r:id="rId3" imgW="3629532" imgH="3067478" progId="Paint.Picture">
                  <p:embed/>
                  <p:pic>
                    <p:nvPicPr>
                      <p:cNvPr id="40969" name="Object 9">
                        <a:hlinkClick r:id="rId2" action="ppaction://hlinksldjump"/>
                        <a:extLst>
                          <a:ext uri="{FF2B5EF4-FFF2-40B4-BE49-F238E27FC236}">
                            <a16:creationId xmlns:a16="http://schemas.microsoft.com/office/drawing/2014/main" id="{6C2D9123-9A07-4F99-BEAB-79B40EF56BF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3505200"/>
                        <a:ext cx="2133600" cy="180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60066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8" name="Text Box 8">
            <a:hlinkClick r:id="rId5" action="ppaction://hlinksldjump"/>
            <a:extLst>
              <a:ext uri="{FF2B5EF4-FFF2-40B4-BE49-F238E27FC236}">
                <a16:creationId xmlns:a16="http://schemas.microsoft.com/office/drawing/2014/main" id="{CC6B1FF1-F477-48CE-A38A-778A10DDB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114800"/>
            <a:ext cx="2133600" cy="1098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he-IL" sz="6600" dirty="0">
                <a:solidFill>
                  <a:srgbClr val="660066"/>
                </a:solidFill>
                <a:latin typeface="Kids" pitchFamily="66" charset="0"/>
              </a:rPr>
              <a:t>A</a:t>
            </a:r>
            <a:r>
              <a:rPr lang="en-US" altLang="he-IL" sz="6600" dirty="0">
                <a:solidFill>
                  <a:srgbClr val="FFFF00"/>
                </a:solidFill>
                <a:latin typeface="Kids" pitchFamily="66" charset="0"/>
              </a:rPr>
              <a:t>B</a:t>
            </a:r>
            <a:r>
              <a:rPr lang="en-US" altLang="he-IL" sz="6600" dirty="0">
                <a:solidFill>
                  <a:srgbClr val="FF3300"/>
                </a:solidFill>
                <a:latin typeface="Kids" pitchFamily="66" charset="0"/>
              </a:rPr>
              <a:t>C</a:t>
            </a:r>
          </a:p>
        </p:txBody>
      </p:sp>
      <p:pic>
        <p:nvPicPr>
          <p:cNvPr id="40967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86BF41C3-16A7-45C0-936A-50791DAD1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29000"/>
            <a:ext cx="2339975" cy="1758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6" name="Text Box 6">
            <a:extLst>
              <a:ext uri="{FF2B5EF4-FFF2-40B4-BE49-F238E27FC236}">
                <a16:creationId xmlns:a16="http://schemas.microsoft.com/office/drawing/2014/main" id="{1394DA91-E015-42C4-8B75-16A55FFFF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1871" y="5440362"/>
            <a:ext cx="2057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32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חיקוי</a:t>
            </a:r>
          </a:p>
        </p:txBody>
      </p:sp>
      <p:sp>
        <p:nvSpPr>
          <p:cNvPr id="40965" name="Text Box 5">
            <a:extLst>
              <a:ext uri="{FF2B5EF4-FFF2-40B4-BE49-F238E27FC236}">
                <a16:creationId xmlns:a16="http://schemas.microsoft.com/office/drawing/2014/main" id="{65626A38-1169-4125-8136-07DE6E377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5334000"/>
            <a:ext cx="2057400" cy="5794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32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שפה</a:t>
            </a:r>
          </a:p>
        </p:txBody>
      </p:sp>
      <p:sp>
        <p:nvSpPr>
          <p:cNvPr id="40964" name="Text Box 4">
            <a:extLst>
              <a:ext uri="{FF2B5EF4-FFF2-40B4-BE49-F238E27FC236}">
                <a16:creationId xmlns:a16="http://schemas.microsoft.com/office/drawing/2014/main" id="{E17DF6F8-3C02-45C7-BB69-1AE5F8E61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334000"/>
            <a:ext cx="2057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32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משחק סמלי</a:t>
            </a:r>
          </a:p>
        </p:txBody>
      </p:sp>
      <p:sp>
        <p:nvSpPr>
          <p:cNvPr id="40972" name="Rectangle 12">
            <a:extLst>
              <a:ext uri="{FF2B5EF4-FFF2-40B4-BE49-F238E27FC236}">
                <a16:creationId xmlns:a16="http://schemas.microsoft.com/office/drawing/2014/main" id="{1B8B938E-102D-410D-94AC-6B95EE91A14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47900" y="88900"/>
            <a:ext cx="6896100" cy="2087563"/>
          </a:xfrm>
        </p:spPr>
        <p:txBody>
          <a:bodyPr rtlCol="0"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he-IL" altLang="he-IL" b="0" dirty="0">
                <a:latin typeface="David" panose="020E0502060401010101" pitchFamily="34" charset="-79"/>
                <a:cs typeface="David" panose="020E0502060401010101" pitchFamily="34" charset="-79"/>
              </a:rPr>
              <a:t>השלב הפרה </a:t>
            </a:r>
            <a:r>
              <a:rPr lang="he-IL" altLang="he-IL" b="0" dirty="0" err="1">
                <a:latin typeface="David" panose="020E0502060401010101" pitchFamily="34" charset="-79"/>
                <a:cs typeface="David" panose="020E0502060401010101" pitchFamily="34" charset="-79"/>
              </a:rPr>
              <a:t>האופרציונאלי</a:t>
            </a:r>
            <a:r>
              <a:rPr lang="he-IL" altLang="he-IL" b="0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br>
              <a:rPr lang="he-IL" altLang="he-IL" b="0" dirty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altLang="he-IL" b="0" dirty="0">
                <a:latin typeface="David" panose="020E0502060401010101" pitchFamily="34" charset="-79"/>
                <a:cs typeface="David" panose="020E0502060401010101" pitchFamily="34" charset="-79"/>
              </a:rPr>
              <a:t>גילאי 2-7</a:t>
            </a:r>
            <a:endParaRPr lang="en-US" altLang="he-IL" b="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0" grpId="0" autoUpdateAnimBg="0"/>
      <p:bldP spid="40968" grpId="0" animBg="1" autoUpdateAnimBg="0"/>
      <p:bldP spid="40966" grpId="0" autoUpdateAnimBg="0"/>
      <p:bldP spid="40965" grpId="0" animBg="1" autoUpdateAnimBg="0"/>
      <p:bldP spid="40964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Text Box 5">
            <a:extLst>
              <a:ext uri="{FF2B5EF4-FFF2-40B4-BE49-F238E27FC236}">
                <a16:creationId xmlns:a16="http://schemas.microsoft.com/office/drawing/2014/main" id="{1A1494B6-9A64-41A7-B409-FB38AE456B1C}"/>
              </a:ext>
            </a:extLst>
          </p:cNvPr>
          <p:cNvSpPr txBox="1">
            <a:spLocks noChangeArrowheads="1"/>
          </p:cNvSpPr>
          <p:nvPr/>
        </p:nvSpPr>
        <p:spPr bwMode="auto">
          <a:xfrm rot="300000">
            <a:off x="6337106" y="2616522"/>
            <a:ext cx="1985570" cy="308590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</p:spPr>
        <p:txBody>
          <a:bodyPr/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endParaRPr lang="he-IL" altLang="he-IL" sz="4800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l" rtl="0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48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חיקוי</a:t>
            </a:r>
            <a:endParaRPr lang="en-US" altLang="he-IL" sz="4800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3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8" name="Text Box 6">
            <a:extLst>
              <a:ext uri="{FF2B5EF4-FFF2-40B4-BE49-F238E27FC236}">
                <a16:creationId xmlns:a16="http://schemas.microsoft.com/office/drawing/2014/main" id="{7025E284-AE0F-4131-8107-33703EDFC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772816"/>
            <a:ext cx="5040932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32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השפה היא מערכת צלילים משוכללת ומפותחת - היות ואין כל דמיון בין האובייקט לבין המילה המייצגת אותו בשפה. בתחילתו של שלב זה מבטאים ילדים לראשונה מילים ההופכות בהדרגה למשפטים קצרים, ועד לשליטה במרבית כללי הדקדוק   </a:t>
            </a:r>
          </a:p>
        </p:txBody>
      </p:sp>
      <p:sp>
        <p:nvSpPr>
          <p:cNvPr id="44037" name="Text Box 5">
            <a:extLst>
              <a:ext uri="{FF2B5EF4-FFF2-40B4-BE49-F238E27FC236}">
                <a16:creationId xmlns:a16="http://schemas.microsoft.com/office/drawing/2014/main" id="{6FD2A264-2872-45FE-A28B-62B58FD293F8}"/>
              </a:ext>
            </a:extLst>
          </p:cNvPr>
          <p:cNvSpPr txBox="1">
            <a:spLocks noChangeArrowheads="1"/>
          </p:cNvSpPr>
          <p:nvPr/>
        </p:nvSpPr>
        <p:spPr bwMode="auto">
          <a:xfrm rot="300000">
            <a:off x="6282586" y="2401070"/>
            <a:ext cx="3138773" cy="2883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8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רכישת שפה</a:t>
            </a:r>
            <a:endParaRPr lang="en-US" altLang="he-IL" sz="8000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8" grpId="0" autoUpdateAnimBg="0"/>
      <p:bldP spid="44037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ילד עם מטוס דאון צעצוע">
            <a:extLst>
              <a:ext uri="{FF2B5EF4-FFF2-40B4-BE49-F238E27FC236}">
                <a16:creationId xmlns:a16="http://schemas.microsoft.com/office/drawing/2014/main" id="{DDF0F870-29E1-4714-9D3C-DB3D95D48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4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9040"/>
            <a:ext cx="9144000" cy="3068960"/>
          </a:xfrm>
          <a:prstGeom prst="rect">
            <a:avLst/>
          </a:prstGeom>
        </p:spPr>
      </p:pic>
      <p:sp>
        <p:nvSpPr>
          <p:cNvPr id="46085" name="Text Box 5">
            <a:extLst>
              <a:ext uri="{FF2B5EF4-FFF2-40B4-BE49-F238E27FC236}">
                <a16:creationId xmlns:a16="http://schemas.microsoft.com/office/drawing/2014/main" id="{2F53CB1C-CBDD-48CB-8120-40AE6DA1B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16632"/>
            <a:ext cx="8568952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4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התפקוד הסמלי </a:t>
            </a:r>
            <a:r>
              <a:rPr lang="he-IL" altLang="he-IL" sz="28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מאפשר לילד להשתחרר ממגבלות שמטילות עליו הפעולות הסנסוריות- מוטוריות ולחשוב על דברים שאינם קיימים ברגע נתון.</a:t>
            </a:r>
          </a:p>
          <a:p>
            <a:pPr algn="just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endParaRPr lang="he-IL" altLang="he-IL" sz="2800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46084" name="Text Box 4">
            <a:extLst>
              <a:ext uri="{FF2B5EF4-FFF2-40B4-BE49-F238E27FC236}">
                <a16:creationId xmlns:a16="http://schemas.microsoft.com/office/drawing/2014/main" id="{7EC24ABE-210B-44A4-BB54-FFD221B8A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1196752"/>
            <a:ext cx="4392488" cy="3739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endParaRPr lang="he-IL" altLang="he-IL" sz="2800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28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תקופה זו מכונה "פרה אופרציונלית" – "קדם- הגיוני" למרות שהפעוטות רכשו כבר את התפקוד הסמלי, הם אינם מסוגלים עדיין לחשוב על- פי כללי ההיגיון. </a:t>
            </a:r>
            <a:endParaRPr lang="en-US" altLang="he-IL" sz="2800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l" rtl="0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endParaRPr lang="en-US" altLang="he-IL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5" grpId="0" autoUpdateAnimBg="0"/>
      <p:bldP spid="46084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99" name="Text Box 15">
            <a:extLst>
              <a:ext uri="{FF2B5EF4-FFF2-40B4-BE49-F238E27FC236}">
                <a16:creationId xmlns:a16="http://schemas.microsoft.com/office/drawing/2014/main" id="{239132F3-1FA5-4F58-9C1E-6B165450A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475" y="459644"/>
            <a:ext cx="737800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4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השלב הפרה-אופרציונלי:</a:t>
            </a:r>
          </a:p>
        </p:txBody>
      </p:sp>
      <p:pic>
        <p:nvPicPr>
          <p:cNvPr id="93198" name="Picture 14">
            <a:extLst>
              <a:ext uri="{FF2B5EF4-FFF2-40B4-BE49-F238E27FC236}">
                <a16:creationId xmlns:a16="http://schemas.microsoft.com/office/drawing/2014/main" id="{EEBD5ED6-41E3-465E-9754-6AB720FA7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267200"/>
            <a:ext cx="3305175" cy="189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197" name="Picture 13">
            <a:extLst>
              <a:ext uri="{FF2B5EF4-FFF2-40B4-BE49-F238E27FC236}">
                <a16:creationId xmlns:a16="http://schemas.microsoft.com/office/drawing/2014/main" id="{5AFDD88F-7231-476C-ACC9-9B87623B5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05200"/>
            <a:ext cx="2605088" cy="304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3191" name="Group 7">
            <a:extLst>
              <a:ext uri="{FF2B5EF4-FFF2-40B4-BE49-F238E27FC236}">
                <a16:creationId xmlns:a16="http://schemas.microsoft.com/office/drawing/2014/main" id="{607E9852-CB83-44F5-AE4F-922E51047E99}"/>
              </a:ext>
            </a:extLst>
          </p:cNvPr>
          <p:cNvGrpSpPr>
            <a:grpSpLocks/>
          </p:cNvGrpSpPr>
          <p:nvPr/>
        </p:nvGrpSpPr>
        <p:grpSpPr bwMode="auto">
          <a:xfrm>
            <a:off x="4175920" y="1772816"/>
            <a:ext cx="1858963" cy="3959225"/>
            <a:chOff x="2640" y="720"/>
            <a:chExt cx="1171" cy="2521"/>
          </a:xfrm>
        </p:grpSpPr>
        <p:grpSp>
          <p:nvGrpSpPr>
            <p:cNvPr id="27659" name="Group 10">
              <a:extLst>
                <a:ext uri="{FF2B5EF4-FFF2-40B4-BE49-F238E27FC236}">
                  <a16:creationId xmlns:a16="http://schemas.microsoft.com/office/drawing/2014/main" id="{997CC15F-6763-4DC3-A2C1-208CA4B331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40" y="720"/>
              <a:ext cx="1171" cy="2507"/>
              <a:chOff x="2640" y="720"/>
              <a:chExt cx="1171" cy="2507"/>
            </a:xfrm>
          </p:grpSpPr>
          <p:sp>
            <p:nvSpPr>
              <p:cNvPr id="27662" name="Freeform 12">
                <a:extLst>
                  <a:ext uri="{FF2B5EF4-FFF2-40B4-BE49-F238E27FC236}">
                    <a16:creationId xmlns:a16="http://schemas.microsoft.com/office/drawing/2014/main" id="{C475C934-B14D-46C1-8EE5-E6932A6A5F3E}"/>
                  </a:ext>
                </a:extLst>
              </p:cNvPr>
              <p:cNvSpPr>
                <a:spLocks/>
              </p:cNvSpPr>
              <p:nvPr/>
            </p:nvSpPr>
            <p:spPr bwMode="auto">
              <a:xfrm rot="19229022" flipH="1">
                <a:off x="2640" y="720"/>
                <a:ext cx="1171" cy="1248"/>
              </a:xfrm>
              <a:custGeom>
                <a:avLst/>
                <a:gdLst>
                  <a:gd name="T0" fmla="*/ 929 w 827"/>
                  <a:gd name="T1" fmla="*/ 18 h 989"/>
                  <a:gd name="T2" fmla="*/ 1097 w 827"/>
                  <a:gd name="T3" fmla="*/ 5 h 989"/>
                  <a:gd name="T4" fmla="*/ 1252 w 827"/>
                  <a:gd name="T5" fmla="*/ 0 h 989"/>
                  <a:gd name="T6" fmla="*/ 1393 w 827"/>
                  <a:gd name="T7" fmla="*/ 10 h 989"/>
                  <a:gd name="T8" fmla="*/ 1529 w 827"/>
                  <a:gd name="T9" fmla="*/ 33 h 989"/>
                  <a:gd name="T10" fmla="*/ 1652 w 827"/>
                  <a:gd name="T11" fmla="*/ 68 h 989"/>
                  <a:gd name="T12" fmla="*/ 1760 w 827"/>
                  <a:gd name="T13" fmla="*/ 114 h 989"/>
                  <a:gd name="T14" fmla="*/ 1859 w 827"/>
                  <a:gd name="T15" fmla="*/ 167 h 989"/>
                  <a:gd name="T16" fmla="*/ 1951 w 827"/>
                  <a:gd name="T17" fmla="*/ 227 h 989"/>
                  <a:gd name="T18" fmla="*/ 2033 w 827"/>
                  <a:gd name="T19" fmla="*/ 294 h 989"/>
                  <a:gd name="T20" fmla="*/ 2101 w 827"/>
                  <a:gd name="T21" fmla="*/ 370 h 989"/>
                  <a:gd name="T22" fmla="*/ 2161 w 827"/>
                  <a:gd name="T23" fmla="*/ 454 h 989"/>
                  <a:gd name="T24" fmla="*/ 2213 w 827"/>
                  <a:gd name="T25" fmla="*/ 536 h 989"/>
                  <a:gd name="T26" fmla="*/ 2257 w 827"/>
                  <a:gd name="T27" fmla="*/ 625 h 989"/>
                  <a:gd name="T28" fmla="*/ 2288 w 827"/>
                  <a:gd name="T29" fmla="*/ 715 h 989"/>
                  <a:gd name="T30" fmla="*/ 2315 w 827"/>
                  <a:gd name="T31" fmla="*/ 806 h 989"/>
                  <a:gd name="T32" fmla="*/ 2336 w 827"/>
                  <a:gd name="T33" fmla="*/ 896 h 989"/>
                  <a:gd name="T34" fmla="*/ 2348 w 827"/>
                  <a:gd name="T35" fmla="*/ 1075 h 989"/>
                  <a:gd name="T36" fmla="*/ 2322 w 827"/>
                  <a:gd name="T37" fmla="*/ 1245 h 989"/>
                  <a:gd name="T38" fmla="*/ 2274 w 827"/>
                  <a:gd name="T39" fmla="*/ 1404 h 989"/>
                  <a:gd name="T40" fmla="*/ 2203 w 827"/>
                  <a:gd name="T41" fmla="*/ 1556 h 989"/>
                  <a:gd name="T42" fmla="*/ 2124 w 827"/>
                  <a:gd name="T43" fmla="*/ 1688 h 989"/>
                  <a:gd name="T44" fmla="*/ 2043 w 827"/>
                  <a:gd name="T45" fmla="*/ 1811 h 989"/>
                  <a:gd name="T46" fmla="*/ 1967 w 827"/>
                  <a:gd name="T47" fmla="*/ 1909 h 989"/>
                  <a:gd name="T48" fmla="*/ 1904 w 827"/>
                  <a:gd name="T49" fmla="*/ 1987 h 989"/>
                  <a:gd name="T50" fmla="*/ 1803 w 827"/>
                  <a:gd name="T51" fmla="*/ 1986 h 989"/>
                  <a:gd name="T52" fmla="*/ 1701 w 827"/>
                  <a:gd name="T53" fmla="*/ 1977 h 989"/>
                  <a:gd name="T54" fmla="*/ 1592 w 827"/>
                  <a:gd name="T55" fmla="*/ 1965 h 989"/>
                  <a:gd name="T56" fmla="*/ 1485 w 827"/>
                  <a:gd name="T57" fmla="*/ 1947 h 989"/>
                  <a:gd name="T58" fmla="*/ 1379 w 827"/>
                  <a:gd name="T59" fmla="*/ 1919 h 989"/>
                  <a:gd name="T60" fmla="*/ 1267 w 827"/>
                  <a:gd name="T61" fmla="*/ 1893 h 989"/>
                  <a:gd name="T62" fmla="*/ 1161 w 827"/>
                  <a:gd name="T63" fmla="*/ 1859 h 989"/>
                  <a:gd name="T64" fmla="*/ 1046 w 827"/>
                  <a:gd name="T65" fmla="*/ 1818 h 989"/>
                  <a:gd name="T66" fmla="*/ 935 w 827"/>
                  <a:gd name="T67" fmla="*/ 1777 h 989"/>
                  <a:gd name="T68" fmla="*/ 828 w 827"/>
                  <a:gd name="T69" fmla="*/ 1726 h 989"/>
                  <a:gd name="T70" fmla="*/ 722 w 827"/>
                  <a:gd name="T71" fmla="*/ 1673 h 989"/>
                  <a:gd name="T72" fmla="*/ 620 w 827"/>
                  <a:gd name="T73" fmla="*/ 1613 h 989"/>
                  <a:gd name="T74" fmla="*/ 524 w 827"/>
                  <a:gd name="T75" fmla="*/ 1552 h 989"/>
                  <a:gd name="T76" fmla="*/ 425 w 827"/>
                  <a:gd name="T77" fmla="*/ 1485 h 989"/>
                  <a:gd name="T78" fmla="*/ 334 w 827"/>
                  <a:gd name="T79" fmla="*/ 1410 h 989"/>
                  <a:gd name="T80" fmla="*/ 251 w 827"/>
                  <a:gd name="T81" fmla="*/ 1333 h 989"/>
                  <a:gd name="T82" fmla="*/ 170 w 827"/>
                  <a:gd name="T83" fmla="*/ 1245 h 989"/>
                  <a:gd name="T84" fmla="*/ 105 w 827"/>
                  <a:gd name="T85" fmla="*/ 1160 h 989"/>
                  <a:gd name="T86" fmla="*/ 57 w 827"/>
                  <a:gd name="T87" fmla="*/ 1064 h 989"/>
                  <a:gd name="T88" fmla="*/ 20 w 827"/>
                  <a:gd name="T89" fmla="*/ 973 h 989"/>
                  <a:gd name="T90" fmla="*/ 0 w 827"/>
                  <a:gd name="T91" fmla="*/ 877 h 989"/>
                  <a:gd name="T92" fmla="*/ 0 w 827"/>
                  <a:gd name="T93" fmla="*/ 780 h 989"/>
                  <a:gd name="T94" fmla="*/ 8 w 827"/>
                  <a:gd name="T95" fmla="*/ 689 h 989"/>
                  <a:gd name="T96" fmla="*/ 35 w 827"/>
                  <a:gd name="T97" fmla="*/ 596 h 989"/>
                  <a:gd name="T98" fmla="*/ 84 w 827"/>
                  <a:gd name="T99" fmla="*/ 501 h 989"/>
                  <a:gd name="T100" fmla="*/ 149 w 827"/>
                  <a:gd name="T101" fmla="*/ 415 h 989"/>
                  <a:gd name="T102" fmla="*/ 231 w 827"/>
                  <a:gd name="T103" fmla="*/ 336 h 989"/>
                  <a:gd name="T104" fmla="*/ 329 w 827"/>
                  <a:gd name="T105" fmla="*/ 257 h 989"/>
                  <a:gd name="T106" fmla="*/ 455 w 827"/>
                  <a:gd name="T107" fmla="*/ 189 h 989"/>
                  <a:gd name="T108" fmla="*/ 593 w 827"/>
                  <a:gd name="T109" fmla="*/ 124 h 989"/>
                  <a:gd name="T110" fmla="*/ 746 w 827"/>
                  <a:gd name="T111" fmla="*/ 68 h 989"/>
                  <a:gd name="T112" fmla="*/ 929 w 827"/>
                  <a:gd name="T113" fmla="*/ 18 h 98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827" h="989">
                    <a:moveTo>
                      <a:pt x="327" y="9"/>
                    </a:moveTo>
                    <a:lnTo>
                      <a:pt x="386" y="2"/>
                    </a:lnTo>
                    <a:lnTo>
                      <a:pt x="441" y="0"/>
                    </a:lnTo>
                    <a:lnTo>
                      <a:pt x="491" y="5"/>
                    </a:lnTo>
                    <a:lnTo>
                      <a:pt x="539" y="17"/>
                    </a:lnTo>
                    <a:lnTo>
                      <a:pt x="582" y="34"/>
                    </a:lnTo>
                    <a:lnTo>
                      <a:pt x="620" y="56"/>
                    </a:lnTo>
                    <a:lnTo>
                      <a:pt x="655" y="83"/>
                    </a:lnTo>
                    <a:lnTo>
                      <a:pt x="687" y="113"/>
                    </a:lnTo>
                    <a:lnTo>
                      <a:pt x="716" y="147"/>
                    </a:lnTo>
                    <a:lnTo>
                      <a:pt x="740" y="184"/>
                    </a:lnTo>
                    <a:lnTo>
                      <a:pt x="761" y="226"/>
                    </a:lnTo>
                    <a:lnTo>
                      <a:pt x="780" y="267"/>
                    </a:lnTo>
                    <a:lnTo>
                      <a:pt x="795" y="311"/>
                    </a:lnTo>
                    <a:lnTo>
                      <a:pt x="806" y="356"/>
                    </a:lnTo>
                    <a:lnTo>
                      <a:pt x="816" y="401"/>
                    </a:lnTo>
                    <a:lnTo>
                      <a:pt x="823" y="446"/>
                    </a:lnTo>
                    <a:lnTo>
                      <a:pt x="827" y="535"/>
                    </a:lnTo>
                    <a:lnTo>
                      <a:pt x="818" y="620"/>
                    </a:lnTo>
                    <a:lnTo>
                      <a:pt x="801" y="699"/>
                    </a:lnTo>
                    <a:lnTo>
                      <a:pt x="776" y="774"/>
                    </a:lnTo>
                    <a:lnTo>
                      <a:pt x="748" y="840"/>
                    </a:lnTo>
                    <a:lnTo>
                      <a:pt x="720" y="901"/>
                    </a:lnTo>
                    <a:lnTo>
                      <a:pt x="693" y="950"/>
                    </a:lnTo>
                    <a:lnTo>
                      <a:pt x="671" y="989"/>
                    </a:lnTo>
                    <a:lnTo>
                      <a:pt x="635" y="988"/>
                    </a:lnTo>
                    <a:lnTo>
                      <a:pt x="599" y="984"/>
                    </a:lnTo>
                    <a:lnTo>
                      <a:pt x="561" y="978"/>
                    </a:lnTo>
                    <a:lnTo>
                      <a:pt x="523" y="969"/>
                    </a:lnTo>
                    <a:lnTo>
                      <a:pt x="486" y="955"/>
                    </a:lnTo>
                    <a:lnTo>
                      <a:pt x="446" y="942"/>
                    </a:lnTo>
                    <a:lnTo>
                      <a:pt x="409" y="925"/>
                    </a:lnTo>
                    <a:lnTo>
                      <a:pt x="369" y="905"/>
                    </a:lnTo>
                    <a:lnTo>
                      <a:pt x="329" y="884"/>
                    </a:lnTo>
                    <a:lnTo>
                      <a:pt x="292" y="859"/>
                    </a:lnTo>
                    <a:lnTo>
                      <a:pt x="254" y="833"/>
                    </a:lnTo>
                    <a:lnTo>
                      <a:pt x="218" y="803"/>
                    </a:lnTo>
                    <a:lnTo>
                      <a:pt x="184" y="773"/>
                    </a:lnTo>
                    <a:lnTo>
                      <a:pt x="150" y="739"/>
                    </a:lnTo>
                    <a:lnTo>
                      <a:pt x="118" y="701"/>
                    </a:lnTo>
                    <a:lnTo>
                      <a:pt x="88" y="663"/>
                    </a:lnTo>
                    <a:lnTo>
                      <a:pt x="60" y="620"/>
                    </a:lnTo>
                    <a:lnTo>
                      <a:pt x="37" y="577"/>
                    </a:lnTo>
                    <a:lnTo>
                      <a:pt x="20" y="529"/>
                    </a:lnTo>
                    <a:lnTo>
                      <a:pt x="7" y="484"/>
                    </a:lnTo>
                    <a:lnTo>
                      <a:pt x="0" y="437"/>
                    </a:lnTo>
                    <a:lnTo>
                      <a:pt x="0" y="388"/>
                    </a:lnTo>
                    <a:lnTo>
                      <a:pt x="3" y="343"/>
                    </a:lnTo>
                    <a:lnTo>
                      <a:pt x="13" y="296"/>
                    </a:lnTo>
                    <a:lnTo>
                      <a:pt x="30" y="250"/>
                    </a:lnTo>
                    <a:lnTo>
                      <a:pt x="52" y="207"/>
                    </a:lnTo>
                    <a:lnTo>
                      <a:pt x="81" y="167"/>
                    </a:lnTo>
                    <a:lnTo>
                      <a:pt x="116" y="128"/>
                    </a:lnTo>
                    <a:lnTo>
                      <a:pt x="160" y="94"/>
                    </a:lnTo>
                    <a:lnTo>
                      <a:pt x="209" y="62"/>
                    </a:lnTo>
                    <a:lnTo>
                      <a:pt x="263" y="34"/>
                    </a:lnTo>
                    <a:lnTo>
                      <a:pt x="327" y="9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27663" name="Freeform 11">
                <a:extLst>
                  <a:ext uri="{FF2B5EF4-FFF2-40B4-BE49-F238E27FC236}">
                    <a16:creationId xmlns:a16="http://schemas.microsoft.com/office/drawing/2014/main" id="{F0634F9D-3587-45F9-BBE7-5DE16DE897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0" y="2064"/>
                <a:ext cx="283" cy="1163"/>
              </a:xfrm>
              <a:custGeom>
                <a:avLst/>
                <a:gdLst>
                  <a:gd name="T0" fmla="*/ 0 w 283"/>
                  <a:gd name="T1" fmla="*/ 0 h 1163"/>
                  <a:gd name="T2" fmla="*/ 192 w 283"/>
                  <a:gd name="T3" fmla="*/ 79 h 1163"/>
                  <a:gd name="T4" fmla="*/ 283 w 283"/>
                  <a:gd name="T5" fmla="*/ 192 h 1163"/>
                  <a:gd name="T6" fmla="*/ 192 w 283"/>
                  <a:gd name="T7" fmla="*/ 373 h 1163"/>
                  <a:gd name="T8" fmla="*/ 170 w 283"/>
                  <a:gd name="T9" fmla="*/ 418 h 1163"/>
                  <a:gd name="T10" fmla="*/ 136 w 283"/>
                  <a:gd name="T11" fmla="*/ 463 h 1163"/>
                  <a:gd name="T12" fmla="*/ 113 w 283"/>
                  <a:gd name="T13" fmla="*/ 531 h 1163"/>
                  <a:gd name="T14" fmla="*/ 158 w 283"/>
                  <a:gd name="T15" fmla="*/ 757 h 1163"/>
                  <a:gd name="T16" fmla="*/ 102 w 283"/>
                  <a:gd name="T17" fmla="*/ 881 h 1163"/>
                  <a:gd name="T18" fmla="*/ 79 w 283"/>
                  <a:gd name="T19" fmla="*/ 949 h 1163"/>
                  <a:gd name="T20" fmla="*/ 192 w 283"/>
                  <a:gd name="T21" fmla="*/ 1163 h 116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83" h="1163">
                    <a:moveTo>
                      <a:pt x="0" y="0"/>
                    </a:moveTo>
                    <a:cubicBezTo>
                      <a:pt x="66" y="21"/>
                      <a:pt x="126" y="58"/>
                      <a:pt x="192" y="79"/>
                    </a:cubicBezTo>
                    <a:cubicBezTo>
                      <a:pt x="272" y="159"/>
                      <a:pt x="245" y="118"/>
                      <a:pt x="283" y="192"/>
                    </a:cubicBezTo>
                    <a:cubicBezTo>
                      <a:pt x="270" y="276"/>
                      <a:pt x="265" y="324"/>
                      <a:pt x="192" y="373"/>
                    </a:cubicBezTo>
                    <a:cubicBezTo>
                      <a:pt x="185" y="388"/>
                      <a:pt x="179" y="404"/>
                      <a:pt x="170" y="418"/>
                    </a:cubicBezTo>
                    <a:cubicBezTo>
                      <a:pt x="160" y="434"/>
                      <a:pt x="144" y="446"/>
                      <a:pt x="136" y="463"/>
                    </a:cubicBezTo>
                    <a:cubicBezTo>
                      <a:pt x="125" y="484"/>
                      <a:pt x="113" y="531"/>
                      <a:pt x="113" y="531"/>
                    </a:cubicBezTo>
                    <a:cubicBezTo>
                      <a:pt x="121" y="640"/>
                      <a:pt x="108" y="680"/>
                      <a:pt x="158" y="757"/>
                    </a:cubicBezTo>
                    <a:cubicBezTo>
                      <a:pt x="134" y="926"/>
                      <a:pt x="173" y="762"/>
                      <a:pt x="102" y="881"/>
                    </a:cubicBezTo>
                    <a:cubicBezTo>
                      <a:pt x="90" y="902"/>
                      <a:pt x="79" y="949"/>
                      <a:pt x="79" y="949"/>
                    </a:cubicBezTo>
                    <a:cubicBezTo>
                      <a:pt x="91" y="1027"/>
                      <a:pt x="78" y="1163"/>
                      <a:pt x="192" y="1163"/>
                    </a:cubicBezTo>
                  </a:path>
                </a:pathLst>
              </a:custGeom>
              <a:noFill/>
              <a:ln w="38100">
                <a:solidFill>
                  <a:srgbClr val="FF7C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</p:grpSp>
        <p:sp>
          <p:nvSpPr>
            <p:cNvPr id="27660" name="Freeform 9">
              <a:extLst>
                <a:ext uri="{FF2B5EF4-FFF2-40B4-BE49-F238E27FC236}">
                  <a16:creationId xmlns:a16="http://schemas.microsoft.com/office/drawing/2014/main" id="{5C9D2CAF-6E9A-4C4A-9D75-208AF94B34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4" y="2078"/>
              <a:ext cx="283" cy="1163"/>
            </a:xfrm>
            <a:custGeom>
              <a:avLst/>
              <a:gdLst>
                <a:gd name="T0" fmla="*/ 0 w 283"/>
                <a:gd name="T1" fmla="*/ 0 h 1163"/>
                <a:gd name="T2" fmla="*/ 192 w 283"/>
                <a:gd name="T3" fmla="*/ 79 h 1163"/>
                <a:gd name="T4" fmla="*/ 283 w 283"/>
                <a:gd name="T5" fmla="*/ 192 h 1163"/>
                <a:gd name="T6" fmla="*/ 192 w 283"/>
                <a:gd name="T7" fmla="*/ 373 h 1163"/>
                <a:gd name="T8" fmla="*/ 170 w 283"/>
                <a:gd name="T9" fmla="*/ 418 h 1163"/>
                <a:gd name="T10" fmla="*/ 136 w 283"/>
                <a:gd name="T11" fmla="*/ 463 h 1163"/>
                <a:gd name="T12" fmla="*/ 113 w 283"/>
                <a:gd name="T13" fmla="*/ 531 h 1163"/>
                <a:gd name="T14" fmla="*/ 158 w 283"/>
                <a:gd name="T15" fmla="*/ 757 h 1163"/>
                <a:gd name="T16" fmla="*/ 102 w 283"/>
                <a:gd name="T17" fmla="*/ 881 h 1163"/>
                <a:gd name="T18" fmla="*/ 79 w 283"/>
                <a:gd name="T19" fmla="*/ 949 h 1163"/>
                <a:gd name="T20" fmla="*/ 192 w 283"/>
                <a:gd name="T21" fmla="*/ 1163 h 11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3" h="1163">
                  <a:moveTo>
                    <a:pt x="0" y="0"/>
                  </a:moveTo>
                  <a:cubicBezTo>
                    <a:pt x="66" y="21"/>
                    <a:pt x="126" y="58"/>
                    <a:pt x="192" y="79"/>
                  </a:cubicBezTo>
                  <a:cubicBezTo>
                    <a:pt x="272" y="159"/>
                    <a:pt x="245" y="118"/>
                    <a:pt x="283" y="192"/>
                  </a:cubicBezTo>
                  <a:cubicBezTo>
                    <a:pt x="270" y="276"/>
                    <a:pt x="265" y="324"/>
                    <a:pt x="192" y="373"/>
                  </a:cubicBezTo>
                  <a:cubicBezTo>
                    <a:pt x="185" y="388"/>
                    <a:pt x="179" y="404"/>
                    <a:pt x="170" y="418"/>
                  </a:cubicBezTo>
                  <a:cubicBezTo>
                    <a:pt x="160" y="434"/>
                    <a:pt x="144" y="446"/>
                    <a:pt x="136" y="463"/>
                  </a:cubicBezTo>
                  <a:cubicBezTo>
                    <a:pt x="125" y="484"/>
                    <a:pt x="113" y="531"/>
                    <a:pt x="113" y="531"/>
                  </a:cubicBezTo>
                  <a:cubicBezTo>
                    <a:pt x="121" y="640"/>
                    <a:pt x="108" y="680"/>
                    <a:pt x="158" y="757"/>
                  </a:cubicBezTo>
                  <a:cubicBezTo>
                    <a:pt x="134" y="926"/>
                    <a:pt x="173" y="762"/>
                    <a:pt x="102" y="881"/>
                  </a:cubicBezTo>
                  <a:cubicBezTo>
                    <a:pt x="90" y="902"/>
                    <a:pt x="79" y="949"/>
                    <a:pt x="79" y="949"/>
                  </a:cubicBezTo>
                  <a:cubicBezTo>
                    <a:pt x="91" y="1027"/>
                    <a:pt x="78" y="1163"/>
                    <a:pt x="192" y="1163"/>
                  </a:cubicBezTo>
                </a:path>
              </a:pathLst>
            </a:custGeom>
            <a:noFill/>
            <a:ln w="38100">
              <a:solidFill>
                <a:srgbClr val="FF7C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7661" name="Text Box 8">
              <a:extLst>
                <a:ext uri="{FF2B5EF4-FFF2-40B4-BE49-F238E27FC236}">
                  <a16:creationId xmlns:a16="http://schemas.microsoft.com/office/drawing/2014/main" id="{0BA3BA27-1CBC-415E-BB92-18AC8CDD37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8" y="955"/>
              <a:ext cx="960" cy="7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Gill Sans MT" panose="020B0502020104020203" pitchFamily="34" charset="0"/>
                <a:buChar char="–"/>
                <a:defRPr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Gill Sans MT" panose="020B0502020104020203" pitchFamily="34" charset="0"/>
                <a:buChar char="–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he-IL" altLang="he-IL" b="1" u="sng" dirty="0">
                  <a:solidFill>
                    <a:schemeClr val="tx1"/>
                  </a:solidFill>
                  <a:latin typeface="David" panose="020E0502060401010101" pitchFamily="34" charset="-79"/>
                  <a:cs typeface="David" panose="020E0502060401010101" pitchFamily="34" charset="-79"/>
                  <a:hlinkClick r:id="rId4" action="ppaction://hlinksldjump"/>
                </a:rPr>
                <a:t>השלב הקדם מושגי</a:t>
              </a:r>
            </a:p>
            <a:p>
              <a:pPr algn="ctr" rtl="0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he-IL" altLang="he-IL" b="1" dirty="0">
                  <a:solidFill>
                    <a:schemeClr val="tx1"/>
                  </a:solidFill>
                </a:rPr>
                <a:t>4 – ½ 1</a:t>
              </a:r>
              <a:endParaRPr lang="en-US" altLang="he-IL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3186" name="Group 2">
            <a:extLst>
              <a:ext uri="{FF2B5EF4-FFF2-40B4-BE49-F238E27FC236}">
                <a16:creationId xmlns:a16="http://schemas.microsoft.com/office/drawing/2014/main" id="{B12F28A3-C7E6-4846-A30B-EA2C3C62E53F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1219200"/>
            <a:ext cx="1905000" cy="3281363"/>
            <a:chOff x="1344" y="768"/>
            <a:chExt cx="1200" cy="2067"/>
          </a:xfrm>
        </p:grpSpPr>
        <p:grpSp>
          <p:nvGrpSpPr>
            <p:cNvPr id="27655" name="Group 4">
              <a:extLst>
                <a:ext uri="{FF2B5EF4-FFF2-40B4-BE49-F238E27FC236}">
                  <a16:creationId xmlns:a16="http://schemas.microsoft.com/office/drawing/2014/main" id="{5BC9D03B-C3A1-4E5D-9BA7-06E674680F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4" y="768"/>
              <a:ext cx="1171" cy="2067"/>
              <a:chOff x="1344" y="768"/>
              <a:chExt cx="1171" cy="2067"/>
            </a:xfrm>
          </p:grpSpPr>
          <p:sp>
            <p:nvSpPr>
              <p:cNvPr id="27657" name="Freeform 6">
                <a:extLst>
                  <a:ext uri="{FF2B5EF4-FFF2-40B4-BE49-F238E27FC236}">
                    <a16:creationId xmlns:a16="http://schemas.microsoft.com/office/drawing/2014/main" id="{2F0C965D-C4AA-4A51-A49C-9E313A816611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344" y="768"/>
                <a:ext cx="1171" cy="1248"/>
              </a:xfrm>
              <a:custGeom>
                <a:avLst/>
                <a:gdLst>
                  <a:gd name="T0" fmla="*/ 929 w 827"/>
                  <a:gd name="T1" fmla="*/ 18 h 989"/>
                  <a:gd name="T2" fmla="*/ 1097 w 827"/>
                  <a:gd name="T3" fmla="*/ 5 h 989"/>
                  <a:gd name="T4" fmla="*/ 1252 w 827"/>
                  <a:gd name="T5" fmla="*/ 0 h 989"/>
                  <a:gd name="T6" fmla="*/ 1393 w 827"/>
                  <a:gd name="T7" fmla="*/ 10 h 989"/>
                  <a:gd name="T8" fmla="*/ 1529 w 827"/>
                  <a:gd name="T9" fmla="*/ 33 h 989"/>
                  <a:gd name="T10" fmla="*/ 1652 w 827"/>
                  <a:gd name="T11" fmla="*/ 68 h 989"/>
                  <a:gd name="T12" fmla="*/ 1760 w 827"/>
                  <a:gd name="T13" fmla="*/ 114 h 989"/>
                  <a:gd name="T14" fmla="*/ 1859 w 827"/>
                  <a:gd name="T15" fmla="*/ 167 h 989"/>
                  <a:gd name="T16" fmla="*/ 1951 w 827"/>
                  <a:gd name="T17" fmla="*/ 227 h 989"/>
                  <a:gd name="T18" fmla="*/ 2033 w 827"/>
                  <a:gd name="T19" fmla="*/ 294 h 989"/>
                  <a:gd name="T20" fmla="*/ 2101 w 827"/>
                  <a:gd name="T21" fmla="*/ 370 h 989"/>
                  <a:gd name="T22" fmla="*/ 2161 w 827"/>
                  <a:gd name="T23" fmla="*/ 454 h 989"/>
                  <a:gd name="T24" fmla="*/ 2213 w 827"/>
                  <a:gd name="T25" fmla="*/ 536 h 989"/>
                  <a:gd name="T26" fmla="*/ 2257 w 827"/>
                  <a:gd name="T27" fmla="*/ 625 h 989"/>
                  <a:gd name="T28" fmla="*/ 2288 w 827"/>
                  <a:gd name="T29" fmla="*/ 715 h 989"/>
                  <a:gd name="T30" fmla="*/ 2315 w 827"/>
                  <a:gd name="T31" fmla="*/ 806 h 989"/>
                  <a:gd name="T32" fmla="*/ 2336 w 827"/>
                  <a:gd name="T33" fmla="*/ 896 h 989"/>
                  <a:gd name="T34" fmla="*/ 2348 w 827"/>
                  <a:gd name="T35" fmla="*/ 1075 h 989"/>
                  <a:gd name="T36" fmla="*/ 2322 w 827"/>
                  <a:gd name="T37" fmla="*/ 1245 h 989"/>
                  <a:gd name="T38" fmla="*/ 2274 w 827"/>
                  <a:gd name="T39" fmla="*/ 1404 h 989"/>
                  <a:gd name="T40" fmla="*/ 2203 w 827"/>
                  <a:gd name="T41" fmla="*/ 1556 h 989"/>
                  <a:gd name="T42" fmla="*/ 2124 w 827"/>
                  <a:gd name="T43" fmla="*/ 1688 h 989"/>
                  <a:gd name="T44" fmla="*/ 2043 w 827"/>
                  <a:gd name="T45" fmla="*/ 1811 h 989"/>
                  <a:gd name="T46" fmla="*/ 1967 w 827"/>
                  <a:gd name="T47" fmla="*/ 1909 h 989"/>
                  <a:gd name="T48" fmla="*/ 1904 w 827"/>
                  <a:gd name="T49" fmla="*/ 1987 h 989"/>
                  <a:gd name="T50" fmla="*/ 1803 w 827"/>
                  <a:gd name="T51" fmla="*/ 1986 h 989"/>
                  <a:gd name="T52" fmla="*/ 1701 w 827"/>
                  <a:gd name="T53" fmla="*/ 1977 h 989"/>
                  <a:gd name="T54" fmla="*/ 1592 w 827"/>
                  <a:gd name="T55" fmla="*/ 1965 h 989"/>
                  <a:gd name="T56" fmla="*/ 1485 w 827"/>
                  <a:gd name="T57" fmla="*/ 1947 h 989"/>
                  <a:gd name="T58" fmla="*/ 1379 w 827"/>
                  <a:gd name="T59" fmla="*/ 1919 h 989"/>
                  <a:gd name="T60" fmla="*/ 1267 w 827"/>
                  <a:gd name="T61" fmla="*/ 1893 h 989"/>
                  <a:gd name="T62" fmla="*/ 1161 w 827"/>
                  <a:gd name="T63" fmla="*/ 1859 h 989"/>
                  <a:gd name="T64" fmla="*/ 1046 w 827"/>
                  <a:gd name="T65" fmla="*/ 1818 h 989"/>
                  <a:gd name="T66" fmla="*/ 935 w 827"/>
                  <a:gd name="T67" fmla="*/ 1777 h 989"/>
                  <a:gd name="T68" fmla="*/ 828 w 827"/>
                  <a:gd name="T69" fmla="*/ 1726 h 989"/>
                  <a:gd name="T70" fmla="*/ 722 w 827"/>
                  <a:gd name="T71" fmla="*/ 1673 h 989"/>
                  <a:gd name="T72" fmla="*/ 620 w 827"/>
                  <a:gd name="T73" fmla="*/ 1613 h 989"/>
                  <a:gd name="T74" fmla="*/ 524 w 827"/>
                  <a:gd name="T75" fmla="*/ 1552 h 989"/>
                  <a:gd name="T76" fmla="*/ 425 w 827"/>
                  <a:gd name="T77" fmla="*/ 1485 h 989"/>
                  <a:gd name="T78" fmla="*/ 334 w 827"/>
                  <a:gd name="T79" fmla="*/ 1410 h 989"/>
                  <a:gd name="T80" fmla="*/ 251 w 827"/>
                  <a:gd name="T81" fmla="*/ 1333 h 989"/>
                  <a:gd name="T82" fmla="*/ 170 w 827"/>
                  <a:gd name="T83" fmla="*/ 1245 h 989"/>
                  <a:gd name="T84" fmla="*/ 105 w 827"/>
                  <a:gd name="T85" fmla="*/ 1160 h 989"/>
                  <a:gd name="T86" fmla="*/ 57 w 827"/>
                  <a:gd name="T87" fmla="*/ 1064 h 989"/>
                  <a:gd name="T88" fmla="*/ 20 w 827"/>
                  <a:gd name="T89" fmla="*/ 973 h 989"/>
                  <a:gd name="T90" fmla="*/ 0 w 827"/>
                  <a:gd name="T91" fmla="*/ 877 h 989"/>
                  <a:gd name="T92" fmla="*/ 0 w 827"/>
                  <a:gd name="T93" fmla="*/ 780 h 989"/>
                  <a:gd name="T94" fmla="*/ 8 w 827"/>
                  <a:gd name="T95" fmla="*/ 689 h 989"/>
                  <a:gd name="T96" fmla="*/ 35 w 827"/>
                  <a:gd name="T97" fmla="*/ 596 h 989"/>
                  <a:gd name="T98" fmla="*/ 84 w 827"/>
                  <a:gd name="T99" fmla="*/ 501 h 989"/>
                  <a:gd name="T100" fmla="*/ 149 w 827"/>
                  <a:gd name="T101" fmla="*/ 415 h 989"/>
                  <a:gd name="T102" fmla="*/ 231 w 827"/>
                  <a:gd name="T103" fmla="*/ 336 h 989"/>
                  <a:gd name="T104" fmla="*/ 329 w 827"/>
                  <a:gd name="T105" fmla="*/ 257 h 989"/>
                  <a:gd name="T106" fmla="*/ 455 w 827"/>
                  <a:gd name="T107" fmla="*/ 189 h 989"/>
                  <a:gd name="T108" fmla="*/ 593 w 827"/>
                  <a:gd name="T109" fmla="*/ 124 h 989"/>
                  <a:gd name="T110" fmla="*/ 746 w 827"/>
                  <a:gd name="T111" fmla="*/ 68 h 989"/>
                  <a:gd name="T112" fmla="*/ 929 w 827"/>
                  <a:gd name="T113" fmla="*/ 18 h 98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827" h="989">
                    <a:moveTo>
                      <a:pt x="327" y="9"/>
                    </a:moveTo>
                    <a:lnTo>
                      <a:pt x="386" y="2"/>
                    </a:lnTo>
                    <a:lnTo>
                      <a:pt x="441" y="0"/>
                    </a:lnTo>
                    <a:lnTo>
                      <a:pt x="491" y="5"/>
                    </a:lnTo>
                    <a:lnTo>
                      <a:pt x="539" y="17"/>
                    </a:lnTo>
                    <a:lnTo>
                      <a:pt x="582" y="34"/>
                    </a:lnTo>
                    <a:lnTo>
                      <a:pt x="620" y="56"/>
                    </a:lnTo>
                    <a:lnTo>
                      <a:pt x="655" y="83"/>
                    </a:lnTo>
                    <a:lnTo>
                      <a:pt x="687" y="113"/>
                    </a:lnTo>
                    <a:lnTo>
                      <a:pt x="716" y="147"/>
                    </a:lnTo>
                    <a:lnTo>
                      <a:pt x="740" y="184"/>
                    </a:lnTo>
                    <a:lnTo>
                      <a:pt x="761" y="226"/>
                    </a:lnTo>
                    <a:lnTo>
                      <a:pt x="780" y="267"/>
                    </a:lnTo>
                    <a:lnTo>
                      <a:pt x="795" y="311"/>
                    </a:lnTo>
                    <a:lnTo>
                      <a:pt x="806" y="356"/>
                    </a:lnTo>
                    <a:lnTo>
                      <a:pt x="816" y="401"/>
                    </a:lnTo>
                    <a:lnTo>
                      <a:pt x="823" y="446"/>
                    </a:lnTo>
                    <a:lnTo>
                      <a:pt x="827" y="535"/>
                    </a:lnTo>
                    <a:lnTo>
                      <a:pt x="818" y="620"/>
                    </a:lnTo>
                    <a:lnTo>
                      <a:pt x="801" y="699"/>
                    </a:lnTo>
                    <a:lnTo>
                      <a:pt x="776" y="774"/>
                    </a:lnTo>
                    <a:lnTo>
                      <a:pt x="748" y="840"/>
                    </a:lnTo>
                    <a:lnTo>
                      <a:pt x="720" y="901"/>
                    </a:lnTo>
                    <a:lnTo>
                      <a:pt x="693" y="950"/>
                    </a:lnTo>
                    <a:lnTo>
                      <a:pt x="671" y="989"/>
                    </a:lnTo>
                    <a:lnTo>
                      <a:pt x="635" y="988"/>
                    </a:lnTo>
                    <a:lnTo>
                      <a:pt x="599" y="984"/>
                    </a:lnTo>
                    <a:lnTo>
                      <a:pt x="561" y="978"/>
                    </a:lnTo>
                    <a:lnTo>
                      <a:pt x="523" y="969"/>
                    </a:lnTo>
                    <a:lnTo>
                      <a:pt x="486" y="955"/>
                    </a:lnTo>
                    <a:lnTo>
                      <a:pt x="446" y="942"/>
                    </a:lnTo>
                    <a:lnTo>
                      <a:pt x="409" y="925"/>
                    </a:lnTo>
                    <a:lnTo>
                      <a:pt x="369" y="905"/>
                    </a:lnTo>
                    <a:lnTo>
                      <a:pt x="329" y="884"/>
                    </a:lnTo>
                    <a:lnTo>
                      <a:pt x="292" y="859"/>
                    </a:lnTo>
                    <a:lnTo>
                      <a:pt x="254" y="833"/>
                    </a:lnTo>
                    <a:lnTo>
                      <a:pt x="218" y="803"/>
                    </a:lnTo>
                    <a:lnTo>
                      <a:pt x="184" y="773"/>
                    </a:lnTo>
                    <a:lnTo>
                      <a:pt x="150" y="739"/>
                    </a:lnTo>
                    <a:lnTo>
                      <a:pt x="118" y="701"/>
                    </a:lnTo>
                    <a:lnTo>
                      <a:pt x="88" y="663"/>
                    </a:lnTo>
                    <a:lnTo>
                      <a:pt x="60" y="620"/>
                    </a:lnTo>
                    <a:lnTo>
                      <a:pt x="37" y="577"/>
                    </a:lnTo>
                    <a:lnTo>
                      <a:pt x="20" y="529"/>
                    </a:lnTo>
                    <a:lnTo>
                      <a:pt x="7" y="484"/>
                    </a:lnTo>
                    <a:lnTo>
                      <a:pt x="0" y="437"/>
                    </a:lnTo>
                    <a:lnTo>
                      <a:pt x="0" y="388"/>
                    </a:lnTo>
                    <a:lnTo>
                      <a:pt x="3" y="343"/>
                    </a:lnTo>
                    <a:lnTo>
                      <a:pt x="13" y="296"/>
                    </a:lnTo>
                    <a:lnTo>
                      <a:pt x="30" y="250"/>
                    </a:lnTo>
                    <a:lnTo>
                      <a:pt x="52" y="207"/>
                    </a:lnTo>
                    <a:lnTo>
                      <a:pt x="81" y="167"/>
                    </a:lnTo>
                    <a:lnTo>
                      <a:pt x="116" y="128"/>
                    </a:lnTo>
                    <a:lnTo>
                      <a:pt x="160" y="94"/>
                    </a:lnTo>
                    <a:lnTo>
                      <a:pt x="209" y="62"/>
                    </a:lnTo>
                    <a:lnTo>
                      <a:pt x="263" y="34"/>
                    </a:lnTo>
                    <a:lnTo>
                      <a:pt x="327" y="9"/>
                    </a:lnTo>
                    <a:close/>
                  </a:path>
                </a:pathLst>
              </a:custGeom>
              <a:solidFill>
                <a:srgbClr val="FFCCFF"/>
              </a:solidFill>
              <a:ln w="9525">
                <a:solidFill>
                  <a:srgbClr val="9900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27658" name="Freeform 5">
                <a:extLst>
                  <a:ext uri="{FF2B5EF4-FFF2-40B4-BE49-F238E27FC236}">
                    <a16:creationId xmlns:a16="http://schemas.microsoft.com/office/drawing/2014/main" id="{D1EF7ABE-3617-4C9B-93BF-6D58DFF020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1" y="2022"/>
                <a:ext cx="298" cy="813"/>
              </a:xfrm>
              <a:custGeom>
                <a:avLst/>
                <a:gdLst>
                  <a:gd name="T0" fmla="*/ 39 w 298"/>
                  <a:gd name="T1" fmla="*/ 0 h 813"/>
                  <a:gd name="T2" fmla="*/ 50 w 298"/>
                  <a:gd name="T3" fmla="*/ 293 h 813"/>
                  <a:gd name="T4" fmla="*/ 73 w 298"/>
                  <a:gd name="T5" fmla="*/ 361 h 813"/>
                  <a:gd name="T6" fmla="*/ 118 w 298"/>
                  <a:gd name="T7" fmla="*/ 429 h 813"/>
                  <a:gd name="T8" fmla="*/ 231 w 298"/>
                  <a:gd name="T9" fmla="*/ 418 h 813"/>
                  <a:gd name="T10" fmla="*/ 186 w 298"/>
                  <a:gd name="T11" fmla="*/ 338 h 813"/>
                  <a:gd name="T12" fmla="*/ 39 w 298"/>
                  <a:gd name="T13" fmla="*/ 418 h 813"/>
                  <a:gd name="T14" fmla="*/ 152 w 298"/>
                  <a:gd name="T15" fmla="*/ 677 h 813"/>
                  <a:gd name="T16" fmla="*/ 197 w 298"/>
                  <a:gd name="T17" fmla="*/ 813 h 8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98" h="813">
                    <a:moveTo>
                      <a:pt x="39" y="0"/>
                    </a:moveTo>
                    <a:cubicBezTo>
                      <a:pt x="43" y="98"/>
                      <a:pt x="41" y="196"/>
                      <a:pt x="50" y="293"/>
                    </a:cubicBezTo>
                    <a:cubicBezTo>
                      <a:pt x="52" y="317"/>
                      <a:pt x="60" y="341"/>
                      <a:pt x="73" y="361"/>
                    </a:cubicBezTo>
                    <a:cubicBezTo>
                      <a:pt x="88" y="384"/>
                      <a:pt x="118" y="429"/>
                      <a:pt x="118" y="429"/>
                    </a:cubicBezTo>
                    <a:cubicBezTo>
                      <a:pt x="156" y="425"/>
                      <a:pt x="201" y="441"/>
                      <a:pt x="231" y="418"/>
                    </a:cubicBezTo>
                    <a:cubicBezTo>
                      <a:pt x="298" y="366"/>
                      <a:pt x="200" y="343"/>
                      <a:pt x="186" y="338"/>
                    </a:cubicBezTo>
                    <a:cubicBezTo>
                      <a:pt x="78" y="349"/>
                      <a:pt x="67" y="330"/>
                      <a:pt x="39" y="418"/>
                    </a:cubicBezTo>
                    <a:cubicBezTo>
                      <a:pt x="50" y="616"/>
                      <a:pt x="0" y="628"/>
                      <a:pt x="152" y="677"/>
                    </a:cubicBezTo>
                    <a:cubicBezTo>
                      <a:pt x="210" y="764"/>
                      <a:pt x="197" y="718"/>
                      <a:pt x="197" y="813"/>
                    </a:cubicBezTo>
                  </a:path>
                </a:pathLst>
              </a:custGeom>
              <a:noFill/>
              <a:ln w="38100">
                <a:solidFill>
                  <a:srgbClr val="99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</p:grpSp>
        <p:sp>
          <p:nvSpPr>
            <p:cNvPr id="27656" name="Text Box 3">
              <a:extLst>
                <a:ext uri="{FF2B5EF4-FFF2-40B4-BE49-F238E27FC236}">
                  <a16:creationId xmlns:a16="http://schemas.microsoft.com/office/drawing/2014/main" id="{0842EB26-27F1-429C-8467-A8F2318AE0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2" y="1008"/>
              <a:ext cx="1152" cy="7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Gill Sans MT" panose="020B0502020104020203" pitchFamily="34" charset="0"/>
                <a:buChar char="–"/>
                <a:defRPr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Gill Sans MT" panose="020B0502020104020203" pitchFamily="34" charset="0"/>
                <a:buChar char="–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he-IL" altLang="he-IL" b="1" u="sng" dirty="0">
                  <a:solidFill>
                    <a:schemeClr val="tx1"/>
                  </a:solidFill>
                  <a:latin typeface="David" panose="020E0502060401010101" pitchFamily="34" charset="-79"/>
                  <a:cs typeface="David" panose="020E0502060401010101" pitchFamily="34" charset="-79"/>
                  <a:hlinkClick r:id="rId4" action="ppaction://hlinksldjump"/>
                </a:rPr>
                <a:t>שלב החשיבה האינטואיטיבית</a:t>
              </a:r>
              <a:endParaRPr lang="he-IL" altLang="he-IL" b="1" u="sng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  <a:hlinkClick r:id="rId5" action="ppaction://hlinksldjump"/>
              </a:endParaRPr>
            </a:p>
            <a:p>
              <a:pPr algn="ctr" rtl="0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he-IL" altLang="he-IL" b="1" dirty="0">
                  <a:solidFill>
                    <a:schemeClr val="tx1"/>
                  </a:solidFill>
                </a:rPr>
                <a:t>7-4 </a:t>
              </a:r>
              <a:endParaRPr lang="en-US" altLang="he-IL" b="1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3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7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93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93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" presetID="2" presetClass="entr" presetSubtype="9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3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3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3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9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למיד בית ספר יסודי כותב על שולחן בכיתה">
            <a:extLst>
              <a:ext uri="{FF2B5EF4-FFF2-40B4-BE49-F238E27FC236}">
                <a16:creationId xmlns:a16="http://schemas.microsoft.com/office/drawing/2014/main" id="{26A000D1-E4AA-40C8-9A50-87EF18F00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50"/>
            <a:ext cx="9144000" cy="6858000"/>
          </a:xfrm>
          <a:prstGeom prst="rect">
            <a:avLst/>
          </a:prstGeom>
          <a:gradFill>
            <a:gsLst>
              <a:gs pos="42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reflection blurRad="1270000" stA="18000" endPos="65000" dist="1270000" dir="5400000" sy="-100000" algn="bl" rotWithShape="0"/>
            <a:softEdge rad="546100"/>
          </a:effectLst>
        </p:spPr>
      </p:pic>
      <p:sp>
        <p:nvSpPr>
          <p:cNvPr id="10242" name="Text Box 2">
            <a:extLst>
              <a:ext uri="{FF2B5EF4-FFF2-40B4-BE49-F238E27FC236}">
                <a16:creationId xmlns:a16="http://schemas.microsoft.com/office/drawing/2014/main" id="{0FEF6944-FDE1-4642-8BC6-F3330B5B6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016" y="762000"/>
            <a:ext cx="58326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3200" dirty="0">
                <a:solidFill>
                  <a:srgbClr val="FFFF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במה נעסוק?</a:t>
            </a:r>
            <a:endParaRPr lang="en-US" altLang="he-IL" sz="3200" dirty="0">
              <a:solidFill>
                <a:srgbClr val="FFFF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0243" name="Text Box 3">
            <a:extLst>
              <a:ext uri="{FF2B5EF4-FFF2-40B4-BE49-F238E27FC236}">
                <a16:creationId xmlns:a16="http://schemas.microsoft.com/office/drawing/2014/main" id="{63546485-9B08-460F-8F3E-759B93F3F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711" y="1800225"/>
            <a:ext cx="6768753" cy="429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defRPr>
            </a:lvl5pPr>
            <a:lvl6pPr marL="2743200" indent="-4572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defRPr>
            </a:lvl6pPr>
            <a:lvl7pPr marL="3200400" indent="-4572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defRPr>
            </a:lvl7pPr>
            <a:lvl8pPr marL="3657600" indent="-4572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defRPr>
            </a:lvl8pPr>
            <a:lvl9pPr marL="4114800" indent="-4572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defRPr>
            </a:lvl9pPr>
          </a:lstStyle>
          <a:p>
            <a:pPr algn="r" rtl="1" eaLnBrk="1" fontAlgn="auto" hangingPunct="1">
              <a:lnSpc>
                <a:spcPct val="75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he-IL" altLang="he-IL" sz="2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1</a:t>
            </a:r>
            <a:r>
              <a:rPr lang="he-IL" altLang="he-IL" sz="2800" dirty="0">
                <a:solidFill>
                  <a:srgbClr val="FFFF00"/>
                </a:solidFill>
              </a:rPr>
              <a:t>.  מיהו פיאז'ה ?</a:t>
            </a:r>
          </a:p>
          <a:p>
            <a:pPr algn="r" rtl="1" eaLnBrk="1" fontAlgn="auto" hangingPunct="1">
              <a:lnSpc>
                <a:spcPct val="75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he-IL" altLang="he-IL" sz="2800" dirty="0">
                <a:solidFill>
                  <a:srgbClr val="FFFF00"/>
                </a:solidFill>
              </a:rPr>
              <a:t>2. מושגים תיאורטיים בסיסיים</a:t>
            </a:r>
          </a:p>
          <a:p>
            <a:pPr algn="r" rtl="1" eaLnBrk="1" fontAlgn="auto" hangingPunct="1">
              <a:lnSpc>
                <a:spcPct val="75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he-IL" altLang="he-IL" sz="2800" dirty="0">
                <a:solidFill>
                  <a:srgbClr val="FFFF00"/>
                </a:solidFill>
              </a:rPr>
              <a:t>3. שלבי ההתפתחות:</a:t>
            </a:r>
          </a:p>
          <a:p>
            <a:pPr marL="514350" indent="-514350" algn="r" rtl="1" eaLnBrk="1" fontAlgn="auto" hangingPunct="1">
              <a:lnSpc>
                <a:spcPct val="75000"/>
              </a:lnSpc>
              <a:spcBef>
                <a:spcPct val="500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he-IL" altLang="he-IL" sz="2800" dirty="0">
                <a:solidFill>
                  <a:srgbClr val="FFFF00"/>
                </a:solidFill>
              </a:rPr>
              <a:t>השלב הסנסורי-מוטורי</a:t>
            </a:r>
          </a:p>
          <a:p>
            <a:pPr marL="514350" indent="-514350" algn="r" rtl="1" eaLnBrk="1" fontAlgn="auto" hangingPunct="1">
              <a:lnSpc>
                <a:spcPct val="75000"/>
              </a:lnSpc>
              <a:spcBef>
                <a:spcPct val="500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he-IL" altLang="he-IL" sz="2800" dirty="0">
                <a:solidFill>
                  <a:srgbClr val="FFFF00"/>
                </a:solidFill>
              </a:rPr>
              <a:t>השלב הקדם אופרציונלי</a:t>
            </a:r>
          </a:p>
          <a:p>
            <a:pPr marL="514350" indent="-514350" algn="r" rtl="1" eaLnBrk="1" fontAlgn="auto" hangingPunct="1">
              <a:lnSpc>
                <a:spcPct val="75000"/>
              </a:lnSpc>
              <a:spcBef>
                <a:spcPct val="500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he-IL" altLang="he-IL" sz="2800" dirty="0">
                <a:solidFill>
                  <a:srgbClr val="FFFF00"/>
                </a:solidFill>
              </a:rPr>
              <a:t>שלב האופרציות הקונקרטיות </a:t>
            </a:r>
          </a:p>
          <a:p>
            <a:pPr marL="514350" indent="-514350" algn="r" rtl="1" eaLnBrk="1" fontAlgn="auto" hangingPunct="1">
              <a:lnSpc>
                <a:spcPct val="75000"/>
              </a:lnSpc>
              <a:spcBef>
                <a:spcPct val="500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he-IL" altLang="he-IL" sz="2800" dirty="0">
                <a:solidFill>
                  <a:srgbClr val="FFFF00"/>
                </a:solidFill>
              </a:rPr>
              <a:t>שלב האופרציות הפורמליות</a:t>
            </a:r>
          </a:p>
          <a:p>
            <a:pPr algn="r" rtl="1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endParaRPr lang="he-IL" altLang="he-IL" sz="2800" dirty="0">
              <a:highlight>
                <a:srgbClr val="FFFF00"/>
              </a:highlight>
            </a:endParaRPr>
          </a:p>
        </p:txBody>
      </p:sp>
      <p:sp>
        <p:nvSpPr>
          <p:cNvPr id="10264" name="Rectangle 24">
            <a:extLst>
              <a:ext uri="{FF2B5EF4-FFF2-40B4-BE49-F238E27FC236}">
                <a16:creationId xmlns:a16="http://schemas.microsoft.com/office/drawing/2014/main" id="{A4550034-F0AC-4E74-BC01-15F9C5A6E5E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143000"/>
            <a:ext cx="7772400" cy="11430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e-IL" altLang="he-IL">
                <a:cs typeface="+mj-cs"/>
              </a:rPr>
              <a:t>תוכן העניינים</a:t>
            </a:r>
            <a:endParaRPr lang="en-US" altLang="he-IL">
              <a:cs typeface="+mj-cs"/>
            </a:endParaRPr>
          </a:p>
        </p:txBody>
      </p:sp>
    </p:spTree>
  </p:cSld>
  <p:clrMapOvr>
    <a:masterClrMapping/>
  </p:clrMapOvr>
  <p:transition spd="med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utoUpdateAnimBg="0"/>
      <p:bldP spid="10243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6" name="Text Box 6">
            <a:extLst>
              <a:ext uri="{FF2B5EF4-FFF2-40B4-BE49-F238E27FC236}">
                <a16:creationId xmlns:a16="http://schemas.microsoft.com/office/drawing/2014/main" id="{E33CB728-285D-4C8B-A154-F8ED0DE334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984" y="1341438"/>
            <a:ext cx="4258816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4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מאפייני חשיבה בשלב הקדם מושגי:</a:t>
            </a:r>
          </a:p>
          <a:p>
            <a:pPr algn="just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36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א. אגוצנטריות – נקודת מבט המרוכזת בעצמי.</a:t>
            </a:r>
          </a:p>
          <a:p>
            <a:pPr algn="just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36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ב. אנימיזם – האנשה של דוממים (הטמעה ).</a:t>
            </a:r>
          </a:p>
        </p:txBody>
      </p:sp>
      <p:sp>
        <p:nvSpPr>
          <p:cNvPr id="92163" name="Text Box 3">
            <a:extLst>
              <a:ext uri="{FF2B5EF4-FFF2-40B4-BE49-F238E27FC236}">
                <a16:creationId xmlns:a16="http://schemas.microsoft.com/office/drawing/2014/main" id="{0AB81E04-193E-4492-B1BD-7000E5C75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9712" y="4365104"/>
            <a:ext cx="728345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endParaRPr lang="en-US" altLang="he-IL" sz="1800" dirty="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endParaRPr lang="he-IL" altLang="he-IL" sz="1800" dirty="0">
              <a:solidFill>
                <a:schemeClr val="tx1"/>
              </a:solidFill>
            </a:endParaRPr>
          </a:p>
        </p:txBody>
      </p:sp>
      <p:sp>
        <p:nvSpPr>
          <p:cNvPr id="92167" name="Rectangle 7">
            <a:extLst>
              <a:ext uri="{FF2B5EF4-FFF2-40B4-BE49-F238E27FC236}">
                <a16:creationId xmlns:a16="http://schemas.microsoft.com/office/drawing/2014/main" id="{123D7F9F-03F9-4DCD-B2B9-04D38AC514D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143000"/>
            <a:ext cx="7772400" cy="11430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e-IL" altLang="he-IL">
                <a:cs typeface="+mj-cs"/>
              </a:rPr>
              <a:t>אגוצנטריות</a:t>
            </a:r>
            <a:endParaRPr lang="en-US" altLang="he-IL">
              <a:cs typeface="+mj-cs"/>
            </a:endParaRPr>
          </a:p>
        </p:txBody>
      </p:sp>
      <p:pic>
        <p:nvPicPr>
          <p:cNvPr id="3" name="תמונה 2" descr="חצים במרכז היעד">
            <a:extLst>
              <a:ext uri="{FF2B5EF4-FFF2-40B4-BE49-F238E27FC236}">
                <a16:creationId xmlns:a16="http://schemas.microsoft.com/office/drawing/2014/main" id="{2CED1514-B820-4F71-8193-69A06F2203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99593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7" presetClass="entr" presetSubtype="10" fill="hold" grpId="0" nodeType="after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6" grpId="0" autoUpdateAnimBg="0"/>
      <p:bldP spid="92163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Text Box 3">
            <a:extLst>
              <a:ext uri="{FF2B5EF4-FFF2-40B4-BE49-F238E27FC236}">
                <a16:creationId xmlns:a16="http://schemas.microsoft.com/office/drawing/2014/main" id="{845A5E84-D914-46CC-909D-E16C6B52D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1600200"/>
            <a:ext cx="4648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2800" dirty="0">
                <a:solidFill>
                  <a:schemeClr val="tx1"/>
                </a:solidFill>
                <a:cs typeface="+mn-cs"/>
              </a:rPr>
              <a:t>"זו אני" עונה ליאור ... </a:t>
            </a:r>
          </a:p>
        </p:txBody>
      </p:sp>
      <p:sp>
        <p:nvSpPr>
          <p:cNvPr id="30723" name="Text Box 4">
            <a:extLst>
              <a:ext uri="{FF2B5EF4-FFF2-40B4-BE49-F238E27FC236}">
                <a16:creationId xmlns:a16="http://schemas.microsoft.com/office/drawing/2014/main" id="{8286FF79-77C6-4B2D-98C1-739BA9F73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429000"/>
            <a:ext cx="6248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endParaRPr lang="he-IL" altLang="he-IL" sz="3200">
              <a:solidFill>
                <a:schemeClr val="tx1"/>
              </a:solidFill>
            </a:endParaRPr>
          </a:p>
        </p:txBody>
      </p:sp>
      <p:sp>
        <p:nvSpPr>
          <p:cNvPr id="47109" name="Text Box 5">
            <a:extLst>
              <a:ext uri="{FF2B5EF4-FFF2-40B4-BE49-F238E27FC236}">
                <a16:creationId xmlns:a16="http://schemas.microsoft.com/office/drawing/2014/main" id="{01C58709-1DA9-4636-89AC-CCD8CA647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562600"/>
            <a:ext cx="5715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2800" dirty="0">
                <a:solidFill>
                  <a:schemeClr val="tx1"/>
                </a:solidFill>
                <a:cs typeface="+mn-cs"/>
              </a:rPr>
              <a:t>היא משיבה "לא"...</a:t>
            </a:r>
          </a:p>
        </p:txBody>
      </p:sp>
      <p:sp>
        <p:nvSpPr>
          <p:cNvPr id="47112" name="Text Box 8">
            <a:extLst>
              <a:ext uri="{FF2B5EF4-FFF2-40B4-BE49-F238E27FC236}">
                <a16:creationId xmlns:a16="http://schemas.microsoft.com/office/drawing/2014/main" id="{2EB0A492-B7D6-4D3C-B286-84B112DE1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304800"/>
            <a:ext cx="533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2800" dirty="0">
                <a:solidFill>
                  <a:schemeClr val="tx1"/>
                </a:solidFill>
              </a:rPr>
              <a:t> </a:t>
            </a:r>
            <a:r>
              <a:rPr lang="he-IL" altLang="he-IL" sz="2800" dirty="0">
                <a:solidFill>
                  <a:schemeClr val="tx1"/>
                </a:solidFill>
                <a:cs typeface="+mn-cs"/>
              </a:rPr>
              <a:t>ליאור דופקת על דלת השכנים...</a:t>
            </a:r>
          </a:p>
        </p:txBody>
      </p:sp>
      <p:sp>
        <p:nvSpPr>
          <p:cNvPr id="47113" name="Text Box 9">
            <a:extLst>
              <a:ext uri="{FF2B5EF4-FFF2-40B4-BE49-F238E27FC236}">
                <a16:creationId xmlns:a16="http://schemas.microsoft.com/office/drawing/2014/main" id="{E6DED82B-752D-4CB9-B4DC-C4DC107A2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914400"/>
            <a:ext cx="411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2800" dirty="0">
                <a:solidFill>
                  <a:schemeClr val="tx1"/>
                </a:solidFill>
                <a:cs typeface="+mn-cs"/>
              </a:rPr>
              <a:t>"מי שם?" שואלת השכנה...</a:t>
            </a:r>
          </a:p>
        </p:txBody>
      </p:sp>
      <p:pic>
        <p:nvPicPr>
          <p:cNvPr id="47114" name="Picture 10">
            <a:extLst>
              <a:ext uri="{FF2B5EF4-FFF2-40B4-BE49-F238E27FC236}">
                <a16:creationId xmlns:a16="http://schemas.microsoft.com/office/drawing/2014/main" id="{548BFECE-4980-4B39-962D-6C8E208E4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1000"/>
            <a:ext cx="1198563" cy="17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7120" name="Group 16">
            <a:extLst>
              <a:ext uri="{FF2B5EF4-FFF2-40B4-BE49-F238E27FC236}">
                <a16:creationId xmlns:a16="http://schemas.microsoft.com/office/drawing/2014/main" id="{1684B876-395B-408B-8FCB-EA3D41C47032}"/>
              </a:ext>
            </a:extLst>
          </p:cNvPr>
          <p:cNvGrpSpPr>
            <a:grpSpLocks/>
          </p:cNvGrpSpPr>
          <p:nvPr/>
        </p:nvGrpSpPr>
        <p:grpSpPr bwMode="auto">
          <a:xfrm>
            <a:off x="2590800" y="1143000"/>
            <a:ext cx="2438400" cy="1622425"/>
            <a:chOff x="1872" y="1008"/>
            <a:chExt cx="1536" cy="1022"/>
          </a:xfrm>
        </p:grpSpPr>
        <p:pic>
          <p:nvPicPr>
            <p:cNvPr id="30738" name="Picture 12">
              <a:extLst>
                <a:ext uri="{FF2B5EF4-FFF2-40B4-BE49-F238E27FC236}">
                  <a16:creationId xmlns:a16="http://schemas.microsoft.com/office/drawing/2014/main" id="{5BD8FF71-C3B6-4021-B2AD-BB4398D35D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1008"/>
              <a:ext cx="752" cy="1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739" name="WordArt 15">
              <a:extLst>
                <a:ext uri="{FF2B5EF4-FFF2-40B4-BE49-F238E27FC236}">
                  <a16:creationId xmlns:a16="http://schemas.microsoft.com/office/drawing/2014/main" id="{1FB92CB0-16B7-43FC-A6A4-5DA1C36AA29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640" y="1344"/>
              <a:ext cx="768" cy="288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 rtl="1"/>
              <a:r>
                <a:rPr lang="he-IL" sz="14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Guttman Yad-Brush" panose="02010401010101010101" pitchFamily="2" charset="-79"/>
                  <a:cs typeface="Guttman Yad-Brush" panose="02010401010101010101" pitchFamily="2" charset="-79"/>
                </a:rPr>
                <a:t>זו אני !!</a:t>
              </a:r>
            </a:p>
          </p:txBody>
        </p:sp>
      </p:grpSp>
      <p:sp>
        <p:nvSpPr>
          <p:cNvPr id="47121" name="Text Box 17">
            <a:extLst>
              <a:ext uri="{FF2B5EF4-FFF2-40B4-BE49-F238E27FC236}">
                <a16:creationId xmlns:a16="http://schemas.microsoft.com/office/drawing/2014/main" id="{82E5FD32-0F98-4A99-8903-CAF1B4F9D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657600"/>
            <a:ext cx="56276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2800" dirty="0">
                <a:solidFill>
                  <a:schemeClr val="tx1"/>
                </a:solidFill>
                <a:cs typeface="+mn-cs"/>
              </a:rPr>
              <a:t>כששואלים את טליה : "יש לך אחות?"</a:t>
            </a:r>
          </a:p>
        </p:txBody>
      </p:sp>
      <p:sp>
        <p:nvSpPr>
          <p:cNvPr id="47123" name="Text Box 19">
            <a:extLst>
              <a:ext uri="{FF2B5EF4-FFF2-40B4-BE49-F238E27FC236}">
                <a16:creationId xmlns:a16="http://schemas.microsoft.com/office/drawing/2014/main" id="{7CA6BA8E-9C1C-422F-8062-93A3D7830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060" y="4190205"/>
            <a:ext cx="50942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2800" dirty="0">
                <a:solidFill>
                  <a:schemeClr val="tx1"/>
                </a:solidFill>
                <a:cs typeface="+mn-cs"/>
              </a:rPr>
              <a:t>היא מיד עונה "כן",</a:t>
            </a:r>
          </a:p>
        </p:txBody>
      </p:sp>
      <p:sp>
        <p:nvSpPr>
          <p:cNvPr id="47124" name="Text Box 20">
            <a:extLst>
              <a:ext uri="{FF2B5EF4-FFF2-40B4-BE49-F238E27FC236}">
                <a16:creationId xmlns:a16="http://schemas.microsoft.com/office/drawing/2014/main" id="{8DABEDC5-6790-4AD5-BE92-FAB1227A66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953000"/>
            <a:ext cx="57038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2800" dirty="0">
                <a:solidFill>
                  <a:schemeClr val="tx1"/>
                </a:solidFill>
                <a:cs typeface="+mn-cs"/>
              </a:rPr>
              <a:t>וכששואלים אותה "ולאחותך, יש אחות?"</a:t>
            </a:r>
          </a:p>
        </p:txBody>
      </p:sp>
      <p:pic>
        <p:nvPicPr>
          <p:cNvPr id="47125" name="Picture 21">
            <a:extLst>
              <a:ext uri="{FF2B5EF4-FFF2-40B4-BE49-F238E27FC236}">
                <a16:creationId xmlns:a16="http://schemas.microsoft.com/office/drawing/2014/main" id="{0937630A-41AC-4A78-A67C-B3D8499F6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0000" y="3200400"/>
            <a:ext cx="1160463" cy="163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26" name="Picture 22">
            <a:extLst>
              <a:ext uri="{FF2B5EF4-FFF2-40B4-BE49-F238E27FC236}">
                <a16:creationId xmlns:a16="http://schemas.microsoft.com/office/drawing/2014/main" id="{0F7157FB-8E04-4E3A-BA9C-7D3F7C029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181600"/>
            <a:ext cx="1001713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34" name="Rectangle 23">
            <a:extLst>
              <a:ext uri="{FF2B5EF4-FFF2-40B4-BE49-F238E27FC236}">
                <a16:creationId xmlns:a16="http://schemas.microsoft.com/office/drawing/2014/main" id="{8DBDB52C-9C57-491A-B9A1-4044CAA95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84525"/>
            <a:ext cx="91440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he-IL" altLang="he-IL" sz="120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he-IL" altLang="he-IL" sz="2600">
                <a:solidFill>
                  <a:srgbClr val="99CC00"/>
                </a:solidFill>
                <a:cs typeface="Times New Roman" panose="02020603050405020304" pitchFamily="18" charset="0"/>
              </a:rPr>
              <a:t>??</a:t>
            </a:r>
            <a:r>
              <a:rPr lang="en-US" altLang="he-IL" sz="1400">
                <a:solidFill>
                  <a:schemeClr val="tx1"/>
                </a:solidFill>
              </a:rPr>
              <a:t> </a:t>
            </a:r>
            <a:endParaRPr lang="en-US" altLang="he-IL" sz="1800">
              <a:solidFill>
                <a:schemeClr val="tx1"/>
              </a:solidFill>
            </a:endParaRPr>
          </a:p>
        </p:txBody>
      </p:sp>
      <p:sp>
        <p:nvSpPr>
          <p:cNvPr id="47134" name="Text Box 30">
            <a:extLst>
              <a:ext uri="{FF2B5EF4-FFF2-40B4-BE49-F238E27FC236}">
                <a16:creationId xmlns:a16="http://schemas.microsoft.com/office/drawing/2014/main" id="{FBCE2926-4E1F-40FE-9445-A55AF6FFB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3657600"/>
            <a:ext cx="15240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he-IL" sz="9600" b="1">
                <a:solidFill>
                  <a:srgbClr val="9900CC"/>
                </a:solidFill>
              </a:rPr>
              <a:t>?</a:t>
            </a:r>
            <a:r>
              <a:rPr lang="en-US" altLang="he-IL" sz="9600" b="1">
                <a:solidFill>
                  <a:srgbClr val="FF6699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4" dur="500"/>
                                        <p:tgtEl>
                                          <p:spTgt spid="47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7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7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7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7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" fill="hold"/>
                                        <p:tgtEl>
                                          <p:spTgt spid="47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" fill="hold"/>
                                        <p:tgtEl>
                                          <p:spTgt spid="47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815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8650"/>
                            </p:stCondLst>
                            <p:childTnLst>
                              <p:par>
                                <p:cTn id="5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7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7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7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7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autoUpdateAnimBg="0"/>
      <p:bldP spid="47109" grpId="0" autoUpdateAnimBg="0"/>
      <p:bldP spid="47112" grpId="0" autoUpdateAnimBg="0"/>
      <p:bldP spid="47113" grpId="0" autoUpdateAnimBg="0"/>
      <p:bldP spid="47121" grpId="0" autoUpdateAnimBg="0"/>
      <p:bldP spid="47123" grpId="0" autoUpdateAnimBg="0"/>
      <p:bldP spid="47124" grpId="0" autoUpdateAnimBg="0"/>
      <p:bldP spid="47134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אדם, איש, צעירים, עמידה&#10;&#10;התיאור נוצר באופן אוטומטי">
            <a:extLst>
              <a:ext uri="{FF2B5EF4-FFF2-40B4-BE49-F238E27FC236}">
                <a16:creationId xmlns:a16="http://schemas.microsoft.com/office/drawing/2014/main" id="{CB66AAC9-F237-4C01-B06F-56D61EE76E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31" r="-2" b="-2"/>
          <a:stretch/>
        </p:blipFill>
        <p:spPr>
          <a:xfrm>
            <a:off x="20" y="1"/>
            <a:ext cx="5435847" cy="4257366"/>
          </a:xfrm>
          <a:prstGeom prst="rect">
            <a:avLst/>
          </a:prstGeom>
        </p:spPr>
      </p:pic>
      <p:sp>
        <p:nvSpPr>
          <p:cNvPr id="59397" name="Rectangle 5">
            <a:extLst>
              <a:ext uri="{FF2B5EF4-FFF2-40B4-BE49-F238E27FC236}">
                <a16:creationId xmlns:a16="http://schemas.microsoft.com/office/drawing/2014/main" id="{6D376CC0-2950-4EE0-A1A0-8BCDC9D1425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6858000"/>
            <a:ext cx="6300788" cy="22860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 fontAlgn="auto">
              <a:lnSpc>
                <a:spcPct val="85000"/>
              </a:lnSpc>
              <a:spcAft>
                <a:spcPts val="0"/>
              </a:spcAft>
              <a:defRPr/>
            </a:pPr>
            <a:r>
              <a:rPr lang="he-IL" altLang="he-IL" sz="2400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David" panose="020E0502060401010101" pitchFamily="34" charset="-79"/>
                <a:cs typeface="David" panose="020E0502060401010101" pitchFamily="34" charset="-79"/>
              </a:rPr>
              <a:t>שלב ה</a:t>
            </a:r>
            <a:r>
              <a:rPr lang="en-US" altLang="he-IL" sz="2400" dirty="0" err="1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David" panose="020E0502060401010101" pitchFamily="34" charset="-79"/>
                <a:cs typeface="David" panose="020E0502060401010101" pitchFamily="34" charset="-79"/>
              </a:rPr>
              <a:t>חשיבה</a:t>
            </a:r>
            <a:r>
              <a:rPr lang="en-US" altLang="he-IL" sz="2400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altLang="he-IL" sz="2400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David" panose="020E0502060401010101" pitchFamily="34" charset="-79"/>
                <a:cs typeface="David" panose="020E0502060401010101" pitchFamily="34" charset="-79"/>
              </a:rPr>
              <a:t>ה</a:t>
            </a:r>
            <a:r>
              <a:rPr lang="en-US" altLang="he-IL" sz="2400" dirty="0" err="1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David" panose="020E0502060401010101" pitchFamily="34" charset="-79"/>
                <a:cs typeface="David" panose="020E0502060401010101" pitchFamily="34" charset="-79"/>
              </a:rPr>
              <a:t>אינטואיטיבית</a:t>
            </a:r>
            <a:r>
              <a:rPr lang="en-US" altLang="he-IL" sz="2400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David" panose="020E0502060401010101" pitchFamily="34" charset="-79"/>
                <a:cs typeface="David" panose="020E0502060401010101" pitchFamily="34" charset="-79"/>
              </a:rPr>
              <a:t> – </a:t>
            </a:r>
            <a:r>
              <a:rPr lang="en-US" altLang="he-IL" sz="2400" dirty="0" err="1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David" panose="020E0502060401010101" pitchFamily="34" charset="-79"/>
                <a:cs typeface="David" panose="020E0502060401010101" pitchFamily="34" charset="-79"/>
              </a:rPr>
              <a:t>סובייקטיבית</a:t>
            </a:r>
            <a:br>
              <a:rPr lang="en-US" altLang="he-IL" sz="2400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David" panose="020E0502060401010101" pitchFamily="34" charset="-79"/>
                <a:cs typeface="David" panose="020E0502060401010101" pitchFamily="34" charset="-79"/>
              </a:rPr>
            </a:br>
            <a:br>
              <a:rPr lang="en-US" altLang="he-IL" sz="2400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en-US" altLang="he-IL" sz="2400" dirty="0" err="1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David" panose="020E0502060401010101" pitchFamily="34" charset="-79"/>
                <a:cs typeface="David" panose="020E0502060401010101" pitchFamily="34" charset="-79"/>
              </a:rPr>
              <a:t>קושי</a:t>
            </a:r>
            <a:r>
              <a:rPr lang="en-US" altLang="he-IL" sz="2400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sz="2400" dirty="0" err="1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David" panose="020E0502060401010101" pitchFamily="34" charset="-79"/>
                <a:cs typeface="David" panose="020E0502060401010101" pitchFamily="34" charset="-79"/>
              </a:rPr>
              <a:t>בתפישת</a:t>
            </a:r>
            <a:r>
              <a:rPr lang="en-US" altLang="he-IL" sz="2400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sz="2400" dirty="0" err="1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David" panose="020E0502060401010101" pitchFamily="34" charset="-79"/>
                <a:cs typeface="David" panose="020E0502060401010101" pitchFamily="34" charset="-79"/>
              </a:rPr>
              <a:t>שימור</a:t>
            </a:r>
            <a:r>
              <a:rPr lang="en-US" altLang="he-IL" sz="2400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sz="2400" dirty="0" err="1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David" panose="020E0502060401010101" pitchFamily="34" charset="-79"/>
                <a:cs typeface="David" panose="020E0502060401010101" pitchFamily="34" charset="-79"/>
              </a:rPr>
              <a:t>כמות</a:t>
            </a:r>
            <a:r>
              <a:rPr lang="en-US" altLang="he-IL" sz="2400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David" panose="020E0502060401010101" pitchFamily="34" charset="-79"/>
                <a:cs typeface="David" panose="020E0502060401010101" pitchFamily="34" charset="-79"/>
              </a:rPr>
              <a:t>, </a:t>
            </a:r>
            <a:r>
              <a:rPr lang="en-US" altLang="he-IL" sz="2400" dirty="0" err="1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David" panose="020E0502060401010101" pitchFamily="34" charset="-79"/>
                <a:cs typeface="David" panose="020E0502060401010101" pitchFamily="34" charset="-79"/>
              </a:rPr>
              <a:t>מספר</a:t>
            </a:r>
            <a:r>
              <a:rPr lang="en-US" altLang="he-IL" sz="2400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David" panose="020E0502060401010101" pitchFamily="34" charset="-79"/>
                <a:cs typeface="David" panose="020E0502060401010101" pitchFamily="34" charset="-79"/>
              </a:rPr>
              <a:t>, </a:t>
            </a:r>
            <a:r>
              <a:rPr lang="en-US" altLang="he-IL" sz="2400" dirty="0" err="1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David" panose="020E0502060401010101" pitchFamily="34" charset="-79"/>
                <a:cs typeface="David" panose="020E0502060401010101" pitchFamily="34" charset="-79"/>
              </a:rPr>
              <a:t>אורך</a:t>
            </a:r>
            <a:r>
              <a:rPr lang="en-US" altLang="he-IL" sz="2400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David" panose="020E0502060401010101" pitchFamily="34" charset="-79"/>
                <a:cs typeface="David" panose="020E0502060401010101" pitchFamily="34" charset="-79"/>
              </a:rPr>
              <a:t>, </a:t>
            </a:r>
            <a:r>
              <a:rPr lang="en-US" altLang="he-IL" sz="2400" dirty="0" err="1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David" panose="020E0502060401010101" pitchFamily="34" charset="-79"/>
                <a:cs typeface="David" panose="020E0502060401010101" pitchFamily="34" charset="-79"/>
              </a:rPr>
              <a:t>משקל</a:t>
            </a:r>
            <a:r>
              <a:rPr lang="en-US" altLang="he-IL" sz="2400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sz="2400" dirty="0" err="1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David" panose="020E0502060401010101" pitchFamily="34" charset="-79"/>
                <a:cs typeface="David" panose="020E0502060401010101" pitchFamily="34" charset="-79"/>
              </a:rPr>
              <a:t>וכד</a:t>
            </a:r>
            <a:r>
              <a:rPr lang="en-US" altLang="he-IL" sz="2400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David" panose="020E0502060401010101" pitchFamily="34" charset="-79"/>
                <a:cs typeface="David" panose="020E0502060401010101" pitchFamily="34" charset="-79"/>
              </a:rPr>
              <a:t>'</a:t>
            </a:r>
            <a:br>
              <a:rPr lang="en-US" altLang="he-IL" sz="2400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David" panose="020E0502060401010101" pitchFamily="34" charset="-79"/>
                <a:cs typeface="David" panose="020E0502060401010101" pitchFamily="34" charset="-79"/>
              </a:rPr>
            </a:br>
            <a:br>
              <a:rPr lang="en-US" altLang="he-IL" sz="2400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David" panose="020E0502060401010101" pitchFamily="34" charset="-79"/>
                <a:cs typeface="David" panose="020E0502060401010101" pitchFamily="34" charset="-79"/>
              </a:rPr>
            </a:br>
            <a:br>
              <a:rPr lang="en-US" altLang="he-IL" sz="2400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David" panose="020E0502060401010101" pitchFamily="34" charset="-79"/>
                <a:cs typeface="David" panose="020E0502060401010101" pitchFamily="34" charset="-79"/>
              </a:rPr>
            </a:br>
            <a:endParaRPr lang="en-US" altLang="he-IL" sz="2400" dirty="0">
              <a:blipFill dpi="0" rotWithShape="1">
                <a:blip r:embed="rId3"/>
                <a:srcRect/>
                <a:tile tx="6350" ty="-127000" sx="65000" sy="64000" flip="none" algn="tl"/>
              </a:blip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2" name="תמונה 1" descr="תמונה שמכילה מקורה, שולחן, אדם, ישיבה&#10;&#10;התיאור נוצר באופן אוטומטי">
            <a:extLst>
              <a:ext uri="{FF2B5EF4-FFF2-40B4-BE49-F238E27FC236}">
                <a16:creationId xmlns:a16="http://schemas.microsoft.com/office/drawing/2014/main" id="{86DA0DBA-0188-429C-8F81-DB4C6561D0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757" r="15760" b="3"/>
          <a:stretch/>
        </p:blipFill>
        <p:spPr>
          <a:xfrm>
            <a:off x="5561838" y="-2"/>
            <a:ext cx="3582162" cy="426110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קופסאות קרטון">
            <a:extLst>
              <a:ext uri="{FF2B5EF4-FFF2-40B4-BE49-F238E27FC236}">
                <a16:creationId xmlns:a16="http://schemas.microsoft.com/office/drawing/2014/main" id="{58C17095-7A76-426F-9CD6-6FCB1FDA8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gradFill>
            <a:gsLst>
              <a:gs pos="24000">
                <a:schemeClr val="bg1">
                  <a:lumMod val="84000"/>
                  <a:lumOff val="16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88067" name="Text Box 3">
            <a:extLst>
              <a:ext uri="{FF2B5EF4-FFF2-40B4-BE49-F238E27FC236}">
                <a16:creationId xmlns:a16="http://schemas.microsoft.com/office/drawing/2014/main" id="{BDDCAEC9-BB26-4B65-8C3C-90380E172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2057400"/>
            <a:ext cx="7488435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28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בשלב זה, ילדים כבר שופטים תוך התבססות על חשיבה  הגיונית. 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28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חשיבה זו מופעלת רק על אובייקטים מוחשיים 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28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(חפצים, מאורעות, אנשים) ומכאן שם השלב: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28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altLang="he-IL" sz="28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אופרציה=פעולה שכלית הגיונית, קונקרטי= מוחשי.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endParaRPr lang="he-IL" altLang="he-IL" sz="2800" dirty="0">
              <a:solidFill>
                <a:schemeClr val="tx1"/>
              </a:solidFill>
            </a:endParaRPr>
          </a:p>
        </p:txBody>
      </p:sp>
      <p:sp>
        <p:nvSpPr>
          <p:cNvPr id="88069" name="Rectangle 5">
            <a:extLst>
              <a:ext uri="{FF2B5EF4-FFF2-40B4-BE49-F238E27FC236}">
                <a16:creationId xmlns:a16="http://schemas.microsoft.com/office/drawing/2014/main" id="{15BF4E3B-3046-4A27-A0DA-8FFD6181B63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143000"/>
            <a:ext cx="8604250" cy="4211638"/>
          </a:xfrm>
        </p:spPr>
        <p:txBody>
          <a:bodyPr rtlCol="0">
            <a:norm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he-IL" altLang="he-IL" b="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האופרציות הקונקרטיות   גילאים 7-12</a:t>
            </a:r>
            <a:endParaRPr lang="en-US" altLang="he-IL" b="0" dirty="0">
              <a:solidFill>
                <a:schemeClr val="bg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88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88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7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9" name="Text Box 11">
            <a:extLst>
              <a:ext uri="{FF2B5EF4-FFF2-40B4-BE49-F238E27FC236}">
                <a16:creationId xmlns:a16="http://schemas.microsoft.com/office/drawing/2014/main" id="{58447F7F-A4F8-4578-A699-5093A957C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762000"/>
            <a:ext cx="657639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36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ילדים בשלב זה רוכשים שלושה כישורים קוגניטיביים החשובים ביותר בפתרון בעיות ובהסתגלות לסביבה: </a:t>
            </a:r>
          </a:p>
        </p:txBody>
      </p:sp>
      <p:grpSp>
        <p:nvGrpSpPr>
          <p:cNvPr id="73736" name="Group 8">
            <a:extLst>
              <a:ext uri="{FF2B5EF4-FFF2-40B4-BE49-F238E27FC236}">
                <a16:creationId xmlns:a16="http://schemas.microsoft.com/office/drawing/2014/main" id="{23F660E9-F5FC-4438-A5EB-0C6E705D9B7F}"/>
              </a:ext>
            </a:extLst>
          </p:cNvPr>
          <p:cNvGrpSpPr>
            <a:grpSpLocks/>
          </p:cNvGrpSpPr>
          <p:nvPr/>
        </p:nvGrpSpPr>
        <p:grpSpPr bwMode="auto">
          <a:xfrm>
            <a:off x="6172200" y="3505200"/>
            <a:ext cx="1700213" cy="2895600"/>
            <a:chOff x="3888" y="2208"/>
            <a:chExt cx="1071" cy="1824"/>
          </a:xfrm>
        </p:grpSpPr>
        <p:pic>
          <p:nvPicPr>
            <p:cNvPr id="41994" name="Picture 10" descr="flower">
              <a:hlinkClick r:id="" action="ppaction://noaction"/>
              <a:extLst>
                <a:ext uri="{FF2B5EF4-FFF2-40B4-BE49-F238E27FC236}">
                  <a16:creationId xmlns:a16="http://schemas.microsoft.com/office/drawing/2014/main" id="{348F2E1C-41C8-4711-80CD-31C4017B66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2208"/>
              <a:ext cx="831" cy="1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95" name="WordArt 9">
              <a:hlinkClick r:id="" action="ppaction://noaction"/>
              <a:extLst>
                <a:ext uri="{FF2B5EF4-FFF2-40B4-BE49-F238E27FC236}">
                  <a16:creationId xmlns:a16="http://schemas.microsoft.com/office/drawing/2014/main" id="{2504794A-E93D-4227-AF0E-37A8ED9EAD8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888" y="3675"/>
              <a:ext cx="960" cy="357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 rtl="1"/>
              <a:r>
                <a:rPr lang="he-IL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Guttman Yad-Brush" panose="02010401010101010101" pitchFamily="2" charset="-79"/>
                  <a:cs typeface="Guttman Yad-Brush" panose="02010401010101010101" pitchFamily="2" charset="-79"/>
                </a:rPr>
                <a:t>שימור</a:t>
              </a:r>
            </a:p>
          </p:txBody>
        </p:sp>
      </p:grpSp>
      <p:grpSp>
        <p:nvGrpSpPr>
          <p:cNvPr id="73733" name="Group 5">
            <a:extLst>
              <a:ext uri="{FF2B5EF4-FFF2-40B4-BE49-F238E27FC236}">
                <a16:creationId xmlns:a16="http://schemas.microsoft.com/office/drawing/2014/main" id="{28C5FD31-4141-4899-91EE-509E2C95B9F6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3514725"/>
            <a:ext cx="1752600" cy="2886075"/>
            <a:chOff x="2304" y="2214"/>
            <a:chExt cx="1104" cy="1818"/>
          </a:xfrm>
        </p:grpSpPr>
        <p:pic>
          <p:nvPicPr>
            <p:cNvPr id="41992" name="Picture 7" descr="flower">
              <a:hlinkClick r:id="" action="ppaction://noaction"/>
              <a:extLst>
                <a:ext uri="{FF2B5EF4-FFF2-40B4-BE49-F238E27FC236}">
                  <a16:creationId xmlns:a16="http://schemas.microsoft.com/office/drawing/2014/main" id="{DCABFA33-8B7E-495C-96E6-152126A234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7" y="2214"/>
              <a:ext cx="831" cy="1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93" name="WordArt 6">
              <a:hlinkClick r:id="" action="ppaction://noaction"/>
              <a:extLst>
                <a:ext uri="{FF2B5EF4-FFF2-40B4-BE49-F238E27FC236}">
                  <a16:creationId xmlns:a16="http://schemas.microsoft.com/office/drawing/2014/main" id="{E1A9AE92-ACEE-4376-ADF6-C0A9162A54D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304" y="3675"/>
              <a:ext cx="960" cy="357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 rtl="1"/>
              <a:r>
                <a:rPr lang="he-IL" sz="28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Guttman Yad-Brush" panose="02010401010101010101" pitchFamily="2" charset="-79"/>
                  <a:cs typeface="Guttman Yad-Brush" panose="02010401010101010101" pitchFamily="2" charset="-79"/>
                </a:rPr>
                <a:t>מיון</a:t>
              </a:r>
            </a:p>
          </p:txBody>
        </p:sp>
      </p:grpSp>
      <p:grpSp>
        <p:nvGrpSpPr>
          <p:cNvPr id="73730" name="Group 2">
            <a:extLst>
              <a:ext uri="{FF2B5EF4-FFF2-40B4-BE49-F238E27FC236}">
                <a16:creationId xmlns:a16="http://schemas.microsoft.com/office/drawing/2014/main" id="{83C43AC0-1747-41E2-8AEF-880F00A7A8A4}"/>
              </a:ext>
            </a:extLst>
          </p:cNvPr>
          <p:cNvGrpSpPr>
            <a:grpSpLocks/>
          </p:cNvGrpSpPr>
          <p:nvPr/>
        </p:nvGrpSpPr>
        <p:grpSpPr bwMode="auto">
          <a:xfrm>
            <a:off x="1219200" y="3514725"/>
            <a:ext cx="1700213" cy="2843213"/>
            <a:chOff x="768" y="2214"/>
            <a:chExt cx="1071" cy="1791"/>
          </a:xfrm>
        </p:grpSpPr>
        <p:pic>
          <p:nvPicPr>
            <p:cNvPr id="41990" name="Picture 4" descr="flower">
              <a:hlinkClick r:id="rId4" action="ppaction://hlinksldjump"/>
              <a:extLst>
                <a:ext uri="{FF2B5EF4-FFF2-40B4-BE49-F238E27FC236}">
                  <a16:creationId xmlns:a16="http://schemas.microsoft.com/office/drawing/2014/main" id="{53FAB85A-684F-4735-8222-14191A25D9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2214"/>
              <a:ext cx="831" cy="1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91" name="WordArt 3">
              <a:hlinkClick r:id="rId4" action="ppaction://hlinksldjump"/>
              <a:extLst>
                <a:ext uri="{FF2B5EF4-FFF2-40B4-BE49-F238E27FC236}">
                  <a16:creationId xmlns:a16="http://schemas.microsoft.com/office/drawing/2014/main" id="{BAE6C759-39D7-4236-BF16-FE8B8659B67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68" y="3648"/>
              <a:ext cx="960" cy="357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 rtl="1"/>
              <a:r>
                <a:rPr lang="he-IL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Guttman Yad-Brush" panose="02010401010101010101" pitchFamily="2" charset="-79"/>
                  <a:cs typeface="Guttman Yad-Brush" panose="02010401010101010101" pitchFamily="2" charset="-79"/>
                </a:rPr>
                <a:t>סדירה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3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3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3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9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9" name="Picture 7">
            <a:extLst>
              <a:ext uri="{FF2B5EF4-FFF2-40B4-BE49-F238E27FC236}">
                <a16:creationId xmlns:a16="http://schemas.microsoft.com/office/drawing/2014/main" id="{8AF35FD0-1E0A-4443-914E-B9838B8E2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7188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58" name="Picture 6">
            <a:extLst>
              <a:ext uri="{FF2B5EF4-FFF2-40B4-BE49-F238E27FC236}">
                <a16:creationId xmlns:a16="http://schemas.microsoft.com/office/drawing/2014/main" id="{148D86E7-C702-42E0-A74D-B34E26B8B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15875"/>
            <a:ext cx="2422525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57" name="Picture 5">
            <a:extLst>
              <a:ext uri="{FF2B5EF4-FFF2-40B4-BE49-F238E27FC236}">
                <a16:creationId xmlns:a16="http://schemas.microsoft.com/office/drawing/2014/main" id="{944527D6-64FA-4883-85A1-FDD1E3051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114800"/>
            <a:ext cx="2035175" cy="252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755" name="Text Box 3">
            <a:extLst>
              <a:ext uri="{FF2B5EF4-FFF2-40B4-BE49-F238E27FC236}">
                <a16:creationId xmlns:a16="http://schemas.microsoft.com/office/drawing/2014/main" id="{B853C634-0F3E-43C3-BC20-7AAC44D28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7188" y="762000"/>
            <a:ext cx="5393084" cy="4770537"/>
          </a:xfrm>
          <a:prstGeom prst="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</p:spPr>
        <p:txBody>
          <a:bodyPr wrap="square"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endParaRPr lang="he-IL" altLang="he-IL" sz="3200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457200" indent="-457200" eaLnBrk="1" hangingPunct="1">
              <a:lnSpc>
                <a:spcPct val="100000"/>
              </a:lnSpc>
              <a:spcBef>
                <a:spcPct val="50000"/>
              </a:spcBef>
              <a:buClrTx/>
              <a:buFont typeface="Wingdings" panose="05000000000000000000" pitchFamily="2" charset="2"/>
              <a:buChar char="ü"/>
            </a:pPr>
            <a:r>
              <a:rPr lang="he-IL" altLang="he-IL" sz="32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בשלב זה מתפתחת היכולת להתייחס לשני ממדים או יותר של האובייקט בו-זמנית (גובה, רוחב וכד'). להבין שיש מצבים הפיכים ועוד.</a:t>
            </a:r>
          </a:p>
          <a:p>
            <a:pPr marL="457200" indent="-457200" eaLnBrk="1" hangingPunct="1">
              <a:lnSpc>
                <a:spcPct val="100000"/>
              </a:lnSpc>
              <a:spcBef>
                <a:spcPct val="50000"/>
              </a:spcBef>
              <a:buClrTx/>
              <a:buFont typeface="Wingdings" panose="05000000000000000000" pitchFamily="2" charset="2"/>
              <a:buChar char="ü"/>
            </a:pPr>
            <a:r>
              <a:rPr lang="he-IL" altLang="he-IL" sz="32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זהו הבסיס לחשיבה מתמטית.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endParaRPr lang="he-IL" altLang="he-IL" sz="3200" b="1" dirty="0">
              <a:solidFill>
                <a:schemeClr val="tx1"/>
              </a:solidFill>
            </a:endParaRPr>
          </a:p>
        </p:txBody>
      </p:sp>
      <p:pic>
        <p:nvPicPr>
          <p:cNvPr id="74754" name="Picture 2">
            <a:extLst>
              <a:ext uri="{FF2B5EF4-FFF2-40B4-BE49-F238E27FC236}">
                <a16:creationId xmlns:a16="http://schemas.microsoft.com/office/drawing/2014/main" id="{D6A6EA74-1BB9-4D1D-A41B-BEC3A58EE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876800"/>
            <a:ext cx="2895600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760" name="Rectangle 8">
            <a:extLst>
              <a:ext uri="{FF2B5EF4-FFF2-40B4-BE49-F238E27FC236}">
                <a16:creationId xmlns:a16="http://schemas.microsoft.com/office/drawing/2014/main" id="{C0D99715-BD59-454F-B506-F11FCF684EF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-1143000"/>
            <a:ext cx="7772400" cy="11430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e-IL" altLang="he-IL">
                <a:cs typeface="+mj-cs"/>
              </a:rPr>
              <a:t>חשיבה ריכוזית/ביזורית</a:t>
            </a:r>
            <a:endParaRPr lang="en-US" altLang="he-IL"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4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74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4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84" name="Text Box 36">
            <a:extLst>
              <a:ext uri="{FF2B5EF4-FFF2-40B4-BE49-F238E27FC236}">
                <a16:creationId xmlns:a16="http://schemas.microsoft.com/office/drawing/2014/main" id="{94030928-C89D-4676-8605-BAD96D236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04617"/>
            <a:ext cx="71628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32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בשלב זה מסוגלים הילדים למיין לפי מספר </a:t>
            </a:r>
            <a:r>
              <a:rPr lang="he-IL" altLang="he-IL" sz="3200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מימדים</a:t>
            </a:r>
            <a:r>
              <a:rPr lang="he-IL" altLang="he-IL" sz="32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בו זמנית. 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32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בשלב זה יבין הילד חלוקה לקטגוריות, תת-קטגוריות וקטגוריות על.</a:t>
            </a:r>
          </a:p>
          <a:p>
            <a:pPr algn="just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endParaRPr lang="he-IL" altLang="he-IL" sz="3200" dirty="0">
              <a:solidFill>
                <a:schemeClr val="tx1"/>
              </a:solidFill>
            </a:endParaRPr>
          </a:p>
        </p:txBody>
      </p:sp>
      <p:grpSp>
        <p:nvGrpSpPr>
          <p:cNvPr id="78881" name="Group 33">
            <a:extLst>
              <a:ext uri="{FF2B5EF4-FFF2-40B4-BE49-F238E27FC236}">
                <a16:creationId xmlns:a16="http://schemas.microsoft.com/office/drawing/2014/main" id="{08027A8F-0D8A-4A4B-ABAE-23845F5FB244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3505200"/>
            <a:ext cx="2590800" cy="838200"/>
            <a:chOff x="2064" y="2208"/>
            <a:chExt cx="1632" cy="528"/>
          </a:xfrm>
        </p:grpSpPr>
        <p:sp>
          <p:nvSpPr>
            <p:cNvPr id="46116" name="AutoShape 35">
              <a:extLst>
                <a:ext uri="{FF2B5EF4-FFF2-40B4-BE49-F238E27FC236}">
                  <a16:creationId xmlns:a16="http://schemas.microsoft.com/office/drawing/2014/main" id="{AF8AA7D8-F66C-4707-9AA6-4DF70465FA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208"/>
              <a:ext cx="1536" cy="528"/>
            </a:xfrm>
            <a:prstGeom prst="hexagon">
              <a:avLst>
                <a:gd name="adj" fmla="val 72727"/>
                <a:gd name="vf" fmla="val 11547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Gill Sans MT" panose="020B0502020104020203" pitchFamily="34" charset="0"/>
                <a:buChar char="–"/>
                <a:defRPr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Gill Sans MT" panose="020B0502020104020203" pitchFamily="34" charset="0"/>
                <a:buChar char="–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he-IL" altLang="he-IL" sz="1800">
                <a:solidFill>
                  <a:schemeClr val="tx1"/>
                </a:solidFill>
              </a:endParaRPr>
            </a:p>
          </p:txBody>
        </p:sp>
        <p:sp>
          <p:nvSpPr>
            <p:cNvPr id="46117" name="Text Box 34">
              <a:extLst>
                <a:ext uri="{FF2B5EF4-FFF2-40B4-BE49-F238E27FC236}">
                  <a16:creationId xmlns:a16="http://schemas.microsoft.com/office/drawing/2014/main" id="{6F17EC7D-2431-41B5-B928-8BC409C584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2" y="2304"/>
              <a:ext cx="158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Gill Sans MT" panose="020B0502020104020203" pitchFamily="34" charset="0"/>
                <a:buChar char="–"/>
                <a:defRPr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Gill Sans MT" panose="020B0502020104020203" pitchFamily="34" charset="0"/>
                <a:buChar char="–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he-IL" altLang="he-IL" sz="1800" dirty="0">
                  <a:solidFill>
                    <a:schemeClr val="tx1"/>
                  </a:solidFill>
                </a:rPr>
                <a:t>בעלי חיים</a:t>
              </a:r>
              <a:endParaRPr lang="en-US" altLang="he-IL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8878" name="Group 30">
            <a:extLst>
              <a:ext uri="{FF2B5EF4-FFF2-40B4-BE49-F238E27FC236}">
                <a16:creationId xmlns:a16="http://schemas.microsoft.com/office/drawing/2014/main" id="{C38A3E60-C015-453B-A49F-09B87FBE814C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4572000"/>
            <a:ext cx="1524000" cy="685800"/>
            <a:chOff x="1008" y="2880"/>
            <a:chExt cx="960" cy="432"/>
          </a:xfrm>
        </p:grpSpPr>
        <p:sp>
          <p:nvSpPr>
            <p:cNvPr id="46114" name="Oval 32">
              <a:extLst>
                <a:ext uri="{FF2B5EF4-FFF2-40B4-BE49-F238E27FC236}">
                  <a16:creationId xmlns:a16="http://schemas.microsoft.com/office/drawing/2014/main" id="{738ADF36-39F9-45B0-A681-751617E34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2880"/>
              <a:ext cx="864" cy="432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Gill Sans MT" panose="020B0502020104020203" pitchFamily="34" charset="0"/>
                <a:buChar char="–"/>
                <a:defRPr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Gill Sans MT" panose="020B0502020104020203" pitchFamily="34" charset="0"/>
                <a:buChar char="–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he-IL" altLang="he-IL" sz="1800">
                <a:solidFill>
                  <a:schemeClr val="tx1"/>
                </a:solidFill>
              </a:endParaRPr>
            </a:p>
          </p:txBody>
        </p:sp>
        <p:sp>
          <p:nvSpPr>
            <p:cNvPr id="46115" name="Text Box 31">
              <a:extLst>
                <a:ext uri="{FF2B5EF4-FFF2-40B4-BE49-F238E27FC236}">
                  <a16:creationId xmlns:a16="http://schemas.microsoft.com/office/drawing/2014/main" id="{E8DA9A88-3264-4BC2-AE22-EDA92D54FD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" y="2928"/>
              <a:ext cx="9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Gill Sans MT" panose="020B0502020104020203" pitchFamily="34" charset="0"/>
                <a:buChar char="–"/>
                <a:defRPr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Gill Sans MT" panose="020B0502020104020203" pitchFamily="34" charset="0"/>
                <a:buChar char="–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he-IL" altLang="he-IL" sz="1800">
                  <a:solidFill>
                    <a:schemeClr val="tx1"/>
                  </a:solidFill>
                </a:rPr>
                <a:t>יונקים</a:t>
              </a:r>
              <a:endParaRPr lang="en-US" altLang="he-IL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78875" name="Group 27">
            <a:extLst>
              <a:ext uri="{FF2B5EF4-FFF2-40B4-BE49-F238E27FC236}">
                <a16:creationId xmlns:a16="http://schemas.microsoft.com/office/drawing/2014/main" id="{A2B2F18F-4B71-4617-8B3B-749C1C6B854B}"/>
              </a:ext>
            </a:extLst>
          </p:cNvPr>
          <p:cNvGrpSpPr>
            <a:grpSpLocks/>
          </p:cNvGrpSpPr>
          <p:nvPr/>
        </p:nvGrpSpPr>
        <p:grpSpPr bwMode="auto">
          <a:xfrm>
            <a:off x="5867400" y="4648200"/>
            <a:ext cx="1676400" cy="685800"/>
            <a:chOff x="3696" y="2928"/>
            <a:chExt cx="1056" cy="432"/>
          </a:xfrm>
        </p:grpSpPr>
        <p:sp>
          <p:nvSpPr>
            <p:cNvPr id="46112" name="Oval 29">
              <a:extLst>
                <a:ext uri="{FF2B5EF4-FFF2-40B4-BE49-F238E27FC236}">
                  <a16:creationId xmlns:a16="http://schemas.microsoft.com/office/drawing/2014/main" id="{031FFBD8-CFE3-4CEB-97D2-436021D46D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2928"/>
              <a:ext cx="864" cy="432"/>
            </a:xfrm>
            <a:prstGeom prst="ellipse">
              <a:avLst/>
            </a:prstGeom>
            <a:solidFill>
              <a:srgbClr val="99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Gill Sans MT" panose="020B0502020104020203" pitchFamily="34" charset="0"/>
                <a:buChar char="–"/>
                <a:defRPr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Gill Sans MT" panose="020B0502020104020203" pitchFamily="34" charset="0"/>
                <a:buChar char="–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he-IL" altLang="he-IL" sz="1800">
                <a:solidFill>
                  <a:schemeClr val="bg1"/>
                </a:solidFill>
              </a:endParaRPr>
            </a:p>
          </p:txBody>
        </p:sp>
        <p:sp>
          <p:nvSpPr>
            <p:cNvPr id="46113" name="Text Box 28">
              <a:extLst>
                <a:ext uri="{FF2B5EF4-FFF2-40B4-BE49-F238E27FC236}">
                  <a16:creationId xmlns:a16="http://schemas.microsoft.com/office/drawing/2014/main" id="{954121F8-FC1F-4B76-984E-C63BE34362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6" y="2976"/>
              <a:ext cx="105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Gill Sans MT" panose="020B0502020104020203" pitchFamily="34" charset="0"/>
                <a:buChar char="–"/>
                <a:defRPr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Gill Sans MT" panose="020B0502020104020203" pitchFamily="34" charset="0"/>
                <a:buChar char="–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he-IL" altLang="he-IL" sz="1800">
                  <a:solidFill>
                    <a:schemeClr val="tx1"/>
                  </a:solidFill>
                </a:rPr>
                <a:t>דו-חיים</a:t>
              </a:r>
            </a:p>
          </p:txBody>
        </p:sp>
      </p:grpSp>
      <p:grpSp>
        <p:nvGrpSpPr>
          <p:cNvPr id="78867" name="Group 19">
            <a:extLst>
              <a:ext uri="{FF2B5EF4-FFF2-40B4-BE49-F238E27FC236}">
                <a16:creationId xmlns:a16="http://schemas.microsoft.com/office/drawing/2014/main" id="{C71CF570-1B9E-4FEB-84A4-3D7373A53C08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5867400"/>
            <a:ext cx="4038600" cy="609600"/>
            <a:chOff x="192" y="3696"/>
            <a:chExt cx="2544" cy="384"/>
          </a:xfrm>
        </p:grpSpPr>
        <p:sp>
          <p:nvSpPr>
            <p:cNvPr id="46105" name="Rectangle 26">
              <a:extLst>
                <a:ext uri="{FF2B5EF4-FFF2-40B4-BE49-F238E27FC236}">
                  <a16:creationId xmlns:a16="http://schemas.microsoft.com/office/drawing/2014/main" id="{1979125C-0854-4627-BEC3-13D5049213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3696"/>
              <a:ext cx="528" cy="384"/>
            </a:xfrm>
            <a:prstGeom prst="rect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Gill Sans MT" panose="020B0502020104020203" pitchFamily="34" charset="0"/>
                <a:buChar char="–"/>
                <a:defRPr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Gill Sans MT" panose="020B0502020104020203" pitchFamily="34" charset="0"/>
                <a:buChar char="–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he-IL" altLang="he-IL" sz="1800">
                <a:solidFill>
                  <a:schemeClr val="tx1"/>
                </a:solidFill>
              </a:endParaRPr>
            </a:p>
          </p:txBody>
        </p:sp>
        <p:sp>
          <p:nvSpPr>
            <p:cNvPr id="46106" name="Rectangle 25">
              <a:extLst>
                <a:ext uri="{FF2B5EF4-FFF2-40B4-BE49-F238E27FC236}">
                  <a16:creationId xmlns:a16="http://schemas.microsoft.com/office/drawing/2014/main" id="{E50FEA2A-7E56-4E3D-A1BF-B1CDBE91EF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3696"/>
              <a:ext cx="528" cy="384"/>
            </a:xfrm>
            <a:prstGeom prst="rect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Gill Sans MT" panose="020B0502020104020203" pitchFamily="34" charset="0"/>
                <a:buChar char="–"/>
                <a:defRPr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Gill Sans MT" panose="020B0502020104020203" pitchFamily="34" charset="0"/>
                <a:buChar char="–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he-IL" altLang="he-IL" sz="1800">
                <a:solidFill>
                  <a:schemeClr val="tx1"/>
                </a:solidFill>
              </a:endParaRPr>
            </a:p>
          </p:txBody>
        </p:sp>
        <p:grpSp>
          <p:nvGrpSpPr>
            <p:cNvPr id="46107" name="Group 21">
              <a:extLst>
                <a:ext uri="{FF2B5EF4-FFF2-40B4-BE49-F238E27FC236}">
                  <a16:creationId xmlns:a16="http://schemas.microsoft.com/office/drawing/2014/main" id="{425C69DD-DD29-4436-8458-B8DD3A4A73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3744"/>
              <a:ext cx="2544" cy="288"/>
              <a:chOff x="192" y="3744"/>
              <a:chExt cx="2544" cy="288"/>
            </a:xfrm>
          </p:grpSpPr>
          <p:sp>
            <p:nvSpPr>
              <p:cNvPr id="46109" name="Text Box 24">
                <a:extLst>
                  <a:ext uri="{FF2B5EF4-FFF2-40B4-BE49-F238E27FC236}">
                    <a16:creationId xmlns:a16="http://schemas.microsoft.com/office/drawing/2014/main" id="{C0FCF64B-9C3E-4FCF-8842-47B1E3FF2F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68" y="3744"/>
                <a:ext cx="76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lnSpc>
                    <a:spcPct val="110000"/>
                  </a:lnSpc>
                  <a:spcBef>
                    <a:spcPts val="7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Gill Sans MT" panose="020B0502020104020203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lnSpc>
                    <a:spcPct val="110000"/>
                  </a:lnSpc>
                  <a:spcBef>
                    <a:spcPts val="700"/>
                  </a:spcBef>
                  <a:buClr>
                    <a:schemeClr val="tx2"/>
                  </a:buClr>
                  <a:buFont typeface="Gill Sans MT" panose="020B0502020104020203" pitchFamily="34" charset="0"/>
                  <a:buChar char="–"/>
                  <a:defRPr>
                    <a:solidFill>
                      <a:srgbClr val="595959"/>
                    </a:solidFill>
                    <a:latin typeface="Gill Sans MT" panose="020B0502020104020203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lnSpc>
                    <a:spcPct val="110000"/>
                  </a:lnSpc>
                  <a:spcBef>
                    <a:spcPts val="7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595959"/>
                    </a:solidFill>
                    <a:latin typeface="Gill Sans MT" panose="020B0502020104020203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lnSpc>
                    <a:spcPct val="110000"/>
                  </a:lnSpc>
                  <a:spcBef>
                    <a:spcPts val="700"/>
                  </a:spcBef>
                  <a:buClr>
                    <a:schemeClr val="tx2"/>
                  </a:buClr>
                  <a:buFont typeface="Gill Sans MT" panose="020B0502020104020203" pitchFamily="34" charset="0"/>
                  <a:buChar char="–"/>
                  <a:defRPr sz="1400">
                    <a:solidFill>
                      <a:srgbClr val="595959"/>
                    </a:solidFill>
                    <a:latin typeface="Gill Sans MT" panose="020B0502020104020203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lnSpc>
                    <a:spcPct val="110000"/>
                  </a:lnSpc>
                  <a:spcBef>
                    <a:spcPts val="7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1400">
                    <a:solidFill>
                      <a:srgbClr val="595959"/>
                    </a:solidFill>
                    <a:latin typeface="Gill Sans MT" panose="020B0502020104020203" pitchFamily="34" charset="0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110000"/>
                  </a:lnSpc>
                  <a:spcBef>
                    <a:spcPts val="7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1400">
                    <a:solidFill>
                      <a:srgbClr val="595959"/>
                    </a:solidFill>
                    <a:latin typeface="Gill Sans MT" panose="020B0502020104020203" pitchFamily="34" charset="0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110000"/>
                  </a:lnSpc>
                  <a:spcBef>
                    <a:spcPts val="7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1400">
                    <a:solidFill>
                      <a:srgbClr val="595959"/>
                    </a:solidFill>
                    <a:latin typeface="Gill Sans MT" panose="020B0502020104020203" pitchFamily="34" charset="0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110000"/>
                  </a:lnSpc>
                  <a:spcBef>
                    <a:spcPts val="7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1400">
                    <a:solidFill>
                      <a:srgbClr val="595959"/>
                    </a:solidFill>
                    <a:latin typeface="Gill Sans MT" panose="020B0502020104020203" pitchFamily="34" charset="0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110000"/>
                  </a:lnSpc>
                  <a:spcBef>
                    <a:spcPts val="7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1400">
                    <a:solidFill>
                      <a:srgbClr val="595959"/>
                    </a:solidFill>
                    <a:latin typeface="Gill Sans MT" panose="020B0502020104020203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 eaLnBrk="1" hangingPunct="1">
                  <a:lnSpc>
                    <a:spcPct val="100000"/>
                  </a:lnSpc>
                  <a:spcBef>
                    <a:spcPct val="50000"/>
                  </a:spcBef>
                  <a:buClrTx/>
                  <a:buFontTx/>
                  <a:buNone/>
                </a:pPr>
                <a:endParaRPr lang="he-IL" altLang="he-IL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46110" name="Text Box 23">
                <a:extLst>
                  <a:ext uri="{FF2B5EF4-FFF2-40B4-BE49-F238E27FC236}">
                    <a16:creationId xmlns:a16="http://schemas.microsoft.com/office/drawing/2014/main" id="{B4B57954-3399-41B8-AD68-50BF4B5BFF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8" y="3744"/>
                <a:ext cx="96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lnSpc>
                    <a:spcPct val="110000"/>
                  </a:lnSpc>
                  <a:spcBef>
                    <a:spcPts val="7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Gill Sans MT" panose="020B0502020104020203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lnSpc>
                    <a:spcPct val="110000"/>
                  </a:lnSpc>
                  <a:spcBef>
                    <a:spcPts val="700"/>
                  </a:spcBef>
                  <a:buClr>
                    <a:schemeClr val="tx2"/>
                  </a:buClr>
                  <a:buFont typeface="Gill Sans MT" panose="020B0502020104020203" pitchFamily="34" charset="0"/>
                  <a:buChar char="–"/>
                  <a:defRPr>
                    <a:solidFill>
                      <a:srgbClr val="595959"/>
                    </a:solidFill>
                    <a:latin typeface="Gill Sans MT" panose="020B0502020104020203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lnSpc>
                    <a:spcPct val="110000"/>
                  </a:lnSpc>
                  <a:spcBef>
                    <a:spcPts val="7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595959"/>
                    </a:solidFill>
                    <a:latin typeface="Gill Sans MT" panose="020B0502020104020203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lnSpc>
                    <a:spcPct val="110000"/>
                  </a:lnSpc>
                  <a:spcBef>
                    <a:spcPts val="700"/>
                  </a:spcBef>
                  <a:buClr>
                    <a:schemeClr val="tx2"/>
                  </a:buClr>
                  <a:buFont typeface="Gill Sans MT" panose="020B0502020104020203" pitchFamily="34" charset="0"/>
                  <a:buChar char="–"/>
                  <a:defRPr sz="1400">
                    <a:solidFill>
                      <a:srgbClr val="595959"/>
                    </a:solidFill>
                    <a:latin typeface="Gill Sans MT" panose="020B0502020104020203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lnSpc>
                    <a:spcPct val="110000"/>
                  </a:lnSpc>
                  <a:spcBef>
                    <a:spcPts val="7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1400">
                    <a:solidFill>
                      <a:srgbClr val="595959"/>
                    </a:solidFill>
                    <a:latin typeface="Gill Sans MT" panose="020B0502020104020203" pitchFamily="34" charset="0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110000"/>
                  </a:lnSpc>
                  <a:spcBef>
                    <a:spcPts val="7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1400">
                    <a:solidFill>
                      <a:srgbClr val="595959"/>
                    </a:solidFill>
                    <a:latin typeface="Gill Sans MT" panose="020B0502020104020203" pitchFamily="34" charset="0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110000"/>
                  </a:lnSpc>
                  <a:spcBef>
                    <a:spcPts val="7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1400">
                    <a:solidFill>
                      <a:srgbClr val="595959"/>
                    </a:solidFill>
                    <a:latin typeface="Gill Sans MT" panose="020B0502020104020203" pitchFamily="34" charset="0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110000"/>
                  </a:lnSpc>
                  <a:spcBef>
                    <a:spcPts val="7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1400">
                    <a:solidFill>
                      <a:srgbClr val="595959"/>
                    </a:solidFill>
                    <a:latin typeface="Gill Sans MT" panose="020B0502020104020203" pitchFamily="34" charset="0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110000"/>
                  </a:lnSpc>
                  <a:spcBef>
                    <a:spcPts val="7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1400">
                    <a:solidFill>
                      <a:srgbClr val="595959"/>
                    </a:solidFill>
                    <a:latin typeface="Gill Sans MT" panose="020B0502020104020203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 eaLnBrk="1" hangingPunct="1">
                  <a:lnSpc>
                    <a:spcPct val="100000"/>
                  </a:lnSpc>
                  <a:spcBef>
                    <a:spcPct val="50000"/>
                  </a:spcBef>
                  <a:buClrTx/>
                  <a:buFontTx/>
                  <a:buNone/>
                </a:pPr>
                <a:r>
                  <a:rPr lang="he-IL" altLang="he-IL" sz="1800">
                    <a:solidFill>
                      <a:schemeClr val="tx1"/>
                    </a:solidFill>
                  </a:rPr>
                  <a:t>חתול</a:t>
                </a:r>
                <a:endParaRPr lang="en-US" altLang="he-IL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46111" name="Text Box 22">
                <a:extLst>
                  <a:ext uri="{FF2B5EF4-FFF2-40B4-BE49-F238E27FC236}">
                    <a16:creationId xmlns:a16="http://schemas.microsoft.com/office/drawing/2014/main" id="{5D5B92F0-2345-427C-9A5E-563BB39D34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2" y="3744"/>
                <a:ext cx="96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lnSpc>
                    <a:spcPct val="110000"/>
                  </a:lnSpc>
                  <a:spcBef>
                    <a:spcPts val="7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Gill Sans MT" panose="020B0502020104020203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lnSpc>
                    <a:spcPct val="110000"/>
                  </a:lnSpc>
                  <a:spcBef>
                    <a:spcPts val="700"/>
                  </a:spcBef>
                  <a:buClr>
                    <a:schemeClr val="tx2"/>
                  </a:buClr>
                  <a:buFont typeface="Gill Sans MT" panose="020B0502020104020203" pitchFamily="34" charset="0"/>
                  <a:buChar char="–"/>
                  <a:defRPr>
                    <a:solidFill>
                      <a:srgbClr val="595959"/>
                    </a:solidFill>
                    <a:latin typeface="Gill Sans MT" panose="020B0502020104020203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lnSpc>
                    <a:spcPct val="110000"/>
                  </a:lnSpc>
                  <a:spcBef>
                    <a:spcPts val="7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595959"/>
                    </a:solidFill>
                    <a:latin typeface="Gill Sans MT" panose="020B0502020104020203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lnSpc>
                    <a:spcPct val="110000"/>
                  </a:lnSpc>
                  <a:spcBef>
                    <a:spcPts val="700"/>
                  </a:spcBef>
                  <a:buClr>
                    <a:schemeClr val="tx2"/>
                  </a:buClr>
                  <a:buFont typeface="Gill Sans MT" panose="020B0502020104020203" pitchFamily="34" charset="0"/>
                  <a:buChar char="–"/>
                  <a:defRPr sz="1400">
                    <a:solidFill>
                      <a:srgbClr val="595959"/>
                    </a:solidFill>
                    <a:latin typeface="Gill Sans MT" panose="020B0502020104020203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lnSpc>
                    <a:spcPct val="110000"/>
                  </a:lnSpc>
                  <a:spcBef>
                    <a:spcPts val="7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1400">
                    <a:solidFill>
                      <a:srgbClr val="595959"/>
                    </a:solidFill>
                    <a:latin typeface="Gill Sans MT" panose="020B0502020104020203" pitchFamily="34" charset="0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110000"/>
                  </a:lnSpc>
                  <a:spcBef>
                    <a:spcPts val="7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1400">
                    <a:solidFill>
                      <a:srgbClr val="595959"/>
                    </a:solidFill>
                    <a:latin typeface="Gill Sans MT" panose="020B0502020104020203" pitchFamily="34" charset="0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110000"/>
                  </a:lnSpc>
                  <a:spcBef>
                    <a:spcPts val="7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1400">
                    <a:solidFill>
                      <a:srgbClr val="595959"/>
                    </a:solidFill>
                    <a:latin typeface="Gill Sans MT" panose="020B0502020104020203" pitchFamily="34" charset="0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110000"/>
                  </a:lnSpc>
                  <a:spcBef>
                    <a:spcPts val="7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1400">
                    <a:solidFill>
                      <a:srgbClr val="595959"/>
                    </a:solidFill>
                    <a:latin typeface="Gill Sans MT" panose="020B0502020104020203" pitchFamily="34" charset="0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110000"/>
                  </a:lnSpc>
                  <a:spcBef>
                    <a:spcPts val="7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1400">
                    <a:solidFill>
                      <a:srgbClr val="595959"/>
                    </a:solidFill>
                    <a:latin typeface="Gill Sans MT" panose="020B0502020104020203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 eaLnBrk="1" hangingPunct="1">
                  <a:lnSpc>
                    <a:spcPct val="100000"/>
                  </a:lnSpc>
                  <a:spcBef>
                    <a:spcPct val="50000"/>
                  </a:spcBef>
                  <a:buClrTx/>
                  <a:buFontTx/>
                  <a:buNone/>
                </a:pPr>
                <a:r>
                  <a:rPr lang="he-IL" altLang="he-IL" sz="1800">
                    <a:solidFill>
                      <a:schemeClr val="tx1"/>
                    </a:solidFill>
                  </a:rPr>
                  <a:t>טלה</a:t>
                </a:r>
                <a:endParaRPr lang="en-US" altLang="he-IL" sz="18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6108" name="Rectangle 20">
              <a:extLst>
                <a:ext uri="{FF2B5EF4-FFF2-40B4-BE49-F238E27FC236}">
                  <a16:creationId xmlns:a16="http://schemas.microsoft.com/office/drawing/2014/main" id="{4297866D-5239-4B7D-A460-3B6998DE6C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3696"/>
              <a:ext cx="528" cy="384"/>
            </a:xfrm>
            <a:prstGeom prst="rect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Gill Sans MT" panose="020B0502020104020203" pitchFamily="34" charset="0"/>
                <a:buChar char="–"/>
                <a:defRPr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Gill Sans MT" panose="020B0502020104020203" pitchFamily="34" charset="0"/>
                <a:buChar char="–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he-IL" altLang="he-IL" sz="1800">
                  <a:solidFill>
                    <a:schemeClr val="tx1"/>
                  </a:solidFill>
                </a:rPr>
                <a:t>כלב</a:t>
              </a:r>
              <a:endParaRPr lang="en-US" altLang="he-IL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78862" name="Group 14">
            <a:extLst>
              <a:ext uri="{FF2B5EF4-FFF2-40B4-BE49-F238E27FC236}">
                <a16:creationId xmlns:a16="http://schemas.microsoft.com/office/drawing/2014/main" id="{02F1EC48-E084-4083-AD67-2EBF822364E3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5867400"/>
            <a:ext cx="3733800" cy="609600"/>
            <a:chOff x="3120" y="3696"/>
            <a:chExt cx="2352" cy="384"/>
          </a:xfrm>
        </p:grpSpPr>
        <p:sp>
          <p:nvSpPr>
            <p:cNvPr id="46101" name="Rectangle 18">
              <a:extLst>
                <a:ext uri="{FF2B5EF4-FFF2-40B4-BE49-F238E27FC236}">
                  <a16:creationId xmlns:a16="http://schemas.microsoft.com/office/drawing/2014/main" id="{4EEECB84-4CE1-41BF-8975-B6590A11E0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3696"/>
              <a:ext cx="528" cy="384"/>
            </a:xfrm>
            <a:prstGeom prst="rect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Gill Sans MT" panose="020B0502020104020203" pitchFamily="34" charset="0"/>
                <a:buChar char="–"/>
                <a:defRPr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Gill Sans MT" panose="020B0502020104020203" pitchFamily="34" charset="0"/>
                <a:buChar char="–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he-IL" altLang="he-IL" sz="1800">
                <a:solidFill>
                  <a:schemeClr val="tx1"/>
                </a:solidFill>
              </a:endParaRPr>
            </a:p>
          </p:txBody>
        </p:sp>
        <p:sp>
          <p:nvSpPr>
            <p:cNvPr id="46102" name="Rectangle 17">
              <a:extLst>
                <a:ext uri="{FF2B5EF4-FFF2-40B4-BE49-F238E27FC236}">
                  <a16:creationId xmlns:a16="http://schemas.microsoft.com/office/drawing/2014/main" id="{C7BEB822-FAD8-44C5-96DF-18A57216AA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3696"/>
              <a:ext cx="528" cy="384"/>
            </a:xfrm>
            <a:prstGeom prst="rect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Gill Sans MT" panose="020B0502020104020203" pitchFamily="34" charset="0"/>
                <a:buChar char="–"/>
                <a:defRPr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Gill Sans MT" panose="020B0502020104020203" pitchFamily="34" charset="0"/>
                <a:buChar char="–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he-IL" altLang="he-IL" sz="1800">
                <a:solidFill>
                  <a:schemeClr val="tx1"/>
                </a:solidFill>
              </a:endParaRPr>
            </a:p>
          </p:txBody>
        </p:sp>
        <p:sp>
          <p:nvSpPr>
            <p:cNvPr id="46103" name="Rectangle 16">
              <a:extLst>
                <a:ext uri="{FF2B5EF4-FFF2-40B4-BE49-F238E27FC236}">
                  <a16:creationId xmlns:a16="http://schemas.microsoft.com/office/drawing/2014/main" id="{77E6D0BA-A7FB-41E9-A001-86CAB4EC56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3696"/>
              <a:ext cx="624" cy="384"/>
            </a:xfrm>
            <a:prstGeom prst="rect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Gill Sans MT" panose="020B0502020104020203" pitchFamily="34" charset="0"/>
                <a:buChar char="–"/>
                <a:defRPr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Gill Sans MT" panose="020B0502020104020203" pitchFamily="34" charset="0"/>
                <a:buChar char="–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he-IL" altLang="he-IL" sz="1800">
                <a:solidFill>
                  <a:schemeClr val="tx1"/>
                </a:solidFill>
              </a:endParaRPr>
            </a:p>
          </p:txBody>
        </p:sp>
        <p:sp>
          <p:nvSpPr>
            <p:cNvPr id="46104" name="Text Box 15">
              <a:extLst>
                <a:ext uri="{FF2B5EF4-FFF2-40B4-BE49-F238E27FC236}">
                  <a16:creationId xmlns:a16="http://schemas.microsoft.com/office/drawing/2014/main" id="{07EA58C1-26C9-444B-A709-78971C68B7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0" y="3744"/>
              <a:ext cx="225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Gill Sans MT" panose="020B0502020104020203" pitchFamily="34" charset="0"/>
                <a:buChar char="–"/>
                <a:defRPr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Gill Sans MT" panose="020B0502020104020203" pitchFamily="34" charset="0"/>
                <a:buChar char="–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9pPr>
            </a:lstStyle>
            <a:p>
              <a:pPr rtl="0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he-IL" altLang="he-IL" sz="1800" dirty="0">
                  <a:solidFill>
                    <a:schemeClr val="tx1"/>
                  </a:solidFill>
                </a:rPr>
                <a:t>צפרדע        תנין       צב-מים    </a:t>
              </a:r>
              <a:endParaRPr lang="en-US" altLang="he-IL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8859" name="Group 11">
            <a:extLst>
              <a:ext uri="{FF2B5EF4-FFF2-40B4-BE49-F238E27FC236}">
                <a16:creationId xmlns:a16="http://schemas.microsoft.com/office/drawing/2014/main" id="{E9CFA432-CF81-432D-BA65-3E78341E6077}"/>
              </a:ext>
            </a:extLst>
          </p:cNvPr>
          <p:cNvGrpSpPr>
            <a:grpSpLocks/>
          </p:cNvGrpSpPr>
          <p:nvPr/>
        </p:nvGrpSpPr>
        <p:grpSpPr bwMode="auto">
          <a:xfrm>
            <a:off x="2667000" y="4191000"/>
            <a:ext cx="3657600" cy="457200"/>
            <a:chOff x="1680" y="2640"/>
            <a:chExt cx="2304" cy="288"/>
          </a:xfrm>
        </p:grpSpPr>
        <p:sp>
          <p:nvSpPr>
            <p:cNvPr id="46099" name="Line 13">
              <a:extLst>
                <a:ext uri="{FF2B5EF4-FFF2-40B4-BE49-F238E27FC236}">
                  <a16:creationId xmlns:a16="http://schemas.microsoft.com/office/drawing/2014/main" id="{207004D5-92E8-446D-A57C-41FAC91FB1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80" y="2640"/>
              <a:ext cx="576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46100" name="Line 12">
              <a:extLst>
                <a:ext uri="{FF2B5EF4-FFF2-40B4-BE49-F238E27FC236}">
                  <a16:creationId xmlns:a16="http://schemas.microsoft.com/office/drawing/2014/main" id="{325CCCCE-82E7-4AFB-A845-8F64C92863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2640"/>
              <a:ext cx="576" cy="28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78855" name="Group 7">
            <a:extLst>
              <a:ext uri="{FF2B5EF4-FFF2-40B4-BE49-F238E27FC236}">
                <a16:creationId xmlns:a16="http://schemas.microsoft.com/office/drawing/2014/main" id="{78D2B48D-F008-4185-B323-0EF73EADF349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5181600"/>
            <a:ext cx="2590800" cy="685800"/>
            <a:chOff x="720" y="3264"/>
            <a:chExt cx="1632" cy="432"/>
          </a:xfrm>
        </p:grpSpPr>
        <p:sp>
          <p:nvSpPr>
            <p:cNvPr id="46096" name="Line 10">
              <a:extLst>
                <a:ext uri="{FF2B5EF4-FFF2-40B4-BE49-F238E27FC236}">
                  <a16:creationId xmlns:a16="http://schemas.microsoft.com/office/drawing/2014/main" id="{3A2C7394-77C0-4E13-AB04-3667E08B99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20" y="3264"/>
              <a:ext cx="432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46097" name="Line 9">
              <a:extLst>
                <a:ext uri="{FF2B5EF4-FFF2-40B4-BE49-F238E27FC236}">
                  <a16:creationId xmlns:a16="http://schemas.microsoft.com/office/drawing/2014/main" id="{8ED67C88-AAA5-4A97-984A-AD78074911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8" y="3312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46098" name="Line 8">
              <a:extLst>
                <a:ext uri="{FF2B5EF4-FFF2-40B4-BE49-F238E27FC236}">
                  <a16:creationId xmlns:a16="http://schemas.microsoft.com/office/drawing/2014/main" id="{8DA92300-BB29-4C14-B0B4-51A29CAE40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264"/>
              <a:ext cx="528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78851" name="Group 3">
            <a:extLst>
              <a:ext uri="{FF2B5EF4-FFF2-40B4-BE49-F238E27FC236}">
                <a16:creationId xmlns:a16="http://schemas.microsoft.com/office/drawing/2014/main" id="{2736807A-DD7F-4A5A-AE5F-C2965BEE10FD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5181600"/>
            <a:ext cx="2133600" cy="685800"/>
            <a:chOff x="3840" y="3264"/>
            <a:chExt cx="1344" cy="432"/>
          </a:xfrm>
        </p:grpSpPr>
        <p:sp>
          <p:nvSpPr>
            <p:cNvPr id="46093" name="Line 6">
              <a:extLst>
                <a:ext uri="{FF2B5EF4-FFF2-40B4-BE49-F238E27FC236}">
                  <a16:creationId xmlns:a16="http://schemas.microsoft.com/office/drawing/2014/main" id="{049227A0-C37C-49E0-B367-77C0358675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40" y="3360"/>
              <a:ext cx="19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46094" name="Line 5">
              <a:extLst>
                <a:ext uri="{FF2B5EF4-FFF2-40B4-BE49-F238E27FC236}">
                  <a16:creationId xmlns:a16="http://schemas.microsoft.com/office/drawing/2014/main" id="{CD9A544B-7436-43FE-9EBE-503C545AAA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6" y="340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46095" name="Line 4">
              <a:extLst>
                <a:ext uri="{FF2B5EF4-FFF2-40B4-BE49-F238E27FC236}">
                  <a16:creationId xmlns:a16="http://schemas.microsoft.com/office/drawing/2014/main" id="{7EECEDCF-753E-43D4-9C6F-974E123B5B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8" y="3264"/>
              <a:ext cx="576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78885" name="Rectangle 37">
            <a:extLst>
              <a:ext uri="{FF2B5EF4-FFF2-40B4-BE49-F238E27FC236}">
                <a16:creationId xmlns:a16="http://schemas.microsoft.com/office/drawing/2014/main" id="{B07A670E-51AC-4998-964E-F805F0C7E70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143000"/>
            <a:ext cx="7772400" cy="11430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e-IL" altLang="he-IL">
                <a:cs typeface="+mj-cs"/>
              </a:rPr>
              <a:t>מיון</a:t>
            </a:r>
            <a:endParaRPr lang="en-US" altLang="he-IL"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8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8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8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8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8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8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8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8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8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84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אדם העובד על שולחן">
            <a:extLst>
              <a:ext uri="{FF2B5EF4-FFF2-40B4-BE49-F238E27FC236}">
                <a16:creationId xmlns:a16="http://schemas.microsoft.com/office/drawing/2014/main" id="{C61EF157-3115-4AB7-B942-CF3D9A8FF0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4" r="19249" b="-1"/>
          <a:stretch/>
        </p:blipFill>
        <p:spPr>
          <a:xfrm>
            <a:off x="2507" y="27394"/>
            <a:ext cx="5661692" cy="6857990"/>
          </a:xfrm>
          <a:prstGeom prst="rect">
            <a:avLst/>
          </a:prstGeom>
        </p:spPr>
      </p:pic>
      <p:sp>
        <p:nvSpPr>
          <p:cNvPr id="47107" name="Text Box 3">
            <a:extLst>
              <a:ext uri="{FF2B5EF4-FFF2-40B4-BE49-F238E27FC236}">
                <a16:creationId xmlns:a16="http://schemas.microsoft.com/office/drawing/2014/main" id="{924BF8E3-496F-492C-A133-7F645B2B8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6136" y="0"/>
            <a:ext cx="2979152" cy="6172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 fontScale="92500" lnSpcReduction="10000"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indent="-182880" defTabSz="914400"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SzPct val="85000"/>
              <a:buFont typeface="Wingdings" pitchFamily="2" charset="2"/>
              <a:buChar char="§"/>
            </a:pPr>
            <a:endParaRPr lang="en-US" altLang="he-IL" sz="3200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defTabSz="914400"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SzPct val="85000"/>
              <a:buNone/>
            </a:pPr>
            <a:r>
              <a:rPr lang="en-US" altLang="he-IL" sz="4000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חשיבה</a:t>
            </a:r>
            <a:r>
              <a:rPr lang="en-US" altLang="he-IL" sz="4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sz="4000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פורמלית</a:t>
            </a:r>
            <a:r>
              <a:rPr lang="en-US" altLang="he-IL" sz="4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altLang="he-IL" sz="4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גיל </a:t>
            </a:r>
            <a:r>
              <a:rPr lang="en-US" altLang="he-IL" sz="4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12+</a:t>
            </a:r>
          </a:p>
          <a:p>
            <a:pPr indent="-182880" defTabSz="914400"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SzPct val="85000"/>
              <a:buFont typeface="Wingdings" pitchFamily="2" charset="2"/>
              <a:buChar char="§"/>
            </a:pPr>
            <a:endParaRPr lang="en-US" altLang="he-IL" sz="3200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indent="-182880" defTabSz="914400"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SzPct val="85000"/>
              <a:buFont typeface="Wingdings" pitchFamily="2" charset="2"/>
              <a:buChar char="§"/>
            </a:pPr>
            <a:r>
              <a:rPr lang="en-US" altLang="he-IL" sz="3200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השלב</a:t>
            </a:r>
            <a:r>
              <a:rPr lang="en-US" altLang="he-IL" sz="32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sz="3200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המפותח</a:t>
            </a:r>
            <a:r>
              <a:rPr lang="en-US" altLang="he-IL" sz="32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sz="3200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ביותר</a:t>
            </a:r>
            <a:r>
              <a:rPr lang="en-US" altLang="he-IL" sz="32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, </a:t>
            </a:r>
            <a:r>
              <a:rPr lang="en-US" altLang="he-IL" sz="3200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בו</a:t>
            </a:r>
            <a:r>
              <a:rPr lang="en-US" altLang="he-IL" sz="32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sz="3200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מגיעה</a:t>
            </a:r>
            <a:r>
              <a:rPr lang="en-US" altLang="he-IL" sz="32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sz="3200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החשיבה</a:t>
            </a:r>
            <a:r>
              <a:rPr lang="en-US" altLang="he-IL" sz="32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sz="3200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האנושית</a:t>
            </a:r>
            <a:r>
              <a:rPr lang="en-US" altLang="he-IL" sz="32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sz="3200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לשיאה</a:t>
            </a:r>
            <a:r>
              <a:rPr lang="he-IL" altLang="he-IL" sz="32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.</a:t>
            </a:r>
            <a:r>
              <a:rPr lang="en-US" altLang="he-IL" sz="32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sz="3200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בשלב</a:t>
            </a:r>
            <a:r>
              <a:rPr lang="en-US" altLang="he-IL" sz="32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sz="3200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זה</a:t>
            </a:r>
            <a:r>
              <a:rPr lang="en-US" altLang="he-IL" sz="32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sz="3200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יכולים</a:t>
            </a:r>
            <a:r>
              <a:rPr lang="en-US" altLang="he-IL" sz="32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sz="3200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מתבגרים</a:t>
            </a:r>
            <a:r>
              <a:rPr lang="en-US" altLang="he-IL" sz="32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sz="3200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לחשוב</a:t>
            </a:r>
            <a:r>
              <a:rPr lang="en-US" altLang="he-IL" sz="32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sz="3200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גם</a:t>
            </a:r>
            <a:r>
              <a:rPr lang="en-US" altLang="he-IL" sz="32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sz="3200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על</a:t>
            </a:r>
            <a:r>
              <a:rPr lang="en-US" altLang="he-IL" sz="32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sz="3200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דברים</a:t>
            </a:r>
            <a:r>
              <a:rPr lang="en-US" altLang="he-IL" sz="32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sz="3200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היפותטיים</a:t>
            </a:r>
            <a:r>
              <a:rPr lang="en-US" altLang="he-IL" sz="32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sz="3200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אפשרים</a:t>
            </a:r>
            <a:r>
              <a:rPr lang="en-US" altLang="he-IL" sz="32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sz="3200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ועל</a:t>
            </a:r>
            <a:r>
              <a:rPr lang="en-US" altLang="he-IL" sz="32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sz="3200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רעיונות</a:t>
            </a:r>
            <a:r>
              <a:rPr lang="en-US" altLang="he-IL" sz="32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sz="3200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והצהרות</a:t>
            </a:r>
            <a:r>
              <a:rPr lang="en-US" altLang="he-IL" sz="1400" dirty="0">
                <a:solidFill>
                  <a:schemeClr val="tx1"/>
                </a:solidFill>
                <a:latin typeface="+mn-lt"/>
                <a:cs typeface="+mn-cs"/>
              </a:rPr>
              <a:t>.</a:t>
            </a:r>
          </a:p>
        </p:txBody>
      </p:sp>
      <p:sp>
        <p:nvSpPr>
          <p:cNvPr id="86021" name="Rectangle 5">
            <a:extLst>
              <a:ext uri="{FF2B5EF4-FFF2-40B4-BE49-F238E27FC236}">
                <a16:creationId xmlns:a16="http://schemas.microsoft.com/office/drawing/2014/main" id="{67B60752-0755-41F6-B617-80E78406579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143000"/>
            <a:ext cx="7772400" cy="11430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e-IL" altLang="he-IL">
                <a:cs typeface="+mj-cs"/>
              </a:rPr>
              <a:t>שלב 4:  חשיבה פורמאלית</a:t>
            </a:r>
            <a:endParaRPr lang="en-US" altLang="he-IL">
              <a:cs typeface="+mj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>
            <a:extLst>
              <a:ext uri="{FF2B5EF4-FFF2-40B4-BE49-F238E27FC236}">
                <a16:creationId xmlns:a16="http://schemas.microsoft.com/office/drawing/2014/main" id="{388E4CD3-F2B5-4C95-B41C-CAD5B95BC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295400"/>
            <a:ext cx="8134672" cy="179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32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בשלב זה קיימת גם יכולת לבצע חשיבה רפלקטיבית: חשיבה על חשיבה.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endParaRPr lang="he-IL" altLang="he-IL" sz="3200" dirty="0">
              <a:solidFill>
                <a:schemeClr val="tx1"/>
              </a:solidFill>
            </a:endParaRPr>
          </a:p>
        </p:txBody>
      </p:sp>
      <p:sp>
        <p:nvSpPr>
          <p:cNvPr id="79882" name="AutoShape 10">
            <a:extLst>
              <a:ext uri="{FF2B5EF4-FFF2-40B4-BE49-F238E27FC236}">
                <a16:creationId xmlns:a16="http://schemas.microsoft.com/office/drawing/2014/main" id="{70CEFD6F-0DA7-48A5-ACA3-C46B9F9A06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872" y="2971800"/>
            <a:ext cx="3962400" cy="2590800"/>
          </a:xfrm>
          <a:prstGeom prst="cloudCallout">
            <a:avLst>
              <a:gd name="adj1" fmla="val -46032"/>
              <a:gd name="adj2" fmla="val 62380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he-IL" altLang="he-IL" sz="28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האם אני מאושרת או שאני משכנעת את עצמי שכך אני מרגישה?</a:t>
            </a:r>
            <a:endParaRPr lang="en-US" altLang="he-IL" sz="2800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79885" name="Rectangle 13">
            <a:extLst>
              <a:ext uri="{FF2B5EF4-FFF2-40B4-BE49-F238E27FC236}">
                <a16:creationId xmlns:a16="http://schemas.microsoft.com/office/drawing/2014/main" id="{AAF9A9EC-DC44-4919-B057-2999579E96D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275013" y="0"/>
            <a:ext cx="5868987" cy="1295400"/>
          </a:xfrm>
        </p:spPr>
        <p:txBody>
          <a:bodyPr rtlCol="0"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he-IL" altLang="he-IL" b="0" dirty="0">
                <a:latin typeface="David" panose="020E0502060401010101" pitchFamily="34" charset="-79"/>
                <a:cs typeface="David" panose="020E0502060401010101" pitchFamily="34" charset="-79"/>
              </a:rPr>
              <a:t>חשיבה רפלקטיבית</a:t>
            </a:r>
            <a:endParaRPr lang="en-US" altLang="he-IL" b="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0" presetID="1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98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98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9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9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" grpId="0" autoUpdateAnimBg="0"/>
      <p:bldP spid="79882" grpId="0" animBg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4" name="Rectangle 6">
            <a:extLst>
              <a:ext uri="{FF2B5EF4-FFF2-40B4-BE49-F238E27FC236}">
                <a16:creationId xmlns:a16="http://schemas.microsoft.com/office/drawing/2014/main" id="{5A1CD37B-AECC-41F1-89C0-C5192604E3D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484188"/>
            <a:ext cx="2446338" cy="160972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rtl="0" fontAlgn="auto">
              <a:spcAft>
                <a:spcPts val="0"/>
              </a:spcAft>
              <a:defRPr/>
            </a:pPr>
            <a:r>
              <a:rPr lang="en-US" altLang="he-IL" sz="4800" b="0" dirty="0" err="1">
                <a:latin typeface="David" panose="020E0502060401010101" pitchFamily="34" charset="-79"/>
                <a:cs typeface="David" panose="020E0502060401010101" pitchFamily="34" charset="-79"/>
              </a:rPr>
              <a:t>אגואיזם</a:t>
            </a:r>
            <a:r>
              <a:rPr lang="he-IL" altLang="he-IL" sz="4800" b="0" dirty="0">
                <a:latin typeface="David" panose="020E0502060401010101" pitchFamily="34" charset="-79"/>
                <a:cs typeface="David" panose="020E0502060401010101" pitchFamily="34" charset="-79"/>
              </a:rPr>
              <a:t> של גיל ההתבגרות</a:t>
            </a:r>
            <a:endParaRPr lang="en-US" altLang="he-IL" sz="4800" b="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74" name="Graphic 73">
            <a:extLst>
              <a:ext uri="{FF2B5EF4-FFF2-40B4-BE49-F238E27FC236}">
                <a16:creationId xmlns:a16="http://schemas.microsoft.com/office/drawing/2014/main" id="{A7DC9B96-A0E4-4093-9455-81E183AA7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1520" y="2996952"/>
            <a:ext cx="2446481" cy="2990260"/>
          </a:xfrm>
          <a:prstGeom prst="rect">
            <a:avLst/>
          </a:prstGeom>
        </p:spPr>
      </p:pic>
      <p:sp>
        <p:nvSpPr>
          <p:cNvPr id="83973" name="Text Box 5">
            <a:extLst>
              <a:ext uri="{FF2B5EF4-FFF2-40B4-BE49-F238E27FC236}">
                <a16:creationId xmlns:a16="http://schemas.microsoft.com/office/drawing/2014/main" id="{B20FA108-D257-45D1-820B-021B96164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4371" y="332656"/>
            <a:ext cx="4861815" cy="583954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 lnSpcReduction="10000"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indent="-182880" defTabSz="914400">
              <a:lnSpc>
                <a:spcPct val="150000"/>
              </a:lnSpc>
              <a:spcBef>
                <a:spcPct val="50000"/>
              </a:spcBef>
              <a:buClr>
                <a:schemeClr val="accent2"/>
              </a:buClr>
              <a:buSzPct val="85000"/>
              <a:buFont typeface="Wingdings" pitchFamily="2" charset="2"/>
              <a:buChar char="§"/>
            </a:pP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יכולת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החשיבה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הגבוהה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של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מתבגרים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סוחפת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ומעודדת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אותם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לחשוב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על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נושאים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רבים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שקודם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לשלב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זה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הם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לא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חשבו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עליהם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,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כגון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,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זהות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,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חברה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,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קיום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,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מוסר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,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חברות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–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ולבחון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אותם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ביסודיות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.</a:t>
            </a:r>
          </a:p>
          <a:p>
            <a:pPr indent="-182880" defTabSz="914400">
              <a:lnSpc>
                <a:spcPct val="150000"/>
              </a:lnSpc>
              <a:spcBef>
                <a:spcPct val="50000"/>
              </a:spcBef>
              <a:buClr>
                <a:schemeClr val="accent2"/>
              </a:buClr>
              <a:buSzPct val="85000"/>
              <a:buFont typeface="Wingdings" pitchFamily="2" charset="2"/>
              <a:buChar char="§"/>
            </a:pP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הם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חושבים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לא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רק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על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הקיים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,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אלא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גם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על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מה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שיכול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להיות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,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לטוב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או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לרע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.</a:t>
            </a:r>
          </a:p>
          <a:p>
            <a:pPr indent="-182880" defTabSz="914400">
              <a:lnSpc>
                <a:spcPct val="150000"/>
              </a:lnSpc>
              <a:spcBef>
                <a:spcPct val="50000"/>
              </a:spcBef>
              <a:buClr>
                <a:schemeClr val="accent2"/>
              </a:buClr>
              <a:buSzPct val="85000"/>
              <a:buFont typeface="Wingdings" pitchFamily="2" charset="2"/>
              <a:buChar char="§"/>
            </a:pP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כיון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שמתוודעים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לרמת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החשיבה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החדשה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שלהם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מופיעה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אצלם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חשיבה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"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אגואיסטית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"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השונה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מה"אגואיזם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"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בשלב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הראש</a:t>
            </a:r>
            <a:r>
              <a:rPr lang="he-IL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ון</a:t>
            </a:r>
            <a:r>
              <a:rPr lang="he-IL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. הם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כן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מודעים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לקיומם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של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רגשות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/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עמדות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אצל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האחר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, 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אך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הם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חושבים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שהאחר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לא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מודע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כמותם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לרגשותיהם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שלהם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. "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מה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את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מבינה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אמא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alt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באהבה</a:t>
            </a:r>
            <a:r>
              <a:rPr lang="en-US" alt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!!? "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3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3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עותק של Piaget1">
            <a:extLst>
              <a:ext uri="{FF2B5EF4-FFF2-40B4-BE49-F238E27FC236}">
                <a16:creationId xmlns:a16="http://schemas.microsoft.com/office/drawing/2014/main" id="{3B4257BB-196D-4AC8-B9D4-1AE8B19D6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54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81637"/>
            <a:ext cx="3290888" cy="559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4">
            <a:extLst>
              <a:ext uri="{FF2B5EF4-FFF2-40B4-BE49-F238E27FC236}">
                <a16:creationId xmlns:a16="http://schemas.microsoft.com/office/drawing/2014/main" id="{1590023B-664B-46C4-B013-38205B60C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561" y="34247"/>
            <a:ext cx="5943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32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ז'אן פיאז'ה  (1896 – 1980)</a:t>
            </a:r>
          </a:p>
        </p:txBody>
      </p:sp>
      <p:sp>
        <p:nvSpPr>
          <p:cNvPr id="10246" name="Rectangle 6">
            <a:extLst>
              <a:ext uri="{FF2B5EF4-FFF2-40B4-BE49-F238E27FC236}">
                <a16:creationId xmlns:a16="http://schemas.microsoft.com/office/drawing/2014/main" id="{D6D414F6-4C3A-4B90-A6B9-DB4C46A9D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3143250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stA="1000" endPos="65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he-IL" altLang="he-IL" sz="1800">
              <a:solidFill>
                <a:schemeClr val="tx1"/>
              </a:solidFill>
            </a:endParaRPr>
          </a:p>
        </p:txBody>
      </p:sp>
      <p:sp>
        <p:nvSpPr>
          <p:cNvPr id="11293" name="Rectangle 29">
            <a:extLst>
              <a:ext uri="{FF2B5EF4-FFF2-40B4-BE49-F238E27FC236}">
                <a16:creationId xmlns:a16="http://schemas.microsoft.com/office/drawing/2014/main" id="{F697DF10-13B2-4837-9B69-452B23A8F95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143000"/>
            <a:ext cx="7772400" cy="11430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e-IL" altLang="he-IL">
                <a:cs typeface="+mj-cs"/>
              </a:rPr>
              <a:t>קו"ח של פיאז'ה</a:t>
            </a:r>
            <a:endParaRPr lang="en-US" altLang="he-IL">
              <a:cs typeface="+mj-cs"/>
            </a:endParaRP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87CFD1F5-80C1-47BD-A349-905D2ED34701}"/>
              </a:ext>
            </a:extLst>
          </p:cNvPr>
          <p:cNvSpPr/>
          <p:nvPr/>
        </p:nvSpPr>
        <p:spPr>
          <a:xfrm>
            <a:off x="3923928" y="692695"/>
            <a:ext cx="5040560" cy="5593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Bef>
                <a:spcPct val="50000"/>
              </a:spcBef>
            </a:pPr>
            <a:r>
              <a:rPr lang="he-IL" altLang="he-IL" sz="2000" dirty="0">
                <a:latin typeface="David" panose="020E0502060401010101" pitchFamily="34" charset="-79"/>
                <a:cs typeface="David" panose="020E0502060401010101" pitchFamily="34" charset="-79"/>
              </a:rPr>
              <a:t>ז'אן פיאז'ה, יליד שוויץ. בראשית דרכו המדעית התמחה בביולוגיה ובפילוסופיה. בהיותו ילד גילה סקרנות במדע והרבה לערוך תצפיות בבעל-חיים. בשנות לימודיו בפריז עבד כעוזר מחקר של בינה וסימון בפיתוח מבחני משכל. במסגרת עבודתו הוטל עליו לרשום את תשובות הילדים למטלות השונות של המבחן. </a:t>
            </a:r>
            <a:r>
              <a:rPr lang="he-IL" altLang="he-IL" sz="2000" b="1" dirty="0">
                <a:latin typeface="David" panose="020E0502060401010101" pitchFamily="34" charset="-79"/>
                <a:cs typeface="David" panose="020E0502060401010101" pitchFamily="34" charset="-79"/>
              </a:rPr>
              <a:t>פיאז'ה התעניין יותר בתשובותיהם השגויות בהנחה שמן השגיאות אפשר ללמוד על התפתחות המשכל לא פחות מהתשובות הנכונות. </a:t>
            </a:r>
            <a:r>
              <a:rPr lang="he-IL" altLang="he-IL" sz="2000" dirty="0">
                <a:latin typeface="David" panose="020E0502060401010101" pitchFamily="34" charset="-79"/>
                <a:cs typeface="David" panose="020E0502060401010101" pitchFamily="34" charset="-79"/>
              </a:rPr>
              <a:t>בתחילה לא זכו מחקריו להכרה בעיקר בשל היותם מבוססים על תצפיות, אך כיום אין מי שאינו מעריך את תרומתו להבנת ההתפתחות הקוגניטיבית.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0625" y="1346946"/>
            <a:ext cx="7667244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0625" y="4299696"/>
            <a:ext cx="7667244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0625" y="1484779"/>
            <a:ext cx="7667244" cy="2743200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236911" y="4068923"/>
            <a:ext cx="810678" cy="1080902"/>
            <a:chOff x="9685338" y="4460675"/>
            <a:chExt cx="1080904" cy="108090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3D25154-9EF7-4C33-9AAC-7B3BE089F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171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D72AE904-A8E9-4A42-8314-1126296AE6A7}"/>
              </a:ext>
            </a:extLst>
          </p:cNvPr>
          <p:cNvSpPr txBox="1"/>
          <p:nvPr/>
        </p:nvSpPr>
        <p:spPr>
          <a:xfrm>
            <a:off x="788670" y="643468"/>
            <a:ext cx="7475220" cy="35924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100" cap="all" dirty="0">
                <a:blipFill dpi="0" rotWithShape="1">
                  <a:blip r:embed="rId5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  <a:hlinkClick r:id="rId7"/>
              </a:rPr>
              <a:t>https://www.youtube.com/watch?v=IhcgYgx7aAA&amp;ab_channel=Sprouts</a:t>
            </a:r>
            <a:endParaRPr lang="en-US" sz="1100" cap="all" dirty="0">
              <a:blipFill dpi="0" rotWithShape="1">
                <a:blip r:embed="rId5"/>
                <a:srcRect/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3800" cap="all" dirty="0">
              <a:blipFill dpi="0" rotWithShape="1">
                <a:blip r:embed="rId5"/>
                <a:srcRect/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cap="all" dirty="0" err="1">
                <a:blipFill dpi="0" rotWithShape="1">
                  <a:blip r:embed="rId5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התפתחות</a:t>
            </a:r>
            <a:r>
              <a:rPr lang="en-US" sz="3800" cap="all" dirty="0">
                <a:blipFill dpi="0" rotWithShape="1">
                  <a:blip r:embed="rId5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</a:t>
            </a:r>
            <a:r>
              <a:rPr lang="en-US" sz="3800" cap="all" dirty="0" err="1">
                <a:blipFill dpi="0" rotWithShape="1">
                  <a:blip r:embed="rId5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קוגניטיבית</a:t>
            </a:r>
            <a:r>
              <a:rPr lang="en-US" sz="3800" cap="all" dirty="0">
                <a:blipFill dpi="0" rotWithShape="1">
                  <a:blip r:embed="rId5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– </a:t>
            </a:r>
            <a:r>
              <a:rPr lang="en-US" sz="3800" cap="all" dirty="0" err="1">
                <a:blipFill dpi="0" rotWithShape="1">
                  <a:blip r:embed="rId5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סרטון</a:t>
            </a:r>
            <a:r>
              <a:rPr lang="en-US" sz="3800" cap="all" dirty="0">
                <a:blipFill dpi="0" rotWithShape="1">
                  <a:blip r:embed="rId5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</a:t>
            </a:r>
            <a:r>
              <a:rPr lang="en-US" sz="3800" cap="all" dirty="0" err="1">
                <a:blipFill dpi="0" rotWithShape="1">
                  <a:blip r:embed="rId5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מסכם</a:t>
            </a:r>
            <a:endParaRPr lang="en-US" sz="3800" cap="all" dirty="0">
              <a:blipFill dpi="0" rotWithShape="1">
                <a:blip r:embed="rId5"/>
                <a:srcRect/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604E8C0-C927-4C06-A96A-BF3323BA7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0"/>
            <a:ext cx="9144000" cy="2295831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DCECFD5-4C30-4892-9FF0-540E17955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84192" y="5111496"/>
            <a:ext cx="810678" cy="1080902"/>
            <a:chOff x="10245590" y="5111496"/>
            <a:chExt cx="1080904" cy="1080902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5C67F70-EAFE-425C-8422-591620A96D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5590" y="5111496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47FA16B-C217-4D91-84EA-5B0846BDDA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53681" y="5219586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9302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 descr="מפרשית באגם דומם">
            <a:extLst>
              <a:ext uri="{FF2B5EF4-FFF2-40B4-BE49-F238E27FC236}">
                <a16:creationId xmlns:a16="http://schemas.microsoft.com/office/drawing/2014/main" id="{E79D9BCA-0791-446D-93BE-F392716F45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2"/>
            <a:ext cx="9144000" cy="6853535"/>
          </a:xfrm>
          <a:prstGeom prst="rect">
            <a:avLst/>
          </a:prstGeom>
        </p:spPr>
      </p:pic>
      <p:sp>
        <p:nvSpPr>
          <p:cNvPr id="19465" name="Text Box 9">
            <a:extLst>
              <a:ext uri="{FF2B5EF4-FFF2-40B4-BE49-F238E27FC236}">
                <a16:creationId xmlns:a16="http://schemas.microsoft.com/office/drawing/2014/main" id="{D85CB878-5ADA-4159-B945-BCD680507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19075"/>
            <a:ext cx="62296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32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מושגים בסיסיים: איזון</a:t>
            </a:r>
            <a:endParaRPr lang="en-US" altLang="he-IL" sz="1800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9463" name="Text Box 7">
            <a:extLst>
              <a:ext uri="{FF2B5EF4-FFF2-40B4-BE49-F238E27FC236}">
                <a16:creationId xmlns:a16="http://schemas.microsoft.com/office/drawing/2014/main" id="{A6C855D9-E2CC-4BF3-89FA-CCB5B2FAE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088" y="1124744"/>
            <a:ext cx="3456384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28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אפשר לתאר את חיי  הנפש כמתקדמים אל צורת איזון סופית - נפשו של המתבגר   </a:t>
            </a:r>
            <a:r>
              <a:rPr lang="he-IL" altLang="he-IL" sz="16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(פיאז’ה 1964)</a:t>
            </a:r>
          </a:p>
        </p:txBody>
      </p:sp>
      <p:sp>
        <p:nvSpPr>
          <p:cNvPr id="19462" name="Text Box 6">
            <a:extLst>
              <a:ext uri="{FF2B5EF4-FFF2-40B4-BE49-F238E27FC236}">
                <a16:creationId xmlns:a16="http://schemas.microsoft.com/office/drawing/2014/main" id="{8AF2C9BA-A6C9-4B8D-9CDF-637BAF8B6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022925"/>
            <a:ext cx="374364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24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תהליך ההתקדמות מאופיין בהתקדמות נמשכת ומתמדת לקראת מצב אידיאלי של איזון.</a:t>
            </a:r>
          </a:p>
        </p:txBody>
      </p:sp>
      <p:sp>
        <p:nvSpPr>
          <p:cNvPr id="19461" name="Text Box 5">
            <a:extLst>
              <a:ext uri="{FF2B5EF4-FFF2-40B4-BE49-F238E27FC236}">
                <a16:creationId xmlns:a16="http://schemas.microsoft.com/office/drawing/2014/main" id="{BA517627-50A8-48FD-85DC-488ACA5CA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675" y="2223255"/>
            <a:ext cx="336232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24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בכל רגע נתון תיתכן הפרת האיזון בשל אירועים פנימיים או חיצוניים.</a:t>
            </a:r>
          </a:p>
        </p:txBody>
      </p:sp>
      <p:sp>
        <p:nvSpPr>
          <p:cNvPr id="19460" name="Text Box 4">
            <a:extLst>
              <a:ext uri="{FF2B5EF4-FFF2-40B4-BE49-F238E27FC236}">
                <a16:creationId xmlns:a16="http://schemas.microsoft.com/office/drawing/2014/main" id="{19F0F871-84DF-47E0-AEA9-3251F7051B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675" y="3434418"/>
            <a:ext cx="3362326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24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הפרת האיזון יוצרת צורך להשיבו על כנו. הדבר נעשה באמצעות שני תפקודים קבועים:</a:t>
            </a:r>
            <a:endParaRPr lang="en-US" altLang="he-IL" sz="2400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rtl="0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28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הטמעה</a:t>
            </a:r>
            <a:r>
              <a:rPr lang="he-IL" altLang="he-IL" sz="18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ו- </a:t>
            </a:r>
            <a:r>
              <a:rPr lang="he-IL" altLang="he-IL" sz="28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התאמה</a:t>
            </a:r>
            <a:endParaRPr lang="en-US" altLang="he-IL" sz="1800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9467" name="Rectangle 11">
            <a:extLst>
              <a:ext uri="{FF2B5EF4-FFF2-40B4-BE49-F238E27FC236}">
                <a16:creationId xmlns:a16="http://schemas.microsoft.com/office/drawing/2014/main" id="{0A09D69C-B467-4196-8D31-839FCED5347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143000"/>
            <a:ext cx="7772400" cy="11430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e-IL" altLang="he-IL" dirty="0">
                <a:cs typeface="+mj-cs"/>
              </a:rPr>
              <a:t>מונחים בסיסיים</a:t>
            </a:r>
            <a:endParaRPr lang="en-US" altLang="he-IL" dirty="0"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7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7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7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5" grpId="0" autoUpdateAnimBg="0"/>
      <p:bldP spid="19463" grpId="0" autoUpdateAnimBg="0"/>
      <p:bldP spid="19462" grpId="0" autoUpdateAnimBg="0"/>
      <p:bldP spid="19461" grpId="0" autoUpdateAnimBg="0"/>
      <p:bldP spid="19460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1" name="Text Box 29">
            <a:extLst>
              <a:ext uri="{FF2B5EF4-FFF2-40B4-BE49-F238E27FC236}">
                <a16:creationId xmlns:a16="http://schemas.microsoft.com/office/drawing/2014/main" id="{E8B7DB89-CBB3-4A7D-A4C0-85C75A174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762000"/>
            <a:ext cx="7292975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2800" dirty="0">
                <a:solidFill>
                  <a:schemeClr val="tx1"/>
                </a:solidFill>
                <a:cs typeface="Guttman Yad-Brush" panose="02010401010101010101" pitchFamily="2" charset="-79"/>
              </a:rPr>
              <a:t>   </a:t>
            </a:r>
            <a:r>
              <a:rPr lang="he-IL" altLang="he-IL" sz="2800" b="1" dirty="0">
                <a:solidFill>
                  <a:schemeClr val="tx1"/>
                </a:solidFill>
                <a:cs typeface="Guttman Yad-Brush" panose="02010401010101010101" pitchFamily="2" charset="-79"/>
              </a:rPr>
              <a:t>בת שנה. היא הולכת עם       לטייל </a:t>
            </a:r>
            <a:endParaRPr lang="en-US" altLang="he-IL" sz="2800" b="1" dirty="0">
              <a:solidFill>
                <a:schemeClr val="tx1"/>
              </a:solidFill>
              <a:cs typeface="Guttman Yad-Brush" panose="02010401010101010101" pitchFamily="2" charset="-79"/>
            </a:endParaRPr>
          </a:p>
          <a:p>
            <a:pPr eaLnBrk="1" hangingPunct="1">
              <a:lnSpc>
                <a:spcPct val="125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2800" b="1" dirty="0">
                <a:solidFill>
                  <a:schemeClr val="tx1"/>
                </a:solidFill>
                <a:cs typeface="Guttman Yad-Brush" panose="02010401010101010101" pitchFamily="2" charset="-79"/>
              </a:rPr>
              <a:t>ב -      .</a:t>
            </a:r>
            <a:endParaRPr lang="en-US" altLang="he-IL" sz="2800" b="1" dirty="0">
              <a:solidFill>
                <a:schemeClr val="tx1"/>
              </a:solidFill>
              <a:cs typeface="Guttman Yad-Brush" panose="02010401010101010101" pitchFamily="2" charset="-79"/>
            </a:endParaRPr>
          </a:p>
          <a:p>
            <a:pPr eaLnBrk="1" hangingPunct="1">
              <a:lnSpc>
                <a:spcPct val="125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2800" b="1" dirty="0">
                <a:solidFill>
                  <a:schemeClr val="tx1"/>
                </a:solidFill>
                <a:cs typeface="Guttman Yad-Brush" panose="02010401010101010101" pitchFamily="2" charset="-79"/>
              </a:rPr>
              <a:t>בדרך       ראתה        .</a:t>
            </a:r>
            <a:endParaRPr lang="en-US" altLang="he-IL" sz="2800" b="1" dirty="0">
              <a:solidFill>
                <a:schemeClr val="tx1"/>
              </a:solidFill>
              <a:cs typeface="Guttman Yad-Brush" panose="02010401010101010101" pitchFamily="2" charset="-79"/>
            </a:endParaRPr>
          </a:p>
          <a:p>
            <a:pPr eaLnBrk="1" hangingPunct="1">
              <a:lnSpc>
                <a:spcPct val="125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2800" b="1" dirty="0">
                <a:solidFill>
                  <a:schemeClr val="tx1"/>
                </a:solidFill>
                <a:latin typeface="Times New Roman" panose="02020603050405020304" pitchFamily="18" charset="0"/>
                <a:cs typeface="Guttman Yad-Brush" panose="02010401010101010101" pitchFamily="2" charset="-79"/>
              </a:rPr>
              <a:t>“הנה         “ משכה       את ידה </a:t>
            </a:r>
            <a:endParaRPr lang="en-US" altLang="he-IL" sz="2800" b="1" dirty="0">
              <a:solidFill>
                <a:schemeClr val="tx1"/>
              </a:solidFill>
              <a:cs typeface="Guttman Yad-Brush" panose="02010401010101010101" pitchFamily="2" charset="-79"/>
            </a:endParaRPr>
          </a:p>
          <a:p>
            <a:pPr eaLnBrk="1" hangingPunct="1">
              <a:lnSpc>
                <a:spcPct val="125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2800" b="1" dirty="0">
                <a:solidFill>
                  <a:schemeClr val="tx1"/>
                </a:solidFill>
                <a:cs typeface="Guttman Yad-Brush" panose="02010401010101010101" pitchFamily="2" charset="-79"/>
              </a:rPr>
              <a:t>של       בהתרגשות.</a:t>
            </a:r>
            <a:endParaRPr lang="en-US" altLang="he-IL" sz="2800" b="1" dirty="0">
              <a:solidFill>
                <a:schemeClr val="tx1"/>
              </a:solidFill>
              <a:cs typeface="Guttman Yad-Brush" panose="02010401010101010101" pitchFamily="2" charset="-79"/>
            </a:endParaRPr>
          </a:p>
          <a:p>
            <a:pPr eaLnBrk="1" hangingPunct="1">
              <a:lnSpc>
                <a:spcPct val="125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2800" b="1" dirty="0">
                <a:solidFill>
                  <a:schemeClr val="tx1"/>
                </a:solidFill>
                <a:latin typeface="Times New Roman" panose="02020603050405020304" pitchFamily="18" charset="0"/>
                <a:cs typeface="Guttman Yad-Brush" panose="02010401010101010101" pitchFamily="2" charset="-79"/>
              </a:rPr>
              <a:t>“לא” אמרה     “זה לא      זה     !”</a:t>
            </a:r>
            <a:endParaRPr lang="en-US" altLang="he-IL" sz="2800" b="1" dirty="0">
              <a:solidFill>
                <a:schemeClr val="tx1"/>
              </a:solidFill>
              <a:cs typeface="Guttman Yad-Brush" panose="02010401010101010101" pitchFamily="2" charset="-79"/>
            </a:endParaRPr>
          </a:p>
          <a:p>
            <a:pPr eaLnBrk="1" hangingPunct="1">
              <a:lnSpc>
                <a:spcPct val="125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2800" b="1" dirty="0">
                <a:solidFill>
                  <a:schemeClr val="tx1"/>
                </a:solidFill>
                <a:cs typeface="Guttman Yad-Brush" panose="02010401010101010101" pitchFamily="2" charset="-79"/>
              </a:rPr>
              <a:t>אבל     התעקשה  “זה כן       !”</a:t>
            </a:r>
            <a:r>
              <a:rPr lang="he-IL" altLang="he-IL" sz="2800" dirty="0">
                <a:solidFill>
                  <a:schemeClr val="tx1"/>
                </a:solidFill>
                <a:cs typeface="Guttman Yad-Brush" panose="02010401010101010101" pitchFamily="2" charset="-79"/>
              </a:rPr>
              <a:t>                      </a:t>
            </a:r>
          </a:p>
        </p:txBody>
      </p:sp>
      <p:pic>
        <p:nvPicPr>
          <p:cNvPr id="18460" name="Picture 28">
            <a:extLst>
              <a:ext uri="{FF2B5EF4-FFF2-40B4-BE49-F238E27FC236}">
                <a16:creationId xmlns:a16="http://schemas.microsoft.com/office/drawing/2014/main" id="{D2AD8068-C370-4EC8-A168-AF71C1C75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838200"/>
            <a:ext cx="5778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9" name="Picture 27">
            <a:extLst>
              <a:ext uri="{FF2B5EF4-FFF2-40B4-BE49-F238E27FC236}">
                <a16:creationId xmlns:a16="http://schemas.microsoft.com/office/drawing/2014/main" id="{FC024D80-49DF-4375-AA0D-E5C7D59AB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133600"/>
            <a:ext cx="5429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8" name="Picture 26">
            <a:extLst>
              <a:ext uri="{FF2B5EF4-FFF2-40B4-BE49-F238E27FC236}">
                <a16:creationId xmlns:a16="http://schemas.microsoft.com/office/drawing/2014/main" id="{BD6654EC-84B5-439D-BCAA-889A2CAB6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581400"/>
            <a:ext cx="6000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7" name="Picture 25">
            <a:extLst>
              <a:ext uri="{FF2B5EF4-FFF2-40B4-BE49-F238E27FC236}">
                <a16:creationId xmlns:a16="http://schemas.microsoft.com/office/drawing/2014/main" id="{1003EA0F-762A-4477-ACDF-C39C82F36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76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6" name="Picture 24">
            <a:extLst>
              <a:ext uri="{FF2B5EF4-FFF2-40B4-BE49-F238E27FC236}">
                <a16:creationId xmlns:a16="http://schemas.microsoft.com/office/drawing/2014/main" id="{97DD66A3-6843-4673-A003-BDB065ABC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715000"/>
            <a:ext cx="7143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5" name="Text Box 23">
            <a:extLst>
              <a:ext uri="{FF2B5EF4-FFF2-40B4-BE49-F238E27FC236}">
                <a16:creationId xmlns:a16="http://schemas.microsoft.com/office/drawing/2014/main" id="{2C86C5CA-D775-4208-A763-E60DC3974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304800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1800" u="sng">
                <a:solidFill>
                  <a:schemeClr val="tx1"/>
                </a:solidFill>
                <a:cs typeface="Guttman Yad-Brush" panose="02010401010101010101" pitchFamily="2" charset="-79"/>
              </a:rPr>
              <a:t>מקראה</a:t>
            </a:r>
            <a:endParaRPr lang="he-IL" altLang="he-IL" sz="1800">
              <a:solidFill>
                <a:schemeClr val="tx1"/>
              </a:solidFill>
              <a:cs typeface="Guttman Yad-Brush" panose="02010401010101010101" pitchFamily="2" charset="-79"/>
            </a:endParaRPr>
          </a:p>
        </p:txBody>
      </p:sp>
      <p:grpSp>
        <p:nvGrpSpPr>
          <p:cNvPr id="18449" name="Group 17">
            <a:extLst>
              <a:ext uri="{FF2B5EF4-FFF2-40B4-BE49-F238E27FC236}">
                <a16:creationId xmlns:a16="http://schemas.microsoft.com/office/drawing/2014/main" id="{457197D8-8258-4B1A-A532-AE0A8B4F0E19}"/>
              </a:ext>
            </a:extLst>
          </p:cNvPr>
          <p:cNvGrpSpPr>
            <a:grpSpLocks/>
          </p:cNvGrpSpPr>
          <p:nvPr/>
        </p:nvGrpSpPr>
        <p:grpSpPr bwMode="auto">
          <a:xfrm>
            <a:off x="7848600" y="1668463"/>
            <a:ext cx="1143000" cy="5053012"/>
            <a:chOff x="4944" y="1051"/>
            <a:chExt cx="720" cy="3183"/>
          </a:xfrm>
        </p:grpSpPr>
        <p:sp>
          <p:nvSpPr>
            <p:cNvPr id="13336" name="Text Box 22">
              <a:extLst>
                <a:ext uri="{FF2B5EF4-FFF2-40B4-BE49-F238E27FC236}">
                  <a16:creationId xmlns:a16="http://schemas.microsoft.com/office/drawing/2014/main" id="{5912AF1E-EFD7-4F4B-97F8-5A352DC9BC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44" y="1051"/>
              <a:ext cx="67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Gill Sans MT" panose="020B0502020104020203" pitchFamily="34" charset="0"/>
                <a:buChar char="–"/>
                <a:defRPr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Gill Sans MT" panose="020B0502020104020203" pitchFamily="34" charset="0"/>
                <a:buChar char="–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he-IL" altLang="he-IL">
                  <a:solidFill>
                    <a:schemeClr val="tx1"/>
                  </a:solidFill>
                  <a:cs typeface="Guttman Yad-Brush" panose="02010401010101010101" pitchFamily="2" charset="-79"/>
                </a:rPr>
                <a:t>יעל</a:t>
              </a:r>
              <a:endParaRPr lang="en-US" altLang="he-IL">
                <a:solidFill>
                  <a:schemeClr val="tx1"/>
                </a:solidFill>
                <a:cs typeface="Guttman Yad-Brush" panose="02010401010101010101" pitchFamily="2" charset="-79"/>
              </a:endParaRPr>
            </a:p>
          </p:txBody>
        </p:sp>
        <p:sp>
          <p:nvSpPr>
            <p:cNvPr id="13337" name="Text Box 21">
              <a:extLst>
                <a:ext uri="{FF2B5EF4-FFF2-40B4-BE49-F238E27FC236}">
                  <a16:creationId xmlns:a16="http://schemas.microsoft.com/office/drawing/2014/main" id="{4C59A7BD-4BFA-46D9-ADAE-9FEF6C719E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40" y="1968"/>
              <a:ext cx="57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Gill Sans MT" panose="020B0502020104020203" pitchFamily="34" charset="0"/>
                <a:buChar char="–"/>
                <a:defRPr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Gill Sans MT" panose="020B0502020104020203" pitchFamily="34" charset="0"/>
                <a:buChar char="–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he-IL" altLang="he-IL">
                  <a:solidFill>
                    <a:schemeClr val="tx1"/>
                  </a:solidFill>
                  <a:cs typeface="Guttman Yad-Brush" panose="02010401010101010101" pitchFamily="2" charset="-79"/>
                </a:rPr>
                <a:t>אמא</a:t>
              </a:r>
              <a:endParaRPr lang="en-US" altLang="he-IL">
                <a:solidFill>
                  <a:schemeClr val="tx1"/>
                </a:solidFill>
                <a:cs typeface="Guttman Yad-Brush" panose="02010401010101010101" pitchFamily="2" charset="-79"/>
              </a:endParaRPr>
            </a:p>
          </p:txBody>
        </p:sp>
        <p:sp>
          <p:nvSpPr>
            <p:cNvPr id="13338" name="Text Box 20">
              <a:extLst>
                <a:ext uri="{FF2B5EF4-FFF2-40B4-BE49-F238E27FC236}">
                  <a16:creationId xmlns:a16="http://schemas.microsoft.com/office/drawing/2014/main" id="{45D7217C-A0B7-4273-9F88-5E20BFFA6D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40" y="2688"/>
              <a:ext cx="57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Gill Sans MT" panose="020B0502020104020203" pitchFamily="34" charset="0"/>
                <a:buChar char="–"/>
                <a:defRPr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Gill Sans MT" panose="020B0502020104020203" pitchFamily="34" charset="0"/>
                <a:buChar char="–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he-IL" altLang="he-IL">
                  <a:solidFill>
                    <a:schemeClr val="tx1"/>
                  </a:solidFill>
                  <a:cs typeface="Guttman Yad-Brush" panose="02010401010101010101" pitchFamily="2" charset="-79"/>
                </a:rPr>
                <a:t>כלב</a:t>
              </a:r>
              <a:endParaRPr lang="en-US" altLang="he-IL">
                <a:solidFill>
                  <a:schemeClr val="tx1"/>
                </a:solidFill>
                <a:cs typeface="Guttman Yad-Brush" panose="02010401010101010101" pitchFamily="2" charset="-79"/>
              </a:endParaRPr>
            </a:p>
          </p:txBody>
        </p:sp>
        <p:sp>
          <p:nvSpPr>
            <p:cNvPr id="13339" name="Text Box 19">
              <a:extLst>
                <a:ext uri="{FF2B5EF4-FFF2-40B4-BE49-F238E27FC236}">
                  <a16:creationId xmlns:a16="http://schemas.microsoft.com/office/drawing/2014/main" id="{D04F9A36-5A74-4D95-A33E-C2FD6D86FC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8" y="3408"/>
              <a:ext cx="57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Gill Sans MT" panose="020B0502020104020203" pitchFamily="34" charset="0"/>
                <a:buChar char="–"/>
                <a:defRPr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Gill Sans MT" panose="020B0502020104020203" pitchFamily="34" charset="0"/>
                <a:buChar char="–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he-IL" altLang="he-IL">
                  <a:solidFill>
                    <a:schemeClr val="tx1"/>
                  </a:solidFill>
                  <a:cs typeface="Guttman Yad-Brush" panose="02010401010101010101" pitchFamily="2" charset="-79"/>
                </a:rPr>
                <a:t>חתול</a:t>
              </a:r>
              <a:endParaRPr lang="en-US" altLang="he-IL">
                <a:solidFill>
                  <a:schemeClr val="tx1"/>
                </a:solidFill>
                <a:cs typeface="Guttman Yad-Brush" panose="02010401010101010101" pitchFamily="2" charset="-79"/>
              </a:endParaRPr>
            </a:p>
          </p:txBody>
        </p:sp>
        <p:sp>
          <p:nvSpPr>
            <p:cNvPr id="13340" name="Text Box 18">
              <a:extLst>
                <a:ext uri="{FF2B5EF4-FFF2-40B4-BE49-F238E27FC236}">
                  <a16:creationId xmlns:a16="http://schemas.microsoft.com/office/drawing/2014/main" id="{22366C60-39CA-4B0A-B6B2-E315350680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6" y="3984"/>
              <a:ext cx="52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Gill Sans MT" panose="020B0502020104020203" pitchFamily="34" charset="0"/>
                <a:buChar char="–"/>
                <a:defRPr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Gill Sans MT" panose="020B0502020104020203" pitchFamily="34" charset="0"/>
                <a:buChar char="–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lnSpc>
                  <a:spcPct val="110000"/>
                </a:lnSpc>
                <a:spcBef>
                  <a:spcPts val="7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400">
                  <a:solidFill>
                    <a:srgbClr val="595959"/>
                  </a:solidFill>
                  <a:latin typeface="Gill Sans MT" panose="020B0502020104020203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he-IL" altLang="he-IL">
                  <a:solidFill>
                    <a:schemeClr val="tx1"/>
                  </a:solidFill>
                  <a:cs typeface="Guttman Yad-Brush" panose="02010401010101010101" pitchFamily="2" charset="-79"/>
                </a:rPr>
                <a:t>גינה</a:t>
              </a:r>
              <a:endParaRPr lang="en-US" altLang="he-IL">
                <a:solidFill>
                  <a:schemeClr val="tx1"/>
                </a:solidFill>
                <a:cs typeface="Guttman Yad-Brush" panose="02010401010101010101" pitchFamily="2" charset="-79"/>
              </a:endParaRPr>
            </a:p>
          </p:txBody>
        </p:sp>
      </p:grpSp>
      <p:pic>
        <p:nvPicPr>
          <p:cNvPr id="18448" name="Picture 16">
            <a:extLst>
              <a:ext uri="{FF2B5EF4-FFF2-40B4-BE49-F238E27FC236}">
                <a16:creationId xmlns:a16="http://schemas.microsoft.com/office/drawing/2014/main" id="{FC0C5C7A-828F-4260-A333-D66DEFCC8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5257800"/>
            <a:ext cx="5778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7" name="Picture 15">
            <a:extLst>
              <a:ext uri="{FF2B5EF4-FFF2-40B4-BE49-F238E27FC236}">
                <a16:creationId xmlns:a16="http://schemas.microsoft.com/office/drawing/2014/main" id="{31FA8015-8DF8-4E8C-9E0F-2890A2F46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2976563"/>
            <a:ext cx="5778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14">
            <a:extLst>
              <a:ext uri="{FF2B5EF4-FFF2-40B4-BE49-F238E27FC236}">
                <a16:creationId xmlns:a16="http://schemas.microsoft.com/office/drawing/2014/main" id="{26D74530-FD8B-4634-B1CF-201FDB564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38" y="2247900"/>
            <a:ext cx="5778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13">
            <a:extLst>
              <a:ext uri="{FF2B5EF4-FFF2-40B4-BE49-F238E27FC236}">
                <a16:creationId xmlns:a16="http://schemas.microsoft.com/office/drawing/2014/main" id="{3F533F6A-33F2-47B1-A6CF-01B8697E7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620713"/>
            <a:ext cx="5778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12">
            <a:extLst>
              <a:ext uri="{FF2B5EF4-FFF2-40B4-BE49-F238E27FC236}">
                <a16:creationId xmlns:a16="http://schemas.microsoft.com/office/drawing/2014/main" id="{AAD7154D-D5E8-4620-9B13-AAAFE3F34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950" y="4329113"/>
            <a:ext cx="5429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11">
            <a:extLst>
              <a:ext uri="{FF2B5EF4-FFF2-40B4-BE49-F238E27FC236}">
                <a16:creationId xmlns:a16="http://schemas.microsoft.com/office/drawing/2014/main" id="{D408FD5D-00C5-495F-84A3-B129487E6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644900"/>
            <a:ext cx="5429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0">
            <a:extLst>
              <a:ext uri="{FF2B5EF4-FFF2-40B4-BE49-F238E27FC236}">
                <a16:creationId xmlns:a16="http://schemas.microsoft.com/office/drawing/2014/main" id="{47C860B7-00A6-4C24-BE97-EC74621B5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685800"/>
            <a:ext cx="5429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9">
            <a:extLst>
              <a:ext uri="{FF2B5EF4-FFF2-40B4-BE49-F238E27FC236}">
                <a16:creationId xmlns:a16="http://schemas.microsoft.com/office/drawing/2014/main" id="{E7B2ADC5-7ECE-4DF1-8B76-11707959B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338" y="5202238"/>
            <a:ext cx="6000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8">
            <a:extLst>
              <a:ext uri="{FF2B5EF4-FFF2-40B4-BE49-F238E27FC236}">
                <a16:creationId xmlns:a16="http://schemas.microsoft.com/office/drawing/2014/main" id="{B260C3BB-258A-4B83-BD12-96BEABDB1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419600"/>
            <a:ext cx="6000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>
            <a:extLst>
              <a:ext uri="{FF2B5EF4-FFF2-40B4-BE49-F238E27FC236}">
                <a16:creationId xmlns:a16="http://schemas.microsoft.com/office/drawing/2014/main" id="{3F2D7614-B8D5-4F78-A45F-8F24F6704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8" y="3013075"/>
            <a:ext cx="6000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>
            <a:extLst>
              <a:ext uri="{FF2B5EF4-FFF2-40B4-BE49-F238E27FC236}">
                <a16:creationId xmlns:a16="http://schemas.microsoft.com/office/drawing/2014/main" id="{EA4082B9-8929-40D3-8E91-20B86EE02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4483100"/>
            <a:ext cx="76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>
            <a:extLst>
              <a:ext uri="{FF2B5EF4-FFF2-40B4-BE49-F238E27FC236}">
                <a16:creationId xmlns:a16="http://schemas.microsoft.com/office/drawing/2014/main" id="{17C8E165-B248-44C8-B716-F54B93D56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675" y="2286000"/>
            <a:ext cx="76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8617C9FE-4668-4D1A-9DEC-C1E8A03E6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0"/>
            <a:ext cx="7143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Line 2">
            <a:extLst>
              <a:ext uri="{FF2B5EF4-FFF2-40B4-BE49-F238E27FC236}">
                <a16:creationId xmlns:a16="http://schemas.microsoft.com/office/drawing/2014/main" id="{138372F9-4FD9-463B-9DFB-70C312DFCC85}"/>
              </a:ext>
            </a:extLst>
          </p:cNvPr>
          <p:cNvSpPr>
            <a:spLocks noChangeShapeType="1"/>
          </p:cNvSpPr>
          <p:nvPr/>
        </p:nvSpPr>
        <p:spPr bwMode="auto">
          <a:xfrm>
            <a:off x="7772400" y="762000"/>
            <a:ext cx="0" cy="5867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8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8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8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9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0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61" grpId="0" autoUpdateAnimBg="0"/>
      <p:bldP spid="18455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592B96C4-A040-4F17-B7D4-58DDD0A8A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457200"/>
            <a:ext cx="3200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4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הטמעה</a:t>
            </a:r>
            <a:endParaRPr lang="en-US" altLang="he-IL" sz="4000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2291" name="Text Box 3">
            <a:extLst>
              <a:ext uri="{FF2B5EF4-FFF2-40B4-BE49-F238E27FC236}">
                <a16:creationId xmlns:a16="http://schemas.microsoft.com/office/drawing/2014/main" id="{5F5AB76E-0221-48D7-9140-45052CDD5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295400"/>
            <a:ext cx="76962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32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הטמעה מתרחשת כאשר אדם מפרש גירויים בסביבתו בהתאם למבנה החשיבה ולידע הקיים ברשותו.</a:t>
            </a:r>
            <a:endParaRPr lang="he-IL" altLang="he-IL" sz="1800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2292" name="Text Box 4">
            <a:extLst>
              <a:ext uri="{FF2B5EF4-FFF2-40B4-BE49-F238E27FC236}">
                <a16:creationId xmlns:a16="http://schemas.microsoft.com/office/drawing/2014/main" id="{BA8C7042-5FBD-42E1-A150-C35DAE8AB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819400"/>
            <a:ext cx="62484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32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פירוש זה יכול להיות מוטעה ולא תואם בהכרח את המציאות</a:t>
            </a:r>
          </a:p>
        </p:txBody>
      </p:sp>
      <p:pic>
        <p:nvPicPr>
          <p:cNvPr id="12295" name="Picture 7">
            <a:extLst>
              <a:ext uri="{FF2B5EF4-FFF2-40B4-BE49-F238E27FC236}">
                <a16:creationId xmlns:a16="http://schemas.microsoft.com/office/drawing/2014/main" id="{317F21C1-D1AF-4189-8F95-894DED33D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289550"/>
            <a:ext cx="1154833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>
            <a:extLst>
              <a:ext uri="{FF2B5EF4-FFF2-40B4-BE49-F238E27FC236}">
                <a16:creationId xmlns:a16="http://schemas.microsoft.com/office/drawing/2014/main" id="{B197D991-C62F-47F3-939F-FA7E2B4B9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641" y="5184040"/>
            <a:ext cx="1600200" cy="124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9" name="Text Box 11">
            <a:extLst>
              <a:ext uri="{FF2B5EF4-FFF2-40B4-BE49-F238E27FC236}">
                <a16:creationId xmlns:a16="http://schemas.microsoft.com/office/drawing/2014/main" id="{775D3AE8-DF67-46D3-9413-4F389B25A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5289550"/>
            <a:ext cx="457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he-IL" sz="3600" b="1" dirty="0">
                <a:solidFill>
                  <a:schemeClr val="tx1"/>
                </a:solidFill>
              </a:rPr>
              <a:t>=</a:t>
            </a:r>
          </a:p>
        </p:txBody>
      </p:sp>
      <p:sp>
        <p:nvSpPr>
          <p:cNvPr id="12312" name="Rectangle 24">
            <a:extLst>
              <a:ext uri="{FF2B5EF4-FFF2-40B4-BE49-F238E27FC236}">
                <a16:creationId xmlns:a16="http://schemas.microsoft.com/office/drawing/2014/main" id="{B0F465D2-846F-43F5-ABF5-EEC73E9DB58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-1143000"/>
            <a:ext cx="7772400" cy="11430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e-IL" altLang="he-IL">
                <a:cs typeface="+mj-cs"/>
              </a:rPr>
              <a:t>הטמעה</a:t>
            </a:r>
            <a:endParaRPr lang="en-US" altLang="he-IL"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" presetClass="entr" presetSubtype="5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8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utoUpdateAnimBg="0"/>
      <p:bldP spid="12291" grpId="0" autoUpdateAnimBg="0"/>
      <p:bldP spid="12292" grpId="0" autoUpdateAnimBg="0"/>
      <p:bldP spid="12299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7" name="Text Box 13">
            <a:hlinkClick r:id="rId2" action="ppaction://hlinksldjump"/>
            <a:extLst>
              <a:ext uri="{FF2B5EF4-FFF2-40B4-BE49-F238E27FC236}">
                <a16:creationId xmlns:a16="http://schemas.microsoft.com/office/drawing/2014/main" id="{EE647F83-1D50-403B-85A1-20BAD49CD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85800"/>
            <a:ext cx="6934200" cy="570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3200">
                <a:solidFill>
                  <a:schemeClr val="tx1"/>
                </a:solidFill>
                <a:cs typeface="Guttman Yad-Brush" panose="02010401010101010101" pitchFamily="2" charset="-79"/>
              </a:rPr>
              <a:t>      הסבירה ל -     :</a:t>
            </a:r>
            <a:endParaRPr lang="en-US" altLang="he-IL" sz="3200">
              <a:solidFill>
                <a:schemeClr val="tx1"/>
              </a:solidFill>
              <a:cs typeface="Guttman Yad-Brush" panose="02010401010101010101" pitchFamily="2" charset="-79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3200">
                <a:solidFill>
                  <a:schemeClr val="tx1"/>
                </a:solidFill>
                <a:latin typeface="Times New Roman" panose="02020603050405020304" pitchFamily="18" charset="0"/>
                <a:cs typeface="Guttman Yad-Brush" panose="02010401010101010101" pitchFamily="2" charset="-79"/>
              </a:rPr>
              <a:t>“       נובח האו האו,    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3200">
                <a:solidFill>
                  <a:schemeClr val="tx1"/>
                </a:solidFill>
                <a:cs typeface="Guttman Yad-Brush" panose="02010401010101010101" pitchFamily="2" charset="-79"/>
              </a:rPr>
              <a:t>ן-        מילל מיאו מיאו”.</a:t>
            </a:r>
            <a:endParaRPr lang="en-US" altLang="he-IL" sz="3200">
              <a:solidFill>
                <a:schemeClr val="tx1"/>
              </a:solidFill>
              <a:cs typeface="Guttman Yad-Brush" panose="02010401010101010101" pitchFamily="2" charset="-79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endParaRPr lang="he-IL" altLang="he-IL" sz="3200">
              <a:solidFill>
                <a:schemeClr val="tx1"/>
              </a:solidFill>
              <a:cs typeface="Guttman Yad-Brush" panose="02010401010101010101" pitchFamily="2" charset="-79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3200">
                <a:solidFill>
                  <a:schemeClr val="tx1"/>
                </a:solidFill>
                <a:cs typeface="Guttman Yad-Brush" panose="02010401010101010101" pitchFamily="2" charset="-79"/>
              </a:rPr>
              <a:t>הקשיבה       טוב טוב  להסבריה  </a:t>
            </a:r>
            <a:endParaRPr lang="en-US" altLang="he-IL" sz="3200">
              <a:solidFill>
                <a:schemeClr val="tx1"/>
              </a:solidFill>
              <a:cs typeface="Guttman Yad-Brush" panose="02010401010101010101" pitchFamily="2" charset="-79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3200">
                <a:solidFill>
                  <a:schemeClr val="tx1"/>
                </a:solidFill>
                <a:cs typeface="Guttman Yad-Brush" panose="02010401010101010101" pitchFamily="2" charset="-79"/>
              </a:rPr>
              <a:t>של       ובדרך חזרה  הביתה</a:t>
            </a:r>
            <a:endParaRPr lang="en-US" altLang="he-IL" sz="3200">
              <a:solidFill>
                <a:schemeClr val="tx1"/>
              </a:solidFill>
              <a:cs typeface="Guttman Yad-Brush" panose="02010401010101010101" pitchFamily="2" charset="-79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3200">
                <a:solidFill>
                  <a:schemeClr val="tx1"/>
                </a:solidFill>
                <a:cs typeface="Guttman Yad-Brush" panose="02010401010101010101" pitchFamily="2" charset="-79"/>
              </a:rPr>
              <a:t> כאשר       ראתה      היא</a:t>
            </a:r>
            <a:endParaRPr lang="en-US" altLang="he-IL" sz="3200">
              <a:solidFill>
                <a:schemeClr val="tx1"/>
              </a:solidFill>
              <a:cs typeface="Guttman Yad-Brush" panose="02010401010101010101" pitchFamily="2" charset="-79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3200">
                <a:solidFill>
                  <a:schemeClr val="tx1"/>
                </a:solidFill>
                <a:cs typeface="Guttman Yad-Brush" panose="02010401010101010101" pitchFamily="2" charset="-79"/>
              </a:rPr>
              <a:t>כבר ידעה שזה      ולא     .</a:t>
            </a:r>
          </a:p>
        </p:txBody>
      </p:sp>
      <p:pic>
        <p:nvPicPr>
          <p:cNvPr id="21516" name="Picture 12">
            <a:extLst>
              <a:ext uri="{FF2B5EF4-FFF2-40B4-BE49-F238E27FC236}">
                <a16:creationId xmlns:a16="http://schemas.microsoft.com/office/drawing/2014/main" id="{87FDB177-3C2C-4657-B5B2-A948E9BB7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63" y="5048250"/>
            <a:ext cx="5778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>
            <a:extLst>
              <a:ext uri="{FF2B5EF4-FFF2-40B4-BE49-F238E27FC236}">
                <a16:creationId xmlns:a16="http://schemas.microsoft.com/office/drawing/2014/main" id="{1D358CDD-9F53-4BD8-8D4D-A8AFFCC37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50" y="3536950"/>
            <a:ext cx="5778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id="{8C49E67A-D4D5-4BA9-BDD3-3619E2FF0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588963"/>
            <a:ext cx="5778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:a16="http://schemas.microsoft.com/office/drawing/2014/main" id="{38C4064C-50FB-47BC-BDC8-F2CBE6F3C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5" y="4175125"/>
            <a:ext cx="5429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id="{395F0BE6-EBB6-4058-B2B3-75DAED00E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404813"/>
            <a:ext cx="5429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id="{D4F23984-9122-4F17-8A4C-69EAD011E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738" y="5710238"/>
            <a:ext cx="6000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952175C4-F5CA-49A2-9860-D284B17E1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341438"/>
            <a:ext cx="6000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F8F040D6-62C7-4037-B5EC-083432D00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913" y="2112963"/>
            <a:ext cx="76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910D5990-260B-495A-8BCC-3EEA5FE30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25" y="5753100"/>
            <a:ext cx="76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>
            <a:extLst>
              <a:ext uri="{FF2B5EF4-FFF2-40B4-BE49-F238E27FC236}">
                <a16:creationId xmlns:a16="http://schemas.microsoft.com/office/drawing/2014/main" id="{FA60AD18-EC6C-4003-A562-B07B6F7FB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88" y="5013325"/>
            <a:ext cx="76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7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 descr="בובות פג שאחת מהן צבועה">
            <a:extLst>
              <a:ext uri="{FF2B5EF4-FFF2-40B4-BE49-F238E27FC236}">
                <a16:creationId xmlns:a16="http://schemas.microsoft.com/office/drawing/2014/main" id="{AF83A8F7-8BC2-408B-81A6-4E026A06B4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43400" cy="6858000"/>
          </a:xfrm>
          <a:prstGeom prst="rect">
            <a:avLst/>
          </a:prstGeom>
        </p:spPr>
      </p:pic>
      <p:sp>
        <p:nvSpPr>
          <p:cNvPr id="96268" name="Text Box 12">
            <a:extLst>
              <a:ext uri="{FF2B5EF4-FFF2-40B4-BE49-F238E27FC236}">
                <a16:creationId xmlns:a16="http://schemas.microsoft.com/office/drawing/2014/main" id="{FFDD410B-FBAC-4150-875A-890FC613F6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199" y="677863"/>
            <a:ext cx="459519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4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התאמה</a:t>
            </a:r>
          </a:p>
        </p:txBody>
      </p:sp>
      <p:sp>
        <p:nvSpPr>
          <p:cNvPr id="96267" name="Text Box 11">
            <a:extLst>
              <a:ext uri="{FF2B5EF4-FFF2-40B4-BE49-F238E27FC236}">
                <a16:creationId xmlns:a16="http://schemas.microsoft.com/office/drawing/2014/main" id="{9D4FB5A8-33E1-43EF-B83B-FC1748CEE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893332"/>
            <a:ext cx="352839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32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שינוי מבנה מחשבתי על מנת שיתאים למידע החדש</a:t>
            </a:r>
            <a:endParaRPr lang="he-IL" altLang="he-IL" sz="2400" dirty="0">
              <a:solidFill>
                <a:schemeClr val="tx1"/>
              </a:solidFill>
              <a:cs typeface="+mn-cs"/>
            </a:endParaRPr>
          </a:p>
        </p:txBody>
      </p:sp>
      <p:pic>
        <p:nvPicPr>
          <p:cNvPr id="96264" name="Picture 8">
            <a:extLst>
              <a:ext uri="{FF2B5EF4-FFF2-40B4-BE49-F238E27FC236}">
                <a16:creationId xmlns:a16="http://schemas.microsoft.com/office/drawing/2014/main" id="{FE03C764-36E9-403D-A795-18ED18514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765966"/>
            <a:ext cx="1354331" cy="137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3" name="Picture 7">
            <a:extLst>
              <a:ext uri="{FF2B5EF4-FFF2-40B4-BE49-F238E27FC236}">
                <a16:creationId xmlns:a16="http://schemas.microsoft.com/office/drawing/2014/main" id="{705BC955-F9DB-4E10-8299-40A7E0280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473" y="4014004"/>
            <a:ext cx="1482080" cy="1185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6">
            <a:extLst>
              <a:ext uri="{FF2B5EF4-FFF2-40B4-BE49-F238E27FC236}">
                <a16:creationId xmlns:a16="http://schemas.microsoft.com/office/drawing/2014/main" id="{71BA0738-43AA-479A-9A57-C4177480D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6019800"/>
            <a:ext cx="30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he-IL" sz="1800">
                <a:solidFill>
                  <a:schemeClr val="tx1"/>
                </a:solidFill>
              </a:rPr>
              <a:t>	</a:t>
            </a:r>
          </a:p>
        </p:txBody>
      </p:sp>
      <p:sp>
        <p:nvSpPr>
          <p:cNvPr id="96261" name="Text Box 5">
            <a:extLst>
              <a:ext uri="{FF2B5EF4-FFF2-40B4-BE49-F238E27FC236}">
                <a16:creationId xmlns:a16="http://schemas.microsoft.com/office/drawing/2014/main" id="{EEC66FE0-31D3-4F66-A761-072BB5931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60198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he-IL" sz="1800">
                <a:solidFill>
                  <a:schemeClr val="tx1"/>
                </a:solidFill>
              </a:rPr>
              <a:t>	</a:t>
            </a:r>
          </a:p>
        </p:txBody>
      </p:sp>
      <p:sp>
        <p:nvSpPr>
          <p:cNvPr id="96260" name="Text Box 4">
            <a:extLst>
              <a:ext uri="{FF2B5EF4-FFF2-40B4-BE49-F238E27FC236}">
                <a16:creationId xmlns:a16="http://schemas.microsoft.com/office/drawing/2014/main" id="{B91A4CBD-8B7C-46FE-865E-F8B97AE2E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4286161"/>
            <a:ext cx="528592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he-IL" sz="3600" b="1" dirty="0">
                <a:solidFill>
                  <a:schemeClr val="tx1"/>
                </a:solidFill>
              </a:rPr>
              <a:t>=</a:t>
            </a:r>
          </a:p>
        </p:txBody>
      </p:sp>
      <p:sp>
        <p:nvSpPr>
          <p:cNvPr id="96259" name="Line 3">
            <a:extLst>
              <a:ext uri="{FF2B5EF4-FFF2-40B4-BE49-F238E27FC236}">
                <a16:creationId xmlns:a16="http://schemas.microsoft.com/office/drawing/2014/main" id="{94A927A6-84B6-4C94-9F9D-CBD859D82A9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59212" y="4416336"/>
            <a:ext cx="1524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96269" name="Rectangle 13">
            <a:extLst>
              <a:ext uri="{FF2B5EF4-FFF2-40B4-BE49-F238E27FC236}">
                <a16:creationId xmlns:a16="http://schemas.microsoft.com/office/drawing/2014/main" id="{84EA3ED9-65F9-44AD-9F7E-95E5ED3ECC4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143000"/>
            <a:ext cx="7772400" cy="11430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e-IL" altLang="he-IL">
                <a:cs typeface="+mj-cs"/>
              </a:rPr>
              <a:t>התאמה</a:t>
            </a:r>
            <a:endParaRPr lang="en-US" altLang="he-IL"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6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6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6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6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6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6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8" grpId="0" autoUpdateAnimBg="0"/>
      <p:bldP spid="96267" grpId="0" autoUpdateAnimBg="0"/>
      <p:bldP spid="96261" grpId="0" autoUpdateAnimBg="0"/>
      <p:bldP spid="96260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FE922C9C-C5CC-4583-B61E-6F3D1D581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30000" contrast="-1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2537" name="Text Box 9">
            <a:extLst>
              <a:ext uri="{FF2B5EF4-FFF2-40B4-BE49-F238E27FC236}">
                <a16:creationId xmlns:a16="http://schemas.microsoft.com/office/drawing/2014/main" id="{0F97A4FD-5833-4ED7-9430-28F009D1A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838200"/>
            <a:ext cx="8001000" cy="421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marL="571500" indent="-571500" eaLnBrk="1" hangingPunct="1">
              <a:lnSpc>
                <a:spcPct val="100000"/>
              </a:lnSpc>
              <a:spcBef>
                <a:spcPct val="50000"/>
              </a:spcBef>
              <a:buClrTx/>
              <a:buFont typeface="Wingdings" panose="05000000000000000000" pitchFamily="2" charset="2"/>
              <a:buChar char="ü"/>
            </a:pPr>
            <a:r>
              <a:rPr lang="he-IL" altLang="he-IL" sz="36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ההטמעה וההתאמה משמשים יחד כדי לשמור על איזון מחשבתי</a:t>
            </a:r>
            <a:endParaRPr lang="en-US" altLang="he-IL" sz="3600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571500" indent="-571500" eaLnBrk="1" hangingPunct="1">
              <a:lnSpc>
                <a:spcPct val="100000"/>
              </a:lnSpc>
              <a:spcBef>
                <a:spcPct val="50000"/>
              </a:spcBef>
              <a:buClrTx/>
              <a:buFont typeface="Wingdings" panose="05000000000000000000" pitchFamily="2" charset="2"/>
              <a:buChar char="ü"/>
            </a:pPr>
            <a:r>
              <a:rPr lang="he-IL" altLang="he-IL" sz="36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כאשר אין אפשרות להשתמש בהטמעה, מופר האיזון המחשבתי</a:t>
            </a:r>
            <a:endParaRPr lang="en-US" altLang="he-IL" sz="3600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571500" indent="-571500" eaLnBrk="1" hangingPunct="1">
              <a:lnSpc>
                <a:spcPct val="100000"/>
              </a:lnSpc>
              <a:spcBef>
                <a:spcPct val="50000"/>
              </a:spcBef>
              <a:buClrTx/>
              <a:buFont typeface="Wingdings" panose="05000000000000000000" pitchFamily="2" charset="2"/>
              <a:buChar char="ü"/>
            </a:pPr>
            <a:r>
              <a:rPr lang="he-IL" altLang="he-IL" sz="36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השימוש בהתאמה מחזיר את המצב לאיזון</a:t>
            </a:r>
            <a:endParaRPr lang="en-US" altLang="he-IL" sz="3600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571500" indent="-571500" eaLnBrk="1" hangingPunct="1">
              <a:lnSpc>
                <a:spcPct val="100000"/>
              </a:lnSpc>
              <a:spcBef>
                <a:spcPct val="50000"/>
              </a:spcBef>
              <a:buClrTx/>
              <a:buFont typeface="Wingdings" panose="05000000000000000000" pitchFamily="2" charset="2"/>
              <a:buChar char="ü"/>
            </a:pPr>
            <a:r>
              <a:rPr lang="he-IL" altLang="he-IL" sz="36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כך מתרחב עולם הידע והמושגים של הילד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7" grpId="0" autoUpdateAnimBg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סוג עץ">
  <a:themeElements>
    <a:clrScheme name="סוג עץ">
      <a:dk1>
        <a:sysClr val="windowText" lastClr="000000"/>
      </a:dk1>
      <a:lt1>
        <a:sysClr val="window" lastClr="FFFFFF"/>
      </a:lt1>
      <a:dk2>
        <a:srgbClr val="84ACB6"/>
      </a:dk2>
      <a:lt2>
        <a:srgbClr val="EBE9DD"/>
      </a:lt2>
      <a:accent1>
        <a:srgbClr val="6F8183"/>
      </a:accent1>
      <a:accent2>
        <a:srgbClr val="967E96"/>
      </a:accent2>
      <a:accent3>
        <a:srgbClr val="CCC893"/>
      </a:accent3>
      <a:accent4>
        <a:srgbClr val="A54D74"/>
      </a:accent4>
      <a:accent5>
        <a:srgbClr val="949C6B"/>
      </a:accent5>
      <a:accent6>
        <a:srgbClr val="766A50"/>
      </a:accent6>
      <a:hlink>
        <a:srgbClr val="CC6600"/>
      </a:hlink>
      <a:folHlink>
        <a:srgbClr val="777777"/>
      </a:folHlink>
    </a:clrScheme>
    <a:fontScheme name="סוג עץ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man Old Style" panose="02050604050505020204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סוג עץ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8E89CD47-BF55-4DDE-B823-2283AA7E7695}"/>
    </a:ext>
  </a:extLst>
</a:theme>
</file>

<file path=ppt/theme/theme2.xml><?xml version="1.0" encoding="utf-8"?>
<a:theme xmlns:a="http://schemas.openxmlformats.org/drawingml/2006/main" name="ערכת נושא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ערכת נושא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LongProperties xmlns="http://schemas.microsoft.com/office/2006/metadata/longProperties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מסמך" ma:contentTypeID="0x01010069FCFA49F859604AB44F5C9BA72C5F2F" ma:contentTypeVersion="1" ma:contentTypeDescription="צור מסמך חדש." ma:contentTypeScope="" ma:versionID="44f5f500c5f3f8d49f8882d6e0781077">
  <xsd:schema xmlns:xsd="http://www.w3.org/2001/XMLSchema" xmlns:p="http://schemas.microsoft.com/office/2006/metadata/properties" xmlns:ns2="72d8f6c1-7df7-4542-9718-f7d5cfbac991" targetNamespace="http://schemas.microsoft.com/office/2006/metadata/properties" ma:root="true" ma:fieldsID="cf30afe8628dc4fa16bc60b05730f563" ns2:_="">
    <xsd:import namespace="72d8f6c1-7df7-4542-9718-f7d5cfbac991"/>
    <xsd:element name="properties">
      <xsd:complexType>
        <xsd:sequence>
          <xsd:element name="documentManagement">
            <xsd:complexType>
              <xsd:all>
                <xsd:element ref="ns2:keyword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72d8f6c1-7df7-4542-9718-f7d5cfbac991" elementFormDefault="qualified">
    <xsd:import namespace="http://schemas.microsoft.com/office/2006/documentManagement/types"/>
    <xsd:element name="keyword" ma:index="8" nillable="true" ma:displayName="מילת מפתח" ma:default="" ma:internalName="keyword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סוג תוכן" ma:readOnly="true"/>
        <xsd:element ref="dc:title" minOccurs="0" maxOccurs="1" ma:index="4" ma:displayName="כותרת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eyword xmlns="72d8f6c1-7df7-4542-9718-f7d5cfbac991" xsi:nil="true"/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01CC851-A715-43CC-9A2F-244AF9B28A00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92D5DCCB-782A-4DD7-9CD0-BE539D7566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2d8f6c1-7df7-4542-9718-f7d5cfbac991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5618A587-D0A4-4557-83C8-232A67DD9559}">
  <ds:schemaRefs>
    <ds:schemaRef ds:uri="http://schemas.openxmlformats.org/package/2006/metadata/core-properties"/>
    <ds:schemaRef ds:uri="72d8f6c1-7df7-4542-9718-f7d5cfbac991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www.w3.org/XML/1998/namespace"/>
    <ds:schemaRef ds:uri="http://schemas.microsoft.com/office/infopath/2007/PartnerControls"/>
  </ds:schemaRefs>
</ds:datastoreItem>
</file>

<file path=customXml/itemProps4.xml><?xml version="1.0" encoding="utf-8"?>
<ds:datastoreItem xmlns:ds="http://schemas.openxmlformats.org/officeDocument/2006/customXml" ds:itemID="{2AAF59B1-4943-454B-9043-EC4C6DA10E3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סוג עץ</Template>
  <TotalTime>0</TotalTime>
  <Words>1049</Words>
  <Application>Microsoft Office PowerPoint</Application>
  <PresentationFormat>‫הצגה על המסך (4:3)</PresentationFormat>
  <Paragraphs>165</Paragraphs>
  <Slides>30</Slides>
  <Notes>2</Notes>
  <HiddenSlides>0</HiddenSlides>
  <MMClips>0</MMClips>
  <ScaleCrop>false</ScaleCrop>
  <HeadingPairs>
    <vt:vector size="8" baseType="variant">
      <vt:variant>
        <vt:lpstr>גופנים בשימוש</vt:lpstr>
      </vt:variant>
      <vt:variant>
        <vt:i4>11</vt:i4>
      </vt:variant>
      <vt:variant>
        <vt:lpstr>ערכת נושא</vt:lpstr>
      </vt:variant>
      <vt:variant>
        <vt:i4>1</vt:i4>
      </vt:variant>
      <vt:variant>
        <vt:lpstr>שרתי OLE מוטבעים</vt:lpstr>
      </vt:variant>
      <vt:variant>
        <vt:i4>2</vt:i4>
      </vt:variant>
      <vt:variant>
        <vt:lpstr>כותרות שקופיות</vt:lpstr>
      </vt:variant>
      <vt:variant>
        <vt:i4>30</vt:i4>
      </vt:variant>
    </vt:vector>
  </HeadingPairs>
  <TitlesOfParts>
    <vt:vector size="44" baseType="lpstr">
      <vt:lpstr>Arial</vt:lpstr>
      <vt:lpstr>Bookman Old Style</vt:lpstr>
      <vt:lpstr>Calibri</vt:lpstr>
      <vt:lpstr>Century Gothic</vt:lpstr>
      <vt:lpstr>David</vt:lpstr>
      <vt:lpstr>Gill Sans MT</vt:lpstr>
      <vt:lpstr>Guttman Yad-Brush</vt:lpstr>
      <vt:lpstr>Kids</vt:lpstr>
      <vt:lpstr>Rockwell Extra Bold</vt:lpstr>
      <vt:lpstr>Times New Roman</vt:lpstr>
      <vt:lpstr>Wingdings</vt:lpstr>
      <vt:lpstr>סוג עץ</vt:lpstr>
      <vt:lpstr>Clip</vt:lpstr>
      <vt:lpstr>תמונת מפת סיביות</vt:lpstr>
      <vt:lpstr>פסיכולוגיה התפתחותית פיאז'ה</vt:lpstr>
      <vt:lpstr>תוכן העניינים</vt:lpstr>
      <vt:lpstr>קו"ח של פיאז'ה</vt:lpstr>
      <vt:lpstr>מונחים בסיסיים</vt:lpstr>
      <vt:lpstr>מצגת של PowerPoint‏</vt:lpstr>
      <vt:lpstr>הטמעה</vt:lpstr>
      <vt:lpstr>מצגת של PowerPoint‏</vt:lpstr>
      <vt:lpstr>התאמה</vt:lpstr>
      <vt:lpstr>מצגת של PowerPoint‏</vt:lpstr>
      <vt:lpstr>סכמה</vt:lpstr>
      <vt:lpstr>סוגי סכמות</vt:lpstr>
      <vt:lpstr>תיאורית השלבים (פיאז'ה): </vt:lpstr>
      <vt:lpstr>  ארבעת שלבי ההתפתחות: </vt:lpstr>
      <vt:lpstr>מצגת של PowerPoint‏</vt:lpstr>
      <vt:lpstr>השלב הפרה האופרציונאלי  גילאי 2-7</vt:lpstr>
      <vt:lpstr>מצגת של PowerPoint‏</vt:lpstr>
      <vt:lpstr>מצגת של PowerPoint‏</vt:lpstr>
      <vt:lpstr>מצגת של PowerPoint‏</vt:lpstr>
      <vt:lpstr>מצגת של PowerPoint‏</vt:lpstr>
      <vt:lpstr>אגוצנטריות</vt:lpstr>
      <vt:lpstr>מצגת של PowerPoint‏</vt:lpstr>
      <vt:lpstr>שלב החשיבה האינטואיטיבית – סובייקטיבית  קושי בתפישת שימור כמות, מספר, אורך, משקל וכד'   </vt:lpstr>
      <vt:lpstr>האופרציות הקונקרטיות   גילאים 7-12</vt:lpstr>
      <vt:lpstr>מצגת של PowerPoint‏</vt:lpstr>
      <vt:lpstr>חשיבה ריכוזית/ביזורית</vt:lpstr>
      <vt:lpstr>מיון</vt:lpstr>
      <vt:lpstr>שלב 4:  חשיבה פורמאלית</vt:lpstr>
      <vt:lpstr>חשיבה רפלקטיבית</vt:lpstr>
      <vt:lpstr>אגואיזם של גיל ההתבגרות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2020-06-10T13:52:12Z</dcterms:created>
  <dcterms:modified xsi:type="dcterms:W3CDTF">2021-06-20T12:35:11Z</dcterms:modified>
</cp:coreProperties>
</file>