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8" r:id="rId6"/>
    <p:sldId id="312" r:id="rId7"/>
    <p:sldId id="313" r:id="rId8"/>
    <p:sldId id="317" r:id="rId9"/>
    <p:sldId id="314" r:id="rId10"/>
    <p:sldId id="299" r:id="rId11"/>
    <p:sldId id="318" r:id="rId12"/>
    <p:sldId id="300" r:id="rId13"/>
    <p:sldId id="305" r:id="rId14"/>
    <p:sldId id="301" r:id="rId15"/>
    <p:sldId id="298" r:id="rId16"/>
    <p:sldId id="306" r:id="rId17"/>
    <p:sldId id="302" r:id="rId18"/>
    <p:sldId id="304" r:id="rId19"/>
    <p:sldId id="307" r:id="rId20"/>
    <p:sldId id="309" r:id="rId21"/>
    <p:sldId id="310" r:id="rId22"/>
    <p:sldId id="319" r:id="rId23"/>
    <p:sldId id="315" r:id="rId24"/>
    <p:sldId id="316" r:id="rId25"/>
    <p:sldId id="294" r:id="rId26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5274" autoAdjust="0"/>
  </p:normalViewPr>
  <p:slideViewPr>
    <p:cSldViewPr snapToGrid="0">
      <p:cViewPr varScale="1">
        <p:scale>
          <a:sx n="98" d="100"/>
          <a:sy n="98" d="100"/>
        </p:scale>
        <p:origin x="102" y="3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9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089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33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AB775E0-7547-43B4-A042-B778D6DEF0F0}" type="datetime1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א'/חשון/תשפ"ד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089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33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3266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442" y="349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1D00184-2C0B-46F6-ACC8-D1CF6D7D220A}" type="datetime1">
              <a:rPr lang="he-IL" noProof="0" smtClean="0"/>
              <a:pPr/>
              <a:t>א'/חשון/תשפ"ד</a:t>
            </a:fld>
            <a:endParaRPr lang="he-IL" noProof="0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3266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442" y="868870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709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91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56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920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904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380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2372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he-IL" smtClean="0"/>
              <a:pPr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857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 rot="21351533" flipH="1">
            <a:off x="7279584" y="2575407"/>
            <a:ext cx="4688853" cy="2424835"/>
            <a:chOff x="-10068" y="2615721"/>
            <a:chExt cx="5488038" cy="2838132"/>
          </a:xfrm>
        </p:grpSpPr>
        <p:sp>
          <p:nvSpPr>
            <p:cNvPr id="5" name="צורה חופשית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צורה חופשית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צורה חופשית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צורה חופשית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 rot="2611328" flipH="1">
            <a:off x="11606213" y="189622"/>
            <a:ext cx="517230" cy="587584"/>
            <a:chOff x="11036616" y="1071278"/>
            <a:chExt cx="1030189" cy="1170315"/>
          </a:xfrm>
        </p:grpSpPr>
        <p:sp>
          <p:nvSpPr>
            <p:cNvPr id="41" name="צורה חופשית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9" name="צורה חופשית 500"/>
          <p:cNvSpPr>
            <a:spLocks/>
          </p:cNvSpPr>
          <p:nvPr/>
        </p:nvSpPr>
        <p:spPr bwMode="auto">
          <a:xfrm flipH="1">
            <a:off x="4767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 flipH="1">
            <a:off x="78708" y="6542"/>
            <a:ext cx="679129" cy="712528"/>
            <a:chOff x="11231706" y="127529"/>
            <a:chExt cx="679129" cy="712528"/>
          </a:xfrm>
        </p:grpSpPr>
        <p:sp>
          <p:nvSpPr>
            <p:cNvPr id="51" name="צורה חופשית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9" name="צורה חופשית 413"/>
          <p:cNvSpPr>
            <a:spLocks/>
          </p:cNvSpPr>
          <p:nvPr/>
        </p:nvSpPr>
        <p:spPr bwMode="auto">
          <a:xfrm flipH="1">
            <a:off x="26413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צורה חופשית 414"/>
          <p:cNvSpPr>
            <a:spLocks/>
          </p:cNvSpPr>
          <p:nvPr/>
        </p:nvSpPr>
        <p:spPr bwMode="auto">
          <a:xfrm flipH="1">
            <a:off x="26413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קבוצה 5"/>
          <p:cNvGrpSpPr>
            <a:grpSpLocks noChangeAspect="1"/>
          </p:cNvGrpSpPr>
          <p:nvPr/>
        </p:nvGrpSpPr>
        <p:grpSpPr bwMode="auto">
          <a:xfrm flipH="1">
            <a:off x="10312045" y="854145"/>
            <a:ext cx="1881474" cy="2341763"/>
            <a:chOff x="3000" y="1116"/>
            <a:chExt cx="1680" cy="2091"/>
          </a:xfrm>
        </p:grpSpPr>
        <p:sp>
          <p:nvSpPr>
            <p:cNvPr id="62" name="צורה חופשית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1" name="קבוצה 33"/>
          <p:cNvGrpSpPr>
            <a:grpSpLocks noChangeAspect="1"/>
          </p:cNvGrpSpPr>
          <p:nvPr/>
        </p:nvGrpSpPr>
        <p:grpSpPr bwMode="auto">
          <a:xfrm flipH="1">
            <a:off x="8603745" y="4544219"/>
            <a:ext cx="1873268" cy="2324202"/>
            <a:chOff x="3359" y="1523"/>
            <a:chExt cx="943" cy="1170"/>
          </a:xfrm>
        </p:grpSpPr>
        <p:sp>
          <p:nvSpPr>
            <p:cNvPr id="82" name="צורה חופשית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צורה חופשית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7" name="קבוצה 43"/>
          <p:cNvGrpSpPr>
            <a:grpSpLocks noChangeAspect="1"/>
          </p:cNvGrpSpPr>
          <p:nvPr/>
        </p:nvGrpSpPr>
        <p:grpSpPr bwMode="auto">
          <a:xfrm flipH="1">
            <a:off x="9526588" y="5011046"/>
            <a:ext cx="1497013" cy="1857375"/>
            <a:chOff x="3367" y="1523"/>
            <a:chExt cx="943" cy="1170"/>
          </a:xfrm>
        </p:grpSpPr>
        <p:sp>
          <p:nvSpPr>
            <p:cNvPr id="88" name="צורה חופשית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4" name="קבוצה 93"/>
          <p:cNvGrpSpPr/>
          <p:nvPr/>
        </p:nvGrpSpPr>
        <p:grpSpPr>
          <a:xfrm flipH="1">
            <a:off x="10517188" y="4350236"/>
            <a:ext cx="1696783" cy="2518186"/>
            <a:chOff x="-3496" y="4350236"/>
            <a:chExt cx="1696783" cy="2518186"/>
          </a:xfrm>
        </p:grpSpPr>
        <p:sp>
          <p:nvSpPr>
            <p:cNvPr id="95" name="צורה חופשית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9" name="קבוצה 43"/>
          <p:cNvGrpSpPr>
            <a:grpSpLocks noChangeAspect="1"/>
          </p:cNvGrpSpPr>
          <p:nvPr/>
        </p:nvGrpSpPr>
        <p:grpSpPr bwMode="auto">
          <a:xfrm flipH="1">
            <a:off x="7430166" y="4572470"/>
            <a:ext cx="1850498" cy="2295951"/>
            <a:chOff x="3367" y="1523"/>
            <a:chExt cx="943" cy="1170"/>
          </a:xfrm>
        </p:grpSpPr>
        <p:sp>
          <p:nvSpPr>
            <p:cNvPr id="100" name="צורה חופשית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6" name="קבוצה 105"/>
          <p:cNvGrpSpPr/>
          <p:nvPr/>
        </p:nvGrpSpPr>
        <p:grpSpPr>
          <a:xfrm rot="20023646" flipH="1">
            <a:off x="36020" y="2895976"/>
            <a:ext cx="1030189" cy="1170315"/>
            <a:chOff x="11036616" y="1071278"/>
            <a:chExt cx="1030189" cy="1170315"/>
          </a:xfrm>
        </p:grpSpPr>
        <p:sp>
          <p:nvSpPr>
            <p:cNvPr id="107" name="צורה חופשית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5" name="צורה חופשית 8"/>
          <p:cNvSpPr>
            <a:spLocks/>
          </p:cNvSpPr>
          <p:nvPr/>
        </p:nvSpPr>
        <p:spPr bwMode="auto">
          <a:xfrm flipH="1">
            <a:off x="7800089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צורה חופשית 115"/>
          <p:cNvSpPr/>
          <p:nvPr/>
        </p:nvSpPr>
        <p:spPr>
          <a:xfrm flipH="1">
            <a:off x="8078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7" name="קבוצה 116"/>
          <p:cNvGrpSpPr/>
          <p:nvPr/>
        </p:nvGrpSpPr>
        <p:grpSpPr>
          <a:xfrm rot="21401427" flipH="1">
            <a:off x="8838033" y="2684218"/>
            <a:ext cx="2154692" cy="1686565"/>
            <a:chOff x="1175948" y="2708421"/>
            <a:chExt cx="2159248" cy="1690131"/>
          </a:xfrm>
        </p:grpSpPr>
        <p:sp>
          <p:nvSpPr>
            <p:cNvPr id="118" name="צורה חופשית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6" name="קבוצה 5"/>
          <p:cNvGrpSpPr>
            <a:grpSpLocks noChangeAspect="1"/>
          </p:cNvGrpSpPr>
          <p:nvPr/>
        </p:nvGrpSpPr>
        <p:grpSpPr bwMode="auto">
          <a:xfrm flipH="1">
            <a:off x="1589" y="4138360"/>
            <a:ext cx="3023057" cy="2719639"/>
            <a:chOff x="2887" y="1286"/>
            <a:chExt cx="1903" cy="1712"/>
          </a:xfrm>
        </p:grpSpPr>
        <p:sp>
          <p:nvSpPr>
            <p:cNvPr id="147" name="צורה חופשית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1" name="קבוצה 64"/>
          <p:cNvGrpSpPr>
            <a:grpSpLocks noChangeAspect="1"/>
          </p:cNvGrpSpPr>
          <p:nvPr/>
        </p:nvGrpSpPr>
        <p:grpSpPr bwMode="auto">
          <a:xfrm rot="8772501">
            <a:off x="347831" y="2338535"/>
            <a:ext cx="483752" cy="536662"/>
            <a:chOff x="2052" y="995"/>
            <a:chExt cx="768" cy="852"/>
          </a:xfrm>
        </p:grpSpPr>
        <p:sp>
          <p:nvSpPr>
            <p:cNvPr id="172" name="צורה חופשית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50294" y="165020"/>
            <a:ext cx="9360418" cy="2263258"/>
          </a:xfrm>
        </p:spPr>
        <p:txBody>
          <a:bodyPr rtlCol="1" anchor="b">
            <a:normAutofit/>
          </a:bodyPr>
          <a:lstStyle>
            <a:lvl1pPr algn="ctr" rtl="1">
              <a:defRPr sz="6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1372335" y="2476917"/>
            <a:ext cx="6916336" cy="1771600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 sz="2800"/>
            </a:lvl2pPr>
            <a:lvl3pPr marL="914400" indent="0" algn="ctr" rtl="1">
              <a:buNone/>
              <a:defRPr sz="2400"/>
            </a:lvl3pPr>
            <a:lvl4pPr marL="1371600" indent="0" algn="ctr" rtl="1">
              <a:buNone/>
              <a:defRPr sz="2000"/>
            </a:lvl4pPr>
            <a:lvl5pPr marL="1828800" indent="0" algn="ctr" rtl="1">
              <a:buNone/>
              <a:defRPr sz="2000"/>
            </a:lvl5pPr>
            <a:lvl6pPr marL="2286000" indent="0" algn="ctr" rtl="1">
              <a:buNone/>
              <a:defRPr sz="2000"/>
            </a:lvl6pPr>
            <a:lvl7pPr marL="2743200" indent="0" algn="ctr" rtl="1">
              <a:buNone/>
              <a:defRPr sz="2000"/>
            </a:lvl7pPr>
            <a:lvl8pPr marL="3200400" indent="0" algn="ctr" rtl="1">
              <a:buNone/>
              <a:defRPr sz="2000"/>
            </a:lvl8pPr>
            <a:lvl9pPr marL="3657600" indent="0" algn="ctr" rtl="1">
              <a:buNone/>
              <a:defRPr sz="2000"/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34270" y="78910"/>
            <a:ext cx="9133730" cy="123342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528572" y="1485900"/>
            <a:ext cx="9134856" cy="4152901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C6F60CAC-13FC-49EC-9A13-7C372E9BDC9D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838200" y="592666"/>
            <a:ext cx="2628900" cy="5579533"/>
          </a:xfrm>
        </p:spPr>
        <p:txBody>
          <a:bodyPr vert="vert270"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3619500" y="592666"/>
            <a:ext cx="7734300" cy="5579533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F242C7CC-BBB7-49BF-8C12-15D783B18706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34270" y="78910"/>
            <a:ext cx="9133730" cy="123342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528572" y="1485900"/>
            <a:ext cx="9134856" cy="415290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23491F72-118E-4E21-B152-A03186C962F9}" type="datetime1">
              <a:rPr lang="he-IL" noProof="0" smtClean="0"/>
              <a:pPr/>
              <a:t>א'/חשון/תשפ"ד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24000" y="1485900"/>
            <a:ext cx="9144001" cy="2933700"/>
          </a:xfrm>
        </p:spPr>
        <p:txBody>
          <a:bodyPr rtlCol="1" anchor="b">
            <a:normAutofit/>
          </a:bodyPr>
          <a:lstStyle>
            <a:lvl1pPr algn="r" rtl="1">
              <a:defRPr sz="52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525587" y="4454034"/>
            <a:ext cx="9144000" cy="1184766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B95DA630-A5E6-4A36-AF39-CCECCDD83BD9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534270" y="78910"/>
            <a:ext cx="9133730" cy="123342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182868" y="1485900"/>
            <a:ext cx="4480560" cy="4123944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534271" y="1485900"/>
            <a:ext cx="4480560" cy="4123944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992D9388-1B59-47A5-8771-8278ECC04254}" type="datetime1">
              <a:rPr lang="he-IL" noProof="0" smtClean="0"/>
              <a:pPr/>
              <a:t>א'/חשון/תשפ"ד</a:t>
            </a:fld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4FAB73BC-B049-4115-A692-8D63A059BFB8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>
          <a:xfrm flipH="1">
            <a:off x="1534270" y="78910"/>
            <a:ext cx="9133730" cy="123342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182868" y="1376018"/>
            <a:ext cx="4480560" cy="768096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182868" y="2144114"/>
            <a:ext cx="4480560" cy="3494686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534271" y="1376018"/>
            <a:ext cx="4480560" cy="768096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534271" y="2144114"/>
            <a:ext cx="4480560" cy="3494686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94BD8F97-1688-429D-AABA-AA8A91B31040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4FAB73BC-B049-4115-A692-8D63A059B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 92"/>
          <p:cNvSpPr>
            <a:spLocks/>
          </p:cNvSpPr>
          <p:nvPr/>
        </p:nvSpPr>
        <p:spPr bwMode="auto">
          <a:xfrm flipH="1">
            <a:off x="3335475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צורה חופשית 50"/>
          <p:cNvSpPr>
            <a:spLocks/>
          </p:cNvSpPr>
          <p:nvPr/>
        </p:nvSpPr>
        <p:spPr bwMode="auto">
          <a:xfrm flipH="1">
            <a:off x="1829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51"/>
          <p:cNvSpPr>
            <a:spLocks/>
          </p:cNvSpPr>
          <p:nvPr/>
        </p:nvSpPr>
        <p:spPr bwMode="auto">
          <a:xfrm flipH="1">
            <a:off x="776849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קבוצה 69"/>
          <p:cNvGrpSpPr>
            <a:grpSpLocks noChangeAspect="1"/>
          </p:cNvGrpSpPr>
          <p:nvPr/>
        </p:nvGrpSpPr>
        <p:grpSpPr bwMode="auto">
          <a:xfrm>
            <a:off x="1058945" y="958654"/>
            <a:ext cx="1400819" cy="4001744"/>
            <a:chOff x="3220" y="236"/>
            <a:chExt cx="1347" cy="3848"/>
          </a:xfrm>
        </p:grpSpPr>
        <p:sp>
          <p:nvSpPr>
            <p:cNvPr id="10" name="צורה חופשית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צורה חופשית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צורה חופשית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3" name="קבוצה 69"/>
          <p:cNvGrpSpPr>
            <a:grpSpLocks noChangeAspect="1"/>
          </p:cNvGrpSpPr>
          <p:nvPr/>
        </p:nvGrpSpPr>
        <p:grpSpPr bwMode="auto">
          <a:xfrm flipH="1">
            <a:off x="42192" y="1248597"/>
            <a:ext cx="1254796" cy="3346122"/>
            <a:chOff x="3124" y="236"/>
            <a:chExt cx="1443" cy="3848"/>
          </a:xfrm>
        </p:grpSpPr>
        <p:sp>
          <p:nvSpPr>
            <p:cNvPr id="94" name="צורה חופשית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7" name="קבוצה 69"/>
          <p:cNvGrpSpPr>
            <a:grpSpLocks noChangeAspect="1"/>
          </p:cNvGrpSpPr>
          <p:nvPr/>
        </p:nvGrpSpPr>
        <p:grpSpPr bwMode="auto">
          <a:xfrm flipH="1">
            <a:off x="2198340" y="2736976"/>
            <a:ext cx="906206" cy="2416549"/>
            <a:chOff x="3124" y="236"/>
            <a:chExt cx="1443" cy="3848"/>
          </a:xfrm>
        </p:grpSpPr>
        <p:sp>
          <p:nvSpPr>
            <p:cNvPr id="178" name="צורה חופשית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0" name="קבוצה 50"/>
          <p:cNvGrpSpPr>
            <a:grpSpLocks noChangeAspect="1"/>
          </p:cNvGrpSpPr>
          <p:nvPr/>
        </p:nvGrpSpPr>
        <p:grpSpPr bwMode="auto">
          <a:xfrm flipH="1">
            <a:off x="192972" y="2438400"/>
            <a:ext cx="1485016" cy="2195929"/>
            <a:chOff x="3369" y="1563"/>
            <a:chExt cx="940" cy="1390"/>
          </a:xfrm>
        </p:grpSpPr>
        <p:sp>
          <p:nvSpPr>
            <p:cNvPr id="261" name="צורה חופשית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9" name="קבוצה 5"/>
          <p:cNvGrpSpPr>
            <a:grpSpLocks noChangeAspect="1"/>
          </p:cNvGrpSpPr>
          <p:nvPr/>
        </p:nvGrpSpPr>
        <p:grpSpPr bwMode="auto">
          <a:xfrm flipH="1">
            <a:off x="1764366" y="2988645"/>
            <a:ext cx="2439575" cy="3074765"/>
            <a:chOff x="2968" y="1107"/>
            <a:chExt cx="1736" cy="2188"/>
          </a:xfrm>
        </p:grpSpPr>
        <p:sp>
          <p:nvSpPr>
            <p:cNvPr id="290" name="צורה חופשית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אליפסה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0" name="צורה חופשית 52"/>
          <p:cNvSpPr>
            <a:spLocks/>
          </p:cNvSpPr>
          <p:nvPr/>
        </p:nvSpPr>
        <p:spPr bwMode="auto">
          <a:xfrm flipH="1">
            <a:off x="1028325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1" name="קבוצה 29"/>
          <p:cNvGrpSpPr>
            <a:grpSpLocks noChangeAspect="1"/>
          </p:cNvGrpSpPr>
          <p:nvPr/>
        </p:nvGrpSpPr>
        <p:grpSpPr bwMode="auto">
          <a:xfrm>
            <a:off x="1588" y="4800600"/>
            <a:ext cx="2998875" cy="2083312"/>
            <a:chOff x="2481" y="1188"/>
            <a:chExt cx="2735" cy="1900"/>
          </a:xfrm>
        </p:grpSpPr>
        <p:sp>
          <p:nvSpPr>
            <p:cNvPr id="312" name="צורה חופשית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8" name="קבוצה 347"/>
          <p:cNvGrpSpPr/>
          <p:nvPr/>
        </p:nvGrpSpPr>
        <p:grpSpPr>
          <a:xfrm flipH="1">
            <a:off x="7807178" y="3799401"/>
            <a:ext cx="4386410" cy="3084511"/>
            <a:chOff x="-1588" y="4419600"/>
            <a:chExt cx="3504440" cy="2464312"/>
          </a:xfrm>
        </p:grpSpPr>
        <p:grpSp>
          <p:nvGrpSpPr>
            <p:cNvPr id="349" name="קבוצה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צורה חופשית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6" name="צורה חופשית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7" name="צורה חופשית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8" name="צורה חופשית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9" name="צורה חופשית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0" name="צורה חופשית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1" name="צורה חופשית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2" name="צורה חופשית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3" name="צורה חופשית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4" name="צורה חופשית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5" name="צורה חופשית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6" name="צורה חופשית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7" name="צורה חופשית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8" name="צורה חופשית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9" name="צורה חופשית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0" name="צורה חופשית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1" name="צורה חופשית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2" name="צורה חופשית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3" name="צורה חופשית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4" name="צורה חופשית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5" name="צורה חופשית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6" name="צורה חופשית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7" name="צורה חופשית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8" name="צורה חופשית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99" name="צורה חופשית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0" name="צורה חופשית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1" name="צורה חופשית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2" name="צורה חופשית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3" name="צורה חופשית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4" name="צורה חופשית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5" name="צורה חופשית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6" name="צורה חופשית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7" name="צורה חופשית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8" name="צורה חופשית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9" name="צורה חופשית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0" name="צורה חופשית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" name="צורה חופשית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2" name="צורה חופשית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3" name="צורה חופשית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4" name="צורה חופשית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5" name="צורה חופשית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6" name="צורה חופשית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7" name="צורה חופשית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8" name="צורה חופשית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9" name="צורה חופשית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0" name="צורה חופשית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1" name="צורה חופשית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50" name="קבוצה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צורה חופשית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7" name="צורה חופשית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8" name="צורה חופשית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9" name="צורה חופשית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0" name="צורה חופשית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1" name="צורה חופשית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2" name="צורה חופשית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3" name="צורה חופשית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4" name="צורה חופשית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51" name="קבוצה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צורה חופשית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0" name="צורה חופשית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1" name="צורה חופשית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2" name="צורה חופשית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3" name="צורה חופשית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4" name="צורה חופשית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5" name="צורה חופשית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52" name="קבוצה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צורה חופשית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4" name="צורה חופשית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5" name="צורה חופשית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6" name="צורה חופשית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7" name="צורה חופשית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8" name="צורה חופשית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rtl="1"/>
                <a:endParaRPr lang="he-IL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2" name="קבוצה 52"/>
          <p:cNvGrpSpPr>
            <a:grpSpLocks noChangeAspect="1"/>
          </p:cNvGrpSpPr>
          <p:nvPr/>
        </p:nvGrpSpPr>
        <p:grpSpPr bwMode="auto">
          <a:xfrm rot="1651836" flipH="1">
            <a:off x="10929856" y="506291"/>
            <a:ext cx="892898" cy="1021771"/>
            <a:chOff x="4634" y="754"/>
            <a:chExt cx="1164" cy="1332"/>
          </a:xfrm>
        </p:grpSpPr>
        <p:sp>
          <p:nvSpPr>
            <p:cNvPr id="423" name="צורה חופשית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4" name="צורה חופשית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5" name="צורה חופשית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6" name="צורה חופשית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7" name="צורה חופשית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8" name="צורה חופשית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9" name="צורה חופשית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0" name="צורה חופשית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1" name="קבוצה 52"/>
          <p:cNvGrpSpPr>
            <a:grpSpLocks noChangeAspect="1"/>
          </p:cNvGrpSpPr>
          <p:nvPr/>
        </p:nvGrpSpPr>
        <p:grpSpPr bwMode="auto">
          <a:xfrm rot="15774554" flipH="1">
            <a:off x="148069" y="394369"/>
            <a:ext cx="408172" cy="467084"/>
            <a:chOff x="4634" y="754"/>
            <a:chExt cx="1164" cy="1332"/>
          </a:xfrm>
        </p:grpSpPr>
        <p:sp>
          <p:nvSpPr>
            <p:cNvPr id="432" name="צורה חופשית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3" name="צורה חופשית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4" name="צורה חופשית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5" name="צורה חופשית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6" name="צורה חופשית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7" name="צורה חופשית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8" name="צורה חופשית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9" name="צורה חופשית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40" name="קבוצה 66"/>
          <p:cNvGrpSpPr>
            <a:grpSpLocks noChangeAspect="1"/>
          </p:cNvGrpSpPr>
          <p:nvPr/>
        </p:nvGrpSpPr>
        <p:grpSpPr bwMode="auto">
          <a:xfrm flipH="1">
            <a:off x="11780389" y="3048994"/>
            <a:ext cx="388175" cy="364678"/>
            <a:chOff x="3636" y="1964"/>
            <a:chExt cx="413" cy="388"/>
          </a:xfrm>
        </p:grpSpPr>
        <p:sp>
          <p:nvSpPr>
            <p:cNvPr id="441" name="צורה חופשית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2" name="צורה חופשית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3" name="צורה חופשית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4" name="צורה חופשית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5" name="צורה חופשית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6" name="צורה חופשית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7" name="צורה חופשית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8" name="צורה חופשית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098544" y="828876"/>
            <a:ext cx="6058552" cy="3507549"/>
          </a:xfrm>
        </p:spPr>
        <p:txBody>
          <a:bodyPr rtlCol="1" anchor="ctr">
            <a:normAutofit/>
          </a:bodyPr>
          <a:lstStyle>
            <a:lvl1pPr algn="ctr" rtl="1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071E213-2F3B-43D1-BA49-1E073F38D27D}" type="datetime1">
              <a:rPr lang="he-IL" noProof="0" smtClean="0"/>
              <a:pPr/>
              <a:t>א'/חשון/תשפ"ד</a:t>
            </a:fld>
            <a:endParaRPr lang="he-IL" noProof="0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A8D9AD5-F248-4919-864A-CFD76CC027D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3E4298DF-D86A-4DC5-84C7-85A86B33434F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985760" y="1188720"/>
            <a:ext cx="3108960" cy="2286000"/>
          </a:xfrm>
        </p:spPr>
        <p:txBody>
          <a:bodyPr rtlCol="1" anchor="b">
            <a:normAutofit/>
          </a:bodyPr>
          <a:lstStyle>
            <a:lvl1pPr algn="r" rtl="1">
              <a:defRPr sz="34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036320" y="457200"/>
            <a:ext cx="6675120" cy="59436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985760" y="3474720"/>
            <a:ext cx="3108960" cy="1371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FC61411E-577A-4CCF-8932-2137FFB45391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7985760" y="1188720"/>
            <a:ext cx="3108960" cy="2286000"/>
          </a:xfrm>
        </p:spPr>
        <p:txBody>
          <a:bodyPr rtlCol="1" anchor="b">
            <a:normAutofit/>
          </a:bodyPr>
          <a:lstStyle>
            <a:lvl1pPr algn="r" rtl="1">
              <a:defRPr sz="34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103632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1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985760" y="3474720"/>
            <a:ext cx="3108960" cy="1371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3691128" y="6601968"/>
            <a:ext cx="6978460" cy="237744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253026" y="6601968"/>
            <a:ext cx="1063198" cy="193933"/>
          </a:xfrm>
        </p:spPr>
        <p:txBody>
          <a:bodyPr rtlCol="1"/>
          <a:lstStyle>
            <a:lvl1pPr algn="l" rtl="1">
              <a:defRPr/>
            </a:lvl1pPr>
          </a:lstStyle>
          <a:p>
            <a:fld id="{D2323BE0-8065-4112-8451-166CE615CBFE}" type="datetime1">
              <a:rPr lang="he-IL" smtClean="0"/>
              <a:pPr/>
              <a:t>א'/חשון/תשפ"ד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528572" y="6601968"/>
            <a:ext cx="640080" cy="237744"/>
          </a:xfrm>
        </p:spPr>
        <p:txBody>
          <a:bodyPr rtlCol="1"/>
          <a:lstStyle>
            <a:lvl1pPr algn="l" rtl="1">
              <a:defRPr/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50"/>
          <p:cNvSpPr>
            <a:spLocks/>
          </p:cNvSpPr>
          <p:nvPr/>
        </p:nvSpPr>
        <p:spPr bwMode="auto">
          <a:xfrm flipH="1">
            <a:off x="1829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צורה חופשית 51"/>
          <p:cNvSpPr>
            <a:spLocks/>
          </p:cNvSpPr>
          <p:nvPr/>
        </p:nvSpPr>
        <p:spPr bwMode="auto">
          <a:xfrm flipH="1">
            <a:off x="776849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צורה חופשית 51"/>
          <p:cNvSpPr>
            <a:spLocks/>
          </p:cNvSpPr>
          <p:nvPr/>
        </p:nvSpPr>
        <p:spPr bwMode="auto">
          <a:xfrm flipH="1">
            <a:off x="790598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קבוצה 66"/>
          <p:cNvGrpSpPr>
            <a:grpSpLocks noChangeAspect="1"/>
          </p:cNvGrpSpPr>
          <p:nvPr/>
        </p:nvGrpSpPr>
        <p:grpSpPr bwMode="auto">
          <a:xfrm flipH="1">
            <a:off x="117668" y="947576"/>
            <a:ext cx="426645" cy="400819"/>
            <a:chOff x="3636" y="1964"/>
            <a:chExt cx="413" cy="388"/>
          </a:xfrm>
        </p:grpSpPr>
        <p:sp>
          <p:nvSpPr>
            <p:cNvPr id="11" name="צורה חופשית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קבוצה 18"/>
          <p:cNvGrpSpPr/>
          <p:nvPr/>
        </p:nvGrpSpPr>
        <p:grpSpPr>
          <a:xfrm flipH="1">
            <a:off x="7603" y="6212029"/>
            <a:ext cx="875471" cy="645972"/>
            <a:chOff x="7344986" y="5566058"/>
            <a:chExt cx="1750940" cy="1291943"/>
          </a:xfrm>
        </p:grpSpPr>
        <p:sp>
          <p:nvSpPr>
            <p:cNvPr id="20" name="צורה חופשית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קבוצה 5"/>
          <p:cNvGrpSpPr>
            <a:grpSpLocks noChangeAspect="1"/>
          </p:cNvGrpSpPr>
          <p:nvPr/>
        </p:nvGrpSpPr>
        <p:grpSpPr bwMode="auto">
          <a:xfrm flipH="1">
            <a:off x="11592331" y="2873890"/>
            <a:ext cx="597228" cy="789302"/>
            <a:chOff x="2121" y="1060"/>
            <a:chExt cx="597" cy="789"/>
          </a:xfrm>
        </p:grpSpPr>
        <p:sp>
          <p:nvSpPr>
            <p:cNvPr id="27" name="צורה חופשית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קבוצה 16"/>
          <p:cNvGrpSpPr>
            <a:grpSpLocks noChangeAspect="1"/>
          </p:cNvGrpSpPr>
          <p:nvPr/>
        </p:nvGrpSpPr>
        <p:grpSpPr bwMode="auto">
          <a:xfrm flipH="1">
            <a:off x="10669588" y="-13010"/>
            <a:ext cx="1382907" cy="804244"/>
            <a:chOff x="1922" y="1129"/>
            <a:chExt cx="987" cy="574"/>
          </a:xfrm>
        </p:grpSpPr>
        <p:sp>
          <p:nvSpPr>
            <p:cNvPr id="35" name="צורה חופשית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קבוצה 28"/>
          <p:cNvGrpSpPr>
            <a:grpSpLocks noChangeAspect="1"/>
          </p:cNvGrpSpPr>
          <p:nvPr/>
        </p:nvGrpSpPr>
        <p:grpSpPr bwMode="auto">
          <a:xfrm flipH="1">
            <a:off x="11504147" y="5007562"/>
            <a:ext cx="687853" cy="1147722"/>
            <a:chOff x="1901" y="2020"/>
            <a:chExt cx="1059" cy="1767"/>
          </a:xfrm>
        </p:grpSpPr>
        <p:sp>
          <p:nvSpPr>
            <p:cNvPr id="44" name="צורה חופשית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קבוצה 52"/>
          <p:cNvGrpSpPr>
            <a:grpSpLocks noChangeAspect="1"/>
          </p:cNvGrpSpPr>
          <p:nvPr/>
        </p:nvGrpSpPr>
        <p:grpSpPr bwMode="auto">
          <a:xfrm rot="1651836" flipH="1">
            <a:off x="373682" y="105148"/>
            <a:ext cx="675071" cy="772505"/>
            <a:chOff x="4634" y="754"/>
            <a:chExt cx="1164" cy="1332"/>
          </a:xfrm>
        </p:grpSpPr>
        <p:sp>
          <p:nvSpPr>
            <p:cNvPr id="53" name="צורה חופשית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" name="קבוצה 64"/>
          <p:cNvGrpSpPr>
            <a:grpSpLocks noChangeAspect="1"/>
          </p:cNvGrpSpPr>
          <p:nvPr/>
        </p:nvGrpSpPr>
        <p:grpSpPr bwMode="auto">
          <a:xfrm>
            <a:off x="381093" y="2958792"/>
            <a:ext cx="1028242" cy="1140705"/>
            <a:chOff x="2052" y="995"/>
            <a:chExt cx="768" cy="852"/>
          </a:xfrm>
        </p:grpSpPr>
        <p:sp>
          <p:nvSpPr>
            <p:cNvPr id="62" name="צורה חופשית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he-IL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53427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dirty="0"/>
              <a:t>ערוך סגנונות טקסט של תבנית בסיס</a:t>
            </a:r>
            <a:endParaRPr lang="he-IL" noProof="0" dirty="0"/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3691128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225302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 spc="-4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D68725A-68B4-42C7-81E6-F745E9897392}" type="datetime1">
              <a:rPr lang="he-IL" noProof="0" smtClean="0"/>
              <a:pPr/>
              <a:t>א'/חשון/תשפ"ד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528572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A8D9AD5-F248-4919-864A-CFD76CC027D6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r" defTabSz="914400" rtl="1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r" defTabSz="914400" rtl="1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r" defTabSz="914400" rtl="1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r" defTabSz="914400" rtl="1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496;&#1493;&#1503;youtube.com/watch?v=fJC3riNupZ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FjCL031k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28uFrVCnt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150294" y="165020"/>
            <a:ext cx="9360418" cy="2263258"/>
          </a:xfrm>
        </p:spPr>
        <p:txBody>
          <a:bodyPr rtlCol="1"/>
          <a:lstStyle/>
          <a:p>
            <a:pPr rtl="1"/>
            <a:r>
              <a:rPr lang="he-IL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עזה והפלסטינים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7A066DE-779D-EAC5-3CC5-A6145CCB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2010" cy="6858000"/>
          </a:xfrm>
          <a:prstGeom prst="rect">
            <a:avLst/>
          </a:prstGeom>
        </p:spPr>
      </p:pic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 flipH="1">
            <a:off x="985652" y="78909"/>
            <a:ext cx="10129652" cy="1107865"/>
          </a:xfrm>
        </p:spPr>
        <p:txBody>
          <a:bodyPr rtlCol="1"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רד"ק</a:t>
            </a:r>
            <a:r>
              <a:rPr lang="he-I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ספר שופטים פרק ג':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5048468" y="932639"/>
            <a:ext cx="6624719" cy="4992721"/>
          </a:xfrm>
          <a:noFill/>
          <a:ln>
            <a:solidFill>
              <a:schemeClr val="accent1">
                <a:alpha val="11000"/>
              </a:schemeClr>
            </a:solidFill>
          </a:ln>
        </p:spPr>
        <p:txBody>
          <a:bodyPr rtlCol="1">
            <a:noAutofit/>
          </a:bodyPr>
          <a:lstStyle/>
          <a:p>
            <a:pPr marL="45720" indent="0" algn="r" rtl="1">
              <a:buNone/>
            </a:pP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b="1" dirty="0"/>
              <a:t>המקומות שהיו מושלים בהם חמשת סרני פלשתים : אשדוד , עזה , גת , אשקלון , עקרון. </a:t>
            </a:r>
          </a:p>
          <a:p>
            <a:pPr marL="4572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b="1" dirty="0"/>
              <a:t>והנה ראינו כי יהודה לכד עזה ואשקלון ואת עקרון, ואיך אמר כי "אלה </a:t>
            </a:r>
            <a:r>
              <a:rPr lang="he-IL" sz="2400" b="1" dirty="0" err="1"/>
              <a:t>הגוים</a:t>
            </a:r>
            <a:r>
              <a:rPr lang="he-IL" sz="2400" b="1" dirty="0"/>
              <a:t> הניח ה' לנסות בם את ישראל"? </a:t>
            </a:r>
          </a:p>
          <a:p>
            <a:pPr marL="4572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400" b="1" dirty="0"/>
              <a:t>אפשר כי אחר כן לקחום הפלשתים מידם; ואמר 'הניח' על אותם שלא לכדום ישראל כלל.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126AED-2ABA-076F-2806-95E1C7E29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 הם פלישתים הכפתורים?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5C2D48-61A7-F37A-DA80-BD198AA9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עם של פולשים. שמם לא היה פלישתים אלא כפתורים.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הם באו מיוון. כבשו את פלשת הקדמונית שהייתה אחת מעמי כנען ואימצו את שמם.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2800" dirty="0"/>
              <a:t>פלישתים הם עם שהציק מאוד לעם ישראל מימי שמשון השופט ועד לדוד המלך.</a:t>
            </a:r>
          </a:p>
          <a:p>
            <a:pPr marL="4572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84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124D2F6-C900-A0A7-D747-FAAD9F04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50822" y="0"/>
            <a:ext cx="13042822" cy="6858000"/>
          </a:xfrm>
          <a:prstGeom prst="rect">
            <a:avLst/>
          </a:prstGeom>
        </p:spPr>
      </p:pic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603114" y="1352549"/>
            <a:ext cx="10400781" cy="4814787"/>
          </a:xfrm>
          <a:ln>
            <a:solidFill>
              <a:schemeClr val="accent1">
                <a:alpha val="12000"/>
              </a:schemeClr>
            </a:solidFill>
          </a:ln>
        </p:spPr>
        <p:txBody>
          <a:bodyPr rtlCol="1">
            <a:normAutofit fontScale="85000" lnSpcReduction="10000"/>
          </a:bodyPr>
          <a:lstStyle/>
          <a:p>
            <a:pPr marL="45720" indent="0" algn="r" rtl="1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buNone/>
            </a:pP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ירמיהו התנבא על חורבן עזה, ואמר</a:t>
            </a:r>
            <a:r>
              <a:rPr lang="he-I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" indent="0" algn="r" rtl="1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he-IL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עַל הַיּוֹם הַבָּא לִשְׁדוֹד אֶת כָּל פְּלִשְׁתִּים,</a:t>
            </a:r>
          </a:p>
          <a:p>
            <a:pPr marL="4572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לְהַכְרִית לְצֹר וּלְצִידוֹן כֹּל שָׂרִיד עֹזֵר,</a:t>
            </a:r>
          </a:p>
          <a:p>
            <a:pPr marL="4572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כִּי שֹׁדֵד ה' אֶת פְּלִשְׁתִּים, שְׁאֵרִית אִי כַפְתּוֹר</a:t>
            </a:r>
            <a:r>
              <a:rPr lang="he-IL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he-IL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124D2F6-C900-A0A7-D747-FAAD9F04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50822" y="0"/>
            <a:ext cx="13042822" cy="6858000"/>
          </a:xfrm>
          <a:prstGeom prst="rect">
            <a:avLst/>
          </a:prstGeom>
        </p:spPr>
      </p:pic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5739317" y="505839"/>
            <a:ext cx="5671227" cy="5661498"/>
          </a:xfrm>
          <a:ln>
            <a:solidFill>
              <a:schemeClr val="accent1">
                <a:alpha val="12000"/>
              </a:schemeClr>
            </a:solidFill>
          </a:ln>
        </p:spPr>
        <p:txBody>
          <a:bodyPr rtlCol="1">
            <a:normAutofit fontScale="62500" lnSpcReduction="20000"/>
          </a:bodyPr>
          <a:lstStyle/>
          <a:p>
            <a:pPr marL="45720" indent="0" algn="r" rtl="1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buNone/>
            </a:pPr>
            <a:r>
              <a:rPr lang="he-IL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 זה צור וצידון?</a:t>
            </a:r>
          </a:p>
          <a:p>
            <a:pPr marL="45720" indent="0" algn="r" rtl="1">
              <a:buNone/>
            </a:pPr>
            <a:endParaRPr lang="he-I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lnSpc>
                <a:spcPct val="170000"/>
              </a:lnSpc>
              <a:spcBef>
                <a:spcPts val="0"/>
              </a:spcBef>
              <a:buNone/>
            </a:pPr>
            <a:r>
              <a:rPr lang="he-IL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צור וצידון אלו ערים שהם חלק מלבנון היום. הפסוק הקודם אומר שהפלשתים היו עוזרים לצור וצידון ופוגעים כך בישראל.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C513019-2271-63B6-EAFA-A84586EC3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5086" y="0"/>
            <a:ext cx="4804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87D0913-8AFB-44FE-CFF3-120B71DAF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0740" y="-918845"/>
            <a:ext cx="12522740" cy="805280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54094A1-7DB9-4C52-728A-9F72F9C7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314432" y="-680036"/>
            <a:ext cx="8485219" cy="680036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מאיפה הגיעו הפלסטינים?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8C76A9C-2CF7-321A-8B07-AD4DAAB82C3C}"/>
              </a:ext>
            </a:extLst>
          </p:cNvPr>
          <p:cNvSpPr txBox="1"/>
          <p:nvPr/>
        </p:nvSpPr>
        <p:spPr>
          <a:xfrm>
            <a:off x="721468" y="525294"/>
            <a:ext cx="10749063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בשנת 135 לספירה התרחשה אחת המרידות הגדולות והמשמעותיות כנגד הרומאים – מרד בר כוכבא. בקושי רב הצליחו הרומאים </a:t>
            </a:r>
            <a:r>
              <a:rPr lang="he-I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לדכא</a:t>
            </a: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את המרד. עם </a:t>
            </a:r>
            <a:r>
              <a:rPr lang="he-I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נצחונם</a:t>
            </a: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החליטו הרומאים להוכיח את עליונותם. הם ביררו מי היה אויבם המר ביותר של היהודים. בתנ"ך נמצאה התשובה – פלישתים. הרומאים החליטו לשנות את שם המקום ל"פלשתינה". </a:t>
            </a:r>
          </a:p>
        </p:txBody>
      </p:sp>
    </p:spTree>
    <p:extLst>
      <p:ext uri="{BB962C8B-B14F-4D97-AF65-F5344CB8AC3E}">
        <p14:creationId xmlns:p14="http://schemas.microsoft.com/office/powerpoint/2010/main" val="22927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D87D0913-8AFB-44FE-CFF3-120B71DAF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0740" y="-918845"/>
            <a:ext cx="12522740" cy="8052802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54094A1-7DB9-4C52-728A-9F72F9C7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314432" y="-680036"/>
            <a:ext cx="8485219" cy="680036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מאיפה הגיעו הפלסטינים?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8C76A9C-2CF7-321A-8B07-AD4DAAB82C3C}"/>
              </a:ext>
            </a:extLst>
          </p:cNvPr>
          <p:cNvSpPr txBox="1"/>
          <p:nvPr/>
        </p:nvSpPr>
        <p:spPr>
          <a:xfrm>
            <a:off x="721468" y="525294"/>
            <a:ext cx="10749063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מאז ארץ ישראל נקראה "פלשתינה" בכל מקום.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לפני קום המדינה שלטו בארץ הבריטים והם קראו לכלל האזרחים פלסטינים – יהודים וערבים.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עם הקמת מדינת היהודים הערבים אימצו לעצמם את השם 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"פלשתין" וטענו כי הם העם הפלשתיני. בפועל מעולם לא הייתה שום הזדהות לאומית עם השם הזה מאז ימות התנ"ך.</a:t>
            </a:r>
          </a:p>
        </p:txBody>
      </p:sp>
    </p:spTree>
    <p:extLst>
      <p:ext uri="{BB962C8B-B14F-4D97-AF65-F5344CB8AC3E}">
        <p14:creationId xmlns:p14="http://schemas.microsoft.com/office/powerpoint/2010/main" val="18534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6518FA-456E-329F-5DD9-47C11B00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איזה מלחמות היו לנו עם הפלישתים?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022F54-6A29-56CA-97E5-4837EF428D7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970833" y="1712067"/>
            <a:ext cx="2937752" cy="1233423"/>
          </a:xfrm>
        </p:spPr>
        <p:txBody>
          <a:bodyPr/>
          <a:lstStyle/>
          <a:p>
            <a:pPr marL="45720" indent="0">
              <a:buNone/>
            </a:pPr>
            <a:r>
              <a:rPr lang="he-IL" dirty="0"/>
              <a:t>שמשון עם הפלישתים: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E42DE4D-B3C4-C689-0865-549FBECE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334"/>
            <a:ext cx="3604119" cy="24423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5C08968-7AC4-4D60-2DD1-23CCD2770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031" y="2533510"/>
            <a:ext cx="4060083" cy="288479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8B45B12-3008-D121-0DB0-BFE476348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608" y="1312334"/>
            <a:ext cx="3936460" cy="270177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F5975E6-EEB9-2710-EE6B-413EF6799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157" y="4149790"/>
            <a:ext cx="3413294" cy="25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6518FA-456E-329F-5DD9-47C11B00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איזה מלחמות היו לנו עם הפלישתים?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022F54-6A29-56CA-97E5-4837EF428D7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970833" y="1712067"/>
            <a:ext cx="2937752" cy="1233423"/>
          </a:xfrm>
        </p:spPr>
        <p:txBody>
          <a:bodyPr/>
          <a:lstStyle/>
          <a:p>
            <a:pPr marL="45720" indent="0">
              <a:buNone/>
            </a:pPr>
            <a:r>
              <a:rPr lang="he-IL" dirty="0"/>
              <a:t>מלחמת דוד </a:t>
            </a:r>
            <a:r>
              <a:rPr lang="he-IL" dirty="0" err="1"/>
              <a:t>וגולית</a:t>
            </a:r>
            <a:r>
              <a:rPr lang="he-IL" dirty="0"/>
              <a:t>:</a:t>
            </a:r>
          </a:p>
          <a:p>
            <a:endParaRPr lang="he-IL" dirty="0"/>
          </a:p>
        </p:txBody>
      </p:sp>
      <p:pic>
        <p:nvPicPr>
          <p:cNvPr id="1026" name="Picture 2" descr="הערכה חלופית דוד וגוליית">
            <a:extLst>
              <a:ext uri="{FF2B5EF4-FFF2-40B4-BE49-F238E27FC236}">
                <a16:creationId xmlns:a16="http://schemas.microsoft.com/office/drawing/2014/main" id="{C8C5F019-B0E5-AF99-0C24-BF3C6C65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14" y="2362701"/>
            <a:ext cx="7081735" cy="44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6518FA-456E-329F-5DD9-47C11B00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איזה מלחמות היו לנו עם הפלישתים?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022F54-6A29-56CA-97E5-4837EF428D7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393003" y="1712067"/>
            <a:ext cx="8579796" cy="12334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e-IL" dirty="0"/>
              <a:t>שאול נלחם בפלישתים מספר פעמים ולבסוף הוא ובניו נהרגים על ידם: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2B344A8-7F18-893E-B70B-71AAE5CD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80" y="2442583"/>
            <a:ext cx="5535040" cy="43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629D6E-1BF5-3DF9-AA22-3F1BC314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531794" y="-397745"/>
            <a:ext cx="6423499" cy="2498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רק בימי דוד המלך חוסלו הפלישתים ונכבשו אשקלון, אשדוד, עזה, עקרון וכמובן עזה!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9B05420-A822-F2F3-1C6D-1D9A50820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014" y="-1"/>
            <a:ext cx="5503320" cy="687230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A1031B2-5A06-9F17-97E6-834724C0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15" y="2902749"/>
            <a:ext cx="5340485" cy="40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 flipH="1">
            <a:off x="1931085" y="605122"/>
            <a:ext cx="9133730" cy="1406990"/>
          </a:xfrm>
        </p:spPr>
        <p:txBody>
          <a:bodyPr rtlCol="1">
            <a:normAutofit fontScale="90000"/>
          </a:bodyPr>
          <a:lstStyle/>
          <a:p>
            <a:br>
              <a:rPr lang="he-IL" dirty="0"/>
            </a:br>
            <a:r>
              <a:rPr lang="he-IL" u="sng" dirty="0"/>
              <a:t>הידעתם? </a:t>
            </a:r>
            <a:br>
              <a:rPr lang="he-IL" dirty="0"/>
            </a:br>
            <a:br>
              <a:rPr lang="he-IL" dirty="0"/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עזה מוזכרת פעם ראשונה בתנ"ך בפרשת נח: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1752859" y="2452058"/>
            <a:ext cx="9134856" cy="4152901"/>
          </a:xfrm>
        </p:spPr>
        <p:txBody>
          <a:bodyPr rtlCol="1"/>
          <a:lstStyle/>
          <a:p>
            <a:pPr marL="45720" indent="0" algn="r" rtl="1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בראשית י', פס' י"ט –</a:t>
            </a:r>
          </a:p>
          <a:p>
            <a:pPr marL="45720" indent="0" algn="r" rtl="1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וַיְהִי גְּבוּל הַכְּנַעֲנִי, מִצִּידֹן </a:t>
            </a:r>
            <a:r>
              <a:rPr lang="he-IL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בֹּאֲכָה</a:t>
            </a:r>
            <a:r>
              <a:rPr lang="he-I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גְרָרָה, עַד-עַזָּה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1E6DDA-84F7-325F-C011-A27C4B72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4D46EFB-0B10-DEBA-67F9-B047E548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4400" b="1" dirty="0"/>
              <a:t>אז מה הקשר לפלסטינים הערביים???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4400" b="1" dirty="0">
                <a:hlinkClick r:id="rId2" action="ppaction://hlinkfile"/>
              </a:rPr>
              <a:t>סרטון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2611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5E9C70D-928B-4355-98DC-2BC70B17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e-IL" sz="3200" dirty="0"/>
              <a:t>אז מה הקשר של </a:t>
            </a:r>
            <a:r>
              <a:rPr lang="he-IL" sz="3200" dirty="0" err="1"/>
              <a:t>הפלסינים</a:t>
            </a:r>
            <a:r>
              <a:rPr lang="he-IL" sz="3200" dirty="0"/>
              <a:t> לארץ?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/>
              <a:t>פולשים שפגעו בעם ישראל וממשיכים לפגוע בנו. הם האויבים שלנו כשם שהפלישתים היו.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200" dirty="0"/>
              <a:t>ואין להם כאן שום שורשים אמיתיים.</a:t>
            </a:r>
          </a:p>
        </p:txBody>
      </p:sp>
    </p:spTree>
    <p:extLst>
      <p:ext uri="{BB962C8B-B14F-4D97-AF65-F5344CB8AC3E}">
        <p14:creationId xmlns:p14="http://schemas.microsoft.com/office/powerpoint/2010/main" val="30909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208179" y="828876"/>
            <a:ext cx="7948917" cy="3507549"/>
          </a:xfrm>
        </p:spPr>
        <p:txBody>
          <a:bodyPr rtlCol="1">
            <a:normAutofit/>
          </a:bodyPr>
          <a:lstStyle/>
          <a:p>
            <a:pPr rtl="1"/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שנזכה בעזרת ה' להחזיר את עזה לעם היהודי. </a:t>
            </a:r>
            <a:b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ולסיים עם הפלישתים.</a:t>
            </a:r>
            <a:b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כמו בימי דוד! </a:t>
            </a:r>
            <a:b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dirty="0">
                <a:latin typeface="David" panose="020E0502060401010101" pitchFamily="34" charset="-79"/>
                <a:cs typeface="David" panose="020E0502060401010101" pitchFamily="34" charset="-79"/>
              </a:rPr>
              <a:t>אמן.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5B90D6-EEC3-195B-6E5F-56CAA3A9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מאיפה הגיעו הפלסטינים?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81B997-7359-6AA0-08A2-5B393453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b="1" dirty="0"/>
              <a:t>משהו שמע פעם </a:t>
            </a:r>
            <a:r>
              <a:rPr lang="he-IL" sz="3200" b="1" dirty="0" err="1"/>
              <a:t>בהסטוריה</a:t>
            </a:r>
            <a:r>
              <a:rPr lang="he-IL" sz="3200" b="1" dirty="0"/>
              <a:t> על עם פלסטיני?</a:t>
            </a:r>
          </a:p>
          <a:p>
            <a:r>
              <a:rPr lang="he-IL" sz="3200" b="1" dirty="0"/>
              <a:t>איזה אירוע כלשהו של פלסטין?</a:t>
            </a:r>
          </a:p>
          <a:p>
            <a:r>
              <a:rPr lang="he-IL" sz="3200" b="1" dirty="0">
                <a:hlinkClick r:id="rId2"/>
              </a:rPr>
              <a:t>סרטון</a:t>
            </a:r>
            <a:endParaRPr lang="he-IL" sz="3200" b="1" dirty="0"/>
          </a:p>
          <a:p>
            <a:pPr marL="4572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49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565454E-8DF7-8F2D-6D0A-B97463C9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4000" b="1" dirty="0">
                <a:hlinkClick r:id="rId2"/>
              </a:rPr>
              <a:t>סרטון</a:t>
            </a:r>
            <a:endParaRPr lang="he-IL" sz="4000" b="1" dirty="0"/>
          </a:p>
          <a:p>
            <a:r>
              <a:rPr lang="he-IL" sz="4000" b="1" dirty="0"/>
              <a:t>כמו מה נשמע לכם השם פלסטין?</a:t>
            </a:r>
          </a:p>
          <a:p>
            <a:r>
              <a:rPr lang="he-IL" sz="4000" b="1" dirty="0"/>
              <a:t>מאיזה שפה זו?</a:t>
            </a:r>
          </a:p>
          <a:p>
            <a:endParaRPr lang="he-IL" sz="4000" b="1" dirty="0"/>
          </a:p>
          <a:p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17829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B64869-E051-F534-1FE6-B2D1A423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60D19D6-1CAF-EA14-9885-6751459D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600" b="1" dirty="0"/>
              <a:t>בואו נקרא את הפסוקים הבאים,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600" b="1" dirty="0"/>
              <a:t>האם יש כאן לדעתכם אולי הסבר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3600" b="1" dirty="0"/>
              <a:t>למקור השם "פלסטין"? </a:t>
            </a:r>
          </a:p>
        </p:txBody>
      </p:sp>
    </p:spTree>
    <p:extLst>
      <p:ext uri="{BB962C8B-B14F-4D97-AF65-F5344CB8AC3E}">
        <p14:creationId xmlns:p14="http://schemas.microsoft.com/office/powerpoint/2010/main" val="12086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F4775B6-9A78-CB89-0375-E4FFA7A3A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  <a:effectLst>
            <a:outerShdw blurRad="1270000" dir="5400000" algn="ctr" rotWithShape="0">
              <a:srgbClr val="000000">
                <a:alpha val="0"/>
              </a:srgbClr>
            </a:outerShdw>
            <a:reflection stA="0" endPos="0" dist="50800" dir="5400000" sy="-100000" algn="bl" rotWithShape="0"/>
            <a:softEdge rad="0"/>
          </a:effectLst>
        </p:spPr>
      </p:pic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 flipH="1">
            <a:off x="-5064826" y="-255007"/>
            <a:ext cx="10129652" cy="1233424"/>
          </a:xfrm>
        </p:spPr>
        <p:txBody>
          <a:bodyPr rtlCol="1"/>
          <a:lstStyle/>
          <a:p>
            <a:pPr algn="r" rtl="1"/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עמוס הנביא כותב לנו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1599822" y="892135"/>
            <a:ext cx="9990493" cy="4152901"/>
          </a:xfrm>
        </p:spPr>
        <p:txBody>
          <a:bodyPr rtlCol="1">
            <a:normAutofit fontScale="85000" lnSpcReduction="20000"/>
          </a:bodyPr>
          <a:lstStyle/>
          <a:p>
            <a:pPr marL="45720" indent="0" algn="r" rtl="1">
              <a:buNone/>
            </a:pP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lnSpc>
                <a:spcPct val="160000"/>
              </a:lnSpc>
              <a:spcBef>
                <a:spcPts val="0"/>
              </a:spcBef>
              <a:buNone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עמוס א' ו-ח:</a:t>
            </a:r>
          </a:p>
          <a:p>
            <a:pPr marL="45720" indent="0" algn="r" rtl="1">
              <a:lnSpc>
                <a:spcPct val="160000"/>
              </a:lnSpc>
              <a:spcBef>
                <a:spcPts val="0"/>
              </a:spcBef>
              <a:buNone/>
            </a:pPr>
            <a:r>
              <a:rPr lang="he-IL" sz="3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"כֹּה, אָמַר ה', עַל שְׁלֹשָׁה פִּשְׁעֵי עַזָּה, וְעַל אַרְבָּעָה לֹא </a:t>
            </a:r>
            <a:r>
              <a:rPr lang="he-IL" sz="3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אֲשִׁיבֶנּו</a:t>
            </a:r>
            <a:r>
              <a:rPr lang="he-IL" sz="3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ּ:  </a:t>
            </a:r>
          </a:p>
          <a:p>
            <a:pPr marL="45720" indent="0" algn="r" rtl="1">
              <a:lnSpc>
                <a:spcPct val="160000"/>
              </a:lnSpc>
              <a:spcBef>
                <a:spcPts val="0"/>
              </a:spcBef>
              <a:buNone/>
            </a:pPr>
            <a:r>
              <a:rPr lang="he-IL" sz="3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עַל </a:t>
            </a:r>
            <a:r>
              <a:rPr lang="he-IL" sz="3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הַגְלוֹתָם</a:t>
            </a:r>
            <a:r>
              <a:rPr lang="he-IL" sz="3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 גָּלוּת שְׁלֵמָה, לְהַסְגִּיר לֶאֱדוֹם.   וְשִׁלַּחְתִּי אֵשׁ, בְּחוֹמַת עַזָּה; וְאָכְלָה, </a:t>
            </a:r>
            <a:r>
              <a:rPr lang="he-IL" sz="3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אַרְמְנֹתֶיה</a:t>
            </a:r>
            <a:r>
              <a:rPr lang="he-IL" sz="3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Vilna" panose="02010401010101010101" pitchFamily="2" charset="-79"/>
                <a:cs typeface="Guttman Vilna" panose="02010401010101010101" pitchFamily="2" charset="-79"/>
              </a:rPr>
              <a:t>ָ.   וְהִכְרַתִּי יוֹשֵׁב מֵאַשְׁדּוֹד, וְתוֹמֵךְ שֵׁבֶט מֵאַשְׁקְלוֹן; וַהֲשִׁיבוֹתִי יָדִי עַל-עֶקְרוֹן, וְאָבְדוּ שְׁאֵרִית פְּלִשְׁתִּים אָמַר, אֲדֹנָי ה'."</a:t>
            </a:r>
            <a:endParaRPr lang="he-IL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46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0320D5-BAFF-1E81-6417-95255E5A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D250D83-8122-CB30-F9D6-8211A4AE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91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6332E40E-0B5B-2FA9-3746-27405A68A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36000" contrast="-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7681" y="40279"/>
            <a:ext cx="14406855" cy="6817721"/>
          </a:xfrm>
          <a:prstGeom prst="rect">
            <a:avLst/>
          </a:prstGeom>
          <a:effectLst>
            <a:outerShdw blurRad="1270000" algn="ctr" rotWithShape="0">
              <a:srgbClr val="000000">
                <a:alpha val="0"/>
              </a:srgbClr>
            </a:outerShdw>
          </a:effectLst>
        </p:spPr>
      </p:pic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 flipH="1">
            <a:off x="985652" y="78909"/>
            <a:ext cx="10129652" cy="1690513"/>
          </a:xfrm>
        </p:spPr>
        <p:txBody>
          <a:bodyPr rtlCol="1"/>
          <a:lstStyle/>
          <a:p>
            <a:pPr algn="r" rtl="1">
              <a:lnSpc>
                <a:spcPct val="150000"/>
              </a:lnSpc>
            </a:pPr>
            <a:r>
              <a:rPr lang="he-I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הנביא עמוס השווה בין יציאת ישראל ממצרים לבין יציאת הפלשתים מכפתור</a:t>
            </a:r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 flipH="1">
            <a:off x="1528572" y="1485900"/>
            <a:ext cx="9134856" cy="4152901"/>
          </a:xfrm>
          <a:noFill/>
          <a:ln>
            <a:solidFill>
              <a:schemeClr val="accent1">
                <a:alpha val="11000"/>
              </a:schemeClr>
            </a:solidFill>
          </a:ln>
        </p:spPr>
        <p:txBody>
          <a:bodyPr rtlCol="1">
            <a:normAutofit/>
          </a:bodyPr>
          <a:lstStyle/>
          <a:p>
            <a:pPr marL="45720" indent="0" algn="r" rtl="1"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 algn="r" rtl="1">
              <a:buNone/>
            </a:pPr>
            <a:r>
              <a:rPr lang="he-I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עמוס ט', ז':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</a:p>
          <a:p>
            <a:pPr marL="45720" indent="0" algn="ctr" rtl="1">
              <a:lnSpc>
                <a:spcPct val="150000"/>
              </a:lnSpc>
              <a:buNone/>
            </a:pPr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"הֲלוֹא אֶת יִשְׂרָאֵל הֶעֱלֵיתִי מֵאֶרֶץ מִצְרַיִם, </a:t>
            </a:r>
            <a:r>
              <a:rPr lang="he-I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וּפְלִשְׁתִּיִּים</a:t>
            </a:r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מִכַּפְתּוֹר…"</a:t>
            </a:r>
          </a:p>
        </p:txBody>
      </p:sp>
    </p:spTree>
    <p:extLst>
      <p:ext uri="{BB962C8B-B14F-4D97-AF65-F5344CB8AC3E}">
        <p14:creationId xmlns:p14="http://schemas.microsoft.com/office/powerpoint/2010/main" val="29836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חזרה ללימודים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985_TF02895269" id="{F9301ED3-1764-49E0-B7F7-66EBBCFEF7A1}" vid="{C353E8D9-ACB4-4BF2-B6CB-7871B61EC8B9}"/>
    </a:ext>
  </a:extLst>
</a:theme>
</file>

<file path=ppt/theme/theme2.xml><?xml version="1.0" encoding="utf-8"?>
<a:theme xmlns:a="http://schemas.openxmlformats.org/drawingml/2006/main" name="ערכת נושא של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בתחום החינוך בעיצוב סתיו מהנה (מסך רחב)</Template>
  <TotalTime>182</TotalTime>
  <Words>593</Words>
  <Application>Microsoft Office PowerPoint</Application>
  <PresentationFormat>מסך רחב</PresentationFormat>
  <Paragraphs>71</Paragraphs>
  <Slides>22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7" baseType="lpstr">
      <vt:lpstr>Arial</vt:lpstr>
      <vt:lpstr>David</vt:lpstr>
      <vt:lpstr>Guttman Vilna</vt:lpstr>
      <vt:lpstr>Tahoma</vt:lpstr>
      <vt:lpstr>חזרה ללימודים 16x9</vt:lpstr>
      <vt:lpstr>עזה והפלסטינים</vt:lpstr>
      <vt:lpstr> הידעתם?   עזה מוזכרת פעם ראשונה בתנ"ך בפרשת נח:</vt:lpstr>
      <vt:lpstr>מאיפה הגיעו הפלסטינים?</vt:lpstr>
      <vt:lpstr>מצגת של PowerPoint‏</vt:lpstr>
      <vt:lpstr>מצגת של PowerPoint‏</vt:lpstr>
      <vt:lpstr>מצגת של PowerPoint‏</vt:lpstr>
      <vt:lpstr>עמוס הנביא כותב לנו:</vt:lpstr>
      <vt:lpstr>מצגת של PowerPoint‏</vt:lpstr>
      <vt:lpstr>הנביא עמוס השווה בין יציאת ישראל ממצרים לבין יציאת הפלשתים מכפתור:</vt:lpstr>
      <vt:lpstr>רד"ק ספר שופטים פרק ג':</vt:lpstr>
      <vt:lpstr>מי הם פלישתים הכפתורים?</vt:lpstr>
      <vt:lpstr>מצגת של PowerPoint‏</vt:lpstr>
      <vt:lpstr>מצגת של PowerPoint‏</vt:lpstr>
      <vt:lpstr>מאיפה הגיעו הפלסטינים?</vt:lpstr>
      <vt:lpstr>מאיפה הגיעו הפלסטינים?</vt:lpstr>
      <vt:lpstr>איזה מלחמות היו לנו עם הפלישתים?</vt:lpstr>
      <vt:lpstr>איזה מלחמות היו לנו עם הפלישתים?</vt:lpstr>
      <vt:lpstr>איזה מלחמות היו לנו עם הפלישתים?</vt:lpstr>
      <vt:lpstr>רק בימי דוד המלך חוסלו הפלישתים ונכבשו אשקלון, אשדוד, עזה, עקרון וכמובן עזה! </vt:lpstr>
      <vt:lpstr>מצגת של PowerPoint‏</vt:lpstr>
      <vt:lpstr>מצגת של PowerPoint‏</vt:lpstr>
      <vt:lpstr>שנזכה בעזרת ה' להחזיר את עזה לעם היהודי.  ולסיים עם הפלישתים. כמו בימי דוד!  אמן.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עזה והפלסטינים</dc:title>
  <dc:creator>אשר סבג</dc:creator>
  <cp:lastModifiedBy>אשר סבג</cp:lastModifiedBy>
  <cp:revision>2</cp:revision>
  <dcterms:created xsi:type="dcterms:W3CDTF">2023-10-15T18:45:34Z</dcterms:created>
  <dcterms:modified xsi:type="dcterms:W3CDTF">2023-10-16T18:04:59Z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