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2" r:id="rId7"/>
    <p:sldId id="261" r:id="rId8"/>
    <p:sldId id="263" r:id="rId9"/>
    <p:sldId id="265" r:id="rId10"/>
    <p:sldId id="264" r:id="rId11"/>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29" autoAdjust="0"/>
    <p:restoredTop sz="94660"/>
  </p:normalViewPr>
  <p:slideViewPr>
    <p:cSldViewPr snapToGrid="0">
      <p:cViewPr varScale="1">
        <p:scale>
          <a:sx n="75" d="100"/>
          <a:sy n="75" d="100"/>
        </p:scale>
        <p:origin x="1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B254DB4-9065-496F-B214-8C1C7AD89565}" type="datetimeFigureOut">
              <a:rPr lang="he-IL" smtClean="0"/>
              <a:t>כ"ו/אדר ב/תשפ"ב</a:t>
            </a:fld>
            <a:endParaRPr lang="he-IL"/>
          </a:p>
        </p:txBody>
      </p:sp>
      <p:sp>
        <p:nvSpPr>
          <p:cNvPr id="5" name="Footer Placeholder 4"/>
          <p:cNvSpPr>
            <a:spLocks noGrp="1"/>
          </p:cNvSpPr>
          <p:nvPr>
            <p:ph type="ftr" sz="quarter" idx="11"/>
          </p:nvPr>
        </p:nvSpPr>
        <p:spPr>
          <a:xfrm>
            <a:off x="2692397" y="5037663"/>
            <a:ext cx="5214635" cy="279400"/>
          </a:xfrm>
        </p:spPr>
        <p:txBody>
          <a:bodyPr/>
          <a:lstStyle/>
          <a:p>
            <a:endParaRPr lang="he-IL"/>
          </a:p>
        </p:txBody>
      </p:sp>
      <p:sp>
        <p:nvSpPr>
          <p:cNvPr id="6" name="Slide Number Placeholder 5"/>
          <p:cNvSpPr>
            <a:spLocks noGrp="1"/>
          </p:cNvSpPr>
          <p:nvPr>
            <p:ph type="sldNum" sz="quarter" idx="12"/>
          </p:nvPr>
        </p:nvSpPr>
        <p:spPr>
          <a:xfrm>
            <a:off x="8956900" y="5037663"/>
            <a:ext cx="551167" cy="279400"/>
          </a:xfrm>
        </p:spPr>
        <p:txBody>
          <a:bodyPr/>
          <a:lstStyle/>
          <a:p>
            <a:fld id="{B12427ED-5299-4921-B41C-8B4D6FA56288}" type="slidenum">
              <a:rPr lang="he-IL" smtClean="0"/>
              <a:t>‹#›</a:t>
            </a:fld>
            <a:endParaRPr lang="he-I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8842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EB254DB4-9065-496F-B214-8C1C7AD89565}" type="datetimeFigureOut">
              <a:rPr lang="he-IL" smtClean="0"/>
              <a:t>כ"ו/אדר ב/תשפ"ב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12427ED-5299-4921-B41C-8B4D6FA56288}" type="slidenum">
              <a:rPr lang="he-IL" smtClean="0"/>
              <a:t>‹#›</a:t>
            </a:fld>
            <a:endParaRPr lang="he-IL"/>
          </a:p>
        </p:txBody>
      </p:sp>
    </p:spTree>
    <p:extLst>
      <p:ext uri="{BB962C8B-B14F-4D97-AF65-F5344CB8AC3E}">
        <p14:creationId xmlns:p14="http://schemas.microsoft.com/office/powerpoint/2010/main" val="220529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EB254DB4-9065-496F-B214-8C1C7AD89565}" type="datetimeFigureOut">
              <a:rPr lang="he-IL" smtClean="0"/>
              <a:t>כ"ו/אדר ב/תשפ"ב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12427ED-5299-4921-B41C-8B4D6FA56288}" type="slidenum">
              <a:rPr lang="he-IL" smtClean="0"/>
              <a:t>‹#›</a:t>
            </a:fld>
            <a:endParaRPr lang="he-I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3423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e-IL" smtClean="0"/>
              <a:t>לחץ כדי לערוך סגנון כותרת של תבנית בסיס</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EB254DB4-9065-496F-B214-8C1C7AD89565}" type="datetimeFigureOut">
              <a:rPr lang="he-IL" smtClean="0"/>
              <a:t>כ"ו/אדר ב/תשפ"ב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12427ED-5299-4921-B41C-8B4D6FA56288}" type="slidenum">
              <a:rPr lang="he-IL" smtClean="0"/>
              <a:t>‹#›</a:t>
            </a:fld>
            <a:endParaRPr lang="he-I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278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EB254DB4-9065-496F-B214-8C1C7AD89565}" type="datetimeFigureOut">
              <a:rPr lang="he-IL" smtClean="0"/>
              <a:t>כ"ו/אדר ב/תשפ"ב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12427ED-5299-4921-B41C-8B4D6FA56288}" type="slidenum">
              <a:rPr lang="he-IL" smtClean="0"/>
              <a:t>‹#›</a:t>
            </a:fld>
            <a:endParaRPr lang="he-IL"/>
          </a:p>
        </p:txBody>
      </p:sp>
    </p:spTree>
    <p:extLst>
      <p:ext uri="{BB962C8B-B14F-4D97-AF65-F5344CB8AC3E}">
        <p14:creationId xmlns:p14="http://schemas.microsoft.com/office/powerpoint/2010/main" val="3291031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e-IL" smtClean="0"/>
              <a:t>לחץ כדי לערוך סגנון כותרת של תבנית בסיס</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EB254DB4-9065-496F-B214-8C1C7AD89565}" type="datetimeFigureOut">
              <a:rPr lang="he-IL" smtClean="0"/>
              <a:t>כ"ו/אדר ב/תשפ"ב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12427ED-5299-4921-B41C-8B4D6FA56288}" type="slidenum">
              <a:rPr lang="he-IL" smtClean="0"/>
              <a:t>‹#›</a:t>
            </a:fld>
            <a:endParaRPr lang="he-I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5634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e-IL" smtClean="0"/>
              <a:t>לחץ כדי לערוך סגנון כותרת של תבנית בסיס</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EB254DB4-9065-496F-B214-8C1C7AD89565}" type="datetimeFigureOut">
              <a:rPr lang="he-IL" smtClean="0"/>
              <a:t>כ"ו/אדר ב/תשפ"ב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12427ED-5299-4921-B41C-8B4D6FA56288}" type="slidenum">
              <a:rPr lang="he-IL" smtClean="0"/>
              <a:t>‹#›</a:t>
            </a:fld>
            <a:endParaRPr lang="he-I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6082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EB254DB4-9065-496F-B214-8C1C7AD89565}" type="datetimeFigureOut">
              <a:rPr lang="he-IL" smtClean="0"/>
              <a:t>כ"ו/אדר ב/תשפ"ב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12427ED-5299-4921-B41C-8B4D6FA56288}" type="slidenum">
              <a:rPr lang="he-IL" smtClean="0"/>
              <a:t>‹#›</a:t>
            </a:fld>
            <a:endParaRPr lang="he-I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3744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EB254DB4-9065-496F-B214-8C1C7AD89565}" type="datetimeFigureOut">
              <a:rPr lang="he-IL" smtClean="0"/>
              <a:t>כ"ו/אדר ב/תשפ"ב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12427ED-5299-4921-B41C-8B4D6FA56288}" type="slidenum">
              <a:rPr lang="he-IL" smtClean="0"/>
              <a:t>‹#›</a:t>
            </a:fld>
            <a:endParaRPr lang="he-I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2309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EB254DB4-9065-496F-B214-8C1C7AD89565}" type="datetimeFigureOut">
              <a:rPr lang="he-IL" smtClean="0"/>
              <a:t>כ"ו/אדר ב/תשפ"ב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12427ED-5299-4921-B41C-8B4D6FA56288}" type="slidenum">
              <a:rPr lang="he-IL" smtClean="0"/>
              <a:t>‹#›</a:t>
            </a:fld>
            <a:endParaRPr lang="he-IL"/>
          </a:p>
        </p:txBody>
      </p:sp>
    </p:spTree>
    <p:extLst>
      <p:ext uri="{BB962C8B-B14F-4D97-AF65-F5344CB8AC3E}">
        <p14:creationId xmlns:p14="http://schemas.microsoft.com/office/powerpoint/2010/main" val="664002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EB254DB4-9065-496F-B214-8C1C7AD89565}" type="datetimeFigureOut">
              <a:rPr lang="he-IL" smtClean="0"/>
              <a:t>כ"ו/אדר ב/תשפ"ב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12427ED-5299-4921-B41C-8B4D6FA56288}" type="slidenum">
              <a:rPr lang="he-IL" smtClean="0"/>
              <a:t>‹#›</a:t>
            </a:fld>
            <a:endParaRPr lang="he-I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827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EB254DB4-9065-496F-B214-8C1C7AD89565}" type="datetimeFigureOut">
              <a:rPr lang="he-IL" smtClean="0"/>
              <a:t>כ"ו/אדר ב/תשפ"ב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12427ED-5299-4921-B41C-8B4D6FA56288}" type="slidenum">
              <a:rPr lang="he-IL" smtClean="0"/>
              <a:t>‹#›</a:t>
            </a:fld>
            <a:endParaRPr lang="he-IL"/>
          </a:p>
        </p:txBody>
      </p:sp>
    </p:spTree>
    <p:extLst>
      <p:ext uri="{BB962C8B-B14F-4D97-AF65-F5344CB8AC3E}">
        <p14:creationId xmlns:p14="http://schemas.microsoft.com/office/powerpoint/2010/main" val="396078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EB254DB4-9065-496F-B214-8C1C7AD89565}" type="datetimeFigureOut">
              <a:rPr lang="he-IL" smtClean="0"/>
              <a:t>כ"ו/אדר ב/תשפ"ב</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B12427ED-5299-4921-B41C-8B4D6FA56288}" type="slidenum">
              <a:rPr lang="he-IL" smtClean="0"/>
              <a:t>‹#›</a:t>
            </a:fld>
            <a:endParaRPr lang="he-I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1159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EB254DB4-9065-496F-B214-8C1C7AD89565}" type="datetimeFigureOut">
              <a:rPr lang="he-IL" smtClean="0"/>
              <a:t>כ"ו/אדר ב/תשפ"ב</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B12427ED-5299-4921-B41C-8B4D6FA56288}" type="slidenum">
              <a:rPr lang="he-IL" smtClean="0"/>
              <a:t>‹#›</a:t>
            </a:fld>
            <a:endParaRPr lang="he-I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6130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254DB4-9065-496F-B214-8C1C7AD89565}" type="datetimeFigureOut">
              <a:rPr lang="he-IL" smtClean="0"/>
              <a:t>כ"ו/אדר ב/תשפ"ב</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B12427ED-5299-4921-B41C-8B4D6FA56288}" type="slidenum">
              <a:rPr lang="he-IL" smtClean="0"/>
              <a:t>‹#›</a:t>
            </a:fld>
            <a:endParaRPr lang="he-IL"/>
          </a:p>
        </p:txBody>
      </p:sp>
    </p:spTree>
    <p:extLst>
      <p:ext uri="{BB962C8B-B14F-4D97-AF65-F5344CB8AC3E}">
        <p14:creationId xmlns:p14="http://schemas.microsoft.com/office/powerpoint/2010/main" val="3399569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EB254DB4-9065-496F-B214-8C1C7AD89565}" type="datetimeFigureOut">
              <a:rPr lang="he-IL" smtClean="0"/>
              <a:t>כ"ו/אדר ב/תשפ"ב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12427ED-5299-4921-B41C-8B4D6FA56288}" type="slidenum">
              <a:rPr lang="he-IL" smtClean="0"/>
              <a:t>‹#›</a:t>
            </a:fld>
            <a:endParaRPr lang="he-I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0017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e-IL" smtClean="0"/>
              <a:t>לחץ כדי לערוך סגנון כותרת של תבנית בסיס</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EB254DB4-9065-496F-B214-8C1C7AD89565}" type="datetimeFigureOut">
              <a:rPr lang="he-IL" smtClean="0"/>
              <a:t>כ"ו/אדר ב/תשפ"ב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12427ED-5299-4921-B41C-8B4D6FA56288}" type="slidenum">
              <a:rPr lang="he-IL" smtClean="0"/>
              <a:t>‹#›</a:t>
            </a:fld>
            <a:endParaRPr lang="he-IL"/>
          </a:p>
        </p:txBody>
      </p:sp>
    </p:spTree>
    <p:extLst>
      <p:ext uri="{BB962C8B-B14F-4D97-AF65-F5344CB8AC3E}">
        <p14:creationId xmlns:p14="http://schemas.microsoft.com/office/powerpoint/2010/main" val="2579017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B254DB4-9065-496F-B214-8C1C7AD89565}" type="datetimeFigureOut">
              <a:rPr lang="he-IL" smtClean="0"/>
              <a:t>כ"ו/אדר ב/תשפ"ב</a:t>
            </a:fld>
            <a:endParaRPr lang="he-I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e-I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2427ED-5299-4921-B41C-8B4D6FA56288}" type="slidenum">
              <a:rPr lang="he-IL" smtClean="0"/>
              <a:t>‹#›</a:t>
            </a:fld>
            <a:endParaRPr lang="he-IL"/>
          </a:p>
        </p:txBody>
      </p:sp>
    </p:spTree>
    <p:extLst>
      <p:ext uri="{BB962C8B-B14F-4D97-AF65-F5344CB8AC3E}">
        <p14:creationId xmlns:p14="http://schemas.microsoft.com/office/powerpoint/2010/main" val="4156811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מקור אנרגיה גאותרמי</a:t>
            </a:r>
            <a:endParaRPr lang="he-IL" dirty="0"/>
          </a:p>
        </p:txBody>
      </p:sp>
      <p:sp>
        <p:nvSpPr>
          <p:cNvPr id="3" name="כותרת משנה 2"/>
          <p:cNvSpPr>
            <a:spLocks noGrp="1"/>
          </p:cNvSpPr>
          <p:nvPr>
            <p:ph type="subTitle" idx="1"/>
          </p:nvPr>
        </p:nvSpPr>
        <p:spPr/>
        <p:txBody>
          <a:bodyPr/>
          <a:lstStyle/>
          <a:p>
            <a:r>
              <a:rPr lang="he-IL" dirty="0" smtClean="0"/>
              <a:t>מגישים: אפרים צור, גלעד </a:t>
            </a:r>
            <a:r>
              <a:rPr lang="he-IL" dirty="0" err="1" smtClean="0"/>
              <a:t>הכסטר</a:t>
            </a:r>
            <a:r>
              <a:rPr lang="he-IL" dirty="0" smtClean="0"/>
              <a:t> ומעין </a:t>
            </a:r>
            <a:r>
              <a:rPr lang="he-IL" dirty="0" err="1" smtClean="0"/>
              <a:t>גרינבלט</a:t>
            </a:r>
            <a:endParaRPr lang="he-IL" dirty="0"/>
          </a:p>
        </p:txBody>
      </p:sp>
    </p:spTree>
    <p:extLst>
      <p:ext uri="{BB962C8B-B14F-4D97-AF65-F5344CB8AC3E}">
        <p14:creationId xmlns:p14="http://schemas.microsoft.com/office/powerpoint/2010/main" val="824991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רשימת מקורות</a:t>
            </a:r>
            <a:endParaRPr lang="he-IL" dirty="0"/>
          </a:p>
        </p:txBody>
      </p:sp>
      <p:sp>
        <p:nvSpPr>
          <p:cNvPr id="3" name="מציין מיקום תוכן 2"/>
          <p:cNvSpPr>
            <a:spLocks noGrp="1"/>
          </p:cNvSpPr>
          <p:nvPr>
            <p:ph idx="1"/>
          </p:nvPr>
        </p:nvSpPr>
        <p:spPr/>
        <p:txBody>
          <a:bodyPr>
            <a:normAutofit fontScale="77500" lnSpcReduction="20000"/>
          </a:bodyPr>
          <a:lstStyle/>
          <a:p>
            <a:r>
              <a:rPr lang="he-IL" dirty="0" smtClean="0"/>
              <a:t>ויקיפדיה</a:t>
            </a:r>
            <a:r>
              <a:rPr lang="en-US" dirty="0" smtClean="0"/>
              <a:t>https</a:t>
            </a:r>
            <a:r>
              <a:rPr lang="en-US" dirty="0"/>
              <a:t>://he.wikipedia.org/wiki/%D7%90%D7%A0%D7%A8%D7%92%D7%99%D7%94_%D7%92%D7%90%D7%95%D7%AA%D7%A8%D7%9E%D7%99%D7%AA</a:t>
            </a:r>
            <a:endParaRPr lang="he-IL" dirty="0" smtClean="0"/>
          </a:p>
          <a:p>
            <a:r>
              <a:rPr lang="he-IL" dirty="0" smtClean="0"/>
              <a:t>מכון דוידסון (הזרוע החינוכית של </a:t>
            </a:r>
            <a:r>
              <a:rPr lang="he-IL" dirty="0" smtClean="0"/>
              <a:t>מכון ויצמן)</a:t>
            </a:r>
            <a:r>
              <a:rPr lang="en-US" dirty="0" smtClean="0"/>
              <a:t>https</a:t>
            </a:r>
            <a:r>
              <a:rPr lang="en-US" dirty="0"/>
              <a:t>://davidson.weizmann.ac.il/online/askexpert/earth_sci/%</a:t>
            </a:r>
            <a:r>
              <a:rPr lang="en-US" dirty="0" smtClean="0"/>
              <a:t>D7%9E%D7%94-%D7%94%D7%99%D7%90-%D7%90%D7%A0%D7%A8%D7%92%D7%99%D7%94-</a:t>
            </a:r>
            <a:r>
              <a:rPr lang="en-US" dirty="0"/>
              <a:t>%D7%92%D7%99%D7%90%D7%95%D7%AA%D7%A8%D7%9E%D7%99%D7%AA-%D7%A8%D7%95%D7%95%D7%99%D7%98%D7%9C</a:t>
            </a:r>
            <a:endParaRPr lang="he-IL" dirty="0" smtClean="0"/>
          </a:p>
          <a:p>
            <a:r>
              <a:rPr lang="he-IL" dirty="0" smtClean="0"/>
              <a:t>הספר מדעי החומר לכיתה ח עמוד </a:t>
            </a:r>
            <a:r>
              <a:rPr lang="he-IL" dirty="0" smtClean="0"/>
              <a:t>172</a:t>
            </a:r>
          </a:p>
          <a:p>
            <a:r>
              <a:rPr lang="he-IL" dirty="0" smtClean="0"/>
              <a:t>מכון ויצמן</a:t>
            </a:r>
            <a:r>
              <a:rPr lang="en-US" dirty="0" smtClean="0"/>
              <a:t>https</a:t>
            </a:r>
            <a:r>
              <a:rPr lang="en-US" dirty="0"/>
              <a:t>://stwww1.weizmann.ac.il/energy/%d7%9e%d7%94%d7%9d-%d7%99%d7%aa%d7%a8%d7%95%d7%a0%d7%95%d7%aa-%d7%94%d7%a4%d7%a7%d7%aa-%d7%90%d7%a0%d7%a8%d7%92%d7%99%d7%94-%d7%92%d7%99%d7%90%d7%95%d7%aa%d7%a8%d7%9e%d7%99%d7%aa/</a:t>
            </a:r>
            <a:endParaRPr lang="he-IL" dirty="0"/>
          </a:p>
        </p:txBody>
      </p:sp>
      <p:pic>
        <p:nvPicPr>
          <p:cNvPr id="4" name="תמונה 3"/>
          <p:cNvPicPr>
            <a:picLocks noChangeAspect="1"/>
          </p:cNvPicPr>
          <p:nvPr/>
        </p:nvPicPr>
        <p:blipFill>
          <a:blip r:embed="rId2"/>
          <a:stretch>
            <a:fillRect/>
          </a:stretch>
        </p:blipFill>
        <p:spPr>
          <a:xfrm>
            <a:off x="939800" y="732154"/>
            <a:ext cx="1449366" cy="1664355"/>
          </a:xfrm>
          <a:prstGeom prst="rect">
            <a:avLst/>
          </a:prstGeom>
        </p:spPr>
      </p:pic>
      <p:pic>
        <p:nvPicPr>
          <p:cNvPr id="5" name="תמונה 4"/>
          <p:cNvPicPr>
            <a:picLocks noChangeAspect="1"/>
          </p:cNvPicPr>
          <p:nvPr/>
        </p:nvPicPr>
        <p:blipFill>
          <a:blip r:embed="rId3"/>
          <a:stretch>
            <a:fillRect/>
          </a:stretch>
        </p:blipFill>
        <p:spPr>
          <a:xfrm>
            <a:off x="2514600" y="732153"/>
            <a:ext cx="1614466" cy="1614466"/>
          </a:xfrm>
          <a:prstGeom prst="rect">
            <a:avLst/>
          </a:prstGeom>
        </p:spPr>
      </p:pic>
      <p:pic>
        <p:nvPicPr>
          <p:cNvPr id="6" name="תמונה 5"/>
          <p:cNvPicPr>
            <a:picLocks noChangeAspect="1"/>
          </p:cNvPicPr>
          <p:nvPr/>
        </p:nvPicPr>
        <p:blipFill>
          <a:blip r:embed="rId4"/>
          <a:stretch>
            <a:fillRect/>
          </a:stretch>
        </p:blipFill>
        <p:spPr>
          <a:xfrm>
            <a:off x="9852003" y="732153"/>
            <a:ext cx="1628794" cy="1628794"/>
          </a:xfrm>
          <a:prstGeom prst="rect">
            <a:avLst/>
          </a:prstGeom>
        </p:spPr>
      </p:pic>
      <p:pic>
        <p:nvPicPr>
          <p:cNvPr id="7" name="תמונה 6"/>
          <p:cNvPicPr>
            <a:picLocks noChangeAspect="1"/>
          </p:cNvPicPr>
          <p:nvPr/>
        </p:nvPicPr>
        <p:blipFill>
          <a:blip r:embed="rId5"/>
          <a:stretch>
            <a:fillRect/>
          </a:stretch>
        </p:blipFill>
        <p:spPr>
          <a:xfrm>
            <a:off x="7835900" y="876300"/>
            <a:ext cx="2120900" cy="1440009"/>
          </a:xfrm>
          <a:prstGeom prst="rect">
            <a:avLst/>
          </a:prstGeom>
        </p:spPr>
      </p:pic>
    </p:spTree>
    <p:extLst>
      <p:ext uri="{BB962C8B-B14F-4D97-AF65-F5344CB8AC3E}">
        <p14:creationId xmlns:p14="http://schemas.microsoft.com/office/powerpoint/2010/main" val="3705746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כיצד משתמשים </a:t>
            </a:r>
            <a:r>
              <a:rPr lang="he-IL" dirty="0" smtClean="0"/>
              <a:t>באנרגיה </a:t>
            </a:r>
            <a:r>
              <a:rPr lang="he-IL" dirty="0" smtClean="0"/>
              <a:t>גאותרמית להפקת חשמל?</a:t>
            </a:r>
            <a:endParaRPr lang="he-IL" dirty="0"/>
          </a:p>
        </p:txBody>
      </p:sp>
      <p:sp>
        <p:nvSpPr>
          <p:cNvPr id="3" name="מציין מיקום תוכן 2"/>
          <p:cNvSpPr>
            <a:spLocks noGrp="1"/>
          </p:cNvSpPr>
          <p:nvPr>
            <p:ph idx="1"/>
          </p:nvPr>
        </p:nvSpPr>
        <p:spPr/>
        <p:txBody>
          <a:bodyPr/>
          <a:lstStyle/>
          <a:p>
            <a:r>
              <a:rPr lang="he-IL" dirty="0" smtClean="0"/>
              <a:t>במקור אנרגיה גאותרמי מפיקים אנרגיה באמצעות חום הקיים במעמקי כדור הארץ. לרוב משתמשים בגייזרים הפורצים מהאדמה באופן טבעי או מלאכותי כדי להניע טורבינות וכך ליצור חשמל. לפעמים ישתמשו בחום של לבה באזורים </a:t>
            </a:r>
            <a:r>
              <a:rPr lang="he-IL" dirty="0" smtClean="0"/>
              <a:t>וולקנים, </a:t>
            </a:r>
            <a:r>
              <a:rPr lang="he-IL" dirty="0" smtClean="0"/>
              <a:t>או במים חמים שפורצים מעל פני האדמה.</a:t>
            </a:r>
            <a:endParaRPr lang="he-IL" dirty="0"/>
          </a:p>
        </p:txBody>
      </p:sp>
      <p:pic>
        <p:nvPicPr>
          <p:cNvPr id="4" name="תמונה 3"/>
          <p:cNvPicPr>
            <a:picLocks noChangeAspect="1"/>
          </p:cNvPicPr>
          <p:nvPr/>
        </p:nvPicPr>
        <p:blipFill>
          <a:blip r:embed="rId2"/>
          <a:stretch>
            <a:fillRect/>
          </a:stretch>
        </p:blipFill>
        <p:spPr>
          <a:xfrm>
            <a:off x="1581259" y="3973648"/>
            <a:ext cx="2724150" cy="1809614"/>
          </a:xfrm>
          <a:prstGeom prst="rect">
            <a:avLst/>
          </a:prstGeom>
        </p:spPr>
      </p:pic>
    </p:spTree>
    <p:extLst>
      <p:ext uri="{BB962C8B-B14F-4D97-AF65-F5344CB8AC3E}">
        <p14:creationId xmlns:p14="http://schemas.microsoft.com/office/powerpoint/2010/main" val="845169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היכן יש למקם את תחנת הכוח הפועלת על אנרגיה גאותרמית?</a:t>
            </a:r>
            <a:endParaRPr lang="he-IL" dirty="0"/>
          </a:p>
        </p:txBody>
      </p:sp>
      <p:sp>
        <p:nvSpPr>
          <p:cNvPr id="3" name="מציין מיקום תוכן 2"/>
          <p:cNvSpPr>
            <a:spLocks noGrp="1"/>
          </p:cNvSpPr>
          <p:nvPr>
            <p:ph idx="1"/>
          </p:nvPr>
        </p:nvSpPr>
        <p:spPr/>
        <p:txBody>
          <a:bodyPr/>
          <a:lstStyle/>
          <a:p>
            <a:r>
              <a:rPr lang="he-IL" dirty="0" smtClean="0"/>
              <a:t>צריך למקם את תחנת הכוח במקומות בהם זמינה האנרגיה הגאותרמית. לרוב אלה יהיו מקומת פעילים מבחינה טקטונית או </a:t>
            </a:r>
            <a:r>
              <a:rPr lang="he-IL" dirty="0" err="1" smtClean="0"/>
              <a:t>איזורים</a:t>
            </a:r>
            <a:r>
              <a:rPr lang="he-IL" dirty="0" smtClean="0"/>
              <a:t> וולקנים (אזורים עם הרי געש).</a:t>
            </a:r>
            <a:endParaRPr lang="he-IL" dirty="0"/>
          </a:p>
        </p:txBody>
      </p:sp>
      <p:pic>
        <p:nvPicPr>
          <p:cNvPr id="4" name="תמונה 3"/>
          <p:cNvPicPr>
            <a:picLocks noChangeAspect="1"/>
          </p:cNvPicPr>
          <p:nvPr/>
        </p:nvPicPr>
        <p:blipFill>
          <a:blip r:embed="rId2"/>
          <a:stretch>
            <a:fillRect/>
          </a:stretch>
        </p:blipFill>
        <p:spPr>
          <a:xfrm rot="891033">
            <a:off x="7708899" y="3726369"/>
            <a:ext cx="2895600" cy="1808636"/>
          </a:xfrm>
          <a:prstGeom prst="rect">
            <a:avLst/>
          </a:prstGeom>
        </p:spPr>
      </p:pic>
    </p:spTree>
    <p:extLst>
      <p:ext uri="{BB962C8B-B14F-4D97-AF65-F5344CB8AC3E}">
        <p14:creationId xmlns:p14="http://schemas.microsoft.com/office/powerpoint/2010/main" val="2263015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האם משתמשים באנרגיה גאותרמית ליצרית חשמל בארץ?</a:t>
            </a:r>
            <a:endParaRPr lang="he-IL" dirty="0"/>
          </a:p>
        </p:txBody>
      </p:sp>
      <p:sp>
        <p:nvSpPr>
          <p:cNvPr id="3" name="מציין מיקום תוכן 2"/>
          <p:cNvSpPr>
            <a:spLocks noGrp="1"/>
          </p:cNvSpPr>
          <p:nvPr>
            <p:ph idx="1"/>
          </p:nvPr>
        </p:nvSpPr>
        <p:spPr/>
        <p:txBody>
          <a:bodyPr/>
          <a:lstStyle/>
          <a:p>
            <a:r>
              <a:rPr lang="he-IL" dirty="0" smtClean="0"/>
              <a:t>ב- 2009 התגלה לראשונה מקור גאותרמי ראשון ברמת הגולן (כיוון שזהו אזור עם הרבה התפרצויות וולקנית). </a:t>
            </a:r>
            <a:endParaRPr lang="he-IL" dirty="0"/>
          </a:p>
        </p:txBody>
      </p:sp>
      <p:pic>
        <p:nvPicPr>
          <p:cNvPr id="4" name="תמונה 3"/>
          <p:cNvPicPr>
            <a:picLocks noChangeAspect="1"/>
          </p:cNvPicPr>
          <p:nvPr/>
        </p:nvPicPr>
        <p:blipFill>
          <a:blip r:embed="rId2"/>
          <a:stretch>
            <a:fillRect/>
          </a:stretch>
        </p:blipFill>
        <p:spPr>
          <a:xfrm rot="1052879">
            <a:off x="6504887" y="3800155"/>
            <a:ext cx="2838907" cy="1890712"/>
          </a:xfrm>
          <a:prstGeom prst="rect">
            <a:avLst/>
          </a:prstGeom>
        </p:spPr>
      </p:pic>
      <p:pic>
        <p:nvPicPr>
          <p:cNvPr id="5" name="תמונה 4"/>
          <p:cNvPicPr>
            <a:picLocks noChangeAspect="1"/>
          </p:cNvPicPr>
          <p:nvPr/>
        </p:nvPicPr>
        <p:blipFill>
          <a:blip r:embed="rId3"/>
          <a:stretch>
            <a:fillRect/>
          </a:stretch>
        </p:blipFill>
        <p:spPr>
          <a:xfrm>
            <a:off x="2778865" y="3346938"/>
            <a:ext cx="1145690" cy="2727908"/>
          </a:xfrm>
          <a:prstGeom prst="rect">
            <a:avLst/>
          </a:prstGeom>
        </p:spPr>
      </p:pic>
    </p:spTree>
    <p:extLst>
      <p:ext uri="{BB962C8B-B14F-4D97-AF65-F5344CB8AC3E}">
        <p14:creationId xmlns:p14="http://schemas.microsoft.com/office/powerpoint/2010/main" val="2384265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היבטים כלכלים (האם אנרגיה גאותרמית יקרה או זולה?).</a:t>
            </a:r>
            <a:endParaRPr lang="he-IL" dirty="0"/>
          </a:p>
        </p:txBody>
      </p:sp>
      <p:sp>
        <p:nvSpPr>
          <p:cNvPr id="3" name="מציין מיקום תוכן 2"/>
          <p:cNvSpPr>
            <a:spLocks noGrp="1"/>
          </p:cNvSpPr>
          <p:nvPr>
            <p:ph idx="1"/>
          </p:nvPr>
        </p:nvSpPr>
        <p:spPr/>
        <p:txBody>
          <a:bodyPr/>
          <a:lstStyle/>
          <a:p>
            <a:r>
              <a:rPr lang="he-IL" dirty="0" smtClean="0"/>
              <a:t>את הערך הכלכלי של מקור גאותרמי קובעים מספר פרמטרים: מיקום </a:t>
            </a:r>
            <a:r>
              <a:rPr lang="he-IL" dirty="0" smtClean="0"/>
              <a:t>המקור</a:t>
            </a:r>
            <a:r>
              <a:rPr lang="he-IL" dirty="0" smtClean="0"/>
              <a:t>, העומק שצריך לקדוח כדי להגיע למקור עם חום שמספיק לייצור אנרגיה וחשמל, טמפרטורת </a:t>
            </a:r>
            <a:r>
              <a:rPr lang="he-IL" dirty="0" smtClean="0"/>
              <a:t>המים, </a:t>
            </a:r>
            <a:r>
              <a:rPr lang="he-IL" dirty="0" smtClean="0"/>
              <a:t>האדים והקיטור </a:t>
            </a:r>
            <a:r>
              <a:rPr lang="he-IL" dirty="0"/>
              <a:t>של המקור, קצב אפשרי לשאיבת </a:t>
            </a:r>
            <a:r>
              <a:rPr lang="he-IL" dirty="0" smtClean="0"/>
              <a:t>המים </a:t>
            </a:r>
            <a:r>
              <a:rPr lang="he-IL" dirty="0"/>
              <a:t>או </a:t>
            </a:r>
            <a:r>
              <a:rPr lang="he-IL" dirty="0" smtClean="0"/>
              <a:t>הקיטור, </a:t>
            </a:r>
            <a:r>
              <a:rPr lang="he-IL" dirty="0" smtClean="0"/>
              <a:t>וכמות </a:t>
            </a:r>
            <a:r>
              <a:rPr lang="he-IL" dirty="0"/>
              <a:t>המלחים המומסים במים והרכבם. </a:t>
            </a:r>
            <a:r>
              <a:rPr lang="he-IL" dirty="0" smtClean="0"/>
              <a:t>לרוב, </a:t>
            </a:r>
            <a:r>
              <a:rPr lang="he-IL" dirty="0"/>
              <a:t>כאשר ניתן לשאוב כמות של יותר מ 50 ליטרים מים חמים בשנייה, כדאי כלכלית לנצל מקור אנרגיה </a:t>
            </a:r>
            <a:r>
              <a:rPr lang="he-IL" dirty="0" smtClean="0"/>
              <a:t>זה. אבל רק כאשר </a:t>
            </a:r>
            <a:r>
              <a:rPr lang="he-IL" dirty="0"/>
              <a:t>טמפרטורת המים היוצאים עולה על 150 מעלות צלסיוס, כדאי לייצר מהם חשמל.</a:t>
            </a:r>
          </a:p>
        </p:txBody>
      </p:sp>
      <p:pic>
        <p:nvPicPr>
          <p:cNvPr id="4" name="תמונה 3"/>
          <p:cNvPicPr>
            <a:picLocks noChangeAspect="1"/>
          </p:cNvPicPr>
          <p:nvPr/>
        </p:nvPicPr>
        <p:blipFill>
          <a:blip r:embed="rId2"/>
          <a:stretch>
            <a:fillRect/>
          </a:stretch>
        </p:blipFill>
        <p:spPr>
          <a:xfrm>
            <a:off x="1782418" y="4475191"/>
            <a:ext cx="2141468" cy="1671610"/>
          </a:xfrm>
          <a:prstGeom prst="rect">
            <a:avLst/>
          </a:prstGeom>
        </p:spPr>
      </p:pic>
    </p:spTree>
    <p:extLst>
      <p:ext uri="{BB962C8B-B14F-4D97-AF65-F5344CB8AC3E}">
        <p14:creationId xmlns:p14="http://schemas.microsoft.com/office/powerpoint/2010/main" val="5467968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95402" y="635000"/>
            <a:ext cx="9601196" cy="1714500"/>
          </a:xfrm>
        </p:spPr>
        <p:txBody>
          <a:bodyPr>
            <a:normAutofit fontScale="90000"/>
          </a:bodyPr>
          <a:lstStyle/>
          <a:p>
            <a:r>
              <a:rPr lang="he-IL" dirty="0" smtClean="0"/>
              <a:t>היבטים טכנולוגים (האם קיימת טכנולוגיה להפקת חשמל ממקור גאותרמי בצורה מסחרית?).</a:t>
            </a:r>
            <a:endParaRPr lang="he-IL" dirty="0"/>
          </a:p>
        </p:txBody>
      </p:sp>
      <p:sp>
        <p:nvSpPr>
          <p:cNvPr id="3" name="מציין מיקום תוכן 2"/>
          <p:cNvSpPr>
            <a:spLocks noGrp="1"/>
          </p:cNvSpPr>
          <p:nvPr>
            <p:ph idx="1"/>
          </p:nvPr>
        </p:nvSpPr>
        <p:spPr/>
        <p:txBody>
          <a:bodyPr>
            <a:normAutofit/>
          </a:bodyPr>
          <a:lstStyle/>
          <a:p>
            <a:r>
              <a:rPr lang="he-IL" dirty="0" smtClean="0"/>
              <a:t>לפעמים הזרם הגאותרמי פורץ ישירות מהאדמה אבל בדרך כלל </a:t>
            </a:r>
            <a:r>
              <a:rPr lang="he-IL" dirty="0" smtClean="0"/>
              <a:t>צריך לקדוח</a:t>
            </a:r>
            <a:r>
              <a:rPr lang="he-IL" dirty="0"/>
              <a:t> אל תוך המאגר התת-קרקעי. גם במקרה של קידוח </a:t>
            </a:r>
            <a:r>
              <a:rPr lang="he-IL" dirty="0" smtClean="0"/>
              <a:t>באר ישנה אפשרות שהזרם הגאותרמ</a:t>
            </a:r>
            <a:r>
              <a:rPr lang="he-IL" dirty="0" smtClean="0"/>
              <a:t>י יפרוץ בעצמו. קיימת גם </a:t>
            </a:r>
            <a:r>
              <a:rPr lang="he-IL" dirty="0"/>
              <a:t>אפשרות להתקין </a:t>
            </a:r>
            <a:r>
              <a:rPr lang="he-IL" dirty="0" smtClean="0"/>
              <a:t>משאבה</a:t>
            </a:r>
            <a:r>
              <a:rPr lang="he-IL" dirty="0"/>
              <a:t> לתוך הבאר ולשאוב את המים החמים מהמאגר אל ראש </a:t>
            </a:r>
            <a:r>
              <a:rPr lang="he-IL" dirty="0" smtClean="0"/>
              <a:t>הבאר. ישנה דרך נוספת, חדשה יחסית, שאותה אפשר לייצר גם כשמקור החום ללא מים. בדרך זו מזרימים מים למקור החום ושואבים אותם </a:t>
            </a:r>
            <a:r>
              <a:rPr lang="he-IL" dirty="0"/>
              <a:t>או </a:t>
            </a:r>
            <a:r>
              <a:rPr lang="he-IL" dirty="0" smtClean="0"/>
              <a:t>מוצאים את התערובת </a:t>
            </a:r>
            <a:r>
              <a:rPr lang="he-IL" dirty="0"/>
              <a:t>של מים חמים </a:t>
            </a:r>
            <a:r>
              <a:rPr lang="he-IL" dirty="0" smtClean="0"/>
              <a:t>וקיטור.</a:t>
            </a:r>
            <a:r>
              <a:rPr lang="he-IL" dirty="0"/>
              <a:t/>
            </a:r>
            <a:br>
              <a:rPr lang="he-IL" dirty="0"/>
            </a:br>
            <a:endParaRPr lang="he-IL" dirty="0"/>
          </a:p>
        </p:txBody>
      </p:sp>
      <p:pic>
        <p:nvPicPr>
          <p:cNvPr id="4" name="תמונה 3"/>
          <p:cNvPicPr>
            <a:picLocks noChangeAspect="1"/>
          </p:cNvPicPr>
          <p:nvPr/>
        </p:nvPicPr>
        <p:blipFill>
          <a:blip r:embed="rId2"/>
          <a:stretch>
            <a:fillRect/>
          </a:stretch>
        </p:blipFill>
        <p:spPr>
          <a:xfrm>
            <a:off x="1028700" y="4529437"/>
            <a:ext cx="2387599" cy="1655464"/>
          </a:xfrm>
          <a:prstGeom prst="rect">
            <a:avLst/>
          </a:prstGeom>
        </p:spPr>
      </p:pic>
    </p:spTree>
    <p:extLst>
      <p:ext uri="{BB962C8B-B14F-4D97-AF65-F5344CB8AC3E}">
        <p14:creationId xmlns:p14="http://schemas.microsoft.com/office/powerpoint/2010/main" val="1089506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smtClean="0"/>
              <a:t>היבטים </a:t>
            </a:r>
            <a:r>
              <a:rPr lang="he-IL" dirty="0" smtClean="0"/>
              <a:t>סביבתיים </a:t>
            </a:r>
            <a:r>
              <a:rPr lang="he-IL" dirty="0" smtClean="0"/>
              <a:t>(האם אנרגיה </a:t>
            </a:r>
            <a:r>
              <a:rPr lang="he-IL" dirty="0"/>
              <a:t>ג</a:t>
            </a:r>
            <a:r>
              <a:rPr lang="he-IL" dirty="0" smtClean="0"/>
              <a:t>אותרמית טובה לסביבה או מזהמת אותה?).</a:t>
            </a:r>
            <a:endParaRPr lang="he-IL" dirty="0"/>
          </a:p>
        </p:txBody>
      </p:sp>
      <p:sp>
        <p:nvSpPr>
          <p:cNvPr id="3" name="מציין מיקום תוכן 2"/>
          <p:cNvSpPr>
            <a:spLocks noGrp="1"/>
          </p:cNvSpPr>
          <p:nvPr>
            <p:ph idx="1"/>
          </p:nvPr>
        </p:nvSpPr>
        <p:spPr/>
        <p:txBody>
          <a:bodyPr/>
          <a:lstStyle/>
          <a:p>
            <a:r>
              <a:rPr lang="he-IL" dirty="0" smtClean="0"/>
              <a:t>אנרגיה גאותרמית היא אנרגיה מתחדשת ולכן היא טובה לסביבה. בנוסף אין </a:t>
            </a:r>
            <a:r>
              <a:rPr lang="he-IL" dirty="0"/>
              <a:t>זיהום אוויר, מכיוון שלא מתבצע תהליך בעירה.</a:t>
            </a:r>
          </a:p>
        </p:txBody>
      </p:sp>
      <p:pic>
        <p:nvPicPr>
          <p:cNvPr id="4" name="תמונה 3"/>
          <p:cNvPicPr>
            <a:picLocks noChangeAspect="1"/>
          </p:cNvPicPr>
          <p:nvPr/>
        </p:nvPicPr>
        <p:blipFill>
          <a:blip r:embed="rId2"/>
          <a:stretch>
            <a:fillRect/>
          </a:stretch>
        </p:blipFill>
        <p:spPr>
          <a:xfrm>
            <a:off x="2189991" y="3916017"/>
            <a:ext cx="2986848" cy="1791253"/>
          </a:xfrm>
          <a:prstGeom prst="rect">
            <a:avLst/>
          </a:prstGeom>
        </p:spPr>
      </p:pic>
    </p:spTree>
    <p:extLst>
      <p:ext uri="{BB962C8B-B14F-4D97-AF65-F5344CB8AC3E}">
        <p14:creationId xmlns:p14="http://schemas.microsoft.com/office/powerpoint/2010/main" val="1660818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95402" y="1580322"/>
            <a:ext cx="9601196" cy="705677"/>
          </a:xfrm>
        </p:spPr>
        <p:txBody>
          <a:bodyPr>
            <a:normAutofit fontScale="90000"/>
          </a:bodyPr>
          <a:lstStyle/>
          <a:p>
            <a:r>
              <a:rPr lang="he-IL" dirty="0" smtClean="0"/>
              <a:t>יתרונות </a:t>
            </a:r>
            <a:r>
              <a:rPr lang="he-IL" dirty="0" smtClean="0"/>
              <a:t>מקור אנרגיה גאותרמי</a:t>
            </a:r>
            <a:endParaRPr lang="he-IL" dirty="0"/>
          </a:p>
        </p:txBody>
      </p:sp>
      <p:sp>
        <p:nvSpPr>
          <p:cNvPr id="3" name="מציין מיקום תוכן 2"/>
          <p:cNvSpPr>
            <a:spLocks noGrp="1"/>
          </p:cNvSpPr>
          <p:nvPr>
            <p:ph idx="1"/>
          </p:nvPr>
        </p:nvSpPr>
        <p:spPr/>
        <p:txBody>
          <a:bodyPr>
            <a:normAutofit/>
          </a:bodyPr>
          <a:lstStyle/>
          <a:p>
            <a:r>
              <a:rPr lang="he-IL" dirty="0" smtClean="0"/>
              <a:t>יתרונות ייצור חשמל ממקור גאותרמי: זוהי </a:t>
            </a:r>
            <a:r>
              <a:rPr lang="he-IL" dirty="0" smtClean="0"/>
              <a:t>אנרגיה </a:t>
            </a:r>
            <a:r>
              <a:rPr lang="he-IL" dirty="0"/>
              <a:t>ללא יצירת זיהום </a:t>
            </a:r>
            <a:r>
              <a:rPr lang="he-IL" dirty="0" smtClean="0"/>
              <a:t>סביבתי או זיהום אוויר, זהו מקור </a:t>
            </a:r>
            <a:r>
              <a:rPr lang="he-IL" dirty="0"/>
              <a:t>אנרגיה </a:t>
            </a:r>
            <a:r>
              <a:rPr lang="he-IL" dirty="0" smtClean="0"/>
              <a:t>אמין-הסיבות לכך הם שאין תלות באספקת דלק או במחירו, במזג האוויר, ואין הבדלים בין יום ללילה. בנוסף המקור לא דורש שטחים גדולים ולכן לא משפיע </a:t>
            </a:r>
            <a:r>
              <a:rPr lang="he-IL" dirty="0" smtClean="0"/>
              <a:t>על </a:t>
            </a:r>
            <a:r>
              <a:rPr lang="he-IL" dirty="0" smtClean="0"/>
              <a:t>הנוף, וקל מאוד לבנות יחידות </a:t>
            </a:r>
            <a:r>
              <a:rPr lang="he-IL" dirty="0" smtClean="0"/>
              <a:t>מדולריות </a:t>
            </a:r>
            <a:r>
              <a:rPr lang="he-IL" dirty="0" smtClean="0"/>
              <a:t>(יחידות שקל להרכיב ולהעביר בקלות) </a:t>
            </a:r>
            <a:r>
              <a:rPr lang="he-IL" dirty="0"/>
              <a:t>להפקת אנרגיה ממקור גיאותרמי</a:t>
            </a:r>
            <a:r>
              <a:rPr lang="he-IL" dirty="0" smtClean="0"/>
              <a:t>.</a:t>
            </a:r>
            <a:endParaRPr lang="he-IL" dirty="0" smtClean="0"/>
          </a:p>
        </p:txBody>
      </p:sp>
      <p:pic>
        <p:nvPicPr>
          <p:cNvPr id="4" name="תמונה 3"/>
          <p:cNvPicPr>
            <a:picLocks noChangeAspect="1"/>
          </p:cNvPicPr>
          <p:nvPr/>
        </p:nvPicPr>
        <p:blipFill>
          <a:blip r:embed="rId2"/>
          <a:stretch>
            <a:fillRect/>
          </a:stretch>
        </p:blipFill>
        <p:spPr>
          <a:xfrm>
            <a:off x="9334838" y="1111384"/>
            <a:ext cx="2187375" cy="1174615"/>
          </a:xfrm>
          <a:prstGeom prst="rect">
            <a:avLst/>
          </a:prstGeom>
        </p:spPr>
      </p:pic>
    </p:spTree>
    <p:extLst>
      <p:ext uri="{BB962C8B-B14F-4D97-AF65-F5344CB8AC3E}">
        <p14:creationId xmlns:p14="http://schemas.microsoft.com/office/powerpoint/2010/main" val="3487137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חסרונות מקור </a:t>
            </a:r>
            <a:r>
              <a:rPr lang="he-IL" dirty="0" smtClean="0"/>
              <a:t>אנרגיה גאותרמי</a:t>
            </a:r>
            <a:endParaRPr lang="he-IL" dirty="0"/>
          </a:p>
        </p:txBody>
      </p:sp>
      <p:sp>
        <p:nvSpPr>
          <p:cNvPr id="3" name="מציין מיקום תוכן 2"/>
          <p:cNvSpPr>
            <a:spLocks noGrp="1"/>
          </p:cNvSpPr>
          <p:nvPr>
            <p:ph idx="1"/>
          </p:nvPr>
        </p:nvSpPr>
        <p:spPr/>
        <p:txBody>
          <a:bodyPr/>
          <a:lstStyle/>
          <a:p>
            <a:r>
              <a:rPr lang="he-IL" dirty="0"/>
              <a:t>חסרונות </a:t>
            </a:r>
            <a:r>
              <a:rPr lang="he-IL" dirty="0" smtClean="0"/>
              <a:t>ייצור חשמל מקור </a:t>
            </a:r>
            <a:r>
              <a:rPr lang="he-IL" dirty="0"/>
              <a:t>גאותרמי: האנרגיה ניתנת רק לשימוש </a:t>
            </a:r>
            <a:r>
              <a:rPr lang="he-IL" dirty="0" smtClean="0"/>
              <a:t>מקומי, </a:t>
            </a:r>
            <a:r>
              <a:rPr lang="he-IL" dirty="0"/>
              <a:t>ואפשר לייצר אותה רק באזורים מסוימים </a:t>
            </a:r>
            <a:r>
              <a:rPr lang="he-IL" dirty="0" smtClean="0"/>
              <a:t>בעולם. </a:t>
            </a:r>
            <a:r>
              <a:rPr lang="he-IL" dirty="0"/>
              <a:t>צריך להחזיר את המים החמים לפנים כדור הארץ כדי למנוע שקיעת קרקע (ליקוי בניה חמור</a:t>
            </a:r>
            <a:r>
              <a:rPr lang="he-IL" dirty="0" smtClean="0"/>
              <a:t>). </a:t>
            </a:r>
            <a:r>
              <a:rPr lang="he-IL" dirty="0"/>
              <a:t>צריך לקדוח עמוק מה שמקשה על יצור האנרגיה, וצריך השקעת משאבים גדולה מאוד.</a:t>
            </a:r>
          </a:p>
          <a:p>
            <a:endParaRPr lang="he-IL" dirty="0"/>
          </a:p>
        </p:txBody>
      </p:sp>
      <p:pic>
        <p:nvPicPr>
          <p:cNvPr id="4" name="תמונה 3"/>
          <p:cNvPicPr>
            <a:picLocks noChangeAspect="1"/>
          </p:cNvPicPr>
          <p:nvPr/>
        </p:nvPicPr>
        <p:blipFill>
          <a:blip r:embed="rId2"/>
          <a:stretch>
            <a:fillRect/>
          </a:stretch>
        </p:blipFill>
        <p:spPr>
          <a:xfrm>
            <a:off x="1460500" y="3935031"/>
            <a:ext cx="2757487" cy="1835531"/>
          </a:xfrm>
          <a:prstGeom prst="rect">
            <a:avLst/>
          </a:prstGeom>
        </p:spPr>
      </p:pic>
    </p:spTree>
    <p:extLst>
      <p:ext uri="{BB962C8B-B14F-4D97-AF65-F5344CB8AC3E}">
        <p14:creationId xmlns:p14="http://schemas.microsoft.com/office/powerpoint/2010/main" val="6984214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אורגני">
  <a:themeElements>
    <a:clrScheme name="אורגני">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אורגני">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אורגני">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119</TotalTime>
  <Words>456</Words>
  <Application>Microsoft Office PowerPoint</Application>
  <PresentationFormat>מסך רחב</PresentationFormat>
  <Paragraphs>23</Paragraphs>
  <Slides>10</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10</vt:i4>
      </vt:variant>
    </vt:vector>
  </HeadingPairs>
  <TitlesOfParts>
    <vt:vector size="14" baseType="lpstr">
      <vt:lpstr>Arial</vt:lpstr>
      <vt:lpstr>Garamond</vt:lpstr>
      <vt:lpstr>Times New Roman</vt:lpstr>
      <vt:lpstr>אורגני</vt:lpstr>
      <vt:lpstr>מקור אנרגיה גאותרמי</vt:lpstr>
      <vt:lpstr>כיצד משתמשים באנרגיה גאותרמית להפקת חשמל?</vt:lpstr>
      <vt:lpstr>היכן יש למקם את תחנת הכוח הפועלת על אנרגיה גאותרמית?</vt:lpstr>
      <vt:lpstr>האם משתמשים באנרגיה גאותרמית ליצרית חשמל בארץ?</vt:lpstr>
      <vt:lpstr>היבטים כלכלים (האם אנרגיה גאותרמית יקרה או זולה?).</vt:lpstr>
      <vt:lpstr>היבטים טכנולוגים (האם קיימת טכנולוגיה להפקת חשמל ממקור גאותרמי בצורה מסחרית?).</vt:lpstr>
      <vt:lpstr>היבטים סביבתיים (האם אנרגיה גאותרמית טובה לסביבה או מזהמת אותה?).</vt:lpstr>
      <vt:lpstr>יתרונות מקור אנרגיה גאותרמי</vt:lpstr>
      <vt:lpstr>חסרונות מקור אנרגיה גאותרמי</vt:lpstr>
      <vt:lpstr>רשימת מקורות</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אנרגיה גאותרמית</dc:title>
  <dc:creator>Ronit</dc:creator>
  <cp:lastModifiedBy>Ronit</cp:lastModifiedBy>
  <cp:revision>14</cp:revision>
  <dcterms:created xsi:type="dcterms:W3CDTF">2022-03-23T14:14:13Z</dcterms:created>
  <dcterms:modified xsi:type="dcterms:W3CDTF">2022-03-29T14:34:14Z</dcterms:modified>
</cp:coreProperties>
</file>