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5" r:id="rId3"/>
    <p:sldId id="257" r:id="rId4"/>
    <p:sldId id="258" r:id="rId5"/>
    <p:sldId id="259" r:id="rId6"/>
    <p:sldId id="260" r:id="rId7"/>
    <p:sldId id="262" r:id="rId8"/>
    <p:sldId id="261" r:id="rId9"/>
    <p:sldId id="263" r:id="rId10"/>
    <p:sldId id="264" r:id="rId1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29" autoAdjust="0"/>
    <p:restoredTop sz="94660"/>
  </p:normalViewPr>
  <p:slideViewPr>
    <p:cSldViewPr snapToGrid="0">
      <p:cViewPr varScale="1">
        <p:scale>
          <a:sx n="96" d="100"/>
          <a:sy n="96" d="100"/>
        </p:scale>
        <p:origin x="9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B12427ED-5299-4921-B41C-8B4D6FA56288}"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84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22052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423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7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3291031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63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08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74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230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66400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82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396078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12427ED-5299-4921-B41C-8B4D6FA56288}"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15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12427ED-5299-4921-B41C-8B4D6FA56288}"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1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339956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12427ED-5299-4921-B41C-8B4D6FA56288}"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01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B254DB4-9065-496F-B214-8C1C7AD89565}" type="datetimeFigureOut">
              <a:rPr lang="he-IL" smtClean="0"/>
              <a:t>כ"ה/אדר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257901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254DB4-9065-496F-B214-8C1C7AD89565}" type="datetimeFigureOut">
              <a:rPr lang="he-IL" smtClean="0"/>
              <a:t>כ"ה/אדר ב/תשפ"ב</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2427ED-5299-4921-B41C-8B4D6FA56288}" type="slidenum">
              <a:rPr lang="he-IL" smtClean="0"/>
              <a:t>‹#›</a:t>
            </a:fld>
            <a:endParaRPr lang="he-IL"/>
          </a:p>
        </p:txBody>
      </p:sp>
    </p:spTree>
    <p:extLst>
      <p:ext uri="{BB962C8B-B14F-4D97-AF65-F5344CB8AC3E}">
        <p14:creationId xmlns:p14="http://schemas.microsoft.com/office/powerpoint/2010/main" val="415681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he.wikipedia.org/wiki/%D7%92%D7%96" TargetMode="External"/><Relationship Id="rId13" Type="http://schemas.openxmlformats.org/officeDocument/2006/relationships/hyperlink" Target="https://he.wikipedia.org/wiki/%D7%92%D7%A0%D7%A8%D7%98%D7%95%D7%A8" TargetMode="External"/><Relationship Id="rId3" Type="http://schemas.openxmlformats.org/officeDocument/2006/relationships/hyperlink" Target="https://he.wikipedia.org/wiki/%D7%9C%D7%97%D7%A5" TargetMode="External"/><Relationship Id="rId7" Type="http://schemas.openxmlformats.org/officeDocument/2006/relationships/hyperlink" Target="https://he.wikipedia.org/wiki/%D7%9E%D7%97%D7%9C%D7%99%D7%A3_%D7%97%D7%95%D7%9D" TargetMode="External"/><Relationship Id="rId12" Type="http://schemas.openxmlformats.org/officeDocument/2006/relationships/hyperlink" Target="https://he.wikipedia.org/wiki/%D7%98%D7%95%D7%A8%D7%91%D7%99%D7%A0%D7%94" TargetMode="External"/><Relationship Id="rId2" Type="http://schemas.openxmlformats.org/officeDocument/2006/relationships/hyperlink" Target="https://he.wikipedia.org/wiki/%D7%91%D7%90%D7%A8_%D7%9E%D7%99%D7%9D" TargetMode="External"/><Relationship Id="rId1" Type="http://schemas.openxmlformats.org/officeDocument/2006/relationships/slideLayout" Target="../slideLayouts/slideLayout2.xml"/><Relationship Id="rId6" Type="http://schemas.openxmlformats.org/officeDocument/2006/relationships/hyperlink" Target="https://he.wikipedia.org/wiki/%D7%A7%D7%99%D7%98%D7%95%D7%A8" TargetMode="External"/><Relationship Id="rId11" Type="http://schemas.openxmlformats.org/officeDocument/2006/relationships/hyperlink" Target="https://he.wikipedia.org/wiki/%D7%A4%D7%A0%D7%98%D7%90%D7%9F" TargetMode="External"/><Relationship Id="rId5" Type="http://schemas.openxmlformats.org/officeDocument/2006/relationships/hyperlink" Target="https://he.wikipedia.org/wiki/%D7%9E%D7%99%D7%9D" TargetMode="External"/><Relationship Id="rId10" Type="http://schemas.openxmlformats.org/officeDocument/2006/relationships/hyperlink" Target="https://he.wikipedia.org/wiki/%D7%91%D7%95%D7%98%D7%90%D7%9F" TargetMode="External"/><Relationship Id="rId4" Type="http://schemas.openxmlformats.org/officeDocument/2006/relationships/hyperlink" Target="https://he.wikipedia.org/wiki/%D7%9E%D7%A9%D7%90%D7%91%D7%94" TargetMode="External"/><Relationship Id="rId9" Type="http://schemas.openxmlformats.org/officeDocument/2006/relationships/hyperlink" Target="https://he.wikipedia.org/wiki/%D7%A0%D7%A7%D7%95%D7%93%D7%AA_%D7%94%D7%A8%D7%AA%D7%99%D7%97%D7%9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מקור אנרגיה גאותרמי</a:t>
            </a:r>
            <a:endParaRPr lang="he-IL" dirty="0"/>
          </a:p>
        </p:txBody>
      </p:sp>
      <p:sp>
        <p:nvSpPr>
          <p:cNvPr id="3" name="כותרת משנה 2"/>
          <p:cNvSpPr>
            <a:spLocks noGrp="1"/>
          </p:cNvSpPr>
          <p:nvPr>
            <p:ph type="subTitle" idx="1"/>
          </p:nvPr>
        </p:nvSpPr>
        <p:spPr/>
        <p:txBody>
          <a:bodyPr/>
          <a:lstStyle/>
          <a:p>
            <a:r>
              <a:rPr lang="he-IL" dirty="0" smtClean="0"/>
              <a:t>מגישים: אפרים צור, גלעד </a:t>
            </a:r>
            <a:r>
              <a:rPr lang="he-IL" dirty="0" err="1" smtClean="0"/>
              <a:t>הכסטר</a:t>
            </a:r>
            <a:r>
              <a:rPr lang="he-IL" dirty="0" smtClean="0"/>
              <a:t> ומעין </a:t>
            </a:r>
            <a:r>
              <a:rPr lang="he-IL" dirty="0" err="1" smtClean="0"/>
              <a:t>גרינבלט</a:t>
            </a:r>
            <a:endParaRPr lang="he-IL" dirty="0"/>
          </a:p>
        </p:txBody>
      </p:sp>
    </p:spTree>
    <p:extLst>
      <p:ext uri="{BB962C8B-B14F-4D97-AF65-F5344CB8AC3E}">
        <p14:creationId xmlns:p14="http://schemas.microsoft.com/office/powerpoint/2010/main" val="824991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רשימת מקורות</a:t>
            </a:r>
            <a:endParaRPr lang="he-IL" dirty="0"/>
          </a:p>
        </p:txBody>
      </p:sp>
      <p:sp>
        <p:nvSpPr>
          <p:cNvPr id="3" name="מציין מיקום תוכן 2"/>
          <p:cNvSpPr>
            <a:spLocks noGrp="1"/>
          </p:cNvSpPr>
          <p:nvPr>
            <p:ph idx="1"/>
          </p:nvPr>
        </p:nvSpPr>
        <p:spPr/>
        <p:txBody>
          <a:bodyPr>
            <a:normAutofit fontScale="85000" lnSpcReduction="10000"/>
          </a:bodyPr>
          <a:lstStyle/>
          <a:p>
            <a:r>
              <a:rPr lang="he-IL" dirty="0" smtClean="0"/>
              <a:t>ויקיפדיה</a:t>
            </a:r>
          </a:p>
          <a:p>
            <a:pPr marL="0" indent="0">
              <a:buNone/>
            </a:pPr>
            <a:r>
              <a:rPr lang="en-US" dirty="0"/>
              <a:t>https://he.wikipedia.org/wiki/%D7%90%D7%A0%D7%A8%D7%92%D7%99%D7%94_%D7%92%D7%90%D7%95%D7%AA%D7%A8%D7%9E%D7%99%D7%AA</a:t>
            </a:r>
            <a:endParaRPr lang="he-IL" dirty="0" smtClean="0"/>
          </a:p>
          <a:p>
            <a:r>
              <a:rPr lang="he-IL" dirty="0" smtClean="0"/>
              <a:t>מכון דוידסון (הזרוע החינוכית של מכון ויצמן)</a:t>
            </a:r>
          </a:p>
          <a:p>
            <a:pPr marL="0" indent="0">
              <a:buNone/>
            </a:pPr>
            <a:r>
              <a:rPr lang="en-US" dirty="0"/>
              <a:t>https://davidson.weizmann.ac.il/online/askexpert/earth_sci/%D7%9E%D7%94-%D7%94%D7%99%D7%90-%D7%90%D7%A0%D7%A8%D7%92%D7%99%D7%94-%D7%92%D7%99%D7%90%D7%95%D7%AA%D7%A8%D7%9E%D7%99%D7%AA-%D7%A8%D7%95%D7%95%D7%99%D7%98%D7%9C</a:t>
            </a:r>
            <a:endParaRPr lang="he-IL" dirty="0" smtClean="0"/>
          </a:p>
          <a:p>
            <a:r>
              <a:rPr lang="he-IL" dirty="0" smtClean="0"/>
              <a:t>הספר מדעי החומר לכיתה ח עמוד 172</a:t>
            </a:r>
            <a:endParaRPr lang="he-IL" dirty="0"/>
          </a:p>
        </p:txBody>
      </p:sp>
      <p:pic>
        <p:nvPicPr>
          <p:cNvPr id="4" name="תמונה 3"/>
          <p:cNvPicPr>
            <a:picLocks noChangeAspect="1"/>
          </p:cNvPicPr>
          <p:nvPr/>
        </p:nvPicPr>
        <p:blipFill>
          <a:blip r:embed="rId2"/>
          <a:stretch>
            <a:fillRect/>
          </a:stretch>
        </p:blipFill>
        <p:spPr>
          <a:xfrm>
            <a:off x="939800" y="732154"/>
            <a:ext cx="1449366" cy="1664355"/>
          </a:xfrm>
          <a:prstGeom prst="rect">
            <a:avLst/>
          </a:prstGeom>
        </p:spPr>
      </p:pic>
      <p:pic>
        <p:nvPicPr>
          <p:cNvPr id="5" name="תמונה 4"/>
          <p:cNvPicPr>
            <a:picLocks noChangeAspect="1"/>
          </p:cNvPicPr>
          <p:nvPr/>
        </p:nvPicPr>
        <p:blipFill>
          <a:blip r:embed="rId3"/>
          <a:stretch>
            <a:fillRect/>
          </a:stretch>
        </p:blipFill>
        <p:spPr>
          <a:xfrm>
            <a:off x="2514600" y="732153"/>
            <a:ext cx="1614466" cy="1614466"/>
          </a:xfrm>
          <a:prstGeom prst="rect">
            <a:avLst/>
          </a:prstGeom>
        </p:spPr>
      </p:pic>
      <p:pic>
        <p:nvPicPr>
          <p:cNvPr id="6" name="תמונה 5"/>
          <p:cNvPicPr>
            <a:picLocks noChangeAspect="1"/>
          </p:cNvPicPr>
          <p:nvPr/>
        </p:nvPicPr>
        <p:blipFill>
          <a:blip r:embed="rId4"/>
          <a:stretch>
            <a:fillRect/>
          </a:stretch>
        </p:blipFill>
        <p:spPr>
          <a:xfrm>
            <a:off x="9393238" y="717825"/>
            <a:ext cx="1628794" cy="1628794"/>
          </a:xfrm>
          <a:prstGeom prst="rect">
            <a:avLst/>
          </a:prstGeom>
        </p:spPr>
      </p:pic>
    </p:spTree>
    <p:extLst>
      <p:ext uri="{BB962C8B-B14F-4D97-AF65-F5344CB8AC3E}">
        <p14:creationId xmlns:p14="http://schemas.microsoft.com/office/powerpoint/2010/main" val="370574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מהו מקור אנרגיה גאותרמי?</a:t>
            </a:r>
            <a:endParaRPr lang="he-IL" dirty="0"/>
          </a:p>
        </p:txBody>
      </p:sp>
      <p:sp>
        <p:nvSpPr>
          <p:cNvPr id="3" name="מציין מיקום תוכן 2"/>
          <p:cNvSpPr>
            <a:spLocks noGrp="1"/>
          </p:cNvSpPr>
          <p:nvPr>
            <p:ph idx="1"/>
          </p:nvPr>
        </p:nvSpPr>
        <p:spPr/>
        <p:txBody>
          <a:bodyPr/>
          <a:lstStyle/>
          <a:p>
            <a:r>
              <a:rPr lang="he-IL" dirty="0" smtClean="0"/>
              <a:t>אנרגיה גאותרמית זוהי אנרגיה שמבוססת על חום שנמצא מתחת לאדמה. בהפקת חשמל ממקור גאותרמי </a:t>
            </a:r>
            <a:r>
              <a:rPr lang="he-IL" dirty="0" smtClean="0"/>
              <a:t>משתמשים </a:t>
            </a:r>
            <a:r>
              <a:rPr lang="he-IL" dirty="0" err="1" smtClean="0"/>
              <a:t>בגיי</a:t>
            </a:r>
            <a:endParaRPr lang="he-IL" dirty="0"/>
          </a:p>
        </p:txBody>
      </p:sp>
    </p:spTree>
    <p:extLst>
      <p:ext uri="{BB962C8B-B14F-4D97-AF65-F5344CB8AC3E}">
        <p14:creationId xmlns:p14="http://schemas.microsoft.com/office/powerpoint/2010/main" val="3052960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כיצד משתמשים </a:t>
            </a:r>
            <a:r>
              <a:rPr lang="he-IL" dirty="0"/>
              <a:t>אנרגיה </a:t>
            </a:r>
            <a:r>
              <a:rPr lang="he-IL" dirty="0" smtClean="0"/>
              <a:t>גאותרמית להפקת חשמל?</a:t>
            </a:r>
            <a:endParaRPr lang="he-IL" dirty="0"/>
          </a:p>
        </p:txBody>
      </p:sp>
      <p:sp>
        <p:nvSpPr>
          <p:cNvPr id="3" name="מציין מיקום תוכן 2"/>
          <p:cNvSpPr>
            <a:spLocks noGrp="1"/>
          </p:cNvSpPr>
          <p:nvPr>
            <p:ph idx="1"/>
          </p:nvPr>
        </p:nvSpPr>
        <p:spPr/>
        <p:txBody>
          <a:bodyPr/>
          <a:lstStyle/>
          <a:p>
            <a:r>
              <a:rPr lang="he-IL" dirty="0" smtClean="0"/>
              <a:t>במקור אנרגיה גאותרמי מפיקים אנרגיה באמצעות חום הקיים במעמקי כדור הארץ. לרוב משתמשים בגייזרים הפורצים מהאדמה באופן טבעי או מלאכותי כדי להניע טורבינות וכך ליצור חשמל. לפעמים ישתמשו בחום של לבה באזורים וולקנים או במים חמים שפורצים מעל פני האדמה.</a:t>
            </a:r>
            <a:endParaRPr lang="he-IL" dirty="0"/>
          </a:p>
        </p:txBody>
      </p:sp>
      <p:pic>
        <p:nvPicPr>
          <p:cNvPr id="4" name="תמונה 3"/>
          <p:cNvPicPr>
            <a:picLocks noChangeAspect="1"/>
          </p:cNvPicPr>
          <p:nvPr/>
        </p:nvPicPr>
        <p:blipFill>
          <a:blip r:embed="rId2"/>
          <a:stretch>
            <a:fillRect/>
          </a:stretch>
        </p:blipFill>
        <p:spPr>
          <a:xfrm>
            <a:off x="1581259" y="3973648"/>
            <a:ext cx="2724150" cy="1809614"/>
          </a:xfrm>
          <a:prstGeom prst="rect">
            <a:avLst/>
          </a:prstGeom>
        </p:spPr>
      </p:pic>
    </p:spTree>
    <p:extLst>
      <p:ext uri="{BB962C8B-B14F-4D97-AF65-F5344CB8AC3E}">
        <p14:creationId xmlns:p14="http://schemas.microsoft.com/office/powerpoint/2010/main" val="845169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היכן יש למקם את תחנת הכוח הפועלת על אנרגיה גאותרמית?</a:t>
            </a:r>
            <a:endParaRPr lang="he-IL" dirty="0"/>
          </a:p>
        </p:txBody>
      </p:sp>
      <p:sp>
        <p:nvSpPr>
          <p:cNvPr id="3" name="מציין מיקום תוכן 2"/>
          <p:cNvSpPr>
            <a:spLocks noGrp="1"/>
          </p:cNvSpPr>
          <p:nvPr>
            <p:ph idx="1"/>
          </p:nvPr>
        </p:nvSpPr>
        <p:spPr/>
        <p:txBody>
          <a:bodyPr/>
          <a:lstStyle/>
          <a:p>
            <a:r>
              <a:rPr lang="he-IL" dirty="0" smtClean="0"/>
              <a:t>צריך למקם את תחנת הכוח במקומות בהם זמינה האנרגיה הגאותרמית. לרוב אלה יהיו מקומת פעילים מבחינה טקטונית או </a:t>
            </a:r>
            <a:r>
              <a:rPr lang="he-IL" dirty="0" err="1" smtClean="0"/>
              <a:t>איזורים</a:t>
            </a:r>
            <a:r>
              <a:rPr lang="he-IL" dirty="0" smtClean="0"/>
              <a:t> וולקנים (אזורים עם הרי געש).</a:t>
            </a:r>
            <a:endParaRPr lang="he-IL" dirty="0"/>
          </a:p>
        </p:txBody>
      </p:sp>
      <p:pic>
        <p:nvPicPr>
          <p:cNvPr id="4" name="תמונה 3"/>
          <p:cNvPicPr>
            <a:picLocks noChangeAspect="1"/>
          </p:cNvPicPr>
          <p:nvPr/>
        </p:nvPicPr>
        <p:blipFill>
          <a:blip r:embed="rId2"/>
          <a:stretch>
            <a:fillRect/>
          </a:stretch>
        </p:blipFill>
        <p:spPr>
          <a:xfrm rot="891033">
            <a:off x="7708899" y="3726369"/>
            <a:ext cx="2895600" cy="1808636"/>
          </a:xfrm>
          <a:prstGeom prst="rect">
            <a:avLst/>
          </a:prstGeom>
        </p:spPr>
      </p:pic>
    </p:spTree>
    <p:extLst>
      <p:ext uri="{BB962C8B-B14F-4D97-AF65-F5344CB8AC3E}">
        <p14:creationId xmlns:p14="http://schemas.microsoft.com/office/powerpoint/2010/main" val="2263015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האם משתמשים באנרגיה גאותרמית ליצרית חשמל בארץ?</a:t>
            </a:r>
            <a:endParaRPr lang="he-IL" dirty="0"/>
          </a:p>
        </p:txBody>
      </p:sp>
      <p:sp>
        <p:nvSpPr>
          <p:cNvPr id="3" name="מציין מיקום תוכן 2"/>
          <p:cNvSpPr>
            <a:spLocks noGrp="1"/>
          </p:cNvSpPr>
          <p:nvPr>
            <p:ph idx="1"/>
          </p:nvPr>
        </p:nvSpPr>
        <p:spPr/>
        <p:txBody>
          <a:bodyPr/>
          <a:lstStyle/>
          <a:p>
            <a:r>
              <a:rPr lang="he-IL" dirty="0" smtClean="0"/>
              <a:t>ב- 2009 התגלה לראשונה מקור גאותרמי ראשון ברמת הגולן (כיוון שזהו אזור עם הרבה התפרצויות וולקנית). </a:t>
            </a:r>
            <a:endParaRPr lang="he-IL" dirty="0"/>
          </a:p>
        </p:txBody>
      </p:sp>
      <p:pic>
        <p:nvPicPr>
          <p:cNvPr id="4" name="תמונה 3"/>
          <p:cNvPicPr>
            <a:picLocks noChangeAspect="1"/>
          </p:cNvPicPr>
          <p:nvPr/>
        </p:nvPicPr>
        <p:blipFill>
          <a:blip r:embed="rId2"/>
          <a:stretch>
            <a:fillRect/>
          </a:stretch>
        </p:blipFill>
        <p:spPr>
          <a:xfrm>
            <a:off x="3190187" y="3823669"/>
            <a:ext cx="2838907" cy="1890712"/>
          </a:xfrm>
          <a:prstGeom prst="rect">
            <a:avLst/>
          </a:prstGeom>
        </p:spPr>
      </p:pic>
      <p:pic>
        <p:nvPicPr>
          <p:cNvPr id="5" name="תמונה 4"/>
          <p:cNvPicPr>
            <a:picLocks noChangeAspect="1"/>
          </p:cNvPicPr>
          <p:nvPr/>
        </p:nvPicPr>
        <p:blipFill>
          <a:blip r:embed="rId3"/>
          <a:stretch>
            <a:fillRect/>
          </a:stretch>
        </p:blipFill>
        <p:spPr>
          <a:xfrm rot="2332144">
            <a:off x="8235688" y="3333924"/>
            <a:ext cx="1205451" cy="2870200"/>
          </a:xfrm>
          <a:prstGeom prst="rect">
            <a:avLst/>
          </a:prstGeom>
        </p:spPr>
      </p:pic>
    </p:spTree>
    <p:extLst>
      <p:ext uri="{BB962C8B-B14F-4D97-AF65-F5344CB8AC3E}">
        <p14:creationId xmlns:p14="http://schemas.microsoft.com/office/powerpoint/2010/main" val="238426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היבטים כלכלים (האם אנרגיה גאותרמית יקרה או זולה?).</a:t>
            </a:r>
            <a:endParaRPr lang="he-IL" dirty="0"/>
          </a:p>
        </p:txBody>
      </p:sp>
      <p:sp>
        <p:nvSpPr>
          <p:cNvPr id="3" name="מציין מיקום תוכן 2"/>
          <p:cNvSpPr>
            <a:spLocks noGrp="1"/>
          </p:cNvSpPr>
          <p:nvPr>
            <p:ph idx="1"/>
          </p:nvPr>
        </p:nvSpPr>
        <p:spPr/>
        <p:txBody>
          <a:bodyPr/>
          <a:lstStyle/>
          <a:p>
            <a:r>
              <a:rPr lang="he-IL" dirty="0" smtClean="0"/>
              <a:t>את הערך הכלכלי של מקור גאותרמי קובעים מספר פרמטרים: מיקום במקור, העומק שצריך לקדוח כדי להגיע למקור עם חום שמספיק לייצור אנרגיה וחשמל, טמפרטורת המים האדים והקיטור </a:t>
            </a:r>
            <a:r>
              <a:rPr lang="he-IL" dirty="0"/>
              <a:t>של המקור, קצב אפשרי לשאיבת </a:t>
            </a:r>
            <a:r>
              <a:rPr lang="he-IL" dirty="0" smtClean="0"/>
              <a:t>המים </a:t>
            </a:r>
            <a:r>
              <a:rPr lang="he-IL" dirty="0"/>
              <a:t>או </a:t>
            </a:r>
            <a:r>
              <a:rPr lang="he-IL" dirty="0" smtClean="0"/>
              <a:t>הקיטור, כמות </a:t>
            </a:r>
            <a:r>
              <a:rPr lang="he-IL" dirty="0"/>
              <a:t>המלחים המומסים במים והרכבם. </a:t>
            </a:r>
            <a:r>
              <a:rPr lang="he-IL" dirty="0" smtClean="0"/>
              <a:t>לרוב, </a:t>
            </a:r>
            <a:r>
              <a:rPr lang="he-IL" dirty="0"/>
              <a:t>כאשר ניתן לשאוב כמות של יותר מ 50 ליטרים מים חמים בשנייה, כדאי כלכלית לנצל מקור אנרגיה </a:t>
            </a:r>
            <a:r>
              <a:rPr lang="he-IL" dirty="0" smtClean="0"/>
              <a:t>זה. אבל רק כאשר </a:t>
            </a:r>
            <a:r>
              <a:rPr lang="he-IL" dirty="0"/>
              <a:t>טמפרטורת המים היוצאים עולה על 150 מעלות צלסיוס, כדאי לייצר מהם חשמל.</a:t>
            </a:r>
          </a:p>
        </p:txBody>
      </p:sp>
      <p:pic>
        <p:nvPicPr>
          <p:cNvPr id="4" name="תמונה 3"/>
          <p:cNvPicPr>
            <a:picLocks noChangeAspect="1"/>
          </p:cNvPicPr>
          <p:nvPr/>
        </p:nvPicPr>
        <p:blipFill>
          <a:blip r:embed="rId2"/>
          <a:stretch>
            <a:fillRect/>
          </a:stretch>
        </p:blipFill>
        <p:spPr>
          <a:xfrm>
            <a:off x="1782418" y="4475191"/>
            <a:ext cx="2141468" cy="1671610"/>
          </a:xfrm>
          <a:prstGeom prst="rect">
            <a:avLst/>
          </a:prstGeom>
        </p:spPr>
      </p:pic>
    </p:spTree>
    <p:extLst>
      <p:ext uri="{BB962C8B-B14F-4D97-AF65-F5344CB8AC3E}">
        <p14:creationId xmlns:p14="http://schemas.microsoft.com/office/powerpoint/2010/main" val="546796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635000"/>
            <a:ext cx="9601196" cy="1714500"/>
          </a:xfrm>
        </p:spPr>
        <p:txBody>
          <a:bodyPr>
            <a:normAutofit fontScale="90000"/>
          </a:bodyPr>
          <a:lstStyle/>
          <a:p>
            <a:r>
              <a:rPr lang="he-IL" dirty="0" smtClean="0"/>
              <a:t>היבטים טכנולוגים (האם קיימת טכנולוגיה להפקת חשמל ממקור גאותרמי בצורה מסחרית?).</a:t>
            </a:r>
            <a:endParaRPr lang="he-IL" dirty="0"/>
          </a:p>
        </p:txBody>
      </p:sp>
      <p:sp>
        <p:nvSpPr>
          <p:cNvPr id="3" name="מציין מיקום תוכן 2"/>
          <p:cNvSpPr>
            <a:spLocks noGrp="1"/>
          </p:cNvSpPr>
          <p:nvPr>
            <p:ph idx="1"/>
          </p:nvPr>
        </p:nvSpPr>
        <p:spPr/>
        <p:txBody>
          <a:bodyPr>
            <a:normAutofit fontScale="70000" lnSpcReduction="20000"/>
          </a:bodyPr>
          <a:lstStyle/>
          <a:p>
            <a:r>
              <a:rPr lang="he-IL" dirty="0" smtClean="0"/>
              <a:t>לפעמים הזרם הגאותרמי פורץ ישירות מהאדמה אבל בדרך כלל </a:t>
            </a:r>
            <a:r>
              <a:rPr lang="he-IL" dirty="0" err="1" smtClean="0"/>
              <a:t>צריך</a:t>
            </a:r>
            <a:r>
              <a:rPr lang="he-IL" dirty="0" err="1"/>
              <a:t>לקדוח</a:t>
            </a:r>
            <a:r>
              <a:rPr lang="he-IL" dirty="0"/>
              <a:t> </a:t>
            </a:r>
            <a:r>
              <a:rPr lang="he-IL" dirty="0">
                <a:hlinkClick r:id="rId2" tooltip="באר מים"/>
              </a:rPr>
              <a:t>באר</a:t>
            </a:r>
            <a:r>
              <a:rPr lang="he-IL" dirty="0"/>
              <a:t> אל תוך המאגר התת-קרקעי. גם במקרה של קידוח באר ישנה אפשרות שה</a:t>
            </a:r>
            <a:r>
              <a:rPr lang="he-IL" dirty="0">
                <a:hlinkClick r:id="rId3" tooltip="לחץ"/>
              </a:rPr>
              <a:t>לחץ</a:t>
            </a:r>
            <a:r>
              <a:rPr lang="he-IL" dirty="0"/>
              <a:t> במאגר מספיק גבוה, והזרם הגאותרמי יפרוץ בעצמו מפתח הבאר. ישנה גם אפשרות להתקין </a:t>
            </a:r>
            <a:r>
              <a:rPr lang="he-IL" dirty="0">
                <a:hlinkClick r:id="rId4" tooltip="משאבה"/>
              </a:rPr>
              <a:t>משאבה</a:t>
            </a:r>
            <a:r>
              <a:rPr lang="he-IL" dirty="0"/>
              <a:t> לתוך הבאר ולשאוב את המים החמים מהמאגר אל ראש הבאר. מקור החום הגאותרמי, הזמין לשימוש, נובע בדרך כלל מתערובת של </a:t>
            </a:r>
            <a:r>
              <a:rPr lang="he-IL" dirty="0">
                <a:hlinkClick r:id="rId5" tooltip="מים"/>
              </a:rPr>
              <a:t>מים</a:t>
            </a:r>
            <a:r>
              <a:rPr lang="he-IL" dirty="0"/>
              <a:t> חמים ו</a:t>
            </a:r>
            <a:r>
              <a:rPr lang="he-IL" dirty="0">
                <a:hlinkClick r:id="rId6" tooltip="קיטור"/>
              </a:rPr>
              <a:t>קיטור</a:t>
            </a:r>
            <a:r>
              <a:rPr lang="he-IL" dirty="0"/>
              <a:t>. רוב תחנות הכוח לייצור חשמל ממקורות גאותרמיים משתמשות בקיטור, ומחזירות את המים החמים ללא שימוש חזרה לאדמה.</a:t>
            </a:r>
          </a:p>
          <a:p>
            <a:r>
              <a:rPr lang="he-IL" dirty="0"/>
              <a:t>במקרים בהם טמפרטורת הזרם הגאותרמי אינה גבוהה דיה, כמות המים בתערובת גבוהה וה</a:t>
            </a:r>
            <a:r>
              <a:rPr lang="he-IL" dirty="0">
                <a:hlinkClick r:id="rId6" tooltip="קיטור"/>
              </a:rPr>
              <a:t>קיטור</a:t>
            </a:r>
            <a:r>
              <a:rPr lang="he-IL" dirty="0"/>
              <a:t> דל מכדי לשמש להפקת חשמל יעילה, או אף איננו קיים לעיתים (למשל, כאשר משתמשים במשאבה). במקרים אלה ניתן להשתמש בטכנולוגיה בינארית: המים שחוממו על ידי הזרם הגאותרמי מחממים, בעזרת </a:t>
            </a:r>
            <a:r>
              <a:rPr lang="he-IL" dirty="0">
                <a:hlinkClick r:id="rId7" tooltip="מחליף חום"/>
              </a:rPr>
              <a:t>מחליפי חום</a:t>
            </a:r>
            <a:r>
              <a:rPr lang="he-IL" dirty="0"/>
              <a:t>, </a:t>
            </a:r>
            <a:r>
              <a:rPr lang="he-IL" dirty="0">
                <a:hlinkClick r:id="rId8" tooltip="גז"/>
              </a:rPr>
              <a:t>גז</a:t>
            </a:r>
            <a:r>
              <a:rPr lang="he-IL" dirty="0"/>
              <a:t> הרותח בטמפרטורה שנמוכה מ</a:t>
            </a:r>
            <a:r>
              <a:rPr lang="he-IL" dirty="0">
                <a:hlinkClick r:id="rId9" tooltip="נקודת הרתיחה"/>
              </a:rPr>
              <a:t>נקודת הרתיחה</a:t>
            </a:r>
            <a:r>
              <a:rPr lang="he-IL" dirty="0"/>
              <a:t> של המים - כגון </a:t>
            </a:r>
            <a:r>
              <a:rPr lang="he-IL" dirty="0" err="1">
                <a:hlinkClick r:id="rId10" tooltip="בוטאן"/>
              </a:rPr>
              <a:t>בוטאן</a:t>
            </a:r>
            <a:r>
              <a:rPr lang="he-IL" dirty="0"/>
              <a:t> או </a:t>
            </a:r>
            <a:r>
              <a:rPr lang="he-IL" dirty="0" err="1">
                <a:hlinkClick r:id="rId11" tooltip="פנטאן"/>
              </a:rPr>
              <a:t>פנטאן</a:t>
            </a:r>
            <a:r>
              <a:rPr lang="he-IL" dirty="0"/>
              <a:t>. גז זה מתפשט ב</a:t>
            </a:r>
            <a:r>
              <a:rPr lang="he-IL" dirty="0">
                <a:hlinkClick r:id="rId12" tooltip="טורבינה"/>
              </a:rPr>
              <a:t>טורבינה</a:t>
            </a:r>
            <a:r>
              <a:rPr lang="he-IL" dirty="0"/>
              <a:t> וגורם לסיבוב של ה</a:t>
            </a:r>
            <a:r>
              <a:rPr lang="he-IL" dirty="0">
                <a:hlinkClick r:id="rId13" tooltip="גנרטור"/>
              </a:rPr>
              <a:t>גנרטור</a:t>
            </a:r>
            <a:r>
              <a:rPr lang="he-IL" dirty="0"/>
              <a:t> ולייצור חשמל. יחידה בינארית כזו יכולה לשמש גם לניצול אנרגיית החום של הקיטור, על ידי שימוש במחליף חום בצד הקיטור.</a:t>
            </a:r>
          </a:p>
          <a:p>
            <a:r>
              <a:rPr lang="he-IL" dirty="0"/>
              <a:t/>
            </a:r>
            <a:br>
              <a:rPr lang="he-IL" dirty="0"/>
            </a:br>
            <a:endParaRPr lang="he-IL" dirty="0"/>
          </a:p>
        </p:txBody>
      </p:sp>
    </p:spTree>
    <p:extLst>
      <p:ext uri="{BB962C8B-B14F-4D97-AF65-F5344CB8AC3E}">
        <p14:creationId xmlns:p14="http://schemas.microsoft.com/office/powerpoint/2010/main" val="1089506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היבטים </a:t>
            </a:r>
            <a:r>
              <a:rPr lang="he-IL" dirty="0" err="1" smtClean="0"/>
              <a:t>סביבתים</a:t>
            </a:r>
            <a:r>
              <a:rPr lang="he-IL" dirty="0" smtClean="0"/>
              <a:t> </a:t>
            </a:r>
            <a:r>
              <a:rPr lang="he-IL" dirty="0" smtClean="0"/>
              <a:t>(האם אנרגיה </a:t>
            </a:r>
            <a:r>
              <a:rPr lang="he-IL" dirty="0"/>
              <a:t>ג</a:t>
            </a:r>
            <a:r>
              <a:rPr lang="he-IL" dirty="0" smtClean="0"/>
              <a:t>אותרמית טובה לסביבה או מזהמת אותה?).</a:t>
            </a:r>
            <a:endParaRPr lang="he-IL" dirty="0"/>
          </a:p>
        </p:txBody>
      </p:sp>
      <p:sp>
        <p:nvSpPr>
          <p:cNvPr id="3" name="מציין מיקום תוכן 2"/>
          <p:cNvSpPr>
            <a:spLocks noGrp="1"/>
          </p:cNvSpPr>
          <p:nvPr>
            <p:ph idx="1"/>
          </p:nvPr>
        </p:nvSpPr>
        <p:spPr/>
        <p:txBody>
          <a:bodyPr/>
          <a:lstStyle/>
          <a:p>
            <a:r>
              <a:rPr lang="he-IL" dirty="0" smtClean="0"/>
              <a:t>אנרגיה גאותרמית היא אנרגיה מתחדשת ולכן היא טובה לסביבה</a:t>
            </a:r>
            <a:r>
              <a:rPr lang="he-IL" dirty="0" smtClean="0"/>
              <a:t>. בנוסף </a:t>
            </a:r>
            <a:r>
              <a:rPr lang="he-IL" dirty="0" smtClean="0"/>
              <a:t>אין </a:t>
            </a:r>
            <a:r>
              <a:rPr lang="he-IL" dirty="0"/>
              <a:t>זיהום אוויר, מכיוון שלא מתבצע תהליך בעירה.</a:t>
            </a:r>
            <a:endParaRPr lang="he-IL" dirty="0"/>
          </a:p>
        </p:txBody>
      </p:sp>
      <p:pic>
        <p:nvPicPr>
          <p:cNvPr id="4" name="תמונה 3"/>
          <p:cNvPicPr>
            <a:picLocks noChangeAspect="1"/>
          </p:cNvPicPr>
          <p:nvPr/>
        </p:nvPicPr>
        <p:blipFill>
          <a:blip r:embed="rId2"/>
          <a:stretch>
            <a:fillRect/>
          </a:stretch>
        </p:blipFill>
        <p:spPr>
          <a:xfrm>
            <a:off x="2189991" y="3916017"/>
            <a:ext cx="2986848" cy="1791253"/>
          </a:xfrm>
          <a:prstGeom prst="rect">
            <a:avLst/>
          </a:prstGeom>
        </p:spPr>
      </p:pic>
    </p:spTree>
    <p:extLst>
      <p:ext uri="{BB962C8B-B14F-4D97-AF65-F5344CB8AC3E}">
        <p14:creationId xmlns:p14="http://schemas.microsoft.com/office/powerpoint/2010/main" val="166081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1580322"/>
            <a:ext cx="9601196" cy="705677"/>
          </a:xfrm>
        </p:spPr>
        <p:txBody>
          <a:bodyPr>
            <a:normAutofit fontScale="90000"/>
          </a:bodyPr>
          <a:lstStyle/>
          <a:p>
            <a:r>
              <a:rPr lang="he-IL" dirty="0" smtClean="0"/>
              <a:t>יתרונות וחסרונות של </a:t>
            </a:r>
            <a:r>
              <a:rPr lang="he-IL" dirty="0" smtClean="0"/>
              <a:t>מקור אנרגיה גאותרמי</a:t>
            </a:r>
            <a:endParaRPr lang="he-IL" dirty="0"/>
          </a:p>
        </p:txBody>
      </p:sp>
      <p:sp>
        <p:nvSpPr>
          <p:cNvPr id="3" name="מציין מיקום תוכן 2"/>
          <p:cNvSpPr>
            <a:spLocks noGrp="1"/>
          </p:cNvSpPr>
          <p:nvPr>
            <p:ph idx="1"/>
          </p:nvPr>
        </p:nvSpPr>
        <p:spPr/>
        <p:txBody>
          <a:bodyPr>
            <a:normAutofit lnSpcReduction="10000"/>
          </a:bodyPr>
          <a:lstStyle/>
          <a:p>
            <a:r>
              <a:rPr lang="he-IL" dirty="0" smtClean="0"/>
              <a:t>יתרונות מקור אנרגיה גאותרמי: זוהי אנרגיה </a:t>
            </a:r>
            <a:r>
              <a:rPr lang="he-IL" dirty="0"/>
              <a:t>ללא יצירת זיהום </a:t>
            </a:r>
            <a:r>
              <a:rPr lang="he-IL" dirty="0" smtClean="0"/>
              <a:t>סביבתי או זיהום אוויר, זהו מקור </a:t>
            </a:r>
            <a:r>
              <a:rPr lang="he-IL" dirty="0"/>
              <a:t>אנרגיה </a:t>
            </a:r>
            <a:r>
              <a:rPr lang="he-IL" dirty="0" smtClean="0"/>
              <a:t>אמין-הסיבות לכך הם שאין תלות באספקת דלק או במחירו, במזג האוויר, ואין הבדלים בין יום ללילה. בנוסף המקור לא דורש שטחים גדולים ולכן לא משפיע ל הנוף, וקל מאוד לבנות יחידות </a:t>
            </a:r>
            <a:r>
              <a:rPr lang="he-IL" dirty="0" err="1" smtClean="0"/>
              <a:t>מולדריות</a:t>
            </a:r>
            <a:r>
              <a:rPr lang="he-IL" dirty="0" smtClean="0"/>
              <a:t> (יחידות שקל להרכיב ולהעביר בקלות) </a:t>
            </a:r>
            <a:r>
              <a:rPr lang="he-IL" dirty="0"/>
              <a:t>להפקת אנרגיה ממקור גיאותרמי</a:t>
            </a:r>
            <a:r>
              <a:rPr lang="he-IL" dirty="0" smtClean="0"/>
              <a:t>.</a:t>
            </a:r>
          </a:p>
          <a:p>
            <a:r>
              <a:rPr lang="he-IL" dirty="0" smtClean="0"/>
              <a:t>חסרונות מקור גאותרמי: האנרגיה ניתנת רק לשימוש מקומי ואפשר לייצר אותה רק באזורים מסוימים בעולם, צריך להחזיר את המים החמים לפנים כדור הארץ כדי למנוע שקיעת קרקע (ליקוי בניה חמור), צריך לקדוח עמוק מה שמקשה על יצור האנרגיה, וצריך השקעת משאבים גדולה מאוד.</a:t>
            </a:r>
            <a:endParaRPr lang="he-IL" dirty="0"/>
          </a:p>
        </p:txBody>
      </p:sp>
      <p:pic>
        <p:nvPicPr>
          <p:cNvPr id="4" name="תמונה 3"/>
          <p:cNvPicPr>
            <a:picLocks noChangeAspect="1"/>
          </p:cNvPicPr>
          <p:nvPr/>
        </p:nvPicPr>
        <p:blipFill>
          <a:blip r:embed="rId2"/>
          <a:stretch>
            <a:fillRect/>
          </a:stretch>
        </p:blipFill>
        <p:spPr>
          <a:xfrm>
            <a:off x="635338" y="623818"/>
            <a:ext cx="2187375" cy="1174615"/>
          </a:xfrm>
          <a:prstGeom prst="rect">
            <a:avLst/>
          </a:prstGeom>
        </p:spPr>
      </p:pic>
    </p:spTree>
    <p:extLst>
      <p:ext uri="{BB962C8B-B14F-4D97-AF65-F5344CB8AC3E}">
        <p14:creationId xmlns:p14="http://schemas.microsoft.com/office/powerpoint/2010/main" val="3487137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89</TotalTime>
  <Words>454</Words>
  <Application>Microsoft Office PowerPoint</Application>
  <PresentationFormat>מסך רחב</PresentationFormat>
  <Paragraphs>27</Paragraphs>
  <Slides>10</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10</vt:i4>
      </vt:variant>
    </vt:vector>
  </HeadingPairs>
  <TitlesOfParts>
    <vt:vector size="14" baseType="lpstr">
      <vt:lpstr>Arial</vt:lpstr>
      <vt:lpstr>Garamond</vt:lpstr>
      <vt:lpstr>Times New Roman</vt:lpstr>
      <vt:lpstr>אורגני</vt:lpstr>
      <vt:lpstr>מקור אנרגיה גאותרמי</vt:lpstr>
      <vt:lpstr>מהו מקור אנרגיה גאותרמי?</vt:lpstr>
      <vt:lpstr>כיצד משתמשים אנרגיה גאותרמית להפקת חשמל?</vt:lpstr>
      <vt:lpstr>היכן יש למקם את תחנת הכוח הפועלת על אנרגיה גאותרמית?</vt:lpstr>
      <vt:lpstr>האם משתמשים באנרגיה גאותרמית ליצרית חשמל בארץ?</vt:lpstr>
      <vt:lpstr>היבטים כלכלים (האם אנרגיה גאותרמית יקרה או זולה?).</vt:lpstr>
      <vt:lpstr>היבטים טכנולוגים (האם קיימת טכנולוגיה להפקת חשמל ממקור גאותרמי בצורה מסחרית?).</vt:lpstr>
      <vt:lpstr>היבטים סביבתים (האם אנרגיה גאותרמית טובה לסביבה או מזהמת אותה?).</vt:lpstr>
      <vt:lpstr>יתרונות וחסרונות של מקור אנרגיה גאותרמי</vt:lpstr>
      <vt:lpstr>רשימת מקורות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אנרגיה גאותרמית</dc:title>
  <dc:creator>Ronit</dc:creator>
  <cp:lastModifiedBy>חדר מחשבים</cp:lastModifiedBy>
  <cp:revision>11</cp:revision>
  <dcterms:created xsi:type="dcterms:W3CDTF">2022-03-23T14:14:13Z</dcterms:created>
  <dcterms:modified xsi:type="dcterms:W3CDTF">2022-03-28T08:08:03Z</dcterms:modified>
</cp:coreProperties>
</file>