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1" r:id="rId1"/>
  </p:sldMasterIdLst>
  <p:sldIdLst>
    <p:sldId id="256" r:id="rId2"/>
    <p:sldId id="266" r:id="rId3"/>
    <p:sldId id="258" r:id="rId4"/>
    <p:sldId id="257" r:id="rId5"/>
    <p:sldId id="264" r:id="rId6"/>
    <p:sldId id="265" r:id="rId7"/>
    <p:sldId id="260" r:id="rId8"/>
    <p:sldId id="259" r:id="rId9"/>
    <p:sldId id="267" r:id="rId10"/>
    <p:sldId id="268" r:id="rId11"/>
    <p:sldId id="269" r:id="rId12"/>
    <p:sldId id="261" r:id="rId13"/>
    <p:sldId id="262" r:id="rId14"/>
    <p:sldId id="271" r:id="rId15"/>
    <p:sldId id="270" r:id="rId16"/>
    <p:sldId id="263"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4" d="100"/>
          <a:sy n="84" d="100"/>
        </p:scale>
        <p:origin x="10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B61BEF0D-F0BB-DE4B-95CE-6DB70DBA9567}" type="datetimeFigureOut">
              <a:rPr lang="en-US" smtClean="0"/>
              <a:pPr/>
              <a:t>8/31/2020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57F1E4F-1CFF-5643-939E-217C01CDF565}" type="slidenum">
              <a:rPr lang="en-US" smtClean="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73509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26809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5313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9284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B61BEF0D-F0BB-DE4B-95CE-6DB70DBA9567}" type="datetimeFigureOut">
              <a:rPr lang="en-US" smtClean="0"/>
              <a:pPr/>
              <a:t>8/31/2020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57F1E4F-1CFF-5643-939E-217C01CDF565}" type="slidenum">
              <a:rPr lang="en-US" smtClean="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400327266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430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4677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21886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1844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B61BEF0D-F0BB-DE4B-95CE-6DB70DBA9567}" type="datetimeFigureOut">
              <a:rPr lang="en-US" smtClean="0"/>
              <a:pPr/>
              <a:t>8/31/2020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57F1E4F-1CFF-5643-939E-217C01CDF565}"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96964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B61BEF0D-F0BB-DE4B-95CE-6DB70DBA9567}" type="datetimeFigureOut">
              <a:rPr lang="en-US" smtClean="0"/>
              <a:pPr/>
              <a:t>8/31/2020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57F1E4F-1CFF-5643-939E-217C01CDF565}"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65717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r">
              <a:defRPr sz="1200" baseline="0">
                <a:solidFill>
                  <a:schemeClr val="tx2"/>
                </a:solidFill>
              </a:defRPr>
            </a:lvl1pPr>
          </a:lstStyle>
          <a:p>
            <a:fld id="{B61BEF0D-F0BB-DE4B-95CE-6DB70DBA9567}" type="datetimeFigureOut">
              <a:rPr lang="en-US" smtClean="0"/>
              <a:pPr/>
              <a:t>8/31/2020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r">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57F1E4F-1CFF-5643-939E-217C01CDF565}"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84507003"/>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r" defTabSz="914400" rtl="1"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G_JI1KYTngo?feature=oembed" TargetMode="External"/><Relationship Id="rId4" Type="http://schemas.openxmlformats.org/officeDocument/2006/relationships/hyperlink" Target="https://www.youtube.com/watch?v=G_JI1KYTngo"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ExCyVNBr-sg?feature=oembed"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XY4pHwXDoPc?feature=oembed" TargetMode="External"/><Relationship Id="rId4" Type="http://schemas.openxmlformats.org/officeDocument/2006/relationships/hyperlink" Target="https://www.youtube.com/watch?v=XY4pHwXDoPc"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Dr1ljP-ycIY?feature=oembed" TargetMode="External"/><Relationship Id="rId4" Type="http://schemas.openxmlformats.org/officeDocument/2006/relationships/hyperlink" Target="https://www.youtube.com/watch?v=Dr1ljP-ycIY&amp;t=2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36E77A5-7215-4086-ACFC-63C079211747}"/>
              </a:ext>
            </a:extLst>
          </p:cNvPr>
          <p:cNvSpPr>
            <a:spLocks noGrp="1"/>
          </p:cNvSpPr>
          <p:nvPr>
            <p:ph type="ctrTitle"/>
          </p:nvPr>
        </p:nvSpPr>
        <p:spPr/>
        <p:txBody>
          <a:bodyPr/>
          <a:lstStyle/>
          <a:p>
            <a:r>
              <a:rPr lang="he-IL" dirty="0"/>
              <a:t>סרטונים ודפי עבודה</a:t>
            </a:r>
          </a:p>
        </p:txBody>
      </p:sp>
      <p:sp>
        <p:nvSpPr>
          <p:cNvPr id="3" name="כותרת משנה 2">
            <a:extLst>
              <a:ext uri="{FF2B5EF4-FFF2-40B4-BE49-F238E27FC236}">
                <a16:creationId xmlns:a16="http://schemas.microsoft.com/office/drawing/2014/main" id="{D769F791-1F0B-43FB-8DA7-F76AC302AE8A}"/>
              </a:ext>
            </a:extLst>
          </p:cNvPr>
          <p:cNvSpPr>
            <a:spLocks noGrp="1"/>
          </p:cNvSpPr>
          <p:nvPr>
            <p:ph type="subTitle" idx="1"/>
          </p:nvPr>
        </p:nvSpPr>
        <p:spPr/>
        <p:txBody>
          <a:bodyPr/>
          <a:lstStyle/>
          <a:p>
            <a:r>
              <a:rPr lang="he-IL" dirty="0"/>
              <a:t>בנושאי עולם ישן, מודרנה, נאורות</a:t>
            </a:r>
          </a:p>
        </p:txBody>
      </p:sp>
      <p:pic>
        <p:nvPicPr>
          <p:cNvPr id="5" name="תמונה 4">
            <a:extLst>
              <a:ext uri="{FF2B5EF4-FFF2-40B4-BE49-F238E27FC236}">
                <a16:creationId xmlns:a16="http://schemas.microsoft.com/office/drawing/2014/main" id="{774F5CD1-AE23-4EA5-9B57-4187E52EE34B}"/>
              </a:ext>
            </a:extLst>
          </p:cNvPr>
          <p:cNvPicPr>
            <a:picLocks noChangeAspect="1"/>
          </p:cNvPicPr>
          <p:nvPr/>
        </p:nvPicPr>
        <p:blipFill>
          <a:blip r:embed="rId2"/>
          <a:stretch>
            <a:fillRect/>
          </a:stretch>
        </p:blipFill>
        <p:spPr>
          <a:xfrm>
            <a:off x="9676986" y="0"/>
            <a:ext cx="2515014" cy="1405149"/>
          </a:xfrm>
          <a:prstGeom prst="rect">
            <a:avLst/>
          </a:prstGeom>
        </p:spPr>
      </p:pic>
    </p:spTree>
    <p:extLst>
      <p:ext uri="{BB962C8B-B14F-4D97-AF65-F5344CB8AC3E}">
        <p14:creationId xmlns:p14="http://schemas.microsoft.com/office/powerpoint/2010/main" val="394292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41BF66F-748F-4194-8E11-B01386C191BD}"/>
              </a:ext>
            </a:extLst>
          </p:cNvPr>
          <p:cNvSpPr>
            <a:spLocks noGrp="1"/>
          </p:cNvSpPr>
          <p:nvPr>
            <p:ph type="title"/>
          </p:nvPr>
        </p:nvSpPr>
        <p:spPr/>
        <p:txBody>
          <a:bodyPr/>
          <a:lstStyle/>
          <a:p>
            <a:r>
              <a:rPr lang="he-IL" dirty="0"/>
              <a:t>ידע, ספקנות, רציונליזם</a:t>
            </a:r>
          </a:p>
        </p:txBody>
      </p:sp>
      <p:sp>
        <p:nvSpPr>
          <p:cNvPr id="3" name="מציין מיקום טקסט 2">
            <a:extLst>
              <a:ext uri="{FF2B5EF4-FFF2-40B4-BE49-F238E27FC236}">
                <a16:creationId xmlns:a16="http://schemas.microsoft.com/office/drawing/2014/main" id="{F1ADB71A-1DEC-4C9D-B700-16817D2D809B}"/>
              </a:ext>
            </a:extLst>
          </p:cNvPr>
          <p:cNvSpPr>
            <a:spLocks noGrp="1"/>
          </p:cNvSpPr>
          <p:nvPr>
            <p:ph type="body" idx="1"/>
          </p:nvPr>
        </p:nvSpPr>
        <p:spPr/>
        <p:txBody>
          <a:bodyPr/>
          <a:lstStyle/>
          <a:p>
            <a:endParaRPr lang="he-IL"/>
          </a:p>
        </p:txBody>
      </p:sp>
    </p:spTree>
    <p:extLst>
      <p:ext uri="{BB962C8B-B14F-4D97-AF65-F5344CB8AC3E}">
        <p14:creationId xmlns:p14="http://schemas.microsoft.com/office/powerpoint/2010/main" val="995216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136DC44-8038-45B4-B80C-4FD5E1BB3468}"/>
              </a:ext>
            </a:extLst>
          </p:cNvPr>
          <p:cNvSpPr>
            <a:spLocks noGrp="1"/>
          </p:cNvSpPr>
          <p:nvPr>
            <p:ph type="title"/>
          </p:nvPr>
        </p:nvSpPr>
        <p:spPr/>
        <p:txBody>
          <a:bodyPr/>
          <a:lstStyle/>
          <a:p>
            <a:r>
              <a:rPr lang="he-IL" dirty="0"/>
              <a:t>צפה בקטע וענה על השאלות הבאות </a:t>
            </a:r>
            <a:br>
              <a:rPr lang="he-IL" dirty="0"/>
            </a:br>
            <a:r>
              <a:rPr lang="he-IL" sz="3200" dirty="0"/>
              <a:t>(הבהרה: הסרט 'שם הורד' עוסק במנזר בימי הביניים)</a:t>
            </a:r>
            <a:endParaRPr lang="he-IL" dirty="0"/>
          </a:p>
        </p:txBody>
      </p:sp>
      <p:sp>
        <p:nvSpPr>
          <p:cNvPr id="3" name="מציין מיקום תוכן 2">
            <a:extLst>
              <a:ext uri="{FF2B5EF4-FFF2-40B4-BE49-F238E27FC236}">
                <a16:creationId xmlns:a16="http://schemas.microsoft.com/office/drawing/2014/main" id="{0488048B-6E9D-4517-8814-AB269D650015}"/>
              </a:ext>
            </a:extLst>
          </p:cNvPr>
          <p:cNvSpPr>
            <a:spLocks noGrp="1"/>
          </p:cNvSpPr>
          <p:nvPr>
            <p:ph idx="1"/>
          </p:nvPr>
        </p:nvSpPr>
        <p:spPr>
          <a:xfrm>
            <a:off x="1371599" y="2286000"/>
            <a:ext cx="10005237" cy="4221126"/>
          </a:xfrm>
        </p:spPr>
        <p:txBody>
          <a:bodyPr>
            <a:normAutofit fontScale="92500"/>
          </a:bodyPr>
          <a:lstStyle/>
          <a:p>
            <a:r>
              <a:rPr lang="he-IL" dirty="0"/>
              <a:t>על פי הקטע, מה היה תפקיד השכבה המשכילה בימי הביניים? באיזה אופן אמורים ללמוד?</a:t>
            </a:r>
          </a:p>
          <a:p>
            <a:pPr lvl="1"/>
            <a:r>
              <a:rPr lang="he-IL" i="0" dirty="0">
                <a:latin typeface="Guttman Yad-Brush" panose="02010401010101010101" pitchFamily="2" charset="-79"/>
                <a:cs typeface="Guttman Yad-Brush" panose="02010401010101010101" pitchFamily="2" charset="-79"/>
              </a:rPr>
              <a:t>_______________________________________________________________________________________________________________________________________________________________________________________________________________</a:t>
            </a:r>
          </a:p>
          <a:p>
            <a:r>
              <a:rPr lang="he-IL" dirty="0">
                <a:latin typeface="Narkisim" panose="020E0502050101010101" pitchFamily="34" charset="-79"/>
                <a:cs typeface="Narkisim" panose="020E0502050101010101" pitchFamily="34" charset="-79"/>
              </a:rPr>
              <a:t>"הנאורות פירושה יציאתו של האדם ממצב של קטינות שהוא עצמו גרם לה. משמע שהאדם איננו מסוגל להשתמש בשכלו ללא הדרכה של מישהו אחר ... 'העז לדעת', אזור אומץ להשתמש בשכלך שלך!" </a:t>
            </a:r>
            <a:r>
              <a:rPr lang="he-IL" dirty="0"/>
              <a:t>(קאנט, "הנאורות מהי").</a:t>
            </a:r>
            <a:br>
              <a:rPr lang="en-US" dirty="0"/>
            </a:br>
            <a:r>
              <a:rPr lang="he-IL" dirty="0"/>
              <a:t>לפי קאנט, איך אמור להיראות המשכיל הנאור?</a:t>
            </a:r>
          </a:p>
          <a:p>
            <a:pPr lvl="1"/>
            <a:r>
              <a:rPr lang="he-IL" i="0" dirty="0">
                <a:latin typeface="Guttman Yad-Brush" panose="02010401010101010101" pitchFamily="2" charset="-79"/>
                <a:cs typeface="Guttman Yad-Brush" panose="02010401010101010101" pitchFamily="2" charset="-79"/>
              </a:rPr>
              <a:t>_______________________________________________________________________________________________________________________________________________________________________________________________________________</a:t>
            </a:r>
          </a:p>
          <a:p>
            <a:r>
              <a:rPr lang="he-IL" dirty="0"/>
              <a:t>איזה מאפיינים של הנאורות ניתן לראות בשינוי הזה?</a:t>
            </a:r>
          </a:p>
          <a:p>
            <a:pPr lvl="1"/>
            <a:r>
              <a:rPr lang="he-IL" i="0" dirty="0">
                <a:latin typeface="Guttman Yad-Brush" panose="02010401010101010101" pitchFamily="2" charset="-79"/>
                <a:cs typeface="Guttman Yad-Brush" panose="02010401010101010101" pitchFamily="2" charset="-79"/>
              </a:rPr>
              <a:t>_______________________________________________________________________________________________________________________________________________________________________________________________________________</a:t>
            </a:r>
          </a:p>
          <a:p>
            <a:r>
              <a:rPr lang="he-IL" dirty="0"/>
              <a:t>ימי הביניים נקראים גם "התקופה החשוכה" (</a:t>
            </a:r>
            <a:r>
              <a:rPr lang="en-US" dirty="0"/>
              <a:t>The Dark Ages”</a:t>
            </a:r>
            <a:r>
              <a:rPr lang="he-IL" dirty="0"/>
              <a:t>"). נסה להסביר שם זה על פי הקטע שראית.</a:t>
            </a:r>
          </a:p>
          <a:p>
            <a:pPr lvl="1"/>
            <a:r>
              <a:rPr lang="he-IL" i="0" dirty="0">
                <a:latin typeface="Guttman Yad-Brush" panose="02010401010101010101" pitchFamily="2" charset="-79"/>
                <a:cs typeface="Guttman Yad-Brush" panose="02010401010101010101" pitchFamily="2" charset="-79"/>
              </a:rPr>
              <a:t>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45193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89849E7-6CB6-47F6-9A1F-DA7893E6F6C1}"/>
              </a:ext>
            </a:extLst>
          </p:cNvPr>
          <p:cNvSpPr>
            <a:spLocks noGrp="1"/>
          </p:cNvSpPr>
          <p:nvPr>
            <p:ph type="title"/>
          </p:nvPr>
        </p:nvSpPr>
        <p:spPr>
          <a:xfrm>
            <a:off x="9954064" y="685800"/>
            <a:ext cx="2104586" cy="1485900"/>
          </a:xfrm>
        </p:spPr>
        <p:txBody>
          <a:bodyPr>
            <a:normAutofit fontScale="90000"/>
          </a:bodyPr>
          <a:lstStyle/>
          <a:p>
            <a:r>
              <a:rPr lang="he-IL" dirty="0"/>
              <a:t>הסרט: </a:t>
            </a:r>
            <a:br>
              <a:rPr lang="he-IL" dirty="0"/>
            </a:br>
            <a:r>
              <a:rPr lang="he-IL" dirty="0"/>
              <a:t>שם הורד (1986)</a:t>
            </a:r>
          </a:p>
        </p:txBody>
      </p:sp>
      <p:pic>
        <p:nvPicPr>
          <p:cNvPr id="7" name="מדיה מקוונת 6" title="ￗﾩￗﾝ ￗﾔￗﾕￗﾨￗﾓ - ￗﾔￗﾙￗﾗￗﾡ ￗﾜￗﾧￗﾓￗﾞￗﾔ ￗﾕￗﾜￗﾙￗﾓￗﾢ">
            <a:hlinkClick r:id="" action="ppaction://media"/>
            <a:extLst>
              <a:ext uri="{FF2B5EF4-FFF2-40B4-BE49-F238E27FC236}">
                <a16:creationId xmlns:a16="http://schemas.microsoft.com/office/drawing/2014/main" id="{486AF4D4-1C0B-4E6A-AE68-7CD37FCB52B7}"/>
              </a:ext>
            </a:extLst>
          </p:cNvPr>
          <p:cNvPicPr>
            <a:picLocks noGrp="1" noRot="1" noChangeAspect="1"/>
          </p:cNvPicPr>
          <p:nvPr>
            <p:ph idx="1"/>
            <a:videoFile r:link="rId1"/>
          </p:nvPr>
        </p:nvPicPr>
        <p:blipFill>
          <a:blip r:embed="rId3"/>
          <a:stretch>
            <a:fillRect/>
          </a:stretch>
        </p:blipFill>
        <p:spPr>
          <a:xfrm>
            <a:off x="800100" y="0"/>
            <a:ext cx="9153964" cy="6860912"/>
          </a:xfrm>
          <a:prstGeom prst="rect">
            <a:avLst/>
          </a:prstGeom>
        </p:spPr>
      </p:pic>
      <p:sp>
        <p:nvSpPr>
          <p:cNvPr id="8" name="לחצן פעולה: וידאו 7">
            <a:hlinkClick r:id="rId4" highlightClick="1"/>
            <a:extLst>
              <a:ext uri="{FF2B5EF4-FFF2-40B4-BE49-F238E27FC236}">
                <a16:creationId xmlns:a16="http://schemas.microsoft.com/office/drawing/2014/main" id="{605307FB-B022-4618-B8A1-77003E797F9D}"/>
              </a:ext>
            </a:extLst>
          </p:cNvPr>
          <p:cNvSpPr/>
          <p:nvPr/>
        </p:nvSpPr>
        <p:spPr>
          <a:xfrm>
            <a:off x="11578590" y="6389370"/>
            <a:ext cx="613410" cy="468630"/>
          </a:xfrm>
          <a:prstGeom prst="actionButtonMovi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208074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136DC44-8038-45B4-B80C-4FD5E1BB3468}"/>
              </a:ext>
            </a:extLst>
          </p:cNvPr>
          <p:cNvSpPr>
            <a:spLocks noGrp="1"/>
          </p:cNvSpPr>
          <p:nvPr>
            <p:ph type="title"/>
          </p:nvPr>
        </p:nvSpPr>
        <p:spPr/>
        <p:txBody>
          <a:bodyPr/>
          <a:lstStyle/>
          <a:p>
            <a:r>
              <a:rPr lang="he-IL" dirty="0"/>
              <a:t>צפה בקטע וענה על השאלות הבאות </a:t>
            </a:r>
            <a:br>
              <a:rPr lang="he-IL" dirty="0"/>
            </a:br>
            <a:r>
              <a:rPr lang="he-IL" sz="3200" dirty="0"/>
              <a:t>(הבהרה: הסרט 'שם הורד' עוסק במנזר בימי הביניים)</a:t>
            </a:r>
            <a:endParaRPr lang="he-IL" dirty="0"/>
          </a:p>
        </p:txBody>
      </p:sp>
      <p:sp>
        <p:nvSpPr>
          <p:cNvPr id="3" name="מציין מיקום תוכן 2">
            <a:extLst>
              <a:ext uri="{FF2B5EF4-FFF2-40B4-BE49-F238E27FC236}">
                <a16:creationId xmlns:a16="http://schemas.microsoft.com/office/drawing/2014/main" id="{0488048B-6E9D-4517-8814-AB269D650015}"/>
              </a:ext>
            </a:extLst>
          </p:cNvPr>
          <p:cNvSpPr>
            <a:spLocks noGrp="1"/>
          </p:cNvSpPr>
          <p:nvPr>
            <p:ph idx="1"/>
          </p:nvPr>
        </p:nvSpPr>
        <p:spPr>
          <a:xfrm>
            <a:off x="1371599" y="2286000"/>
            <a:ext cx="10005237" cy="4082902"/>
          </a:xfrm>
        </p:spPr>
        <p:txBody>
          <a:bodyPr>
            <a:normAutofit fontScale="77500" lnSpcReduction="20000"/>
          </a:bodyPr>
          <a:lstStyle/>
          <a:p>
            <a:r>
              <a:rPr lang="he-IL" dirty="0"/>
              <a:t>על פי הקטע, מה היה תפקיד השכבה המשכילה בימי הביניים? באיזה אופן אמורים ללמוד?</a:t>
            </a:r>
          </a:p>
          <a:p>
            <a:pPr lvl="1"/>
            <a:r>
              <a:rPr lang="he-IL" i="0" dirty="0">
                <a:latin typeface="Guttman Yad-Brush" panose="02010401010101010101" pitchFamily="2" charset="-79"/>
                <a:cs typeface="Guttman Yad-Brush" panose="02010401010101010101" pitchFamily="2" charset="-79"/>
              </a:rPr>
              <a:t>שימור הידע, העתקתו, המשך הקיום בלי לערוך כל שינוי, חסימת חשיבה עצמית ויצירתית.</a:t>
            </a:r>
          </a:p>
          <a:p>
            <a:r>
              <a:rPr lang="he-IL" dirty="0">
                <a:latin typeface="Narkisim" panose="020E0502050101010101" pitchFamily="34" charset="-79"/>
                <a:cs typeface="Narkisim" panose="020E0502050101010101" pitchFamily="34" charset="-79"/>
              </a:rPr>
              <a:t>"הנאורות פירושה יציאתו של האדם ממצב של קטינות שהוא עצמו גרם לה. משמע שהאדם איננו מסוגל להשתמש בשכלו לא הדרכה של מישהו אחר ... 'העז לדעת', אזור אומץ להשתמש בשכלך שלך!" </a:t>
            </a:r>
            <a:r>
              <a:rPr lang="he-IL" dirty="0"/>
              <a:t>(קאנט, "הנאורות מהי").</a:t>
            </a:r>
            <a:br>
              <a:rPr lang="en-US" dirty="0"/>
            </a:br>
            <a:r>
              <a:rPr lang="he-IL" dirty="0"/>
              <a:t>לפי קאנט, איך אמור להיראות המשכיל הנאור?</a:t>
            </a:r>
          </a:p>
          <a:p>
            <a:pPr lvl="1"/>
            <a:r>
              <a:rPr lang="he-IL" i="0" dirty="0">
                <a:latin typeface="Guttman Yad-Brush" panose="02010401010101010101" pitchFamily="2" charset="-79"/>
                <a:cs typeface="Guttman Yad-Brush" panose="02010401010101010101" pitchFamily="2" charset="-79"/>
              </a:rPr>
              <a:t>חושב, מחדש, סומך על עצמו, מחפש, חוקר...</a:t>
            </a:r>
          </a:p>
          <a:p>
            <a:r>
              <a:rPr lang="he-IL" dirty="0"/>
              <a:t>איזה מאפיינים של הנאורות ניתן לראות בשינוי הזה?</a:t>
            </a:r>
          </a:p>
          <a:p>
            <a:pPr lvl="1"/>
            <a:r>
              <a:rPr lang="he-IL" i="0" dirty="0">
                <a:latin typeface="Guttman Yad-Brush" panose="02010401010101010101" pitchFamily="2" charset="-79"/>
                <a:cs typeface="Guttman Yad-Brush" panose="02010401010101010101" pitchFamily="2" charset="-79"/>
              </a:rPr>
              <a:t>רציונליזם: כוח התבונה, על האדם לחקור, לחשוב, לחדש בכוח שכלו והבנתו...</a:t>
            </a:r>
          </a:p>
          <a:p>
            <a:pPr lvl="1"/>
            <a:r>
              <a:rPr lang="he-IL" i="0" dirty="0">
                <a:latin typeface="Guttman Yad-Brush" panose="02010401010101010101" pitchFamily="2" charset="-79"/>
                <a:cs typeface="Guttman Yad-Brush" panose="02010401010101010101" pitchFamily="2" charset="-79"/>
              </a:rPr>
              <a:t>ספקנות וחילון: על האדם להטיל ספק בקיים, לערער, לא להיות רק מעביר מסורות.</a:t>
            </a:r>
          </a:p>
          <a:p>
            <a:pPr lvl="1"/>
            <a:r>
              <a:rPr lang="he-IL" i="0" dirty="0">
                <a:latin typeface="Guttman Yad-Brush" panose="02010401010101010101" pitchFamily="2" charset="-79"/>
                <a:cs typeface="Guttman Yad-Brush" panose="02010401010101010101" pitchFamily="2" charset="-79"/>
              </a:rPr>
              <a:t>{ ידע: יש לשאוף לידע, לעמול לרכוש ידיעות רחבות ומגוונות, לא לנהל את החיים לפי הרגל}.</a:t>
            </a:r>
          </a:p>
          <a:p>
            <a:r>
              <a:rPr lang="he-IL" dirty="0"/>
              <a:t>ימי הביניים נקראים גם "התקופה החשוכה" (</a:t>
            </a:r>
            <a:r>
              <a:rPr lang="en-US" dirty="0"/>
              <a:t>The Dark Ages”</a:t>
            </a:r>
            <a:r>
              <a:rPr lang="he-IL" dirty="0"/>
              <a:t>"). נסה להסביר שם זה על פי הקטע שראית.</a:t>
            </a:r>
          </a:p>
          <a:p>
            <a:pPr lvl="1"/>
            <a:r>
              <a:rPr lang="he-IL" i="0" dirty="0">
                <a:latin typeface="Guttman Yad-Brush" panose="02010401010101010101" pitchFamily="2" charset="-79"/>
                <a:cs typeface="Guttman Yad-Brush" panose="02010401010101010101" pitchFamily="2" charset="-79"/>
              </a:rPr>
              <a:t>בימי הביניים הממסד הכנסייתי שלט וחסם כל אפשרות של חידוש, חשיבה עצמית, ערעור... בימי הביניים אנחנו לא רואים התקדמות אנושית רבה אלא מעין צינור מעבר ארוך מימי האימפריה הרומית לעת החדשה.</a:t>
            </a:r>
          </a:p>
        </p:txBody>
      </p:sp>
    </p:spTree>
    <p:extLst>
      <p:ext uri="{BB962C8B-B14F-4D97-AF65-F5344CB8AC3E}">
        <p14:creationId xmlns:p14="http://schemas.microsoft.com/office/powerpoint/2010/main" val="1333682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FB21F72-226C-414F-9D17-347210407619}"/>
              </a:ext>
            </a:extLst>
          </p:cNvPr>
          <p:cNvSpPr>
            <a:spLocks noGrp="1"/>
          </p:cNvSpPr>
          <p:nvPr>
            <p:ph type="title"/>
          </p:nvPr>
        </p:nvSpPr>
        <p:spPr/>
        <p:txBody>
          <a:bodyPr/>
          <a:lstStyle/>
          <a:p>
            <a:r>
              <a:rPr lang="he-IL" dirty="0"/>
              <a:t>המדינה</a:t>
            </a:r>
          </a:p>
        </p:txBody>
      </p:sp>
      <p:sp>
        <p:nvSpPr>
          <p:cNvPr id="3" name="מציין מיקום טקסט 2">
            <a:extLst>
              <a:ext uri="{FF2B5EF4-FFF2-40B4-BE49-F238E27FC236}">
                <a16:creationId xmlns:a16="http://schemas.microsoft.com/office/drawing/2014/main" id="{520CD3A6-5D4D-46C7-AB15-1DCB1633E89F}"/>
              </a:ext>
            </a:extLst>
          </p:cNvPr>
          <p:cNvSpPr>
            <a:spLocks noGrp="1"/>
          </p:cNvSpPr>
          <p:nvPr>
            <p:ph type="body" idx="1"/>
          </p:nvPr>
        </p:nvSpPr>
        <p:spPr/>
        <p:txBody>
          <a:bodyPr/>
          <a:lstStyle/>
          <a:p>
            <a:endParaRPr lang="he-IL"/>
          </a:p>
        </p:txBody>
      </p:sp>
    </p:spTree>
    <p:extLst>
      <p:ext uri="{BB962C8B-B14F-4D97-AF65-F5344CB8AC3E}">
        <p14:creationId xmlns:p14="http://schemas.microsoft.com/office/powerpoint/2010/main" val="2903208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1D21BA7-05EA-40BB-8B5B-49111572B9F6}"/>
              </a:ext>
            </a:extLst>
          </p:cNvPr>
          <p:cNvSpPr>
            <a:spLocks noGrp="1"/>
          </p:cNvSpPr>
          <p:nvPr>
            <p:ph type="title"/>
          </p:nvPr>
        </p:nvSpPr>
        <p:spPr/>
        <p:txBody>
          <a:bodyPr/>
          <a:lstStyle/>
          <a:p>
            <a:r>
              <a:rPr lang="he-IL" dirty="0"/>
              <a:t>צפה בסרטון (3 דקות ראשונות בלבד) וענה על השאלות הבאות</a:t>
            </a:r>
          </a:p>
        </p:txBody>
      </p:sp>
      <p:sp>
        <p:nvSpPr>
          <p:cNvPr id="3" name="מציין מיקום תוכן 2">
            <a:extLst>
              <a:ext uri="{FF2B5EF4-FFF2-40B4-BE49-F238E27FC236}">
                <a16:creationId xmlns:a16="http://schemas.microsoft.com/office/drawing/2014/main" id="{B9C5A810-78F0-4842-B3C3-453D94178CF1}"/>
              </a:ext>
            </a:extLst>
          </p:cNvPr>
          <p:cNvSpPr>
            <a:spLocks noGrp="1"/>
          </p:cNvSpPr>
          <p:nvPr>
            <p:ph idx="1"/>
          </p:nvPr>
        </p:nvSpPr>
        <p:spPr>
          <a:xfrm>
            <a:off x="1371600" y="2285999"/>
            <a:ext cx="9601200" cy="4391247"/>
          </a:xfrm>
        </p:spPr>
        <p:txBody>
          <a:bodyPr>
            <a:normAutofit lnSpcReduction="10000"/>
          </a:bodyPr>
          <a:lstStyle/>
          <a:p>
            <a:r>
              <a:rPr lang="he-IL" dirty="0"/>
              <a:t>ע"פ הנאום של רובין הוד, מה היה המצב במדינה עד אז? מה היה היחס בין השליט לנתיניו? </a:t>
            </a:r>
          </a:p>
          <a:p>
            <a:pPr lvl="1"/>
            <a:r>
              <a:rPr lang="he-IL" i="0" dirty="0">
                <a:latin typeface="Guttman Yad-Brush" panose="02010401010101010101" pitchFamily="2" charset="-79"/>
                <a:cs typeface="Guttman Yad-Brush" panose="02010401010101010101" pitchFamily="2" charset="-79"/>
              </a:rPr>
              <a:t>_____________________________________________________________________________________________________________________________________________________________________</a:t>
            </a:r>
          </a:p>
          <a:p>
            <a:r>
              <a:rPr lang="he-IL" dirty="0"/>
              <a:t>איזה שינוי הוא מבקש לחולל? </a:t>
            </a:r>
          </a:p>
          <a:p>
            <a:pPr lvl="1"/>
            <a:r>
              <a:rPr lang="he-IL" i="0" dirty="0">
                <a:latin typeface="Guttman Yad-Brush" panose="02010401010101010101" pitchFamily="2" charset="-79"/>
                <a:cs typeface="Guttman Yad-Brush" panose="02010401010101010101" pitchFamily="2" charset="-79"/>
              </a:rPr>
              <a:t>_____________________________________________________________________________________________________________________________________________________________________</a:t>
            </a:r>
          </a:p>
          <a:p>
            <a:r>
              <a:rPr lang="he-IL" dirty="0"/>
              <a:t>לאיזה עיקרון בנאורות מתחבר קטע זה?</a:t>
            </a:r>
          </a:p>
          <a:p>
            <a:pPr lvl="1"/>
            <a:r>
              <a:rPr lang="he-IL" i="0" dirty="0">
                <a:latin typeface="Guttman Yad-Brush" panose="02010401010101010101" pitchFamily="2" charset="-79"/>
                <a:cs typeface="Guttman Yad-Brush" panose="02010401010101010101" pitchFamily="2" charset="-79"/>
              </a:rPr>
              <a:t>_____________________________________________________________________________________________________________________________________________________________________</a:t>
            </a:r>
          </a:p>
          <a:p>
            <a:r>
              <a:rPr lang="he-IL" dirty="0">
                <a:latin typeface="Narkisim" panose="020E0502050101010101" pitchFamily="34" charset="-79"/>
                <a:cs typeface="Narkisim" panose="020E0502050101010101" pitchFamily="34" charset="-79"/>
              </a:rPr>
              <a:t>"כל בני האדם חפשים מטבעם, שווים ועומדים ברשות עצמם, ועל כן אי אפשר להוציא שום אדם מכלל מצב זה ללא הסכמתו, ולעשותו כפוף לשלטונו המדיני של זולתו. הדרך היחידה שבה מוותר אדם על חירותו הטבעית ומקבל על עצמו את קשרי החברה האזרחית, היא דרך של הסכם עם בני אדם אחרים להתחבר ולהתאחד כעדה לשם חיי רווחה משותפים"</a:t>
            </a:r>
            <a:r>
              <a:rPr lang="he-IL" dirty="0"/>
              <a:t> (ג'ון לוק, "על הממשל המדיני").</a:t>
            </a:r>
            <a:br>
              <a:rPr lang="en-US" dirty="0"/>
            </a:br>
            <a:r>
              <a:rPr lang="he-IL" dirty="0"/>
              <a:t>לפי לוק – מה נותן לשלטון את כוחו? האם לדעתו המלך בסרטון הוא מלך לגיטימי וראוי? הסבר.</a:t>
            </a:r>
          </a:p>
          <a:p>
            <a:pPr lvl="1"/>
            <a:r>
              <a:rPr lang="he-IL" sz="2400" i="0" dirty="0">
                <a:latin typeface="Guttman Yad-Brush" panose="02010401010101010101" pitchFamily="2" charset="-79"/>
                <a:cs typeface="Guttman Yad-Brush" panose="02010401010101010101" pitchFamily="2" charset="-79"/>
              </a:rPr>
              <a:t>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3148159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6BA49E1-55D0-4F69-A54A-80DE408F86A5}"/>
              </a:ext>
            </a:extLst>
          </p:cNvPr>
          <p:cNvSpPr>
            <a:spLocks noGrp="1"/>
          </p:cNvSpPr>
          <p:nvPr>
            <p:ph type="title"/>
          </p:nvPr>
        </p:nvSpPr>
        <p:spPr>
          <a:xfrm>
            <a:off x="9946026" y="409353"/>
            <a:ext cx="2121928" cy="2461437"/>
          </a:xfrm>
        </p:spPr>
        <p:txBody>
          <a:bodyPr>
            <a:normAutofit/>
          </a:bodyPr>
          <a:lstStyle/>
          <a:p>
            <a:r>
              <a:rPr lang="he-IL" dirty="0"/>
              <a:t>הסרט:</a:t>
            </a:r>
            <a:br>
              <a:rPr lang="he-IL" dirty="0"/>
            </a:br>
            <a:r>
              <a:rPr lang="he-IL" dirty="0"/>
              <a:t>רובין הוד (2010)</a:t>
            </a:r>
          </a:p>
        </p:txBody>
      </p:sp>
      <p:pic>
        <p:nvPicPr>
          <p:cNvPr id="4" name="מדיה מקוונת 3" title="ￗﾔￗﾠￗﾐￗﾕￗﾨￗﾕￗﾪ    ￗﾔￗﾤￗﾨￗﾓￗﾪ ￗﾨￗﾩￗﾕￗﾙￗﾕￗﾪ">
            <a:hlinkClick r:id="" action="ppaction://media"/>
            <a:extLst>
              <a:ext uri="{FF2B5EF4-FFF2-40B4-BE49-F238E27FC236}">
                <a16:creationId xmlns:a16="http://schemas.microsoft.com/office/drawing/2014/main" id="{2BEA36F1-2508-462E-9409-6C4908A914BC}"/>
              </a:ext>
            </a:extLst>
          </p:cNvPr>
          <p:cNvPicPr>
            <a:picLocks noGrp="1" noRot="1" noChangeAspect="1"/>
          </p:cNvPicPr>
          <p:nvPr>
            <p:ph idx="1"/>
            <a:videoFile r:link="rId1"/>
          </p:nvPr>
        </p:nvPicPr>
        <p:blipFill>
          <a:blip r:embed="rId3"/>
          <a:stretch>
            <a:fillRect/>
          </a:stretch>
        </p:blipFill>
        <p:spPr>
          <a:xfrm>
            <a:off x="803491" y="0"/>
            <a:ext cx="9142535" cy="6852345"/>
          </a:xfrm>
          <a:prstGeom prst="rect">
            <a:avLst/>
          </a:prstGeom>
        </p:spPr>
      </p:pic>
    </p:spTree>
    <p:extLst>
      <p:ext uri="{BB962C8B-B14F-4D97-AF65-F5344CB8AC3E}">
        <p14:creationId xmlns:p14="http://schemas.microsoft.com/office/powerpoint/2010/main" val="3532755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1D21BA7-05EA-40BB-8B5B-49111572B9F6}"/>
              </a:ext>
            </a:extLst>
          </p:cNvPr>
          <p:cNvSpPr>
            <a:spLocks noGrp="1"/>
          </p:cNvSpPr>
          <p:nvPr>
            <p:ph type="title"/>
          </p:nvPr>
        </p:nvSpPr>
        <p:spPr/>
        <p:txBody>
          <a:bodyPr/>
          <a:lstStyle/>
          <a:p>
            <a:r>
              <a:rPr lang="he-IL" dirty="0"/>
              <a:t>תשובון</a:t>
            </a:r>
          </a:p>
        </p:txBody>
      </p:sp>
      <p:sp>
        <p:nvSpPr>
          <p:cNvPr id="3" name="מציין מיקום תוכן 2">
            <a:extLst>
              <a:ext uri="{FF2B5EF4-FFF2-40B4-BE49-F238E27FC236}">
                <a16:creationId xmlns:a16="http://schemas.microsoft.com/office/drawing/2014/main" id="{B9C5A810-78F0-4842-B3C3-453D94178CF1}"/>
              </a:ext>
            </a:extLst>
          </p:cNvPr>
          <p:cNvSpPr>
            <a:spLocks noGrp="1"/>
          </p:cNvSpPr>
          <p:nvPr>
            <p:ph idx="1"/>
          </p:nvPr>
        </p:nvSpPr>
        <p:spPr>
          <a:xfrm>
            <a:off x="1371600" y="2285999"/>
            <a:ext cx="9601200" cy="4391247"/>
          </a:xfrm>
        </p:spPr>
        <p:txBody>
          <a:bodyPr>
            <a:normAutofit fontScale="85000" lnSpcReduction="20000"/>
          </a:bodyPr>
          <a:lstStyle/>
          <a:p>
            <a:r>
              <a:rPr lang="he-IL" dirty="0"/>
              <a:t>ע"פ הנאום של רובין הוד, מה היה המצב במדינה עד אז? מה היה היחס בין השליט לנתיניו? </a:t>
            </a:r>
          </a:p>
          <a:p>
            <a:pPr lvl="1"/>
            <a:r>
              <a:rPr lang="he-IL" i="0" dirty="0">
                <a:latin typeface="Guttman Yad-Brush" panose="02010401010101010101" pitchFamily="2" charset="-79"/>
                <a:cs typeface="Guttman Yad-Brush" panose="02010401010101010101" pitchFamily="2" charset="-79"/>
              </a:rPr>
              <a:t>רודנות, דרישת נאמנות ללא תנאי ובלי תמורה, הכוח אצל השליט בלבד, ללא זכויות.</a:t>
            </a:r>
          </a:p>
          <a:p>
            <a:r>
              <a:rPr lang="he-IL" dirty="0"/>
              <a:t>איזה שינוי הוא מבקש לחולל? </a:t>
            </a:r>
          </a:p>
          <a:p>
            <a:pPr lvl="1"/>
            <a:r>
              <a:rPr lang="he-IL" i="0" dirty="0">
                <a:latin typeface="Guttman Yad-Brush" panose="02010401010101010101" pitchFamily="2" charset="-79"/>
                <a:cs typeface="Guttman Yad-Brush" panose="02010401010101010101" pitchFamily="2" charset="-79"/>
              </a:rPr>
              <a:t>חירות, מגילת זכויות, המלך יפעל לטובת הנתינים, פיזור הכוח, צדק ומשפט הוגן לכל, יכולת לעבוד ולפרנס עצמאית בכבוד.</a:t>
            </a:r>
          </a:p>
          <a:p>
            <a:r>
              <a:rPr lang="he-IL" dirty="0"/>
              <a:t>לאיזה עיקרון בנאורות מתחבר קטע זה?</a:t>
            </a:r>
          </a:p>
          <a:p>
            <a:pPr lvl="1"/>
            <a:r>
              <a:rPr lang="he-IL" i="0" dirty="0">
                <a:latin typeface="Guttman Yad-Brush" panose="02010401010101010101" pitchFamily="2" charset="-79"/>
                <a:cs typeface="Guttman Yad-Brush" panose="02010401010101010101" pitchFamily="2" charset="-79"/>
              </a:rPr>
              <a:t>המדינה כמוסד שמטרתו לפעול לטובת האזרחים (עמ' 34-31)</a:t>
            </a:r>
          </a:p>
          <a:p>
            <a:r>
              <a:rPr lang="he-IL" dirty="0">
                <a:latin typeface="Narkisim" panose="020E0502050101010101" pitchFamily="34" charset="-79"/>
                <a:cs typeface="Narkisim" panose="020E0502050101010101" pitchFamily="34" charset="-79"/>
              </a:rPr>
              <a:t>"כל בני האדם חפשים מטבעם, שווים ועומדים ברשות עצמם, ועל כן אי אפשר להוציא שום אדם מכלל מצב זה ללא הסכמתו, ולעשותו כפוף לשלטונו המדיני של זולתו. הדרך היחידה שבה מוותר אדם על חירותו הטבעית ומקבל על עצמו את קשרי החברה האזרחית, היא דרך של הסכם עם בני אדם אחרים להתחבר ולהתאחד כעדה לשם חיי רווחה משותפים"</a:t>
            </a:r>
            <a:r>
              <a:rPr lang="he-IL" dirty="0"/>
              <a:t> (ג'ון לוק, "על הממשל המדיני").</a:t>
            </a:r>
            <a:br>
              <a:rPr lang="en-US" dirty="0"/>
            </a:br>
            <a:r>
              <a:rPr lang="he-IL" dirty="0"/>
              <a:t>לפי לוק – מה נותן לשלטון את כוחו? האם לדעתו המלך בסרטון הוא מלך לגיטימי וראוי? הסבר.</a:t>
            </a:r>
          </a:p>
          <a:p>
            <a:pPr lvl="1"/>
            <a:r>
              <a:rPr lang="he-IL" sz="2100" i="0" dirty="0">
                <a:latin typeface="Guttman Yad-Brush" panose="02010401010101010101" pitchFamily="2" charset="-79"/>
                <a:cs typeface="Guttman Yad-Brush" panose="02010401010101010101" pitchFamily="2" charset="-79"/>
              </a:rPr>
              <a:t>השלטון מקבל את כוחו מהסכם בין האנשים. כולם יחד מחליטים להקים שלטון וסמכות כדי להבטיח רווחה לכולם. המלך בסרטון שלא דואג לאזרחים ולא מקדם רווחה הוא מלך לא ראוי שהמנדט שלו מעורער.</a:t>
            </a:r>
          </a:p>
        </p:txBody>
      </p:sp>
    </p:spTree>
    <p:extLst>
      <p:ext uri="{BB962C8B-B14F-4D97-AF65-F5344CB8AC3E}">
        <p14:creationId xmlns:p14="http://schemas.microsoft.com/office/powerpoint/2010/main" val="3482574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3587B4F-695A-4439-88B4-4C187668A83B}"/>
              </a:ext>
            </a:extLst>
          </p:cNvPr>
          <p:cNvSpPr>
            <a:spLocks noGrp="1"/>
          </p:cNvSpPr>
          <p:nvPr>
            <p:ph type="title"/>
          </p:nvPr>
        </p:nvSpPr>
        <p:spPr/>
        <p:txBody>
          <a:bodyPr/>
          <a:lstStyle/>
          <a:p>
            <a:r>
              <a:rPr lang="he-IL" dirty="0"/>
              <a:t>פתיחה – עולם ישן מול חדש</a:t>
            </a:r>
          </a:p>
        </p:txBody>
      </p:sp>
      <p:sp>
        <p:nvSpPr>
          <p:cNvPr id="3" name="מציין מיקום טקסט 2">
            <a:extLst>
              <a:ext uri="{FF2B5EF4-FFF2-40B4-BE49-F238E27FC236}">
                <a16:creationId xmlns:a16="http://schemas.microsoft.com/office/drawing/2014/main" id="{4F8363EA-6AB5-477D-89A0-7A55BC44DBB4}"/>
              </a:ext>
            </a:extLst>
          </p:cNvPr>
          <p:cNvSpPr>
            <a:spLocks noGrp="1"/>
          </p:cNvSpPr>
          <p:nvPr>
            <p:ph type="body" idx="1"/>
          </p:nvPr>
        </p:nvSpPr>
        <p:spPr/>
        <p:txBody>
          <a:bodyPr/>
          <a:lstStyle/>
          <a:p>
            <a:r>
              <a:rPr lang="he-IL" dirty="0"/>
              <a:t>המהפכות הגדולות</a:t>
            </a:r>
          </a:p>
        </p:txBody>
      </p:sp>
    </p:spTree>
    <p:extLst>
      <p:ext uri="{BB962C8B-B14F-4D97-AF65-F5344CB8AC3E}">
        <p14:creationId xmlns:p14="http://schemas.microsoft.com/office/powerpoint/2010/main" val="2295854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E7C9F4E-D6F8-46C0-8636-A22DE96A8FFC}"/>
              </a:ext>
            </a:extLst>
          </p:cNvPr>
          <p:cNvSpPr>
            <a:spLocks noGrp="1"/>
          </p:cNvSpPr>
          <p:nvPr>
            <p:ph type="title"/>
          </p:nvPr>
        </p:nvSpPr>
        <p:spPr/>
        <p:txBody>
          <a:bodyPr/>
          <a:lstStyle/>
          <a:p>
            <a:r>
              <a:rPr lang="he-IL" dirty="0"/>
              <a:t>טבלה מלווה לסרטון</a:t>
            </a:r>
          </a:p>
        </p:txBody>
      </p:sp>
      <p:graphicFrame>
        <p:nvGraphicFramePr>
          <p:cNvPr id="4" name="מציין מיקום תוכן 3">
            <a:extLst>
              <a:ext uri="{FF2B5EF4-FFF2-40B4-BE49-F238E27FC236}">
                <a16:creationId xmlns:a16="http://schemas.microsoft.com/office/drawing/2014/main" id="{84136B0D-2A66-46A7-A09C-EB9EBDE5F56D}"/>
              </a:ext>
            </a:extLst>
          </p:cNvPr>
          <p:cNvGraphicFramePr>
            <a:graphicFrameLocks noGrp="1"/>
          </p:cNvGraphicFramePr>
          <p:nvPr>
            <p:ph idx="1"/>
            <p:extLst>
              <p:ext uri="{D42A27DB-BD31-4B8C-83A1-F6EECF244321}">
                <p14:modId xmlns:p14="http://schemas.microsoft.com/office/powerpoint/2010/main" val="4204988183"/>
              </p:ext>
            </p:extLst>
          </p:nvPr>
        </p:nvGraphicFramePr>
        <p:xfrm>
          <a:off x="727710" y="1875930"/>
          <a:ext cx="8850630" cy="4982070"/>
        </p:xfrm>
        <a:graphic>
          <a:graphicData uri="http://schemas.openxmlformats.org/drawingml/2006/table">
            <a:tbl>
              <a:tblPr rtl="1" firstRow="1" firstCol="1" bandRow="1">
                <a:tableStyleId>{5C22544A-7EE6-4342-B048-85BDC9FD1C3A}</a:tableStyleId>
              </a:tblPr>
              <a:tblGrid>
                <a:gridCol w="3314700">
                  <a:extLst>
                    <a:ext uri="{9D8B030D-6E8A-4147-A177-3AD203B41FA5}">
                      <a16:colId xmlns:a16="http://schemas.microsoft.com/office/drawing/2014/main" val="731783215"/>
                    </a:ext>
                  </a:extLst>
                </a:gridCol>
                <a:gridCol w="5535930">
                  <a:extLst>
                    <a:ext uri="{9D8B030D-6E8A-4147-A177-3AD203B41FA5}">
                      <a16:colId xmlns:a16="http://schemas.microsoft.com/office/drawing/2014/main" val="2198693253"/>
                    </a:ext>
                  </a:extLst>
                </a:gridCol>
              </a:tblGrid>
              <a:tr h="309138">
                <a:tc>
                  <a:txBody>
                    <a:bodyPr/>
                    <a:lstStyle/>
                    <a:p>
                      <a:pPr algn="ctr" rtl="1">
                        <a:lnSpc>
                          <a:spcPct val="107000"/>
                        </a:lnSpc>
                        <a:spcAft>
                          <a:spcPts val="0"/>
                        </a:spcAft>
                      </a:pPr>
                      <a:r>
                        <a:rPr lang="he-IL" sz="2400" dirty="0">
                          <a:effectLst/>
                        </a:rPr>
                        <a:t> </a:t>
                      </a:r>
                      <a:endParaRPr lang="en-US" sz="24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ctr" rtl="1">
                        <a:lnSpc>
                          <a:spcPct val="107000"/>
                        </a:lnSpc>
                        <a:spcAft>
                          <a:spcPts val="0"/>
                        </a:spcAft>
                      </a:pPr>
                      <a:r>
                        <a:rPr lang="he-IL" sz="2400">
                          <a:effectLst/>
                        </a:rPr>
                        <a:t>העולם הישן (מהסרטון)</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1433581250"/>
                  </a:ext>
                </a:extLst>
              </a:tr>
              <a:tr h="576245">
                <a:tc>
                  <a:txBody>
                    <a:bodyPr/>
                    <a:lstStyle/>
                    <a:p>
                      <a:pPr algn="r" rtl="1">
                        <a:lnSpc>
                          <a:spcPct val="107000"/>
                        </a:lnSpc>
                        <a:spcAft>
                          <a:spcPts val="0"/>
                        </a:spcAft>
                      </a:pPr>
                      <a:r>
                        <a:rPr lang="he-IL" sz="2400">
                          <a:effectLst/>
                        </a:rPr>
                        <a:t>כלי תחבורה</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endParaRPr lang="en-US" sz="24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4285659380"/>
                  </a:ext>
                </a:extLst>
              </a:tr>
              <a:tr h="576245">
                <a:tc>
                  <a:txBody>
                    <a:bodyPr/>
                    <a:lstStyle/>
                    <a:p>
                      <a:pPr algn="r" rtl="1">
                        <a:lnSpc>
                          <a:spcPct val="107000"/>
                        </a:lnSpc>
                        <a:spcAft>
                          <a:spcPts val="0"/>
                        </a:spcAft>
                      </a:pPr>
                      <a:r>
                        <a:rPr lang="he-IL" sz="2400">
                          <a:effectLst/>
                        </a:rPr>
                        <a:t>מקצועות</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925748129"/>
                  </a:ext>
                </a:extLst>
              </a:tr>
              <a:tr h="576245">
                <a:tc>
                  <a:txBody>
                    <a:bodyPr/>
                    <a:lstStyle/>
                    <a:p>
                      <a:pPr algn="r" rtl="1">
                        <a:lnSpc>
                          <a:spcPct val="107000"/>
                        </a:lnSpc>
                        <a:spcAft>
                          <a:spcPts val="0"/>
                        </a:spcAft>
                      </a:pPr>
                      <a:r>
                        <a:rPr lang="he-IL" sz="2400">
                          <a:effectLst/>
                        </a:rPr>
                        <a:t>מבנה המשפחה</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1270449670"/>
                  </a:ext>
                </a:extLst>
              </a:tr>
              <a:tr h="576245">
                <a:tc>
                  <a:txBody>
                    <a:bodyPr/>
                    <a:lstStyle/>
                    <a:p>
                      <a:pPr algn="r" rtl="1">
                        <a:lnSpc>
                          <a:spcPct val="107000"/>
                        </a:lnSpc>
                        <a:spcAft>
                          <a:spcPts val="0"/>
                        </a:spcAft>
                      </a:pPr>
                      <a:r>
                        <a:rPr lang="he-IL" sz="2400">
                          <a:effectLst/>
                        </a:rPr>
                        <a:t>תפקיד הגברים</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2233560839"/>
                  </a:ext>
                </a:extLst>
              </a:tr>
              <a:tr h="576245">
                <a:tc>
                  <a:txBody>
                    <a:bodyPr/>
                    <a:lstStyle/>
                    <a:p>
                      <a:pPr algn="r" rtl="1">
                        <a:lnSpc>
                          <a:spcPct val="107000"/>
                        </a:lnSpc>
                        <a:spcAft>
                          <a:spcPts val="0"/>
                        </a:spcAft>
                      </a:pPr>
                      <a:r>
                        <a:rPr lang="he-IL" sz="2400">
                          <a:effectLst/>
                        </a:rPr>
                        <a:t>תפקיד הנשים</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1586501375"/>
                  </a:ext>
                </a:extLst>
              </a:tr>
              <a:tr h="576245">
                <a:tc>
                  <a:txBody>
                    <a:bodyPr/>
                    <a:lstStyle/>
                    <a:p>
                      <a:pPr algn="r" rtl="1">
                        <a:lnSpc>
                          <a:spcPct val="107000"/>
                        </a:lnSpc>
                        <a:spcAft>
                          <a:spcPts val="0"/>
                        </a:spcAft>
                      </a:pPr>
                      <a:r>
                        <a:rPr lang="he-IL" sz="2400">
                          <a:effectLst/>
                        </a:rPr>
                        <a:t>סיבות לנישואין</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3376765863"/>
                  </a:ext>
                </a:extLst>
              </a:tr>
              <a:tr h="576245">
                <a:tc>
                  <a:txBody>
                    <a:bodyPr/>
                    <a:lstStyle/>
                    <a:p>
                      <a:pPr algn="r" rtl="1">
                        <a:lnSpc>
                          <a:spcPct val="107000"/>
                        </a:lnSpc>
                        <a:spcAft>
                          <a:spcPts val="0"/>
                        </a:spcAft>
                      </a:pPr>
                      <a:r>
                        <a:rPr lang="he-IL" sz="2400">
                          <a:effectLst/>
                        </a:rPr>
                        <a:t>מקום הדת</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2640783902"/>
                  </a:ext>
                </a:extLst>
              </a:tr>
              <a:tr h="576245">
                <a:tc>
                  <a:txBody>
                    <a:bodyPr/>
                    <a:lstStyle/>
                    <a:p>
                      <a:pPr algn="r" rtl="1">
                        <a:lnSpc>
                          <a:spcPct val="107000"/>
                        </a:lnSpc>
                        <a:spcAft>
                          <a:spcPts val="0"/>
                        </a:spcAft>
                      </a:pPr>
                      <a:r>
                        <a:rPr lang="he-IL" sz="2400">
                          <a:effectLst/>
                        </a:rPr>
                        <a:t>שלטון</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endParaRPr lang="en-US" sz="24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3785029063"/>
                  </a:ext>
                </a:extLst>
              </a:tr>
            </a:tbl>
          </a:graphicData>
        </a:graphic>
      </p:graphicFrame>
    </p:spTree>
    <p:extLst>
      <p:ext uri="{BB962C8B-B14F-4D97-AF65-F5344CB8AC3E}">
        <p14:creationId xmlns:p14="http://schemas.microsoft.com/office/powerpoint/2010/main" val="1765989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75083AB-5B94-46FD-9E04-9BE9F4C37930}"/>
              </a:ext>
            </a:extLst>
          </p:cNvPr>
          <p:cNvSpPr>
            <a:spLocks noGrp="1"/>
          </p:cNvSpPr>
          <p:nvPr>
            <p:ph type="title"/>
          </p:nvPr>
        </p:nvSpPr>
        <p:spPr>
          <a:xfrm>
            <a:off x="9909810" y="388620"/>
            <a:ext cx="2171700" cy="4823460"/>
          </a:xfrm>
        </p:spPr>
        <p:txBody>
          <a:bodyPr>
            <a:normAutofit/>
          </a:bodyPr>
          <a:lstStyle/>
          <a:p>
            <a:r>
              <a:rPr lang="he-IL" dirty="0"/>
              <a:t>הסרט: כנר על הגג (1971)</a:t>
            </a:r>
            <a:br>
              <a:rPr lang="he-IL" dirty="0"/>
            </a:br>
            <a:r>
              <a:rPr lang="he-IL" dirty="0"/>
              <a:t>השיר: 'מסורת'</a:t>
            </a:r>
          </a:p>
        </p:txBody>
      </p:sp>
      <p:pic>
        <p:nvPicPr>
          <p:cNvPr id="4" name="מדיה מקוונת 3" title="ￗﾞￗﾡￗﾕￗﾨￗﾪ ￗﾛￗﾠￗﾨ ￗﾢￗﾜ ￗﾔￗﾒￗﾒ">
            <a:hlinkClick r:id="" action="ppaction://media"/>
            <a:extLst>
              <a:ext uri="{FF2B5EF4-FFF2-40B4-BE49-F238E27FC236}">
                <a16:creationId xmlns:a16="http://schemas.microsoft.com/office/drawing/2014/main" id="{75EBC6FA-0889-4272-AE1E-426ED6F4011B}"/>
              </a:ext>
            </a:extLst>
          </p:cNvPr>
          <p:cNvPicPr>
            <a:picLocks noGrp="1" noRot="1" noChangeAspect="1"/>
          </p:cNvPicPr>
          <p:nvPr>
            <p:ph idx="1"/>
            <a:videoFile r:link="rId1"/>
          </p:nvPr>
        </p:nvPicPr>
        <p:blipFill>
          <a:blip r:embed="rId3"/>
          <a:stretch>
            <a:fillRect/>
          </a:stretch>
        </p:blipFill>
        <p:spPr>
          <a:xfrm>
            <a:off x="765810" y="0"/>
            <a:ext cx="9144000" cy="6853444"/>
          </a:xfrm>
          <a:prstGeom prst="rect">
            <a:avLst/>
          </a:prstGeom>
        </p:spPr>
      </p:pic>
      <p:sp>
        <p:nvSpPr>
          <p:cNvPr id="5" name="לחצן פעולה: וידאו 4">
            <a:hlinkClick r:id="rId4" highlightClick="1"/>
            <a:extLst>
              <a:ext uri="{FF2B5EF4-FFF2-40B4-BE49-F238E27FC236}">
                <a16:creationId xmlns:a16="http://schemas.microsoft.com/office/drawing/2014/main" id="{1D10BD2E-8228-46F0-9309-F5797E24B8DF}"/>
              </a:ext>
            </a:extLst>
          </p:cNvPr>
          <p:cNvSpPr/>
          <p:nvPr/>
        </p:nvSpPr>
        <p:spPr>
          <a:xfrm>
            <a:off x="11658600" y="6492240"/>
            <a:ext cx="533400" cy="365760"/>
          </a:xfrm>
          <a:prstGeom prst="actionButtonMovi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13994030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vol="80000">
                <p:cTn id="7" fill="hold" display="0">
                  <p:stCondLst>
                    <p:cond delay="indefinite"/>
                  </p:stCondLst>
                </p:cTn>
                <p:tgtEl>
                  <p:spTgt spid="4"/>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E7C9F4E-D6F8-46C0-8636-A22DE96A8FFC}"/>
              </a:ext>
            </a:extLst>
          </p:cNvPr>
          <p:cNvSpPr>
            <a:spLocks noGrp="1"/>
          </p:cNvSpPr>
          <p:nvPr>
            <p:ph type="title"/>
          </p:nvPr>
        </p:nvSpPr>
        <p:spPr/>
        <p:txBody>
          <a:bodyPr/>
          <a:lstStyle/>
          <a:p>
            <a:r>
              <a:rPr lang="he-IL" dirty="0"/>
              <a:t>;</a:t>
            </a:r>
          </a:p>
        </p:txBody>
      </p:sp>
      <p:graphicFrame>
        <p:nvGraphicFramePr>
          <p:cNvPr id="4" name="מציין מיקום תוכן 3">
            <a:extLst>
              <a:ext uri="{FF2B5EF4-FFF2-40B4-BE49-F238E27FC236}">
                <a16:creationId xmlns:a16="http://schemas.microsoft.com/office/drawing/2014/main" id="{84136B0D-2A66-46A7-A09C-EB9EBDE5F56D}"/>
              </a:ext>
            </a:extLst>
          </p:cNvPr>
          <p:cNvGraphicFramePr>
            <a:graphicFrameLocks noGrp="1"/>
          </p:cNvGraphicFramePr>
          <p:nvPr>
            <p:ph idx="1"/>
            <p:extLst>
              <p:ext uri="{D42A27DB-BD31-4B8C-83A1-F6EECF244321}">
                <p14:modId xmlns:p14="http://schemas.microsoft.com/office/powerpoint/2010/main" val="2788798873"/>
              </p:ext>
            </p:extLst>
          </p:nvPr>
        </p:nvGraphicFramePr>
        <p:xfrm>
          <a:off x="2385060" y="0"/>
          <a:ext cx="9806940" cy="6429204"/>
        </p:xfrm>
        <a:graphic>
          <a:graphicData uri="http://schemas.openxmlformats.org/drawingml/2006/table">
            <a:tbl>
              <a:tblPr rtl="1" firstRow="1" firstCol="1" bandRow="1">
                <a:tableStyleId>{5C22544A-7EE6-4342-B048-85BDC9FD1C3A}</a:tableStyleId>
              </a:tblPr>
              <a:tblGrid>
                <a:gridCol w="1264920">
                  <a:extLst>
                    <a:ext uri="{9D8B030D-6E8A-4147-A177-3AD203B41FA5}">
                      <a16:colId xmlns:a16="http://schemas.microsoft.com/office/drawing/2014/main" val="731783215"/>
                    </a:ext>
                  </a:extLst>
                </a:gridCol>
                <a:gridCol w="4197015">
                  <a:extLst>
                    <a:ext uri="{9D8B030D-6E8A-4147-A177-3AD203B41FA5}">
                      <a16:colId xmlns:a16="http://schemas.microsoft.com/office/drawing/2014/main" val="2198693253"/>
                    </a:ext>
                  </a:extLst>
                </a:gridCol>
                <a:gridCol w="4345005">
                  <a:extLst>
                    <a:ext uri="{9D8B030D-6E8A-4147-A177-3AD203B41FA5}">
                      <a16:colId xmlns:a16="http://schemas.microsoft.com/office/drawing/2014/main" val="3154538622"/>
                    </a:ext>
                  </a:extLst>
                </a:gridCol>
              </a:tblGrid>
              <a:tr h="314577">
                <a:tc>
                  <a:txBody>
                    <a:bodyPr/>
                    <a:lstStyle/>
                    <a:p>
                      <a:pPr algn="ctr" rtl="1">
                        <a:lnSpc>
                          <a:spcPct val="107000"/>
                        </a:lnSpc>
                        <a:spcAft>
                          <a:spcPts val="0"/>
                        </a:spcAft>
                      </a:pPr>
                      <a:r>
                        <a:rPr lang="he-IL" sz="2400">
                          <a:effectLst/>
                        </a:rPr>
                        <a:t> </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ctr" rtl="1">
                        <a:lnSpc>
                          <a:spcPct val="107000"/>
                        </a:lnSpc>
                        <a:spcAft>
                          <a:spcPts val="0"/>
                        </a:spcAft>
                      </a:pPr>
                      <a:r>
                        <a:rPr lang="he-IL" sz="2400">
                          <a:effectLst/>
                        </a:rPr>
                        <a:t>העולם הישן (מהסרטון)</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ctr" rtl="1">
                        <a:lnSpc>
                          <a:spcPct val="107000"/>
                        </a:lnSpc>
                        <a:spcAft>
                          <a:spcPts val="0"/>
                        </a:spcAft>
                      </a:pPr>
                      <a:r>
                        <a:rPr lang="he-IL" sz="2400">
                          <a:effectLst/>
                        </a:rPr>
                        <a:t>העולם המודרני</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1433581250"/>
                  </a:ext>
                </a:extLst>
              </a:tr>
              <a:tr h="693627">
                <a:tc>
                  <a:txBody>
                    <a:bodyPr/>
                    <a:lstStyle/>
                    <a:p>
                      <a:pPr algn="r" rtl="1">
                        <a:lnSpc>
                          <a:spcPct val="107000"/>
                        </a:lnSpc>
                        <a:spcAft>
                          <a:spcPts val="0"/>
                        </a:spcAft>
                      </a:pPr>
                      <a:r>
                        <a:rPr lang="he-IL" sz="2400">
                          <a:effectLst/>
                        </a:rPr>
                        <a:t>כלי תחבורה</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סוסים, חמורים, עגלות</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רכבים, מטוסים, רכבות...</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4285659380"/>
                  </a:ext>
                </a:extLst>
              </a:tr>
              <a:tr h="693627">
                <a:tc>
                  <a:txBody>
                    <a:bodyPr/>
                    <a:lstStyle/>
                    <a:p>
                      <a:pPr algn="r" rtl="1">
                        <a:lnSpc>
                          <a:spcPct val="107000"/>
                        </a:lnSpc>
                        <a:spcAft>
                          <a:spcPts val="0"/>
                        </a:spcAft>
                      </a:pPr>
                      <a:r>
                        <a:rPr lang="he-IL" sz="2400">
                          <a:effectLst/>
                        </a:rPr>
                        <a:t>מקצועות</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משק. חלבן, קצב, חקלאי?, מוכר.</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מגוונים: פועלים, מקצועות חופשיים...</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925748129"/>
                  </a:ext>
                </a:extLst>
              </a:tr>
              <a:tr h="693627">
                <a:tc>
                  <a:txBody>
                    <a:bodyPr/>
                    <a:lstStyle/>
                    <a:p>
                      <a:pPr algn="r" rtl="1">
                        <a:lnSpc>
                          <a:spcPct val="107000"/>
                        </a:lnSpc>
                        <a:spcAft>
                          <a:spcPts val="0"/>
                        </a:spcAft>
                      </a:pPr>
                      <a:r>
                        <a:rPr lang="he-IL" sz="2400">
                          <a:effectLst/>
                        </a:rPr>
                        <a:t>מבנה המשפחה</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פטריאכלי – האב ראש משפחה, מחליט וקובע, השאר תחתיו</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שוויוני, זכויות לכולם (אישה, ילד)</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1270449670"/>
                  </a:ext>
                </a:extLst>
              </a:tr>
              <a:tr h="693627">
                <a:tc>
                  <a:txBody>
                    <a:bodyPr/>
                    <a:lstStyle/>
                    <a:p>
                      <a:pPr algn="r" rtl="1">
                        <a:lnSpc>
                          <a:spcPct val="107000"/>
                        </a:lnSpc>
                        <a:spcAft>
                          <a:spcPts val="0"/>
                        </a:spcAft>
                      </a:pPr>
                      <a:r>
                        <a:rPr lang="he-IL" sz="2400">
                          <a:effectLst/>
                        </a:rPr>
                        <a:t>תפקיד הגברים</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פרנסה, עבודה, אדון הבית</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rowSpan="2">
                  <a:txBody>
                    <a:bodyPr/>
                    <a:lstStyle/>
                    <a:p>
                      <a:pPr algn="r" rtl="1">
                        <a:lnSpc>
                          <a:spcPct val="107000"/>
                        </a:lnSpc>
                        <a:spcAft>
                          <a:spcPts val="0"/>
                        </a:spcAft>
                      </a:pPr>
                      <a:r>
                        <a:rPr lang="he-IL" sz="2400" dirty="0">
                          <a:effectLst/>
                        </a:rPr>
                        <a:t>שותפים בפרנסת הבית ובניהולו (מחלוקות מודרניות עוסקות בסוגיות שוויון ופערים בין המינים ועל שאלות לגיטימיות השונות בין המינים). </a:t>
                      </a:r>
                      <a:endParaRPr lang="en-US" sz="24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2233560839"/>
                  </a:ext>
                </a:extLst>
              </a:tr>
              <a:tr h="693627">
                <a:tc>
                  <a:txBody>
                    <a:bodyPr/>
                    <a:lstStyle/>
                    <a:p>
                      <a:pPr algn="r" rtl="1">
                        <a:lnSpc>
                          <a:spcPct val="107000"/>
                        </a:lnSpc>
                        <a:spcAft>
                          <a:spcPts val="0"/>
                        </a:spcAft>
                      </a:pPr>
                      <a:r>
                        <a:rPr lang="he-IL" sz="2400">
                          <a:effectLst/>
                        </a:rPr>
                        <a:t>תפקיד הנשים</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עקרת בית – מבשלת, מכבסת, יולדת, מחנכת</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vMerge="1">
                  <a:txBody>
                    <a:bodyPr/>
                    <a:lstStyle/>
                    <a:p>
                      <a:pPr rtl="1"/>
                      <a:endParaRPr lang="he-IL"/>
                    </a:p>
                  </a:txBody>
                  <a:tcPr/>
                </a:tc>
                <a:extLst>
                  <a:ext uri="{0D108BD9-81ED-4DB2-BD59-A6C34878D82A}">
                    <a16:rowId xmlns:a16="http://schemas.microsoft.com/office/drawing/2014/main" val="1586501375"/>
                  </a:ext>
                </a:extLst>
              </a:tr>
              <a:tr h="693627">
                <a:tc>
                  <a:txBody>
                    <a:bodyPr/>
                    <a:lstStyle/>
                    <a:p>
                      <a:pPr algn="r" rtl="1">
                        <a:lnSpc>
                          <a:spcPct val="107000"/>
                        </a:lnSpc>
                        <a:spcAft>
                          <a:spcPts val="0"/>
                        </a:spcAft>
                      </a:pPr>
                      <a:r>
                        <a:rPr lang="he-IL" sz="2400">
                          <a:effectLst/>
                        </a:rPr>
                        <a:t>סיבות לנישואין</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צורך, אינטרס משפחתי, צו האב, שידוך</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רומנטיקה, אהבה</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3376765863"/>
                  </a:ext>
                </a:extLst>
              </a:tr>
              <a:tr h="693627">
                <a:tc>
                  <a:txBody>
                    <a:bodyPr/>
                    <a:lstStyle/>
                    <a:p>
                      <a:pPr algn="r" rtl="1">
                        <a:lnSpc>
                          <a:spcPct val="107000"/>
                        </a:lnSpc>
                        <a:spcAft>
                          <a:spcPts val="0"/>
                        </a:spcAft>
                      </a:pPr>
                      <a:r>
                        <a:rPr lang="he-IL" sz="2400">
                          <a:effectLst/>
                        </a:rPr>
                        <a:t>מקום הדת</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דומיננטית, נוכחת, איש הדת מכובד ומרכזי</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דומיננטיות חילונית, הפרדת דת ממדינה, נציגי דת מצומצמים</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2640783902"/>
                  </a:ext>
                </a:extLst>
              </a:tr>
              <a:tr h="693627">
                <a:tc>
                  <a:txBody>
                    <a:bodyPr/>
                    <a:lstStyle/>
                    <a:p>
                      <a:pPr algn="r" rtl="1">
                        <a:lnSpc>
                          <a:spcPct val="107000"/>
                        </a:lnSpc>
                        <a:spcAft>
                          <a:spcPts val="0"/>
                        </a:spcAft>
                      </a:pPr>
                      <a:r>
                        <a:rPr lang="he-IL" sz="2400">
                          <a:effectLst/>
                        </a:rPr>
                        <a:t>שלטון</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a:effectLst/>
                        </a:rPr>
                        <a:t>צאר, מונרכיה לסוגיה</a:t>
                      </a:r>
                      <a:endParaRPr lang="en-US" sz="24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2400" dirty="0">
                          <a:effectLst/>
                        </a:rPr>
                        <a:t>דמוקרטיות, שלטון העם, חשיבות האדם הפשוט</a:t>
                      </a:r>
                      <a:endParaRPr lang="en-US" sz="24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a16="http://schemas.microsoft.com/office/drawing/2014/main" val="3785029063"/>
                  </a:ext>
                </a:extLst>
              </a:tr>
            </a:tbl>
          </a:graphicData>
        </a:graphic>
      </p:graphicFrame>
      <p:sp>
        <p:nvSpPr>
          <p:cNvPr id="3" name="מלבן 2">
            <a:extLst>
              <a:ext uri="{FF2B5EF4-FFF2-40B4-BE49-F238E27FC236}">
                <a16:creationId xmlns:a16="http://schemas.microsoft.com/office/drawing/2014/main" id="{3959396A-6080-4001-A124-1675D5D25BFE}"/>
              </a:ext>
            </a:extLst>
          </p:cNvPr>
          <p:cNvSpPr/>
          <p:nvPr/>
        </p:nvSpPr>
        <p:spPr>
          <a:xfrm>
            <a:off x="-500697" y="437287"/>
            <a:ext cx="3439794" cy="1323439"/>
          </a:xfrm>
          <a:prstGeom prst="rect">
            <a:avLst/>
          </a:prstGeom>
          <a:noFill/>
        </p:spPr>
        <p:txBody>
          <a:bodyPr wrap="square" lIns="91440" tIns="45720" rIns="91440" bIns="45720">
            <a:spAutoFit/>
          </a:bodyPr>
          <a:lstStyle/>
          <a:p>
            <a:pPr algn="ctr"/>
            <a:r>
              <a:rPr lang="he-IL" sz="4000" b="1" cap="none" spc="0" dirty="0">
                <a:ln w="22225">
                  <a:solidFill>
                    <a:schemeClr val="accent2"/>
                  </a:solidFill>
                  <a:prstDash val="solid"/>
                </a:ln>
                <a:solidFill>
                  <a:schemeClr val="accent2">
                    <a:lumMod val="40000"/>
                    <a:lumOff val="60000"/>
                  </a:schemeClr>
                </a:solidFill>
                <a:effectLst/>
              </a:rPr>
              <a:t>המהפכה התעשייתית</a:t>
            </a:r>
          </a:p>
        </p:txBody>
      </p:sp>
      <p:sp>
        <p:nvSpPr>
          <p:cNvPr id="5" name="מלבן 4">
            <a:extLst>
              <a:ext uri="{FF2B5EF4-FFF2-40B4-BE49-F238E27FC236}">
                <a16:creationId xmlns:a16="http://schemas.microsoft.com/office/drawing/2014/main" id="{37B639C0-81DA-4F94-BA60-98AFC08132D9}"/>
              </a:ext>
            </a:extLst>
          </p:cNvPr>
          <p:cNvSpPr/>
          <p:nvPr/>
        </p:nvSpPr>
        <p:spPr>
          <a:xfrm>
            <a:off x="-614997" y="2198013"/>
            <a:ext cx="3439794" cy="1323439"/>
          </a:xfrm>
          <a:prstGeom prst="rect">
            <a:avLst/>
          </a:prstGeom>
          <a:noFill/>
        </p:spPr>
        <p:txBody>
          <a:bodyPr wrap="square" lIns="91440" tIns="45720" rIns="91440" bIns="45720">
            <a:spAutoFit/>
          </a:bodyPr>
          <a:lstStyle/>
          <a:p>
            <a:pPr algn="ctr"/>
            <a:r>
              <a:rPr lang="he-IL" sz="4000" b="1" cap="none" spc="0" dirty="0">
                <a:ln w="22225">
                  <a:solidFill>
                    <a:schemeClr val="accent2"/>
                  </a:solidFill>
                  <a:prstDash val="solid"/>
                </a:ln>
                <a:solidFill>
                  <a:schemeClr val="accent2">
                    <a:lumMod val="40000"/>
                    <a:lumOff val="60000"/>
                  </a:schemeClr>
                </a:solidFill>
                <a:effectLst/>
              </a:rPr>
              <a:t>המהפכה הפמיניסטית</a:t>
            </a:r>
          </a:p>
        </p:txBody>
      </p:sp>
      <p:sp>
        <p:nvSpPr>
          <p:cNvPr id="6" name="מלבן 5">
            <a:extLst>
              <a:ext uri="{FF2B5EF4-FFF2-40B4-BE49-F238E27FC236}">
                <a16:creationId xmlns:a16="http://schemas.microsoft.com/office/drawing/2014/main" id="{BA78232F-E00F-4020-B9AC-01CB55CE0789}"/>
              </a:ext>
            </a:extLst>
          </p:cNvPr>
          <p:cNvSpPr/>
          <p:nvPr/>
        </p:nvSpPr>
        <p:spPr>
          <a:xfrm>
            <a:off x="-500697" y="3736389"/>
            <a:ext cx="3439794" cy="1323439"/>
          </a:xfrm>
          <a:prstGeom prst="rect">
            <a:avLst/>
          </a:prstGeom>
          <a:noFill/>
        </p:spPr>
        <p:txBody>
          <a:bodyPr wrap="square" lIns="91440" tIns="45720" rIns="91440" bIns="45720">
            <a:spAutoFit/>
          </a:bodyPr>
          <a:lstStyle/>
          <a:p>
            <a:pPr algn="ctr"/>
            <a:r>
              <a:rPr lang="he-IL" sz="4000" b="1" cap="none" spc="0" dirty="0">
                <a:ln w="22225">
                  <a:solidFill>
                    <a:schemeClr val="accent2"/>
                  </a:solidFill>
                  <a:prstDash val="solid"/>
                </a:ln>
                <a:solidFill>
                  <a:schemeClr val="accent2">
                    <a:lumMod val="40000"/>
                    <a:lumOff val="60000"/>
                  </a:schemeClr>
                </a:solidFill>
                <a:effectLst/>
              </a:rPr>
              <a:t>המהפכה ה'רומנטית'</a:t>
            </a:r>
          </a:p>
        </p:txBody>
      </p:sp>
      <p:sp>
        <p:nvSpPr>
          <p:cNvPr id="7" name="מלבן 6">
            <a:extLst>
              <a:ext uri="{FF2B5EF4-FFF2-40B4-BE49-F238E27FC236}">
                <a16:creationId xmlns:a16="http://schemas.microsoft.com/office/drawing/2014/main" id="{10FC9E26-50C0-4D23-8096-BB8521343C76}"/>
              </a:ext>
            </a:extLst>
          </p:cNvPr>
          <p:cNvSpPr/>
          <p:nvPr/>
        </p:nvSpPr>
        <p:spPr>
          <a:xfrm>
            <a:off x="-348297" y="5497115"/>
            <a:ext cx="3439794" cy="1323439"/>
          </a:xfrm>
          <a:prstGeom prst="rect">
            <a:avLst/>
          </a:prstGeom>
          <a:noFill/>
        </p:spPr>
        <p:txBody>
          <a:bodyPr wrap="square" lIns="91440" tIns="45720" rIns="91440" bIns="45720">
            <a:spAutoFit/>
          </a:bodyPr>
          <a:lstStyle/>
          <a:p>
            <a:pPr algn="ctr"/>
            <a:r>
              <a:rPr lang="he-IL" sz="4000" b="1" cap="none" spc="0" dirty="0">
                <a:ln w="22225">
                  <a:solidFill>
                    <a:schemeClr val="accent2"/>
                  </a:solidFill>
                  <a:prstDash val="solid"/>
                </a:ln>
                <a:solidFill>
                  <a:schemeClr val="accent2">
                    <a:lumMod val="40000"/>
                    <a:lumOff val="60000"/>
                  </a:schemeClr>
                </a:solidFill>
                <a:effectLst/>
              </a:rPr>
              <a:t>המהפכות הפוליטיות</a:t>
            </a:r>
          </a:p>
        </p:txBody>
      </p:sp>
    </p:spTree>
    <p:extLst>
      <p:ext uri="{BB962C8B-B14F-4D97-AF65-F5344CB8AC3E}">
        <p14:creationId xmlns:p14="http://schemas.microsoft.com/office/powerpoint/2010/main" val="985188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A3B3FE3-07BE-4EFB-B7A5-5C13274EAF58}"/>
              </a:ext>
            </a:extLst>
          </p:cNvPr>
          <p:cNvSpPr>
            <a:spLocks noGrp="1"/>
          </p:cNvSpPr>
          <p:nvPr>
            <p:ph type="title"/>
          </p:nvPr>
        </p:nvSpPr>
        <p:spPr/>
        <p:txBody>
          <a:bodyPr/>
          <a:lstStyle/>
          <a:p>
            <a:r>
              <a:rPr lang="he-IL" dirty="0"/>
              <a:t>רומנטיקה כמאפיין מודרני</a:t>
            </a:r>
          </a:p>
        </p:txBody>
      </p:sp>
      <p:sp>
        <p:nvSpPr>
          <p:cNvPr id="3" name="מציין מיקום טקסט 2">
            <a:extLst>
              <a:ext uri="{FF2B5EF4-FFF2-40B4-BE49-F238E27FC236}">
                <a16:creationId xmlns:a16="http://schemas.microsoft.com/office/drawing/2014/main" id="{A9A6DF1A-C0CD-47EB-8CB6-8C416A716EC4}"/>
              </a:ext>
            </a:extLst>
          </p:cNvPr>
          <p:cNvSpPr>
            <a:spLocks noGrp="1"/>
          </p:cNvSpPr>
          <p:nvPr>
            <p:ph type="body" idx="1"/>
          </p:nvPr>
        </p:nvSpPr>
        <p:spPr/>
        <p:txBody>
          <a:bodyPr/>
          <a:lstStyle/>
          <a:p>
            <a:r>
              <a:rPr lang="he-IL" dirty="0"/>
              <a:t>אינדיבידואליזם</a:t>
            </a:r>
          </a:p>
        </p:txBody>
      </p:sp>
    </p:spTree>
    <p:extLst>
      <p:ext uri="{BB962C8B-B14F-4D97-AF65-F5344CB8AC3E}">
        <p14:creationId xmlns:p14="http://schemas.microsoft.com/office/powerpoint/2010/main" val="3560832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61EC3C3-8788-4F5B-A159-719AB26CE115}"/>
              </a:ext>
            </a:extLst>
          </p:cNvPr>
          <p:cNvSpPr>
            <a:spLocks noGrp="1"/>
          </p:cNvSpPr>
          <p:nvPr>
            <p:ph type="title"/>
          </p:nvPr>
        </p:nvSpPr>
        <p:spPr/>
        <p:txBody>
          <a:bodyPr/>
          <a:lstStyle/>
          <a:p>
            <a:r>
              <a:rPr lang="he-IL" dirty="0"/>
              <a:t>צפה בסרטון וענה על השאלות הבאות</a:t>
            </a:r>
          </a:p>
        </p:txBody>
      </p:sp>
      <p:sp>
        <p:nvSpPr>
          <p:cNvPr id="3" name="מציין מיקום תוכן 2">
            <a:extLst>
              <a:ext uri="{FF2B5EF4-FFF2-40B4-BE49-F238E27FC236}">
                <a16:creationId xmlns:a16="http://schemas.microsoft.com/office/drawing/2014/main" id="{F29B4245-24AE-47A8-A64B-5ADB0D0BF176}"/>
              </a:ext>
            </a:extLst>
          </p:cNvPr>
          <p:cNvSpPr>
            <a:spLocks noGrp="1"/>
          </p:cNvSpPr>
          <p:nvPr>
            <p:ph idx="1"/>
          </p:nvPr>
        </p:nvSpPr>
        <p:spPr>
          <a:xfrm>
            <a:off x="1371600" y="2286000"/>
            <a:ext cx="9601200" cy="4338084"/>
          </a:xfrm>
        </p:spPr>
        <p:txBody>
          <a:bodyPr>
            <a:normAutofit/>
          </a:bodyPr>
          <a:lstStyle/>
          <a:p>
            <a:r>
              <a:rPr lang="he-IL" dirty="0"/>
              <a:t>ע"פ הסרטון – האם טוביה וגולדה הכירו לפני יום חתונתם? האם הם אהבו אחד את השנייה בחתונה? </a:t>
            </a:r>
          </a:p>
          <a:p>
            <a:pPr lvl="1"/>
            <a:r>
              <a:rPr lang="he-IL" dirty="0"/>
              <a:t>_______________________________________________________________</a:t>
            </a:r>
          </a:p>
          <a:p>
            <a:r>
              <a:rPr lang="he-IL" dirty="0"/>
              <a:t>מה לדעתך היו המניעים שלהם להתחתן?</a:t>
            </a:r>
          </a:p>
          <a:p>
            <a:pPr lvl="1"/>
            <a:r>
              <a:rPr lang="he-IL" dirty="0"/>
              <a:t>_______________________________________________________________</a:t>
            </a:r>
          </a:p>
          <a:p>
            <a:r>
              <a:rPr lang="he-IL" dirty="0"/>
              <a:t>מה היה שונה בחתונה של </a:t>
            </a:r>
            <a:r>
              <a:rPr lang="he-IL" dirty="0" err="1"/>
              <a:t>הודל</a:t>
            </a:r>
            <a:r>
              <a:rPr lang="he-IL" dirty="0"/>
              <a:t> (הבת)? </a:t>
            </a:r>
          </a:p>
          <a:p>
            <a:pPr lvl="1"/>
            <a:r>
              <a:rPr lang="he-IL" dirty="0"/>
              <a:t>_______________________________________________________________</a:t>
            </a:r>
          </a:p>
          <a:p>
            <a:r>
              <a:rPr lang="he-IL" dirty="0"/>
              <a:t>איזה מאפיין נאורות קשור לשינוי זה? הסבר:</a:t>
            </a:r>
          </a:p>
          <a:p>
            <a:pPr lvl="1"/>
            <a:r>
              <a:rPr lang="he-IL" dirty="0"/>
              <a:t>_______________________________________________________________</a:t>
            </a:r>
          </a:p>
          <a:p>
            <a:r>
              <a:rPr lang="he-IL" dirty="0"/>
              <a:t>הקף: לדעתי אהבה היא מרכיב </a:t>
            </a:r>
            <a:r>
              <a:rPr lang="he-IL" u="sng" dirty="0"/>
              <a:t>חובה/חשוב/הכי חשוב/מרכזי/מומלץ/מועיל/לא הכרחי</a:t>
            </a:r>
            <a:r>
              <a:rPr lang="he-IL" dirty="0"/>
              <a:t> בנישואין. </a:t>
            </a:r>
            <a:br>
              <a:rPr lang="en-US" dirty="0"/>
            </a:br>
            <a:r>
              <a:rPr lang="he-IL" dirty="0"/>
              <a:t>נמק. (בתשובתך השתדל להתייחס למרכיבים נוספים בחיי נישואין).</a:t>
            </a:r>
          </a:p>
          <a:p>
            <a:pPr lvl="1"/>
            <a:r>
              <a:rPr lang="he-IL" i="0" dirty="0"/>
              <a:t>_______________________________________________________________</a:t>
            </a:r>
          </a:p>
        </p:txBody>
      </p:sp>
    </p:spTree>
    <p:extLst>
      <p:ext uri="{BB962C8B-B14F-4D97-AF65-F5344CB8AC3E}">
        <p14:creationId xmlns:p14="http://schemas.microsoft.com/office/powerpoint/2010/main" val="1035164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מדיה מקוונת 3" title="ￗﾔￗﾐￗﾝ ￗﾐￗﾪ ￗﾐￗﾕￗﾔￗﾑￗﾪ ￗﾐￗﾕￗﾪￗﾙ  ￗﾞￗﾪￗﾕￗﾚ ￗﾛￗﾠￗﾨ ￗﾢￗﾜ ￗﾔￗﾒￗﾒ">
            <a:hlinkClick r:id="" action="ppaction://media"/>
            <a:extLst>
              <a:ext uri="{FF2B5EF4-FFF2-40B4-BE49-F238E27FC236}">
                <a16:creationId xmlns:a16="http://schemas.microsoft.com/office/drawing/2014/main" id="{41A4FB3A-5C90-4F97-8859-C95EC1943FF0}"/>
              </a:ext>
            </a:extLst>
          </p:cNvPr>
          <p:cNvPicPr>
            <a:picLocks noGrp="1" noRot="1" noChangeAspect="1"/>
          </p:cNvPicPr>
          <p:nvPr>
            <p:ph idx="1"/>
            <a:videoFile r:link="rId1"/>
          </p:nvPr>
        </p:nvPicPr>
        <p:blipFill>
          <a:blip r:embed="rId3"/>
          <a:stretch>
            <a:fillRect/>
          </a:stretch>
        </p:blipFill>
        <p:spPr>
          <a:xfrm>
            <a:off x="793212" y="0"/>
            <a:ext cx="9142535" cy="6852345"/>
          </a:xfrm>
          <a:prstGeom prst="rect">
            <a:avLst/>
          </a:prstGeom>
        </p:spPr>
      </p:pic>
      <p:sp>
        <p:nvSpPr>
          <p:cNvPr id="5" name="כותרת 1">
            <a:extLst>
              <a:ext uri="{FF2B5EF4-FFF2-40B4-BE49-F238E27FC236}">
                <a16:creationId xmlns:a16="http://schemas.microsoft.com/office/drawing/2014/main" id="{91CBB461-22B2-47CB-BBA7-2EE6A5363B90}"/>
              </a:ext>
            </a:extLst>
          </p:cNvPr>
          <p:cNvSpPr>
            <a:spLocks noGrp="1"/>
          </p:cNvSpPr>
          <p:nvPr>
            <p:ph type="title"/>
          </p:nvPr>
        </p:nvSpPr>
        <p:spPr>
          <a:xfrm>
            <a:off x="9909810" y="388620"/>
            <a:ext cx="2171700" cy="5566410"/>
          </a:xfrm>
        </p:spPr>
        <p:txBody>
          <a:bodyPr>
            <a:normAutofit/>
          </a:bodyPr>
          <a:lstStyle/>
          <a:p>
            <a:r>
              <a:rPr lang="he-IL" dirty="0"/>
              <a:t>הסרט: כנר על הגג (1971)</a:t>
            </a:r>
            <a:br>
              <a:rPr lang="he-IL" dirty="0"/>
            </a:br>
            <a:r>
              <a:rPr lang="he-IL" dirty="0"/>
              <a:t>השיר: 'האם את אוהבת אותי?'</a:t>
            </a:r>
          </a:p>
        </p:txBody>
      </p:sp>
      <p:sp>
        <p:nvSpPr>
          <p:cNvPr id="6" name="לחצן פעולה: וידאו 5">
            <a:hlinkClick r:id="rId4" highlightClick="1"/>
            <a:extLst>
              <a:ext uri="{FF2B5EF4-FFF2-40B4-BE49-F238E27FC236}">
                <a16:creationId xmlns:a16="http://schemas.microsoft.com/office/drawing/2014/main" id="{C985167A-2B14-4A61-B191-967065126456}"/>
              </a:ext>
            </a:extLst>
          </p:cNvPr>
          <p:cNvSpPr/>
          <p:nvPr/>
        </p:nvSpPr>
        <p:spPr>
          <a:xfrm>
            <a:off x="11612880" y="6435090"/>
            <a:ext cx="579120" cy="417255"/>
          </a:xfrm>
          <a:prstGeom prst="actionButtonMovi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23107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61EC3C3-8788-4F5B-A159-719AB26CE115}"/>
              </a:ext>
            </a:extLst>
          </p:cNvPr>
          <p:cNvSpPr>
            <a:spLocks noGrp="1"/>
          </p:cNvSpPr>
          <p:nvPr>
            <p:ph type="title"/>
          </p:nvPr>
        </p:nvSpPr>
        <p:spPr/>
        <p:txBody>
          <a:bodyPr/>
          <a:lstStyle/>
          <a:p>
            <a:r>
              <a:rPr lang="he-IL" dirty="0"/>
              <a:t>תשובון</a:t>
            </a:r>
          </a:p>
        </p:txBody>
      </p:sp>
      <p:sp>
        <p:nvSpPr>
          <p:cNvPr id="3" name="מציין מיקום תוכן 2">
            <a:extLst>
              <a:ext uri="{FF2B5EF4-FFF2-40B4-BE49-F238E27FC236}">
                <a16:creationId xmlns:a16="http://schemas.microsoft.com/office/drawing/2014/main" id="{F29B4245-24AE-47A8-A64B-5ADB0D0BF176}"/>
              </a:ext>
            </a:extLst>
          </p:cNvPr>
          <p:cNvSpPr>
            <a:spLocks noGrp="1"/>
          </p:cNvSpPr>
          <p:nvPr>
            <p:ph idx="1"/>
          </p:nvPr>
        </p:nvSpPr>
        <p:spPr/>
        <p:txBody>
          <a:bodyPr>
            <a:normAutofit fontScale="92500" lnSpcReduction="10000"/>
          </a:bodyPr>
          <a:lstStyle/>
          <a:p>
            <a:r>
              <a:rPr lang="he-IL" dirty="0"/>
              <a:t>ע"פ הסרטון – האם טוביה וגולדה הכירו לפני יום חתונתם? האם הם אהבו אחד את השנייה בחתונה? </a:t>
            </a:r>
          </a:p>
          <a:p>
            <a:pPr lvl="1"/>
            <a:r>
              <a:rPr lang="he-IL" i="0" dirty="0">
                <a:latin typeface="Guttman Yad-Brush" panose="02010401010101010101" pitchFamily="2" charset="-79"/>
                <a:cs typeface="Guttman Yad-Brush" panose="02010401010101010101" pitchFamily="2" charset="-79"/>
              </a:rPr>
              <a:t>לא הכירו לפני. כנראה שלא אהבו בחתונה.</a:t>
            </a:r>
          </a:p>
          <a:p>
            <a:r>
              <a:rPr lang="he-IL" dirty="0"/>
              <a:t>מה לדעתך היו המניעים שלהם להתחתן?</a:t>
            </a:r>
          </a:p>
          <a:p>
            <a:pPr lvl="1"/>
            <a:r>
              <a:rPr lang="he-IL" sz="2100" i="0" dirty="0">
                <a:latin typeface="Guttman Yad-Brush" panose="02010401010101010101" pitchFamily="2" charset="-79"/>
                <a:cs typeface="Guttman Yad-Brush" panose="02010401010101010101" pitchFamily="2" charset="-79"/>
              </a:rPr>
              <a:t>מסורת, ציות להורים, שידוך, רצון לילדים והקמת בית, אמונות דומות...</a:t>
            </a:r>
          </a:p>
          <a:p>
            <a:r>
              <a:rPr lang="he-IL" dirty="0"/>
              <a:t>מה היה שונה בחתונה של </a:t>
            </a:r>
            <a:r>
              <a:rPr lang="he-IL" dirty="0" err="1"/>
              <a:t>הודל</a:t>
            </a:r>
            <a:r>
              <a:rPr lang="he-IL" dirty="0"/>
              <a:t> (הבת)? </a:t>
            </a:r>
          </a:p>
          <a:p>
            <a:pPr lvl="1"/>
            <a:r>
              <a:rPr lang="he-IL" sz="2100" i="0" dirty="0">
                <a:latin typeface="Guttman Yad-Brush" panose="02010401010101010101" pitchFamily="2" charset="-79"/>
                <a:cs typeface="Guttman Yad-Brush" panose="02010401010101010101" pitchFamily="2" charset="-79"/>
              </a:rPr>
              <a:t>האהבה היא המרכיב המרכזי בחתונה.</a:t>
            </a:r>
          </a:p>
          <a:p>
            <a:r>
              <a:rPr lang="he-IL" dirty="0"/>
              <a:t>איזה מאפיין נאורות קשור לשינוי זה? הסבר:</a:t>
            </a:r>
          </a:p>
          <a:p>
            <a:pPr lvl="1"/>
            <a:r>
              <a:rPr lang="he-IL" sz="2100" i="0" dirty="0">
                <a:latin typeface="Guttman Yad-Brush" panose="02010401010101010101" pitchFamily="2" charset="-79"/>
                <a:cs typeface="Guttman Yad-Brush" panose="02010401010101010101" pitchFamily="2" charset="-79"/>
              </a:rPr>
              <a:t>אינדיבידואליזם: האדם עומד לעצמו, יש לו זכויות טבעיות, רצונות...</a:t>
            </a:r>
          </a:p>
          <a:p>
            <a:r>
              <a:rPr lang="he-IL" dirty="0"/>
              <a:t>הקף: לדעתי אהבה היא מרכיב </a:t>
            </a:r>
            <a:r>
              <a:rPr lang="he-IL" u="sng" dirty="0"/>
              <a:t>חובה/חשוב/הכי חשוב/מרכזי/מומלץ/מועיל/לא הכרחי</a:t>
            </a:r>
            <a:r>
              <a:rPr lang="he-IL" dirty="0"/>
              <a:t> בנישואין. </a:t>
            </a:r>
            <a:br>
              <a:rPr lang="en-US" dirty="0"/>
            </a:br>
            <a:r>
              <a:rPr lang="he-IL" dirty="0"/>
              <a:t>נמק. (בתשובתך השתדל להתייחס למרכיבים נוספים בחיי נישואין).</a:t>
            </a:r>
            <a:endParaRPr lang="he-IL" u="sng" dirty="0"/>
          </a:p>
        </p:txBody>
      </p:sp>
    </p:spTree>
    <p:extLst>
      <p:ext uri="{BB962C8B-B14F-4D97-AF65-F5344CB8AC3E}">
        <p14:creationId xmlns:p14="http://schemas.microsoft.com/office/powerpoint/2010/main" val="2334165554"/>
      </p:ext>
    </p:extLst>
  </p:cSld>
  <p:clrMapOvr>
    <a:masterClrMapping/>
  </p:clrMapOvr>
</p:sld>
</file>

<file path=ppt/theme/theme1.xml><?xml version="1.0" encoding="utf-8"?>
<a:theme xmlns:a="http://schemas.openxmlformats.org/drawingml/2006/main" name="חיתוך">
  <a:themeElements>
    <a:clrScheme name="חיתוך">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חיתוך">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TM10001105[[fn=יבול]]</Template>
  <TotalTime>28816</TotalTime>
  <Words>1186</Words>
  <Application>Microsoft Office PowerPoint</Application>
  <PresentationFormat>מסך רחב</PresentationFormat>
  <Paragraphs>113</Paragraphs>
  <Slides>17</Slides>
  <Notes>0</Notes>
  <HiddenSlides>0</HiddenSlides>
  <MMClips>4</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17</vt:i4>
      </vt:variant>
    </vt:vector>
  </HeadingPairs>
  <TitlesOfParts>
    <vt:vector size="23" baseType="lpstr">
      <vt:lpstr>Calibri</vt:lpstr>
      <vt:lpstr>Cambria</vt:lpstr>
      <vt:lpstr>Franklin Gothic Book</vt:lpstr>
      <vt:lpstr>Guttman Yad-Brush</vt:lpstr>
      <vt:lpstr>Narkisim</vt:lpstr>
      <vt:lpstr>חיתוך</vt:lpstr>
      <vt:lpstr>סרטונים ודפי עבודה</vt:lpstr>
      <vt:lpstr>פתיחה – עולם ישן מול חדש</vt:lpstr>
      <vt:lpstr>טבלה מלווה לסרטון</vt:lpstr>
      <vt:lpstr>הסרט: כנר על הגג (1971) השיר: 'מסורת'</vt:lpstr>
      <vt:lpstr>;</vt:lpstr>
      <vt:lpstr>רומנטיקה כמאפיין מודרני</vt:lpstr>
      <vt:lpstr>צפה בסרטון וענה על השאלות הבאות</vt:lpstr>
      <vt:lpstr>הסרט: כנר על הגג (1971) השיר: 'האם את אוהבת אותי?'</vt:lpstr>
      <vt:lpstr>תשובון</vt:lpstr>
      <vt:lpstr>ידע, ספקנות, רציונליזם</vt:lpstr>
      <vt:lpstr>צפה בקטע וענה על השאלות הבאות  (הבהרה: הסרט 'שם הורד' עוסק במנזר בימי הביניים)</vt:lpstr>
      <vt:lpstr>הסרט:  שם הורד (1986)</vt:lpstr>
      <vt:lpstr>צפה בקטע וענה על השאלות הבאות  (הבהרה: הסרט 'שם הורד' עוסק במנזר בימי הביניים)</vt:lpstr>
      <vt:lpstr>המדינה</vt:lpstr>
      <vt:lpstr>צפה בסרטון (3 דקות ראשונות בלבד) וענה על השאלות הבאות</vt:lpstr>
      <vt:lpstr>הסרט: רובין הוד (2010)</vt:lpstr>
      <vt:lpstr>תשובון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dc:creator>
  <cp:lastModifiedBy>USER</cp:lastModifiedBy>
  <cp:revision>28</cp:revision>
  <dcterms:created xsi:type="dcterms:W3CDTF">2019-08-29T10:21:43Z</dcterms:created>
  <dcterms:modified xsi:type="dcterms:W3CDTF">2020-09-01T08:01:46Z</dcterms:modified>
</cp:coreProperties>
</file>