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5"/>
  </p:notesMasterIdLst>
  <p:sldIdLst>
    <p:sldId id="257" r:id="rId2"/>
    <p:sldId id="302" r:id="rId3"/>
    <p:sldId id="362" r:id="rId4"/>
    <p:sldId id="256" r:id="rId5"/>
    <p:sldId id="304" r:id="rId6"/>
    <p:sldId id="363" r:id="rId7"/>
    <p:sldId id="305" r:id="rId8"/>
    <p:sldId id="310" r:id="rId9"/>
    <p:sldId id="309" r:id="rId10"/>
    <p:sldId id="312" r:id="rId11"/>
    <p:sldId id="313" r:id="rId12"/>
    <p:sldId id="314" r:id="rId13"/>
    <p:sldId id="323" r:id="rId14"/>
    <p:sldId id="364" r:id="rId15"/>
    <p:sldId id="365" r:id="rId16"/>
    <p:sldId id="311" r:id="rId17"/>
    <p:sldId id="324" r:id="rId18"/>
    <p:sldId id="347" r:id="rId19"/>
    <p:sldId id="348" r:id="rId20"/>
    <p:sldId id="329" r:id="rId21"/>
    <p:sldId id="330" r:id="rId22"/>
    <p:sldId id="259" r:id="rId23"/>
    <p:sldId id="349" r:id="rId24"/>
    <p:sldId id="261" r:id="rId25"/>
    <p:sldId id="266" r:id="rId26"/>
    <p:sldId id="267" r:id="rId27"/>
    <p:sldId id="340" r:id="rId28"/>
    <p:sldId id="360" r:id="rId29"/>
    <p:sldId id="270" r:id="rId30"/>
    <p:sldId id="273" r:id="rId31"/>
    <p:sldId id="277" r:id="rId32"/>
    <p:sldId id="350" r:id="rId33"/>
    <p:sldId id="366" r:id="rId34"/>
    <p:sldId id="357" r:id="rId35"/>
    <p:sldId id="358" r:id="rId36"/>
    <p:sldId id="371" r:id="rId37"/>
    <p:sldId id="268" r:id="rId38"/>
    <p:sldId id="368" r:id="rId39"/>
    <p:sldId id="274" r:id="rId40"/>
    <p:sldId id="276" r:id="rId41"/>
    <p:sldId id="369" r:id="rId42"/>
    <p:sldId id="370" r:id="rId43"/>
    <p:sldId id="283" r:id="rId4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נאציזם" id="{E037C2C3-1043-4424-AE79-9019D07B6112}">
          <p14:sldIdLst>
            <p14:sldId id="302"/>
            <p14:sldId id="362"/>
            <p14:sldId id="256"/>
          </p14:sldIdLst>
        </p14:section>
        <p14:section name="הדרדרות מצב היהודים" id="{D8BC0ABD-CA16-48BD-93E8-BDE9CC49B0A3}">
          <p14:sldIdLst>
            <p14:sldId id="304"/>
            <p14:sldId id="363"/>
          </p14:sldIdLst>
        </p14:section>
        <p14:section name="מלחמת העולם השנייה" id="{5A300116-70AB-4646-BA64-86612464FE5B}">
          <p14:sldIdLst>
            <p14:sldId id="305"/>
            <p14:sldId id="310"/>
            <p14:sldId id="309"/>
            <p14:sldId id="312"/>
            <p14:sldId id="313"/>
            <p14:sldId id="314"/>
            <p14:sldId id="323"/>
            <p14:sldId id="364"/>
            <p14:sldId id="365"/>
          </p14:sldIdLst>
        </p14:section>
        <p14:section name="השואה" id="{AFC0B583-1EE1-40D2-A43F-D3BC8D41D2A5}">
          <p14:sldIdLst>
            <p14:sldId id="311"/>
            <p14:sldId id="324"/>
            <p14:sldId id="347"/>
            <p14:sldId id="348"/>
            <p14:sldId id="329"/>
            <p14:sldId id="330"/>
            <p14:sldId id="259"/>
            <p14:sldId id="349"/>
            <p14:sldId id="261"/>
            <p14:sldId id="266"/>
            <p14:sldId id="267"/>
            <p14:sldId id="340"/>
            <p14:sldId id="360"/>
            <p14:sldId id="270"/>
            <p14:sldId id="273"/>
            <p14:sldId id="277"/>
            <p14:sldId id="350"/>
            <p14:sldId id="366"/>
            <p14:sldId id="357"/>
            <p14:sldId id="358"/>
          </p14:sldIdLst>
        </p14:section>
        <p14:section name="התמודדות היהודים בשואה" id="{51253340-CB90-4F4F-9174-E80F14C2EBEE}">
          <p14:sldIdLst>
            <p14:sldId id="371"/>
            <p14:sldId id="268"/>
            <p14:sldId id="368"/>
            <p14:sldId id="274"/>
            <p14:sldId id="276"/>
            <p14:sldId id="369"/>
            <p14:sldId id="370"/>
            <p14:sldId id="283"/>
          </p14:sldIdLst>
        </p14:section>
        <p14:section name="שארית הפליטה" id="{7FB96DCE-A8A3-4532-BC78-F4B87DF425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97" autoAdjust="0"/>
    <p:restoredTop sz="94660"/>
  </p:normalViewPr>
  <p:slideViewPr>
    <p:cSldViewPr snapToGrid="0">
      <p:cViewPr varScale="1">
        <p:scale>
          <a:sx n="75" d="100"/>
          <a:sy n="75" d="100"/>
        </p:scale>
        <p:origin x="2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CE786-0F7E-4A64-B9DE-127783C6557E}" type="doc">
      <dgm:prSet loTypeId="urn:microsoft.com/office/officeart/2005/8/layout/pyramid1" loCatId="pyramid" qsTypeId="urn:microsoft.com/office/officeart/2005/8/quickstyle/simple1" qsCatId="simple" csTypeId="urn:microsoft.com/office/officeart/2005/8/colors/accent2_3" csCatId="accent2" phldr="1"/>
      <dgm:spPr/>
    </dgm:pt>
    <dgm:pt modelId="{1D11D307-59DB-4C43-9622-B2333FEDCAD7}">
      <dgm:prSet phldrT="[טקסט]" custT="1"/>
      <dgm:spPr/>
      <dgm:t>
        <a:bodyPr/>
        <a:lstStyle/>
        <a:p>
          <a:pPr rtl="1"/>
          <a:r>
            <a:rPr lang="he-IL" sz="4000" dirty="0"/>
            <a:t>צעדות המוות</a:t>
          </a:r>
        </a:p>
      </dgm:t>
    </dgm:pt>
    <dgm:pt modelId="{1C1B30D9-FAA1-4CFF-A910-982C91663081}" type="parTrans" cxnId="{1F402697-CCBE-4145-82BA-29CA790F1A46}">
      <dgm:prSet/>
      <dgm:spPr/>
      <dgm:t>
        <a:bodyPr/>
        <a:lstStyle/>
        <a:p>
          <a:pPr rtl="1"/>
          <a:endParaRPr lang="he-IL"/>
        </a:p>
      </dgm:t>
    </dgm:pt>
    <dgm:pt modelId="{42E51F90-094B-4E41-972A-C9D0691FC066}" type="sibTrans" cxnId="{1F402697-CCBE-4145-82BA-29CA790F1A46}">
      <dgm:prSet/>
      <dgm:spPr/>
      <dgm:t>
        <a:bodyPr/>
        <a:lstStyle/>
        <a:p>
          <a:pPr rtl="1"/>
          <a:endParaRPr lang="he-IL"/>
        </a:p>
      </dgm:t>
    </dgm:pt>
    <dgm:pt modelId="{BE263C73-5A9A-43E6-A10C-052419531AA6}">
      <dgm:prSet phldrT="[טקסט]"/>
      <dgm:spPr/>
      <dgm:t>
        <a:bodyPr/>
        <a:lstStyle/>
        <a:p>
          <a:pPr rtl="1"/>
          <a:r>
            <a:rPr lang="he-IL" dirty="0"/>
            <a:t>משאיות החנק</a:t>
          </a:r>
        </a:p>
      </dgm:t>
    </dgm:pt>
    <dgm:pt modelId="{B81ADCC3-7E0E-476F-AB5C-44878D92D3F4}" type="parTrans" cxnId="{EEF1FB3D-DAA1-47BA-9DAE-575C46944F10}">
      <dgm:prSet/>
      <dgm:spPr/>
      <dgm:t>
        <a:bodyPr/>
        <a:lstStyle/>
        <a:p>
          <a:pPr rtl="1"/>
          <a:endParaRPr lang="he-IL"/>
        </a:p>
      </dgm:t>
    </dgm:pt>
    <dgm:pt modelId="{79453BD5-CE15-4BFC-BB33-AF5C70946B73}" type="sibTrans" cxnId="{EEF1FB3D-DAA1-47BA-9DAE-575C46944F10}">
      <dgm:prSet/>
      <dgm:spPr/>
      <dgm:t>
        <a:bodyPr/>
        <a:lstStyle/>
        <a:p>
          <a:pPr rtl="1"/>
          <a:endParaRPr lang="he-IL"/>
        </a:p>
      </dgm:t>
    </dgm:pt>
    <dgm:pt modelId="{25DD0B11-16DB-4541-AFF9-84DE6764EAF2}">
      <dgm:prSet phldrT="[טקסט]"/>
      <dgm:spPr/>
      <dgm:t>
        <a:bodyPr/>
        <a:lstStyle/>
        <a:p>
          <a:pPr rtl="1"/>
          <a:r>
            <a:rPr lang="he-IL" dirty="0"/>
            <a:t>בורות הירי</a:t>
          </a:r>
        </a:p>
      </dgm:t>
    </dgm:pt>
    <dgm:pt modelId="{0CF12912-AC19-4970-93C7-F30842CB1B8E}" type="parTrans" cxnId="{ECC56AC6-3EB7-4876-B8E1-8D9DD099F645}">
      <dgm:prSet/>
      <dgm:spPr/>
      <dgm:t>
        <a:bodyPr/>
        <a:lstStyle/>
        <a:p>
          <a:pPr rtl="1"/>
          <a:endParaRPr lang="he-IL"/>
        </a:p>
      </dgm:t>
    </dgm:pt>
    <dgm:pt modelId="{98F5D0AC-E201-457C-85BA-67C6709DCCA8}" type="sibTrans" cxnId="{ECC56AC6-3EB7-4876-B8E1-8D9DD099F645}">
      <dgm:prSet/>
      <dgm:spPr/>
      <dgm:t>
        <a:bodyPr/>
        <a:lstStyle/>
        <a:p>
          <a:pPr rtl="1"/>
          <a:endParaRPr lang="he-IL"/>
        </a:p>
      </dgm:t>
    </dgm:pt>
    <dgm:pt modelId="{8225FBCA-6FFF-41DC-B97F-C332CF2AEC68}">
      <dgm:prSet/>
      <dgm:spPr/>
      <dgm:t>
        <a:bodyPr/>
        <a:lstStyle/>
        <a:p>
          <a:pPr rtl="1"/>
          <a:r>
            <a:rPr lang="he-IL" dirty="0"/>
            <a:t>השמדה בגז</a:t>
          </a:r>
        </a:p>
      </dgm:t>
    </dgm:pt>
    <dgm:pt modelId="{85D469EA-2574-48B6-A2D3-B7543D5AE3B4}" type="parTrans" cxnId="{2A42E761-62E4-49A4-A9A6-4B4CE548F269}">
      <dgm:prSet/>
      <dgm:spPr/>
      <dgm:t>
        <a:bodyPr/>
        <a:lstStyle/>
        <a:p>
          <a:pPr rtl="1"/>
          <a:endParaRPr lang="he-IL"/>
        </a:p>
      </dgm:t>
    </dgm:pt>
    <dgm:pt modelId="{A33168A7-0A4C-4869-96E3-82F70BA5F6B6}" type="sibTrans" cxnId="{2A42E761-62E4-49A4-A9A6-4B4CE548F269}">
      <dgm:prSet/>
      <dgm:spPr/>
      <dgm:t>
        <a:bodyPr/>
        <a:lstStyle/>
        <a:p>
          <a:pPr rtl="1"/>
          <a:endParaRPr lang="he-IL"/>
        </a:p>
      </dgm:t>
    </dgm:pt>
    <dgm:pt modelId="{99199FB3-6335-45A6-8AA7-BD87C2B3DDAB}" type="pres">
      <dgm:prSet presAssocID="{FE1CE786-0F7E-4A64-B9DE-127783C6557E}" presName="Name0" presStyleCnt="0">
        <dgm:presLayoutVars>
          <dgm:dir/>
          <dgm:animLvl val="lvl"/>
          <dgm:resizeHandles val="exact"/>
        </dgm:presLayoutVars>
      </dgm:prSet>
      <dgm:spPr/>
    </dgm:pt>
    <dgm:pt modelId="{20FEDD7A-F66F-444A-95FE-79F3BFECD75A}" type="pres">
      <dgm:prSet presAssocID="{1D11D307-59DB-4C43-9622-B2333FEDCAD7}" presName="Name8" presStyleCnt="0"/>
      <dgm:spPr/>
    </dgm:pt>
    <dgm:pt modelId="{AAB265EF-E2F1-4E0E-BDF1-E48EF2B9AFED}" type="pres">
      <dgm:prSet presAssocID="{1D11D307-59DB-4C43-9622-B2333FEDCAD7}" presName="level" presStyleLbl="node1" presStyleIdx="0" presStyleCnt="4">
        <dgm:presLayoutVars>
          <dgm:chMax val="1"/>
          <dgm:bulletEnabled val="1"/>
        </dgm:presLayoutVars>
      </dgm:prSet>
      <dgm:spPr/>
      <dgm:t>
        <a:bodyPr/>
        <a:lstStyle/>
        <a:p>
          <a:pPr rtl="1"/>
          <a:endParaRPr lang="he-IL"/>
        </a:p>
      </dgm:t>
    </dgm:pt>
    <dgm:pt modelId="{C267E8CA-E7CE-40EA-B8F0-DF52019CBD21}" type="pres">
      <dgm:prSet presAssocID="{1D11D307-59DB-4C43-9622-B2333FEDCAD7}" presName="levelTx" presStyleLbl="revTx" presStyleIdx="0" presStyleCnt="0">
        <dgm:presLayoutVars>
          <dgm:chMax val="1"/>
          <dgm:bulletEnabled val="1"/>
        </dgm:presLayoutVars>
      </dgm:prSet>
      <dgm:spPr/>
      <dgm:t>
        <a:bodyPr/>
        <a:lstStyle/>
        <a:p>
          <a:pPr rtl="1"/>
          <a:endParaRPr lang="he-IL"/>
        </a:p>
      </dgm:t>
    </dgm:pt>
    <dgm:pt modelId="{6B4DA73F-8325-43EE-A7CC-FC683DB7E5DB}" type="pres">
      <dgm:prSet presAssocID="{8225FBCA-6FFF-41DC-B97F-C332CF2AEC68}" presName="Name8" presStyleCnt="0"/>
      <dgm:spPr/>
    </dgm:pt>
    <dgm:pt modelId="{C8A47A62-DBA1-47AE-A8B9-AE78F224116C}" type="pres">
      <dgm:prSet presAssocID="{8225FBCA-6FFF-41DC-B97F-C332CF2AEC68}" presName="level" presStyleLbl="node1" presStyleIdx="1" presStyleCnt="4">
        <dgm:presLayoutVars>
          <dgm:chMax val="1"/>
          <dgm:bulletEnabled val="1"/>
        </dgm:presLayoutVars>
      </dgm:prSet>
      <dgm:spPr/>
      <dgm:t>
        <a:bodyPr/>
        <a:lstStyle/>
        <a:p>
          <a:pPr rtl="1"/>
          <a:endParaRPr lang="he-IL"/>
        </a:p>
      </dgm:t>
    </dgm:pt>
    <dgm:pt modelId="{C33FE05A-1C44-4487-9BEB-2114DF1F4313}" type="pres">
      <dgm:prSet presAssocID="{8225FBCA-6FFF-41DC-B97F-C332CF2AEC68}" presName="levelTx" presStyleLbl="revTx" presStyleIdx="0" presStyleCnt="0">
        <dgm:presLayoutVars>
          <dgm:chMax val="1"/>
          <dgm:bulletEnabled val="1"/>
        </dgm:presLayoutVars>
      </dgm:prSet>
      <dgm:spPr/>
      <dgm:t>
        <a:bodyPr/>
        <a:lstStyle/>
        <a:p>
          <a:pPr rtl="1"/>
          <a:endParaRPr lang="he-IL"/>
        </a:p>
      </dgm:t>
    </dgm:pt>
    <dgm:pt modelId="{ACA09540-EE50-445E-B187-586A43780844}" type="pres">
      <dgm:prSet presAssocID="{BE263C73-5A9A-43E6-A10C-052419531AA6}" presName="Name8" presStyleCnt="0"/>
      <dgm:spPr/>
    </dgm:pt>
    <dgm:pt modelId="{B9BD41B6-08C1-43A9-A11E-EB98848B6BA3}" type="pres">
      <dgm:prSet presAssocID="{BE263C73-5A9A-43E6-A10C-052419531AA6}" presName="level" presStyleLbl="node1" presStyleIdx="2" presStyleCnt="4">
        <dgm:presLayoutVars>
          <dgm:chMax val="1"/>
          <dgm:bulletEnabled val="1"/>
        </dgm:presLayoutVars>
      </dgm:prSet>
      <dgm:spPr/>
      <dgm:t>
        <a:bodyPr/>
        <a:lstStyle/>
        <a:p>
          <a:pPr rtl="1"/>
          <a:endParaRPr lang="he-IL"/>
        </a:p>
      </dgm:t>
    </dgm:pt>
    <dgm:pt modelId="{2CC0D12F-4EC5-403B-9FC7-550A58542B7C}" type="pres">
      <dgm:prSet presAssocID="{BE263C73-5A9A-43E6-A10C-052419531AA6}" presName="levelTx" presStyleLbl="revTx" presStyleIdx="0" presStyleCnt="0">
        <dgm:presLayoutVars>
          <dgm:chMax val="1"/>
          <dgm:bulletEnabled val="1"/>
        </dgm:presLayoutVars>
      </dgm:prSet>
      <dgm:spPr/>
      <dgm:t>
        <a:bodyPr/>
        <a:lstStyle/>
        <a:p>
          <a:pPr rtl="1"/>
          <a:endParaRPr lang="he-IL"/>
        </a:p>
      </dgm:t>
    </dgm:pt>
    <dgm:pt modelId="{D4153F6E-2B88-4A04-9064-7C0D090EF2AA}" type="pres">
      <dgm:prSet presAssocID="{25DD0B11-16DB-4541-AFF9-84DE6764EAF2}" presName="Name8" presStyleCnt="0"/>
      <dgm:spPr/>
    </dgm:pt>
    <dgm:pt modelId="{CCA92E79-0FFC-41D9-A65E-3C14F712B720}" type="pres">
      <dgm:prSet presAssocID="{25DD0B11-16DB-4541-AFF9-84DE6764EAF2}" presName="level" presStyleLbl="node1" presStyleIdx="3" presStyleCnt="4">
        <dgm:presLayoutVars>
          <dgm:chMax val="1"/>
          <dgm:bulletEnabled val="1"/>
        </dgm:presLayoutVars>
      </dgm:prSet>
      <dgm:spPr/>
      <dgm:t>
        <a:bodyPr/>
        <a:lstStyle/>
        <a:p>
          <a:pPr rtl="1"/>
          <a:endParaRPr lang="he-IL"/>
        </a:p>
      </dgm:t>
    </dgm:pt>
    <dgm:pt modelId="{04175125-4FD4-4A43-83DC-22789DEF972D}" type="pres">
      <dgm:prSet presAssocID="{25DD0B11-16DB-4541-AFF9-84DE6764EAF2}" presName="levelTx" presStyleLbl="revTx" presStyleIdx="0" presStyleCnt="0">
        <dgm:presLayoutVars>
          <dgm:chMax val="1"/>
          <dgm:bulletEnabled val="1"/>
        </dgm:presLayoutVars>
      </dgm:prSet>
      <dgm:spPr/>
      <dgm:t>
        <a:bodyPr/>
        <a:lstStyle/>
        <a:p>
          <a:pPr rtl="1"/>
          <a:endParaRPr lang="he-IL"/>
        </a:p>
      </dgm:t>
    </dgm:pt>
  </dgm:ptLst>
  <dgm:cxnLst>
    <dgm:cxn modelId="{1BACEAD5-4CFE-4249-8624-8886866F5741}" type="presOf" srcId="{8225FBCA-6FFF-41DC-B97F-C332CF2AEC68}" destId="{C33FE05A-1C44-4487-9BEB-2114DF1F4313}" srcOrd="1" destOrd="0" presId="urn:microsoft.com/office/officeart/2005/8/layout/pyramid1"/>
    <dgm:cxn modelId="{D28DCBC0-BA5A-4BB2-8446-0D84C6CA9473}" type="presOf" srcId="{FE1CE786-0F7E-4A64-B9DE-127783C6557E}" destId="{99199FB3-6335-45A6-8AA7-BD87C2B3DDAB}" srcOrd="0" destOrd="0" presId="urn:microsoft.com/office/officeart/2005/8/layout/pyramid1"/>
    <dgm:cxn modelId="{ECC56AC6-3EB7-4876-B8E1-8D9DD099F645}" srcId="{FE1CE786-0F7E-4A64-B9DE-127783C6557E}" destId="{25DD0B11-16DB-4541-AFF9-84DE6764EAF2}" srcOrd="3" destOrd="0" parTransId="{0CF12912-AC19-4970-93C7-F30842CB1B8E}" sibTransId="{98F5D0AC-E201-457C-85BA-67C6709DCCA8}"/>
    <dgm:cxn modelId="{9273561A-779F-405A-8FE8-E2EE62BBAAF6}" type="presOf" srcId="{8225FBCA-6FFF-41DC-B97F-C332CF2AEC68}" destId="{C8A47A62-DBA1-47AE-A8B9-AE78F224116C}" srcOrd="0" destOrd="0" presId="urn:microsoft.com/office/officeart/2005/8/layout/pyramid1"/>
    <dgm:cxn modelId="{74B28264-5426-4D17-A130-77E4CBAD6DC2}" type="presOf" srcId="{25DD0B11-16DB-4541-AFF9-84DE6764EAF2}" destId="{04175125-4FD4-4A43-83DC-22789DEF972D}" srcOrd="1" destOrd="0" presId="urn:microsoft.com/office/officeart/2005/8/layout/pyramid1"/>
    <dgm:cxn modelId="{FCBCC7B8-B06E-4346-A696-6B6C127FB899}" type="presOf" srcId="{1D11D307-59DB-4C43-9622-B2333FEDCAD7}" destId="{AAB265EF-E2F1-4E0E-BDF1-E48EF2B9AFED}" srcOrd="0" destOrd="0" presId="urn:microsoft.com/office/officeart/2005/8/layout/pyramid1"/>
    <dgm:cxn modelId="{1C352BFF-DFF8-4D9D-B3C6-834BA1E01CB6}" type="presOf" srcId="{BE263C73-5A9A-43E6-A10C-052419531AA6}" destId="{2CC0D12F-4EC5-403B-9FC7-550A58542B7C}" srcOrd="1" destOrd="0" presId="urn:microsoft.com/office/officeart/2005/8/layout/pyramid1"/>
    <dgm:cxn modelId="{F464B80E-0082-4090-863D-B2320E601199}" type="presOf" srcId="{25DD0B11-16DB-4541-AFF9-84DE6764EAF2}" destId="{CCA92E79-0FFC-41D9-A65E-3C14F712B720}" srcOrd="0" destOrd="0" presId="urn:microsoft.com/office/officeart/2005/8/layout/pyramid1"/>
    <dgm:cxn modelId="{41B8981F-F40C-4DFA-93DC-D2CFBA9F7AD9}" type="presOf" srcId="{1D11D307-59DB-4C43-9622-B2333FEDCAD7}" destId="{C267E8CA-E7CE-40EA-B8F0-DF52019CBD21}" srcOrd="1" destOrd="0" presId="urn:microsoft.com/office/officeart/2005/8/layout/pyramid1"/>
    <dgm:cxn modelId="{2A42E761-62E4-49A4-A9A6-4B4CE548F269}" srcId="{FE1CE786-0F7E-4A64-B9DE-127783C6557E}" destId="{8225FBCA-6FFF-41DC-B97F-C332CF2AEC68}" srcOrd="1" destOrd="0" parTransId="{85D469EA-2574-48B6-A2D3-B7543D5AE3B4}" sibTransId="{A33168A7-0A4C-4869-96E3-82F70BA5F6B6}"/>
    <dgm:cxn modelId="{EEF1FB3D-DAA1-47BA-9DAE-575C46944F10}" srcId="{FE1CE786-0F7E-4A64-B9DE-127783C6557E}" destId="{BE263C73-5A9A-43E6-A10C-052419531AA6}" srcOrd="2" destOrd="0" parTransId="{B81ADCC3-7E0E-476F-AB5C-44878D92D3F4}" sibTransId="{79453BD5-CE15-4BFC-BB33-AF5C70946B73}"/>
    <dgm:cxn modelId="{3A34B7E7-C030-4EB4-9D23-AD1E69073FEC}" type="presOf" srcId="{BE263C73-5A9A-43E6-A10C-052419531AA6}" destId="{B9BD41B6-08C1-43A9-A11E-EB98848B6BA3}" srcOrd="0" destOrd="0" presId="urn:microsoft.com/office/officeart/2005/8/layout/pyramid1"/>
    <dgm:cxn modelId="{1F402697-CCBE-4145-82BA-29CA790F1A46}" srcId="{FE1CE786-0F7E-4A64-B9DE-127783C6557E}" destId="{1D11D307-59DB-4C43-9622-B2333FEDCAD7}" srcOrd="0" destOrd="0" parTransId="{1C1B30D9-FAA1-4CFF-A910-982C91663081}" sibTransId="{42E51F90-094B-4E41-972A-C9D0691FC066}"/>
    <dgm:cxn modelId="{347377D1-71F9-42C6-AECC-C898AD372B17}" type="presParOf" srcId="{99199FB3-6335-45A6-8AA7-BD87C2B3DDAB}" destId="{20FEDD7A-F66F-444A-95FE-79F3BFECD75A}" srcOrd="0" destOrd="0" presId="urn:microsoft.com/office/officeart/2005/8/layout/pyramid1"/>
    <dgm:cxn modelId="{A28FC813-0357-4E8D-A688-7B2E38B23206}" type="presParOf" srcId="{20FEDD7A-F66F-444A-95FE-79F3BFECD75A}" destId="{AAB265EF-E2F1-4E0E-BDF1-E48EF2B9AFED}" srcOrd="0" destOrd="0" presId="urn:microsoft.com/office/officeart/2005/8/layout/pyramid1"/>
    <dgm:cxn modelId="{59CA7A6E-B336-4C14-8397-8E4D669CAA87}" type="presParOf" srcId="{20FEDD7A-F66F-444A-95FE-79F3BFECD75A}" destId="{C267E8CA-E7CE-40EA-B8F0-DF52019CBD21}" srcOrd="1" destOrd="0" presId="urn:microsoft.com/office/officeart/2005/8/layout/pyramid1"/>
    <dgm:cxn modelId="{689B4000-05C2-469D-B558-7B44B0D73ADF}" type="presParOf" srcId="{99199FB3-6335-45A6-8AA7-BD87C2B3DDAB}" destId="{6B4DA73F-8325-43EE-A7CC-FC683DB7E5DB}" srcOrd="1" destOrd="0" presId="urn:microsoft.com/office/officeart/2005/8/layout/pyramid1"/>
    <dgm:cxn modelId="{DEDB456E-C09E-47C7-AAEA-1B201E5AB613}" type="presParOf" srcId="{6B4DA73F-8325-43EE-A7CC-FC683DB7E5DB}" destId="{C8A47A62-DBA1-47AE-A8B9-AE78F224116C}" srcOrd="0" destOrd="0" presId="urn:microsoft.com/office/officeart/2005/8/layout/pyramid1"/>
    <dgm:cxn modelId="{11363FD1-7929-4767-981C-6BD689E1C6F7}" type="presParOf" srcId="{6B4DA73F-8325-43EE-A7CC-FC683DB7E5DB}" destId="{C33FE05A-1C44-4487-9BEB-2114DF1F4313}" srcOrd="1" destOrd="0" presId="urn:microsoft.com/office/officeart/2005/8/layout/pyramid1"/>
    <dgm:cxn modelId="{875A5F34-88F6-49A6-8982-9963B6CFDC67}" type="presParOf" srcId="{99199FB3-6335-45A6-8AA7-BD87C2B3DDAB}" destId="{ACA09540-EE50-445E-B187-586A43780844}" srcOrd="2" destOrd="0" presId="urn:microsoft.com/office/officeart/2005/8/layout/pyramid1"/>
    <dgm:cxn modelId="{4284E0E3-53DF-47FF-9E10-30E85E8B4CD9}" type="presParOf" srcId="{ACA09540-EE50-445E-B187-586A43780844}" destId="{B9BD41B6-08C1-43A9-A11E-EB98848B6BA3}" srcOrd="0" destOrd="0" presId="urn:microsoft.com/office/officeart/2005/8/layout/pyramid1"/>
    <dgm:cxn modelId="{3D86771E-A706-4688-8328-E9179C51155B}" type="presParOf" srcId="{ACA09540-EE50-445E-B187-586A43780844}" destId="{2CC0D12F-4EC5-403B-9FC7-550A58542B7C}" srcOrd="1" destOrd="0" presId="urn:microsoft.com/office/officeart/2005/8/layout/pyramid1"/>
    <dgm:cxn modelId="{E1AB02E0-6446-40AD-80AC-8A15F8CD9F9A}" type="presParOf" srcId="{99199FB3-6335-45A6-8AA7-BD87C2B3DDAB}" destId="{D4153F6E-2B88-4A04-9064-7C0D090EF2AA}" srcOrd="3" destOrd="0" presId="urn:microsoft.com/office/officeart/2005/8/layout/pyramid1"/>
    <dgm:cxn modelId="{EC191817-9249-4E25-AD71-E47E6A14691B}" type="presParOf" srcId="{D4153F6E-2B88-4A04-9064-7C0D090EF2AA}" destId="{CCA92E79-0FFC-41D9-A65E-3C14F712B720}" srcOrd="0" destOrd="0" presId="urn:microsoft.com/office/officeart/2005/8/layout/pyramid1"/>
    <dgm:cxn modelId="{B5850E08-ED07-48A0-A121-431FF5AFA7DD}" type="presParOf" srcId="{D4153F6E-2B88-4A04-9064-7C0D090EF2AA}" destId="{04175125-4FD4-4A43-83DC-22789DEF972D}"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265EF-E2F1-4E0E-BDF1-E48EF2B9AFED}">
      <dsp:nvSpPr>
        <dsp:cNvPr id="0" name=""/>
        <dsp:cNvSpPr/>
      </dsp:nvSpPr>
      <dsp:spPr>
        <a:xfrm>
          <a:off x="2461021" y="0"/>
          <a:ext cx="1640681" cy="1364324"/>
        </a:xfrm>
        <a:prstGeom prst="trapezoid">
          <a:avLst>
            <a:gd name="adj" fmla="val 60128"/>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he-IL" sz="4000" kern="1200" dirty="0"/>
            <a:t>צעדות המוות</a:t>
          </a:r>
        </a:p>
      </dsp:txBody>
      <dsp:txXfrm>
        <a:off x="2461021" y="0"/>
        <a:ext cx="1640681" cy="1364324"/>
      </dsp:txXfrm>
    </dsp:sp>
    <dsp:sp modelId="{C8A47A62-DBA1-47AE-A8B9-AE78F224116C}">
      <dsp:nvSpPr>
        <dsp:cNvPr id="0" name=""/>
        <dsp:cNvSpPr/>
      </dsp:nvSpPr>
      <dsp:spPr>
        <a:xfrm>
          <a:off x="1640681" y="1364324"/>
          <a:ext cx="3281362" cy="1364324"/>
        </a:xfrm>
        <a:prstGeom prst="trapezoid">
          <a:avLst>
            <a:gd name="adj" fmla="val 60128"/>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he-IL" sz="4700" kern="1200" dirty="0"/>
            <a:t>השמדה בגז</a:t>
          </a:r>
        </a:p>
      </dsp:txBody>
      <dsp:txXfrm>
        <a:off x="2214919" y="1364324"/>
        <a:ext cx="2132885" cy="1364324"/>
      </dsp:txXfrm>
    </dsp:sp>
    <dsp:sp modelId="{B9BD41B6-08C1-43A9-A11E-EB98848B6BA3}">
      <dsp:nvSpPr>
        <dsp:cNvPr id="0" name=""/>
        <dsp:cNvSpPr/>
      </dsp:nvSpPr>
      <dsp:spPr>
        <a:xfrm>
          <a:off x="820340" y="2728648"/>
          <a:ext cx="4922043" cy="1364324"/>
        </a:xfrm>
        <a:prstGeom prst="trapezoid">
          <a:avLst>
            <a:gd name="adj" fmla="val 60128"/>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he-IL" sz="4700" kern="1200" dirty="0"/>
            <a:t>משאיות החנק</a:t>
          </a:r>
        </a:p>
      </dsp:txBody>
      <dsp:txXfrm>
        <a:off x="1681698" y="2728648"/>
        <a:ext cx="3199328" cy="1364324"/>
      </dsp:txXfrm>
    </dsp:sp>
    <dsp:sp modelId="{CCA92E79-0FFC-41D9-A65E-3C14F712B720}">
      <dsp:nvSpPr>
        <dsp:cNvPr id="0" name=""/>
        <dsp:cNvSpPr/>
      </dsp:nvSpPr>
      <dsp:spPr>
        <a:xfrm>
          <a:off x="0" y="4092972"/>
          <a:ext cx="6562725" cy="1364324"/>
        </a:xfrm>
        <a:prstGeom prst="trapezoid">
          <a:avLst>
            <a:gd name="adj" fmla="val 60128"/>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he-IL" sz="4700" kern="1200" dirty="0"/>
            <a:t>בורות הירי</a:t>
          </a:r>
        </a:p>
      </dsp:txBody>
      <dsp:txXfrm>
        <a:off x="1148476" y="4092972"/>
        <a:ext cx="4265771" cy="13643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ט'/אדר א/תשפ"ב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xmlns="" id="{79224739-2DC2-4893-BD72-B332D8AC8C6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1987" name="Rectangle 2">
            <a:extLst>
              <a:ext uri="{FF2B5EF4-FFF2-40B4-BE49-F238E27FC236}">
                <a16:creationId xmlns:a16="http://schemas.microsoft.com/office/drawing/2014/main" xmlns="" id="{C6FD266B-CA94-4C55-93ED-CBC2F40DEFE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08647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xmlns="" id="{13F488D9-9F7A-4400-9BA6-20FF6415280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3011" name="Rectangle 2">
            <a:extLst>
              <a:ext uri="{FF2B5EF4-FFF2-40B4-BE49-F238E27FC236}">
                <a16:creationId xmlns:a16="http://schemas.microsoft.com/office/drawing/2014/main" xmlns="" id="{20921E1D-8E01-42CD-83EB-D049F763D198}"/>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55424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xmlns="" id="{0619EFEC-3D1A-4E9B-8320-CDD726CD29A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5059" name="Rectangle 2">
            <a:extLst>
              <a:ext uri="{FF2B5EF4-FFF2-40B4-BE49-F238E27FC236}">
                <a16:creationId xmlns:a16="http://schemas.microsoft.com/office/drawing/2014/main" xmlns="" id="{475051B3-C6DF-4822-A05B-97E3FB826F0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49704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xmlns="" id="{CE8F3861-46BA-4C17-8665-7344954E791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0179" name="Rectangle 2">
            <a:extLst>
              <a:ext uri="{FF2B5EF4-FFF2-40B4-BE49-F238E27FC236}">
                <a16:creationId xmlns:a16="http://schemas.microsoft.com/office/drawing/2014/main" xmlns="" id="{41B38C28-00F3-4EE6-8B81-67CC6E65F1FF}"/>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95148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xmlns="" id="{BF4466FE-6210-46CD-8DC9-B12F0688BBB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1203" name="Rectangle 2">
            <a:extLst>
              <a:ext uri="{FF2B5EF4-FFF2-40B4-BE49-F238E27FC236}">
                <a16:creationId xmlns:a16="http://schemas.microsoft.com/office/drawing/2014/main" xmlns="" id="{94706A4F-082E-4E17-AABA-50CF2CEB163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86389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xmlns="" id="{05F03194-ED6D-4139-A3EC-314B62FBE1F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4275" name="Rectangle 2">
            <a:extLst>
              <a:ext uri="{FF2B5EF4-FFF2-40B4-BE49-F238E27FC236}">
                <a16:creationId xmlns:a16="http://schemas.microsoft.com/office/drawing/2014/main" xmlns="" id="{58F5F9E0-7D64-4855-B079-14842BA59CEC}"/>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82567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xmlns="" id="{A641FDF1-A50D-4B64-9CD0-493D6B53493E}"/>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7347" name="Rectangle 2">
            <a:extLst>
              <a:ext uri="{FF2B5EF4-FFF2-40B4-BE49-F238E27FC236}">
                <a16:creationId xmlns:a16="http://schemas.microsoft.com/office/drawing/2014/main" xmlns="" id="{1FF427C4-60EF-4C44-9480-DF2914E00706}"/>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89709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xmlns="" id="{09EB7AF0-38D3-4B3E-8FD5-042177F43E6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1443" name="Rectangle 2">
            <a:extLst>
              <a:ext uri="{FF2B5EF4-FFF2-40B4-BE49-F238E27FC236}">
                <a16:creationId xmlns:a16="http://schemas.microsoft.com/office/drawing/2014/main" xmlns="" id="{CB911C2A-DB0A-4C6F-B38A-8DCCADD6A649}"/>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10346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35F3F64-1FC2-4ADD-9443-401EAC45878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02579F40-D45F-4D23-82AA-A85E367E6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FCF673A6-CDAE-4808-8E85-4237B98127D5}"/>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5" name="מציין מיקום של כותרת תחתונה 4">
            <a:extLst>
              <a:ext uri="{FF2B5EF4-FFF2-40B4-BE49-F238E27FC236}">
                <a16:creationId xmlns:a16="http://schemas.microsoft.com/office/drawing/2014/main" xmlns="" id="{179AACB9-2B8A-4627-AF7B-94F825FA4F6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B9AFEB3C-8DD7-4F59-9F1D-432B1F81337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3305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2AD05C5-60F2-494F-8713-2154F263A44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6D053AB6-3468-4B9C-BFB9-032B789FA7C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16BD4B2-9484-4E9B-B7E0-9A40102EA87B}"/>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5" name="מציין מיקום של כותרת תחתונה 4">
            <a:extLst>
              <a:ext uri="{FF2B5EF4-FFF2-40B4-BE49-F238E27FC236}">
                <a16:creationId xmlns:a16="http://schemas.microsoft.com/office/drawing/2014/main" xmlns="" id="{873711C4-953F-4E3D-8890-FE6679CEEF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E2A275FC-3F28-4172-B4E4-A1E2CC6B301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4660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E1631897-A353-4ACC-8E79-0238460B070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834D26C6-6095-4294-8F65-B6DF9235981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2E8000A5-3DC2-4780-AF00-B46429E71FF8}"/>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5" name="מציין מיקום של כותרת תחתונה 4">
            <a:extLst>
              <a:ext uri="{FF2B5EF4-FFF2-40B4-BE49-F238E27FC236}">
                <a16:creationId xmlns:a16="http://schemas.microsoft.com/office/drawing/2014/main" xmlns="" id="{2C875CDF-50DD-4AD5-9E52-C363ABD914A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DB023A83-D933-4C71-8CD9-46A608341FBE}"/>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88942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128588"/>
            <a:ext cx="10970684" cy="1433512"/>
          </a:xfr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1" y="1600201"/>
            <a:ext cx="5382684"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195484" y="1600201"/>
            <a:ext cx="5384800"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3">
            <a:extLst>
              <a:ext uri="{FF2B5EF4-FFF2-40B4-BE49-F238E27FC236}">
                <a16:creationId xmlns:a16="http://schemas.microsoft.com/office/drawing/2014/main" xmlns="" id="{B7F03F6E-A968-421F-BA70-E2AD656ED40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55C2363-B768-4024-B87B-5BA1D40AC385}"/>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8CE72631-3D96-4E3D-BD57-F9D18D5E9E7F}"/>
              </a:ext>
            </a:extLst>
          </p:cNvPr>
          <p:cNvSpPr>
            <a:spLocks noGrp="1" noChangeArrowheads="1"/>
          </p:cNvSpPr>
          <p:nvPr>
            <p:ph type="sldNum" idx="12"/>
          </p:nvPr>
        </p:nvSpPr>
        <p:spPr>
          <a:ln/>
        </p:spPr>
        <p:txBody>
          <a:bodyPr/>
          <a:lstStyle>
            <a:lvl1pPr>
              <a:defRPr/>
            </a:lvl1pPr>
          </a:lstStyle>
          <a:p>
            <a:fld id="{2315B06E-06F2-4371-994B-981C126541EB}" type="slidenum">
              <a:rPr lang="he-IL" altLang="he-IL"/>
              <a:pPr/>
              <a:t>‹#›</a:t>
            </a:fld>
            <a:endParaRPr lang="en-US" altLang="he-IL"/>
          </a:p>
        </p:txBody>
      </p:sp>
    </p:spTree>
    <p:extLst>
      <p:ext uri="{BB962C8B-B14F-4D97-AF65-F5344CB8AC3E}">
        <p14:creationId xmlns:p14="http://schemas.microsoft.com/office/powerpoint/2010/main" val="28064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3AC5D7A-56D1-4B40-A4A8-343D3FD1FC8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53E5280D-CBE6-43CE-822F-44022900D1B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AECF1EE7-A953-413B-A763-AF804B34D2ED}"/>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5" name="מציין מיקום של כותרת תחתונה 4">
            <a:extLst>
              <a:ext uri="{FF2B5EF4-FFF2-40B4-BE49-F238E27FC236}">
                <a16:creationId xmlns:a16="http://schemas.microsoft.com/office/drawing/2014/main" xmlns="" id="{1FF12195-50F9-40C4-98BF-9B19F2F311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27823F57-3676-419B-B937-DFBAE45145DF}"/>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95830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0762606-59E8-4F6B-B5BA-6D0FD798F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D019E051-26D2-414E-BDF7-3540B2667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36E4E5C6-93C3-4A72-A4C8-5A8359298AAA}"/>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5" name="מציין מיקום של כותרת תחתונה 4">
            <a:extLst>
              <a:ext uri="{FF2B5EF4-FFF2-40B4-BE49-F238E27FC236}">
                <a16:creationId xmlns:a16="http://schemas.microsoft.com/office/drawing/2014/main" xmlns="" id="{580AF4F6-2219-4CE4-A8CE-8066300C091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8EFAE95F-75EE-4169-B81A-4B260C5CDA02}"/>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4642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536DB93-1EC9-406B-B0D7-EF1D86EF235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27EFDC2C-FC56-425C-BCFA-082097B9EAD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3AF4A76E-B7F9-440D-A616-148FEDC2A50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AC1E7C16-C167-46A1-A11E-0E85B14C1E6C}"/>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6" name="מציין מיקום של כותרת תחתונה 5">
            <a:extLst>
              <a:ext uri="{FF2B5EF4-FFF2-40B4-BE49-F238E27FC236}">
                <a16:creationId xmlns:a16="http://schemas.microsoft.com/office/drawing/2014/main" xmlns="" id="{ACFEB376-D6A8-4D64-A6CB-BD41433C657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1D8ED91D-33E4-416C-8C38-B810456360F1}"/>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29454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159E492-EA54-4683-9A44-833A30098D8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C80F83FE-9C3C-40C4-98A9-B87FA9690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83B24606-AFEF-4E41-B59F-E369AA750D3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85F8039E-FE2B-4C81-B69B-440A2E795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6720AC85-2493-42D4-B50C-883798308C3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9070DEF7-B025-42D7-9B5F-26DFA7DEF464}"/>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8" name="מציין מיקום של כותרת תחתונה 7">
            <a:extLst>
              <a:ext uri="{FF2B5EF4-FFF2-40B4-BE49-F238E27FC236}">
                <a16:creationId xmlns:a16="http://schemas.microsoft.com/office/drawing/2014/main" xmlns="" id="{C584F285-65AF-4CF0-9024-0FFC329A130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9FCA991F-B865-4347-88DC-2D24B62E9B0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5121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BE33BF0-8A31-4720-B77D-FE168C851EE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48A75BEB-3196-4B2C-AD25-7D9C8985608D}"/>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4" name="מציין מיקום של כותרת תחתונה 3">
            <a:extLst>
              <a:ext uri="{FF2B5EF4-FFF2-40B4-BE49-F238E27FC236}">
                <a16:creationId xmlns:a16="http://schemas.microsoft.com/office/drawing/2014/main" xmlns="" id="{4EF19754-960F-4E5D-A7BA-594EDA5AA86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C3E22EF0-29C8-4E2C-BB24-92EA470DAE78}"/>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6036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E79A372A-DF7E-4D7B-8ABE-71B6D0F9163A}"/>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3" name="מציין מיקום של כותרת תחתונה 2">
            <a:extLst>
              <a:ext uri="{FF2B5EF4-FFF2-40B4-BE49-F238E27FC236}">
                <a16:creationId xmlns:a16="http://schemas.microsoft.com/office/drawing/2014/main" xmlns="" id="{319F794D-59FE-4FA8-B6AA-61AB0839D4B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8A25C6FF-622F-4FCD-8D5F-56B50CE8869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847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D5B793A-7E88-4820-BDA2-FA7BA195AE8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38D63A79-AE4E-47D8-A28F-A3D445B25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61AFBF76-F63C-41EB-8230-B312F3CEC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D7F17531-A908-42AA-8D41-2D1A394BEE15}"/>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6" name="מציין מיקום של כותרת תחתונה 5">
            <a:extLst>
              <a:ext uri="{FF2B5EF4-FFF2-40B4-BE49-F238E27FC236}">
                <a16:creationId xmlns:a16="http://schemas.microsoft.com/office/drawing/2014/main" xmlns="" id="{4A777388-0A40-418C-A73F-56645C7E4AB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095384B1-BCF3-4879-B2CF-4D72CA9647AB}"/>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4377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BD9DE61-E7DF-4CE5-B0C1-629912843DB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222E0903-07A1-4FC2-8DEF-6390C4AA4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0827206C-209A-430F-ADD8-8F17A10C1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DBC96509-B514-49ED-9111-2A418A2C4D06}"/>
              </a:ext>
            </a:extLst>
          </p:cNvPr>
          <p:cNvSpPr>
            <a:spLocks noGrp="1"/>
          </p:cNvSpPr>
          <p:nvPr>
            <p:ph type="dt" sz="half" idx="10"/>
          </p:nvPr>
        </p:nvSpPr>
        <p:spPr/>
        <p:txBody>
          <a:bodyPr/>
          <a:lstStyle/>
          <a:p>
            <a:fld id="{8FB24951-17B3-43E7-8C69-0196E534134C}" type="datetimeFigureOut">
              <a:rPr lang="he-IL" smtClean="0"/>
              <a:t>ט'/אדר א/תשפ"ב</a:t>
            </a:fld>
            <a:endParaRPr lang="he-IL"/>
          </a:p>
        </p:txBody>
      </p:sp>
      <p:sp>
        <p:nvSpPr>
          <p:cNvPr id="6" name="מציין מיקום של כותרת תחתונה 5">
            <a:extLst>
              <a:ext uri="{FF2B5EF4-FFF2-40B4-BE49-F238E27FC236}">
                <a16:creationId xmlns:a16="http://schemas.microsoft.com/office/drawing/2014/main" xmlns="" id="{517A19E1-4C18-4D67-A219-8FBC78D42C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AD04CD39-9C96-4229-B21B-B87E89F81BAA}"/>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53827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59000">
              <a:schemeClr val="accent2">
                <a:lumMod val="40000"/>
                <a:lumOff val="60000"/>
              </a:schemeClr>
            </a:gs>
            <a:gs pos="80000">
              <a:srgbClr val="FFC000"/>
            </a:gs>
            <a:gs pos="100000">
              <a:schemeClr val="accent2">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58E8DDFC-B34C-4891-BE33-D932E6004EB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3DD6A884-309D-4070-AC0E-DF2185E3DD9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87AA754-AA1B-497D-9123-3D94FC749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B24951-17B3-43E7-8C69-0196E534134C}" type="datetimeFigureOut">
              <a:rPr lang="he-IL" smtClean="0"/>
              <a:t>ט'/אדר א/תשפ"ב</a:t>
            </a:fld>
            <a:endParaRPr lang="he-IL"/>
          </a:p>
        </p:txBody>
      </p:sp>
      <p:sp>
        <p:nvSpPr>
          <p:cNvPr id="5" name="מציין מיקום של כותרת תחתונה 4">
            <a:extLst>
              <a:ext uri="{FF2B5EF4-FFF2-40B4-BE49-F238E27FC236}">
                <a16:creationId xmlns:a16="http://schemas.microsoft.com/office/drawing/2014/main" xmlns="" id="{A493318C-D47C-44ED-AC4A-15C94FEF0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4EBA6EA5-738A-40D3-8A8C-45BC92F93DD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847110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25.xml"/><Relationship Id="rId7" Type="http://schemas.openxmlformats.org/officeDocument/2006/relationships/diagramLayout" Target="../diagrams/layout1.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slide" Target="slide38.xml"/><Relationship Id="rId10" Type="http://schemas.microsoft.com/office/2007/relationships/diagramDrawing" Target="../diagrams/drawing1.xml"/><Relationship Id="rId4" Type="http://schemas.openxmlformats.org/officeDocument/2006/relationships/slide" Target="slide29.xml"/><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UWaV4JvzgM" TargetMode="External"/><Relationship Id="rId2" Type="http://schemas.openxmlformats.org/officeDocument/2006/relationships/hyperlink" Target="https://youtu.be/c7BemrjLtp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dn.knightlab.com/libs/timeline3/latest/embed/index.html?source=1omfnp_V3hU8G3W2arV5-9gwHwUpqV2kBY5hcTUPM0FM&amp;font=Default&amp;lang=en&amp;initial_zoom=2&amp;height=65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dn.knightlab.com/libs/timeline3/latest/embed/index.html?source=1omfnp_V3hU8G3W2arV5-9gwHwUpqV2kBY5hcTUPM0FM&amp;font=Default&amp;lang=en&amp;initial_zoom=2&amp;height=650" TargetMode="External"/><Relationship Id="rId2" Type="http://schemas.openxmlformats.org/officeDocument/2006/relationships/hyperlink" Target="https://youtu.be/1dvWlqZ9TD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81709E-82A2-48E3-97D6-18BDE9B1D099}"/>
              </a:ext>
            </a:extLst>
          </p:cNvPr>
          <p:cNvSpPr>
            <a:spLocks noGrp="1"/>
          </p:cNvSpPr>
          <p:nvPr>
            <p:ph type="ctrTitle"/>
          </p:nvPr>
        </p:nvSpPr>
        <p:spPr/>
        <p:txBody>
          <a:bodyPr/>
          <a:lstStyle/>
          <a:p>
            <a:r>
              <a:rPr lang="he-IL" dirty="0"/>
              <a:t>ספר שני – </a:t>
            </a:r>
            <a:br>
              <a:rPr lang="he-IL" dirty="0"/>
            </a:br>
            <a:r>
              <a:rPr lang="he-IL" dirty="0"/>
              <a:t>חורבן וגבורה נאציזם ושואה</a:t>
            </a:r>
          </a:p>
        </p:txBody>
      </p:sp>
      <p:sp>
        <p:nvSpPr>
          <p:cNvPr id="3" name="כותרת משנה 2">
            <a:extLst>
              <a:ext uri="{FF2B5EF4-FFF2-40B4-BE49-F238E27FC236}">
                <a16:creationId xmlns:a16="http://schemas.microsoft.com/office/drawing/2014/main" xmlns="" id="{89369EC1-D339-4A7A-AB5D-6CBDC042716F}"/>
              </a:ext>
            </a:extLst>
          </p:cNvPr>
          <p:cNvSpPr>
            <a:spLocks noGrp="1"/>
          </p:cNvSpPr>
          <p:nvPr>
            <p:ph type="subTitle" idx="1"/>
          </p:nvPr>
        </p:nvSpPr>
        <p:spPr/>
        <p:txBody>
          <a:bodyPr>
            <a:normAutofit/>
          </a:bodyPr>
          <a:lstStyle/>
          <a:p>
            <a:r>
              <a:rPr lang="he-IL" sz="2800" dirty="0"/>
              <a:t>שאלון 29281 ע"פ המיקוד קיץ </a:t>
            </a:r>
            <a:r>
              <a:rPr lang="he-IL" sz="2800" dirty="0" smtClean="0"/>
              <a:t>תשפ"ב</a:t>
            </a:r>
            <a:endParaRPr lang="he-IL" sz="2800" dirty="0"/>
          </a:p>
        </p:txBody>
      </p:sp>
      <p:pic>
        <p:nvPicPr>
          <p:cNvPr id="1026" name="Picture 2" descr="משברים ותקומה-חורבן וגבורה נאציזם ושואה - מכון הר ברכה - התנסות בחינם">
            <a:extLst>
              <a:ext uri="{FF2B5EF4-FFF2-40B4-BE49-F238E27FC236}">
                <a16:creationId xmlns:a16="http://schemas.microsoft.com/office/drawing/2014/main" xmlns="" id="{942892B5-1579-44BC-A8B7-6A49F9AA4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06" y="235984"/>
            <a:ext cx="1797737" cy="2477608"/>
          </a:xfrm>
          <a:prstGeom prst="rect">
            <a:avLst/>
          </a:prstGeom>
          <a:noFill/>
          <a:extLst>
            <a:ext uri="{909E8E84-426E-40DD-AFC4-6F175D3DCCD1}">
              <a14:hiddenFill xmlns:a14="http://schemas.microsoft.com/office/drawing/2010/main">
                <a:solidFill>
                  <a:srgbClr val="FFFFFF"/>
                </a:solidFill>
              </a14:hiddenFill>
            </a:ext>
          </a:extLst>
        </p:spPr>
      </p:pic>
      <p:sp>
        <p:nvSpPr>
          <p:cNvPr id="4" name="כוכב: 6 פינות 3">
            <a:extLst>
              <a:ext uri="{FF2B5EF4-FFF2-40B4-BE49-F238E27FC236}">
                <a16:creationId xmlns:a16="http://schemas.microsoft.com/office/drawing/2014/main" xmlns="" id="{2E83C612-031D-47C9-AD57-A365493858BB}"/>
              </a:ext>
            </a:extLst>
          </p:cNvPr>
          <p:cNvSpPr/>
          <p:nvPr/>
        </p:nvSpPr>
        <p:spPr>
          <a:xfrm rot="401324">
            <a:off x="9625263" y="235984"/>
            <a:ext cx="1797737" cy="1655762"/>
          </a:xfrm>
          <a:prstGeom prst="star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dirty="0">
                <a:solidFill>
                  <a:schemeClr val="accent4">
                    <a:lumMod val="40000"/>
                    <a:lumOff val="60000"/>
                  </a:schemeClr>
                </a:solidFill>
              </a:rPr>
              <a:t>J</a:t>
            </a:r>
            <a:endParaRPr lang="he-IL" sz="6000" dirty="0">
              <a:solidFill>
                <a:schemeClr val="accent4">
                  <a:lumMod val="40000"/>
                  <a:lumOff val="60000"/>
                </a:schemeClr>
              </a:solidFill>
            </a:endParaRPr>
          </a:p>
        </p:txBody>
      </p:sp>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(1) 1939-1941:</a:t>
            </a:r>
            <a:r>
              <a:rPr lang="en-US" dirty="0"/>
              <a:t> </a:t>
            </a:r>
            <a:r>
              <a:rPr lang="he-IL" dirty="0"/>
              <a:t>כיבושי מדינות הציר</a:t>
            </a:r>
          </a:p>
        </p:txBody>
      </p:sp>
      <p:sp>
        <p:nvSpPr>
          <p:cNvPr id="3" name="מציין מיקום תוכן 2">
            <a:extLst>
              <a:ext uri="{FF2B5EF4-FFF2-40B4-BE49-F238E27FC236}">
                <a16:creationId xmlns:a16="http://schemas.microsoft.com/office/drawing/2014/main" xmlns="" id="{B2FC2759-424B-497A-B804-695AB6134E77}"/>
              </a:ext>
            </a:extLst>
          </p:cNvPr>
          <p:cNvSpPr>
            <a:spLocks noGrp="1"/>
          </p:cNvSpPr>
          <p:nvPr>
            <p:ph idx="1"/>
          </p:nvPr>
        </p:nvSpPr>
        <p:spPr/>
        <p:txBody>
          <a:bodyPr>
            <a:normAutofit/>
          </a:bodyPr>
          <a:lstStyle/>
          <a:p>
            <a:r>
              <a:rPr lang="he-IL" sz="3200" dirty="0"/>
              <a:t>[הסכם </a:t>
            </a:r>
            <a:r>
              <a:rPr lang="he-IL" sz="3200" dirty="0" err="1"/>
              <a:t>ריבנטרופ</a:t>
            </a:r>
            <a:r>
              <a:rPr lang="he-IL" sz="3200" dirty="0"/>
              <a:t>-מולוטוב]</a:t>
            </a:r>
          </a:p>
          <a:p>
            <a:r>
              <a:rPr lang="he-IL" sz="3600" dirty="0"/>
              <a:t>בליץ-</a:t>
            </a:r>
            <a:r>
              <a:rPr lang="he-IL" sz="3600" dirty="0" err="1"/>
              <a:t>קריג</a:t>
            </a:r>
            <a:r>
              <a:rPr lang="he-IL" sz="3600" dirty="0"/>
              <a:t> – מלחמת בזק</a:t>
            </a:r>
          </a:p>
          <a:p>
            <a:r>
              <a:rPr lang="he-IL" sz="3600" dirty="0"/>
              <a:t>01/09/1939 – הפלישה לפולין. פרוץ המלחמה</a:t>
            </a:r>
          </a:p>
          <a:p>
            <a:r>
              <a:rPr lang="he-IL" sz="3600" dirty="0"/>
              <a:t>כיבוש צפון ומערב אירופה</a:t>
            </a:r>
          </a:p>
          <a:p>
            <a:r>
              <a:rPr lang="he-IL" sz="3600" dirty="0"/>
              <a:t>כיבוש צרפת (דרך בלגיה) – עקיפת קו מז'ינו</a:t>
            </a:r>
          </a:p>
          <a:p>
            <a:r>
              <a:rPr lang="he-IL" sz="3200" dirty="0"/>
              <a:t>[1940 – הבליץ על בריטניה (מתקפות אוויריות)]</a:t>
            </a:r>
          </a:p>
        </p:txBody>
      </p:sp>
      <p:graphicFrame>
        <p:nvGraphicFramePr>
          <p:cNvPr id="4" name="טבלה 3">
            <a:extLst>
              <a:ext uri="{FF2B5EF4-FFF2-40B4-BE49-F238E27FC236}">
                <a16:creationId xmlns:a16="http://schemas.microsoft.com/office/drawing/2014/main" xmlns="" id="{81300039-36D4-46BF-87F3-8685819AC64C}"/>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solidFill>
                      <a:schemeClr val="accent6">
                        <a:lumMod val="75000"/>
                      </a:schemeClr>
                    </a:solidFill>
                  </a:tcPr>
                </a:tc>
                <a:tc>
                  <a:txBody>
                    <a:bodyPr/>
                    <a:lstStyle/>
                    <a:p>
                      <a:pPr algn="ctr" rtl="1"/>
                      <a:r>
                        <a:rPr lang="he-IL" dirty="0"/>
                        <a:t>2</a:t>
                      </a:r>
                    </a:p>
                  </a:txBody>
                  <a:tcPr anchor="ctr"/>
                </a:tc>
                <a:extLst>
                  <a:ext uri="{0D108BD9-81ED-4DB2-BD59-A6C34878D82A}">
                    <a16:rowId xmlns:a16="http://schemas.microsoft.com/office/drawing/2014/main" xmlns=""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390415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9BA7FED-5499-4937-8BEB-9C34A27A9270}"/>
              </a:ext>
            </a:extLst>
          </p:cNvPr>
          <p:cNvSpPr>
            <a:spLocks noGrp="1"/>
          </p:cNvSpPr>
          <p:nvPr>
            <p:ph type="title"/>
          </p:nvPr>
        </p:nvSpPr>
        <p:spPr/>
        <p:txBody>
          <a:bodyPr/>
          <a:lstStyle/>
          <a:p>
            <a:r>
              <a:rPr lang="he-IL" dirty="0"/>
              <a:t>כיבושי מדינות הציר</a:t>
            </a:r>
          </a:p>
        </p:txBody>
      </p:sp>
      <p:pic>
        <p:nvPicPr>
          <p:cNvPr id="13314" name="Picture 2" descr="×××××©× ×××× ××ª ××¦××¨, 1939 - 1942 (×ª×¨×¦">
            <a:extLst>
              <a:ext uri="{FF2B5EF4-FFF2-40B4-BE49-F238E27FC236}">
                <a16:creationId xmlns:a16="http://schemas.microsoft.com/office/drawing/2014/main" xmlns="" id="{CF194EC5-A5C5-4F48-8C75-FE51232D03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6592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2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a16="http://schemas.microsoft.com/office/drawing/2014/main" xmlns="" id="{B2FC2759-424B-497A-B804-695AB6134E77}"/>
              </a:ext>
            </a:extLst>
          </p:cNvPr>
          <p:cNvSpPr>
            <a:spLocks noGrp="1"/>
          </p:cNvSpPr>
          <p:nvPr>
            <p:ph idx="1"/>
          </p:nvPr>
        </p:nvSpPr>
        <p:spPr/>
        <p:txBody>
          <a:bodyPr>
            <a:normAutofit/>
          </a:bodyPr>
          <a:lstStyle/>
          <a:p>
            <a:r>
              <a:rPr lang="he-IL" sz="4000" dirty="0"/>
              <a:t>22/06/1941 – מבצע </a:t>
            </a:r>
            <a:r>
              <a:rPr lang="he-IL" sz="4000" dirty="0" err="1"/>
              <a:t>ברברוסה</a:t>
            </a:r>
            <a:r>
              <a:rPr lang="he-IL" sz="4000" dirty="0"/>
              <a:t>, הפלישה לברית המועצות. </a:t>
            </a:r>
            <a:endParaRPr lang="he-IL" sz="4000" dirty="0" smtClean="0"/>
          </a:p>
          <a:p>
            <a:r>
              <a:rPr lang="he-IL" sz="3600" dirty="0" smtClean="0"/>
              <a:t>07/12/1941 </a:t>
            </a:r>
            <a:r>
              <a:rPr lang="he-IL" sz="3600" dirty="0"/>
              <a:t>– פרל </a:t>
            </a:r>
            <a:r>
              <a:rPr lang="he-IL" sz="3600" dirty="0" err="1"/>
              <a:t>הארבור</a:t>
            </a:r>
            <a:r>
              <a:rPr lang="he-IL" sz="3600" dirty="0"/>
              <a:t> (נמל הפנינים), מתקפת היפנים על ארה"ב. הצטרפות ארה"ב למלחמה</a:t>
            </a:r>
            <a:r>
              <a:rPr lang="he-IL" sz="3600" dirty="0" smtClean="0"/>
              <a:t>.</a:t>
            </a:r>
            <a:endParaRPr lang="he-IL" sz="3600" dirty="0"/>
          </a:p>
        </p:txBody>
      </p:sp>
      <p:graphicFrame>
        <p:nvGraphicFramePr>
          <p:cNvPr id="4" name="טבלה 3">
            <a:extLst>
              <a:ext uri="{FF2B5EF4-FFF2-40B4-BE49-F238E27FC236}">
                <a16:creationId xmlns:a16="http://schemas.microsoft.com/office/drawing/2014/main" xmlns="" id="{D053533A-90E8-4475-9116-5C8A469B78F2}"/>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solidFill>
                      <a:schemeClr val="accent6">
                        <a:lumMod val="75000"/>
                      </a:schemeClr>
                    </a:solidFill>
                  </a:tcPr>
                </a:tc>
                <a:extLst>
                  <a:ext uri="{0D108BD9-81ED-4DB2-BD59-A6C34878D82A}">
                    <a16:rowId xmlns:a16="http://schemas.microsoft.com/office/drawing/2014/main" xmlns=""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74146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a16="http://schemas.microsoft.com/office/drawing/2014/main" xmlns="" id="{B2FC2759-424B-497A-B804-695AB6134E77}"/>
              </a:ext>
            </a:extLst>
          </p:cNvPr>
          <p:cNvSpPr>
            <a:spLocks noGrp="1"/>
          </p:cNvSpPr>
          <p:nvPr>
            <p:ph idx="1"/>
          </p:nvPr>
        </p:nvSpPr>
        <p:spPr>
          <a:xfrm>
            <a:off x="7713649" y="1825625"/>
            <a:ext cx="4386201" cy="4351338"/>
          </a:xfrm>
        </p:spPr>
        <p:txBody>
          <a:bodyPr>
            <a:normAutofit fontScale="92500"/>
          </a:bodyPr>
          <a:lstStyle/>
          <a:p>
            <a:r>
              <a:rPr lang="he-IL" sz="4000" dirty="0"/>
              <a:t>22/06/1941 – מבצע </a:t>
            </a:r>
            <a:r>
              <a:rPr lang="he-IL" sz="4000" dirty="0" err="1"/>
              <a:t>ברברוסה</a:t>
            </a:r>
            <a:r>
              <a:rPr lang="he-IL" sz="4000" dirty="0"/>
              <a:t>, הפלישה לברית המועצות.</a:t>
            </a:r>
          </a:p>
          <a:p>
            <a:pPr lvl="1"/>
            <a:r>
              <a:rPr lang="he-IL" sz="3200" dirty="0"/>
              <a:t>צפון – עד לנינגרד</a:t>
            </a:r>
          </a:p>
          <a:p>
            <a:pPr lvl="1"/>
            <a:r>
              <a:rPr lang="he-IL" sz="3600" dirty="0"/>
              <a:t>מרכז – עד שערי 			מוסקבה</a:t>
            </a:r>
          </a:p>
          <a:p>
            <a:pPr lvl="1"/>
            <a:r>
              <a:rPr lang="he-IL" sz="3600" dirty="0"/>
              <a:t>דרום – עד סטלינגרד</a:t>
            </a:r>
          </a:p>
        </p:txBody>
      </p:sp>
      <p:pic>
        <p:nvPicPr>
          <p:cNvPr id="6146" name="Picture 2" descr="https://upload.wikimedia.org/wikipedia/commons/thumb/f/f4/Eastern_Front_1941-06_to_1941-12_He.png/1024px-Eastern_Front_1941-06_to_1941-12_He.png">
            <a:extLst>
              <a:ext uri="{FF2B5EF4-FFF2-40B4-BE49-F238E27FC236}">
                <a16:creationId xmlns:a16="http://schemas.microsoft.com/office/drawing/2014/main" xmlns="" id="{DD3F32A6-47EC-4BC4-B1A6-4F3EB424F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6" y="681037"/>
            <a:ext cx="7456953" cy="570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4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09F161-A578-41E4-B30C-92C48309545A}"/>
              </a:ext>
            </a:extLst>
          </p:cNvPr>
          <p:cNvSpPr>
            <a:spLocks noGrp="1"/>
          </p:cNvSpPr>
          <p:nvPr>
            <p:ph type="title"/>
          </p:nvPr>
        </p:nvSpPr>
        <p:spPr/>
        <p:txBody>
          <a:bodyPr/>
          <a:lstStyle/>
          <a:p>
            <a:r>
              <a:rPr lang="he-IL" dirty="0"/>
              <a:t>שלב 3 – המפנה במלחמה</a:t>
            </a:r>
          </a:p>
        </p:txBody>
      </p:sp>
      <p:sp>
        <p:nvSpPr>
          <p:cNvPr id="3" name="מציין מיקום תוכן 2">
            <a:extLst>
              <a:ext uri="{FF2B5EF4-FFF2-40B4-BE49-F238E27FC236}">
                <a16:creationId xmlns:a16="http://schemas.microsoft.com/office/drawing/2014/main" xmlns="" id="{133D0F09-0E69-4A2B-818B-B841B93299AA}"/>
              </a:ext>
            </a:extLst>
          </p:cNvPr>
          <p:cNvSpPr>
            <a:spLocks noGrp="1"/>
          </p:cNvSpPr>
          <p:nvPr>
            <p:ph idx="1"/>
          </p:nvPr>
        </p:nvSpPr>
        <p:spPr/>
        <p:txBody>
          <a:bodyPr/>
          <a:lstStyle/>
          <a:p>
            <a:r>
              <a:rPr lang="he-IL" dirty="0"/>
              <a:t>ירד במיקוד</a:t>
            </a:r>
          </a:p>
        </p:txBody>
      </p:sp>
      <p:graphicFrame>
        <p:nvGraphicFramePr>
          <p:cNvPr id="4" name="טבלה 3">
            <a:extLst>
              <a:ext uri="{FF2B5EF4-FFF2-40B4-BE49-F238E27FC236}">
                <a16:creationId xmlns:a16="http://schemas.microsoft.com/office/drawing/2014/main" xmlns="" id="{6D9509B5-0E0F-40F5-8079-8719DFB6939F}"/>
              </a:ext>
            </a:extLst>
          </p:cNvPr>
          <p:cNvGraphicFramePr>
            <a:graphicFrameLocks noGrp="1"/>
          </p:cNvGraphicFramePr>
          <p:nvPr>
            <p:extLst>
              <p:ext uri="{D42A27DB-BD31-4B8C-83A1-F6EECF244321}">
                <p14:modId xmlns:p14="http://schemas.microsoft.com/office/powerpoint/2010/main" val="3846464714"/>
              </p:ext>
            </p:extLst>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noFill/>
                  </a:tcPr>
                </a:tc>
                <a:extLst>
                  <a:ext uri="{0D108BD9-81ED-4DB2-BD59-A6C34878D82A}">
                    <a16:rowId xmlns:a16="http://schemas.microsoft.com/office/drawing/2014/main" xmlns="" val="2407327749"/>
                  </a:ext>
                </a:extLst>
              </a:tr>
              <a:tr h="370840">
                <a:tc>
                  <a:txBody>
                    <a:bodyPr/>
                    <a:lstStyle/>
                    <a:p>
                      <a:pPr algn="ctr" rtl="1"/>
                      <a:r>
                        <a:rPr lang="he-IL" dirty="0"/>
                        <a:t>3</a:t>
                      </a:r>
                    </a:p>
                  </a:txBody>
                  <a:tcPr anchor="ctr">
                    <a:solidFill>
                      <a:schemeClr val="accent6">
                        <a:lumMod val="75000"/>
                      </a:schemeClr>
                    </a:solidFill>
                  </a:tcPr>
                </a:tc>
                <a:tc>
                  <a:txBody>
                    <a:bodyPr/>
                    <a:lstStyle/>
                    <a:p>
                      <a:pPr algn="ctr" rtl="1"/>
                      <a:r>
                        <a:rPr lang="he-IL" dirty="0"/>
                        <a:t>4</a:t>
                      </a:r>
                    </a:p>
                  </a:txBody>
                  <a:tcPr anchor="ct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55583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BA16B37-2030-46CA-94B4-7312068D9D64}"/>
              </a:ext>
            </a:extLst>
          </p:cNvPr>
          <p:cNvSpPr>
            <a:spLocks noGrp="1"/>
          </p:cNvSpPr>
          <p:nvPr>
            <p:ph type="title"/>
          </p:nvPr>
        </p:nvSpPr>
        <p:spPr/>
        <p:txBody>
          <a:bodyPr/>
          <a:lstStyle/>
          <a:p>
            <a:r>
              <a:rPr lang="he-IL" dirty="0"/>
              <a:t>שלב 4 - הכרעה</a:t>
            </a:r>
          </a:p>
        </p:txBody>
      </p:sp>
      <p:sp>
        <p:nvSpPr>
          <p:cNvPr id="3" name="מציין מיקום תוכן 2">
            <a:extLst>
              <a:ext uri="{FF2B5EF4-FFF2-40B4-BE49-F238E27FC236}">
                <a16:creationId xmlns:a16="http://schemas.microsoft.com/office/drawing/2014/main" xmlns="" id="{ABEA03BE-0599-49D5-BB62-9DC37F207453}"/>
              </a:ext>
            </a:extLst>
          </p:cNvPr>
          <p:cNvSpPr>
            <a:spLocks noGrp="1"/>
          </p:cNvSpPr>
          <p:nvPr>
            <p:ph idx="1"/>
          </p:nvPr>
        </p:nvSpPr>
        <p:spPr/>
        <p:txBody>
          <a:bodyPr/>
          <a:lstStyle/>
          <a:p>
            <a:r>
              <a:rPr lang="he-IL" dirty="0"/>
              <a:t>הפצצת ערי גרמניה</a:t>
            </a:r>
          </a:p>
          <a:p>
            <a:r>
              <a:rPr lang="he-IL" dirty="0"/>
              <a:t>התקדמות בעלות הברית ממזרח וממערב, עד ברלין</a:t>
            </a:r>
          </a:p>
          <a:p>
            <a:r>
              <a:rPr lang="he-IL" dirty="0"/>
              <a:t>היטלר מתאבד, גרמניה נכנעת</a:t>
            </a:r>
          </a:p>
          <a:p>
            <a:r>
              <a:rPr lang="he-IL" dirty="0"/>
              <a:t>יפן ממשיכה להילחם, עד שארה"ב מפילה עליה 2 פצצות אטום</a:t>
            </a:r>
          </a:p>
        </p:txBody>
      </p:sp>
      <p:graphicFrame>
        <p:nvGraphicFramePr>
          <p:cNvPr id="4" name="טבלה 3">
            <a:extLst>
              <a:ext uri="{FF2B5EF4-FFF2-40B4-BE49-F238E27FC236}">
                <a16:creationId xmlns:a16="http://schemas.microsoft.com/office/drawing/2014/main" xmlns="" id="{80361002-3DFE-4FAD-ACF4-50DFA0936B9C}"/>
              </a:ext>
            </a:extLst>
          </p:cNvPr>
          <p:cNvGraphicFramePr>
            <a:graphicFrameLocks noGrp="1"/>
          </p:cNvGraphicFramePr>
          <p:nvPr>
            <p:extLst>
              <p:ext uri="{D42A27DB-BD31-4B8C-83A1-F6EECF244321}">
                <p14:modId xmlns:p14="http://schemas.microsoft.com/office/powerpoint/2010/main" val="2957883331"/>
              </p:ext>
            </p:extLst>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noFill/>
                  </a:tcPr>
                </a:tc>
                <a:extLst>
                  <a:ext uri="{0D108BD9-81ED-4DB2-BD59-A6C34878D82A}">
                    <a16:rowId xmlns:a16="http://schemas.microsoft.com/office/drawing/2014/main" xmlns="" val="2407327749"/>
                  </a:ext>
                </a:extLst>
              </a:tr>
              <a:tr h="370840">
                <a:tc>
                  <a:txBody>
                    <a:bodyPr/>
                    <a:lstStyle/>
                    <a:p>
                      <a:pPr algn="ctr" rtl="1"/>
                      <a:r>
                        <a:rPr lang="he-IL" dirty="0"/>
                        <a:t>3</a:t>
                      </a:r>
                    </a:p>
                  </a:txBody>
                  <a:tcPr anchor="ctr"/>
                </a:tc>
                <a:tc>
                  <a:txBody>
                    <a:bodyPr/>
                    <a:lstStyle/>
                    <a:p>
                      <a:pPr algn="ctr" rtl="1"/>
                      <a:r>
                        <a:rPr lang="he-IL" dirty="0"/>
                        <a:t>4</a:t>
                      </a:r>
                    </a:p>
                  </a:txBody>
                  <a:tcPr anchor="ctr">
                    <a:solidFill>
                      <a:schemeClr val="accent6">
                        <a:lumMod val="75000"/>
                      </a:schemeClr>
                    </a:solidFill>
                  </a:tcP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352951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D0557974-F3E2-4F91-8CCA-E41520CAA8AA}"/>
              </a:ext>
            </a:extLst>
          </p:cNvPr>
          <p:cNvSpPr>
            <a:spLocks noGrp="1"/>
          </p:cNvSpPr>
          <p:nvPr>
            <p:ph type="title"/>
          </p:nvPr>
        </p:nvSpPr>
        <p:spPr/>
        <p:txBody>
          <a:bodyPr/>
          <a:lstStyle/>
          <a:p>
            <a:r>
              <a:rPr lang="he-IL" dirty="0"/>
              <a:t>השואה</a:t>
            </a:r>
          </a:p>
        </p:txBody>
      </p:sp>
      <p:sp>
        <p:nvSpPr>
          <p:cNvPr id="5" name="מציין מיקום טקסט 4">
            <a:extLst>
              <a:ext uri="{FF2B5EF4-FFF2-40B4-BE49-F238E27FC236}">
                <a16:creationId xmlns:a16="http://schemas.microsoft.com/office/drawing/2014/main" xmlns="" id="{D2ED96D3-518A-4864-A6B5-9F7A4DABB858}"/>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0713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AA47F56-FEB2-4465-A7AD-6EBF2A5695B6}"/>
              </a:ext>
            </a:extLst>
          </p:cNvPr>
          <p:cNvSpPr>
            <a:spLocks noGrp="1"/>
          </p:cNvSpPr>
          <p:nvPr>
            <p:ph type="title"/>
          </p:nvPr>
        </p:nvSpPr>
        <p:spPr>
          <a:xfrm>
            <a:off x="838200" y="365125"/>
            <a:ext cx="10515600" cy="1325563"/>
          </a:xfrm>
        </p:spPr>
        <p:txBody>
          <a:bodyPr/>
          <a:lstStyle/>
          <a:p>
            <a:r>
              <a:rPr lang="he-IL" dirty="0"/>
              <a:t>תחילת המלחמה: 1939-1941 באזורים הכבושים</a:t>
            </a:r>
          </a:p>
        </p:txBody>
      </p:sp>
      <p:sp>
        <p:nvSpPr>
          <p:cNvPr id="3" name="מציין מיקום תוכן 2">
            <a:extLst>
              <a:ext uri="{FF2B5EF4-FFF2-40B4-BE49-F238E27FC236}">
                <a16:creationId xmlns:a16="http://schemas.microsoft.com/office/drawing/2014/main" xmlns="" id="{6DEC946F-2817-4116-82B2-9A2048115A64}"/>
              </a:ext>
            </a:extLst>
          </p:cNvPr>
          <p:cNvSpPr>
            <a:spLocks noGrp="1"/>
          </p:cNvSpPr>
          <p:nvPr>
            <p:ph idx="1"/>
          </p:nvPr>
        </p:nvSpPr>
        <p:spPr/>
        <p:txBody>
          <a:bodyPr/>
          <a:lstStyle/>
          <a:p>
            <a:r>
              <a:rPr lang="he-IL" dirty="0"/>
              <a:t>השפלת היהודים והתעללות</a:t>
            </a:r>
          </a:p>
          <a:p>
            <a:r>
              <a:rPr lang="he-IL" dirty="0"/>
              <a:t>עבודות כפייה</a:t>
            </a:r>
          </a:p>
          <a:p>
            <a:r>
              <a:rPr lang="he-IL" dirty="0"/>
              <a:t>'אגרת הבזק' – הקמת הגטאות</a:t>
            </a:r>
          </a:p>
          <a:p>
            <a:r>
              <a:rPr lang="he-IL" dirty="0"/>
              <a:t>החרמת הרכוש היהודי</a:t>
            </a:r>
          </a:p>
        </p:txBody>
      </p:sp>
    </p:spTree>
    <p:extLst>
      <p:ext uri="{BB962C8B-B14F-4D97-AF65-F5344CB8AC3E}">
        <p14:creationId xmlns:p14="http://schemas.microsoft.com/office/powerpoint/2010/main" val="30766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F0DF3F1-A1A2-44C2-842C-CAAE7AF2F3A5}"/>
              </a:ext>
            </a:extLst>
          </p:cNvPr>
          <p:cNvSpPr>
            <a:spLocks noGrp="1"/>
          </p:cNvSpPr>
          <p:nvPr>
            <p:ph type="title"/>
          </p:nvPr>
        </p:nvSpPr>
        <p:spPr/>
        <p:txBody>
          <a:bodyPr/>
          <a:lstStyle/>
          <a:p>
            <a:r>
              <a:rPr lang="he-IL" dirty="0"/>
              <a:t>למה כיבוש פולין הוביל להחרפת הצעדים נגד היהודים?</a:t>
            </a:r>
          </a:p>
        </p:txBody>
      </p:sp>
      <p:sp>
        <p:nvSpPr>
          <p:cNvPr id="3" name="מציין מיקום תוכן 2">
            <a:extLst>
              <a:ext uri="{FF2B5EF4-FFF2-40B4-BE49-F238E27FC236}">
                <a16:creationId xmlns:a16="http://schemas.microsoft.com/office/drawing/2014/main" xmlns="" id="{51A8402F-CB47-4550-865E-638552623F62}"/>
              </a:ext>
            </a:extLst>
          </p:cNvPr>
          <p:cNvSpPr>
            <a:spLocks noGrp="1"/>
          </p:cNvSpPr>
          <p:nvPr>
            <p:ph idx="1"/>
          </p:nvPr>
        </p:nvSpPr>
        <p:spPr/>
        <p:txBody>
          <a:bodyPr>
            <a:normAutofit fontScale="92500" lnSpcReduction="20000"/>
          </a:bodyPr>
          <a:lstStyle/>
          <a:p>
            <a:pPr algn="just"/>
            <a:r>
              <a:rPr lang="he-IL" dirty="0"/>
              <a:t>מימוש האידאולוגיה הנאצית בתחום מרחב מחיה הוביל לחיזוק האידיאולוגיה גם בתחומי תורת הגזע (הייתה גם פעילות הסברתית אידיאולוגית על הערכים הנאצים לקראת המלחמה)</a:t>
            </a:r>
          </a:p>
          <a:p>
            <a:pPr algn="just"/>
            <a:r>
              <a:rPr lang="he-IL" b="1" dirty="0"/>
              <a:t>הנאצים פגשו לראשונה יהודים בלבוש ובסגנון מסורתי, בדומה לדמויות היהודים בתעמולה הנאצית.</a:t>
            </a:r>
          </a:p>
          <a:p>
            <a:pPr algn="just"/>
            <a:r>
              <a:rPr lang="he-IL" dirty="0"/>
              <a:t>בתוך זוועות המלחמה יותר קל להסתיר ולטשטש מעשים נוראיים שנעשים במקומות אלה. המלחמה מאפשרת ליצור מסך עשן כך שהעולם פחות ישים לב למתרחש.</a:t>
            </a:r>
          </a:p>
          <a:p>
            <a:pPr algn="just"/>
            <a:r>
              <a:rPr lang="he-IL" dirty="0"/>
              <a:t>המלחמה משחררת יצרים אלימים אצל החיילים. מי שמתרגל לרצוח בזמן הקרבות לא יהיה קשה בעיניו לעשות זוועות פחותות יותר.</a:t>
            </a:r>
          </a:p>
          <a:p>
            <a:pPr algn="just"/>
            <a:r>
              <a:rPr lang="he-IL" dirty="0"/>
              <a:t>בזמן המלחמה לגרמניה כבר פחות אכפת מדעת העולם. הסנקציות כבר פחות משפיעות עליה ומאיימות עליה (חוץ מזה שככל הנראה את כל הלחץ שניתן להפעיל עליהם יפעילו ממילא בגלל עצם המלחמה – גם בלי קשר ליהודים).</a:t>
            </a:r>
          </a:p>
        </p:txBody>
      </p:sp>
    </p:spTree>
    <p:extLst>
      <p:ext uri="{BB962C8B-B14F-4D97-AF65-F5344CB8AC3E}">
        <p14:creationId xmlns:p14="http://schemas.microsoft.com/office/powerpoint/2010/main" val="44088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A2FA85D-8788-4CC0-AECC-9088008467E5}"/>
              </a:ext>
            </a:extLst>
          </p:cNvPr>
          <p:cNvSpPr>
            <a:spLocks noGrp="1"/>
          </p:cNvSpPr>
          <p:nvPr>
            <p:ph type="title"/>
          </p:nvPr>
        </p:nvSpPr>
        <p:spPr/>
        <p:txBody>
          <a:bodyPr/>
          <a:lstStyle/>
          <a:p>
            <a:r>
              <a:rPr lang="he-IL" dirty="0"/>
              <a:t>אגרת הבזק - </a:t>
            </a:r>
            <a:r>
              <a:rPr lang="he-IL" dirty="0" err="1"/>
              <a:t>היידריך</a:t>
            </a:r>
            <a:endParaRPr lang="he-IL" dirty="0"/>
          </a:p>
        </p:txBody>
      </p:sp>
      <p:sp>
        <p:nvSpPr>
          <p:cNvPr id="3" name="מציין מיקום תוכן 2">
            <a:extLst>
              <a:ext uri="{FF2B5EF4-FFF2-40B4-BE49-F238E27FC236}">
                <a16:creationId xmlns:a16="http://schemas.microsoft.com/office/drawing/2014/main" xmlns="" id="{C7511BD5-2CC9-4979-9036-6E7E7CA9C67F}"/>
              </a:ext>
            </a:extLst>
          </p:cNvPr>
          <p:cNvSpPr>
            <a:spLocks noGrp="1"/>
          </p:cNvSpPr>
          <p:nvPr>
            <p:ph idx="1"/>
          </p:nvPr>
        </p:nvSpPr>
        <p:spPr/>
        <p:txBody>
          <a:bodyPr/>
          <a:lstStyle/>
          <a:p>
            <a:pPr marL="0" indent="0">
              <a:buNone/>
            </a:pPr>
            <a:r>
              <a:rPr lang="he-IL" dirty="0"/>
              <a:t>דברים מרכזיים באגרת:</a:t>
            </a:r>
          </a:p>
          <a:p>
            <a:r>
              <a:rPr lang="he-IL" dirty="0"/>
              <a:t>הקמת גטאות</a:t>
            </a:r>
          </a:p>
          <a:p>
            <a:r>
              <a:rPr lang="he-IL" dirty="0"/>
              <a:t>הקמת מועצות יהודים (יודנראט)</a:t>
            </a:r>
          </a:p>
        </p:txBody>
      </p:sp>
    </p:spTree>
    <p:extLst>
      <p:ext uri="{BB962C8B-B14F-4D97-AF65-F5344CB8AC3E}">
        <p14:creationId xmlns:p14="http://schemas.microsoft.com/office/powerpoint/2010/main" val="3775518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F2AE377-5F7C-4329-93FB-74EAD7BE0D06}"/>
              </a:ext>
            </a:extLst>
          </p:cNvPr>
          <p:cNvSpPr>
            <a:spLocks noGrp="1"/>
          </p:cNvSpPr>
          <p:nvPr>
            <p:ph type="title"/>
          </p:nvPr>
        </p:nvSpPr>
        <p:spPr/>
        <p:txBody>
          <a:bodyPr/>
          <a:lstStyle/>
          <a:p>
            <a:r>
              <a:rPr lang="he-IL" dirty="0"/>
              <a:t>נאציזם</a:t>
            </a:r>
          </a:p>
        </p:txBody>
      </p:sp>
      <p:sp>
        <p:nvSpPr>
          <p:cNvPr id="5" name="מציין מיקום טקסט 4">
            <a:extLst>
              <a:ext uri="{FF2B5EF4-FFF2-40B4-BE49-F238E27FC236}">
                <a16:creationId xmlns:a16="http://schemas.microsoft.com/office/drawing/2014/main" xmlns="" id="{CBCD49F6-8F10-44FE-8E8F-A038FBC8269E}"/>
              </a:ext>
            </a:extLst>
          </p:cNvPr>
          <p:cNvSpPr>
            <a:spLocks noGrp="1"/>
          </p:cNvSpPr>
          <p:nvPr>
            <p:ph type="body" idx="1"/>
          </p:nvPr>
        </p:nvSpPr>
        <p:spPr/>
        <p:txBody>
          <a:bodyPr/>
          <a:lstStyle/>
          <a:p>
            <a:r>
              <a:rPr lang="he-IL" dirty="0"/>
              <a:t>עליית היטלר, מאפייני השלטון, אידיאולוגיה נאצית, </a:t>
            </a:r>
          </a:p>
        </p:txBody>
      </p:sp>
    </p:spTree>
    <p:extLst>
      <p:ext uri="{BB962C8B-B14F-4D97-AF65-F5344CB8AC3E}">
        <p14:creationId xmlns:p14="http://schemas.microsoft.com/office/powerpoint/2010/main" val="281187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A2861049-F8F0-4E66-8A72-EFCC256FA0EF}"/>
              </a:ext>
            </a:extLst>
          </p:cNvPr>
          <p:cNvSpPr>
            <a:spLocks noGrp="1"/>
          </p:cNvSpPr>
          <p:nvPr>
            <p:ph type="title"/>
          </p:nvPr>
        </p:nvSpPr>
        <p:spPr/>
        <p:txBody>
          <a:bodyPr/>
          <a:lstStyle/>
          <a:p>
            <a:r>
              <a:rPr lang="he-IL" dirty="0"/>
              <a:t>'הפתרון הסופי' – 1941-1945</a:t>
            </a:r>
          </a:p>
        </p:txBody>
      </p:sp>
      <p:sp>
        <p:nvSpPr>
          <p:cNvPr id="9" name="מציין מיקום טקסט 8">
            <a:extLst>
              <a:ext uri="{FF2B5EF4-FFF2-40B4-BE49-F238E27FC236}">
                <a16:creationId xmlns:a16="http://schemas.microsoft.com/office/drawing/2014/main" xmlns="" id="{466AA8F3-DD16-4C0F-8CA5-E5DCE468A49C}"/>
              </a:ext>
            </a:extLst>
          </p:cNvPr>
          <p:cNvSpPr>
            <a:spLocks noGrp="1"/>
          </p:cNvSpPr>
          <p:nvPr>
            <p:ph type="body" sz="quarter" idx="3"/>
          </p:nvPr>
        </p:nvSpPr>
        <p:spPr>
          <a:xfrm>
            <a:off x="836612" y="1681163"/>
            <a:ext cx="11217276" cy="823912"/>
          </a:xfrm>
        </p:spPr>
        <p:txBody>
          <a:bodyPr/>
          <a:lstStyle/>
          <a:p>
            <a:pPr algn="ctr"/>
            <a:r>
              <a:rPr lang="he-IL" dirty="0"/>
              <a:t>עם תחילת 'מבצע </a:t>
            </a:r>
            <a:r>
              <a:rPr lang="he-IL" dirty="0" err="1"/>
              <a:t>ברברוסה</a:t>
            </a:r>
            <a:r>
              <a:rPr lang="he-IL" dirty="0"/>
              <a:t>' (הפלישה לברית המועצות ביוני, שנת 1941)</a:t>
            </a:r>
            <a:r>
              <a:rPr lang="en-US" dirty="0"/>
              <a:t> </a:t>
            </a:r>
            <a:r>
              <a:rPr lang="he-IL" dirty="0"/>
              <a:t>התחילה השמדת היהודים בפועל. כמה סיבות ניתנו לקשר בין מבצע </a:t>
            </a:r>
            <a:r>
              <a:rPr lang="he-IL" dirty="0" err="1"/>
              <a:t>ברברוסה</a:t>
            </a:r>
            <a:r>
              <a:rPr lang="he-IL" dirty="0"/>
              <a:t> לתחילת הפתרון הסופי:</a:t>
            </a:r>
          </a:p>
        </p:txBody>
      </p:sp>
      <p:sp>
        <p:nvSpPr>
          <p:cNvPr id="10" name="מציין מיקום תוכן 9">
            <a:extLst>
              <a:ext uri="{FF2B5EF4-FFF2-40B4-BE49-F238E27FC236}">
                <a16:creationId xmlns:a16="http://schemas.microsoft.com/office/drawing/2014/main" xmlns="" id="{652460AD-EA50-4335-ABE1-6DD83826B570}"/>
              </a:ext>
            </a:extLst>
          </p:cNvPr>
          <p:cNvSpPr>
            <a:spLocks noGrp="1"/>
          </p:cNvSpPr>
          <p:nvPr>
            <p:ph sz="quarter" idx="4"/>
          </p:nvPr>
        </p:nvSpPr>
        <p:spPr>
          <a:xfrm>
            <a:off x="8801100" y="2505075"/>
            <a:ext cx="3252788" cy="3684588"/>
          </a:xfrm>
        </p:spPr>
        <p:txBody>
          <a:bodyPr>
            <a:normAutofit/>
          </a:bodyPr>
          <a:lstStyle/>
          <a:p>
            <a:pPr algn="ctr"/>
            <a:endParaRPr lang="he-IL" sz="4800" dirty="0"/>
          </a:p>
          <a:p>
            <a:pPr algn="ctr"/>
            <a:r>
              <a:rPr lang="he-IL" sz="4800" dirty="0">
                <a:hlinkClick r:id="rId2" action="ppaction://hlinksldjump"/>
              </a:rPr>
              <a:t>הקשר האידיאולוגי </a:t>
            </a:r>
            <a:endParaRPr lang="he-IL" sz="4800" dirty="0"/>
          </a:p>
        </p:txBody>
      </p:sp>
      <p:sp>
        <p:nvSpPr>
          <p:cNvPr id="11" name="מציין מיקום טקסט 8">
            <a:extLst>
              <a:ext uri="{FF2B5EF4-FFF2-40B4-BE49-F238E27FC236}">
                <a16:creationId xmlns:a16="http://schemas.microsoft.com/office/drawing/2014/main" xmlns="" id="{D170A7F7-9D85-44E3-9ABD-2D7B8DDFB264}"/>
              </a:ext>
            </a:extLst>
          </p:cNvPr>
          <p:cNvSpPr txBox="1">
            <a:spLocks/>
          </p:cNvSpPr>
          <p:nvPr/>
        </p:nvSpPr>
        <p:spPr>
          <a:xfrm>
            <a:off x="5257800" y="1681163"/>
            <a:ext cx="3252788"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he-IL"/>
          </a:p>
        </p:txBody>
      </p:sp>
      <p:sp>
        <p:nvSpPr>
          <p:cNvPr id="12" name="מציין מיקום תוכן 9">
            <a:extLst>
              <a:ext uri="{FF2B5EF4-FFF2-40B4-BE49-F238E27FC236}">
                <a16:creationId xmlns:a16="http://schemas.microsoft.com/office/drawing/2014/main" xmlns="" id="{704F36CA-9F8A-45EE-BE44-2CB948F77D91}"/>
              </a:ext>
            </a:extLst>
          </p:cNvPr>
          <p:cNvSpPr txBox="1">
            <a:spLocks/>
          </p:cNvSpPr>
          <p:nvPr/>
        </p:nvSpPr>
        <p:spPr>
          <a:xfrm>
            <a:off x="5257800"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a:p>
        </p:txBody>
      </p:sp>
      <p:sp>
        <p:nvSpPr>
          <p:cNvPr id="13" name="מציין מיקום תוכן 9">
            <a:extLst>
              <a:ext uri="{FF2B5EF4-FFF2-40B4-BE49-F238E27FC236}">
                <a16:creationId xmlns:a16="http://schemas.microsoft.com/office/drawing/2014/main" xmlns="" id="{8BB330E8-B941-4629-8948-17B640A00BFD}"/>
              </a:ext>
            </a:extLst>
          </p:cNvPr>
          <p:cNvSpPr txBox="1">
            <a:spLocks/>
          </p:cNvSpPr>
          <p:nvPr/>
        </p:nvSpPr>
        <p:spPr>
          <a:xfrm>
            <a:off x="4469606"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4" name="מציין מיקום תוכן 9">
            <a:extLst>
              <a:ext uri="{FF2B5EF4-FFF2-40B4-BE49-F238E27FC236}">
                <a16:creationId xmlns:a16="http://schemas.microsoft.com/office/drawing/2014/main" xmlns="" id="{E5939FE2-B630-496F-A0AE-C7302E7D4C90}"/>
              </a:ext>
            </a:extLst>
          </p:cNvPr>
          <p:cNvSpPr txBox="1">
            <a:spLocks/>
          </p:cNvSpPr>
          <p:nvPr/>
        </p:nvSpPr>
        <p:spPr>
          <a:xfrm>
            <a:off x="233362"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5" name="מציין מיקום תוכן 9">
            <a:extLst>
              <a:ext uri="{FF2B5EF4-FFF2-40B4-BE49-F238E27FC236}">
                <a16:creationId xmlns:a16="http://schemas.microsoft.com/office/drawing/2014/main" xmlns="" id="{1D886071-C884-4A4D-B69A-C2B6967A5341}"/>
              </a:ext>
            </a:extLst>
          </p:cNvPr>
          <p:cNvSpPr txBox="1">
            <a:spLocks/>
          </p:cNvSpPr>
          <p:nvPr/>
        </p:nvSpPr>
        <p:spPr>
          <a:xfrm>
            <a:off x="4863703"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sz="4800" dirty="0"/>
          </a:p>
          <a:p>
            <a:pPr algn="ctr"/>
            <a:r>
              <a:rPr lang="he-IL" sz="4800" dirty="0">
                <a:hlinkClick r:id="rId3" action="ppaction://hlinksldjump"/>
              </a:rPr>
              <a:t>הקשר הנסיבתי </a:t>
            </a:r>
            <a:endParaRPr lang="he-IL" sz="4800" dirty="0"/>
          </a:p>
        </p:txBody>
      </p:sp>
    </p:spTree>
    <p:extLst>
      <p:ext uri="{BB962C8B-B14F-4D97-AF65-F5344CB8AC3E}">
        <p14:creationId xmlns:p14="http://schemas.microsoft.com/office/powerpoint/2010/main" val="4002745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xmlns="" id="{5EE6FE2F-F373-4149-A442-390D0BA06988}"/>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t>הקשר</a:t>
            </a:r>
            <a:r>
              <a:rPr lang="he-IL" altLang="he-IL" sz="2800" b="1" dirty="0">
                <a:solidFill>
                  <a:srgbClr val="333399"/>
                </a:solidFill>
              </a:rPr>
              <a:t> </a:t>
            </a:r>
            <a:r>
              <a:rPr lang="he-IL" altLang="he-IL" dirty="0"/>
              <a:t>האידיאולוגי</a:t>
            </a:r>
            <a:endParaRPr lang="en-US" altLang="he-IL" dirty="0"/>
          </a:p>
        </p:txBody>
      </p:sp>
      <p:sp>
        <p:nvSpPr>
          <p:cNvPr id="4099" name="Rectangle 2">
            <a:extLst>
              <a:ext uri="{FF2B5EF4-FFF2-40B4-BE49-F238E27FC236}">
                <a16:creationId xmlns:a16="http://schemas.microsoft.com/office/drawing/2014/main" xmlns="" id="{DA228856-62E6-46EF-B4D2-1DE43319918B}"/>
              </a:ext>
            </a:extLst>
          </p:cNvPr>
          <p:cNvSpPr>
            <a:spLocks noGrp="1" noChangeArrowheads="1"/>
          </p:cNvSpPr>
          <p:nvPr>
            <p:ph type="body" idx="1"/>
          </p:nvPr>
        </p:nvSpPr>
        <p:spPr/>
        <p:txBody>
          <a:bodyPr>
            <a:normAutofit/>
          </a:bodyPr>
          <a:lstStyle/>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p:txBody>
      </p:sp>
      <p:sp>
        <p:nvSpPr>
          <p:cNvPr id="2" name="מציין מיקום תוכן 1">
            <a:extLst>
              <a:ext uri="{FF2B5EF4-FFF2-40B4-BE49-F238E27FC236}">
                <a16:creationId xmlns:a16="http://schemas.microsoft.com/office/drawing/2014/main" xmlns="" id="{4A1A85E6-C99D-44B0-8E86-42F016D496EB}"/>
              </a:ext>
            </a:extLst>
          </p:cNvPr>
          <p:cNvSpPr>
            <a:spLocks noGrp="1"/>
          </p:cNvSpPr>
          <p:nvPr>
            <p:ph sz="half" idx="2"/>
          </p:nvPr>
        </p:nvSpPr>
        <p:spPr>
          <a:xfrm>
            <a:off x="839788" y="2849525"/>
            <a:ext cx="5157787" cy="3880884"/>
          </a:xfrm>
        </p:spPr>
        <p:txBody>
          <a:bodyPr>
            <a:normAutofit lnSpcReduction="10000"/>
          </a:bodyPr>
          <a:lstStyle/>
          <a:p>
            <a:pPr algn="just"/>
            <a:r>
              <a:rPr lang="he-IL" altLang="he-IL" b="1" dirty="0"/>
              <a:t>סילוק המשטר היהודי הבולשביקי: </a:t>
            </a:r>
            <a:r>
              <a:rPr lang="he-IL" altLang="he-IL" dirty="0"/>
              <a:t>הנאצים טענו כי היהודים עומדים מאחורי אויבותיה של גרמניה: הדמוקרטיות המערביות והמשטר הבולשביקי-קומוניסטי בברית המועצות. </a:t>
            </a:r>
          </a:p>
          <a:p>
            <a:pPr algn="just"/>
            <a:r>
              <a:rPr lang="he-IL" altLang="he-IL" b="1" dirty="0"/>
              <a:t>הלחימה בברית המועצות נתפסה כחלק מהמאבק באויבה הגדול של גרמניה הנאצית: </a:t>
            </a:r>
            <a:r>
              <a:rPr lang="he-IL" altLang="he-IL" dirty="0"/>
              <a:t>היהודי הבינלאומי, אותו יש להשמיד</a:t>
            </a:r>
            <a:r>
              <a:rPr lang="en-US" altLang="he-IL" dirty="0"/>
              <a:t>.</a:t>
            </a:r>
            <a:r>
              <a:rPr lang="he-IL" altLang="he-IL" dirty="0"/>
              <a:t>‏</a:t>
            </a:r>
            <a:endParaRPr lang="en-US" altLang="he-IL" dirty="0"/>
          </a:p>
          <a:p>
            <a:endParaRPr lang="he-IL" dirty="0"/>
          </a:p>
        </p:txBody>
      </p:sp>
      <p:sp>
        <p:nvSpPr>
          <p:cNvPr id="3" name="מציין מיקום טקסט 2">
            <a:extLst>
              <a:ext uri="{FF2B5EF4-FFF2-40B4-BE49-F238E27FC236}">
                <a16:creationId xmlns:a16="http://schemas.microsoft.com/office/drawing/2014/main" xmlns="" id="{2C129564-F003-48E6-B34E-B76513FC6475}"/>
              </a:ext>
            </a:extLst>
          </p:cNvPr>
          <p:cNvSpPr>
            <a:spLocks noGrp="1"/>
          </p:cNvSpPr>
          <p:nvPr>
            <p:ph type="body" sz="quarter" idx="3"/>
          </p:nvPr>
        </p:nvSpPr>
        <p:spPr>
          <a:xfrm>
            <a:off x="1307805" y="1681163"/>
            <a:ext cx="10047583" cy="823912"/>
          </a:xfrm>
        </p:spPr>
        <p:txBody>
          <a:bodyPr>
            <a:normAutofit lnSpcReduction="10000"/>
          </a:bodyPr>
          <a:lstStyle/>
          <a:p>
            <a:r>
              <a:rPr lang="he-IL" altLang="he-IL" sz="2800" u="sng" dirty="0">
                <a:solidFill>
                  <a:srgbClr val="CC0000"/>
                </a:solidFill>
              </a:rPr>
              <a:t>הקשר האידיאולוגי:</a:t>
            </a:r>
            <a:r>
              <a:rPr lang="he-IL" altLang="he-IL" sz="2800" dirty="0"/>
              <a:t> עם פלישתם לברית המועצות, הנאצים הגדירו את מטרות המבצע על פי עקרונות האידיאולוגיה הנאצית</a:t>
            </a:r>
            <a:r>
              <a:rPr lang="en-US" altLang="he-IL" sz="2800" dirty="0"/>
              <a:t>:</a:t>
            </a:r>
            <a:r>
              <a:rPr lang="he-IL" altLang="he-IL" sz="2800" dirty="0"/>
              <a:t>‏</a:t>
            </a:r>
            <a:endParaRPr lang="en-US" altLang="he-IL" sz="2800" dirty="0"/>
          </a:p>
        </p:txBody>
      </p:sp>
      <p:sp>
        <p:nvSpPr>
          <p:cNvPr id="4" name="מציין מיקום תוכן 3">
            <a:extLst>
              <a:ext uri="{FF2B5EF4-FFF2-40B4-BE49-F238E27FC236}">
                <a16:creationId xmlns:a16="http://schemas.microsoft.com/office/drawing/2014/main" xmlns="" id="{D3BD192B-6322-40C2-B3F0-8AB747572621}"/>
              </a:ext>
            </a:extLst>
          </p:cNvPr>
          <p:cNvSpPr>
            <a:spLocks noGrp="1"/>
          </p:cNvSpPr>
          <p:nvPr>
            <p:ph sz="quarter" idx="4"/>
          </p:nvPr>
        </p:nvSpPr>
        <p:spPr>
          <a:xfrm>
            <a:off x="6172200" y="2849525"/>
            <a:ext cx="5183188" cy="3340137"/>
          </a:xfrm>
        </p:spPr>
        <p:txBody>
          <a:bodyPr>
            <a:normAutofit/>
          </a:bodyPr>
          <a:lstStyle/>
          <a:p>
            <a:pPr algn="just"/>
            <a:r>
              <a:rPr lang="he-IL" altLang="he-IL" b="1" dirty="0"/>
              <a:t>כיבוש </a:t>
            </a:r>
            <a:r>
              <a:rPr lang="he-IL" altLang="he-IL" b="1" u="sng" dirty="0"/>
              <a:t>'מרחב מחיה' </a:t>
            </a:r>
            <a:r>
              <a:rPr lang="he-IL" altLang="he-IL" b="1" dirty="0"/>
              <a:t>לגזע הארי: </a:t>
            </a:r>
            <a:r>
              <a:rPr lang="he-IL" altLang="he-IL" dirty="0"/>
              <a:t>על פי תפיסת 'הסדר החדש' באירופה ראו הנאצים במזרח אירופה 'מרחב מחיה' הנחוץ לעם הגרמני. לפי תפיסה זו יש לשעבד את הגזע הסלאבי ולהשמיד את היהודים</a:t>
            </a:r>
            <a:r>
              <a:rPr lang="en-US" altLang="he-IL" dirty="0"/>
              <a:t>.</a:t>
            </a:r>
            <a:r>
              <a:rPr lang="he-IL" altLang="he-IL" dirty="0"/>
              <a:t>‏</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63E427A-1DF7-4370-B5DE-0BF0C3D07290}"/>
              </a:ext>
            </a:extLst>
          </p:cNvPr>
          <p:cNvSpPr>
            <a:spLocks noGrp="1"/>
          </p:cNvSpPr>
          <p:nvPr>
            <p:ph type="title"/>
          </p:nvPr>
        </p:nvSpPr>
        <p:spPr/>
        <p:txBody>
          <a:bodyPr/>
          <a:lstStyle/>
          <a:p>
            <a:r>
              <a:rPr lang="he-IL" dirty="0"/>
              <a:t>הקשר הנסיבתי</a:t>
            </a:r>
          </a:p>
        </p:txBody>
      </p:sp>
      <p:sp>
        <p:nvSpPr>
          <p:cNvPr id="3" name="מציין מיקום תוכן 2">
            <a:extLst>
              <a:ext uri="{FF2B5EF4-FFF2-40B4-BE49-F238E27FC236}">
                <a16:creationId xmlns:a16="http://schemas.microsoft.com/office/drawing/2014/main" xmlns="" id="{519AA0B3-3DE2-4BCE-8A53-934935CBA148}"/>
              </a:ext>
            </a:extLst>
          </p:cNvPr>
          <p:cNvSpPr>
            <a:spLocks noGrp="1"/>
          </p:cNvSpPr>
          <p:nvPr>
            <p:ph sz="half" idx="2"/>
          </p:nvPr>
        </p:nvSpPr>
        <p:spPr/>
        <p:txBody>
          <a:bodyPr>
            <a:normAutofit fontScale="85000" lnSpcReduction="20000"/>
          </a:bodyPr>
          <a:lstStyle/>
          <a:p>
            <a:pPr algn="just"/>
            <a:r>
              <a:rPr lang="he-IL" altLang="he-IL" b="1" dirty="0"/>
              <a:t>המרחק מגרמניה והיחס לעמים הסלאבים: </a:t>
            </a:r>
            <a:r>
              <a:rPr lang="he-IL" altLang="he-IL" dirty="0"/>
              <a:t>שטחי מזרח אירופה נתפסו על ידי הגרמנים כשטחים בהם חיה </a:t>
            </a:r>
            <a:r>
              <a:rPr lang="he-IL" altLang="he-IL" dirty="0" err="1"/>
              <a:t>אוכלוסיה</a:t>
            </a:r>
            <a:r>
              <a:rPr lang="he-IL" altLang="he-IL" dirty="0"/>
              <a:t> בלתי מתורבתת ונחותה. בשטחים אלו אין, לדעתם, לקיים מלחמה על פי הכללים או להתחשב בערכי מוסר. </a:t>
            </a:r>
          </a:p>
          <a:p>
            <a:pPr algn="just"/>
            <a:r>
              <a:rPr lang="he-IL" altLang="he-IL" dirty="0"/>
              <a:t>המרחק מגרמניה נתפס גם כמאפשר ביצוע של פעולות שהאוכלוסייה האזרחית הגרמנית לא תוכל לקבלן. מתוך תחושה זו החלו חיילים גרמנים להוציא להורג אזרחים רבים, ובפרט יהודים, בראשית המבצע. מאוחר יותר הפכה ההשמדה למדיניות הרשמית</a:t>
            </a:r>
            <a:r>
              <a:rPr lang="en-US" altLang="he-IL" dirty="0"/>
              <a:t>.</a:t>
            </a:r>
            <a:r>
              <a:rPr lang="he-IL" altLang="he-IL" dirty="0"/>
              <a:t>‏</a:t>
            </a:r>
            <a:endParaRPr lang="en-US" altLang="he-IL" dirty="0"/>
          </a:p>
          <a:p>
            <a:endParaRPr lang="he-IL" dirty="0"/>
          </a:p>
        </p:txBody>
      </p:sp>
      <p:sp>
        <p:nvSpPr>
          <p:cNvPr id="4" name="מציין מיקום טקסט 3">
            <a:extLst>
              <a:ext uri="{FF2B5EF4-FFF2-40B4-BE49-F238E27FC236}">
                <a16:creationId xmlns:a16="http://schemas.microsoft.com/office/drawing/2014/main" xmlns="" id="{ED24F317-76F4-407F-B0C2-2AE8B2193BDC}"/>
              </a:ext>
            </a:extLst>
          </p:cNvPr>
          <p:cNvSpPr>
            <a:spLocks noGrp="1"/>
          </p:cNvSpPr>
          <p:nvPr>
            <p:ph type="body" sz="quarter" idx="3"/>
          </p:nvPr>
        </p:nvSpPr>
        <p:spPr>
          <a:xfrm>
            <a:off x="785129" y="1564204"/>
            <a:ext cx="10621741" cy="823912"/>
          </a:xfrm>
        </p:spPr>
        <p:txBody>
          <a:bodyPr>
            <a:normAutofit/>
          </a:bodyPr>
          <a:lstStyle/>
          <a:p>
            <a:r>
              <a:rPr lang="he-IL" altLang="he-IL" u="sng" dirty="0">
                <a:solidFill>
                  <a:srgbClr val="CC0000"/>
                </a:solidFill>
              </a:rPr>
              <a:t>הקשר הנסיבתי:</a:t>
            </a:r>
            <a:r>
              <a:rPr lang="he-IL" altLang="he-IL" dirty="0"/>
              <a:t> על פי הסבר זה התנאים המיוחדים של מזרח אירופה הובילו את הגרמנים לראשית השמדת היהודים</a:t>
            </a:r>
            <a:r>
              <a:rPr lang="en-US" altLang="he-IL" dirty="0"/>
              <a:t>:</a:t>
            </a:r>
            <a:r>
              <a:rPr lang="he-IL" altLang="he-IL" dirty="0"/>
              <a:t>‏</a:t>
            </a:r>
            <a:endParaRPr lang="en-US" altLang="he-IL" dirty="0"/>
          </a:p>
        </p:txBody>
      </p:sp>
      <p:sp>
        <p:nvSpPr>
          <p:cNvPr id="5" name="מציין מיקום תוכן 4">
            <a:extLst>
              <a:ext uri="{FF2B5EF4-FFF2-40B4-BE49-F238E27FC236}">
                <a16:creationId xmlns:a16="http://schemas.microsoft.com/office/drawing/2014/main" xmlns="" id="{CD490E57-B976-47BB-BBED-DD9951F1E6FD}"/>
              </a:ext>
            </a:extLst>
          </p:cNvPr>
          <p:cNvSpPr>
            <a:spLocks noGrp="1"/>
          </p:cNvSpPr>
          <p:nvPr>
            <p:ph sz="quarter" idx="4"/>
          </p:nvPr>
        </p:nvSpPr>
        <p:spPr/>
        <p:txBody>
          <a:bodyPr>
            <a:normAutofit fontScale="92500" lnSpcReduction="10000"/>
          </a:bodyPr>
          <a:lstStyle/>
          <a:p>
            <a:pPr algn="just"/>
            <a:endParaRPr lang="he-IL" altLang="he-IL" b="1" dirty="0"/>
          </a:p>
          <a:p>
            <a:pPr algn="just"/>
            <a:r>
              <a:rPr lang="he-IL" altLang="he-IL" b="1" dirty="0"/>
              <a:t>כמות היהודים בברית המועצות:</a:t>
            </a:r>
            <a:r>
              <a:rPr lang="he-IL" altLang="he-IL" dirty="0"/>
              <a:t> בברית המועצות חיו כחמישה מיליון יהודים, רובם </a:t>
            </a:r>
            <a:r>
              <a:rPr lang="he-IL" altLang="he-IL" dirty="0" err="1"/>
              <a:t>באיזורים</a:t>
            </a:r>
            <a:r>
              <a:rPr lang="he-IL" altLang="he-IL" dirty="0"/>
              <a:t> המערביים, פתרון הכליאה בגטאות וההגירה נתפס כבלתי מעשי מול מיליונים רבים של יהודים</a:t>
            </a:r>
            <a:r>
              <a:rPr lang="en-US" altLang="he-IL" dirty="0"/>
              <a:t>.</a:t>
            </a:r>
            <a:r>
              <a:rPr lang="he-IL" altLang="he-IL" dirty="0"/>
              <a:t>‏ </a:t>
            </a:r>
          </a:p>
          <a:p>
            <a:pPr algn="just"/>
            <a:r>
              <a:rPr lang="he-IL" altLang="he-IL" dirty="0"/>
              <a:t>בנוסף הרצח דרש פחות כוחות ומאמץ ביחס לריכוז היהודים – וכוח זה נדרש למלחמה הקשה בברית המועצות.</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4581170-EF42-40D5-B9A7-0C581265E3B1}"/>
              </a:ext>
            </a:extLst>
          </p:cNvPr>
          <p:cNvSpPr>
            <a:spLocks noGrp="1"/>
          </p:cNvSpPr>
          <p:nvPr>
            <p:ph type="title"/>
          </p:nvPr>
        </p:nvSpPr>
        <p:spPr/>
        <p:txBody>
          <a:bodyPr/>
          <a:lstStyle/>
          <a:p>
            <a:r>
              <a:rPr lang="he-IL" dirty="0"/>
              <a:t>שלבי ההשמדה</a:t>
            </a:r>
          </a:p>
        </p:txBody>
      </p:sp>
      <p:sp>
        <p:nvSpPr>
          <p:cNvPr id="3" name="מציין מיקום תוכן 2">
            <a:extLst>
              <a:ext uri="{FF2B5EF4-FFF2-40B4-BE49-F238E27FC236}">
                <a16:creationId xmlns:a16="http://schemas.microsoft.com/office/drawing/2014/main" xmlns="" id="{BF06E56B-21DE-469D-8092-ACEDD5069D56}"/>
              </a:ext>
            </a:extLst>
          </p:cNvPr>
          <p:cNvSpPr>
            <a:spLocks noGrp="1"/>
          </p:cNvSpPr>
          <p:nvPr>
            <p:ph idx="1"/>
          </p:nvPr>
        </p:nvSpPr>
        <p:spPr/>
        <p:txBody>
          <a:bodyPr>
            <a:normAutofit/>
          </a:bodyPr>
          <a:lstStyle/>
          <a:p>
            <a:pPr marL="514350" indent="-514350">
              <a:buFont typeface="+mj-lt"/>
              <a:buAutoNum type="arabicParenR"/>
            </a:pPr>
            <a:r>
              <a:rPr lang="he-IL" sz="4000" dirty="0">
                <a:hlinkClick r:id="rId2" action="ppaction://hlinksldjump"/>
              </a:rPr>
              <a:t>בורות הירי</a:t>
            </a:r>
            <a:endParaRPr lang="he-IL" sz="4000" dirty="0"/>
          </a:p>
          <a:p>
            <a:pPr marL="514350" indent="-514350">
              <a:buFont typeface="+mj-lt"/>
              <a:buAutoNum type="arabicParenR"/>
            </a:pPr>
            <a:r>
              <a:rPr lang="he-IL" sz="4000" dirty="0">
                <a:hlinkClick r:id="rId3" action="ppaction://hlinksldjump"/>
              </a:rPr>
              <a:t>משאיות חנק</a:t>
            </a:r>
            <a:endParaRPr lang="he-IL" sz="4000" dirty="0"/>
          </a:p>
          <a:p>
            <a:pPr marL="514350" indent="-514350">
              <a:buFont typeface="+mj-lt"/>
              <a:buAutoNum type="arabicParenR"/>
            </a:pPr>
            <a:r>
              <a:rPr lang="he-IL" sz="4000" dirty="0">
                <a:hlinkClick r:id="rId4" action="ppaction://hlinksldjump"/>
              </a:rPr>
              <a:t>השמדה בגז</a:t>
            </a:r>
            <a:endParaRPr lang="he-IL" sz="4000" dirty="0"/>
          </a:p>
          <a:p>
            <a:pPr marL="514350" indent="-514350">
              <a:buFont typeface="+mj-lt"/>
              <a:buAutoNum type="arabicParenR"/>
            </a:pPr>
            <a:r>
              <a:rPr lang="he-IL" sz="4000" dirty="0">
                <a:hlinkClick r:id="rId5" action="ppaction://hlinksldjump"/>
              </a:rPr>
              <a:t>צעדות המוות</a:t>
            </a:r>
            <a:endParaRPr lang="he-IL" sz="4000" dirty="0"/>
          </a:p>
        </p:txBody>
      </p:sp>
      <p:graphicFrame>
        <p:nvGraphicFramePr>
          <p:cNvPr id="4" name="דיאגרמה 3">
            <a:extLst>
              <a:ext uri="{FF2B5EF4-FFF2-40B4-BE49-F238E27FC236}">
                <a16:creationId xmlns:a16="http://schemas.microsoft.com/office/drawing/2014/main" xmlns="" id="{26EC32EB-4393-4C33-8065-C5F5697A1B96}"/>
              </a:ext>
            </a:extLst>
          </p:cNvPr>
          <p:cNvGraphicFramePr/>
          <p:nvPr/>
        </p:nvGraphicFramePr>
        <p:xfrm>
          <a:off x="381000" y="719666"/>
          <a:ext cx="6562725" cy="54572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59970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xmlns="" id="{131C4F31-B259-41B3-ADBA-9F0E2F453342}"/>
              </a:ext>
            </a:extLst>
          </p:cNvPr>
          <p:cNvSpPr>
            <a:spLocks noGrp="1" noChangeArrowheads="1"/>
          </p:cNvSpPr>
          <p:nvPr>
            <p:ph type="title"/>
          </p:nvPr>
        </p:nvSpPr>
        <p:spPr>
          <a:xfrm>
            <a:off x="0" y="0"/>
            <a:ext cx="30861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dirty="0">
                <a:solidFill>
                  <a:srgbClr val="333399"/>
                </a:solidFill>
              </a:rPr>
              <a:t>בורות הירי</a:t>
            </a:r>
            <a:endParaRPr lang="en-US" altLang="he-IL" b="1" dirty="0">
              <a:solidFill>
                <a:srgbClr val="333399"/>
              </a:solidFill>
            </a:endParaRPr>
          </a:p>
        </p:txBody>
      </p:sp>
      <p:sp>
        <p:nvSpPr>
          <p:cNvPr id="7171" name="Rectangle 2">
            <a:extLst>
              <a:ext uri="{FF2B5EF4-FFF2-40B4-BE49-F238E27FC236}">
                <a16:creationId xmlns:a16="http://schemas.microsoft.com/office/drawing/2014/main" xmlns="" id="{374AB129-A974-4B5E-B08A-6E8CD384F648}"/>
              </a:ext>
            </a:extLst>
          </p:cNvPr>
          <p:cNvSpPr>
            <a:spLocks noGrp="1" noChangeArrowheads="1"/>
          </p:cNvSpPr>
          <p:nvPr>
            <p:ph type="body" idx="1"/>
          </p:nvPr>
        </p:nvSpPr>
        <p:spPr>
          <a:xfrm>
            <a:off x="5772500" y="0"/>
            <a:ext cx="6419499" cy="4127991"/>
          </a:xfrm>
        </p:spPr>
        <p:txBody>
          <a:bodyPr/>
          <a:lstStyle/>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פלישת הגרמנים לברית המועצות התחילו להתארגן גטאות גם בשטחים שנכבשו. תוך חודשים ספורים חוסלו הגטאות באמצעות שיטה שנקראה "בורות הירי</a:t>
            </a:r>
            <a:r>
              <a:rPr lang="en-US" altLang="he-IL" sz="2000" dirty="0"/>
              <a:t>".</a:t>
            </a:r>
            <a:r>
              <a:rPr lang="he-IL" altLang="he-IL" dirty="0"/>
              <a:t>‏</a:t>
            </a:r>
            <a:endParaRPr lang="en-US" altLang="he-IL" sz="2000" dirty="0"/>
          </a:p>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כיבוש </a:t>
            </a:r>
            <a:r>
              <a:rPr lang="he-IL" altLang="he-IL" sz="2000" dirty="0" err="1"/>
              <a:t>האיזור</a:t>
            </a:r>
            <a:r>
              <a:rPr lang="he-IL" altLang="he-IL" sz="2000" dirty="0"/>
              <a:t> נכנסו אנשי "עוצבות המבצע" (</a:t>
            </a:r>
            <a:r>
              <a:rPr lang="he-IL" altLang="he-IL" sz="2000" dirty="0" err="1"/>
              <a:t>אייזנצגרופן</a:t>
            </a:r>
            <a:r>
              <a:rPr lang="he-IL" altLang="he-IL" sz="2000" dirty="0"/>
              <a:t>) ריכזו את היהודים והוציאו אותם מהעיר, לרוב בטענה שהם נשלחים לעבודה</a:t>
            </a:r>
            <a:r>
              <a:rPr lang="en-US" altLang="he-IL" sz="2000" dirty="0"/>
              <a:t>.</a:t>
            </a:r>
            <a:r>
              <a:rPr lang="he-IL" altLang="he-IL" dirty="0"/>
              <a:t>‏</a:t>
            </a:r>
            <a:endParaRPr lang="en-US" altLang="he-IL" dirty="0"/>
          </a:p>
        </p:txBody>
      </p:sp>
      <p:pic>
        <p:nvPicPr>
          <p:cNvPr id="7172" name="Picture 3">
            <a:extLst>
              <a:ext uri="{FF2B5EF4-FFF2-40B4-BE49-F238E27FC236}">
                <a16:creationId xmlns:a16="http://schemas.microsoft.com/office/drawing/2014/main" xmlns="" id="{3856127F-A8E6-4979-8657-0C545AAAE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2007381"/>
            <a:ext cx="4867275" cy="42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a16="http://schemas.microsoft.com/office/drawing/2014/main" xmlns="" id="{551DC56B-173C-47BC-8B4F-EBF898E0DE9E}"/>
              </a:ext>
            </a:extLst>
          </p:cNvPr>
          <p:cNvSpPr txBox="1">
            <a:spLocks noChangeArrowheads="1"/>
          </p:cNvSpPr>
          <p:nvPr/>
        </p:nvSpPr>
        <p:spPr>
          <a:xfrm>
            <a:off x="57944" y="4177693"/>
            <a:ext cx="6954043" cy="2346931"/>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היהודים הובלו לבורות או לתעלות, לעיתים הם נאלצו לחפור בעצמם את הבורות. היהודים הועמדו על סף הבור, חולקו לקבוצות, הופשטו ונורו. עובדי כפייה יהודים או זרים כיסו את הבורות לאחר הטבח</a:t>
            </a:r>
            <a:r>
              <a:rPr lang="en-US" sz="2800" dirty="0"/>
              <a:t>.</a:t>
            </a:r>
            <a:r>
              <a:rPr lang="he-IL" sz="3200" dirty="0"/>
              <a:t>‏</a:t>
            </a:r>
            <a:endParaRPr lang="en-US" sz="3200" dirty="0"/>
          </a:p>
        </p:txBody>
      </p:sp>
      <p:grpSp>
        <p:nvGrpSpPr>
          <p:cNvPr id="6" name="Group 2">
            <a:extLst>
              <a:ext uri="{FF2B5EF4-FFF2-40B4-BE49-F238E27FC236}">
                <a16:creationId xmlns:a16="http://schemas.microsoft.com/office/drawing/2014/main" xmlns="" id="{29225C21-4FEF-4A64-897A-09DFBA47AE29}"/>
              </a:ext>
            </a:extLst>
          </p:cNvPr>
          <p:cNvGrpSpPr>
            <a:grpSpLocks/>
          </p:cNvGrpSpPr>
          <p:nvPr/>
        </p:nvGrpSpPr>
        <p:grpSpPr bwMode="auto">
          <a:xfrm>
            <a:off x="238125" y="948128"/>
            <a:ext cx="5532438" cy="3178175"/>
            <a:chOff x="431" y="164"/>
            <a:chExt cx="2856" cy="1849"/>
          </a:xfrm>
        </p:grpSpPr>
        <p:pic>
          <p:nvPicPr>
            <p:cNvPr id="7" name="Picture 3">
              <a:extLst>
                <a:ext uri="{FF2B5EF4-FFF2-40B4-BE49-F238E27FC236}">
                  <a16:creationId xmlns:a16="http://schemas.microsoft.com/office/drawing/2014/main" xmlns="" id="{C37DA789-5802-4AA2-98D0-501A52307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Text Box 4">
              <a:extLst>
                <a:ext uri="{FF2B5EF4-FFF2-40B4-BE49-F238E27FC236}">
                  <a16:creationId xmlns:a16="http://schemas.microsoft.com/office/drawing/2014/main" xmlns="" id="{225D6454-9DE3-4626-BA9C-DAD8A73C97BF}"/>
                </a:ext>
              </a:extLst>
            </p:cNvPr>
            <p:cNvSpPr txBox="1">
              <a:spLocks noChangeArrowheads="1"/>
            </p:cNvSpPr>
            <p:nvPr/>
          </p:nvSpPr>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xmlns="" id="{78D6E121-A21A-47BE-AFBA-C939784C0EFC}"/>
              </a:ext>
            </a:extLst>
          </p:cNvPr>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a:solidFill>
                  <a:srgbClr val="333399"/>
                </a:solidFill>
              </a:rPr>
              <a:t>משאיות הגז</a:t>
            </a:r>
            <a:endParaRPr lang="en-US" altLang="he-IL" b="1">
              <a:solidFill>
                <a:srgbClr val="333399"/>
              </a:solidFill>
            </a:endParaRPr>
          </a:p>
        </p:txBody>
      </p:sp>
      <p:sp>
        <p:nvSpPr>
          <p:cNvPr id="12291" name="Rectangle 2">
            <a:extLst>
              <a:ext uri="{FF2B5EF4-FFF2-40B4-BE49-F238E27FC236}">
                <a16:creationId xmlns:a16="http://schemas.microsoft.com/office/drawing/2014/main" xmlns="" id="{B83D707E-0733-4467-8E6A-AA91F1CEB75D}"/>
              </a:ext>
            </a:extLst>
          </p:cNvPr>
          <p:cNvSpPr>
            <a:spLocks noGrp="1" noChangeArrowheads="1"/>
          </p:cNvSpPr>
          <p:nvPr>
            <p:ph type="body" idx="1"/>
          </p:nvPr>
        </p:nvSpPr>
        <p:spPr>
          <a:xfrm>
            <a:off x="6861878" y="1412876"/>
            <a:ext cx="5101522" cy="4810125"/>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לקראת סוף שנת 1941 החלו הנאצים להשתמש בשיטת רצח חדשה – משאיות גז לחנק.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שיטת בורות הירי התבררה  כלא מוצלחת מכמה טעמים:</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היא הייתה יקרה מידי ואיטית ודרשה הקצאה של כוחות גדולים מצד הגרמנים. </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בנוסף, חיילי</a:t>
            </a:r>
            <a:r>
              <a:rPr lang="en-US" altLang="he-IL" b="1" dirty="0"/>
              <a:t> S.S. </a:t>
            </a:r>
            <a:r>
              <a:rPr lang="he-IL" altLang="he-IL" b="1" dirty="0"/>
              <a:t>התלוננו על נזק נפשי בעקבות החוויות הקשות של שיטת בורות הירי</a:t>
            </a:r>
            <a:r>
              <a:rPr lang="en-US" altLang="he-IL" b="1" dirty="0"/>
              <a:t>.</a:t>
            </a:r>
            <a:r>
              <a:rPr lang="he-IL" altLang="he-IL" sz="2800" dirty="0"/>
              <a:t>‏</a:t>
            </a:r>
            <a:endParaRPr lang="en-US" altLang="he-IL" sz="2800" dirty="0"/>
          </a:p>
        </p:txBody>
      </p:sp>
      <p:pic>
        <p:nvPicPr>
          <p:cNvPr id="12292" name="Picture 3">
            <a:extLst>
              <a:ext uri="{FF2B5EF4-FFF2-40B4-BE49-F238E27FC236}">
                <a16:creationId xmlns:a16="http://schemas.microsoft.com/office/drawing/2014/main" xmlns="" id="{DBDED9C9-4A16-4618-BE61-54916F923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2876"/>
            <a:ext cx="663327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xmlns="" id="{19D2A835-3299-4577-9557-6109EF139DAA}"/>
              </a:ext>
            </a:extLst>
          </p:cNvPr>
          <p:cNvSpPr>
            <a:spLocks noGrp="1" noChangeArrowheads="1"/>
          </p:cNvSpPr>
          <p:nvPr>
            <p:ph type="body"/>
          </p:nvPr>
        </p:nvSpPr>
        <p:spPr>
          <a:xfrm>
            <a:off x="133352" y="40821"/>
            <a:ext cx="12001497" cy="1220028"/>
          </a:xfrm>
        </p:spPr>
        <p:txBody>
          <a:bodyPr numCol="2" anchor="t">
            <a:noAutofit/>
          </a:bodyPr>
          <a:lstStyle/>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הוכנסו לתא המטען של המשאיות וננעלו בתוכו. המשאית החלה לנסוע וצינור שהותקן במשאית הזרים את גז הפליטה לתוך תא המטען. </a:t>
            </a:r>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נחנקו מהגז הרעיל. המשאית פרקו את הגופות ועובדי כפיה שרפו את הגופות</a:t>
            </a:r>
            <a:r>
              <a:rPr lang="en-US" sz="1900" b="1" dirty="0"/>
              <a:t>.</a:t>
            </a:r>
            <a:r>
              <a:rPr lang="he-IL" sz="1900" dirty="0"/>
              <a:t>‏</a:t>
            </a:r>
            <a:endParaRPr lang="he-IL" sz="1900" b="1" dirty="0"/>
          </a:p>
          <a:p>
            <a:pPr marL="341313" indent="-341313">
              <a:lnSpc>
                <a:spcPct val="100000"/>
              </a:lnSpc>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במזרח אירופה הפעילו "עוצבות המבצע" (</a:t>
            </a:r>
            <a:r>
              <a:rPr lang="he-IL" sz="1900" b="1" dirty="0" err="1"/>
              <a:t>אייזנצגרופן</a:t>
            </a:r>
            <a:r>
              <a:rPr lang="he-IL" sz="1900" b="1" dirty="0"/>
              <a:t>) כ-120 משאיות כאלו</a:t>
            </a:r>
            <a:r>
              <a:rPr lang="en-US" sz="1900" b="1" dirty="0"/>
              <a:t>.</a:t>
            </a:r>
            <a:r>
              <a:rPr lang="he-IL" sz="1900" dirty="0"/>
              <a:t>‏</a:t>
            </a:r>
            <a:endParaRPr lang="en-US" sz="1900"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p:txBody>
      </p:sp>
      <p:pic>
        <p:nvPicPr>
          <p:cNvPr id="13315" name="Picture 2">
            <a:extLst>
              <a:ext uri="{FF2B5EF4-FFF2-40B4-BE49-F238E27FC236}">
                <a16:creationId xmlns:a16="http://schemas.microsoft.com/office/drawing/2014/main" xmlns="" id="{61EC4827-1797-4212-9FB9-966ED18AC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029" y="1000621"/>
            <a:ext cx="5416061" cy="406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מלבן 1">
            <a:extLst>
              <a:ext uri="{FF2B5EF4-FFF2-40B4-BE49-F238E27FC236}">
                <a16:creationId xmlns:a16="http://schemas.microsoft.com/office/drawing/2014/main" xmlns="" id="{E3B2328E-6C64-4C43-BA64-F01E5A526494}"/>
              </a:ext>
            </a:extLst>
          </p:cNvPr>
          <p:cNvSpPr/>
          <p:nvPr/>
        </p:nvSpPr>
        <p:spPr>
          <a:xfrm>
            <a:off x="133352" y="4977664"/>
            <a:ext cx="12058648" cy="1969770"/>
          </a:xfrm>
          <a:prstGeom prst="rect">
            <a:avLst/>
          </a:prstGeom>
        </p:spPr>
        <p:txBody>
          <a:bodyPr wrap="square">
            <a:spAutoFit/>
          </a:bodyPr>
          <a:lstStyle/>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altLang="he-IL" sz="2800" b="1" dirty="0"/>
              <a:t>בדצמבר 1941 הקימו הנאצים את מחנה ההשמדה הראשון -  </a:t>
            </a:r>
            <a:r>
              <a:rPr lang="he-IL" altLang="he-IL" sz="2800" b="1" u="sng" dirty="0"/>
              <a:t>מחנה חלמנו </a:t>
            </a:r>
            <a:r>
              <a:rPr lang="he-IL" altLang="he-IL" sz="2800" b="1" dirty="0"/>
              <a:t>בפולין. למחנה שפעל כשמונה חודשים פונו כמאתיים אלף יהודים מהסביבה</a:t>
            </a:r>
            <a:r>
              <a:rPr lang="en-US" altLang="he-IL" sz="2800" b="1" dirty="0"/>
              <a:t>.</a:t>
            </a:r>
            <a:r>
              <a:rPr lang="he-IL" altLang="he-IL" sz="2800" dirty="0"/>
              <a:t>‏</a:t>
            </a:r>
          </a:p>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sz="2800" b="1" dirty="0"/>
              <a:t>במחנה הופעלו שלוש משאיות גז, אליהן נדחקו היהודים  שהגיעו אל המחנה</a:t>
            </a:r>
            <a:r>
              <a:rPr lang="en-US" sz="2800" b="1" dirty="0"/>
              <a:t>.</a:t>
            </a:r>
            <a:r>
              <a:rPr lang="he-IL" sz="2800" dirty="0"/>
              <a:t>‏</a:t>
            </a:r>
            <a:endParaRPr lang="en-US" sz="2800" dirty="0"/>
          </a:p>
          <a:p>
            <a:pPr marL="341313" indent="-341313" algn="just">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800" dirty="0"/>
          </a:p>
        </p:txBody>
      </p:sp>
      <p:pic>
        <p:nvPicPr>
          <p:cNvPr id="5" name="Picture 3">
            <a:extLst>
              <a:ext uri="{FF2B5EF4-FFF2-40B4-BE49-F238E27FC236}">
                <a16:creationId xmlns:a16="http://schemas.microsoft.com/office/drawing/2014/main" xmlns="" id="{9730F0DF-DE78-41FD-87ED-F1C81AEA0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09" y="1292715"/>
            <a:ext cx="5838092" cy="37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1089059-CFE2-4496-AE43-2C903C784326}"/>
              </a:ext>
            </a:extLst>
          </p:cNvPr>
          <p:cNvSpPr>
            <a:spLocks noGrp="1"/>
          </p:cNvSpPr>
          <p:nvPr>
            <p:ph type="title"/>
          </p:nvPr>
        </p:nvSpPr>
        <p:spPr/>
        <p:txBody>
          <a:bodyPr/>
          <a:lstStyle/>
          <a:p>
            <a:r>
              <a:rPr lang="he-IL" dirty="0"/>
              <a:t>ועידת ואנזה</a:t>
            </a:r>
          </a:p>
        </p:txBody>
      </p:sp>
      <p:sp>
        <p:nvSpPr>
          <p:cNvPr id="3" name="מציין מיקום תוכן 2">
            <a:extLst>
              <a:ext uri="{FF2B5EF4-FFF2-40B4-BE49-F238E27FC236}">
                <a16:creationId xmlns:a16="http://schemas.microsoft.com/office/drawing/2014/main" xmlns="" id="{72EA533B-66B8-48F7-8D79-0AA571BC036F}"/>
              </a:ext>
            </a:extLst>
          </p:cNvPr>
          <p:cNvSpPr>
            <a:spLocks noGrp="1"/>
          </p:cNvSpPr>
          <p:nvPr>
            <p:ph idx="1"/>
          </p:nvPr>
        </p:nvSpPr>
        <p:spPr/>
        <p:txBody>
          <a:bodyPr>
            <a:normAutofit fontScale="92500"/>
          </a:bodyPr>
          <a:lstStyle/>
          <a:p>
            <a:r>
              <a:rPr lang="he-IL" dirty="0"/>
              <a:t>ועידה שהתקיימה ב-7 בינואר 1942, בוילה </a:t>
            </a:r>
            <a:r>
              <a:rPr lang="he-IL" dirty="0" err="1"/>
              <a:t>בואנזה</a:t>
            </a:r>
            <a:r>
              <a:rPr lang="he-IL" dirty="0"/>
              <a:t>, סמוך לברלין.</a:t>
            </a:r>
          </a:p>
          <a:p>
            <a:r>
              <a:rPr lang="he-IL" dirty="0"/>
              <a:t>בזמן זה תהליך ההשמדה בבורות ירי ובמשאיות כבר היה בעיצומו.</a:t>
            </a:r>
          </a:p>
          <a:p>
            <a:r>
              <a:rPr lang="he-IL" dirty="0"/>
              <a:t>הועידה ניסתה לייעל ולסדר את תהליך הפתרון הסופי והשמדת היהודים (ועידה זו לא קבעה שיש לחסל את כל היהודים – עניין זה כנראה הוחלט קודם).</a:t>
            </a:r>
          </a:p>
          <a:p>
            <a:r>
              <a:rPr lang="he-IL" dirty="0"/>
              <a:t>אחד המסמכים שנמצאו בהקשר של ועידה זו הוא רשימה מספרית של היהודים באירופה שהוכנה לקראת הועידה – בארצות שכבר נכבשו ושעוד לא. הסך הכולל של היהודים שעליהם אמור לחול הפתרון הסופי באירופה לפי מסמך זה הוא 11 מיליון. </a:t>
            </a:r>
          </a:p>
          <a:p>
            <a:r>
              <a:rPr lang="he-IL" dirty="0"/>
              <a:t>לאחר ועידה זו הוקמו מחנות ההשמדה שהתחילו להשמיד בצורה שיטתית ובעזרת הגז ציקלון </a:t>
            </a:r>
            <a:r>
              <a:rPr lang="en-US" dirty="0"/>
              <a:t>B</a:t>
            </a:r>
            <a:r>
              <a:rPr lang="he-IL" dirty="0"/>
              <a:t> ('מבצע </a:t>
            </a:r>
            <a:r>
              <a:rPr lang="he-IL" dirty="0" err="1"/>
              <a:t>ריינהרד</a:t>
            </a:r>
            <a:r>
              <a:rPr lang="he-IL" dirty="0"/>
              <a:t>').</a:t>
            </a:r>
          </a:p>
        </p:txBody>
      </p:sp>
    </p:spTree>
    <p:extLst>
      <p:ext uri="{BB962C8B-B14F-4D97-AF65-F5344CB8AC3E}">
        <p14:creationId xmlns:p14="http://schemas.microsoft.com/office/powerpoint/2010/main" val="3453651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B733ACB-CA6D-4520-BB46-4C076B54C32A}"/>
              </a:ext>
            </a:extLst>
          </p:cNvPr>
          <p:cNvSpPr>
            <a:spLocks noGrp="1"/>
          </p:cNvSpPr>
          <p:nvPr>
            <p:ph type="title"/>
          </p:nvPr>
        </p:nvSpPr>
        <p:spPr/>
        <p:txBody>
          <a:bodyPr/>
          <a:lstStyle/>
          <a:p>
            <a:r>
              <a:rPr lang="he-IL" dirty="0"/>
              <a:t>מסמך מתוך ועידת ואנזה</a:t>
            </a:r>
          </a:p>
        </p:txBody>
      </p:sp>
      <p:pic>
        <p:nvPicPr>
          <p:cNvPr id="1026" name="Picture 2" descr="ועידת ואנזה – ויקיפדיה">
            <a:extLst>
              <a:ext uri="{FF2B5EF4-FFF2-40B4-BE49-F238E27FC236}">
                <a16:creationId xmlns:a16="http://schemas.microsoft.com/office/drawing/2014/main" xmlns="" id="{CE881BF3-578B-4B5E-AE65-5A92E9F7D2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12651" y="83571"/>
            <a:ext cx="4545419" cy="6690857"/>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3">
            <a:extLst>
              <a:ext uri="{FF2B5EF4-FFF2-40B4-BE49-F238E27FC236}">
                <a16:creationId xmlns:a16="http://schemas.microsoft.com/office/drawing/2014/main" xmlns="" id="{F3F3BDF4-78E5-4CBF-ADC4-76D3B4D3C233}"/>
              </a:ext>
            </a:extLst>
          </p:cNvPr>
          <p:cNvSpPr>
            <a:spLocks noGrp="1"/>
          </p:cNvSpPr>
          <p:nvPr>
            <p:ph sz="half" idx="2"/>
          </p:nvPr>
        </p:nvSpPr>
        <p:spPr/>
        <p:txBody>
          <a:bodyPr/>
          <a:lstStyle/>
          <a:p>
            <a:r>
              <a:rPr lang="he-IL" dirty="0"/>
              <a:t>שימו לב לדקדקנות לכל יהודי (200 יהודים באלבניה!)</a:t>
            </a:r>
          </a:p>
          <a:p>
            <a:endParaRPr lang="he-IL" dirty="0"/>
          </a:p>
          <a:p>
            <a:r>
              <a:rPr lang="he-IL" dirty="0"/>
              <a:t>שימו לב שהנאצים מתכננים השמדת יהודים גם במקומות שכלל לא כבשו עדיין! (למשל אנגליה)</a:t>
            </a:r>
          </a:p>
          <a:p>
            <a:pPr lvl="1"/>
            <a:r>
              <a:rPr lang="en-US" dirty="0"/>
              <a:t>A</a:t>
            </a:r>
            <a:r>
              <a:rPr lang="he-IL" dirty="0"/>
              <a:t> נכבש</a:t>
            </a:r>
          </a:p>
          <a:p>
            <a:pPr lvl="1"/>
            <a:r>
              <a:rPr lang="en-US" dirty="0"/>
              <a:t>B</a:t>
            </a:r>
            <a:r>
              <a:rPr lang="he-IL" dirty="0"/>
              <a:t> עוד לא</a:t>
            </a:r>
          </a:p>
        </p:txBody>
      </p:sp>
    </p:spTree>
    <p:extLst>
      <p:ext uri="{BB962C8B-B14F-4D97-AF65-F5344CB8AC3E}">
        <p14:creationId xmlns:p14="http://schemas.microsoft.com/office/powerpoint/2010/main" val="60171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xmlns="" id="{79B72CCD-79B1-4188-A673-99FB554A1307}"/>
              </a:ext>
            </a:extLst>
          </p:cNvPr>
          <p:cNvSpPr>
            <a:spLocks noGrp="1" noChangeArrowheads="1"/>
          </p:cNvSpPr>
          <p:nvPr>
            <p:ph type="title"/>
          </p:nvPr>
        </p:nvSpPr>
        <p:spPr>
          <a:xfrm>
            <a:off x="2016369" y="39276"/>
            <a:ext cx="6424246"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השמדה בגז</a:t>
            </a:r>
            <a:endParaRPr lang="en-US" altLang="he-IL" dirty="0">
              <a:solidFill>
                <a:srgbClr val="333399"/>
              </a:solidFill>
            </a:endParaRPr>
          </a:p>
        </p:txBody>
      </p:sp>
      <p:sp>
        <p:nvSpPr>
          <p:cNvPr id="16387" name="Rectangle 2">
            <a:extLst>
              <a:ext uri="{FF2B5EF4-FFF2-40B4-BE49-F238E27FC236}">
                <a16:creationId xmlns:a16="http://schemas.microsoft.com/office/drawing/2014/main" xmlns="" id="{345DA2BE-B1C5-4191-BD13-CCE9A02FB104}"/>
              </a:ext>
            </a:extLst>
          </p:cNvPr>
          <p:cNvSpPr>
            <a:spLocks noGrp="1" noChangeArrowheads="1"/>
          </p:cNvSpPr>
          <p:nvPr>
            <p:ph type="body" idx="1"/>
          </p:nvPr>
        </p:nvSpPr>
        <p:spPr>
          <a:xfrm>
            <a:off x="8546124" y="1182275"/>
            <a:ext cx="3352800" cy="5230247"/>
          </a:xfrm>
        </p:spPr>
        <p:txBody>
          <a:bodyPr>
            <a:normAutofit/>
          </a:bodyPr>
          <a:lstStyle/>
          <a:p>
            <a:pPr marL="0" indent="0" algn="just">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3600" dirty="0"/>
              <a:t>בנובמבר 1941 התקבלה החלטה על השמדת יהודי הגנרל </a:t>
            </a:r>
            <a:r>
              <a:rPr lang="he-IL" altLang="he-IL" sz="3600" dirty="0" err="1"/>
              <a:t>גוברנמן</a:t>
            </a:r>
            <a:r>
              <a:rPr lang="he-IL" altLang="he-IL" sz="3600" dirty="0"/>
              <a:t> – שטחי פולין שלא סופחו לרייך הגרמני. באזור זה חיו כשניים וחצי מיליון יהודים שרוכזו בגטאות</a:t>
            </a:r>
            <a:r>
              <a:rPr lang="en-US" altLang="he-IL" sz="3600" dirty="0"/>
              <a:t>.</a:t>
            </a:r>
            <a:r>
              <a:rPr lang="he-IL" altLang="he-IL" sz="3600" dirty="0"/>
              <a:t>‏</a:t>
            </a:r>
            <a:endParaRPr lang="en-US" altLang="he-IL" sz="3600" dirty="0"/>
          </a:p>
        </p:txBody>
      </p:sp>
      <p:pic>
        <p:nvPicPr>
          <p:cNvPr id="16388" name="Picture 3">
            <a:extLst>
              <a:ext uri="{FF2B5EF4-FFF2-40B4-BE49-F238E27FC236}">
                <a16:creationId xmlns:a16="http://schemas.microsoft.com/office/drawing/2014/main" xmlns="" id="{E77B1CEA-2D65-4C38-A7AC-B3548403E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5" y="1100214"/>
            <a:ext cx="7939210" cy="52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EBDC05D-3054-4412-BAF6-68E6EE1ECCAC}"/>
              </a:ext>
            </a:extLst>
          </p:cNvPr>
          <p:cNvSpPr>
            <a:spLocks noGrp="1"/>
          </p:cNvSpPr>
          <p:nvPr>
            <p:ph type="title"/>
          </p:nvPr>
        </p:nvSpPr>
        <p:spPr/>
        <p:txBody>
          <a:bodyPr/>
          <a:lstStyle/>
          <a:p>
            <a:r>
              <a:rPr lang="he-IL" dirty="0"/>
              <a:t>סוגי אנטישמיות</a:t>
            </a:r>
          </a:p>
        </p:txBody>
      </p:sp>
      <p:pic>
        <p:nvPicPr>
          <p:cNvPr id="5" name="מציין מיקום תוכן 4">
            <a:extLst>
              <a:ext uri="{FF2B5EF4-FFF2-40B4-BE49-F238E27FC236}">
                <a16:creationId xmlns:a16="http://schemas.microsoft.com/office/drawing/2014/main" xmlns="" id="{6BE0E510-8BCB-4CAF-A03B-0FEC31875911}"/>
              </a:ext>
            </a:extLst>
          </p:cNvPr>
          <p:cNvPicPr>
            <a:picLocks noGrp="1" noChangeAspect="1"/>
          </p:cNvPicPr>
          <p:nvPr>
            <p:ph idx="1"/>
          </p:nvPr>
        </p:nvPicPr>
        <p:blipFill>
          <a:blip r:embed="rId2"/>
          <a:stretch>
            <a:fillRect/>
          </a:stretch>
        </p:blipFill>
        <p:spPr>
          <a:xfrm>
            <a:off x="0" y="254504"/>
            <a:ext cx="6565900" cy="6501391"/>
          </a:xfrm>
        </p:spPr>
      </p:pic>
    </p:spTree>
    <p:extLst>
      <p:ext uri="{BB962C8B-B14F-4D97-AF65-F5344CB8AC3E}">
        <p14:creationId xmlns:p14="http://schemas.microsoft.com/office/powerpoint/2010/main" val="3091018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xmlns="" id="{7B62238C-54E4-40E6-BB33-9B65D23723D0}"/>
              </a:ext>
            </a:extLst>
          </p:cNvPr>
          <p:cNvSpPr>
            <a:spLocks noGrp="1" noChangeArrowheads="1"/>
          </p:cNvSpPr>
          <p:nvPr>
            <p:ph type="body" idx="1"/>
          </p:nvPr>
        </p:nvSpPr>
        <p:spPr>
          <a:xfrm>
            <a:off x="467170" y="832338"/>
            <a:ext cx="5530406" cy="1672737"/>
          </a:xfrm>
        </p:spPr>
        <p:txBody>
          <a:bodyPr anchor="t">
            <a:normAutofit fontScale="92500"/>
          </a:bodyPr>
          <a:lstStyle/>
          <a:p>
            <a:pPr marL="341313" indent="-341313"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בדרך כלל נאמר ליהודים כי הם נשלחים לעבודה במזרח אירופה. כאשר הם הגיעו למחנות הם נשלחו לתאי גזים בטענה כי מדובר במקלחות</a:t>
            </a:r>
            <a:r>
              <a:rPr lang="en-US" sz="2800" dirty="0"/>
              <a:t>.</a:t>
            </a:r>
            <a:r>
              <a:rPr lang="he-IL" sz="3200" dirty="0"/>
              <a:t>‏</a:t>
            </a:r>
            <a:endParaRPr lang="en-US" sz="3200"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dirty="0"/>
          </a:p>
        </p:txBody>
      </p:sp>
      <p:sp>
        <p:nvSpPr>
          <p:cNvPr id="4" name="מציין מיקום טקסט 3">
            <a:extLst>
              <a:ext uri="{FF2B5EF4-FFF2-40B4-BE49-F238E27FC236}">
                <a16:creationId xmlns:a16="http://schemas.microsoft.com/office/drawing/2014/main" xmlns="" id="{44AB742F-07EE-493D-BEBF-0F3014D2D861}"/>
              </a:ext>
            </a:extLst>
          </p:cNvPr>
          <p:cNvSpPr>
            <a:spLocks noGrp="1"/>
          </p:cNvSpPr>
          <p:nvPr>
            <p:ph type="body" sz="quarter" idx="3"/>
          </p:nvPr>
        </p:nvSpPr>
        <p:spPr>
          <a:xfrm>
            <a:off x="6172200" y="726831"/>
            <a:ext cx="5773616" cy="1778244"/>
          </a:xfrm>
        </p:spPr>
        <p:txBody>
          <a:bodyPr>
            <a:normAutofit/>
          </a:bodyPr>
          <a:lstStyle/>
          <a:p>
            <a:pPr algn="just"/>
            <a:r>
              <a:rPr lang="he-IL" dirty="0"/>
              <a:t>היהודים שפונו מכל שטחי הגנרל </a:t>
            </a:r>
            <a:r>
              <a:rPr lang="he-IL" dirty="0" err="1"/>
              <a:t>גוברנמן</a:t>
            </a:r>
            <a:r>
              <a:rPr lang="he-IL" dirty="0"/>
              <a:t> הגיעו למחנות ברכבות. במחנות אלו לא נתקיימה סלקציה מכיוון שהיהודים לא יועדו לעבודה אלא להשמדה בלבד</a:t>
            </a:r>
            <a:r>
              <a:rPr lang="en-US" dirty="0"/>
              <a:t>.</a:t>
            </a:r>
            <a:r>
              <a:rPr lang="he-IL" sz="2800" dirty="0"/>
              <a:t>‏</a:t>
            </a:r>
            <a:endParaRPr lang="en-US" sz="2800" dirty="0"/>
          </a:p>
        </p:txBody>
      </p:sp>
      <p:pic>
        <p:nvPicPr>
          <p:cNvPr id="8" name="Picture 2">
            <a:extLst>
              <a:ext uri="{FF2B5EF4-FFF2-40B4-BE49-F238E27FC236}">
                <a16:creationId xmlns:a16="http://schemas.microsoft.com/office/drawing/2014/main" xmlns="" id="{6DB10D2D-1326-4013-95EE-66D3D942964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51216" y="2505075"/>
            <a:ext cx="5994600" cy="388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xmlns="" id="{D80AE61B-2005-4953-A7BE-1A80A6B80C1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46184" y="2505075"/>
            <a:ext cx="5530407"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xmlns="" id="{0AE67279-93BE-4680-A9D8-7EBB6EA879F0}"/>
              </a:ext>
            </a:extLst>
          </p:cNvPr>
          <p:cNvSpPr>
            <a:spLocks noGrp="1" noChangeArrowheads="1"/>
          </p:cNvSpPr>
          <p:nvPr>
            <p:ph type="title"/>
          </p:nvPr>
        </p:nvSpPr>
        <p:spPr>
          <a:xfrm>
            <a:off x="-125606" y="-79609"/>
            <a:ext cx="6221606" cy="1143000"/>
          </a:xfrm>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מחנות אושוויץ-בירקנאו </a:t>
            </a:r>
            <a:r>
              <a:rPr lang="he-IL" altLang="he-IL" dirty="0" err="1">
                <a:solidFill>
                  <a:srgbClr val="333399"/>
                </a:solidFill>
              </a:rPr>
              <a:t>ומידאנק</a:t>
            </a:r>
            <a:endParaRPr lang="en-US" altLang="he-IL" dirty="0">
              <a:solidFill>
                <a:srgbClr val="333399"/>
              </a:solidFill>
            </a:endParaRPr>
          </a:p>
        </p:txBody>
      </p:sp>
      <p:sp>
        <p:nvSpPr>
          <p:cNvPr id="23555" name="Rectangle 2">
            <a:extLst>
              <a:ext uri="{FF2B5EF4-FFF2-40B4-BE49-F238E27FC236}">
                <a16:creationId xmlns:a16="http://schemas.microsoft.com/office/drawing/2014/main" xmlns="" id="{E9FB9F0D-1D7B-4B53-8651-D6FCBDFAF348}"/>
              </a:ext>
            </a:extLst>
          </p:cNvPr>
          <p:cNvSpPr>
            <a:spLocks noGrp="1" noChangeArrowheads="1"/>
          </p:cNvSpPr>
          <p:nvPr>
            <p:ph type="body" idx="1"/>
          </p:nvPr>
        </p:nvSpPr>
        <p:spPr>
          <a:xfrm>
            <a:off x="7195923" y="47355"/>
            <a:ext cx="5021766" cy="4525962"/>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לאחר קבלת ההחלטה על השמדת כל יהודי אירופה התקבלה החלטה להקים מחנה מוות מרכזי. הנאצים בחרו במחנה אושוויץ-בירקנאו. לאושוויץ הגיעו יהודים מכל אירופה הכבושה. בדרך כלל במסע שנמשך ימים בקרונות משא</a:t>
            </a:r>
            <a:r>
              <a:rPr lang="en-US" altLang="he-IL" sz="2300" dirty="0"/>
              <a:t>.</a:t>
            </a:r>
            <a:r>
              <a:rPr lang="he-IL" altLang="he-IL" sz="2300" dirty="0"/>
              <a:t>‏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בדומה לניסיון להסוות אושוויץ למחנה השמדה לצד עבודה הכשירו הנאצים אגף השמדה במחנה </a:t>
            </a:r>
            <a:r>
              <a:rPr lang="he-IL" altLang="he-IL" sz="2300" dirty="0" err="1"/>
              <a:t>מידאנק</a:t>
            </a:r>
            <a:r>
              <a:rPr lang="en-US" altLang="he-IL" sz="2300" dirty="0"/>
              <a:t>.</a:t>
            </a:r>
          </a:p>
        </p:txBody>
      </p:sp>
      <p:pic>
        <p:nvPicPr>
          <p:cNvPr id="23556" name="Picture 3">
            <a:extLst>
              <a:ext uri="{FF2B5EF4-FFF2-40B4-BE49-F238E27FC236}">
                <a16:creationId xmlns:a16="http://schemas.microsoft.com/office/drawing/2014/main" xmlns="" id="{1C9BB4C2-DF98-4140-98BD-3ABE75B1A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23" y="3248586"/>
            <a:ext cx="4888532" cy="340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a16="http://schemas.microsoft.com/office/drawing/2014/main" xmlns="" id="{A0AF10C5-3D14-44ED-9EC7-7AA43BF30C14}"/>
              </a:ext>
            </a:extLst>
          </p:cNvPr>
          <p:cNvSpPr txBox="1">
            <a:spLocks noChangeArrowheads="1"/>
          </p:cNvSpPr>
          <p:nvPr/>
        </p:nvSpPr>
        <p:spPr>
          <a:xfrm>
            <a:off x="605204" y="984057"/>
            <a:ext cx="5274528" cy="5360988"/>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6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400" b="1" dirty="0"/>
              <a:t>לאחר הגעתם הגיעו היהודים לסלקציה שנערכה על ידי רופאים גרמנים, בממוצע רק אחד מתוך חמישה יהודים נשלח לעבודה. יהודי שנשלח לעבודה נותר בחיים בדרך כלל שבועות ספורים עד שנשלח להשמדה</a:t>
            </a:r>
            <a:r>
              <a:rPr lang="en-US" sz="2400" b="1" dirty="0"/>
              <a:t>.</a:t>
            </a:r>
            <a:r>
              <a:rPr lang="he-IL" sz="3200" dirty="0"/>
              <a:t>‏</a:t>
            </a:r>
            <a:endParaRPr lang="en-US" sz="3200" dirty="0"/>
          </a:p>
        </p:txBody>
      </p:sp>
      <p:pic>
        <p:nvPicPr>
          <p:cNvPr id="6" name="Picture 2">
            <a:extLst>
              <a:ext uri="{FF2B5EF4-FFF2-40B4-BE49-F238E27FC236}">
                <a16:creationId xmlns:a16="http://schemas.microsoft.com/office/drawing/2014/main" xmlns="" id="{9987DE42-A770-49DF-A363-0EC46D8BB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 y="2828887"/>
            <a:ext cx="570706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85A31CA-286B-440B-BF72-38448717C652}"/>
              </a:ext>
            </a:extLst>
          </p:cNvPr>
          <p:cNvSpPr>
            <a:spLocks noGrp="1"/>
          </p:cNvSpPr>
          <p:nvPr>
            <p:ph type="title"/>
          </p:nvPr>
        </p:nvSpPr>
        <p:spPr/>
        <p:txBody>
          <a:bodyPr/>
          <a:lstStyle/>
          <a:p>
            <a:pPr algn="ctr"/>
            <a:r>
              <a:rPr lang="he-IL" dirty="0"/>
              <a:t>תהליך השילוח מהגטאות</a:t>
            </a:r>
          </a:p>
        </p:txBody>
      </p:sp>
      <p:sp>
        <p:nvSpPr>
          <p:cNvPr id="3" name="מציין מיקום תוכן 2">
            <a:extLst>
              <a:ext uri="{FF2B5EF4-FFF2-40B4-BE49-F238E27FC236}">
                <a16:creationId xmlns:a16="http://schemas.microsoft.com/office/drawing/2014/main" xmlns="" id="{B6AD7C91-9CC2-4537-A519-93C4F9D58036}"/>
              </a:ext>
            </a:extLst>
          </p:cNvPr>
          <p:cNvSpPr>
            <a:spLocks noGrp="1"/>
          </p:cNvSpPr>
          <p:nvPr>
            <p:ph idx="1"/>
          </p:nvPr>
        </p:nvSpPr>
        <p:spPr>
          <a:xfrm>
            <a:off x="1265274" y="1825625"/>
            <a:ext cx="10088526" cy="4351338"/>
          </a:xfrm>
        </p:spPr>
        <p:txBody>
          <a:bodyPr/>
          <a:lstStyle/>
          <a:p>
            <a:pPr algn="just"/>
            <a:r>
              <a:rPr lang="he-IL" dirty="0"/>
              <a:t>מגיעה פקודה לשילוח מספר יהודים מגטו מסוים לעבודה/השמדה.</a:t>
            </a:r>
          </a:p>
          <a:p>
            <a:pPr algn="just"/>
            <a:r>
              <a:rPr lang="he-IL" dirty="0"/>
              <a:t>אקציה – בחירת היהודים לשליחה (לעיתים בסיוע היודנראט או חיילים נאצים). לפעמים משכו אנשים ברמייה </a:t>
            </a:r>
            <a:r>
              <a:rPr lang="he-IL" dirty="0" err="1"/>
              <a:t>ובהטעייה</a:t>
            </a:r>
            <a:r>
              <a:rPr lang="he-IL" dirty="0"/>
              <a:t> שמדובר בעבודה או שיחלקו שם אוכל וכד'.</a:t>
            </a:r>
          </a:p>
          <a:p>
            <a:pPr algn="just"/>
            <a:r>
              <a:rPr lang="he-IL" dirty="0"/>
              <a:t>ריכוז היהודים </a:t>
            </a:r>
            <a:r>
              <a:rPr lang="he-IL" dirty="0" err="1"/>
              <a:t>באומשלגפלאץ</a:t>
            </a:r>
            <a:r>
              <a:rPr lang="he-IL" dirty="0"/>
              <a:t> – כיכר השילוחים, והעמסתם על רכבת שנוסעת למחנה.</a:t>
            </a:r>
          </a:p>
          <a:p>
            <a:pPr algn="just"/>
            <a:r>
              <a:rPr lang="he-IL" dirty="0"/>
              <a:t>הנסיעה ברכבת לעיתים ארכה ימים רבים ואפילו שבועות, בדרך כלל בלי מזון ומים ובדחיסות נוראה.</a:t>
            </a:r>
          </a:p>
          <a:p>
            <a:pPr algn="just"/>
            <a:r>
              <a:rPr lang="he-IL" dirty="0"/>
              <a:t>בחלק מהמחנות נערכה סלקציה – סינון היהודים מי לרציחה ומי לעבודה.</a:t>
            </a:r>
          </a:p>
        </p:txBody>
      </p:sp>
    </p:spTree>
    <p:extLst>
      <p:ext uri="{BB962C8B-B14F-4D97-AF65-F5344CB8AC3E}">
        <p14:creationId xmlns:p14="http://schemas.microsoft.com/office/powerpoint/2010/main" val="1196852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EA806AC-4C4B-45E9-88A3-4FEB5C85AF3D}"/>
              </a:ext>
            </a:extLst>
          </p:cNvPr>
          <p:cNvSpPr>
            <a:spLocks noGrp="1"/>
          </p:cNvSpPr>
          <p:nvPr>
            <p:ph type="title"/>
          </p:nvPr>
        </p:nvSpPr>
        <p:spPr/>
        <p:txBody>
          <a:bodyPr/>
          <a:lstStyle/>
          <a:p>
            <a:r>
              <a:rPr lang="he-IL" dirty="0"/>
              <a:t>חסידי אומות העולם</a:t>
            </a:r>
          </a:p>
        </p:txBody>
      </p:sp>
      <p:sp>
        <p:nvSpPr>
          <p:cNvPr id="3" name="מציין מיקום תוכן 2">
            <a:extLst>
              <a:ext uri="{FF2B5EF4-FFF2-40B4-BE49-F238E27FC236}">
                <a16:creationId xmlns:a16="http://schemas.microsoft.com/office/drawing/2014/main" xmlns="" id="{CBFA29BD-B07C-42E2-A019-3E71182BF547}"/>
              </a:ext>
            </a:extLst>
          </p:cNvPr>
          <p:cNvSpPr>
            <a:spLocks noGrp="1"/>
          </p:cNvSpPr>
          <p:nvPr>
            <p:ph idx="1"/>
          </p:nvPr>
        </p:nvSpPr>
        <p:spPr/>
        <p:txBody>
          <a:bodyPr/>
          <a:lstStyle/>
          <a:p>
            <a:r>
              <a:rPr lang="he-IL" dirty="0"/>
              <a:t>באירופה היו גם מקרים של גויים שסייעו והצילו יהודים. הם מכונים 'חסידי אומות העולם'.</a:t>
            </a:r>
          </a:p>
          <a:p>
            <a:r>
              <a:rPr lang="he-IL" dirty="0"/>
              <a:t>התואר ניתן לאדם גוי שסייע ליהודי, שלא בשביל מניע כספי, תוך סיכון עצמי. </a:t>
            </a:r>
          </a:p>
          <a:p>
            <a:r>
              <a:rPr lang="he-IL" dirty="0"/>
              <a:t>בספר מתוארים כמה אנשים. למשל הרמן גרבה, אנטון שמיד ועוד.</a:t>
            </a:r>
          </a:p>
        </p:txBody>
      </p:sp>
    </p:spTree>
    <p:extLst>
      <p:ext uri="{BB962C8B-B14F-4D97-AF65-F5344CB8AC3E}">
        <p14:creationId xmlns:p14="http://schemas.microsoft.com/office/powerpoint/2010/main" val="615835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8014B41-E9DE-41F6-876C-B58A1C5E140C}"/>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xmlns="" id="{061D0E07-60AF-4CA5-BB16-F798043D464A}"/>
              </a:ext>
            </a:extLst>
          </p:cNvPr>
          <p:cNvPicPr>
            <a:picLocks noGrp="1" noChangeAspect="1"/>
          </p:cNvPicPr>
          <p:nvPr>
            <p:ph idx="1"/>
          </p:nvPr>
        </p:nvPicPr>
        <p:blipFill>
          <a:blip r:embed="rId2"/>
          <a:stretch>
            <a:fillRect/>
          </a:stretch>
        </p:blipFill>
        <p:spPr>
          <a:xfrm>
            <a:off x="570696" y="2535844"/>
            <a:ext cx="11050607" cy="1786311"/>
          </a:xfrm>
          <a:prstGeom prst="rect">
            <a:avLst/>
          </a:prstGeom>
        </p:spPr>
      </p:pic>
    </p:spTree>
    <p:extLst>
      <p:ext uri="{BB962C8B-B14F-4D97-AF65-F5344CB8AC3E}">
        <p14:creationId xmlns:p14="http://schemas.microsoft.com/office/powerpoint/2010/main" val="1422686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4B222789-63B7-431E-80D1-B1E5D3E4123E}"/>
              </a:ext>
            </a:extLst>
          </p:cNvPr>
          <p:cNvSpPr>
            <a:spLocks noGrp="1"/>
          </p:cNvSpPr>
          <p:nvPr>
            <p:ph type="title"/>
          </p:nvPr>
        </p:nvSpPr>
        <p:spPr/>
        <p:txBody>
          <a:bodyPr/>
          <a:lstStyle/>
          <a:p>
            <a:endParaRPr lang="he-IL"/>
          </a:p>
        </p:txBody>
      </p:sp>
      <p:pic>
        <p:nvPicPr>
          <p:cNvPr id="8" name="מציין מיקום תוכן 7">
            <a:extLst>
              <a:ext uri="{FF2B5EF4-FFF2-40B4-BE49-F238E27FC236}">
                <a16:creationId xmlns:a16="http://schemas.microsoft.com/office/drawing/2014/main" xmlns="" id="{B02CDADB-8791-4526-9E01-57C6F5FA2677}"/>
              </a:ext>
            </a:extLst>
          </p:cNvPr>
          <p:cNvPicPr>
            <a:picLocks noGrp="1" noChangeAspect="1"/>
          </p:cNvPicPr>
          <p:nvPr>
            <p:ph sz="half" idx="1"/>
          </p:nvPr>
        </p:nvPicPr>
        <p:blipFill>
          <a:blip r:embed="rId2"/>
          <a:stretch>
            <a:fillRect/>
          </a:stretch>
        </p:blipFill>
        <p:spPr>
          <a:xfrm>
            <a:off x="130576" y="4510866"/>
            <a:ext cx="5832838" cy="1900013"/>
          </a:xfrm>
          <a:prstGeom prst="rect">
            <a:avLst/>
          </a:prstGeom>
        </p:spPr>
      </p:pic>
      <p:pic>
        <p:nvPicPr>
          <p:cNvPr id="7" name="מציין מיקום תוכן 6">
            <a:extLst>
              <a:ext uri="{FF2B5EF4-FFF2-40B4-BE49-F238E27FC236}">
                <a16:creationId xmlns:a16="http://schemas.microsoft.com/office/drawing/2014/main" xmlns="" id="{00EB8CA6-12A5-48D6-B63B-375257F8620A}"/>
              </a:ext>
            </a:extLst>
          </p:cNvPr>
          <p:cNvPicPr>
            <a:picLocks noGrp="1" noChangeAspect="1"/>
          </p:cNvPicPr>
          <p:nvPr>
            <p:ph sz="half" idx="2"/>
          </p:nvPr>
        </p:nvPicPr>
        <p:blipFill>
          <a:blip r:embed="rId3"/>
          <a:stretch>
            <a:fillRect/>
          </a:stretch>
        </p:blipFill>
        <p:spPr>
          <a:xfrm>
            <a:off x="6096000" y="233916"/>
            <a:ext cx="5965424" cy="6176963"/>
          </a:xfrm>
          <a:prstGeom prst="rect">
            <a:avLst/>
          </a:prstGeom>
        </p:spPr>
      </p:pic>
    </p:spTree>
    <p:extLst>
      <p:ext uri="{BB962C8B-B14F-4D97-AF65-F5344CB8AC3E}">
        <p14:creationId xmlns:p14="http://schemas.microsoft.com/office/powerpoint/2010/main" val="3726853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6CE5D2A6-69F2-4AD2-8B28-C3A58ECF6E48}"/>
              </a:ext>
            </a:extLst>
          </p:cNvPr>
          <p:cNvSpPr>
            <a:spLocks noGrp="1"/>
          </p:cNvSpPr>
          <p:nvPr>
            <p:ph type="title"/>
          </p:nvPr>
        </p:nvSpPr>
        <p:spPr/>
        <p:txBody>
          <a:bodyPr/>
          <a:lstStyle/>
          <a:p>
            <a:r>
              <a:rPr lang="he-IL" dirty="0"/>
              <a:t>התמודדות היהודים עם מציאות החיים בזמן השואה</a:t>
            </a:r>
          </a:p>
        </p:txBody>
      </p:sp>
      <p:sp>
        <p:nvSpPr>
          <p:cNvPr id="5" name="מציין מיקום טקסט 4">
            <a:extLst>
              <a:ext uri="{FF2B5EF4-FFF2-40B4-BE49-F238E27FC236}">
                <a16:creationId xmlns:a16="http://schemas.microsoft.com/office/drawing/2014/main" xmlns="" id="{A64C4B89-0BDF-4768-ACA1-93EC0D0E02CD}"/>
              </a:ext>
            </a:extLst>
          </p:cNvPr>
          <p:cNvSpPr>
            <a:spLocks noGrp="1"/>
          </p:cNvSpPr>
          <p:nvPr>
            <p:ph type="body" idx="1"/>
          </p:nvPr>
        </p:nvSpPr>
        <p:spPr/>
        <p:txBody>
          <a:bodyPr/>
          <a:lstStyle/>
          <a:p>
            <a:r>
              <a:rPr lang="he-IL" dirty="0"/>
              <a:t>קידוש החיים, הנהגה, לחימה</a:t>
            </a:r>
          </a:p>
        </p:txBody>
      </p:sp>
    </p:spTree>
    <p:extLst>
      <p:ext uri="{BB962C8B-B14F-4D97-AF65-F5344CB8AC3E}">
        <p14:creationId xmlns:p14="http://schemas.microsoft.com/office/powerpoint/2010/main" val="3097001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1AA1404-463D-4A64-84E6-192ADDA88606}"/>
              </a:ext>
            </a:extLst>
          </p:cNvPr>
          <p:cNvSpPr>
            <a:spLocks noGrp="1"/>
          </p:cNvSpPr>
          <p:nvPr>
            <p:ph type="title"/>
          </p:nvPr>
        </p:nvSpPr>
        <p:spPr/>
        <p:txBody>
          <a:bodyPr/>
          <a:lstStyle/>
          <a:p>
            <a:r>
              <a:rPr lang="he-IL" dirty="0"/>
              <a:t>קידוש החיים</a:t>
            </a:r>
          </a:p>
        </p:txBody>
      </p:sp>
      <p:sp>
        <p:nvSpPr>
          <p:cNvPr id="3" name="מציין מיקום תוכן 2">
            <a:extLst>
              <a:ext uri="{FF2B5EF4-FFF2-40B4-BE49-F238E27FC236}">
                <a16:creationId xmlns:a16="http://schemas.microsoft.com/office/drawing/2014/main" xmlns="" id="{DFD2439C-A17F-4147-8206-4E35A1AFF568}"/>
              </a:ext>
            </a:extLst>
          </p:cNvPr>
          <p:cNvSpPr>
            <a:spLocks noGrp="1"/>
          </p:cNvSpPr>
          <p:nvPr>
            <p:ph idx="1"/>
          </p:nvPr>
        </p:nvSpPr>
        <p:spPr/>
        <p:txBody>
          <a:bodyPr>
            <a:normAutofit/>
          </a:bodyPr>
          <a:lstStyle/>
          <a:p>
            <a:pPr marL="514350" indent="-514350">
              <a:buFont typeface="+mj-lt"/>
              <a:buAutoNum type="arabicPeriod"/>
            </a:pPr>
            <a:r>
              <a:rPr lang="he-IL" sz="4800" dirty="0" err="1"/>
              <a:t>איבערלייבן</a:t>
            </a:r>
            <a:r>
              <a:rPr lang="he-IL" sz="4800" dirty="0"/>
              <a:t> – לשרוד!</a:t>
            </a:r>
          </a:p>
          <a:p>
            <a:pPr marL="514350" indent="-514350">
              <a:buFont typeface="+mj-lt"/>
              <a:buAutoNum type="arabicPeriod"/>
            </a:pPr>
            <a:r>
              <a:rPr lang="he-IL" sz="4800" dirty="0"/>
              <a:t>לשמור על צלם אנוש, לחיות חיים מלאים, ערכיים, משמעותיים, תורמים...</a:t>
            </a:r>
          </a:p>
        </p:txBody>
      </p:sp>
    </p:spTree>
    <p:extLst>
      <p:ext uri="{BB962C8B-B14F-4D97-AF65-F5344CB8AC3E}">
        <p14:creationId xmlns:p14="http://schemas.microsoft.com/office/powerpoint/2010/main" val="2680709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7A52EB0-B4CA-496C-9362-D28CF4CED100}"/>
              </a:ext>
            </a:extLst>
          </p:cNvPr>
          <p:cNvSpPr>
            <a:spLocks noGrp="1"/>
          </p:cNvSpPr>
          <p:nvPr>
            <p:ph type="title"/>
          </p:nvPr>
        </p:nvSpPr>
        <p:spPr/>
        <p:txBody>
          <a:bodyPr/>
          <a:lstStyle/>
          <a:p>
            <a:r>
              <a:rPr lang="he-IL" dirty="0"/>
              <a:t>קידוש החיים = גם שמירה על ערכים וצלם אנוש</a:t>
            </a:r>
          </a:p>
        </p:txBody>
      </p:sp>
      <p:sp>
        <p:nvSpPr>
          <p:cNvPr id="3" name="מציין מיקום תוכן 2">
            <a:extLst>
              <a:ext uri="{FF2B5EF4-FFF2-40B4-BE49-F238E27FC236}">
                <a16:creationId xmlns:a16="http://schemas.microsoft.com/office/drawing/2014/main" xmlns="" id="{39D884FB-5BB5-456F-8A99-580B2CF60649}"/>
              </a:ext>
            </a:extLst>
          </p:cNvPr>
          <p:cNvSpPr>
            <a:spLocks noGrp="1"/>
          </p:cNvSpPr>
          <p:nvPr>
            <p:ph idx="1"/>
          </p:nvPr>
        </p:nvSpPr>
        <p:spPr/>
        <p:txBody>
          <a:bodyPr>
            <a:normAutofit/>
          </a:bodyPr>
          <a:lstStyle/>
          <a:p>
            <a:r>
              <a:rPr lang="he-IL" sz="3600" dirty="0"/>
              <a:t>פעילויות עזרה וסעד</a:t>
            </a:r>
          </a:p>
          <a:p>
            <a:r>
              <a:rPr lang="he-IL" sz="3600" dirty="0"/>
              <a:t>פעילויות חינוך ותרבות</a:t>
            </a:r>
          </a:p>
          <a:p>
            <a:r>
              <a:rPr lang="he-IL" sz="3600" dirty="0"/>
              <a:t>לימוד תורה, קיום מצוות</a:t>
            </a:r>
          </a:p>
          <a:p>
            <a:r>
              <a:rPr lang="he-IL" sz="3600" dirty="0"/>
              <a:t>פנייה אל רבנים </a:t>
            </a:r>
            <a:r>
              <a:rPr lang="he-IL" sz="3600" dirty="0" err="1"/>
              <a:t>בשו"ת</a:t>
            </a:r>
            <a:endParaRPr lang="he-IL" sz="3600" dirty="0"/>
          </a:p>
        </p:txBody>
      </p:sp>
    </p:spTree>
    <p:extLst>
      <p:ext uri="{BB962C8B-B14F-4D97-AF65-F5344CB8AC3E}">
        <p14:creationId xmlns:p14="http://schemas.microsoft.com/office/powerpoint/2010/main" val="3106014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C7375EB6-6065-459E-81C1-8E4FA54551D5}"/>
              </a:ext>
            </a:extLst>
          </p:cNvPr>
          <p:cNvSpPr>
            <a:spLocks noGrp="1"/>
          </p:cNvSpPr>
          <p:nvPr>
            <p:ph type="title"/>
          </p:nvPr>
        </p:nvSpPr>
        <p:spPr/>
        <p:txBody>
          <a:bodyPr/>
          <a:lstStyle/>
          <a:p>
            <a:r>
              <a:rPr lang="he-IL" dirty="0"/>
              <a:t>היודנרט</a:t>
            </a:r>
          </a:p>
        </p:txBody>
      </p:sp>
      <p:sp>
        <p:nvSpPr>
          <p:cNvPr id="5" name="מציין מיקום תוכן 4">
            <a:extLst>
              <a:ext uri="{FF2B5EF4-FFF2-40B4-BE49-F238E27FC236}">
                <a16:creationId xmlns:a16="http://schemas.microsoft.com/office/drawing/2014/main" xmlns="" id="{9EE0D1A1-F7E4-4BB0-BED7-4FD130744745}"/>
              </a:ext>
            </a:extLst>
          </p:cNvPr>
          <p:cNvSpPr>
            <a:spLocks noGrp="1"/>
          </p:cNvSpPr>
          <p:nvPr>
            <p:ph idx="1"/>
          </p:nvPr>
        </p:nvSpPr>
        <p:spPr/>
        <p:txBody>
          <a:bodyPr/>
          <a:lstStyle/>
          <a:p>
            <a:r>
              <a:rPr lang="he-IL" dirty="0"/>
              <a:t>יודנרט הם מנהיגי היהודים שמונו בעקבות אגרת הבזק. לעיתים המנהיגים נבחרו באמצעות בני הקהילה או ראשי הקהל היהודיים.</a:t>
            </a:r>
          </a:p>
          <a:p>
            <a:r>
              <a:rPr lang="he-IL" dirty="0"/>
              <a:t>תפקיד היודנרט והיקף השטח בו פעל היה שונה ממקום למקום, אבל באופן כללי היודנרט היו חוליה מקשרת בין הגרמנים ליהודים – קיבלו פקודות מהגרמנים והוציאו אותן לפועל (למשל: סימון התושבים, גיוס אנשים לפעולות כפייה ועוד).</a:t>
            </a:r>
          </a:p>
          <a:p>
            <a:r>
              <a:rPr lang="he-IL" dirty="0"/>
              <a:t>הם גם טיפלו בענייני הקהילה היהודית וצרכי האנשים (אספקת מזון, בריאות, סדר, חינוך ועוד).</a:t>
            </a:r>
          </a:p>
          <a:p>
            <a:r>
              <a:rPr lang="he-IL" dirty="0"/>
              <a:t>חלק מהיודנרט פעלו במסירות למען הקהילה היהודית, בעוד אחרים פחות התמסרו לטובת הציבור ולפעמים דאגו לקרוביהם ומעמדם.</a:t>
            </a:r>
          </a:p>
          <a:p>
            <a:endParaRPr lang="he-IL" dirty="0"/>
          </a:p>
        </p:txBody>
      </p:sp>
    </p:spTree>
    <p:extLst>
      <p:ext uri="{BB962C8B-B14F-4D97-AF65-F5344CB8AC3E}">
        <p14:creationId xmlns:p14="http://schemas.microsoft.com/office/powerpoint/2010/main" val="98571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136E0B6-6756-44CF-A59C-F33A33C14DE2}"/>
              </a:ext>
            </a:extLst>
          </p:cNvPr>
          <p:cNvSpPr>
            <a:spLocks noGrp="1"/>
          </p:cNvSpPr>
          <p:nvPr>
            <p:ph type="title"/>
          </p:nvPr>
        </p:nvSpPr>
        <p:spPr>
          <a:xfrm>
            <a:off x="7103052" y="365125"/>
            <a:ext cx="4250748" cy="1325563"/>
          </a:xfrm>
        </p:spPr>
        <p:txBody>
          <a:bodyPr/>
          <a:lstStyle/>
          <a:p>
            <a:r>
              <a:rPr lang="he-IL" dirty="0"/>
              <a:t>עקרונות האידיאולוגיה הנאצית</a:t>
            </a:r>
          </a:p>
        </p:txBody>
      </p:sp>
      <p:sp>
        <p:nvSpPr>
          <p:cNvPr id="5" name="מציין מיקום תוכן 4">
            <a:extLst>
              <a:ext uri="{FF2B5EF4-FFF2-40B4-BE49-F238E27FC236}">
                <a16:creationId xmlns:a16="http://schemas.microsoft.com/office/drawing/2014/main" xmlns="" id="{BBEA5E04-98EF-47EA-9D4C-72282DB70FF2}"/>
              </a:ext>
            </a:extLst>
          </p:cNvPr>
          <p:cNvSpPr>
            <a:spLocks noGrp="1"/>
          </p:cNvSpPr>
          <p:nvPr>
            <p:ph idx="1"/>
          </p:nvPr>
        </p:nvSpPr>
        <p:spPr>
          <a:xfrm>
            <a:off x="7349490" y="1825625"/>
            <a:ext cx="4569608" cy="4351338"/>
          </a:xfrm>
        </p:spPr>
        <p:txBody>
          <a:bodyPr>
            <a:normAutofit lnSpcReduction="10000"/>
          </a:bodyPr>
          <a:lstStyle/>
          <a:p>
            <a:r>
              <a:rPr lang="he-IL" dirty="0"/>
              <a:t>תורת הגזע</a:t>
            </a:r>
          </a:p>
          <a:p>
            <a:pPr lvl="1"/>
            <a:r>
              <a:rPr lang="he-IL" dirty="0"/>
              <a:t>חלוקת העולם לגזעים, עליונות הארים, רצון לסדר גזעי בעולם</a:t>
            </a:r>
          </a:p>
          <a:p>
            <a:pPr lvl="1"/>
            <a:r>
              <a:rPr lang="he-IL" dirty="0"/>
              <a:t>היהודים=אנטי גזע</a:t>
            </a:r>
          </a:p>
          <a:p>
            <a:pPr lvl="1"/>
            <a:r>
              <a:rPr lang="he-IL" dirty="0"/>
              <a:t>השבחת הגזע הארי (סירוס וחיסול נכים וחולים)</a:t>
            </a:r>
          </a:p>
          <a:p>
            <a:pPr lvl="1"/>
            <a:r>
              <a:rPr lang="he-IL" dirty="0">
                <a:hlinkClick r:id="rId2"/>
              </a:rPr>
              <a:t>סרטון הסבר </a:t>
            </a:r>
            <a:endParaRPr lang="he-IL" dirty="0"/>
          </a:p>
          <a:p>
            <a:pPr lvl="1"/>
            <a:endParaRPr lang="he-IL" dirty="0"/>
          </a:p>
          <a:p>
            <a:r>
              <a:rPr lang="he-IL" dirty="0"/>
              <a:t>מרחב מחיה</a:t>
            </a:r>
          </a:p>
          <a:p>
            <a:pPr lvl="1"/>
            <a:r>
              <a:rPr lang="he-IL" dirty="0"/>
              <a:t>כיבוש שטחים במזרח אירופה לשגשוג הארים</a:t>
            </a:r>
          </a:p>
          <a:p>
            <a:pPr lvl="1"/>
            <a:r>
              <a:rPr lang="he-IL" dirty="0">
                <a:hlinkClick r:id="rId3"/>
              </a:rPr>
              <a:t>סרטון הסבר על המושג</a:t>
            </a:r>
            <a:endParaRPr lang="he-IL" dirty="0"/>
          </a:p>
          <a:p>
            <a:endParaRPr lang="he-IL" dirty="0"/>
          </a:p>
          <a:p>
            <a:pPr marL="0" indent="0">
              <a:buNone/>
            </a:pPr>
            <a:endParaRPr lang="he-IL" dirty="0"/>
          </a:p>
        </p:txBody>
      </p:sp>
      <p:pic>
        <p:nvPicPr>
          <p:cNvPr id="1026" name="Picture 2" descr="×ª×¨×©×× ××¡×××× ××¢×¨××ª ××××¢×× ×××××××××× ×× ××¦××ª">
            <a:extLst>
              <a:ext uri="{FF2B5EF4-FFF2-40B4-BE49-F238E27FC236}">
                <a16:creationId xmlns:a16="http://schemas.microsoft.com/office/drawing/2014/main" xmlns="" id="{A150F1BC-D415-494A-834E-574949006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27" y="0"/>
            <a:ext cx="6403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35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BCE52F-7768-4418-A08D-0729C9ED7DB1}"/>
              </a:ext>
            </a:extLst>
          </p:cNvPr>
          <p:cNvSpPr>
            <a:spLocks noGrp="1"/>
          </p:cNvSpPr>
          <p:nvPr>
            <p:ph type="title"/>
          </p:nvPr>
        </p:nvSpPr>
        <p:spPr/>
        <p:txBody>
          <a:bodyPr/>
          <a:lstStyle/>
          <a:p>
            <a:r>
              <a:rPr lang="he-IL" dirty="0"/>
              <a:t>דמות יודנרט – אדם </a:t>
            </a:r>
            <a:r>
              <a:rPr lang="he-IL" dirty="0" err="1"/>
              <a:t>צ'רניאקוב</a:t>
            </a:r>
            <a:endParaRPr lang="he-IL" dirty="0"/>
          </a:p>
        </p:txBody>
      </p:sp>
      <p:sp>
        <p:nvSpPr>
          <p:cNvPr id="3" name="מציין מיקום תוכן 2">
            <a:extLst>
              <a:ext uri="{FF2B5EF4-FFF2-40B4-BE49-F238E27FC236}">
                <a16:creationId xmlns:a16="http://schemas.microsoft.com/office/drawing/2014/main" xmlns="" id="{0F3BA2AF-2102-490B-888C-64F3B68970D5}"/>
              </a:ext>
            </a:extLst>
          </p:cNvPr>
          <p:cNvSpPr>
            <a:spLocks noGrp="1"/>
          </p:cNvSpPr>
          <p:nvPr>
            <p:ph idx="1"/>
          </p:nvPr>
        </p:nvSpPr>
        <p:spPr/>
        <p:txBody>
          <a:bodyPr/>
          <a:lstStyle/>
          <a:p>
            <a:r>
              <a:rPr lang="he-IL" dirty="0"/>
              <a:t>עם בריחת ראשי הקהילה היהודית מהגטו מונה לראש היודנרט בגטו ורשה. </a:t>
            </a:r>
          </a:p>
          <a:p>
            <a:r>
              <a:rPr lang="he-IL" dirty="0"/>
              <a:t>התמסר לניהול הגטו והקים מערכת לעזרה וטיפול בנזקקים ובצרכים השונים. </a:t>
            </a:r>
          </a:p>
          <a:p>
            <a:r>
              <a:rPr lang="he-IL" dirty="0"/>
              <a:t>נקט עמדה ליברלית ואפשר פעולות של הברחות מזון ופעילויות חשאיות. </a:t>
            </a:r>
          </a:p>
          <a:p>
            <a:r>
              <a:rPr lang="he-IL" dirty="0"/>
              <a:t>ביולי 1942 ציוו הגרמנים על </a:t>
            </a:r>
            <a:r>
              <a:rPr lang="he-IL" dirty="0" err="1"/>
              <a:t>צ'רניאקוב</a:t>
            </a:r>
            <a:r>
              <a:rPr lang="he-IL" dirty="0"/>
              <a:t> להכין רשימות של אלפי יהודים לצורך שילוחם לטרבלינקה. </a:t>
            </a:r>
            <a:r>
              <a:rPr lang="he-IL" dirty="0" err="1"/>
              <a:t>צ'רניאקוב</a:t>
            </a:r>
            <a:r>
              <a:rPr lang="he-IL" dirty="0"/>
              <a:t> סירב לשתף פעולה והתאבד.</a:t>
            </a:r>
          </a:p>
          <a:p>
            <a:endParaRPr lang="he-IL" dirty="0"/>
          </a:p>
          <a:p>
            <a:endParaRPr lang="he-IL" dirty="0"/>
          </a:p>
          <a:p>
            <a:endParaRPr lang="he-IL" dirty="0"/>
          </a:p>
        </p:txBody>
      </p:sp>
    </p:spTree>
    <p:extLst>
      <p:ext uri="{BB962C8B-B14F-4D97-AF65-F5344CB8AC3E}">
        <p14:creationId xmlns:p14="http://schemas.microsoft.com/office/powerpoint/2010/main" val="2917799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7E84CBF-BF61-4178-A1F3-8F9E941E417C}"/>
              </a:ext>
            </a:extLst>
          </p:cNvPr>
          <p:cNvSpPr>
            <a:spLocks noGrp="1"/>
          </p:cNvSpPr>
          <p:nvPr>
            <p:ph type="title"/>
          </p:nvPr>
        </p:nvSpPr>
        <p:spPr/>
        <p:txBody>
          <a:bodyPr/>
          <a:lstStyle/>
          <a:p>
            <a:r>
              <a:rPr lang="he-IL" dirty="0" smtClean="0"/>
              <a:t>האדמו"ר </a:t>
            </a:r>
            <a:r>
              <a:rPr lang="he-IL" dirty="0" err="1"/>
              <a:t>מפיאסצנה</a:t>
            </a:r>
            <a:endParaRPr lang="he-IL" dirty="0"/>
          </a:p>
        </p:txBody>
      </p:sp>
      <p:sp>
        <p:nvSpPr>
          <p:cNvPr id="3" name="מציין מיקום תוכן 2">
            <a:extLst>
              <a:ext uri="{FF2B5EF4-FFF2-40B4-BE49-F238E27FC236}">
                <a16:creationId xmlns:a16="http://schemas.microsoft.com/office/drawing/2014/main" xmlns="" id="{3A1D6DCC-EF86-4656-B014-865CBBEB3036}"/>
              </a:ext>
            </a:extLst>
          </p:cNvPr>
          <p:cNvSpPr>
            <a:spLocks noGrp="1"/>
          </p:cNvSpPr>
          <p:nvPr>
            <p:ph idx="1"/>
          </p:nvPr>
        </p:nvSpPr>
        <p:spPr/>
        <p:txBody>
          <a:bodyPr/>
          <a:lstStyle/>
          <a:p>
            <a:r>
              <a:rPr lang="he-IL" dirty="0"/>
              <a:t>עבר עם תלמידיו לתוך גטו ורשה.</a:t>
            </a:r>
          </a:p>
          <a:p>
            <a:r>
              <a:rPr lang="he-IL" dirty="0"/>
              <a:t>הוביל את הקהילה בימי השואה הקשים. </a:t>
            </a:r>
          </a:p>
          <a:p>
            <a:r>
              <a:rPr lang="he-IL" dirty="0"/>
              <a:t>נשא דרשות בהן עודד, תמך, נטע תקווה בליבם ונתן משמעות לחיים.</a:t>
            </a:r>
          </a:p>
          <a:p>
            <a:r>
              <a:rPr lang="he-IL" dirty="0"/>
              <a:t>נשלח להשמדה עם תלמידיו, כתביו הוטמנו בכד חלב בתוך ארכיון עונג שבת ונמצאו לאחר המלחמה. הספר 'אש קודש' הודפס לאחר המלחמה והוא הדרשות שהוא נשא בימי המלחמה הקשים...</a:t>
            </a:r>
          </a:p>
        </p:txBody>
      </p:sp>
    </p:spTree>
    <p:extLst>
      <p:ext uri="{BB962C8B-B14F-4D97-AF65-F5344CB8AC3E}">
        <p14:creationId xmlns:p14="http://schemas.microsoft.com/office/powerpoint/2010/main" val="272402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ª ×¡×××× ×××©×××× ××× ×¦××¨××ª ××× ××× ××ª×§××¤×ª ××©×××">
            <a:extLst>
              <a:ext uri="{FF2B5EF4-FFF2-40B4-BE49-F238E27FC236}">
                <a16:creationId xmlns:a16="http://schemas.microsoft.com/office/drawing/2014/main" xmlns="" id="{3231A33E-BA20-4063-B7F8-9666C3E633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4480"/>
            <a:ext cx="7966709" cy="676818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xmlns="" id="{79C2E7DC-492B-4547-B4CC-305BE2AAB41C}"/>
              </a:ext>
            </a:extLst>
          </p:cNvPr>
          <p:cNvSpPr/>
          <p:nvPr/>
        </p:nvSpPr>
        <p:spPr>
          <a:xfrm>
            <a:off x="0" y="445770"/>
            <a:ext cx="2480310" cy="6297930"/>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Arial" panose="020B0604020202020204" pitchFamily="34" charset="0"/>
              </a:rPr>
              <a:t>לא נלמד – לא בחומר</a:t>
            </a:r>
          </a:p>
        </p:txBody>
      </p:sp>
    </p:spTree>
    <p:extLst>
      <p:ext uri="{BB962C8B-B14F-4D97-AF65-F5344CB8AC3E}">
        <p14:creationId xmlns:p14="http://schemas.microsoft.com/office/powerpoint/2010/main" val="108569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5B88C9E7-EB23-47C6-BB32-22AE1856BAF5}"/>
              </a:ext>
            </a:extLst>
          </p:cNvPr>
          <p:cNvSpPr>
            <a:spLocks noGrp="1"/>
          </p:cNvSpPr>
          <p:nvPr>
            <p:ph type="title"/>
          </p:nvPr>
        </p:nvSpPr>
        <p:spPr>
          <a:xfrm>
            <a:off x="838200" y="35516"/>
            <a:ext cx="10515600" cy="1325563"/>
          </a:xfrm>
        </p:spPr>
        <p:txBody>
          <a:bodyPr/>
          <a:lstStyle/>
          <a:p>
            <a:pPr algn="ctr"/>
            <a:r>
              <a:rPr lang="he-IL" dirty="0" smtClean="0"/>
              <a:t>דילמת המרידה בגטאות</a:t>
            </a:r>
            <a:endParaRPr lang="he-IL" dirty="0"/>
          </a:p>
        </p:txBody>
      </p:sp>
      <p:graphicFrame>
        <p:nvGraphicFramePr>
          <p:cNvPr id="7" name="מציין מיקום תוכן 6">
            <a:extLst>
              <a:ext uri="{FF2B5EF4-FFF2-40B4-BE49-F238E27FC236}">
                <a16:creationId xmlns:a16="http://schemas.microsoft.com/office/drawing/2014/main" xmlns="" id="{1F9C56C8-29AB-4037-A661-C4E6732AEDF8}"/>
              </a:ext>
            </a:extLst>
          </p:cNvPr>
          <p:cNvGraphicFramePr>
            <a:graphicFrameLocks noGrp="1"/>
          </p:cNvGraphicFramePr>
          <p:nvPr>
            <p:ph idx="1"/>
          </p:nvPr>
        </p:nvGraphicFramePr>
        <p:xfrm>
          <a:off x="170121" y="1105786"/>
          <a:ext cx="11717079" cy="5471041"/>
        </p:xfrm>
        <a:graphic>
          <a:graphicData uri="http://schemas.openxmlformats.org/drawingml/2006/table">
            <a:tbl>
              <a:tblPr rtl="1" firstRow="1" firstCol="1" bandRow="1">
                <a:tableStyleId>{5C22544A-7EE6-4342-B048-85BDC9FD1C3A}</a:tableStyleId>
              </a:tblPr>
              <a:tblGrid>
                <a:gridCol w="2158409">
                  <a:extLst>
                    <a:ext uri="{9D8B030D-6E8A-4147-A177-3AD203B41FA5}">
                      <a16:colId xmlns:a16="http://schemas.microsoft.com/office/drawing/2014/main" xmlns="" val="3781918508"/>
                    </a:ext>
                  </a:extLst>
                </a:gridCol>
                <a:gridCol w="4779335">
                  <a:extLst>
                    <a:ext uri="{9D8B030D-6E8A-4147-A177-3AD203B41FA5}">
                      <a16:colId xmlns:a16="http://schemas.microsoft.com/office/drawing/2014/main" xmlns="" val="908120253"/>
                    </a:ext>
                  </a:extLst>
                </a:gridCol>
                <a:gridCol w="4779335">
                  <a:extLst>
                    <a:ext uri="{9D8B030D-6E8A-4147-A177-3AD203B41FA5}">
                      <a16:colId xmlns:a16="http://schemas.microsoft.com/office/drawing/2014/main" xmlns="" val="2238070944"/>
                    </a:ext>
                  </a:extLst>
                </a:gridCol>
              </a:tblGrid>
              <a:tr h="508710">
                <a:tc>
                  <a:txBody>
                    <a:bodyPr/>
                    <a:lstStyle/>
                    <a:p>
                      <a:pPr algn="ctr" rtl="1"/>
                      <a:endParaRPr lang="he-IL" sz="2400" b="1" dirty="0"/>
                    </a:p>
                  </a:txBody>
                  <a:tcPr anchor="ctr"/>
                </a:tc>
                <a:tc>
                  <a:txBody>
                    <a:bodyPr/>
                    <a:lstStyle/>
                    <a:p>
                      <a:pPr algn="ctr" rtl="1"/>
                      <a:r>
                        <a:rPr lang="he-IL" sz="2400" b="1" dirty="0"/>
                        <a:t>בעד התנגדות חמושה</a:t>
                      </a:r>
                    </a:p>
                  </a:txBody>
                  <a:tcPr anchor="ctr">
                    <a:solidFill>
                      <a:srgbClr val="00B050"/>
                    </a:solidFill>
                  </a:tcPr>
                </a:tc>
                <a:tc>
                  <a:txBody>
                    <a:bodyPr/>
                    <a:lstStyle/>
                    <a:p>
                      <a:pPr algn="ctr" rtl="1"/>
                      <a:r>
                        <a:rPr lang="he-IL" sz="2400" b="1" dirty="0"/>
                        <a:t>נגד התנגדות חמושה</a:t>
                      </a:r>
                    </a:p>
                  </a:txBody>
                  <a:tcPr anchor="ctr">
                    <a:solidFill>
                      <a:srgbClr val="FF0000"/>
                    </a:solidFill>
                  </a:tcPr>
                </a:tc>
                <a:extLst>
                  <a:ext uri="{0D108BD9-81ED-4DB2-BD59-A6C34878D82A}">
                    <a16:rowId xmlns:a16="http://schemas.microsoft.com/office/drawing/2014/main" xmlns="" val="2509723545"/>
                  </a:ext>
                </a:extLst>
              </a:tr>
              <a:tr h="1254355">
                <a:tc>
                  <a:txBody>
                    <a:bodyPr/>
                    <a:lstStyle/>
                    <a:p>
                      <a:pPr algn="ctr" rtl="1"/>
                      <a:r>
                        <a:rPr lang="he-IL" sz="2400" dirty="0"/>
                        <a:t>מה ניתן להרוויח? למה כן?</a:t>
                      </a:r>
                    </a:p>
                  </a:txBody>
                  <a:tcPr anchor="ctr"/>
                </a:tc>
                <a:tc>
                  <a:txBody>
                    <a:bodyPr/>
                    <a:lstStyle/>
                    <a:p>
                      <a:pPr algn="ctr" rtl="1"/>
                      <a:r>
                        <a:rPr lang="he-IL" sz="2400" dirty="0"/>
                        <a:t>מוות בכבוד, גאווה, מופת לדורות הבאים, פגיעה בנאצים ובפעולותיהם</a:t>
                      </a:r>
                    </a:p>
                  </a:txBody>
                  <a:tcPr anchor="ctr"/>
                </a:tc>
                <a:tc>
                  <a:txBody>
                    <a:bodyPr/>
                    <a:lstStyle/>
                    <a:p>
                      <a:pPr algn="ctr" rtl="1"/>
                      <a:r>
                        <a:rPr lang="he-IL" sz="2400" dirty="0"/>
                        <a:t>יש סיכוי לשרוד אם הגטו ימשיך מספיק זמן בלי בלגן, לחימה רק מסכנת את הכול</a:t>
                      </a:r>
                    </a:p>
                  </a:txBody>
                  <a:tcPr anchor="ctr"/>
                </a:tc>
                <a:extLst>
                  <a:ext uri="{0D108BD9-81ED-4DB2-BD59-A6C34878D82A}">
                    <a16:rowId xmlns:a16="http://schemas.microsoft.com/office/drawing/2014/main" xmlns="" val="239012249"/>
                  </a:ext>
                </a:extLst>
              </a:tr>
              <a:tr h="1630661">
                <a:tc>
                  <a:txBody>
                    <a:bodyPr/>
                    <a:lstStyle/>
                    <a:p>
                      <a:pPr algn="ctr" rtl="1"/>
                      <a:r>
                        <a:rPr lang="he-IL" sz="2400" dirty="0"/>
                        <a:t>מה החשש? למה לא?</a:t>
                      </a:r>
                    </a:p>
                  </a:txBody>
                  <a:tcPr anchor="ctr"/>
                </a:tc>
                <a:tc>
                  <a:txBody>
                    <a:bodyPr/>
                    <a:lstStyle/>
                    <a:p>
                      <a:pPr algn="ctr" rtl="1"/>
                      <a:r>
                        <a:rPr lang="he-IL" sz="2400" dirty="0"/>
                        <a:t>חיסול מהיר יותר של הגטו, מחסור בנשק ואמצעים, ענישה קולקטיבית (אם ימרדו או יברחו יענישו את שאר האנשים), דאגה למשפחה שמאחור</a:t>
                      </a:r>
                    </a:p>
                  </a:txBody>
                  <a:tcPr anchor="ctr"/>
                </a:tc>
                <a:tc>
                  <a:txBody>
                    <a:bodyPr/>
                    <a:lstStyle/>
                    <a:p>
                      <a:pPr algn="ctr" rtl="1"/>
                      <a:r>
                        <a:rPr lang="he-IL" sz="2400" dirty="0"/>
                        <a:t>אולי הגרמנים פשוט יחסלו את הגטו בלי קשר למעשי היהודים, אולי הציות רק מקל עליהם את העבודה והורג יותר בסך הכולל</a:t>
                      </a:r>
                    </a:p>
                  </a:txBody>
                  <a:tcPr anchor="ctr"/>
                </a:tc>
                <a:extLst>
                  <a:ext uri="{0D108BD9-81ED-4DB2-BD59-A6C34878D82A}">
                    <a16:rowId xmlns:a16="http://schemas.microsoft.com/office/drawing/2014/main" xmlns="" val="4217782396"/>
                  </a:ext>
                </a:extLst>
              </a:tr>
              <a:tr h="125435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dirty="0"/>
                        <a:t>הסיכוי לחיים</a:t>
                      </a:r>
                    </a:p>
                  </a:txBody>
                  <a:tcPr anchor="ctr"/>
                </a:tc>
                <a:tc>
                  <a:txBody>
                    <a:bodyPr/>
                    <a:lstStyle/>
                    <a:p>
                      <a:pPr algn="ctr" rtl="1"/>
                      <a:r>
                        <a:rPr lang="he-IL" sz="2400" dirty="0"/>
                        <a:t>ניתן אולי להציל מעטים דרך המרד, כאשר הימנעות עלולה להוביל לחיסול כולם</a:t>
                      </a:r>
                    </a:p>
                  </a:txBody>
                  <a:tcPr anchor="ctr"/>
                </a:tc>
                <a:tc>
                  <a:txBody>
                    <a:bodyPr/>
                    <a:lstStyle/>
                    <a:p>
                      <a:pPr algn="ctr" rtl="1"/>
                      <a:r>
                        <a:rPr lang="he-IL" sz="2400" dirty="0"/>
                        <a:t>ציות ועמידה ברצון הגרמנים עשויים להציל את אנשי הגטו ובטח להרוויח זמן עד חיסול הגטו</a:t>
                      </a:r>
                    </a:p>
                  </a:txBody>
                  <a:tcPr anchor="ctr"/>
                </a:tc>
                <a:extLst>
                  <a:ext uri="{0D108BD9-81ED-4DB2-BD59-A6C34878D82A}">
                    <a16:rowId xmlns:a16="http://schemas.microsoft.com/office/drawing/2014/main" xmlns="" val="1133105411"/>
                  </a:ext>
                </a:extLst>
              </a:tr>
              <a:tr h="508710">
                <a:tc>
                  <a:txBody>
                    <a:bodyPr/>
                    <a:lstStyle/>
                    <a:p>
                      <a:pPr algn="ctr" rtl="1"/>
                      <a:r>
                        <a:rPr lang="he-IL" sz="2400" dirty="0"/>
                        <a:t>מי האוכלוסייה? (גיל/מעמד)</a:t>
                      </a:r>
                    </a:p>
                  </a:txBody>
                  <a:tcPr anchor="ctr"/>
                </a:tc>
                <a:tc>
                  <a:txBody>
                    <a:bodyPr/>
                    <a:lstStyle/>
                    <a:p>
                      <a:pPr algn="ctr" rtl="1"/>
                      <a:r>
                        <a:rPr lang="he-IL" sz="2400" dirty="0"/>
                        <a:t>צעירים, פשוטי עם</a:t>
                      </a:r>
                    </a:p>
                  </a:txBody>
                  <a:tcPr anchor="ctr"/>
                </a:tc>
                <a:tc>
                  <a:txBody>
                    <a:bodyPr/>
                    <a:lstStyle/>
                    <a:p>
                      <a:pPr algn="ctr" rtl="1"/>
                      <a:r>
                        <a:rPr lang="he-IL" sz="2400" dirty="0"/>
                        <a:t>מבוגרים, הנהגה</a:t>
                      </a:r>
                    </a:p>
                  </a:txBody>
                  <a:tcPr anchor="ctr"/>
                </a:tc>
                <a:extLst>
                  <a:ext uri="{0D108BD9-81ED-4DB2-BD59-A6C34878D82A}">
                    <a16:rowId xmlns:a16="http://schemas.microsoft.com/office/drawing/2014/main" xmlns="" val="3193988440"/>
                  </a:ext>
                </a:extLst>
              </a:tr>
            </a:tbl>
          </a:graphicData>
        </a:graphic>
      </p:graphicFrame>
    </p:spTree>
    <p:extLst>
      <p:ext uri="{BB962C8B-B14F-4D97-AF65-F5344CB8AC3E}">
        <p14:creationId xmlns:p14="http://schemas.microsoft.com/office/powerpoint/2010/main" val="8148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a16="http://schemas.microsoft.com/office/drawing/2014/main" xmlns="" id="{081BF18C-CF9F-4B40-8BD0-85C4A88A33F1}"/>
              </a:ext>
            </a:extLst>
          </p:cNvPr>
          <p:cNvSpPr>
            <a:spLocks noGrp="1"/>
          </p:cNvSpPr>
          <p:nvPr>
            <p:ph idx="1"/>
          </p:nvPr>
        </p:nvSpPr>
        <p:spPr/>
        <p:txBody>
          <a:bodyPr/>
          <a:lstStyle/>
          <a:p>
            <a:r>
              <a:rPr lang="he-IL" dirty="0"/>
              <a:t>תעמולה נאצית </a:t>
            </a:r>
            <a:r>
              <a:rPr lang="he-IL" dirty="0" err="1"/>
              <a:t>אנטי־יהודית</a:t>
            </a:r>
            <a:endParaRPr lang="he-IL" dirty="0"/>
          </a:p>
          <a:p>
            <a:pPr lvl="1"/>
            <a:r>
              <a:rPr lang="he-IL" dirty="0"/>
              <a:t>האשמת היהודים בכל צרות המדינה</a:t>
            </a:r>
          </a:p>
          <a:p>
            <a:pPr lvl="1"/>
            <a:r>
              <a:rPr lang="he-IL" dirty="0"/>
              <a:t>דמוניזציה - הפיכת היהודי לשטן עלי אדמות</a:t>
            </a:r>
          </a:p>
          <a:p>
            <a:pPr lvl="1"/>
            <a:r>
              <a:rPr lang="he-IL" dirty="0"/>
              <a:t>היהדות המציאה את המוסר והרחמים שזה נוגד את העקרונות הנאציים</a:t>
            </a:r>
          </a:p>
          <a:p>
            <a:r>
              <a:rPr lang="he-IL" dirty="0"/>
              <a:t>חרם כלכלי נגד היהודים </a:t>
            </a:r>
          </a:p>
          <a:p>
            <a:pPr lvl="1"/>
            <a:r>
              <a:rPr lang="he-IL" dirty="0"/>
              <a:t>יום החרם, פעולות נגד עסקים יהודיים...</a:t>
            </a:r>
          </a:p>
          <a:p>
            <a:r>
              <a:rPr lang="he-IL" dirty="0" err="1"/>
              <a:t>אריזציה</a:t>
            </a:r>
            <a:r>
              <a:rPr lang="he-IL" dirty="0"/>
              <a:t>: החרמת הרכוש היהודי והוצאת היהודים מן החברה ומוסדותיה</a:t>
            </a:r>
          </a:p>
          <a:p>
            <a:pPr lvl="1"/>
            <a:r>
              <a:rPr lang="he-IL" dirty="0" err="1"/>
              <a:t>אריזציה</a:t>
            </a:r>
            <a:r>
              <a:rPr lang="he-IL" dirty="0"/>
              <a:t>, השתלטות על רכוש ומפעלים והעברה לידיים אריות</a:t>
            </a:r>
          </a:p>
          <a:p>
            <a:pPr lvl="1"/>
            <a:r>
              <a:rPr lang="he-IL" dirty="0"/>
              <a:t>חוק החזרת הפקידות המקצועית על כנה</a:t>
            </a:r>
          </a:p>
          <a:p>
            <a:pPr lvl="1"/>
            <a:r>
              <a:rPr lang="he-IL" dirty="0"/>
              <a:t>חוק גודש באוניברסיטאות</a:t>
            </a:r>
          </a:p>
        </p:txBody>
      </p:sp>
      <p:sp>
        <p:nvSpPr>
          <p:cNvPr id="4" name="מלבן 3">
            <a:hlinkClick r:id="rId2"/>
            <a:extLst>
              <a:ext uri="{FF2B5EF4-FFF2-40B4-BE49-F238E27FC236}">
                <a16:creationId xmlns:a16="http://schemas.microsoft.com/office/drawing/2014/main" xmlns=""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pic>
        <p:nvPicPr>
          <p:cNvPr id="5" name="Google Shape;73;p15">
            <a:extLst>
              <a:ext uri="{FF2B5EF4-FFF2-40B4-BE49-F238E27FC236}">
                <a16:creationId xmlns:a16="http://schemas.microsoft.com/office/drawing/2014/main" xmlns="" id="{63102B9E-FD95-40D0-A972-3B73C54872B0}"/>
              </a:ext>
            </a:extLst>
          </p:cNvPr>
          <p:cNvPicPr preferRelativeResize="0"/>
          <p:nvPr/>
        </p:nvPicPr>
        <p:blipFill rotWithShape="1">
          <a:blip r:embed="rId3">
            <a:alphaModFix/>
          </a:blip>
          <a:srcRect r="-8979" b="-9481"/>
          <a:stretch/>
        </p:blipFill>
        <p:spPr>
          <a:xfrm>
            <a:off x="838200" y="1027906"/>
            <a:ext cx="2673044" cy="2055812"/>
          </a:xfrm>
          <a:prstGeom prst="rect">
            <a:avLst/>
          </a:prstGeom>
          <a:noFill/>
          <a:ln>
            <a:noFill/>
          </a:ln>
        </p:spPr>
      </p:pic>
    </p:spTree>
    <p:extLst>
      <p:ext uri="{BB962C8B-B14F-4D97-AF65-F5344CB8AC3E}">
        <p14:creationId xmlns:p14="http://schemas.microsoft.com/office/powerpoint/2010/main" val="78811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a16="http://schemas.microsoft.com/office/drawing/2014/main" xmlns="" id="{081BF18C-CF9F-4B40-8BD0-85C4A88A33F1}"/>
              </a:ext>
            </a:extLst>
          </p:cNvPr>
          <p:cNvSpPr>
            <a:spLocks noGrp="1"/>
          </p:cNvSpPr>
          <p:nvPr>
            <p:ph idx="1"/>
          </p:nvPr>
        </p:nvSpPr>
        <p:spPr/>
        <p:txBody>
          <a:bodyPr/>
          <a:lstStyle/>
          <a:p>
            <a:r>
              <a:rPr lang="he-IL" dirty="0"/>
              <a:t>חוקי נירנברג 1935</a:t>
            </a:r>
          </a:p>
          <a:p>
            <a:pPr lvl="1"/>
            <a:r>
              <a:rPr lang="he-IL" dirty="0"/>
              <a:t>חוק אזרחות הרייך</a:t>
            </a:r>
          </a:p>
          <a:p>
            <a:pPr lvl="1"/>
            <a:r>
              <a:rPr lang="he-IL" dirty="0"/>
              <a:t>חוק הגנת הדם</a:t>
            </a:r>
          </a:p>
          <a:p>
            <a:pPr lvl="1"/>
            <a:r>
              <a:rPr lang="he-IL" dirty="0">
                <a:hlinkClick r:id="rId2"/>
              </a:rPr>
              <a:t>סרטון מסכם </a:t>
            </a:r>
            <a:endParaRPr lang="he-IL" dirty="0"/>
          </a:p>
          <a:p>
            <a:pPr marL="457200" lvl="1" indent="0">
              <a:buNone/>
            </a:pPr>
            <a:endParaRPr lang="he-IL" dirty="0"/>
          </a:p>
          <a:p>
            <a:r>
              <a:rPr lang="he-IL" dirty="0"/>
              <a:t>שנת 1938 – המפנה</a:t>
            </a:r>
          </a:p>
          <a:p>
            <a:pPr lvl="1"/>
            <a:r>
              <a:rPr lang="he-IL" dirty="0"/>
              <a:t>גירוש </a:t>
            </a:r>
            <a:r>
              <a:rPr lang="he-IL" dirty="0" err="1"/>
              <a:t>זבונשין</a:t>
            </a:r>
            <a:endParaRPr lang="he-IL" dirty="0"/>
          </a:p>
          <a:p>
            <a:pPr lvl="1"/>
            <a:r>
              <a:rPr lang="he-IL" dirty="0"/>
              <a:t>ליל הבדולח</a:t>
            </a:r>
          </a:p>
          <a:p>
            <a:pPr lvl="1"/>
            <a:r>
              <a:rPr lang="he-IL" dirty="0"/>
              <a:t>מאסרים המוניים</a:t>
            </a:r>
          </a:p>
          <a:p>
            <a:pPr lvl="1"/>
            <a:endParaRPr lang="he-IL" dirty="0"/>
          </a:p>
        </p:txBody>
      </p:sp>
      <p:sp>
        <p:nvSpPr>
          <p:cNvPr id="4" name="מלבן 3">
            <a:hlinkClick r:id="rId3"/>
            <a:extLst>
              <a:ext uri="{FF2B5EF4-FFF2-40B4-BE49-F238E27FC236}">
                <a16:creationId xmlns:a16="http://schemas.microsoft.com/office/drawing/2014/main" xmlns=""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spTree>
    <p:extLst>
      <p:ext uri="{BB962C8B-B14F-4D97-AF65-F5344CB8AC3E}">
        <p14:creationId xmlns:p14="http://schemas.microsoft.com/office/powerpoint/2010/main" val="58312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D8D557A-DDF4-43E4-BB8B-492890734FCF}"/>
              </a:ext>
            </a:extLst>
          </p:cNvPr>
          <p:cNvSpPr>
            <a:spLocks noGrp="1"/>
          </p:cNvSpPr>
          <p:nvPr>
            <p:ph type="title"/>
          </p:nvPr>
        </p:nvSpPr>
        <p:spPr/>
        <p:txBody>
          <a:bodyPr/>
          <a:lstStyle/>
          <a:p>
            <a:r>
              <a:rPr lang="he-IL" dirty="0"/>
              <a:t>מלחמת העולם השנייה</a:t>
            </a:r>
          </a:p>
        </p:txBody>
      </p:sp>
      <p:sp>
        <p:nvSpPr>
          <p:cNvPr id="3" name="מציין מיקום טקסט 2">
            <a:extLst>
              <a:ext uri="{FF2B5EF4-FFF2-40B4-BE49-F238E27FC236}">
                <a16:creationId xmlns:a16="http://schemas.microsoft.com/office/drawing/2014/main" xmlns="" id="{76AA0A81-C5CF-4979-B603-D1CF6CBA98BC}"/>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9605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xmlns="" id="{66FCC614-C463-43C9-B42D-FCA21626FF3D}"/>
              </a:ext>
            </a:extLst>
          </p:cNvPr>
          <p:cNvSpPr>
            <a:spLocks noGrp="1"/>
          </p:cNvSpPr>
          <p:nvPr>
            <p:ph type="title"/>
          </p:nvPr>
        </p:nvSpPr>
        <p:spPr/>
        <p:txBody>
          <a:bodyPr/>
          <a:lstStyle/>
          <a:p>
            <a:r>
              <a:rPr lang="he-IL" dirty="0"/>
              <a:t>הכוחות במלחמה</a:t>
            </a:r>
          </a:p>
        </p:txBody>
      </p:sp>
      <p:sp>
        <p:nvSpPr>
          <p:cNvPr id="8" name="מציין מיקום טקסט 7">
            <a:extLst>
              <a:ext uri="{FF2B5EF4-FFF2-40B4-BE49-F238E27FC236}">
                <a16:creationId xmlns:a16="http://schemas.microsoft.com/office/drawing/2014/main" xmlns="" id="{CEB30B11-5059-4F80-866B-F2B70119755B}"/>
              </a:ext>
            </a:extLst>
          </p:cNvPr>
          <p:cNvSpPr>
            <a:spLocks noGrp="1"/>
          </p:cNvSpPr>
          <p:nvPr>
            <p:ph type="body" idx="1"/>
          </p:nvPr>
        </p:nvSpPr>
        <p:spPr/>
        <p:txBody>
          <a:bodyPr/>
          <a:lstStyle/>
          <a:p>
            <a:r>
              <a:rPr lang="he-IL" dirty="0"/>
              <a:t>מדינות הציר</a:t>
            </a:r>
          </a:p>
        </p:txBody>
      </p:sp>
      <p:sp>
        <p:nvSpPr>
          <p:cNvPr id="9" name="מציין מיקום תוכן 8">
            <a:extLst>
              <a:ext uri="{FF2B5EF4-FFF2-40B4-BE49-F238E27FC236}">
                <a16:creationId xmlns:a16="http://schemas.microsoft.com/office/drawing/2014/main" xmlns="" id="{ADD354B4-9140-4C32-8FE1-519D11F8F3EB}"/>
              </a:ext>
            </a:extLst>
          </p:cNvPr>
          <p:cNvSpPr>
            <a:spLocks noGrp="1"/>
          </p:cNvSpPr>
          <p:nvPr>
            <p:ph sz="half" idx="2"/>
          </p:nvPr>
        </p:nvSpPr>
        <p:spPr/>
        <p:txBody>
          <a:bodyPr/>
          <a:lstStyle/>
          <a:p>
            <a:r>
              <a:rPr lang="he-IL" dirty="0"/>
              <a:t>גרמניה הנאצית</a:t>
            </a:r>
          </a:p>
          <a:p>
            <a:r>
              <a:rPr lang="he-IL" dirty="0"/>
              <a:t>איטליה</a:t>
            </a:r>
          </a:p>
          <a:p>
            <a:r>
              <a:rPr lang="he-IL" dirty="0" smtClean="0"/>
              <a:t>יפן</a:t>
            </a:r>
            <a:endParaRPr lang="he-IL" dirty="0"/>
          </a:p>
        </p:txBody>
      </p:sp>
      <p:sp>
        <p:nvSpPr>
          <p:cNvPr id="10" name="מציין מיקום טקסט 9">
            <a:extLst>
              <a:ext uri="{FF2B5EF4-FFF2-40B4-BE49-F238E27FC236}">
                <a16:creationId xmlns:a16="http://schemas.microsoft.com/office/drawing/2014/main" xmlns="" id="{07BDF566-6398-438B-B649-35EE23D9E4A5}"/>
              </a:ext>
            </a:extLst>
          </p:cNvPr>
          <p:cNvSpPr>
            <a:spLocks noGrp="1"/>
          </p:cNvSpPr>
          <p:nvPr>
            <p:ph type="body" sz="quarter" idx="3"/>
          </p:nvPr>
        </p:nvSpPr>
        <p:spPr/>
        <p:txBody>
          <a:bodyPr/>
          <a:lstStyle/>
          <a:p>
            <a:r>
              <a:rPr lang="he-IL" dirty="0"/>
              <a:t>בעלות הברית</a:t>
            </a:r>
          </a:p>
        </p:txBody>
      </p:sp>
      <p:sp>
        <p:nvSpPr>
          <p:cNvPr id="11" name="מציין מיקום תוכן 10">
            <a:extLst>
              <a:ext uri="{FF2B5EF4-FFF2-40B4-BE49-F238E27FC236}">
                <a16:creationId xmlns:a16="http://schemas.microsoft.com/office/drawing/2014/main" xmlns="" id="{73643108-B303-4017-9BDD-CAD046A61389}"/>
              </a:ext>
            </a:extLst>
          </p:cNvPr>
          <p:cNvSpPr>
            <a:spLocks noGrp="1"/>
          </p:cNvSpPr>
          <p:nvPr>
            <p:ph sz="quarter" idx="4"/>
          </p:nvPr>
        </p:nvSpPr>
        <p:spPr/>
        <p:txBody>
          <a:bodyPr/>
          <a:lstStyle/>
          <a:p>
            <a:r>
              <a:rPr lang="he-IL" dirty="0"/>
              <a:t>בריטניה</a:t>
            </a:r>
          </a:p>
          <a:p>
            <a:r>
              <a:rPr lang="he-IL" dirty="0" smtClean="0"/>
              <a:t>צרפת</a:t>
            </a:r>
          </a:p>
          <a:p>
            <a:r>
              <a:rPr lang="he-IL" dirty="0" smtClean="0"/>
              <a:t>ברית המועצות –מצטרפת בעקבות מבצע </a:t>
            </a:r>
            <a:r>
              <a:rPr lang="he-IL" dirty="0" err="1" smtClean="0"/>
              <a:t>ברברוסה</a:t>
            </a:r>
            <a:r>
              <a:rPr lang="he-IL" dirty="0" smtClean="0"/>
              <a:t> בקיץ 1941</a:t>
            </a:r>
          </a:p>
          <a:p>
            <a:r>
              <a:rPr lang="he-IL" dirty="0" smtClean="0"/>
              <a:t>ארצות הברית-מצטרפת בעקבות ההתקפה היפנית בפרל </a:t>
            </a:r>
            <a:r>
              <a:rPr lang="he-IL" dirty="0" err="1" smtClean="0"/>
              <a:t>הרבור</a:t>
            </a:r>
            <a:endParaRPr lang="he-IL" dirty="0"/>
          </a:p>
        </p:txBody>
      </p:sp>
    </p:spTree>
    <p:extLst>
      <p:ext uri="{BB962C8B-B14F-4D97-AF65-F5344CB8AC3E}">
        <p14:creationId xmlns:p14="http://schemas.microsoft.com/office/powerpoint/2010/main" val="225248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C39FA1-5E4A-4081-A539-66250A92370B}"/>
              </a:ext>
            </a:extLst>
          </p:cNvPr>
          <p:cNvSpPr>
            <a:spLocks noGrp="1"/>
          </p:cNvSpPr>
          <p:nvPr>
            <p:ph type="title"/>
          </p:nvPr>
        </p:nvSpPr>
        <p:spPr/>
        <p:txBody>
          <a:bodyPr/>
          <a:lstStyle/>
          <a:p>
            <a:r>
              <a:rPr lang="he-IL" dirty="0"/>
              <a:t>שלבי המלחמה</a:t>
            </a:r>
          </a:p>
        </p:txBody>
      </p:sp>
      <p:sp>
        <p:nvSpPr>
          <p:cNvPr id="3" name="מציין מיקום תוכן 2">
            <a:extLst>
              <a:ext uri="{FF2B5EF4-FFF2-40B4-BE49-F238E27FC236}">
                <a16:creationId xmlns:a16="http://schemas.microsoft.com/office/drawing/2014/main" xmlns="" id="{B2FC2759-424B-497A-B804-695AB6134E77}"/>
              </a:ext>
            </a:extLst>
          </p:cNvPr>
          <p:cNvSpPr>
            <a:spLocks noGrp="1"/>
          </p:cNvSpPr>
          <p:nvPr>
            <p:ph idx="1"/>
          </p:nvPr>
        </p:nvSpPr>
        <p:spPr/>
        <p:txBody>
          <a:bodyPr>
            <a:normAutofit/>
          </a:bodyPr>
          <a:lstStyle/>
          <a:p>
            <a:pPr marL="514350" indent="-514350">
              <a:buFont typeface="+mj-lt"/>
              <a:buAutoNum type="arabicPeriod"/>
            </a:pPr>
            <a:r>
              <a:rPr lang="he-IL" sz="3600" dirty="0"/>
              <a:t>1939-1941:</a:t>
            </a:r>
            <a:r>
              <a:rPr lang="en-US" sz="3600" dirty="0"/>
              <a:t> </a:t>
            </a:r>
            <a:r>
              <a:rPr lang="he-IL" sz="3600" dirty="0"/>
              <a:t>כיבושי מדינות הציר</a:t>
            </a:r>
          </a:p>
          <a:p>
            <a:pPr marL="514350" indent="-514350">
              <a:buFont typeface="+mj-lt"/>
              <a:buAutoNum type="arabicPeriod"/>
            </a:pPr>
            <a:r>
              <a:rPr lang="he-IL" sz="3600" dirty="0"/>
              <a:t>1941-1942: ממלחמה אירופאית למלחמה עולמית</a:t>
            </a:r>
          </a:p>
          <a:p>
            <a:pPr marL="514350" indent="-514350">
              <a:buFont typeface="+mj-lt"/>
              <a:buAutoNum type="arabicPeriod"/>
            </a:pPr>
            <a:r>
              <a:rPr lang="he-IL" sz="3600" dirty="0" smtClean="0"/>
              <a:t>1942-1943</a:t>
            </a:r>
            <a:r>
              <a:rPr lang="he-IL" sz="3600" dirty="0"/>
              <a:t>: המפנה </a:t>
            </a:r>
            <a:r>
              <a:rPr lang="he-IL" sz="3600" dirty="0" smtClean="0"/>
              <a:t>במלחמה</a:t>
            </a:r>
          </a:p>
          <a:p>
            <a:pPr marL="514350" indent="-514350">
              <a:buFont typeface="+mj-lt"/>
              <a:buAutoNum type="arabicPeriod"/>
            </a:pPr>
            <a:r>
              <a:rPr lang="he-IL" sz="3600" dirty="0" smtClean="0"/>
              <a:t>1944-1945</a:t>
            </a:r>
            <a:r>
              <a:rPr lang="he-IL" sz="3600" dirty="0"/>
              <a:t>: הכרעה וניצחון בעלות הברית</a:t>
            </a:r>
          </a:p>
        </p:txBody>
      </p:sp>
      <p:graphicFrame>
        <p:nvGraphicFramePr>
          <p:cNvPr id="4" name="טבלה 3">
            <a:extLst>
              <a:ext uri="{FF2B5EF4-FFF2-40B4-BE49-F238E27FC236}">
                <a16:creationId xmlns:a16="http://schemas.microsoft.com/office/drawing/2014/main" xmlns="" id="{4C6A5548-C238-45C6-9FA4-A454104F3F77}"/>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a16="http://schemas.microsoft.com/office/drawing/2014/main" xmlns="" val="2042680630"/>
                    </a:ext>
                  </a:extLst>
                </a:gridCol>
                <a:gridCol w="1062000">
                  <a:extLst>
                    <a:ext uri="{9D8B030D-6E8A-4147-A177-3AD203B41FA5}">
                      <a16:colId xmlns:a16="http://schemas.microsoft.com/office/drawing/2014/main" xmlns=""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tc>
                <a:extLst>
                  <a:ext uri="{0D108BD9-81ED-4DB2-BD59-A6C34878D82A}">
                    <a16:rowId xmlns:a16="http://schemas.microsoft.com/office/drawing/2014/main" xmlns=""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a16="http://schemas.microsoft.com/office/drawing/2014/main" xmlns="" val="2606640051"/>
                  </a:ext>
                </a:extLst>
              </a:tr>
            </a:tbl>
          </a:graphicData>
        </a:graphic>
      </p:graphicFrame>
    </p:spTree>
    <p:extLst>
      <p:ext uri="{BB962C8B-B14F-4D97-AF65-F5344CB8AC3E}">
        <p14:creationId xmlns:p14="http://schemas.microsoft.com/office/powerpoint/2010/main" val="197344201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32742</TotalTime>
  <Words>1971</Words>
  <Application>Microsoft Office PowerPoint</Application>
  <PresentationFormat>מסך רחב</PresentationFormat>
  <Paragraphs>234</Paragraphs>
  <Slides>43</Slides>
  <Notes>8</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43</vt:i4>
      </vt:variant>
    </vt:vector>
  </HeadingPairs>
  <TitlesOfParts>
    <vt:vector size="48" baseType="lpstr">
      <vt:lpstr>Arial</vt:lpstr>
      <vt:lpstr>Calibri</vt:lpstr>
      <vt:lpstr>Calibri Light</vt:lpstr>
      <vt:lpstr>Times New Roman</vt:lpstr>
      <vt:lpstr>ערכת נושא Office</vt:lpstr>
      <vt:lpstr>ספר שני –  חורבן וגבורה נאציזם ושואה</vt:lpstr>
      <vt:lpstr>נאציזם</vt:lpstr>
      <vt:lpstr>סוגי אנטישמיות</vt:lpstr>
      <vt:lpstr>עקרונות האידיאולוגיה הנאצית</vt:lpstr>
      <vt:lpstr>מגמות במדיניות האנטי־יהודית, 1933-1938 : השפלה, בידוד והגירה, חקיקה ונישול</vt:lpstr>
      <vt:lpstr>מגמות במדיניות האנטי־יהודית, 1933-1938 : השפלה, בידוד והגירה, חקיקה ונישול</vt:lpstr>
      <vt:lpstr>מלחמת העולם השנייה</vt:lpstr>
      <vt:lpstr>הכוחות במלחמה</vt:lpstr>
      <vt:lpstr>שלבי המלחמה</vt:lpstr>
      <vt:lpstr>שלבי המלחמה (1) 1939-1941: כיבושי מדינות הציר</vt:lpstr>
      <vt:lpstr>כיבושי מדינות הציר</vt:lpstr>
      <vt:lpstr>שלבי המלחמה (2) 1941-1942: ממלחמה אירופאית למלחמה עולמית</vt:lpstr>
      <vt:lpstr>שלבי המלחמה (2) 1941-1942: ממלחמה אירופאית למלחמה עולמית</vt:lpstr>
      <vt:lpstr>שלב 3 – המפנה במלחמה</vt:lpstr>
      <vt:lpstr>שלב 4 - הכרעה</vt:lpstr>
      <vt:lpstr>השואה</vt:lpstr>
      <vt:lpstr>תחילת המלחמה: 1939-1941 באזורים הכבושים</vt:lpstr>
      <vt:lpstr>למה כיבוש פולין הוביל להחרפת הצעדים נגד היהודים?</vt:lpstr>
      <vt:lpstr>אגרת הבזק - היידריך</vt:lpstr>
      <vt:lpstr>'הפתרון הסופי' – 1941-1945</vt:lpstr>
      <vt:lpstr>הקשר האידיאולוגי</vt:lpstr>
      <vt:lpstr>הקשר הנסיבתי</vt:lpstr>
      <vt:lpstr>שלבי ההשמדה</vt:lpstr>
      <vt:lpstr>בורות הירי</vt:lpstr>
      <vt:lpstr>משאיות הגז</vt:lpstr>
      <vt:lpstr>מצגת של PowerPoint</vt:lpstr>
      <vt:lpstr>ועידת ואנזה</vt:lpstr>
      <vt:lpstr>מסמך מתוך ועידת ואנזה</vt:lpstr>
      <vt:lpstr>השמדה בגז</vt:lpstr>
      <vt:lpstr>מצגת של PowerPoint</vt:lpstr>
      <vt:lpstr>מחנות אושוויץ-בירקנאו ומידאנק</vt:lpstr>
      <vt:lpstr>תהליך השילוח מהגטאות</vt:lpstr>
      <vt:lpstr>חסידי אומות העולם</vt:lpstr>
      <vt:lpstr>מצגת של PowerPoint</vt:lpstr>
      <vt:lpstr>מצגת של PowerPoint</vt:lpstr>
      <vt:lpstr>התמודדות היהודים עם מציאות החיים בזמן השואה</vt:lpstr>
      <vt:lpstr>קידוש החיים</vt:lpstr>
      <vt:lpstr>קידוש החיים = גם שמירה על ערכים וצלם אנוש</vt:lpstr>
      <vt:lpstr>היודנרט</vt:lpstr>
      <vt:lpstr>דמות יודנרט – אדם צ'רניאקוב</vt:lpstr>
      <vt:lpstr>האדמו"ר מפיאסצנה</vt:lpstr>
      <vt:lpstr>מצגת של PowerPoint</vt:lpstr>
      <vt:lpstr>דילמת המרידה בגטאות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Ronit</cp:lastModifiedBy>
  <cp:revision>49</cp:revision>
  <dcterms:created xsi:type="dcterms:W3CDTF">2020-03-31T19:30:05Z</dcterms:created>
  <dcterms:modified xsi:type="dcterms:W3CDTF">2022-02-10T19:55:28Z</dcterms:modified>
</cp:coreProperties>
</file>