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78" r:id="rId2"/>
    <p:sldId id="258" r:id="rId3"/>
    <p:sldId id="259" r:id="rId4"/>
    <p:sldId id="276" r:id="rId5"/>
    <p:sldId id="260" r:id="rId6"/>
    <p:sldId id="261" r:id="rId7"/>
    <p:sldId id="262" r:id="rId8"/>
    <p:sldId id="263" r:id="rId9"/>
    <p:sldId id="264" r:id="rId10"/>
    <p:sldId id="265" r:id="rId11"/>
    <p:sldId id="274" r:id="rId12"/>
    <p:sldId id="268" r:id="rId13"/>
    <p:sldId id="266" r:id="rId14"/>
    <p:sldId id="269" r:id="rId15"/>
    <p:sldId id="270" r:id="rId16"/>
    <p:sldId id="271" r:id="rId17"/>
    <p:sldId id="272" r:id="rId18"/>
    <p:sldId id="273" r:id="rId19"/>
    <p:sldId id="275" r:id="rId20"/>
    <p:sldId id="267" r:id="rId21"/>
    <p:sldId id="257" r:id="rId22"/>
    <p:sldId id="277" r:id="rId23"/>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034" autoAdjust="0"/>
    <p:restoredTop sz="94660"/>
  </p:normalViewPr>
  <p:slideViewPr>
    <p:cSldViewPr snapToGrid="0">
      <p:cViewPr varScale="1">
        <p:scale>
          <a:sx n="50" d="100"/>
          <a:sy n="50" d="100"/>
        </p:scale>
        <p:origin x="62" y="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F2447AD-9894-4110-8E9D-1643E66F51C1}"/>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EE84C57F-5CB0-4E2D-B28D-206989B12C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614C1BE1-CB48-44D4-A6E6-F46760A7F956}"/>
              </a:ext>
            </a:extLst>
          </p:cNvPr>
          <p:cNvSpPr>
            <a:spLocks noGrp="1"/>
          </p:cNvSpPr>
          <p:nvPr>
            <p:ph type="dt" sz="half" idx="10"/>
          </p:nvPr>
        </p:nvSpPr>
        <p:spPr/>
        <p:txBody>
          <a:bodyPr/>
          <a:lstStyle/>
          <a:p>
            <a:fld id="{DA561EB1-BB9C-431A-8127-FF84C1D684E3}" type="datetimeFigureOut">
              <a:rPr lang="he-IL" smtClean="0"/>
              <a:t>י'/ניסן/תשפ"א</a:t>
            </a:fld>
            <a:endParaRPr lang="he-IL"/>
          </a:p>
        </p:txBody>
      </p:sp>
      <p:sp>
        <p:nvSpPr>
          <p:cNvPr id="5" name="מציין מיקום של כותרת תחתונה 4">
            <a:extLst>
              <a:ext uri="{FF2B5EF4-FFF2-40B4-BE49-F238E27FC236}">
                <a16:creationId xmlns:a16="http://schemas.microsoft.com/office/drawing/2014/main" id="{7C4A52D1-5078-4EDD-9BF6-477217E2138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FD71B20-42E1-49F5-8B83-ED3DC33623E3}"/>
              </a:ext>
            </a:extLst>
          </p:cNvPr>
          <p:cNvSpPr>
            <a:spLocks noGrp="1"/>
          </p:cNvSpPr>
          <p:nvPr>
            <p:ph type="sldNum" sz="quarter" idx="12"/>
          </p:nvPr>
        </p:nvSpPr>
        <p:spPr/>
        <p:txBody>
          <a:bodyPr/>
          <a:lstStyle/>
          <a:p>
            <a:fld id="{63F5C868-F7DB-45A3-B8BA-2C8284EC6BDD}" type="slidenum">
              <a:rPr lang="he-IL" smtClean="0"/>
              <a:t>‹#›</a:t>
            </a:fld>
            <a:endParaRPr lang="he-IL"/>
          </a:p>
        </p:txBody>
      </p:sp>
    </p:spTree>
    <p:extLst>
      <p:ext uri="{BB962C8B-B14F-4D97-AF65-F5344CB8AC3E}">
        <p14:creationId xmlns:p14="http://schemas.microsoft.com/office/powerpoint/2010/main" val="2593294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411DEA6-3AE7-4830-82DC-BA314249078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D8FA5F7-9993-403C-8109-FA41A4B1E443}"/>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0F6CF03-15C3-457B-A447-BA078335C33A}"/>
              </a:ext>
            </a:extLst>
          </p:cNvPr>
          <p:cNvSpPr>
            <a:spLocks noGrp="1"/>
          </p:cNvSpPr>
          <p:nvPr>
            <p:ph type="dt" sz="half" idx="10"/>
          </p:nvPr>
        </p:nvSpPr>
        <p:spPr/>
        <p:txBody>
          <a:bodyPr/>
          <a:lstStyle/>
          <a:p>
            <a:fld id="{DA561EB1-BB9C-431A-8127-FF84C1D684E3}" type="datetimeFigureOut">
              <a:rPr lang="he-IL" smtClean="0"/>
              <a:t>י'/ניסן/תשפ"א</a:t>
            </a:fld>
            <a:endParaRPr lang="he-IL"/>
          </a:p>
        </p:txBody>
      </p:sp>
      <p:sp>
        <p:nvSpPr>
          <p:cNvPr id="5" name="מציין מיקום של כותרת תחתונה 4">
            <a:extLst>
              <a:ext uri="{FF2B5EF4-FFF2-40B4-BE49-F238E27FC236}">
                <a16:creationId xmlns:a16="http://schemas.microsoft.com/office/drawing/2014/main" id="{84B1F53E-7D99-4D52-AA25-DE1764D0E36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F6FCFB3-5BEE-46FA-82A0-6DA3755F66A4}"/>
              </a:ext>
            </a:extLst>
          </p:cNvPr>
          <p:cNvSpPr>
            <a:spLocks noGrp="1"/>
          </p:cNvSpPr>
          <p:nvPr>
            <p:ph type="sldNum" sz="quarter" idx="12"/>
          </p:nvPr>
        </p:nvSpPr>
        <p:spPr/>
        <p:txBody>
          <a:bodyPr/>
          <a:lstStyle/>
          <a:p>
            <a:fld id="{63F5C868-F7DB-45A3-B8BA-2C8284EC6BDD}" type="slidenum">
              <a:rPr lang="he-IL" smtClean="0"/>
              <a:t>‹#›</a:t>
            </a:fld>
            <a:endParaRPr lang="he-IL"/>
          </a:p>
        </p:txBody>
      </p:sp>
    </p:spTree>
    <p:extLst>
      <p:ext uri="{BB962C8B-B14F-4D97-AF65-F5344CB8AC3E}">
        <p14:creationId xmlns:p14="http://schemas.microsoft.com/office/powerpoint/2010/main" val="308785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4A267262-99B5-43D2-B0B6-141F3845BC3A}"/>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F99A205-E1EB-414A-82CE-E41BE10A9537}"/>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ED65768-3081-459D-B5F0-1C499E54024E}"/>
              </a:ext>
            </a:extLst>
          </p:cNvPr>
          <p:cNvSpPr>
            <a:spLocks noGrp="1"/>
          </p:cNvSpPr>
          <p:nvPr>
            <p:ph type="dt" sz="half" idx="10"/>
          </p:nvPr>
        </p:nvSpPr>
        <p:spPr/>
        <p:txBody>
          <a:bodyPr/>
          <a:lstStyle/>
          <a:p>
            <a:fld id="{DA561EB1-BB9C-431A-8127-FF84C1D684E3}" type="datetimeFigureOut">
              <a:rPr lang="he-IL" smtClean="0"/>
              <a:t>י'/ניסן/תשפ"א</a:t>
            </a:fld>
            <a:endParaRPr lang="he-IL"/>
          </a:p>
        </p:txBody>
      </p:sp>
      <p:sp>
        <p:nvSpPr>
          <p:cNvPr id="5" name="מציין מיקום של כותרת תחתונה 4">
            <a:extLst>
              <a:ext uri="{FF2B5EF4-FFF2-40B4-BE49-F238E27FC236}">
                <a16:creationId xmlns:a16="http://schemas.microsoft.com/office/drawing/2014/main" id="{ECE4E120-E67A-4A6B-AA16-5621346CE7C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8CC5CD5-7F42-4543-9D9C-8A39518896D7}"/>
              </a:ext>
            </a:extLst>
          </p:cNvPr>
          <p:cNvSpPr>
            <a:spLocks noGrp="1"/>
          </p:cNvSpPr>
          <p:nvPr>
            <p:ph type="sldNum" sz="quarter" idx="12"/>
          </p:nvPr>
        </p:nvSpPr>
        <p:spPr/>
        <p:txBody>
          <a:bodyPr/>
          <a:lstStyle/>
          <a:p>
            <a:fld id="{63F5C868-F7DB-45A3-B8BA-2C8284EC6BDD}" type="slidenum">
              <a:rPr lang="he-IL" smtClean="0"/>
              <a:t>‹#›</a:t>
            </a:fld>
            <a:endParaRPr lang="he-IL"/>
          </a:p>
        </p:txBody>
      </p:sp>
    </p:spTree>
    <p:extLst>
      <p:ext uri="{BB962C8B-B14F-4D97-AF65-F5344CB8AC3E}">
        <p14:creationId xmlns:p14="http://schemas.microsoft.com/office/powerpoint/2010/main" val="984718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9D16B1B-5ABF-43AF-95D0-736E5D9952F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524075C8-1A30-41A2-830B-ED9EBC3B7B98}"/>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A39FA570-31F3-45D8-96F8-131C5DFB5764}"/>
              </a:ext>
            </a:extLst>
          </p:cNvPr>
          <p:cNvSpPr>
            <a:spLocks noGrp="1"/>
          </p:cNvSpPr>
          <p:nvPr>
            <p:ph type="dt" sz="half" idx="10"/>
          </p:nvPr>
        </p:nvSpPr>
        <p:spPr/>
        <p:txBody>
          <a:bodyPr/>
          <a:lstStyle/>
          <a:p>
            <a:fld id="{DA561EB1-BB9C-431A-8127-FF84C1D684E3}" type="datetimeFigureOut">
              <a:rPr lang="he-IL" smtClean="0"/>
              <a:t>י'/ניסן/תשפ"א</a:t>
            </a:fld>
            <a:endParaRPr lang="he-IL"/>
          </a:p>
        </p:txBody>
      </p:sp>
      <p:sp>
        <p:nvSpPr>
          <p:cNvPr id="5" name="מציין מיקום של כותרת תחתונה 4">
            <a:extLst>
              <a:ext uri="{FF2B5EF4-FFF2-40B4-BE49-F238E27FC236}">
                <a16:creationId xmlns:a16="http://schemas.microsoft.com/office/drawing/2014/main" id="{2A5EE025-2273-49A8-95F2-21498CCED64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662B31E-C888-48A9-9564-74916FF502A5}"/>
              </a:ext>
            </a:extLst>
          </p:cNvPr>
          <p:cNvSpPr>
            <a:spLocks noGrp="1"/>
          </p:cNvSpPr>
          <p:nvPr>
            <p:ph type="sldNum" sz="quarter" idx="12"/>
          </p:nvPr>
        </p:nvSpPr>
        <p:spPr/>
        <p:txBody>
          <a:bodyPr/>
          <a:lstStyle/>
          <a:p>
            <a:fld id="{63F5C868-F7DB-45A3-B8BA-2C8284EC6BDD}" type="slidenum">
              <a:rPr lang="he-IL" smtClean="0"/>
              <a:t>‹#›</a:t>
            </a:fld>
            <a:endParaRPr lang="he-IL"/>
          </a:p>
        </p:txBody>
      </p:sp>
    </p:spTree>
    <p:extLst>
      <p:ext uri="{BB962C8B-B14F-4D97-AF65-F5344CB8AC3E}">
        <p14:creationId xmlns:p14="http://schemas.microsoft.com/office/powerpoint/2010/main" val="2932722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E434C22-FA8A-4049-B642-ACAE3E783CC2}"/>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89CC2DDE-2AA8-473A-A0B5-F2205699E7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F027269-A915-4C0A-8425-2682E90270BF}"/>
              </a:ext>
            </a:extLst>
          </p:cNvPr>
          <p:cNvSpPr>
            <a:spLocks noGrp="1"/>
          </p:cNvSpPr>
          <p:nvPr>
            <p:ph type="dt" sz="half" idx="10"/>
          </p:nvPr>
        </p:nvSpPr>
        <p:spPr/>
        <p:txBody>
          <a:bodyPr/>
          <a:lstStyle/>
          <a:p>
            <a:fld id="{DA561EB1-BB9C-431A-8127-FF84C1D684E3}" type="datetimeFigureOut">
              <a:rPr lang="he-IL" smtClean="0"/>
              <a:t>י'/ניסן/תשפ"א</a:t>
            </a:fld>
            <a:endParaRPr lang="he-IL"/>
          </a:p>
        </p:txBody>
      </p:sp>
      <p:sp>
        <p:nvSpPr>
          <p:cNvPr id="5" name="מציין מיקום של כותרת תחתונה 4">
            <a:extLst>
              <a:ext uri="{FF2B5EF4-FFF2-40B4-BE49-F238E27FC236}">
                <a16:creationId xmlns:a16="http://schemas.microsoft.com/office/drawing/2014/main" id="{369AA27B-76E6-4DE8-8B02-CC00DD305F9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ACB6A4C-8322-4169-BB3C-655C55D01BCE}"/>
              </a:ext>
            </a:extLst>
          </p:cNvPr>
          <p:cNvSpPr>
            <a:spLocks noGrp="1"/>
          </p:cNvSpPr>
          <p:nvPr>
            <p:ph type="sldNum" sz="quarter" idx="12"/>
          </p:nvPr>
        </p:nvSpPr>
        <p:spPr/>
        <p:txBody>
          <a:bodyPr/>
          <a:lstStyle/>
          <a:p>
            <a:fld id="{63F5C868-F7DB-45A3-B8BA-2C8284EC6BDD}" type="slidenum">
              <a:rPr lang="he-IL" smtClean="0"/>
              <a:t>‹#›</a:t>
            </a:fld>
            <a:endParaRPr lang="he-IL"/>
          </a:p>
        </p:txBody>
      </p:sp>
    </p:spTree>
    <p:extLst>
      <p:ext uri="{BB962C8B-B14F-4D97-AF65-F5344CB8AC3E}">
        <p14:creationId xmlns:p14="http://schemas.microsoft.com/office/powerpoint/2010/main" val="391744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C4CAA83-1810-4DB9-B3E6-88CB0F13A57F}"/>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C741B8C6-44E0-487B-ADE7-E36FD84EE98E}"/>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CE392CC-169F-4EBD-9F90-CD77E129C33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5102D9F7-132A-4DA6-A655-865488918768}"/>
              </a:ext>
            </a:extLst>
          </p:cNvPr>
          <p:cNvSpPr>
            <a:spLocks noGrp="1"/>
          </p:cNvSpPr>
          <p:nvPr>
            <p:ph type="dt" sz="half" idx="10"/>
          </p:nvPr>
        </p:nvSpPr>
        <p:spPr/>
        <p:txBody>
          <a:bodyPr/>
          <a:lstStyle/>
          <a:p>
            <a:fld id="{DA561EB1-BB9C-431A-8127-FF84C1D684E3}" type="datetimeFigureOut">
              <a:rPr lang="he-IL" smtClean="0"/>
              <a:t>י'/ניסן/תשפ"א</a:t>
            </a:fld>
            <a:endParaRPr lang="he-IL"/>
          </a:p>
        </p:txBody>
      </p:sp>
      <p:sp>
        <p:nvSpPr>
          <p:cNvPr id="6" name="מציין מיקום של כותרת תחתונה 5">
            <a:extLst>
              <a:ext uri="{FF2B5EF4-FFF2-40B4-BE49-F238E27FC236}">
                <a16:creationId xmlns:a16="http://schemas.microsoft.com/office/drawing/2014/main" id="{C424271D-8E61-4672-A6C3-8A9E90FD814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E46D9EA-4C3A-4D67-821B-D5D9CE3E477E}"/>
              </a:ext>
            </a:extLst>
          </p:cNvPr>
          <p:cNvSpPr>
            <a:spLocks noGrp="1"/>
          </p:cNvSpPr>
          <p:nvPr>
            <p:ph type="sldNum" sz="quarter" idx="12"/>
          </p:nvPr>
        </p:nvSpPr>
        <p:spPr/>
        <p:txBody>
          <a:bodyPr/>
          <a:lstStyle/>
          <a:p>
            <a:fld id="{63F5C868-F7DB-45A3-B8BA-2C8284EC6BDD}" type="slidenum">
              <a:rPr lang="he-IL" smtClean="0"/>
              <a:t>‹#›</a:t>
            </a:fld>
            <a:endParaRPr lang="he-IL"/>
          </a:p>
        </p:txBody>
      </p:sp>
    </p:spTree>
    <p:extLst>
      <p:ext uri="{BB962C8B-B14F-4D97-AF65-F5344CB8AC3E}">
        <p14:creationId xmlns:p14="http://schemas.microsoft.com/office/powerpoint/2010/main" val="2356219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F730AC3-C6CB-428E-864B-F868F07F0183}"/>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707BA97-CBF5-490A-B857-A0632504FA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99588316-C5E3-4598-9C50-8F9E44D8BD51}"/>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806DE52C-D0C1-4A4C-9B23-8BCAB85663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CEC08AC5-F019-45B0-9D0E-203610DA921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C1D7E880-E161-4469-83F2-71A97052E9BF}"/>
              </a:ext>
            </a:extLst>
          </p:cNvPr>
          <p:cNvSpPr>
            <a:spLocks noGrp="1"/>
          </p:cNvSpPr>
          <p:nvPr>
            <p:ph type="dt" sz="half" idx="10"/>
          </p:nvPr>
        </p:nvSpPr>
        <p:spPr/>
        <p:txBody>
          <a:bodyPr/>
          <a:lstStyle/>
          <a:p>
            <a:fld id="{DA561EB1-BB9C-431A-8127-FF84C1D684E3}" type="datetimeFigureOut">
              <a:rPr lang="he-IL" smtClean="0"/>
              <a:t>י'/ניסן/תשפ"א</a:t>
            </a:fld>
            <a:endParaRPr lang="he-IL"/>
          </a:p>
        </p:txBody>
      </p:sp>
      <p:sp>
        <p:nvSpPr>
          <p:cNvPr id="8" name="מציין מיקום של כותרת תחתונה 7">
            <a:extLst>
              <a:ext uri="{FF2B5EF4-FFF2-40B4-BE49-F238E27FC236}">
                <a16:creationId xmlns:a16="http://schemas.microsoft.com/office/drawing/2014/main" id="{840F7AFC-4A04-42F4-95D7-630DEDE5CA95}"/>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379016B9-641F-46E9-AEAA-4DDEBF1365A8}"/>
              </a:ext>
            </a:extLst>
          </p:cNvPr>
          <p:cNvSpPr>
            <a:spLocks noGrp="1"/>
          </p:cNvSpPr>
          <p:nvPr>
            <p:ph type="sldNum" sz="quarter" idx="12"/>
          </p:nvPr>
        </p:nvSpPr>
        <p:spPr/>
        <p:txBody>
          <a:bodyPr/>
          <a:lstStyle/>
          <a:p>
            <a:fld id="{63F5C868-F7DB-45A3-B8BA-2C8284EC6BDD}" type="slidenum">
              <a:rPr lang="he-IL" smtClean="0"/>
              <a:t>‹#›</a:t>
            </a:fld>
            <a:endParaRPr lang="he-IL"/>
          </a:p>
        </p:txBody>
      </p:sp>
    </p:spTree>
    <p:extLst>
      <p:ext uri="{BB962C8B-B14F-4D97-AF65-F5344CB8AC3E}">
        <p14:creationId xmlns:p14="http://schemas.microsoft.com/office/powerpoint/2010/main" val="3883617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2EB885B-0F69-4880-8612-45D63BD2A7E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969AED3D-B335-4685-88F6-42F87BF9ADBC}"/>
              </a:ext>
            </a:extLst>
          </p:cNvPr>
          <p:cNvSpPr>
            <a:spLocks noGrp="1"/>
          </p:cNvSpPr>
          <p:nvPr>
            <p:ph type="dt" sz="half" idx="10"/>
          </p:nvPr>
        </p:nvSpPr>
        <p:spPr/>
        <p:txBody>
          <a:bodyPr/>
          <a:lstStyle/>
          <a:p>
            <a:fld id="{DA561EB1-BB9C-431A-8127-FF84C1D684E3}" type="datetimeFigureOut">
              <a:rPr lang="he-IL" smtClean="0"/>
              <a:t>י'/ניסן/תשפ"א</a:t>
            </a:fld>
            <a:endParaRPr lang="he-IL"/>
          </a:p>
        </p:txBody>
      </p:sp>
      <p:sp>
        <p:nvSpPr>
          <p:cNvPr id="4" name="מציין מיקום של כותרת תחתונה 3">
            <a:extLst>
              <a:ext uri="{FF2B5EF4-FFF2-40B4-BE49-F238E27FC236}">
                <a16:creationId xmlns:a16="http://schemas.microsoft.com/office/drawing/2014/main" id="{1F7DEF93-02E4-4FB2-B00F-6A0E52F9640F}"/>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B7908AF2-4069-43D3-8D9E-3735C6642211}"/>
              </a:ext>
            </a:extLst>
          </p:cNvPr>
          <p:cNvSpPr>
            <a:spLocks noGrp="1"/>
          </p:cNvSpPr>
          <p:nvPr>
            <p:ph type="sldNum" sz="quarter" idx="12"/>
          </p:nvPr>
        </p:nvSpPr>
        <p:spPr/>
        <p:txBody>
          <a:bodyPr/>
          <a:lstStyle/>
          <a:p>
            <a:fld id="{63F5C868-F7DB-45A3-B8BA-2C8284EC6BDD}" type="slidenum">
              <a:rPr lang="he-IL" smtClean="0"/>
              <a:t>‹#›</a:t>
            </a:fld>
            <a:endParaRPr lang="he-IL"/>
          </a:p>
        </p:txBody>
      </p:sp>
    </p:spTree>
    <p:extLst>
      <p:ext uri="{BB962C8B-B14F-4D97-AF65-F5344CB8AC3E}">
        <p14:creationId xmlns:p14="http://schemas.microsoft.com/office/powerpoint/2010/main" val="2807331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A7B2F9BA-BC0F-461E-8955-333DADC70D4E}"/>
              </a:ext>
            </a:extLst>
          </p:cNvPr>
          <p:cNvSpPr>
            <a:spLocks noGrp="1"/>
          </p:cNvSpPr>
          <p:nvPr>
            <p:ph type="dt" sz="half" idx="10"/>
          </p:nvPr>
        </p:nvSpPr>
        <p:spPr/>
        <p:txBody>
          <a:bodyPr/>
          <a:lstStyle/>
          <a:p>
            <a:fld id="{DA561EB1-BB9C-431A-8127-FF84C1D684E3}" type="datetimeFigureOut">
              <a:rPr lang="he-IL" smtClean="0"/>
              <a:t>י'/ניסן/תשפ"א</a:t>
            </a:fld>
            <a:endParaRPr lang="he-IL"/>
          </a:p>
        </p:txBody>
      </p:sp>
      <p:sp>
        <p:nvSpPr>
          <p:cNvPr id="3" name="מציין מיקום של כותרת תחתונה 2">
            <a:extLst>
              <a:ext uri="{FF2B5EF4-FFF2-40B4-BE49-F238E27FC236}">
                <a16:creationId xmlns:a16="http://schemas.microsoft.com/office/drawing/2014/main" id="{00468E51-5710-4C33-A81C-0C84F7D4B7E4}"/>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2FD8BBD5-9907-4DFA-B157-7BB80689F36D}"/>
              </a:ext>
            </a:extLst>
          </p:cNvPr>
          <p:cNvSpPr>
            <a:spLocks noGrp="1"/>
          </p:cNvSpPr>
          <p:nvPr>
            <p:ph type="sldNum" sz="quarter" idx="12"/>
          </p:nvPr>
        </p:nvSpPr>
        <p:spPr/>
        <p:txBody>
          <a:bodyPr/>
          <a:lstStyle/>
          <a:p>
            <a:fld id="{63F5C868-F7DB-45A3-B8BA-2C8284EC6BDD}" type="slidenum">
              <a:rPr lang="he-IL" smtClean="0"/>
              <a:t>‹#›</a:t>
            </a:fld>
            <a:endParaRPr lang="he-IL"/>
          </a:p>
        </p:txBody>
      </p:sp>
    </p:spTree>
    <p:extLst>
      <p:ext uri="{BB962C8B-B14F-4D97-AF65-F5344CB8AC3E}">
        <p14:creationId xmlns:p14="http://schemas.microsoft.com/office/powerpoint/2010/main" val="3852751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2AF56A4-936E-48B7-845B-8F91486423B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9787B765-A4EA-4D77-B2B9-D5B0928D0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18CDC3D2-9761-4D4C-907C-D364EB419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F9BDF9E-B44B-4184-A2B0-B0AC108A23E5}"/>
              </a:ext>
            </a:extLst>
          </p:cNvPr>
          <p:cNvSpPr>
            <a:spLocks noGrp="1"/>
          </p:cNvSpPr>
          <p:nvPr>
            <p:ph type="dt" sz="half" idx="10"/>
          </p:nvPr>
        </p:nvSpPr>
        <p:spPr/>
        <p:txBody>
          <a:bodyPr/>
          <a:lstStyle/>
          <a:p>
            <a:fld id="{DA561EB1-BB9C-431A-8127-FF84C1D684E3}" type="datetimeFigureOut">
              <a:rPr lang="he-IL" smtClean="0"/>
              <a:t>י'/ניסן/תשפ"א</a:t>
            </a:fld>
            <a:endParaRPr lang="he-IL"/>
          </a:p>
        </p:txBody>
      </p:sp>
      <p:sp>
        <p:nvSpPr>
          <p:cNvPr id="6" name="מציין מיקום של כותרת תחתונה 5">
            <a:extLst>
              <a:ext uri="{FF2B5EF4-FFF2-40B4-BE49-F238E27FC236}">
                <a16:creationId xmlns:a16="http://schemas.microsoft.com/office/drawing/2014/main" id="{CD6A0268-892E-403D-974F-5C5D92D2499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29164E64-3BFA-46DE-97BB-DE5E02633939}"/>
              </a:ext>
            </a:extLst>
          </p:cNvPr>
          <p:cNvSpPr>
            <a:spLocks noGrp="1"/>
          </p:cNvSpPr>
          <p:nvPr>
            <p:ph type="sldNum" sz="quarter" idx="12"/>
          </p:nvPr>
        </p:nvSpPr>
        <p:spPr/>
        <p:txBody>
          <a:bodyPr/>
          <a:lstStyle/>
          <a:p>
            <a:fld id="{63F5C868-F7DB-45A3-B8BA-2C8284EC6BDD}" type="slidenum">
              <a:rPr lang="he-IL" smtClean="0"/>
              <a:t>‹#›</a:t>
            </a:fld>
            <a:endParaRPr lang="he-IL"/>
          </a:p>
        </p:txBody>
      </p:sp>
    </p:spTree>
    <p:extLst>
      <p:ext uri="{BB962C8B-B14F-4D97-AF65-F5344CB8AC3E}">
        <p14:creationId xmlns:p14="http://schemas.microsoft.com/office/powerpoint/2010/main" val="2553442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0EDAEE-26A0-4E04-BC0E-464A33CB5872}"/>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2F10D928-F607-49C6-9D87-17C5785D80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AD2A861C-1C05-442C-96DC-9B2CF6A15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BA625DDC-EF5B-4B40-8925-FA186FAA24E3}"/>
              </a:ext>
            </a:extLst>
          </p:cNvPr>
          <p:cNvSpPr>
            <a:spLocks noGrp="1"/>
          </p:cNvSpPr>
          <p:nvPr>
            <p:ph type="dt" sz="half" idx="10"/>
          </p:nvPr>
        </p:nvSpPr>
        <p:spPr/>
        <p:txBody>
          <a:bodyPr/>
          <a:lstStyle/>
          <a:p>
            <a:fld id="{DA561EB1-BB9C-431A-8127-FF84C1D684E3}" type="datetimeFigureOut">
              <a:rPr lang="he-IL" smtClean="0"/>
              <a:t>י'/ניסן/תשפ"א</a:t>
            </a:fld>
            <a:endParaRPr lang="he-IL"/>
          </a:p>
        </p:txBody>
      </p:sp>
      <p:sp>
        <p:nvSpPr>
          <p:cNvPr id="6" name="מציין מיקום של כותרת תחתונה 5">
            <a:extLst>
              <a:ext uri="{FF2B5EF4-FFF2-40B4-BE49-F238E27FC236}">
                <a16:creationId xmlns:a16="http://schemas.microsoft.com/office/drawing/2014/main" id="{2CB93F42-E28B-4160-A6E9-5CDB7C573AD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9BE8E39E-417D-4FD0-B173-A9776D10ED9F}"/>
              </a:ext>
            </a:extLst>
          </p:cNvPr>
          <p:cNvSpPr>
            <a:spLocks noGrp="1"/>
          </p:cNvSpPr>
          <p:nvPr>
            <p:ph type="sldNum" sz="quarter" idx="12"/>
          </p:nvPr>
        </p:nvSpPr>
        <p:spPr/>
        <p:txBody>
          <a:bodyPr/>
          <a:lstStyle/>
          <a:p>
            <a:fld id="{63F5C868-F7DB-45A3-B8BA-2C8284EC6BDD}" type="slidenum">
              <a:rPr lang="he-IL" smtClean="0"/>
              <a:t>‹#›</a:t>
            </a:fld>
            <a:endParaRPr lang="he-IL"/>
          </a:p>
        </p:txBody>
      </p:sp>
    </p:spTree>
    <p:extLst>
      <p:ext uri="{BB962C8B-B14F-4D97-AF65-F5344CB8AC3E}">
        <p14:creationId xmlns:p14="http://schemas.microsoft.com/office/powerpoint/2010/main" val="157801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078B89F-6951-4363-9DE7-BE89CA4DE53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792C26C-B681-4D17-B9B6-9AC734AFBD6C}"/>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C382D2E-4592-4824-8A57-4CA38AA3A09D}"/>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A561EB1-BB9C-431A-8127-FF84C1D684E3}" type="datetimeFigureOut">
              <a:rPr lang="he-IL" smtClean="0"/>
              <a:t>י'/ניסן/תשפ"א</a:t>
            </a:fld>
            <a:endParaRPr lang="he-IL"/>
          </a:p>
        </p:txBody>
      </p:sp>
      <p:sp>
        <p:nvSpPr>
          <p:cNvPr id="5" name="מציין מיקום של כותרת תחתונה 4">
            <a:extLst>
              <a:ext uri="{FF2B5EF4-FFF2-40B4-BE49-F238E27FC236}">
                <a16:creationId xmlns:a16="http://schemas.microsoft.com/office/drawing/2014/main" id="{0F0CFE9D-1397-4D7C-A70A-0DDCA2408E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446B2CEF-2815-466C-8330-BDF65A5E86F0}"/>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3F5C868-F7DB-45A3-B8BA-2C8284EC6BDD}" type="slidenum">
              <a:rPr lang="he-IL" smtClean="0"/>
              <a:t>‹#›</a:t>
            </a:fld>
            <a:endParaRPr lang="he-IL"/>
          </a:p>
        </p:txBody>
      </p:sp>
    </p:spTree>
    <p:extLst>
      <p:ext uri="{BB962C8B-B14F-4D97-AF65-F5344CB8AC3E}">
        <p14:creationId xmlns:p14="http://schemas.microsoft.com/office/powerpoint/2010/main" val="2441262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s://youtu.be/Kb08XyJEu2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ZaZkvvB367I"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כדור באולינג עם pin">
            <a:extLst>
              <a:ext uri="{FF2B5EF4-FFF2-40B4-BE49-F238E27FC236}">
                <a16:creationId xmlns:a16="http://schemas.microsoft.com/office/drawing/2014/main" id="{9E2CEEF7-8BDF-4D07-9D38-52D1A0E39252}"/>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7765" r="-1"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כותרת 1">
            <a:extLst>
              <a:ext uri="{FF2B5EF4-FFF2-40B4-BE49-F238E27FC236}">
                <a16:creationId xmlns:a16="http://schemas.microsoft.com/office/drawing/2014/main" id="{08D0EE95-0559-4FC5-91D0-0A2E1F21F2EA}"/>
              </a:ext>
            </a:extLst>
          </p:cNvPr>
          <p:cNvSpPr>
            <a:spLocks noGrp="1"/>
          </p:cNvSpPr>
          <p:nvPr>
            <p:ph type="title"/>
          </p:nvPr>
        </p:nvSpPr>
        <p:spPr>
          <a:xfrm>
            <a:off x="804998" y="798445"/>
            <a:ext cx="4803636" cy="1311664"/>
          </a:xfrm>
        </p:spPr>
        <p:txBody>
          <a:bodyPr>
            <a:normAutofit/>
          </a:bodyPr>
          <a:lstStyle/>
          <a:p>
            <a:r>
              <a:rPr lang="he-IL">
                <a:solidFill>
                  <a:srgbClr val="000000"/>
                </a:solidFill>
                <a:cs typeface="+mn-cs"/>
              </a:rPr>
              <a:t>משחק והתפתחות</a:t>
            </a:r>
          </a:p>
        </p:txBody>
      </p:sp>
      <p:sp>
        <p:nvSpPr>
          <p:cNvPr id="3" name="מציין מיקום תוכן 2">
            <a:extLst>
              <a:ext uri="{FF2B5EF4-FFF2-40B4-BE49-F238E27FC236}">
                <a16:creationId xmlns:a16="http://schemas.microsoft.com/office/drawing/2014/main" id="{9E0D4F71-13A7-42C9-92BF-A84F275BA25D}"/>
              </a:ext>
            </a:extLst>
          </p:cNvPr>
          <p:cNvSpPr>
            <a:spLocks noGrp="1"/>
          </p:cNvSpPr>
          <p:nvPr>
            <p:ph idx="1"/>
          </p:nvPr>
        </p:nvSpPr>
        <p:spPr>
          <a:xfrm>
            <a:off x="804997" y="2272143"/>
            <a:ext cx="4706803" cy="3788830"/>
          </a:xfrm>
        </p:spPr>
        <p:txBody>
          <a:bodyPr anchor="ctr">
            <a:normAutofit/>
          </a:bodyPr>
          <a:lstStyle/>
          <a:p>
            <a:pPr marL="0" indent="0">
              <a:buNone/>
            </a:pPr>
            <a:r>
              <a:rPr lang="he-IL" sz="2000">
                <a:solidFill>
                  <a:srgbClr val="000000"/>
                </a:solidFill>
              </a:rPr>
              <a:t>נעמי (יפֶה) עיני</a:t>
            </a:r>
          </a:p>
        </p:txBody>
      </p:sp>
    </p:spTree>
    <p:extLst>
      <p:ext uri="{BB962C8B-B14F-4D97-AF65-F5344CB8AC3E}">
        <p14:creationId xmlns:p14="http://schemas.microsoft.com/office/powerpoint/2010/main" val="374725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BD1E5A7-F531-4D12-AF1F-65F4686CF5F9}"/>
              </a:ext>
            </a:extLst>
          </p:cNvPr>
          <p:cNvSpPr>
            <a:spLocks noGrp="1"/>
          </p:cNvSpPr>
          <p:nvPr>
            <p:ph type="title"/>
          </p:nvPr>
        </p:nvSpPr>
        <p:spPr>
          <a:xfrm>
            <a:off x="838199" y="0"/>
            <a:ext cx="4925603" cy="842481"/>
          </a:xfrm>
        </p:spPr>
        <p:txBody>
          <a:bodyPr anchor="b">
            <a:normAutofit/>
          </a:bodyPr>
          <a:lstStyle/>
          <a:p>
            <a:r>
              <a:rPr lang="he-IL" sz="3600" dirty="0">
                <a:cs typeface="+mn-cs"/>
              </a:rPr>
              <a:t>דונלד </a:t>
            </a:r>
            <a:r>
              <a:rPr lang="he-IL" sz="3600" dirty="0" err="1">
                <a:cs typeface="+mn-cs"/>
              </a:rPr>
              <a:t>וודס</a:t>
            </a:r>
            <a:r>
              <a:rPr lang="he-IL" sz="3600" dirty="0">
                <a:cs typeface="+mn-cs"/>
              </a:rPr>
              <a:t> ויניקוט </a:t>
            </a:r>
            <a:r>
              <a:rPr lang="he-IL" sz="2000" dirty="0">
                <a:cs typeface="+mn-cs"/>
              </a:rPr>
              <a:t>(1896-1971)</a:t>
            </a:r>
          </a:p>
        </p:txBody>
      </p:sp>
      <p:sp>
        <p:nvSpPr>
          <p:cNvPr id="3" name="מציין מיקום תוכן 2">
            <a:extLst>
              <a:ext uri="{FF2B5EF4-FFF2-40B4-BE49-F238E27FC236}">
                <a16:creationId xmlns:a16="http://schemas.microsoft.com/office/drawing/2014/main" id="{E761099B-9125-40CC-B4F0-9A0BEC31F3F6}"/>
              </a:ext>
            </a:extLst>
          </p:cNvPr>
          <p:cNvSpPr>
            <a:spLocks noGrp="1"/>
          </p:cNvSpPr>
          <p:nvPr>
            <p:ph idx="1"/>
          </p:nvPr>
        </p:nvSpPr>
        <p:spPr>
          <a:xfrm>
            <a:off x="838199" y="1061937"/>
            <a:ext cx="4925603" cy="4770365"/>
          </a:xfrm>
        </p:spPr>
        <p:txBody>
          <a:bodyPr>
            <a:normAutofit fontScale="92500"/>
          </a:bodyPr>
          <a:lstStyle/>
          <a:p>
            <a:pPr marL="0" indent="0">
              <a:lnSpc>
                <a:spcPct val="150000"/>
              </a:lnSpc>
              <a:buNone/>
            </a:pPr>
            <a:r>
              <a:rPr lang="he-IL" sz="1800" dirty="0"/>
              <a:t>רופא ילדים ופסיכואנליטיקאי, צבר ניסיון קליני עם אלפי אימהות ותינוקות, נודע ביחסו החם, המאמין והאוהד לאימהות. טען כי אין לראות את התינוק כשלעצמו אלא רק בהקשר של אימו </a:t>
            </a:r>
            <a:r>
              <a:rPr lang="en-US" sz="1800" dirty="0"/>
              <a:t>"there is no such thing as a baby without a mother”.</a:t>
            </a:r>
            <a:endParaRPr lang="he-IL" sz="1800" dirty="0"/>
          </a:p>
          <a:p>
            <a:pPr marL="0" indent="0">
              <a:lnSpc>
                <a:spcPct val="150000"/>
              </a:lnSpc>
              <a:buNone/>
            </a:pPr>
            <a:r>
              <a:rPr lang="he-IL" sz="1800" dirty="0"/>
              <a:t>ויניקוט האמין מאד בתבונה ובאינטואיציה האימהית, והעניק לגיטימציה גם לרגשותיה הקשים ולצרכיה האישיים. תפיסה זו אחראית למעבר </a:t>
            </a:r>
            <a:r>
              <a:rPr lang="he-IL" sz="1800" b="1" dirty="0"/>
              <a:t>לפסיכולוגיה של שניים </a:t>
            </a:r>
            <a:r>
              <a:rPr lang="he-IL" sz="1800" dirty="0"/>
              <a:t>ולנוכחות הורית של המטפל.</a:t>
            </a:r>
          </a:p>
          <a:p>
            <a:pPr marL="0" indent="0">
              <a:lnSpc>
                <a:spcPct val="150000"/>
              </a:lnSpc>
              <a:buNone/>
            </a:pPr>
            <a:r>
              <a:rPr lang="he-IL" sz="1800" dirty="0"/>
              <a:t>ויניקוט התעניין בהבדלים בין מציאות פנימית </a:t>
            </a:r>
            <a:r>
              <a:rPr lang="he-IL" sz="1800" dirty="0" err="1"/>
              <a:t>ופנטזיונית</a:t>
            </a:r>
            <a:r>
              <a:rPr lang="he-IL" sz="1800" dirty="0"/>
              <a:t> למציאות החיצונית וטבע מושגי יסוד בטיפול הפסיכולוגי. </a:t>
            </a:r>
          </a:p>
          <a:p>
            <a:pPr marL="0" indent="0">
              <a:buNone/>
            </a:pPr>
            <a:endParaRPr lang="he-IL" sz="1800" dirty="0"/>
          </a:p>
        </p:txBody>
      </p:sp>
      <p:pic>
        <p:nvPicPr>
          <p:cNvPr id="5" name="תמונה 4" descr="אישה נשיאהת תינוק">
            <a:extLst>
              <a:ext uri="{FF2B5EF4-FFF2-40B4-BE49-F238E27FC236}">
                <a16:creationId xmlns:a16="http://schemas.microsoft.com/office/drawing/2014/main" id="{7E67E484-8DAB-4906-833E-DE6A075A079E}"/>
              </a:ext>
            </a:extLst>
          </p:cNvPr>
          <p:cNvPicPr>
            <a:picLocks noChangeAspect="1"/>
          </p:cNvPicPr>
          <p:nvPr/>
        </p:nvPicPr>
        <p:blipFill rotWithShape="1">
          <a:blip r:embed="rId2">
            <a:extLst>
              <a:ext uri="{28A0092B-C50C-407E-A947-70E740481C1C}">
                <a14:useLocalDpi xmlns:a14="http://schemas.microsoft.com/office/drawing/2010/main" val="0"/>
              </a:ext>
            </a:extLst>
          </a:blip>
          <a:srcRect l="5569" r="29308" b="-2"/>
          <a:stretch/>
        </p:blipFill>
        <p:spPr>
          <a:xfrm>
            <a:off x="6190488" y="566928"/>
            <a:ext cx="5157216" cy="5286197"/>
          </a:xfrm>
          <a:prstGeom prst="rect">
            <a:avLst/>
          </a:prstGeom>
        </p:spPr>
      </p:pic>
      <p:sp>
        <p:nvSpPr>
          <p:cNvPr id="12" name="Rectangle 11">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3601696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אדם המחזיק רגליים של תינוק">
            <a:extLst>
              <a:ext uri="{FF2B5EF4-FFF2-40B4-BE49-F238E27FC236}">
                <a16:creationId xmlns:a16="http://schemas.microsoft.com/office/drawing/2014/main" id="{17DE965E-81BB-43A1-BC7B-53935A169F95}"/>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7230" r="18204"/>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כותרת 1">
            <a:extLst>
              <a:ext uri="{FF2B5EF4-FFF2-40B4-BE49-F238E27FC236}">
                <a16:creationId xmlns:a16="http://schemas.microsoft.com/office/drawing/2014/main" id="{C734BD07-63F7-40A6-A908-1779230FE430}"/>
              </a:ext>
            </a:extLst>
          </p:cNvPr>
          <p:cNvSpPr>
            <a:spLocks noGrp="1"/>
          </p:cNvSpPr>
          <p:nvPr>
            <p:ph type="title"/>
          </p:nvPr>
        </p:nvSpPr>
        <p:spPr>
          <a:xfrm>
            <a:off x="804998" y="493161"/>
            <a:ext cx="4588935" cy="452062"/>
          </a:xfrm>
        </p:spPr>
        <p:txBody>
          <a:bodyPr>
            <a:normAutofit fontScale="90000"/>
          </a:bodyPr>
          <a:lstStyle/>
          <a:p>
            <a:r>
              <a:rPr lang="he-IL" dirty="0">
                <a:solidFill>
                  <a:srgbClr val="000000"/>
                </a:solidFill>
                <a:cs typeface="+mn-cs"/>
              </a:rPr>
              <a:t>מעט ממורשתו</a:t>
            </a:r>
          </a:p>
        </p:txBody>
      </p:sp>
      <p:sp>
        <p:nvSpPr>
          <p:cNvPr id="3" name="מציין מיקום תוכן 2">
            <a:extLst>
              <a:ext uri="{FF2B5EF4-FFF2-40B4-BE49-F238E27FC236}">
                <a16:creationId xmlns:a16="http://schemas.microsoft.com/office/drawing/2014/main" id="{E8C795E5-FFA0-441A-A857-295198362918}"/>
              </a:ext>
            </a:extLst>
          </p:cNvPr>
          <p:cNvSpPr>
            <a:spLocks noGrp="1"/>
          </p:cNvSpPr>
          <p:nvPr>
            <p:ph idx="1"/>
          </p:nvPr>
        </p:nvSpPr>
        <p:spPr>
          <a:xfrm>
            <a:off x="804997" y="1510301"/>
            <a:ext cx="4706803" cy="4550672"/>
          </a:xfrm>
        </p:spPr>
        <p:txBody>
          <a:bodyPr anchor="ctr">
            <a:normAutofit lnSpcReduction="10000"/>
          </a:bodyPr>
          <a:lstStyle/>
          <a:p>
            <a:pPr>
              <a:lnSpc>
                <a:spcPct val="150000"/>
              </a:lnSpc>
            </a:pPr>
            <a:r>
              <a:rPr lang="he-IL" sz="2400" dirty="0">
                <a:solidFill>
                  <a:srgbClr val="000000"/>
                </a:solidFill>
              </a:rPr>
              <a:t>פונקציות אימהיות שהוטמעו במעשה הטיפולי: שיקוף, החזקה.</a:t>
            </a:r>
          </a:p>
          <a:p>
            <a:pPr>
              <a:lnSpc>
                <a:spcPct val="150000"/>
              </a:lnSpc>
            </a:pPr>
            <a:r>
              <a:rPr lang="he-IL" sz="2400" dirty="0">
                <a:solidFill>
                  <a:srgbClr val="000000"/>
                </a:solidFill>
              </a:rPr>
              <a:t>מושגים מרכזיים: עצמי אמיתי/אותנטי ועצמי כוזב, מרחב פוטנציאלי, אובייקט מעבר, אם טובה דיה.    </a:t>
            </a:r>
          </a:p>
          <a:p>
            <a:pPr>
              <a:lnSpc>
                <a:spcPct val="150000"/>
              </a:lnSpc>
            </a:pPr>
            <a:r>
              <a:rPr lang="he-IL" sz="2400" dirty="0">
                <a:solidFill>
                  <a:srgbClr val="000000"/>
                </a:solidFill>
              </a:rPr>
              <a:t>מושגי יסוד נוספים (שהיו בשימוש לפניו): </a:t>
            </a:r>
            <a:r>
              <a:rPr lang="he-IL" sz="2400" dirty="0" err="1">
                <a:solidFill>
                  <a:srgbClr val="000000"/>
                </a:solidFill>
              </a:rPr>
              <a:t>ספרציה</a:t>
            </a:r>
            <a:r>
              <a:rPr lang="he-IL" sz="2400" dirty="0">
                <a:solidFill>
                  <a:srgbClr val="000000"/>
                </a:solidFill>
              </a:rPr>
              <a:t>, </a:t>
            </a:r>
            <a:r>
              <a:rPr lang="he-IL" sz="2400" dirty="0" err="1">
                <a:solidFill>
                  <a:srgbClr val="000000"/>
                </a:solidFill>
              </a:rPr>
              <a:t>אינדבידואציה</a:t>
            </a:r>
            <a:r>
              <a:rPr lang="he-IL" sz="2400" dirty="0">
                <a:solidFill>
                  <a:srgbClr val="000000"/>
                </a:solidFill>
              </a:rPr>
              <a:t>, רגרסיה ועוד.</a:t>
            </a:r>
          </a:p>
          <a:p>
            <a:endParaRPr lang="he-IL" sz="2000" dirty="0">
              <a:solidFill>
                <a:srgbClr val="000000"/>
              </a:solidFill>
            </a:endParaRPr>
          </a:p>
        </p:txBody>
      </p:sp>
    </p:spTree>
    <p:extLst>
      <p:ext uri="{BB962C8B-B14F-4D97-AF65-F5344CB8AC3E}">
        <p14:creationId xmlns:p14="http://schemas.microsoft.com/office/powerpoint/2010/main" val="3248787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DC72000-5CB6-49A7-A17D-3F0CF50F129B}"/>
              </a:ext>
            </a:extLst>
          </p:cNvPr>
          <p:cNvSpPr>
            <a:spLocks noGrp="1"/>
          </p:cNvSpPr>
          <p:nvPr>
            <p:ph type="title"/>
          </p:nvPr>
        </p:nvSpPr>
        <p:spPr>
          <a:xfrm>
            <a:off x="4965430" y="629268"/>
            <a:ext cx="6586491" cy="1286160"/>
          </a:xfrm>
        </p:spPr>
        <p:txBody>
          <a:bodyPr anchor="b">
            <a:normAutofit/>
          </a:bodyPr>
          <a:lstStyle/>
          <a:p>
            <a:r>
              <a:rPr lang="he-IL" sz="4100" dirty="0">
                <a:cs typeface="+mn-cs"/>
              </a:rPr>
              <a:t>התפתחות האישיות הבריאה – ויניקוט </a:t>
            </a:r>
            <a:r>
              <a:rPr lang="he-IL" sz="2000" dirty="0">
                <a:cs typeface="+mn-cs"/>
              </a:rPr>
              <a:t>(מתוך: </a:t>
            </a:r>
            <a:r>
              <a:rPr lang="he-IL" sz="2000" dirty="0" err="1">
                <a:cs typeface="+mn-cs"/>
              </a:rPr>
              <a:t>בטיפולנט</a:t>
            </a:r>
            <a:r>
              <a:rPr lang="he-IL" sz="2000" dirty="0">
                <a:cs typeface="+mn-cs"/>
              </a:rPr>
              <a:t>)</a:t>
            </a:r>
          </a:p>
        </p:txBody>
      </p:sp>
      <p:sp>
        <p:nvSpPr>
          <p:cNvPr id="3" name="מציין מיקום תוכן 2">
            <a:extLst>
              <a:ext uri="{FF2B5EF4-FFF2-40B4-BE49-F238E27FC236}">
                <a16:creationId xmlns:a16="http://schemas.microsoft.com/office/drawing/2014/main" id="{A73C2D34-206C-4AEB-AC76-4FA54C8A42A8}"/>
              </a:ext>
            </a:extLst>
          </p:cNvPr>
          <p:cNvSpPr>
            <a:spLocks noGrp="1"/>
          </p:cNvSpPr>
          <p:nvPr>
            <p:ph idx="1"/>
          </p:nvPr>
        </p:nvSpPr>
        <p:spPr>
          <a:xfrm>
            <a:off x="4635591" y="2438400"/>
            <a:ext cx="6916329" cy="4178155"/>
          </a:xfrm>
        </p:spPr>
        <p:txBody>
          <a:bodyPr>
            <a:normAutofit/>
          </a:bodyPr>
          <a:lstStyle/>
          <a:p>
            <a:pPr marL="0" indent="0">
              <a:lnSpc>
                <a:spcPct val="150000"/>
              </a:lnSpc>
              <a:buNone/>
            </a:pPr>
            <a:r>
              <a:rPr lang="he-IL" sz="2400" dirty="0"/>
              <a:t>בחודשי חייו הראשונים, עובר התינוק בהדרגתיות דרך שלושה שלבים, אשר נבדלים זה מזה בסוג האינטראקציה המתקיימת בינו לבין האם.</a:t>
            </a:r>
          </a:p>
          <a:p>
            <a:pPr marL="0" indent="0">
              <a:lnSpc>
                <a:spcPct val="150000"/>
              </a:lnSpc>
              <a:buNone/>
            </a:pPr>
            <a:r>
              <a:rPr lang="he-IL" sz="2400" dirty="0"/>
              <a:t>א. כל יכוֹלוּת סובייקטיבית</a:t>
            </a:r>
          </a:p>
          <a:p>
            <a:pPr marL="0" indent="0">
              <a:lnSpc>
                <a:spcPct val="150000"/>
              </a:lnSpc>
              <a:buNone/>
            </a:pPr>
            <a:r>
              <a:rPr lang="he-IL" sz="2400" dirty="0"/>
              <a:t>ב. חווית מעבר</a:t>
            </a:r>
          </a:p>
          <a:p>
            <a:pPr marL="0" indent="0">
              <a:lnSpc>
                <a:spcPct val="150000"/>
              </a:lnSpc>
              <a:buNone/>
            </a:pPr>
            <a:r>
              <a:rPr lang="he-IL" sz="2400" dirty="0"/>
              <a:t>ג. חווית מציאות אובייקטיבית</a:t>
            </a:r>
          </a:p>
        </p:txBody>
      </p:sp>
      <p:pic>
        <p:nvPicPr>
          <p:cNvPr id="5" name="תמונה 4" descr="A חמוד ארנב ממולא צעצוע">
            <a:extLst>
              <a:ext uri="{FF2B5EF4-FFF2-40B4-BE49-F238E27FC236}">
                <a16:creationId xmlns:a16="http://schemas.microsoft.com/office/drawing/2014/main" id="{A04309E9-AC3D-4A6B-94DD-DC279C4339B2}"/>
              </a:ext>
            </a:extLst>
          </p:cNvPr>
          <p:cNvPicPr>
            <a:picLocks noChangeAspect="1"/>
          </p:cNvPicPr>
          <p:nvPr/>
        </p:nvPicPr>
        <p:blipFill rotWithShape="1">
          <a:blip r:embed="rId2">
            <a:extLst>
              <a:ext uri="{28A0092B-C50C-407E-A947-70E740481C1C}">
                <a14:useLocalDpi xmlns:a14="http://schemas.microsoft.com/office/drawing/2010/main" val="0"/>
              </a:ext>
            </a:extLst>
          </a:blip>
          <a:srcRect l="37432" r="17448"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67E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910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תמונה 4" descr="תינוק ישן עם דוב דובי">
            <a:extLst>
              <a:ext uri="{FF2B5EF4-FFF2-40B4-BE49-F238E27FC236}">
                <a16:creationId xmlns:a16="http://schemas.microsoft.com/office/drawing/2014/main" id="{FE820830-F932-4101-B9F6-5C87CCA72FFC}"/>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כותרת 1">
            <a:extLst>
              <a:ext uri="{FF2B5EF4-FFF2-40B4-BE49-F238E27FC236}">
                <a16:creationId xmlns:a16="http://schemas.microsoft.com/office/drawing/2014/main" id="{51055FC5-2E0D-44E7-9907-C8FEC3595E40}"/>
              </a:ext>
            </a:extLst>
          </p:cNvPr>
          <p:cNvSpPr>
            <a:spLocks noGrp="1"/>
          </p:cNvSpPr>
          <p:nvPr>
            <p:ph type="title"/>
          </p:nvPr>
        </p:nvSpPr>
        <p:spPr>
          <a:xfrm>
            <a:off x="371094" y="1161288"/>
            <a:ext cx="3438144" cy="1124712"/>
          </a:xfrm>
        </p:spPr>
        <p:txBody>
          <a:bodyPr anchor="b">
            <a:normAutofit/>
          </a:bodyPr>
          <a:lstStyle/>
          <a:p>
            <a:r>
              <a:rPr lang="he-IL" sz="2800">
                <a:cs typeface="+mn-cs"/>
              </a:rPr>
              <a:t>כל יכוֹלוּת סובייקטיבית (אומניפוטנציה): </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מציין מיקום תוכן 2">
            <a:extLst>
              <a:ext uri="{FF2B5EF4-FFF2-40B4-BE49-F238E27FC236}">
                <a16:creationId xmlns:a16="http://schemas.microsoft.com/office/drawing/2014/main" id="{E85E93ED-AA38-42E3-BF7A-227AE3D13188}"/>
              </a:ext>
            </a:extLst>
          </p:cNvPr>
          <p:cNvSpPr>
            <a:spLocks noGrp="1"/>
          </p:cNvSpPr>
          <p:nvPr>
            <p:ph idx="1"/>
          </p:nvPr>
        </p:nvSpPr>
        <p:spPr>
          <a:xfrm>
            <a:off x="371094" y="2718054"/>
            <a:ext cx="3438906" cy="3207258"/>
          </a:xfrm>
        </p:spPr>
        <p:txBody>
          <a:bodyPr anchor="t">
            <a:normAutofit/>
          </a:bodyPr>
          <a:lstStyle/>
          <a:p>
            <a:pPr marL="0" indent="0">
              <a:lnSpc>
                <a:spcPct val="150000"/>
              </a:lnSpc>
              <a:buNone/>
            </a:pPr>
            <a:r>
              <a:rPr lang="he-IL" sz="2400" dirty="0"/>
              <a:t>התינוק חווה תחושת שליטה ומושקעוּת כשכל צרכיו ממולאים. כאשר הוא רעב, מופיע שד, כשקר לו, מופיעה שמיכה. </a:t>
            </a:r>
          </a:p>
          <a:p>
            <a:endParaRPr lang="he-IL" sz="1700" dirty="0"/>
          </a:p>
        </p:txBody>
      </p:sp>
    </p:spTree>
    <p:extLst>
      <p:ext uri="{BB962C8B-B14F-4D97-AF65-F5344CB8AC3E}">
        <p14:creationId xmlns:p14="http://schemas.microsoft.com/office/powerpoint/2010/main" val="1472774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אוזניי ארנב השקר בישון ושעון התראה">
            <a:extLst>
              <a:ext uri="{FF2B5EF4-FFF2-40B4-BE49-F238E27FC236}">
                <a16:creationId xmlns:a16="http://schemas.microsoft.com/office/drawing/2014/main" id="{9DD03CF1-4F12-40C5-8E87-183AD803992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8916" r="12788"/>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כותרת 1">
            <a:extLst>
              <a:ext uri="{FF2B5EF4-FFF2-40B4-BE49-F238E27FC236}">
                <a16:creationId xmlns:a16="http://schemas.microsoft.com/office/drawing/2014/main" id="{4BA711FC-9931-422C-8857-A06CE0BD94FC}"/>
              </a:ext>
            </a:extLst>
          </p:cNvPr>
          <p:cNvSpPr>
            <a:spLocks noGrp="1"/>
          </p:cNvSpPr>
          <p:nvPr>
            <p:ph type="title"/>
          </p:nvPr>
        </p:nvSpPr>
        <p:spPr>
          <a:xfrm>
            <a:off x="804998" y="798445"/>
            <a:ext cx="5205384" cy="650211"/>
          </a:xfrm>
        </p:spPr>
        <p:txBody>
          <a:bodyPr>
            <a:normAutofit fontScale="90000"/>
          </a:bodyPr>
          <a:lstStyle/>
          <a:p>
            <a:r>
              <a:rPr lang="he-IL" dirty="0">
                <a:solidFill>
                  <a:srgbClr val="000000"/>
                </a:solidFill>
                <a:cs typeface="+mn-cs"/>
              </a:rPr>
              <a:t>חווית מעבר: </a:t>
            </a:r>
          </a:p>
        </p:txBody>
      </p:sp>
      <p:sp>
        <p:nvSpPr>
          <p:cNvPr id="3" name="מציין מיקום תוכן 2">
            <a:extLst>
              <a:ext uri="{FF2B5EF4-FFF2-40B4-BE49-F238E27FC236}">
                <a16:creationId xmlns:a16="http://schemas.microsoft.com/office/drawing/2014/main" id="{5078F624-EF6F-4285-9D0F-9F34DF6BC389}"/>
              </a:ext>
            </a:extLst>
          </p:cNvPr>
          <p:cNvSpPr>
            <a:spLocks noGrp="1"/>
          </p:cNvSpPr>
          <p:nvPr>
            <p:ph idx="1"/>
          </p:nvPr>
        </p:nvSpPr>
        <p:spPr>
          <a:xfrm>
            <a:off x="804997" y="1941816"/>
            <a:ext cx="5082095" cy="4119157"/>
          </a:xfrm>
        </p:spPr>
        <p:txBody>
          <a:bodyPr anchor="ctr">
            <a:normAutofit lnSpcReduction="10000"/>
          </a:bodyPr>
          <a:lstStyle/>
          <a:p>
            <a:pPr marL="0" indent="0">
              <a:lnSpc>
                <a:spcPct val="160000"/>
              </a:lnSpc>
              <a:buNone/>
            </a:pPr>
            <a:r>
              <a:rPr lang="he-IL" sz="2000" dirty="0">
                <a:solidFill>
                  <a:srgbClr val="000000"/>
                </a:solidFill>
              </a:rPr>
              <a:t>בהדרגה, פוחתת זמינותה המיידית של האם לתינוק. הכרה זו מתסכלת את התינוק אך חיונית להתפתחות והוא מתמודד עם התסכול ע"י היקשרות לחפץ אותו כינה ויניקוט "חפץ/אובייקט מעבר".</a:t>
            </a:r>
          </a:p>
          <a:p>
            <a:pPr marL="0" indent="0">
              <a:lnSpc>
                <a:spcPct val="160000"/>
              </a:lnSpc>
              <a:buNone/>
            </a:pPr>
            <a:r>
              <a:rPr lang="he-IL" sz="2000" dirty="0">
                <a:solidFill>
                  <a:srgbClr val="000000"/>
                </a:solidFill>
              </a:rPr>
              <a:t>אובייקט המעבר מגשר בין מציאות פנימית לחיצונית. באמצעותו מתקיים מרחב פוטנציאלי ומשחק כהכנה לאינטראקציה עם העולם.</a:t>
            </a:r>
          </a:p>
          <a:p>
            <a:endParaRPr lang="he-IL" sz="2000" dirty="0">
              <a:solidFill>
                <a:srgbClr val="000000"/>
              </a:solidFill>
            </a:endParaRPr>
          </a:p>
        </p:txBody>
      </p:sp>
    </p:spTree>
    <p:extLst>
      <p:ext uri="{BB962C8B-B14F-4D97-AF65-F5344CB8AC3E}">
        <p14:creationId xmlns:p14="http://schemas.microsoft.com/office/powerpoint/2010/main" val="3902087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51D6DE-AA92-482C-A815-0E2FB9CEF19A}"/>
              </a:ext>
            </a:extLst>
          </p:cNvPr>
          <p:cNvSpPr>
            <a:spLocks noGrp="1"/>
          </p:cNvSpPr>
          <p:nvPr>
            <p:ph type="title"/>
          </p:nvPr>
        </p:nvSpPr>
        <p:spPr>
          <a:xfrm>
            <a:off x="4965430" y="629268"/>
            <a:ext cx="6586491" cy="1286160"/>
          </a:xfrm>
        </p:spPr>
        <p:txBody>
          <a:bodyPr anchor="b">
            <a:normAutofit/>
          </a:bodyPr>
          <a:lstStyle/>
          <a:p>
            <a:r>
              <a:rPr lang="he-IL" dirty="0">
                <a:cs typeface="+mn-cs"/>
              </a:rPr>
              <a:t>חווית מציאות אובייקטיבית: </a:t>
            </a:r>
          </a:p>
        </p:txBody>
      </p:sp>
      <p:sp>
        <p:nvSpPr>
          <p:cNvPr id="3" name="מציין מיקום תוכן 2">
            <a:extLst>
              <a:ext uri="{FF2B5EF4-FFF2-40B4-BE49-F238E27FC236}">
                <a16:creationId xmlns:a16="http://schemas.microsoft.com/office/drawing/2014/main" id="{98EA554F-5ABE-477E-98F8-AC0B84FF4D03}"/>
              </a:ext>
            </a:extLst>
          </p:cNvPr>
          <p:cNvSpPr>
            <a:spLocks noGrp="1"/>
          </p:cNvSpPr>
          <p:nvPr>
            <p:ph idx="1"/>
          </p:nvPr>
        </p:nvSpPr>
        <p:spPr>
          <a:xfrm>
            <a:off x="4965431" y="2438400"/>
            <a:ext cx="6586489" cy="4075414"/>
          </a:xfrm>
        </p:spPr>
        <p:txBody>
          <a:bodyPr>
            <a:normAutofit/>
          </a:bodyPr>
          <a:lstStyle/>
          <a:p>
            <a:pPr marL="0" indent="0">
              <a:lnSpc>
                <a:spcPct val="150000"/>
              </a:lnSpc>
              <a:buNone/>
            </a:pPr>
            <a:r>
              <a:rPr lang="he-IL" sz="2000" dirty="0"/>
              <a:t>בשלב זה מתחילה להתבסס הבנת התינוק כי אנשים אחרים נבדלים ממנו ובעלי צרכים משלהם, וכי בעתיד יצטרך למצוא אובייקט אשר יספק את צרכיו.</a:t>
            </a:r>
          </a:p>
          <a:p>
            <a:pPr marL="0" indent="0">
              <a:lnSpc>
                <a:spcPct val="150000"/>
              </a:lnSpc>
              <a:buNone/>
            </a:pPr>
            <a:r>
              <a:rPr lang="he-IL" sz="2000" dirty="0"/>
              <a:t>כאשר המעבר בין השלבים נעשה באופן ובעיתוי התואמים את התפתחות התינוק, מונח הבסיס להתפתחות האישיות הבריאה: אישיות בה משאלות וצרכים נתפסים כמשמעותיים ולגיטימיים ואינטראקציות בין אישיות נתפסות כחיוביות וכמקור לאמון וסיפוק אישי.</a:t>
            </a:r>
          </a:p>
          <a:p>
            <a:pPr marL="0" indent="0">
              <a:buNone/>
            </a:pPr>
            <a:endParaRPr lang="he-IL" sz="2000" dirty="0"/>
          </a:p>
        </p:txBody>
      </p:sp>
      <p:pic>
        <p:nvPicPr>
          <p:cNvPr id="7" name="תמונה 6" descr="לב צהוב שנתפר">
            <a:extLst>
              <a:ext uri="{FF2B5EF4-FFF2-40B4-BE49-F238E27FC236}">
                <a16:creationId xmlns:a16="http://schemas.microsoft.com/office/drawing/2014/main" id="{096105EA-4145-4042-83E3-CA27A21A2107}"/>
              </a:ext>
            </a:extLst>
          </p:cNvPr>
          <p:cNvPicPr>
            <a:picLocks noChangeAspect="1"/>
          </p:cNvPicPr>
          <p:nvPr/>
        </p:nvPicPr>
        <p:blipFill rotWithShape="1">
          <a:blip r:embed="rId2">
            <a:extLst>
              <a:ext uri="{28A0092B-C50C-407E-A947-70E740481C1C}">
                <a14:useLocalDpi xmlns:a14="http://schemas.microsoft.com/office/drawing/2010/main" val="0"/>
              </a:ext>
            </a:extLst>
          </a:blip>
          <a:srcRect l="24094" r="30787"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1D68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0279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הוספת צאצא במסיכה">
            <a:extLst>
              <a:ext uri="{FF2B5EF4-FFF2-40B4-BE49-F238E27FC236}">
                <a16:creationId xmlns:a16="http://schemas.microsoft.com/office/drawing/2014/main" id="{71FDD45B-3085-43E0-9AEC-AAAB7C444E66}"/>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7765" r="-1" b="-1"/>
          <a:stretch/>
        </p:blipFill>
        <p:spPr>
          <a:xfrm>
            <a:off x="6150796" y="-123280"/>
            <a:ext cx="6394152" cy="6857990"/>
          </a:xfrm>
          <a:prstGeom prst="rect">
            <a:avLst/>
          </a:prstGeom>
        </p:spPr>
      </p:pic>
      <p:pic>
        <p:nvPicPr>
          <p:cNvPr id="12"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כותרת 1">
            <a:extLst>
              <a:ext uri="{FF2B5EF4-FFF2-40B4-BE49-F238E27FC236}">
                <a16:creationId xmlns:a16="http://schemas.microsoft.com/office/drawing/2014/main" id="{DDD14ADC-42C1-4247-9277-1154181CDAE3}"/>
              </a:ext>
            </a:extLst>
          </p:cNvPr>
          <p:cNvSpPr>
            <a:spLocks noGrp="1"/>
          </p:cNvSpPr>
          <p:nvPr>
            <p:ph type="title"/>
          </p:nvPr>
        </p:nvSpPr>
        <p:spPr>
          <a:xfrm>
            <a:off x="804998" y="-308225"/>
            <a:ext cx="6394152" cy="1643865"/>
          </a:xfrm>
        </p:spPr>
        <p:txBody>
          <a:bodyPr>
            <a:normAutofit/>
          </a:bodyPr>
          <a:lstStyle/>
          <a:p>
            <a:r>
              <a:rPr lang="he-IL" sz="3200" dirty="0">
                <a:solidFill>
                  <a:srgbClr val="000000"/>
                </a:solidFill>
                <a:cs typeface="+mn-cs"/>
              </a:rPr>
              <a:t>"אם טובה דיה" ופתולוגיה התפתחותית</a:t>
            </a:r>
          </a:p>
        </p:txBody>
      </p:sp>
      <p:sp>
        <p:nvSpPr>
          <p:cNvPr id="3" name="מציין מיקום תוכן 2">
            <a:extLst>
              <a:ext uri="{FF2B5EF4-FFF2-40B4-BE49-F238E27FC236}">
                <a16:creationId xmlns:a16="http://schemas.microsoft.com/office/drawing/2014/main" id="{21A223F6-F6FF-4F80-8F35-F8AE10165D0E}"/>
              </a:ext>
            </a:extLst>
          </p:cNvPr>
          <p:cNvSpPr>
            <a:spLocks noGrp="1"/>
          </p:cNvSpPr>
          <p:nvPr>
            <p:ph idx="1"/>
          </p:nvPr>
        </p:nvSpPr>
        <p:spPr>
          <a:xfrm>
            <a:off x="804997" y="1027416"/>
            <a:ext cx="5236208" cy="5537771"/>
          </a:xfrm>
        </p:spPr>
        <p:txBody>
          <a:bodyPr anchor="ctr">
            <a:normAutofit/>
          </a:bodyPr>
          <a:lstStyle/>
          <a:p>
            <a:pPr>
              <a:lnSpc>
                <a:spcPct val="150000"/>
              </a:lnSpc>
            </a:pPr>
            <a:r>
              <a:rPr lang="he-IL" sz="2000" dirty="0">
                <a:solidFill>
                  <a:srgbClr val="000000"/>
                </a:solidFill>
              </a:rPr>
              <a:t>ויניקוט הכיר בכך שאף אם אינה יכולה להיענות לצורכי ילדה באופן מושלם. לכן, טבע את המושג "אם טובה דיה" המתייחס לאם היוצרת סביבה מחזיקה אשר מותאמת לצורכי התינוק באופן מספק, גם אם לא מושלם.</a:t>
            </a:r>
          </a:p>
          <a:p>
            <a:pPr>
              <a:lnSpc>
                <a:spcPct val="150000"/>
              </a:lnSpc>
            </a:pPr>
            <a:r>
              <a:rPr lang="he-IL" sz="2000" dirty="0">
                <a:solidFill>
                  <a:srgbClr val="000000"/>
                </a:solidFill>
              </a:rPr>
              <a:t>ה"אם שאינה טובה דיה" אינה מותאמת דיה לצורכי התינוק: היא אינה נענית לצרכיו או שאינה מסוגלת להפסיק להיענות לצרכיו בהדרגה. כך, התינוק חווה הפרה של הסביבה המחזיקה והתפתחות אישיותו האינדיבידואלית נחסמת ומומרת בצייתנות שתאפשר הסתגלות לסביבה הלקויה.</a:t>
            </a:r>
          </a:p>
        </p:txBody>
      </p:sp>
    </p:spTree>
    <p:extLst>
      <p:ext uri="{BB962C8B-B14F-4D97-AF65-F5344CB8AC3E}">
        <p14:creationId xmlns:p14="http://schemas.microsoft.com/office/powerpoint/2010/main" val="3597233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3078674-E7A3-465D-ADF1-9B01BB15E378}"/>
              </a:ext>
            </a:extLst>
          </p:cNvPr>
          <p:cNvSpPr>
            <a:spLocks noGrp="1"/>
          </p:cNvSpPr>
          <p:nvPr>
            <p:ph type="title"/>
          </p:nvPr>
        </p:nvSpPr>
        <p:spPr>
          <a:xfrm>
            <a:off x="4965430" y="629268"/>
            <a:ext cx="6586491" cy="1286160"/>
          </a:xfrm>
        </p:spPr>
        <p:txBody>
          <a:bodyPr anchor="b">
            <a:normAutofit/>
          </a:bodyPr>
          <a:lstStyle/>
          <a:p>
            <a:r>
              <a:rPr lang="he-IL" dirty="0">
                <a:cs typeface="+mn-cs"/>
              </a:rPr>
              <a:t>טיפול על פי ויניקוט</a:t>
            </a:r>
          </a:p>
        </p:txBody>
      </p:sp>
      <p:sp>
        <p:nvSpPr>
          <p:cNvPr id="3" name="מציין מיקום תוכן 2">
            <a:extLst>
              <a:ext uri="{FF2B5EF4-FFF2-40B4-BE49-F238E27FC236}">
                <a16:creationId xmlns:a16="http://schemas.microsoft.com/office/drawing/2014/main" id="{A786BD8E-F408-45A0-883D-910266D2BD53}"/>
              </a:ext>
            </a:extLst>
          </p:cNvPr>
          <p:cNvSpPr>
            <a:spLocks noGrp="1"/>
          </p:cNvSpPr>
          <p:nvPr>
            <p:ph idx="1"/>
          </p:nvPr>
        </p:nvSpPr>
        <p:spPr>
          <a:xfrm>
            <a:off x="4965431" y="2438400"/>
            <a:ext cx="6586489" cy="3785419"/>
          </a:xfrm>
        </p:spPr>
        <p:txBody>
          <a:bodyPr>
            <a:normAutofit lnSpcReduction="10000"/>
          </a:bodyPr>
          <a:lstStyle/>
          <a:p>
            <a:pPr marL="0" indent="0">
              <a:lnSpc>
                <a:spcPct val="150000"/>
              </a:lnSpc>
              <a:buNone/>
            </a:pPr>
            <a:r>
              <a:rPr lang="he-IL" sz="2000" dirty="0"/>
              <a:t>ויניקוט האמין שהתינוק מגיע לעולם עם פוטנציאל לחיים עשירים ויצירתיים וכי טיפול מאפשר התגברות על חסכי ילדות אשר מהווים חסם לחוויית חיים עשירה ואותנטית.</a:t>
            </a:r>
          </a:p>
          <a:p>
            <a:pPr marL="0" indent="0">
              <a:lnSpc>
                <a:spcPct val="150000"/>
              </a:lnSpc>
              <a:buNone/>
            </a:pPr>
            <a:r>
              <a:rPr lang="he-IL" sz="2000" dirty="0"/>
              <a:t>מטרת הטיפול כיצירת מרחב בו יוכל המטופל לחקור ולגלות מחדש את אישיותו הסובייקטיבית ולהמיר את ה"עצמי הכוזב" (ביטול עצמי, התאמה לדרישות חיצוניות) שפיתח ב"אני אמיתי".</a:t>
            </a:r>
          </a:p>
          <a:p>
            <a:pPr marL="0" indent="0">
              <a:lnSpc>
                <a:spcPct val="150000"/>
              </a:lnSpc>
              <a:buNone/>
            </a:pPr>
            <a:r>
              <a:rPr lang="he-IL" sz="2000" dirty="0"/>
              <a:t>הטיפול מהווה סביבה מחזיקה – המכילה חרדות, מצוקות והגנות של המטופל.</a:t>
            </a:r>
          </a:p>
          <a:p>
            <a:pPr marL="0" indent="0">
              <a:buNone/>
            </a:pPr>
            <a:endParaRPr lang="he-IL" sz="2000" dirty="0"/>
          </a:p>
          <a:p>
            <a:pPr marL="0" indent="0">
              <a:buNone/>
            </a:pPr>
            <a:endParaRPr lang="he-IL" sz="2000" dirty="0"/>
          </a:p>
          <a:p>
            <a:pPr marL="0" indent="0">
              <a:buNone/>
            </a:pPr>
            <a:endParaRPr lang="he-IL" sz="2000" dirty="0"/>
          </a:p>
          <a:p>
            <a:pPr marL="0" indent="0">
              <a:buNone/>
            </a:pPr>
            <a:endParaRPr lang="he-IL" sz="2000" dirty="0"/>
          </a:p>
        </p:txBody>
      </p:sp>
      <p:pic>
        <p:nvPicPr>
          <p:cNvPr id="5" name="תמונה 4" descr="יד מחזיקים דובי דוב">
            <a:extLst>
              <a:ext uri="{FF2B5EF4-FFF2-40B4-BE49-F238E27FC236}">
                <a16:creationId xmlns:a16="http://schemas.microsoft.com/office/drawing/2014/main" id="{D58C5BDD-5B9E-4D66-9918-638A71F84F53}"/>
              </a:ext>
            </a:extLst>
          </p:cNvPr>
          <p:cNvPicPr>
            <a:picLocks noChangeAspect="1"/>
          </p:cNvPicPr>
          <p:nvPr/>
        </p:nvPicPr>
        <p:blipFill rotWithShape="1">
          <a:blip r:embed="rId2">
            <a:extLst>
              <a:ext uri="{28A0092B-C50C-407E-A947-70E740481C1C}">
                <a14:useLocalDpi xmlns:a14="http://schemas.microsoft.com/office/drawing/2010/main" val="0"/>
              </a:ext>
            </a:extLst>
          </a:blip>
          <a:srcRect l="19018" r="35862"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4A86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241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ידיים גדולות וקטנות אוחזות בלב אדום">
            <a:extLst>
              <a:ext uri="{FF2B5EF4-FFF2-40B4-BE49-F238E27FC236}">
                <a16:creationId xmlns:a16="http://schemas.microsoft.com/office/drawing/2014/main" id="{26A2CEBA-2780-4F96-97B0-83B772C169C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515" r="45040"/>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כותרת 1">
            <a:extLst>
              <a:ext uri="{FF2B5EF4-FFF2-40B4-BE49-F238E27FC236}">
                <a16:creationId xmlns:a16="http://schemas.microsoft.com/office/drawing/2014/main" id="{CD78CCEB-40CA-4685-8E12-59C79EF143CE}"/>
              </a:ext>
            </a:extLst>
          </p:cNvPr>
          <p:cNvSpPr>
            <a:spLocks noGrp="1"/>
          </p:cNvSpPr>
          <p:nvPr>
            <p:ph type="title"/>
          </p:nvPr>
        </p:nvSpPr>
        <p:spPr>
          <a:xfrm>
            <a:off x="804998" y="798445"/>
            <a:ext cx="4992240" cy="321438"/>
          </a:xfrm>
        </p:spPr>
        <p:txBody>
          <a:bodyPr>
            <a:normAutofit fontScale="90000"/>
          </a:bodyPr>
          <a:lstStyle/>
          <a:p>
            <a:r>
              <a:rPr lang="he-IL" dirty="0">
                <a:solidFill>
                  <a:srgbClr val="000000"/>
                </a:solidFill>
                <a:cs typeface="+mn-cs"/>
              </a:rPr>
              <a:t>טכניקת הטיפול</a:t>
            </a:r>
          </a:p>
        </p:txBody>
      </p:sp>
      <p:sp>
        <p:nvSpPr>
          <p:cNvPr id="3" name="מציין מיקום תוכן 2">
            <a:extLst>
              <a:ext uri="{FF2B5EF4-FFF2-40B4-BE49-F238E27FC236}">
                <a16:creationId xmlns:a16="http://schemas.microsoft.com/office/drawing/2014/main" id="{339382A7-244F-440B-A50D-D10AFA7B9206}"/>
              </a:ext>
            </a:extLst>
          </p:cNvPr>
          <p:cNvSpPr>
            <a:spLocks noGrp="1"/>
          </p:cNvSpPr>
          <p:nvPr>
            <p:ph idx="1"/>
          </p:nvPr>
        </p:nvSpPr>
        <p:spPr>
          <a:xfrm>
            <a:off x="1090435" y="1582221"/>
            <a:ext cx="4706803" cy="4581494"/>
          </a:xfrm>
        </p:spPr>
        <p:txBody>
          <a:bodyPr anchor="ctr">
            <a:normAutofit fontScale="92500" lnSpcReduction="10000"/>
          </a:bodyPr>
          <a:lstStyle/>
          <a:p>
            <a:pPr marL="0" indent="0">
              <a:lnSpc>
                <a:spcPct val="150000"/>
              </a:lnSpc>
              <a:buNone/>
            </a:pPr>
            <a:r>
              <a:rPr lang="he-IL" sz="2000" dirty="0">
                <a:solidFill>
                  <a:srgbClr val="000000"/>
                </a:solidFill>
              </a:rPr>
              <a:t>על מנת לאפשר חקירה עצמית, על המטפל והמטופל לעצב מרחב טיפולי בו יוכל המטופל להיות הוא עצמו מבלי להיענות לדרישות של מציאות חיצונית, ולחוות שוב את חסרי ילדותו. </a:t>
            </a:r>
          </a:p>
          <a:p>
            <a:pPr marL="0" indent="0">
              <a:lnSpc>
                <a:spcPct val="150000"/>
              </a:lnSpc>
              <a:buNone/>
            </a:pPr>
            <a:r>
              <a:rPr lang="he-IL" sz="2000" dirty="0">
                <a:solidFill>
                  <a:srgbClr val="000000"/>
                </a:solidFill>
              </a:rPr>
              <a:t>המטפל אמור לתפקד כ"אם טובה דיה", לקבל את המטופל, להיענות לצרכיו ולאפשר לו להיות לבד בנוכחות אדם אחר. </a:t>
            </a:r>
          </a:p>
          <a:p>
            <a:pPr marL="0" indent="0">
              <a:lnSpc>
                <a:spcPct val="150000"/>
              </a:lnSpc>
              <a:buNone/>
            </a:pPr>
            <a:r>
              <a:rPr lang="he-IL" sz="2000" dirty="0">
                <a:solidFill>
                  <a:srgbClr val="000000"/>
                </a:solidFill>
              </a:rPr>
              <a:t>הרכיב ה"מרפא" המשמעותי בטיפול אינו פירושים או הגעה לתובנה, אלא החוויה של קשר בין אישי המותאם לצורכי המטופל.</a:t>
            </a:r>
          </a:p>
          <a:p>
            <a:endParaRPr lang="he-IL" sz="2000" dirty="0">
              <a:solidFill>
                <a:srgbClr val="000000"/>
              </a:solidFill>
            </a:endParaRPr>
          </a:p>
        </p:txBody>
      </p:sp>
    </p:spTree>
    <p:extLst>
      <p:ext uri="{BB962C8B-B14F-4D97-AF65-F5344CB8AC3E}">
        <p14:creationId xmlns:p14="http://schemas.microsoft.com/office/powerpoint/2010/main" val="209891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תמונה 4" descr="ילד משחק קלאס">
            <a:extLst>
              <a:ext uri="{FF2B5EF4-FFF2-40B4-BE49-F238E27FC236}">
                <a16:creationId xmlns:a16="http://schemas.microsoft.com/office/drawing/2014/main" id="{908AF7EA-E9AD-40FB-80F9-88C668A256F1}"/>
              </a:ext>
            </a:extLst>
          </p:cNvPr>
          <p:cNvPicPr>
            <a:picLocks noChangeAspect="1"/>
          </p:cNvPicPr>
          <p:nvPr/>
        </p:nvPicPr>
        <p:blipFill rotWithShape="1">
          <a:blip r:embed="rId2">
            <a:extLst>
              <a:ext uri="{28A0092B-C50C-407E-A947-70E740481C1C}">
                <a14:useLocalDpi xmlns:a14="http://schemas.microsoft.com/office/drawing/2010/main" val="0"/>
              </a:ext>
            </a:extLst>
          </a:blip>
          <a:srcRect r="23298" b="9091"/>
          <a:stretch/>
        </p:blipFill>
        <p:spPr>
          <a:xfrm>
            <a:off x="3729228" y="-130791"/>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כותרת 1">
            <a:extLst>
              <a:ext uri="{FF2B5EF4-FFF2-40B4-BE49-F238E27FC236}">
                <a16:creationId xmlns:a16="http://schemas.microsoft.com/office/drawing/2014/main" id="{71B0CC28-12DE-4A2F-B172-13C9501B257A}"/>
              </a:ext>
            </a:extLst>
          </p:cNvPr>
          <p:cNvSpPr>
            <a:spLocks noGrp="1"/>
          </p:cNvSpPr>
          <p:nvPr>
            <p:ph type="title"/>
          </p:nvPr>
        </p:nvSpPr>
        <p:spPr>
          <a:xfrm>
            <a:off x="371094" y="1074167"/>
            <a:ext cx="5978335" cy="509183"/>
          </a:xfrm>
        </p:spPr>
        <p:txBody>
          <a:bodyPr anchor="b">
            <a:normAutofit/>
          </a:bodyPr>
          <a:lstStyle/>
          <a:p>
            <a:r>
              <a:rPr lang="he-IL" sz="2800" dirty="0">
                <a:cs typeface="+mn-cs"/>
              </a:rPr>
              <a:t>משחק בטיפול – המשחק הוא הטיפול</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מציין מיקום תוכן 2">
            <a:extLst>
              <a:ext uri="{FF2B5EF4-FFF2-40B4-BE49-F238E27FC236}">
                <a16:creationId xmlns:a16="http://schemas.microsoft.com/office/drawing/2014/main" id="{EE0B419E-3CF8-42AB-AB2E-DCE9BB97215D}"/>
              </a:ext>
            </a:extLst>
          </p:cNvPr>
          <p:cNvSpPr>
            <a:spLocks noGrp="1"/>
          </p:cNvSpPr>
          <p:nvPr>
            <p:ph idx="1"/>
          </p:nvPr>
        </p:nvSpPr>
        <p:spPr>
          <a:xfrm>
            <a:off x="371094" y="1760221"/>
            <a:ext cx="6183818" cy="5156547"/>
          </a:xfrm>
        </p:spPr>
        <p:txBody>
          <a:bodyPr anchor="t">
            <a:normAutofit/>
          </a:bodyPr>
          <a:lstStyle/>
          <a:p>
            <a:pPr>
              <a:lnSpc>
                <a:spcPct val="150000"/>
              </a:lnSpc>
            </a:pPr>
            <a:r>
              <a:rPr lang="he-IL" sz="2000" dirty="0"/>
              <a:t>המשחק הנו חוויה יצירתית במהותה, המתקשרת עם בריאות, גדילה, יחסים בינאישיים. למשחק ערך טיפולי.</a:t>
            </a:r>
          </a:p>
          <a:p>
            <a:pPr>
              <a:lnSpc>
                <a:spcPct val="150000"/>
              </a:lnSpc>
            </a:pPr>
            <a:r>
              <a:rPr lang="he-IL" sz="2000" dirty="0"/>
              <a:t>המטפל והמטופל משחקים יחד ולבד וחווים רגעי הפתעה.</a:t>
            </a:r>
          </a:p>
          <a:p>
            <a:pPr>
              <a:lnSpc>
                <a:spcPct val="150000"/>
              </a:lnSpc>
            </a:pPr>
            <a:r>
              <a:rPr lang="he-IL" sz="2000" dirty="0"/>
              <a:t>המשחק מתרחש במרחב הביניים- המרחב הפוטנציאלי, הוא קשור לעולם הפנימי והחיצוני אך אינו באף אחד מהם, וכולל ממד של עשיה, זמן ומקום.</a:t>
            </a:r>
          </a:p>
          <a:p>
            <a:pPr>
              <a:lnSpc>
                <a:spcPct val="150000"/>
              </a:lnSpc>
            </a:pPr>
            <a:r>
              <a:rPr lang="he-IL" sz="2000" dirty="0"/>
              <a:t>בטיפול במבוגרים הפרשנות הפסיכולוגית היא אובייקט מעבר. את התובנה יגלה האדם בעצמו- מתוך עולמו הפנימי.</a:t>
            </a:r>
          </a:p>
        </p:txBody>
      </p:sp>
    </p:spTree>
    <p:extLst>
      <p:ext uri="{BB962C8B-B14F-4D97-AF65-F5344CB8AC3E}">
        <p14:creationId xmlns:p14="http://schemas.microsoft.com/office/powerpoint/2010/main" val="1463937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תמונה 4" descr="רקע עם בלוקים מעץ צבעוניים">
            <a:extLst>
              <a:ext uri="{FF2B5EF4-FFF2-40B4-BE49-F238E27FC236}">
                <a16:creationId xmlns:a16="http://schemas.microsoft.com/office/drawing/2014/main" id="{62ACFC3E-1431-4E90-9C06-D1AABE0F990C}"/>
              </a:ext>
            </a:extLst>
          </p:cNvPr>
          <p:cNvPicPr>
            <a:picLocks noChangeAspect="1"/>
          </p:cNvPicPr>
          <p:nvPr/>
        </p:nvPicPr>
        <p:blipFill rotWithShape="1">
          <a:blip r:embed="rId2">
            <a:extLst>
              <a:ext uri="{28A0092B-C50C-407E-A947-70E740481C1C}">
                <a14:useLocalDpi xmlns:a14="http://schemas.microsoft.com/office/drawing/2010/main" val="0"/>
              </a:ext>
            </a:extLst>
          </a:blip>
          <a:srcRect t="2461" r="23585" b="6629"/>
          <a:stretch/>
        </p:blipFill>
        <p:spPr>
          <a:xfrm>
            <a:off x="3523488" y="10"/>
            <a:ext cx="8668512" cy="6857990"/>
          </a:xfrm>
          <a:prstGeom prst="rect">
            <a:avLst/>
          </a:prstGeom>
        </p:spPr>
      </p:pic>
      <p:sp>
        <p:nvSpPr>
          <p:cNvPr id="17" name="Rectangle 1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כותרת 1">
            <a:extLst>
              <a:ext uri="{FF2B5EF4-FFF2-40B4-BE49-F238E27FC236}">
                <a16:creationId xmlns:a16="http://schemas.microsoft.com/office/drawing/2014/main" id="{2330F206-114C-48C3-987C-1FBABE5294A6}"/>
              </a:ext>
            </a:extLst>
          </p:cNvPr>
          <p:cNvSpPr>
            <a:spLocks noGrp="1"/>
          </p:cNvSpPr>
          <p:nvPr>
            <p:ph type="title"/>
          </p:nvPr>
        </p:nvSpPr>
        <p:spPr>
          <a:xfrm>
            <a:off x="371094" y="788850"/>
            <a:ext cx="6533140" cy="898372"/>
          </a:xfrm>
        </p:spPr>
        <p:txBody>
          <a:bodyPr anchor="b">
            <a:normAutofit/>
          </a:bodyPr>
          <a:lstStyle/>
          <a:p>
            <a:r>
              <a:rPr lang="he-IL" sz="3200" dirty="0">
                <a:cs typeface="+mn-cs"/>
              </a:rPr>
              <a:t>מהו משחק?  </a:t>
            </a:r>
            <a:r>
              <a:rPr lang="he-IL" sz="2000" dirty="0">
                <a:cs typeface="+mn-cs"/>
              </a:rPr>
              <a:t>(בית איזי שפירא)</a:t>
            </a:r>
          </a:p>
        </p:txBody>
      </p:sp>
      <p:sp>
        <p:nvSpPr>
          <p:cNvPr id="19" name="Rectangle 1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מציין מיקום תוכן 2">
            <a:extLst>
              <a:ext uri="{FF2B5EF4-FFF2-40B4-BE49-F238E27FC236}">
                <a16:creationId xmlns:a16="http://schemas.microsoft.com/office/drawing/2014/main" id="{9C740C2B-E1EA-49C9-8219-3C95F8417390}"/>
              </a:ext>
            </a:extLst>
          </p:cNvPr>
          <p:cNvSpPr>
            <a:spLocks noGrp="1"/>
          </p:cNvSpPr>
          <p:nvPr>
            <p:ph idx="1"/>
          </p:nvPr>
        </p:nvSpPr>
        <p:spPr>
          <a:xfrm>
            <a:off x="156457" y="2476062"/>
            <a:ext cx="6932711" cy="4040014"/>
          </a:xfrm>
        </p:spPr>
        <p:txBody>
          <a:bodyPr anchor="t">
            <a:normAutofit/>
          </a:bodyPr>
          <a:lstStyle/>
          <a:p>
            <a:pPr>
              <a:lnSpc>
                <a:spcPct val="150000"/>
              </a:lnSpc>
            </a:pPr>
            <a:r>
              <a:rPr lang="he-IL" sz="2000" dirty="0"/>
              <a:t>משחק הוא פעילות משמעותית, אוניברסאלית וחווייתית המשותפת לכל בני האדם. למשחק יש השפעה חיובית ומשמעותית הן בילדות והן בהתפתחות העתידית של האדם. </a:t>
            </a:r>
          </a:p>
          <a:p>
            <a:pPr>
              <a:lnSpc>
                <a:spcPct val="150000"/>
              </a:lnSpc>
            </a:pPr>
            <a:r>
              <a:rPr lang="he-IL" sz="2000" dirty="0"/>
              <a:t>בניגוד לתפיסה לפיה משחק הוא עיסוק לא רציני כמו לימודים ועבודה, כבר בשנות ה- 60 טענו חוקרים שונים כי הבשלות הרגשית ללימודים ועבודה טמונה ביכולת של הילד לתת ביטוי לרגשותיו ומחשבותיו דרך המשחק.</a:t>
            </a:r>
          </a:p>
        </p:txBody>
      </p:sp>
    </p:spTree>
    <p:extLst>
      <p:ext uri="{BB962C8B-B14F-4D97-AF65-F5344CB8AC3E}">
        <p14:creationId xmlns:p14="http://schemas.microsoft.com/office/powerpoint/2010/main" val="2626482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צייר בצבע צהוב ברקע לבן">
            <a:extLst>
              <a:ext uri="{FF2B5EF4-FFF2-40B4-BE49-F238E27FC236}">
                <a16:creationId xmlns:a16="http://schemas.microsoft.com/office/drawing/2014/main" id="{409FF291-5B96-4B68-91D0-A86E4B79015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8103" r="22201" b="-2"/>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כותרת 1">
            <a:extLst>
              <a:ext uri="{FF2B5EF4-FFF2-40B4-BE49-F238E27FC236}">
                <a16:creationId xmlns:a16="http://schemas.microsoft.com/office/drawing/2014/main" id="{FC1E66C2-7317-4E04-AEE1-4A725997C07C}"/>
              </a:ext>
            </a:extLst>
          </p:cNvPr>
          <p:cNvSpPr>
            <a:spLocks noGrp="1"/>
          </p:cNvSpPr>
          <p:nvPr>
            <p:ph type="title"/>
          </p:nvPr>
        </p:nvSpPr>
        <p:spPr>
          <a:xfrm>
            <a:off x="804998" y="798445"/>
            <a:ext cx="4803636" cy="1311664"/>
          </a:xfrm>
        </p:spPr>
        <p:txBody>
          <a:bodyPr>
            <a:normAutofit/>
          </a:bodyPr>
          <a:lstStyle/>
          <a:p>
            <a:r>
              <a:rPr lang="he-IL">
                <a:solidFill>
                  <a:srgbClr val="000000"/>
                </a:solidFill>
                <a:cs typeface="+mn-cs"/>
              </a:rPr>
              <a:t>קשר ומשחק עם ילדים: הדגמה</a:t>
            </a:r>
          </a:p>
        </p:txBody>
      </p:sp>
      <p:sp>
        <p:nvSpPr>
          <p:cNvPr id="3" name="מציין מיקום תוכן 2">
            <a:extLst>
              <a:ext uri="{FF2B5EF4-FFF2-40B4-BE49-F238E27FC236}">
                <a16:creationId xmlns:a16="http://schemas.microsoft.com/office/drawing/2014/main" id="{4D230396-EE69-483F-925F-A83FA0353CB0}"/>
              </a:ext>
            </a:extLst>
          </p:cNvPr>
          <p:cNvSpPr>
            <a:spLocks noGrp="1"/>
          </p:cNvSpPr>
          <p:nvPr>
            <p:ph idx="1"/>
          </p:nvPr>
        </p:nvSpPr>
        <p:spPr>
          <a:xfrm>
            <a:off x="804997" y="2272143"/>
            <a:ext cx="4706803" cy="3788830"/>
          </a:xfrm>
        </p:spPr>
        <p:txBody>
          <a:bodyPr anchor="ctr">
            <a:normAutofit/>
          </a:bodyPr>
          <a:lstStyle/>
          <a:p>
            <a:pPr marL="0" indent="0">
              <a:buNone/>
            </a:pPr>
            <a:r>
              <a:rPr lang="en-US" sz="2000">
                <a:solidFill>
                  <a:srgbClr val="000000"/>
                </a:solidFill>
                <a:hlinkClick r:id="rId4"/>
              </a:rPr>
              <a:t>https://youtu.be/Kb08XyJEu2U</a:t>
            </a:r>
            <a:endParaRPr lang="he-IL" sz="2000">
              <a:solidFill>
                <a:srgbClr val="000000"/>
              </a:solidFill>
            </a:endParaRPr>
          </a:p>
          <a:p>
            <a:pPr marL="0" indent="0">
              <a:buNone/>
            </a:pPr>
            <a:endParaRPr lang="he-IL" sz="2000">
              <a:solidFill>
                <a:srgbClr val="000000"/>
              </a:solidFill>
            </a:endParaRPr>
          </a:p>
        </p:txBody>
      </p:sp>
    </p:spTree>
    <p:extLst>
      <p:ext uri="{BB962C8B-B14F-4D97-AF65-F5344CB8AC3E}">
        <p14:creationId xmlns:p14="http://schemas.microsoft.com/office/powerpoint/2010/main" val="1220620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9B6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כותרת 1">
            <a:extLst>
              <a:ext uri="{FF2B5EF4-FFF2-40B4-BE49-F238E27FC236}">
                <a16:creationId xmlns:a16="http://schemas.microsoft.com/office/drawing/2014/main" id="{F10B18AE-8BC7-4217-B137-215F4AF444B8}"/>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he-IL" sz="2600">
                <a:solidFill>
                  <a:srgbClr val="FFFFFF"/>
                </a:solidFill>
                <a:cs typeface="+mn-cs"/>
              </a:rPr>
              <a:t>ויניקוט – סיכום התיאוריה</a:t>
            </a:r>
            <a:br>
              <a:rPr lang="he-IL" sz="2600">
                <a:solidFill>
                  <a:srgbClr val="FFFFFF"/>
                </a:solidFill>
              </a:rPr>
            </a:br>
            <a:endParaRPr lang="he-IL" sz="2600">
              <a:solidFill>
                <a:srgbClr val="FFFFFF"/>
              </a:solidFill>
            </a:endParaRPr>
          </a:p>
        </p:txBody>
      </p:sp>
      <p:pic>
        <p:nvPicPr>
          <p:cNvPr id="5" name="תמונה 4" descr="תינוק ישן עם דוב דובי">
            <a:extLst>
              <a:ext uri="{FF2B5EF4-FFF2-40B4-BE49-F238E27FC236}">
                <a16:creationId xmlns:a16="http://schemas.microsoft.com/office/drawing/2014/main" id="{FC0A5117-1F04-4320-837A-82C5731AE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176" y="236668"/>
            <a:ext cx="7412019" cy="5432612"/>
          </a:xfrm>
          <a:prstGeom prst="rect">
            <a:avLst/>
          </a:prstGeom>
        </p:spPr>
      </p:pic>
      <p:sp>
        <p:nvSpPr>
          <p:cNvPr id="3" name="מציין מיקום תוכן 2">
            <a:extLst>
              <a:ext uri="{FF2B5EF4-FFF2-40B4-BE49-F238E27FC236}">
                <a16:creationId xmlns:a16="http://schemas.microsoft.com/office/drawing/2014/main" id="{5B2BFB4F-637A-429D-91C7-01FC852B0CFA}"/>
              </a:ext>
            </a:extLst>
          </p:cNvPr>
          <p:cNvSpPr>
            <a:spLocks noGrp="1"/>
          </p:cNvSpPr>
          <p:nvPr>
            <p:ph idx="1"/>
          </p:nvPr>
        </p:nvSpPr>
        <p:spPr>
          <a:xfrm>
            <a:off x="4038601" y="5938221"/>
            <a:ext cx="4922520" cy="806824"/>
          </a:xfrm>
        </p:spPr>
        <p:txBody>
          <a:bodyPr>
            <a:normAutofit/>
          </a:bodyPr>
          <a:lstStyle/>
          <a:p>
            <a:pPr marL="0" indent="0">
              <a:buNone/>
            </a:pPr>
            <a:r>
              <a:rPr lang="en-US" sz="1800" dirty="0">
                <a:hlinkClick r:id="rId3"/>
              </a:rPr>
              <a:t>https://www.youtube.com/watch?v=ZaZkvvB367I</a:t>
            </a:r>
            <a:endParaRPr lang="he-IL" sz="1800" dirty="0"/>
          </a:p>
          <a:p>
            <a:pPr marL="0" indent="0">
              <a:buNone/>
            </a:pPr>
            <a:endParaRPr lang="he-IL" sz="1800" dirty="0"/>
          </a:p>
        </p:txBody>
      </p:sp>
    </p:spTree>
    <p:extLst>
      <p:ext uri="{BB962C8B-B14F-4D97-AF65-F5344CB8AC3E}">
        <p14:creationId xmlns:p14="http://schemas.microsoft.com/office/powerpoint/2010/main" val="1463799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מציין מיקום תוכן 4" descr="צאצא משחק עם אותיות">
            <a:extLst>
              <a:ext uri="{FF2B5EF4-FFF2-40B4-BE49-F238E27FC236}">
                <a16:creationId xmlns:a16="http://schemas.microsoft.com/office/drawing/2014/main" id="{EE585C8A-1D56-4502-A0C5-F74BB35A94C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71825D00-7A65-4A26-8E7D-998FDB10288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rtl="0"/>
            <a:r>
              <a:rPr lang="en-US" sz="3600">
                <a:solidFill>
                  <a:schemeClr val="tx1">
                    <a:lumMod val="85000"/>
                    <a:lumOff val="15000"/>
                  </a:schemeClr>
                </a:solidFill>
              </a:rPr>
              <a:t>תובנות ומחשבות יישומיות:</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276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A71DF0BA-DC6C-49CB-979D-75DCC9D6B684}"/>
              </a:ext>
            </a:extLst>
          </p:cNvPr>
          <p:cNvSpPr>
            <a:spLocks noGrp="1"/>
          </p:cNvSpPr>
          <p:nvPr>
            <p:ph type="title"/>
          </p:nvPr>
        </p:nvSpPr>
        <p:spPr>
          <a:xfrm>
            <a:off x="838199" y="564211"/>
            <a:ext cx="5157216" cy="843349"/>
          </a:xfrm>
        </p:spPr>
        <p:txBody>
          <a:bodyPr anchor="b">
            <a:normAutofit/>
          </a:bodyPr>
          <a:lstStyle/>
          <a:p>
            <a:r>
              <a:rPr lang="he-IL" sz="3600" dirty="0">
                <a:cs typeface="+mn-cs"/>
              </a:rPr>
              <a:t>מהו משחק?</a:t>
            </a:r>
          </a:p>
        </p:txBody>
      </p:sp>
      <p:sp>
        <p:nvSpPr>
          <p:cNvPr id="3" name="מציין מיקום תוכן 2">
            <a:extLst>
              <a:ext uri="{FF2B5EF4-FFF2-40B4-BE49-F238E27FC236}">
                <a16:creationId xmlns:a16="http://schemas.microsoft.com/office/drawing/2014/main" id="{0737AE58-9086-48B0-9F6D-068A3BD8BF69}"/>
              </a:ext>
            </a:extLst>
          </p:cNvPr>
          <p:cNvSpPr>
            <a:spLocks noGrp="1"/>
          </p:cNvSpPr>
          <p:nvPr>
            <p:ph idx="1"/>
          </p:nvPr>
        </p:nvSpPr>
        <p:spPr>
          <a:xfrm>
            <a:off x="118335" y="1666777"/>
            <a:ext cx="5883178" cy="4165526"/>
          </a:xfrm>
        </p:spPr>
        <p:txBody>
          <a:bodyPr>
            <a:normAutofit/>
          </a:bodyPr>
          <a:lstStyle/>
          <a:p>
            <a:pPr>
              <a:lnSpc>
                <a:spcPct val="150000"/>
              </a:lnSpc>
            </a:pPr>
            <a:r>
              <a:rPr lang="he-IL" dirty="0"/>
              <a:t>"משחק הוא האושר שבעשיית דבר שאין לו מטרה" </a:t>
            </a:r>
            <a:r>
              <a:rPr lang="he-IL" sz="2000" dirty="0"/>
              <a:t>(אריסטו)</a:t>
            </a:r>
          </a:p>
          <a:p>
            <a:pPr>
              <a:lnSpc>
                <a:spcPct val="150000"/>
              </a:lnSpc>
            </a:pPr>
            <a:r>
              <a:rPr lang="he-IL" dirty="0"/>
              <a:t>. "החיים הם פעילות וכל פעילות שאינה עבודה היא משחק" </a:t>
            </a:r>
            <a:r>
              <a:rPr lang="he-IL" sz="2000" dirty="0"/>
              <a:t>(ג'ון דיואי) </a:t>
            </a:r>
          </a:p>
          <a:p>
            <a:pPr>
              <a:lnSpc>
                <a:spcPct val="150000"/>
              </a:lnSpc>
            </a:pPr>
            <a:r>
              <a:rPr lang="he-IL" dirty="0"/>
              <a:t>" משחק הוא חופשה מהמציאות" </a:t>
            </a:r>
            <a:r>
              <a:rPr lang="he-IL" sz="2000" dirty="0"/>
              <a:t>(אריקסון)</a:t>
            </a:r>
          </a:p>
          <a:p>
            <a:endParaRPr lang="he-IL" sz="1800" dirty="0"/>
          </a:p>
        </p:txBody>
      </p:sp>
      <p:pic>
        <p:nvPicPr>
          <p:cNvPr id="5" name="תמונה 4" descr="בלון בצורת כלב כחול">
            <a:extLst>
              <a:ext uri="{FF2B5EF4-FFF2-40B4-BE49-F238E27FC236}">
                <a16:creationId xmlns:a16="http://schemas.microsoft.com/office/drawing/2014/main" id="{0506D0EB-77BF-4D78-9B31-C7FADF0A2388}"/>
              </a:ext>
            </a:extLst>
          </p:cNvPr>
          <p:cNvPicPr>
            <a:picLocks noChangeAspect="1"/>
          </p:cNvPicPr>
          <p:nvPr/>
        </p:nvPicPr>
        <p:blipFill rotWithShape="1">
          <a:blip r:embed="rId2">
            <a:extLst>
              <a:ext uri="{28A0092B-C50C-407E-A947-70E740481C1C}">
                <a14:useLocalDpi xmlns:a14="http://schemas.microsoft.com/office/drawing/2010/main" val="0"/>
              </a:ext>
            </a:extLst>
          </a:blip>
          <a:srcRect l="33070" r="1807" b="-2"/>
          <a:stretch/>
        </p:blipFill>
        <p:spPr>
          <a:xfrm>
            <a:off x="6190488" y="566928"/>
            <a:ext cx="5157216" cy="5286197"/>
          </a:xfrm>
          <a:prstGeom prst="rect">
            <a:avLst/>
          </a:prstGeom>
        </p:spPr>
      </p:pic>
      <p:sp>
        <p:nvSpPr>
          <p:cNvPr id="12" name="Rectangle 11">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1532113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משחק לוח צבעוני">
            <a:extLst>
              <a:ext uri="{FF2B5EF4-FFF2-40B4-BE49-F238E27FC236}">
                <a16:creationId xmlns:a16="http://schemas.microsoft.com/office/drawing/2014/main" id="{1CF9083D-1857-462E-8417-708245D57ECE}"/>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8823" r="19175"/>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כותרת 1">
            <a:extLst>
              <a:ext uri="{FF2B5EF4-FFF2-40B4-BE49-F238E27FC236}">
                <a16:creationId xmlns:a16="http://schemas.microsoft.com/office/drawing/2014/main" id="{03725926-019B-4399-943B-AD7BDF5A7E3D}"/>
              </a:ext>
            </a:extLst>
          </p:cNvPr>
          <p:cNvSpPr>
            <a:spLocks noGrp="1"/>
          </p:cNvSpPr>
          <p:nvPr>
            <p:ph type="title"/>
          </p:nvPr>
        </p:nvSpPr>
        <p:spPr>
          <a:xfrm>
            <a:off x="804997" y="-297951"/>
            <a:ext cx="4992239" cy="2408060"/>
          </a:xfrm>
        </p:spPr>
        <p:txBody>
          <a:bodyPr>
            <a:normAutofit/>
          </a:bodyPr>
          <a:lstStyle/>
          <a:p>
            <a:r>
              <a:rPr lang="he-IL" sz="3400" dirty="0">
                <a:solidFill>
                  <a:srgbClr val="000000"/>
                </a:solidFill>
                <a:cs typeface="+mn-cs"/>
              </a:rPr>
              <a:t>שישה קריטריונים למשחק:</a:t>
            </a:r>
            <a:br>
              <a:rPr lang="he-IL" sz="3400" dirty="0">
                <a:solidFill>
                  <a:srgbClr val="000000"/>
                </a:solidFill>
              </a:rPr>
            </a:br>
            <a:endParaRPr lang="he-IL" sz="3400" dirty="0">
              <a:solidFill>
                <a:srgbClr val="000000"/>
              </a:solidFill>
            </a:endParaRPr>
          </a:p>
        </p:txBody>
      </p:sp>
      <p:sp>
        <p:nvSpPr>
          <p:cNvPr id="3" name="מציין מיקום תוכן 2">
            <a:extLst>
              <a:ext uri="{FF2B5EF4-FFF2-40B4-BE49-F238E27FC236}">
                <a16:creationId xmlns:a16="http://schemas.microsoft.com/office/drawing/2014/main" id="{9B6BF383-C7E3-4941-9B78-843DB7EBC4BB}"/>
              </a:ext>
            </a:extLst>
          </p:cNvPr>
          <p:cNvSpPr>
            <a:spLocks noGrp="1"/>
          </p:cNvSpPr>
          <p:nvPr>
            <p:ph idx="1"/>
          </p:nvPr>
        </p:nvSpPr>
        <p:spPr>
          <a:xfrm>
            <a:off x="804996" y="1695236"/>
            <a:ext cx="4897161" cy="4777483"/>
          </a:xfrm>
        </p:spPr>
        <p:txBody>
          <a:bodyPr anchor="ctr">
            <a:normAutofit fontScale="92500" lnSpcReduction="20000"/>
          </a:bodyPr>
          <a:lstStyle/>
          <a:p>
            <a:pPr marL="0" indent="0">
              <a:lnSpc>
                <a:spcPct val="150000"/>
              </a:lnSpc>
              <a:buNone/>
            </a:pPr>
            <a:r>
              <a:rPr lang="he-IL" sz="2000" dirty="0">
                <a:solidFill>
                  <a:srgbClr val="000000"/>
                </a:solidFill>
              </a:rPr>
              <a:t>1. פעילות אקטיבית שמכוונת לסיפוק מידי, להנאה וכיף.</a:t>
            </a:r>
          </a:p>
          <a:p>
            <a:pPr marL="0" indent="0">
              <a:lnSpc>
                <a:spcPct val="150000"/>
              </a:lnSpc>
              <a:buNone/>
            </a:pPr>
            <a:r>
              <a:rPr lang="he-IL" sz="2000" dirty="0">
                <a:solidFill>
                  <a:srgbClr val="000000"/>
                </a:solidFill>
              </a:rPr>
              <a:t>2. ההנאה נובעת מהתהליך ולא מתוצאותיו.</a:t>
            </a:r>
          </a:p>
          <a:p>
            <a:pPr marL="0" indent="0">
              <a:lnSpc>
                <a:spcPct val="150000"/>
              </a:lnSpc>
              <a:buNone/>
            </a:pPr>
            <a:r>
              <a:rPr lang="he-IL" sz="2000" dirty="0">
                <a:solidFill>
                  <a:srgbClr val="000000"/>
                </a:solidFill>
              </a:rPr>
              <a:t>3. הבחירה להשתתף במשחק היא עצמאית וחופשית.</a:t>
            </a:r>
          </a:p>
          <a:p>
            <a:pPr marL="0" indent="0">
              <a:lnSpc>
                <a:spcPct val="150000"/>
              </a:lnSpc>
              <a:buNone/>
            </a:pPr>
            <a:r>
              <a:rPr lang="he-IL" sz="2000" dirty="0">
                <a:solidFill>
                  <a:srgbClr val="000000"/>
                </a:solidFill>
              </a:rPr>
              <a:t>4. הפעילות אינה מתכוננת וגבולותיה גמישים.</a:t>
            </a:r>
          </a:p>
          <a:p>
            <a:pPr marL="0" indent="0">
              <a:lnSpc>
                <a:spcPct val="150000"/>
              </a:lnSpc>
              <a:buNone/>
            </a:pPr>
            <a:r>
              <a:rPr lang="he-IL" sz="2000" dirty="0">
                <a:solidFill>
                  <a:srgbClr val="000000"/>
                </a:solidFill>
              </a:rPr>
              <a:t>5. הילד שותף אקטיבי במשחק ואינו משמש כצופה בלבד.</a:t>
            </a:r>
          </a:p>
          <a:p>
            <a:pPr marL="0" indent="0">
              <a:lnSpc>
                <a:spcPct val="150000"/>
              </a:lnSpc>
              <a:buNone/>
            </a:pPr>
            <a:r>
              <a:rPr lang="he-IL" sz="2000" dirty="0">
                <a:solidFill>
                  <a:srgbClr val="000000"/>
                </a:solidFill>
              </a:rPr>
              <a:t>6. החוקים והתוצאות של המשחק שונים מאלה הקיימים במציאות ואינם העתק מדויק שלה.</a:t>
            </a:r>
          </a:p>
          <a:p>
            <a:endParaRPr lang="he-IL" sz="2000" dirty="0">
              <a:solidFill>
                <a:srgbClr val="000000"/>
              </a:solidFill>
            </a:endParaRPr>
          </a:p>
        </p:txBody>
      </p:sp>
    </p:spTree>
    <p:extLst>
      <p:ext uri="{BB962C8B-B14F-4D97-AF65-F5344CB8AC3E}">
        <p14:creationId xmlns:p14="http://schemas.microsoft.com/office/powerpoint/2010/main" val="3111088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5" name="תמונה 4" descr="חצים בdartboard">
            <a:extLst>
              <a:ext uri="{FF2B5EF4-FFF2-40B4-BE49-F238E27FC236}">
                <a16:creationId xmlns:a16="http://schemas.microsoft.com/office/drawing/2014/main" id="{81B4A38C-5145-4EA0-B7B8-CC1C83F77425}"/>
              </a:ext>
            </a:extLst>
          </p:cNvPr>
          <p:cNvPicPr>
            <a:picLocks noChangeAspect="1"/>
          </p:cNvPicPr>
          <p:nvPr/>
        </p:nvPicPr>
        <p:blipFill rotWithShape="1">
          <a:blip r:embed="rId2">
            <a:extLst>
              <a:ext uri="{28A0092B-C50C-407E-A947-70E740481C1C}">
                <a14:useLocalDpi xmlns:a14="http://schemas.microsoft.com/office/drawing/2010/main" val="0"/>
              </a:ext>
            </a:extLst>
          </a:blip>
          <a:srcRect l="13324" t="8491" r="9469" b="1"/>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 name="כותרת 1">
            <a:extLst>
              <a:ext uri="{FF2B5EF4-FFF2-40B4-BE49-F238E27FC236}">
                <a16:creationId xmlns:a16="http://schemas.microsoft.com/office/drawing/2014/main" id="{B20F9BCE-EAD8-4CFD-9739-0B5A047DEA78}"/>
              </a:ext>
            </a:extLst>
          </p:cNvPr>
          <p:cNvSpPr>
            <a:spLocks noGrp="1"/>
          </p:cNvSpPr>
          <p:nvPr>
            <p:ph type="title"/>
          </p:nvPr>
        </p:nvSpPr>
        <p:spPr>
          <a:xfrm>
            <a:off x="371094" y="1161288"/>
            <a:ext cx="3438144" cy="768917"/>
          </a:xfrm>
        </p:spPr>
        <p:txBody>
          <a:bodyPr anchor="b">
            <a:normAutofit/>
          </a:bodyPr>
          <a:lstStyle/>
          <a:p>
            <a:r>
              <a:rPr lang="he-IL" sz="4000" dirty="0">
                <a:cs typeface="+mn-cs"/>
              </a:rPr>
              <a:t>סוגי משחק</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מציין מיקום תוכן 2">
            <a:extLst>
              <a:ext uri="{FF2B5EF4-FFF2-40B4-BE49-F238E27FC236}">
                <a16:creationId xmlns:a16="http://schemas.microsoft.com/office/drawing/2014/main" id="{60569022-E982-455F-B15E-59E5FDE4D902}"/>
              </a:ext>
            </a:extLst>
          </p:cNvPr>
          <p:cNvSpPr>
            <a:spLocks noGrp="1"/>
          </p:cNvSpPr>
          <p:nvPr>
            <p:ph idx="1"/>
          </p:nvPr>
        </p:nvSpPr>
        <p:spPr>
          <a:xfrm>
            <a:off x="371094" y="2718054"/>
            <a:ext cx="3438906" cy="3207258"/>
          </a:xfrm>
        </p:spPr>
        <p:txBody>
          <a:bodyPr anchor="t">
            <a:normAutofit/>
          </a:bodyPr>
          <a:lstStyle/>
          <a:p>
            <a:pPr>
              <a:lnSpc>
                <a:spcPct val="150000"/>
              </a:lnSpc>
            </a:pPr>
            <a:r>
              <a:rPr lang="he-IL" sz="3200" dirty="0"/>
              <a:t>משחקי תרגול</a:t>
            </a:r>
          </a:p>
          <a:p>
            <a:pPr>
              <a:lnSpc>
                <a:spcPct val="150000"/>
              </a:lnSpc>
            </a:pPr>
            <a:r>
              <a:rPr lang="he-IL" sz="3200" dirty="0"/>
              <a:t>משחקי הבניה</a:t>
            </a:r>
          </a:p>
          <a:p>
            <a:pPr>
              <a:lnSpc>
                <a:spcPct val="150000"/>
              </a:lnSpc>
            </a:pPr>
            <a:r>
              <a:rPr lang="he-IL" sz="3200" dirty="0"/>
              <a:t>משחק סימבולי</a:t>
            </a:r>
          </a:p>
        </p:txBody>
      </p:sp>
    </p:spTree>
    <p:extLst>
      <p:ext uri="{BB962C8B-B14F-4D97-AF65-F5344CB8AC3E}">
        <p14:creationId xmlns:p14="http://schemas.microsoft.com/office/powerpoint/2010/main" val="1833188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8B926EC-06EB-45F5-AF78-77AB479772B2}"/>
              </a:ext>
            </a:extLst>
          </p:cNvPr>
          <p:cNvSpPr>
            <a:spLocks noGrp="1"/>
          </p:cNvSpPr>
          <p:nvPr>
            <p:ph type="title"/>
          </p:nvPr>
        </p:nvSpPr>
        <p:spPr>
          <a:xfrm>
            <a:off x="0" y="566721"/>
            <a:ext cx="6215865" cy="546177"/>
          </a:xfrm>
        </p:spPr>
        <p:txBody>
          <a:bodyPr anchor="b">
            <a:noAutofit/>
          </a:bodyPr>
          <a:lstStyle/>
          <a:p>
            <a:pPr>
              <a:lnSpc>
                <a:spcPct val="150000"/>
              </a:lnSpc>
            </a:pPr>
            <a:r>
              <a:rPr lang="he-IL" sz="3200" dirty="0">
                <a:cs typeface="+mn-cs"/>
              </a:rPr>
              <a:t>יתרונות המשחק ותרומתו להתפתחות</a:t>
            </a:r>
          </a:p>
        </p:txBody>
      </p:sp>
      <p:sp>
        <p:nvSpPr>
          <p:cNvPr id="3" name="מציין מיקום תוכן 2">
            <a:extLst>
              <a:ext uri="{FF2B5EF4-FFF2-40B4-BE49-F238E27FC236}">
                <a16:creationId xmlns:a16="http://schemas.microsoft.com/office/drawing/2014/main" id="{3D8377D8-7BEB-4761-98DA-1409E09A19B7}"/>
              </a:ext>
            </a:extLst>
          </p:cNvPr>
          <p:cNvSpPr>
            <a:spLocks noGrp="1"/>
          </p:cNvSpPr>
          <p:nvPr>
            <p:ph idx="1"/>
          </p:nvPr>
        </p:nvSpPr>
        <p:spPr>
          <a:xfrm>
            <a:off x="838199" y="1621057"/>
            <a:ext cx="4571999" cy="4211245"/>
          </a:xfrm>
        </p:spPr>
        <p:txBody>
          <a:bodyPr>
            <a:normAutofit/>
          </a:bodyPr>
          <a:lstStyle/>
          <a:p>
            <a:pPr>
              <a:lnSpc>
                <a:spcPct val="150000"/>
              </a:lnSpc>
            </a:pPr>
            <a:r>
              <a:rPr lang="he-IL" dirty="0"/>
              <a:t>התחום </a:t>
            </a:r>
            <a:r>
              <a:rPr lang="he-IL" dirty="0" err="1"/>
              <a:t>הסנסו</a:t>
            </a:r>
            <a:r>
              <a:rPr lang="he-IL" dirty="0"/>
              <a:t>-מוטורי</a:t>
            </a:r>
          </a:p>
          <a:p>
            <a:pPr>
              <a:lnSpc>
                <a:spcPct val="150000"/>
              </a:lnSpc>
            </a:pPr>
            <a:r>
              <a:rPr lang="he-IL" dirty="0"/>
              <a:t>התחום הקוגניטיבי</a:t>
            </a:r>
          </a:p>
          <a:p>
            <a:pPr>
              <a:lnSpc>
                <a:spcPct val="150000"/>
              </a:lnSpc>
            </a:pPr>
            <a:r>
              <a:rPr lang="he-IL" dirty="0"/>
              <a:t>התחום הרגשי</a:t>
            </a:r>
          </a:p>
          <a:p>
            <a:pPr>
              <a:lnSpc>
                <a:spcPct val="150000"/>
              </a:lnSpc>
            </a:pPr>
            <a:r>
              <a:rPr lang="he-IL" dirty="0"/>
              <a:t>התחום החברתי</a:t>
            </a:r>
          </a:p>
          <a:p>
            <a:pPr>
              <a:lnSpc>
                <a:spcPct val="150000"/>
              </a:lnSpc>
            </a:pPr>
            <a:r>
              <a:rPr lang="he-IL" dirty="0"/>
              <a:t>התחום השפתי- תקשורתי</a:t>
            </a:r>
          </a:p>
        </p:txBody>
      </p:sp>
      <p:pic>
        <p:nvPicPr>
          <p:cNvPr id="5" name="תמונה 4" descr="צאצא מופעל בפלטפורמה">
            <a:extLst>
              <a:ext uri="{FF2B5EF4-FFF2-40B4-BE49-F238E27FC236}">
                <a16:creationId xmlns:a16="http://schemas.microsoft.com/office/drawing/2014/main" id="{6FBEE0AA-79F6-4C84-B149-9A1F0C2B5A47}"/>
              </a:ext>
            </a:extLst>
          </p:cNvPr>
          <p:cNvPicPr>
            <a:picLocks noChangeAspect="1"/>
          </p:cNvPicPr>
          <p:nvPr/>
        </p:nvPicPr>
        <p:blipFill rotWithShape="1">
          <a:blip r:embed="rId2">
            <a:extLst>
              <a:ext uri="{28A0092B-C50C-407E-A947-70E740481C1C}">
                <a14:useLocalDpi xmlns:a14="http://schemas.microsoft.com/office/drawing/2010/main" val="0"/>
              </a:ext>
            </a:extLst>
          </a:blip>
          <a:srcRect l="20190" r="14687" b="-2"/>
          <a:stretch/>
        </p:blipFill>
        <p:spPr>
          <a:xfrm>
            <a:off x="6530082" y="595402"/>
            <a:ext cx="5157216" cy="5286197"/>
          </a:xfrm>
          <a:prstGeom prst="rect">
            <a:avLst/>
          </a:prstGeom>
        </p:spPr>
      </p:pic>
      <p:sp>
        <p:nvSpPr>
          <p:cNvPr id="12" name="Rectangle 11">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53324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DF40726-9B19-4165-9C26-757D16E19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כותרת 1">
            <a:extLst>
              <a:ext uri="{FF2B5EF4-FFF2-40B4-BE49-F238E27FC236}">
                <a16:creationId xmlns:a16="http://schemas.microsoft.com/office/drawing/2014/main" id="{BDF8ADB0-F0D1-485E-B4EF-8A2B3CD30784}"/>
              </a:ext>
            </a:extLst>
          </p:cNvPr>
          <p:cNvSpPr>
            <a:spLocks noGrp="1"/>
          </p:cNvSpPr>
          <p:nvPr>
            <p:ph type="title"/>
          </p:nvPr>
        </p:nvSpPr>
        <p:spPr>
          <a:xfrm>
            <a:off x="838199" y="564211"/>
            <a:ext cx="4571999" cy="461487"/>
          </a:xfrm>
        </p:spPr>
        <p:txBody>
          <a:bodyPr anchor="b">
            <a:normAutofit fontScale="90000"/>
          </a:bodyPr>
          <a:lstStyle/>
          <a:p>
            <a:r>
              <a:rPr lang="he-IL" sz="3600" dirty="0">
                <a:cs typeface="+mn-cs"/>
              </a:rPr>
              <a:t>התפתחות המשחק החברתי</a:t>
            </a:r>
          </a:p>
        </p:txBody>
      </p:sp>
      <p:sp>
        <p:nvSpPr>
          <p:cNvPr id="3" name="מציין מיקום תוכן 2">
            <a:extLst>
              <a:ext uri="{FF2B5EF4-FFF2-40B4-BE49-F238E27FC236}">
                <a16:creationId xmlns:a16="http://schemas.microsoft.com/office/drawing/2014/main" id="{373C111A-68DA-4B70-BB44-6CC1DF117C0C}"/>
              </a:ext>
            </a:extLst>
          </p:cNvPr>
          <p:cNvSpPr>
            <a:spLocks noGrp="1"/>
          </p:cNvSpPr>
          <p:nvPr>
            <p:ph idx="1"/>
          </p:nvPr>
        </p:nvSpPr>
        <p:spPr>
          <a:xfrm>
            <a:off x="838199" y="1212351"/>
            <a:ext cx="4571999" cy="4619951"/>
          </a:xfrm>
        </p:spPr>
        <p:txBody>
          <a:bodyPr>
            <a:normAutofit fontScale="92500" lnSpcReduction="20000"/>
          </a:bodyPr>
          <a:lstStyle/>
          <a:p>
            <a:pPr marL="0" indent="0">
              <a:lnSpc>
                <a:spcPct val="150000"/>
              </a:lnSpc>
              <a:buNone/>
            </a:pPr>
            <a:r>
              <a:rPr lang="he-IL" sz="1800" dirty="0"/>
              <a:t>1. הילד לא משחק, בוהה באופן סתמי על משחקם של אחרים, לעיתים משחק עם איברי גופו.</a:t>
            </a:r>
          </a:p>
          <a:p>
            <a:pPr marL="0" indent="0">
              <a:lnSpc>
                <a:spcPct val="150000"/>
              </a:lnSpc>
              <a:buNone/>
            </a:pPr>
            <a:r>
              <a:rPr lang="he-IL" sz="1800" dirty="0"/>
              <a:t>2. מתבונן במשחק של אחרים, מדבר איתם, מציע הצעות אך לא מצטרף.</a:t>
            </a:r>
          </a:p>
          <a:p>
            <a:pPr marL="0" indent="0">
              <a:lnSpc>
                <a:spcPct val="150000"/>
              </a:lnSpc>
              <a:buNone/>
            </a:pPr>
            <a:r>
              <a:rPr lang="he-IL" sz="1800" dirty="0"/>
              <a:t>3. משחק לבד עם צעצועים שונים, שונים מאלה שילדים אחרים משחקים עימם סביבתו. אינו מנסה ליצור קשר עם האחרים.</a:t>
            </a:r>
          </a:p>
          <a:p>
            <a:pPr marL="0" indent="0">
              <a:lnSpc>
                <a:spcPct val="150000"/>
              </a:lnSpc>
              <a:buNone/>
            </a:pPr>
            <a:r>
              <a:rPr lang="he-IL" sz="1800" dirty="0"/>
              <a:t>4. משחק במקביל לילדים אחרים, באותם משחקים שהם משחקים, מבלי שהוא מודע לכך. אין קשר עין ואין שיח בין הילדים.</a:t>
            </a:r>
          </a:p>
          <a:p>
            <a:pPr marL="0" indent="0">
              <a:lnSpc>
                <a:spcPct val="150000"/>
              </a:lnSpc>
              <a:buNone/>
            </a:pPr>
            <a:r>
              <a:rPr lang="he-IL" sz="1800" dirty="0"/>
              <a:t>5. משחק עצמאית באותם משחקים שילדים לידו משחקים במודעות למעשיו.</a:t>
            </a:r>
          </a:p>
        </p:txBody>
      </p:sp>
      <p:pic>
        <p:nvPicPr>
          <p:cNvPr id="7" name="תמונה 6" descr="ילדים לובש helmets">
            <a:extLst>
              <a:ext uri="{FF2B5EF4-FFF2-40B4-BE49-F238E27FC236}">
                <a16:creationId xmlns:a16="http://schemas.microsoft.com/office/drawing/2014/main" id="{BFFF0FE5-36B7-44C7-BD35-4865D665999F}"/>
              </a:ext>
            </a:extLst>
          </p:cNvPr>
          <p:cNvPicPr>
            <a:picLocks noChangeAspect="1"/>
          </p:cNvPicPr>
          <p:nvPr/>
        </p:nvPicPr>
        <p:blipFill rotWithShape="1">
          <a:blip r:embed="rId2">
            <a:extLst>
              <a:ext uri="{28A0092B-C50C-407E-A947-70E740481C1C}">
                <a14:useLocalDpi xmlns:a14="http://schemas.microsoft.com/office/drawing/2010/main" val="0"/>
              </a:ext>
            </a:extLst>
          </a:blip>
          <a:srcRect l="17373" r="17504" b="-2"/>
          <a:stretch/>
        </p:blipFill>
        <p:spPr>
          <a:xfrm>
            <a:off x="6190488" y="566928"/>
            <a:ext cx="5157216" cy="5286197"/>
          </a:xfrm>
          <a:prstGeom prst="rect">
            <a:avLst/>
          </a:prstGeom>
        </p:spPr>
      </p:pic>
      <p:sp>
        <p:nvSpPr>
          <p:cNvPr id="14" name="Rectangle 13">
            <a:extLst>
              <a:ext uri="{FF2B5EF4-FFF2-40B4-BE49-F238E27FC236}">
                <a16:creationId xmlns:a16="http://schemas.microsoft.com/office/drawing/2014/main" id="{2089CB41-F399-4AEB-980C-5BFB1049C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1BFC967B-3DD6-463D-9DB9-6E4419AE0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6768"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921809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תמונה 4" descr="ילד משחק קלאס">
            <a:extLst>
              <a:ext uri="{FF2B5EF4-FFF2-40B4-BE49-F238E27FC236}">
                <a16:creationId xmlns:a16="http://schemas.microsoft.com/office/drawing/2014/main" id="{BE074C74-D243-4FB7-87EE-1DCCAC08FB76}"/>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1615" r="16149"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כותרת 1">
            <a:extLst>
              <a:ext uri="{FF2B5EF4-FFF2-40B4-BE49-F238E27FC236}">
                <a16:creationId xmlns:a16="http://schemas.microsoft.com/office/drawing/2014/main" id="{67481B77-8877-442C-9D6D-0784E91775D5}"/>
              </a:ext>
            </a:extLst>
          </p:cNvPr>
          <p:cNvSpPr>
            <a:spLocks noGrp="1"/>
          </p:cNvSpPr>
          <p:nvPr>
            <p:ph type="title"/>
          </p:nvPr>
        </p:nvSpPr>
        <p:spPr>
          <a:xfrm>
            <a:off x="804998" y="606176"/>
            <a:ext cx="5729366" cy="251716"/>
          </a:xfrm>
        </p:spPr>
        <p:txBody>
          <a:bodyPr>
            <a:normAutofit fontScale="90000"/>
          </a:bodyPr>
          <a:lstStyle/>
          <a:p>
            <a:r>
              <a:rPr lang="he-IL" dirty="0">
                <a:solidFill>
                  <a:srgbClr val="000000"/>
                </a:solidFill>
                <a:cs typeface="+mn-cs"/>
              </a:rPr>
              <a:t>התפתחות המשחק החברתי</a:t>
            </a:r>
          </a:p>
        </p:txBody>
      </p:sp>
      <p:sp>
        <p:nvSpPr>
          <p:cNvPr id="3" name="מציין מיקום תוכן 2">
            <a:extLst>
              <a:ext uri="{FF2B5EF4-FFF2-40B4-BE49-F238E27FC236}">
                <a16:creationId xmlns:a16="http://schemas.microsoft.com/office/drawing/2014/main" id="{9E9CF679-9F90-4FB9-AC91-A836A67D7C2B}"/>
              </a:ext>
            </a:extLst>
          </p:cNvPr>
          <p:cNvSpPr>
            <a:spLocks noGrp="1"/>
          </p:cNvSpPr>
          <p:nvPr>
            <p:ph idx="1"/>
          </p:nvPr>
        </p:nvSpPr>
        <p:spPr>
          <a:xfrm>
            <a:off x="318499" y="1089061"/>
            <a:ext cx="5311739" cy="5537770"/>
          </a:xfrm>
        </p:spPr>
        <p:txBody>
          <a:bodyPr anchor="ctr">
            <a:normAutofit/>
          </a:bodyPr>
          <a:lstStyle/>
          <a:p>
            <a:pPr marL="0" indent="0">
              <a:lnSpc>
                <a:spcPct val="150000"/>
              </a:lnSpc>
              <a:buNone/>
            </a:pPr>
            <a:r>
              <a:rPr lang="he-IL" sz="1700" dirty="0">
                <a:solidFill>
                  <a:srgbClr val="000000"/>
                </a:solidFill>
              </a:rPr>
              <a:t>6. משחק חברתי פשוט- הילדים נמצאים בדיאלוג. למשחק יש מבנה ולכל ילד יש התור שלו.</a:t>
            </a:r>
          </a:p>
          <a:p>
            <a:pPr marL="0" indent="0">
              <a:lnSpc>
                <a:spcPct val="150000"/>
              </a:lnSpc>
              <a:buNone/>
            </a:pPr>
            <a:r>
              <a:rPr lang="he-IL" sz="1700" dirty="0">
                <a:solidFill>
                  <a:srgbClr val="000000"/>
                </a:solidFill>
              </a:rPr>
              <a:t>7. משחק משלים והדדי- הילדים מתחלפים והופכים תפקידים. בשלב זה מתקיים מה שמכונה "מטא- קומוניקציה" בה מתנהל משא ומתן בין המשתתפים אודות התפקידים, העלילה וזהותם של חפצים שונים בתוך המשחק.</a:t>
            </a:r>
          </a:p>
          <a:p>
            <a:pPr marL="0" indent="0">
              <a:lnSpc>
                <a:spcPct val="150000"/>
              </a:lnSpc>
              <a:buNone/>
            </a:pPr>
            <a:r>
              <a:rPr lang="he-IL" sz="1700" dirty="0">
                <a:solidFill>
                  <a:srgbClr val="000000"/>
                </a:solidFill>
              </a:rPr>
              <a:t>8. משחק "כאילו" חברתי. משחק קבוצתי כשכל חברי הקבוצה מסכימים לגבי הפעילות המשותפת. אין חלוקת תפקידים קבועים, יש כניסה ויציאה של ילדים למשחק ואין מטרה ברורה למשחק.</a:t>
            </a:r>
          </a:p>
          <a:p>
            <a:pPr marL="0" indent="0">
              <a:lnSpc>
                <a:spcPct val="150000"/>
              </a:lnSpc>
              <a:buNone/>
            </a:pPr>
            <a:r>
              <a:rPr lang="he-IL" sz="1700" dirty="0">
                <a:solidFill>
                  <a:srgbClr val="000000"/>
                </a:solidFill>
              </a:rPr>
              <a:t>9. משחק כאילו, משותף ומורכב- יש חלוקת עבודה, יש מנהיג או מנהיגים לקבוצה והם מובילים את המשחק, לקבוצה יש הרכב קבוע ויש לה מטרה ברורה.</a:t>
            </a:r>
          </a:p>
        </p:txBody>
      </p:sp>
    </p:spTree>
    <p:extLst>
      <p:ext uri="{BB962C8B-B14F-4D97-AF65-F5344CB8AC3E}">
        <p14:creationId xmlns:p14="http://schemas.microsoft.com/office/powerpoint/2010/main" val="4162415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תמונה 4" descr="כדור באולינג אדום וקוד זיהוי אישי ברקע כחול">
            <a:extLst>
              <a:ext uri="{FF2B5EF4-FFF2-40B4-BE49-F238E27FC236}">
                <a16:creationId xmlns:a16="http://schemas.microsoft.com/office/drawing/2014/main" id="{611F77A5-1F63-4DEE-BF23-3F63FB5A5F4F}"/>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35364"/>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כותרת 1">
            <a:extLst>
              <a:ext uri="{FF2B5EF4-FFF2-40B4-BE49-F238E27FC236}">
                <a16:creationId xmlns:a16="http://schemas.microsoft.com/office/drawing/2014/main" id="{40BA387B-E7FE-4C7C-BD31-96B1E7FCE92F}"/>
              </a:ext>
            </a:extLst>
          </p:cNvPr>
          <p:cNvSpPr>
            <a:spLocks noGrp="1"/>
          </p:cNvSpPr>
          <p:nvPr>
            <p:ph type="title"/>
          </p:nvPr>
        </p:nvSpPr>
        <p:spPr>
          <a:xfrm>
            <a:off x="371093" y="1161288"/>
            <a:ext cx="4807081" cy="598933"/>
          </a:xfrm>
        </p:spPr>
        <p:txBody>
          <a:bodyPr anchor="b">
            <a:normAutofit/>
          </a:bodyPr>
          <a:lstStyle/>
          <a:p>
            <a:r>
              <a:rPr lang="he-IL" sz="2800" dirty="0">
                <a:cs typeface="+mn-cs"/>
              </a:rPr>
              <a:t>טכניקות לשכלול מיומנויות משחק</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מציין מיקום תוכן 2">
            <a:extLst>
              <a:ext uri="{FF2B5EF4-FFF2-40B4-BE49-F238E27FC236}">
                <a16:creationId xmlns:a16="http://schemas.microsoft.com/office/drawing/2014/main" id="{AFCF17C0-263C-4D32-88D2-74141B1C1CB4}"/>
              </a:ext>
            </a:extLst>
          </p:cNvPr>
          <p:cNvSpPr>
            <a:spLocks noGrp="1"/>
          </p:cNvSpPr>
          <p:nvPr>
            <p:ph idx="1"/>
          </p:nvPr>
        </p:nvSpPr>
        <p:spPr>
          <a:xfrm>
            <a:off x="371094" y="2443479"/>
            <a:ext cx="4683792" cy="4306641"/>
          </a:xfrm>
        </p:spPr>
        <p:txBody>
          <a:bodyPr anchor="t">
            <a:normAutofit/>
          </a:bodyPr>
          <a:lstStyle/>
          <a:p>
            <a:pPr>
              <a:lnSpc>
                <a:spcPct val="150000"/>
              </a:lnSpc>
            </a:pPr>
            <a:r>
              <a:rPr lang="he-IL" sz="2000" dirty="0"/>
              <a:t>משחקים עם מבוגר ומשחקים עם בני הגיל</a:t>
            </a:r>
          </a:p>
          <a:p>
            <a:pPr>
              <a:lnSpc>
                <a:spcPct val="150000"/>
              </a:lnSpc>
            </a:pPr>
            <a:r>
              <a:rPr lang="he-IL" sz="2000" dirty="0"/>
              <a:t>משחק עצמאי ובזוג/קבוצה</a:t>
            </a:r>
          </a:p>
          <a:p>
            <a:pPr>
              <a:lnSpc>
                <a:spcPct val="150000"/>
              </a:lnSpc>
            </a:pPr>
            <a:r>
              <a:rPr lang="he-IL" sz="2000" dirty="0"/>
              <a:t>משחק בסביבה הביתית ולא רק במסגרת החינוכית</a:t>
            </a:r>
          </a:p>
          <a:p>
            <a:pPr>
              <a:lnSpc>
                <a:spcPct val="150000"/>
              </a:lnSpc>
            </a:pPr>
            <a:r>
              <a:rPr lang="he-IL" sz="2000" dirty="0"/>
              <a:t>משחק דמיוני -סימבולי ומובנה</a:t>
            </a:r>
          </a:p>
          <a:p>
            <a:pPr>
              <a:lnSpc>
                <a:spcPct val="150000"/>
              </a:lnSpc>
            </a:pPr>
            <a:r>
              <a:rPr lang="he-IL" sz="2000" dirty="0" err="1"/>
              <a:t>מודלינג</a:t>
            </a:r>
            <a:r>
              <a:rPr lang="he-IL" sz="2000" dirty="0"/>
              <a:t> והרחבה</a:t>
            </a:r>
          </a:p>
          <a:p>
            <a:pPr>
              <a:lnSpc>
                <a:spcPct val="150000"/>
              </a:lnSpc>
            </a:pPr>
            <a:r>
              <a:rPr lang="he-IL" sz="2000" dirty="0" err="1"/>
              <a:t>חזרתיות</a:t>
            </a:r>
            <a:endParaRPr lang="he-IL" sz="2000" dirty="0"/>
          </a:p>
        </p:txBody>
      </p:sp>
    </p:spTree>
    <p:extLst>
      <p:ext uri="{BB962C8B-B14F-4D97-AF65-F5344CB8AC3E}">
        <p14:creationId xmlns:p14="http://schemas.microsoft.com/office/powerpoint/2010/main" val="1911374996"/>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1407</TotalTime>
  <Words>1137</Words>
  <Application>Microsoft Office PowerPoint</Application>
  <PresentationFormat>מסך רחב</PresentationFormat>
  <Paragraphs>88</Paragraphs>
  <Slides>22</Slides>
  <Notes>0</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22</vt:i4>
      </vt:variant>
    </vt:vector>
  </HeadingPairs>
  <TitlesOfParts>
    <vt:vector size="26" baseType="lpstr">
      <vt:lpstr>Arial</vt:lpstr>
      <vt:lpstr>Calibri</vt:lpstr>
      <vt:lpstr>Calibri Light</vt:lpstr>
      <vt:lpstr>ערכת נושא Office</vt:lpstr>
      <vt:lpstr>משחק והתפתחות</vt:lpstr>
      <vt:lpstr>מהו משחק?  (בית איזי שפירא)</vt:lpstr>
      <vt:lpstr>מהו משחק?</vt:lpstr>
      <vt:lpstr>שישה קריטריונים למשחק: </vt:lpstr>
      <vt:lpstr>סוגי משחק</vt:lpstr>
      <vt:lpstr>יתרונות המשחק ותרומתו להתפתחות</vt:lpstr>
      <vt:lpstr>התפתחות המשחק החברתי</vt:lpstr>
      <vt:lpstr>התפתחות המשחק החברתי</vt:lpstr>
      <vt:lpstr>טכניקות לשכלול מיומנויות משחק</vt:lpstr>
      <vt:lpstr>דונלד וודס ויניקוט (1896-1971)</vt:lpstr>
      <vt:lpstr>מעט ממורשתו</vt:lpstr>
      <vt:lpstr>התפתחות האישיות הבריאה – ויניקוט (מתוך: בטיפולנט)</vt:lpstr>
      <vt:lpstr>כל יכוֹלוּת סובייקטיבית (אומניפוטנציה): </vt:lpstr>
      <vt:lpstr>חווית מעבר: </vt:lpstr>
      <vt:lpstr>חווית מציאות אובייקטיבית: </vt:lpstr>
      <vt:lpstr>"אם טובה דיה" ופתולוגיה התפתחותית</vt:lpstr>
      <vt:lpstr>טיפול על פי ויניקוט</vt:lpstr>
      <vt:lpstr>טכניקת הטיפול</vt:lpstr>
      <vt:lpstr>משחק בטיפול – המשחק הוא הטיפול</vt:lpstr>
      <vt:lpstr>קשר ומשחק עם ילדים: הדגמה</vt:lpstr>
      <vt:lpstr>ויניקוט – סיכום התיאוריה </vt:lpstr>
      <vt:lpstr>תובנות ומחשבות יישומיות:</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נעמי</dc:creator>
  <cp:lastModifiedBy>נעמי</cp:lastModifiedBy>
  <cp:revision>22</cp:revision>
  <dcterms:created xsi:type="dcterms:W3CDTF">2021-03-23T17:11:51Z</dcterms:created>
  <dcterms:modified xsi:type="dcterms:W3CDTF">2021-03-24T16:39:39Z</dcterms:modified>
</cp:coreProperties>
</file>