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5.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76" r:id="rId1"/>
  </p:sldMasterIdLst>
  <p:sldIdLst>
    <p:sldId id="369" r:id="rId2"/>
    <p:sldId id="370" r:id="rId3"/>
    <p:sldId id="371" r:id="rId4"/>
    <p:sldId id="372" r:id="rId5"/>
    <p:sldId id="377" r:id="rId6"/>
    <p:sldId id="379" r:id="rId7"/>
    <p:sldId id="380" r:id="rId8"/>
    <p:sldId id="381" r:id="rId9"/>
    <p:sldId id="382" r:id="rId10"/>
    <p:sldId id="384" r:id="rId11"/>
    <p:sldId id="385" r:id="rId12"/>
    <p:sldId id="386" r:id="rId13"/>
    <p:sldId id="387" r:id="rId14"/>
    <p:sldId id="388" r:id="rId15"/>
    <p:sldId id="389" r:id="rId16"/>
    <p:sldId id="390" r:id="rId17"/>
    <p:sldId id="391" r:id="rId18"/>
    <p:sldId id="392" r:id="rId19"/>
    <p:sldId id="393" r:id="rId20"/>
    <p:sldId id="394" r:id="rId21"/>
    <p:sldId id="395" r:id="rId22"/>
    <p:sldId id="396" r:id="rId23"/>
    <p:sldId id="397" r:id="rId24"/>
    <p:sldId id="398" r:id="rId25"/>
    <p:sldId id="399" r:id="rId26"/>
    <p:sldId id="400" r:id="rId27"/>
    <p:sldId id="401" r:id="rId28"/>
    <p:sldId id="402" r:id="rId29"/>
    <p:sldId id="403" r:id="rId30"/>
    <p:sldId id="404" r:id="rId31"/>
    <p:sldId id="405" r:id="rId32"/>
    <p:sldId id="406" r:id="rId33"/>
    <p:sldId id="407" r:id="rId34"/>
    <p:sldId id="408" r:id="rId35"/>
    <p:sldId id="409" r:id="rId36"/>
    <p:sldId id="410" r:id="rId37"/>
    <p:sldId id="411" r:id="rId38"/>
    <p:sldId id="412" r:id="rId39"/>
    <p:sldId id="413" r:id="rId40"/>
    <p:sldId id="414" r:id="rId41"/>
    <p:sldId id="415" r:id="rId42"/>
    <p:sldId id="423" r:id="rId43"/>
    <p:sldId id="416" r:id="rId44"/>
    <p:sldId id="417" r:id="rId45"/>
    <p:sldId id="418" r:id="rId46"/>
    <p:sldId id="419" r:id="rId47"/>
    <p:sldId id="420" r:id="rId48"/>
    <p:sldId id="421" r:id="rId49"/>
    <p:sldId id="422" r:id="rId50"/>
    <p:sldId id="424" r:id="rId51"/>
    <p:sldId id="425" r:id="rId52"/>
    <p:sldId id="426" r:id="rId53"/>
    <p:sldId id="427" r:id="rId54"/>
    <p:sldId id="428" r:id="rId55"/>
    <p:sldId id="429" r:id="rId56"/>
    <p:sldId id="430" r:id="rId57"/>
    <p:sldId id="431" r:id="rId58"/>
    <p:sldId id="432" r:id="rId59"/>
    <p:sldId id="433" r:id="rId60"/>
    <p:sldId id="434" r:id="rId61"/>
    <p:sldId id="435" r:id="rId62"/>
    <p:sldId id="436" r:id="rId63"/>
    <p:sldId id="437" r:id="rId64"/>
    <p:sldId id="438" r:id="rId65"/>
    <p:sldId id="439" r:id="rId66"/>
    <p:sldId id="440" r:id="rId67"/>
    <p:sldId id="441" r:id="rId68"/>
    <p:sldId id="442" r:id="rId69"/>
    <p:sldId id="443" r:id="rId70"/>
    <p:sldId id="444" r:id="rId71"/>
    <p:sldId id="445" r:id="rId72"/>
    <p:sldId id="446" r:id="rId73"/>
    <p:sldId id="447" r:id="rId74"/>
    <p:sldId id="448" r:id="rId75"/>
    <p:sldId id="452" r:id="rId76"/>
    <p:sldId id="449" r:id="rId77"/>
    <p:sldId id="450" r:id="rId78"/>
    <p:sldId id="451" r:id="rId79"/>
    <p:sldId id="453" r:id="rId80"/>
    <p:sldId id="454" r:id="rId81"/>
    <p:sldId id="455" r:id="rId82"/>
    <p:sldId id="456" r:id="rId83"/>
    <p:sldId id="457" r:id="rId84"/>
    <p:sldId id="458" r:id="rId85"/>
    <p:sldId id="459" r:id="rId86"/>
    <p:sldId id="460" r:id="rId87"/>
    <p:sldId id="461" r:id="rId88"/>
    <p:sldId id="462" r:id="rId89"/>
    <p:sldId id="463" r:id="rId90"/>
    <p:sldId id="464" r:id="rId91"/>
    <p:sldId id="465" r:id="rId92"/>
    <p:sldId id="466" r:id="rId93"/>
    <p:sldId id="467" r:id="rId94"/>
    <p:sldId id="468" r:id="rId95"/>
    <p:sldId id="469" r:id="rId96"/>
    <p:sldId id="470" r:id="rId97"/>
    <p:sldId id="471" r:id="rId98"/>
    <p:sldId id="472" r:id="rId99"/>
    <p:sldId id="473" r:id="rId100"/>
    <p:sldId id="474" r:id="rId101"/>
    <p:sldId id="475" r:id="rId102"/>
    <p:sldId id="476" r:id="rId103"/>
    <p:sldId id="477" r:id="rId104"/>
    <p:sldId id="478" r:id="rId105"/>
    <p:sldId id="479" r:id="rId106"/>
    <p:sldId id="480" r:id="rId107"/>
    <p:sldId id="481" r:id="rId108"/>
    <p:sldId id="482" r:id="rId109"/>
    <p:sldId id="483" r:id="rId110"/>
    <p:sldId id="484" r:id="rId111"/>
    <p:sldId id="485" r:id="rId112"/>
    <p:sldId id="487" r:id="rId113"/>
    <p:sldId id="488" r:id="rId114"/>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סגנון בהיר 1 - הדגשה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סגנון בהיר 3 - הדגשה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744" autoAdjust="0"/>
    <p:restoredTop sz="94660"/>
  </p:normalViewPr>
  <p:slideViewPr>
    <p:cSldViewPr snapToGrid="0">
      <p:cViewPr varScale="1">
        <p:scale>
          <a:sx n="60" d="100"/>
          <a:sy n="60" d="100"/>
        </p:scale>
        <p:origin x="25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174FEF-FB76-4F2C-A3F9-E3C10B2EC582}"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DAF2DCEA-DBA8-4622-AFBA-4E61308140DA}">
      <dgm:prSet/>
      <dgm:spPr/>
      <dgm:t>
        <a:bodyPr/>
        <a:lstStyle/>
        <a:p>
          <a:r>
            <a:rPr lang="he-IL" dirty="0"/>
            <a:t>בישראל 13 חוקי יסוד שהם הבסיס לכינון  החוקה העתידית. </a:t>
          </a:r>
          <a:endParaRPr lang="en-US" dirty="0"/>
        </a:p>
      </dgm:t>
    </dgm:pt>
    <dgm:pt modelId="{8210633A-604F-4186-8BAB-E5916DD072CF}" type="parTrans" cxnId="{849D1AAF-2EE3-44DD-AAFC-7C799978B12E}">
      <dgm:prSet/>
      <dgm:spPr/>
      <dgm:t>
        <a:bodyPr/>
        <a:lstStyle/>
        <a:p>
          <a:endParaRPr lang="en-US"/>
        </a:p>
      </dgm:t>
    </dgm:pt>
    <dgm:pt modelId="{D3510114-971C-4C8B-B7C4-1F9AD6B71319}" type="sibTrans" cxnId="{849D1AAF-2EE3-44DD-AAFC-7C799978B12E}">
      <dgm:prSet/>
      <dgm:spPr/>
      <dgm:t>
        <a:bodyPr/>
        <a:lstStyle/>
        <a:p>
          <a:endParaRPr lang="en-US"/>
        </a:p>
      </dgm:t>
    </dgm:pt>
    <dgm:pt modelId="{A9323E2E-ED69-4B9D-94AE-60DA98EDA400}">
      <dgm:prSet/>
      <dgm:spPr/>
      <dgm:t>
        <a:bodyPr/>
        <a:lstStyle/>
        <a:p>
          <a:r>
            <a:rPr lang="he-IL" dirty="0"/>
            <a:t>חוק יסוד שונה מחוק רגיל בשלושה דברים:</a:t>
          </a:r>
          <a:endParaRPr lang="en-US" dirty="0"/>
        </a:p>
      </dgm:t>
    </dgm:pt>
    <dgm:pt modelId="{5B6B6C2F-A317-460D-8380-50C0C9E7F7C9}" type="parTrans" cxnId="{ED701EF6-1D91-4E25-BA03-2EC53AD9F13D}">
      <dgm:prSet/>
      <dgm:spPr/>
      <dgm:t>
        <a:bodyPr/>
        <a:lstStyle/>
        <a:p>
          <a:endParaRPr lang="en-US"/>
        </a:p>
      </dgm:t>
    </dgm:pt>
    <dgm:pt modelId="{BD7FB013-A94C-4F1C-A0D5-EF21A9FB350C}" type="sibTrans" cxnId="{ED701EF6-1D91-4E25-BA03-2EC53AD9F13D}">
      <dgm:prSet/>
      <dgm:spPr/>
      <dgm:t>
        <a:bodyPr/>
        <a:lstStyle/>
        <a:p>
          <a:endParaRPr lang="en-US"/>
        </a:p>
      </dgm:t>
    </dgm:pt>
    <dgm:pt modelId="{83756348-1826-47FF-9219-DD8E455D068F}">
      <dgm:prSet/>
      <dgm:spPr/>
      <dgm:t>
        <a:bodyPr/>
        <a:lstStyle/>
        <a:p>
          <a:r>
            <a:rPr lang="he-IL" dirty="0"/>
            <a:t>א. צורה - חוק יסוד נקרא "חוק יסוד:" ואין שנת חקיקה		</a:t>
          </a:r>
          <a:endParaRPr lang="en-US" dirty="0"/>
        </a:p>
      </dgm:t>
    </dgm:pt>
    <dgm:pt modelId="{2C19E07D-08DD-4E5E-854C-5ED0FB1A1B35}" type="parTrans" cxnId="{6335DF2F-9D4D-434D-BE63-0BC1782B4EF1}">
      <dgm:prSet/>
      <dgm:spPr/>
      <dgm:t>
        <a:bodyPr/>
        <a:lstStyle/>
        <a:p>
          <a:endParaRPr lang="en-US"/>
        </a:p>
      </dgm:t>
    </dgm:pt>
    <dgm:pt modelId="{2C3CFB27-6162-45BD-9037-0FB198232DE2}" type="sibTrans" cxnId="{6335DF2F-9D4D-434D-BE63-0BC1782B4EF1}">
      <dgm:prSet/>
      <dgm:spPr/>
      <dgm:t>
        <a:bodyPr/>
        <a:lstStyle/>
        <a:p>
          <a:endParaRPr lang="en-US"/>
        </a:p>
      </dgm:t>
    </dgm:pt>
    <dgm:pt modelId="{75AB83EC-04A9-4BDA-87ED-D38BF95CDB2A}">
      <dgm:prSet/>
      <dgm:spPr/>
      <dgm:t>
        <a:bodyPr/>
        <a:lstStyle/>
        <a:p>
          <a:r>
            <a:rPr lang="he-IL"/>
            <a:t>ב. תוכן - חוק היסוד עוסק בנושאים בהם עוסקת חוקה.</a:t>
          </a:r>
          <a:endParaRPr lang="en-US"/>
        </a:p>
      </dgm:t>
    </dgm:pt>
    <dgm:pt modelId="{425BC739-9763-4934-B1F5-E8DC1CF3A8E2}" type="parTrans" cxnId="{A4BBD6CE-C1AD-4D0A-B4CF-E0DB7EF41E7A}">
      <dgm:prSet/>
      <dgm:spPr/>
      <dgm:t>
        <a:bodyPr/>
        <a:lstStyle/>
        <a:p>
          <a:endParaRPr lang="en-US"/>
        </a:p>
      </dgm:t>
    </dgm:pt>
    <dgm:pt modelId="{02417748-DD87-4409-B1AD-2350349A2460}" type="sibTrans" cxnId="{A4BBD6CE-C1AD-4D0A-B4CF-E0DB7EF41E7A}">
      <dgm:prSet/>
      <dgm:spPr/>
      <dgm:t>
        <a:bodyPr/>
        <a:lstStyle/>
        <a:p>
          <a:endParaRPr lang="en-US"/>
        </a:p>
      </dgm:t>
    </dgm:pt>
    <dgm:pt modelId="{3D0D691F-198B-47EB-87A0-00A40B0A1055}">
      <dgm:prSet/>
      <dgm:spPr/>
      <dgm:t>
        <a:bodyPr/>
        <a:lstStyle/>
        <a:p>
          <a:r>
            <a:rPr lang="he-IL" dirty="0"/>
            <a:t>ג. מאפיינים מיוחדים - אותם אין בחוק רגיל כמו שריון, פסקת הגבלה ועוד.</a:t>
          </a:r>
          <a:endParaRPr lang="en-US" dirty="0"/>
        </a:p>
      </dgm:t>
    </dgm:pt>
    <dgm:pt modelId="{A7007545-ACE7-4B96-A3BC-B7691A950B21}" type="parTrans" cxnId="{B7E9B8C3-DA76-4BFC-BE8A-5FC830A02247}">
      <dgm:prSet/>
      <dgm:spPr/>
      <dgm:t>
        <a:bodyPr/>
        <a:lstStyle/>
        <a:p>
          <a:endParaRPr lang="en-US"/>
        </a:p>
      </dgm:t>
    </dgm:pt>
    <dgm:pt modelId="{13DAD2B9-32A4-48C6-A55C-0AC28B10C497}" type="sibTrans" cxnId="{B7E9B8C3-DA76-4BFC-BE8A-5FC830A02247}">
      <dgm:prSet/>
      <dgm:spPr/>
      <dgm:t>
        <a:bodyPr/>
        <a:lstStyle/>
        <a:p>
          <a:endParaRPr lang="en-US"/>
        </a:p>
      </dgm:t>
    </dgm:pt>
    <dgm:pt modelId="{422AD4BD-F822-4FF8-93FC-D5D455F75932}">
      <dgm:prSet/>
      <dgm:spPr/>
      <dgm:t>
        <a:bodyPr/>
        <a:lstStyle/>
        <a:p>
          <a:r>
            <a:rPr lang="he-IL" dirty="0"/>
            <a:t>עד 1995 לחוקי היסוד לא היה מעמד חוקתי, אולם משנה זו העניק בית המשפט מעמד חוקתי לחוקי היסוד.</a:t>
          </a:r>
          <a:endParaRPr lang="en-US" dirty="0"/>
        </a:p>
      </dgm:t>
    </dgm:pt>
    <dgm:pt modelId="{2DB77128-7BAA-40B8-A125-1A7FF601DD5B}" type="parTrans" cxnId="{A05062FB-8A37-4145-A53B-B91970E85F01}">
      <dgm:prSet/>
      <dgm:spPr/>
      <dgm:t>
        <a:bodyPr/>
        <a:lstStyle/>
        <a:p>
          <a:endParaRPr lang="en-US"/>
        </a:p>
      </dgm:t>
    </dgm:pt>
    <dgm:pt modelId="{1649F726-7280-46A8-9AEB-B60BE66F93ED}" type="sibTrans" cxnId="{A05062FB-8A37-4145-A53B-B91970E85F01}">
      <dgm:prSet/>
      <dgm:spPr/>
      <dgm:t>
        <a:bodyPr/>
        <a:lstStyle/>
        <a:p>
          <a:endParaRPr lang="en-US"/>
        </a:p>
      </dgm:t>
    </dgm:pt>
    <dgm:pt modelId="{24B404E3-A54D-466E-9122-9C3A03554D21}" type="pres">
      <dgm:prSet presAssocID="{56174FEF-FB76-4F2C-A3F9-E3C10B2EC582}" presName="vert0" presStyleCnt="0">
        <dgm:presLayoutVars>
          <dgm:dir/>
          <dgm:animOne val="branch"/>
          <dgm:animLvl val="lvl"/>
        </dgm:presLayoutVars>
      </dgm:prSet>
      <dgm:spPr/>
      <dgm:t>
        <a:bodyPr/>
        <a:lstStyle/>
        <a:p>
          <a:pPr rtl="1"/>
          <a:endParaRPr lang="he-IL"/>
        </a:p>
      </dgm:t>
    </dgm:pt>
    <dgm:pt modelId="{D53665CE-347B-452C-BE91-5BBCC4542337}" type="pres">
      <dgm:prSet presAssocID="{DAF2DCEA-DBA8-4622-AFBA-4E61308140DA}" presName="thickLine" presStyleLbl="alignNode1" presStyleIdx="0" presStyleCnt="6"/>
      <dgm:spPr/>
    </dgm:pt>
    <dgm:pt modelId="{8BE6772F-54C4-41D9-BD3D-D49195ACE558}" type="pres">
      <dgm:prSet presAssocID="{DAF2DCEA-DBA8-4622-AFBA-4E61308140DA}" presName="horz1" presStyleCnt="0"/>
      <dgm:spPr/>
    </dgm:pt>
    <dgm:pt modelId="{38F5F2D6-FBDE-47FF-A73B-EF2ED33A19C7}" type="pres">
      <dgm:prSet presAssocID="{DAF2DCEA-DBA8-4622-AFBA-4E61308140DA}" presName="tx1" presStyleLbl="revTx" presStyleIdx="0" presStyleCnt="6"/>
      <dgm:spPr/>
      <dgm:t>
        <a:bodyPr/>
        <a:lstStyle/>
        <a:p>
          <a:pPr rtl="1"/>
          <a:endParaRPr lang="he-IL"/>
        </a:p>
      </dgm:t>
    </dgm:pt>
    <dgm:pt modelId="{E1F3F135-F781-4C4A-8F98-F6FF252419FE}" type="pres">
      <dgm:prSet presAssocID="{DAF2DCEA-DBA8-4622-AFBA-4E61308140DA}" presName="vert1" presStyleCnt="0"/>
      <dgm:spPr/>
    </dgm:pt>
    <dgm:pt modelId="{438FA62C-EA9C-4568-8D1C-F6E12675390F}" type="pres">
      <dgm:prSet presAssocID="{A9323E2E-ED69-4B9D-94AE-60DA98EDA400}" presName="thickLine" presStyleLbl="alignNode1" presStyleIdx="1" presStyleCnt="6"/>
      <dgm:spPr/>
    </dgm:pt>
    <dgm:pt modelId="{05DDDBB3-67F6-473D-ABA5-CCF1A2A98253}" type="pres">
      <dgm:prSet presAssocID="{A9323E2E-ED69-4B9D-94AE-60DA98EDA400}" presName="horz1" presStyleCnt="0"/>
      <dgm:spPr/>
    </dgm:pt>
    <dgm:pt modelId="{284A77C8-ED88-4E85-A74D-B16817437E33}" type="pres">
      <dgm:prSet presAssocID="{A9323E2E-ED69-4B9D-94AE-60DA98EDA400}" presName="tx1" presStyleLbl="revTx" presStyleIdx="1" presStyleCnt="6"/>
      <dgm:spPr/>
      <dgm:t>
        <a:bodyPr/>
        <a:lstStyle/>
        <a:p>
          <a:pPr rtl="1"/>
          <a:endParaRPr lang="he-IL"/>
        </a:p>
      </dgm:t>
    </dgm:pt>
    <dgm:pt modelId="{7175D8B6-D7D0-46B9-A64A-5F9AC2C5EEFA}" type="pres">
      <dgm:prSet presAssocID="{A9323E2E-ED69-4B9D-94AE-60DA98EDA400}" presName="vert1" presStyleCnt="0"/>
      <dgm:spPr/>
    </dgm:pt>
    <dgm:pt modelId="{5E0072AA-62EA-4F73-B95C-8120ADA4BF55}" type="pres">
      <dgm:prSet presAssocID="{83756348-1826-47FF-9219-DD8E455D068F}" presName="thickLine" presStyleLbl="alignNode1" presStyleIdx="2" presStyleCnt="6"/>
      <dgm:spPr/>
    </dgm:pt>
    <dgm:pt modelId="{B32EB72A-E2FA-491A-9A60-1229AEAD9691}" type="pres">
      <dgm:prSet presAssocID="{83756348-1826-47FF-9219-DD8E455D068F}" presName="horz1" presStyleCnt="0"/>
      <dgm:spPr/>
    </dgm:pt>
    <dgm:pt modelId="{82A74832-21D0-4904-A54D-0DCCF7F022F0}" type="pres">
      <dgm:prSet presAssocID="{83756348-1826-47FF-9219-DD8E455D068F}" presName="tx1" presStyleLbl="revTx" presStyleIdx="2" presStyleCnt="6"/>
      <dgm:spPr/>
      <dgm:t>
        <a:bodyPr/>
        <a:lstStyle/>
        <a:p>
          <a:pPr rtl="1"/>
          <a:endParaRPr lang="he-IL"/>
        </a:p>
      </dgm:t>
    </dgm:pt>
    <dgm:pt modelId="{1B761F1D-E9AD-42F9-8F4F-8CDD6275919F}" type="pres">
      <dgm:prSet presAssocID="{83756348-1826-47FF-9219-DD8E455D068F}" presName="vert1" presStyleCnt="0"/>
      <dgm:spPr/>
    </dgm:pt>
    <dgm:pt modelId="{8014A4B0-01D2-47A7-ADB3-EE2D0B4855DB}" type="pres">
      <dgm:prSet presAssocID="{75AB83EC-04A9-4BDA-87ED-D38BF95CDB2A}" presName="thickLine" presStyleLbl="alignNode1" presStyleIdx="3" presStyleCnt="6"/>
      <dgm:spPr/>
    </dgm:pt>
    <dgm:pt modelId="{7748B84E-9575-45E7-A65D-C51BC1525CF2}" type="pres">
      <dgm:prSet presAssocID="{75AB83EC-04A9-4BDA-87ED-D38BF95CDB2A}" presName="horz1" presStyleCnt="0"/>
      <dgm:spPr/>
    </dgm:pt>
    <dgm:pt modelId="{6BD15407-5B3C-4E3B-BED5-4309BF8A4991}" type="pres">
      <dgm:prSet presAssocID="{75AB83EC-04A9-4BDA-87ED-D38BF95CDB2A}" presName="tx1" presStyleLbl="revTx" presStyleIdx="3" presStyleCnt="6"/>
      <dgm:spPr/>
      <dgm:t>
        <a:bodyPr/>
        <a:lstStyle/>
        <a:p>
          <a:pPr rtl="1"/>
          <a:endParaRPr lang="he-IL"/>
        </a:p>
      </dgm:t>
    </dgm:pt>
    <dgm:pt modelId="{6E642CFA-95F0-4293-9B53-E0975D63DB3F}" type="pres">
      <dgm:prSet presAssocID="{75AB83EC-04A9-4BDA-87ED-D38BF95CDB2A}" presName="vert1" presStyleCnt="0"/>
      <dgm:spPr/>
    </dgm:pt>
    <dgm:pt modelId="{56D184F8-7F89-4702-A788-A2777B7B7DD0}" type="pres">
      <dgm:prSet presAssocID="{3D0D691F-198B-47EB-87A0-00A40B0A1055}" presName="thickLine" presStyleLbl="alignNode1" presStyleIdx="4" presStyleCnt="6"/>
      <dgm:spPr/>
    </dgm:pt>
    <dgm:pt modelId="{9E0136ED-CCB0-4ACF-ADF5-2EAD00B010FD}" type="pres">
      <dgm:prSet presAssocID="{3D0D691F-198B-47EB-87A0-00A40B0A1055}" presName="horz1" presStyleCnt="0"/>
      <dgm:spPr/>
    </dgm:pt>
    <dgm:pt modelId="{A56AC81A-C9C2-446D-991C-DF25B3692B94}" type="pres">
      <dgm:prSet presAssocID="{3D0D691F-198B-47EB-87A0-00A40B0A1055}" presName="tx1" presStyleLbl="revTx" presStyleIdx="4" presStyleCnt="6"/>
      <dgm:spPr/>
      <dgm:t>
        <a:bodyPr/>
        <a:lstStyle/>
        <a:p>
          <a:pPr rtl="1"/>
          <a:endParaRPr lang="he-IL"/>
        </a:p>
      </dgm:t>
    </dgm:pt>
    <dgm:pt modelId="{976C61D6-BD3E-4010-9395-74641EF4CEB6}" type="pres">
      <dgm:prSet presAssocID="{3D0D691F-198B-47EB-87A0-00A40B0A1055}" presName="vert1" presStyleCnt="0"/>
      <dgm:spPr/>
    </dgm:pt>
    <dgm:pt modelId="{E38759BC-4F03-4DCF-9636-A70C3DFE7938}" type="pres">
      <dgm:prSet presAssocID="{422AD4BD-F822-4FF8-93FC-D5D455F75932}" presName="thickLine" presStyleLbl="alignNode1" presStyleIdx="5" presStyleCnt="6"/>
      <dgm:spPr/>
    </dgm:pt>
    <dgm:pt modelId="{633F49D3-195B-4A87-B9EE-5A2334A4A77E}" type="pres">
      <dgm:prSet presAssocID="{422AD4BD-F822-4FF8-93FC-D5D455F75932}" presName="horz1" presStyleCnt="0"/>
      <dgm:spPr/>
    </dgm:pt>
    <dgm:pt modelId="{87C49632-E497-4E59-832F-694D46198A28}" type="pres">
      <dgm:prSet presAssocID="{422AD4BD-F822-4FF8-93FC-D5D455F75932}" presName="tx1" presStyleLbl="revTx" presStyleIdx="5" presStyleCnt="6"/>
      <dgm:spPr/>
      <dgm:t>
        <a:bodyPr/>
        <a:lstStyle/>
        <a:p>
          <a:pPr rtl="1"/>
          <a:endParaRPr lang="he-IL"/>
        </a:p>
      </dgm:t>
    </dgm:pt>
    <dgm:pt modelId="{C2BADB3F-41DD-4558-B4C3-E2D5E84C7A2C}" type="pres">
      <dgm:prSet presAssocID="{422AD4BD-F822-4FF8-93FC-D5D455F75932}" presName="vert1" presStyleCnt="0"/>
      <dgm:spPr/>
    </dgm:pt>
  </dgm:ptLst>
  <dgm:cxnLst>
    <dgm:cxn modelId="{605CA381-6DAE-459A-92E9-2CC954B1FC37}" type="presOf" srcId="{75AB83EC-04A9-4BDA-87ED-D38BF95CDB2A}" destId="{6BD15407-5B3C-4E3B-BED5-4309BF8A4991}" srcOrd="0" destOrd="0" presId="urn:microsoft.com/office/officeart/2008/layout/LinedList"/>
    <dgm:cxn modelId="{E2E5F665-DF76-42C3-A35D-0FE32A7AAB0D}" type="presOf" srcId="{83756348-1826-47FF-9219-DD8E455D068F}" destId="{82A74832-21D0-4904-A54D-0DCCF7F022F0}" srcOrd="0" destOrd="0" presId="urn:microsoft.com/office/officeart/2008/layout/LinedList"/>
    <dgm:cxn modelId="{6335DF2F-9D4D-434D-BE63-0BC1782B4EF1}" srcId="{56174FEF-FB76-4F2C-A3F9-E3C10B2EC582}" destId="{83756348-1826-47FF-9219-DD8E455D068F}" srcOrd="2" destOrd="0" parTransId="{2C19E07D-08DD-4E5E-854C-5ED0FB1A1B35}" sibTransId="{2C3CFB27-6162-45BD-9037-0FB198232DE2}"/>
    <dgm:cxn modelId="{BF5D9BBD-EB69-4D83-8DA1-9EBDDBCA5A3E}" type="presOf" srcId="{DAF2DCEA-DBA8-4622-AFBA-4E61308140DA}" destId="{38F5F2D6-FBDE-47FF-A73B-EF2ED33A19C7}" srcOrd="0" destOrd="0" presId="urn:microsoft.com/office/officeart/2008/layout/LinedList"/>
    <dgm:cxn modelId="{CF354815-86E9-421E-9A3B-670A70FA6917}" type="presOf" srcId="{3D0D691F-198B-47EB-87A0-00A40B0A1055}" destId="{A56AC81A-C9C2-446D-991C-DF25B3692B94}" srcOrd="0" destOrd="0" presId="urn:microsoft.com/office/officeart/2008/layout/LinedList"/>
    <dgm:cxn modelId="{B7E9B8C3-DA76-4BFC-BE8A-5FC830A02247}" srcId="{56174FEF-FB76-4F2C-A3F9-E3C10B2EC582}" destId="{3D0D691F-198B-47EB-87A0-00A40B0A1055}" srcOrd="4" destOrd="0" parTransId="{A7007545-ACE7-4B96-A3BC-B7691A950B21}" sibTransId="{13DAD2B9-32A4-48C6-A55C-0AC28B10C497}"/>
    <dgm:cxn modelId="{01821D2E-9CF4-443A-A262-5CB55A78B495}" type="presOf" srcId="{A9323E2E-ED69-4B9D-94AE-60DA98EDA400}" destId="{284A77C8-ED88-4E85-A74D-B16817437E33}" srcOrd="0" destOrd="0" presId="urn:microsoft.com/office/officeart/2008/layout/LinedList"/>
    <dgm:cxn modelId="{0A4B29BF-2CF5-4EC1-B48F-9ECCF81E75C6}" type="presOf" srcId="{422AD4BD-F822-4FF8-93FC-D5D455F75932}" destId="{87C49632-E497-4E59-832F-694D46198A28}" srcOrd="0" destOrd="0" presId="urn:microsoft.com/office/officeart/2008/layout/LinedList"/>
    <dgm:cxn modelId="{ED701EF6-1D91-4E25-BA03-2EC53AD9F13D}" srcId="{56174FEF-FB76-4F2C-A3F9-E3C10B2EC582}" destId="{A9323E2E-ED69-4B9D-94AE-60DA98EDA400}" srcOrd="1" destOrd="0" parTransId="{5B6B6C2F-A317-460D-8380-50C0C9E7F7C9}" sibTransId="{BD7FB013-A94C-4F1C-A0D5-EF21A9FB350C}"/>
    <dgm:cxn modelId="{A4BBD6CE-C1AD-4D0A-B4CF-E0DB7EF41E7A}" srcId="{56174FEF-FB76-4F2C-A3F9-E3C10B2EC582}" destId="{75AB83EC-04A9-4BDA-87ED-D38BF95CDB2A}" srcOrd="3" destOrd="0" parTransId="{425BC739-9763-4934-B1F5-E8DC1CF3A8E2}" sibTransId="{02417748-DD87-4409-B1AD-2350349A2460}"/>
    <dgm:cxn modelId="{849D1AAF-2EE3-44DD-AAFC-7C799978B12E}" srcId="{56174FEF-FB76-4F2C-A3F9-E3C10B2EC582}" destId="{DAF2DCEA-DBA8-4622-AFBA-4E61308140DA}" srcOrd="0" destOrd="0" parTransId="{8210633A-604F-4186-8BAB-E5916DD072CF}" sibTransId="{D3510114-971C-4C8B-B7C4-1F9AD6B71319}"/>
    <dgm:cxn modelId="{A05062FB-8A37-4145-A53B-B91970E85F01}" srcId="{56174FEF-FB76-4F2C-A3F9-E3C10B2EC582}" destId="{422AD4BD-F822-4FF8-93FC-D5D455F75932}" srcOrd="5" destOrd="0" parTransId="{2DB77128-7BAA-40B8-A125-1A7FF601DD5B}" sibTransId="{1649F726-7280-46A8-9AEB-B60BE66F93ED}"/>
    <dgm:cxn modelId="{A8A2E044-D41B-4AB6-A0F6-027688602D5E}" type="presOf" srcId="{56174FEF-FB76-4F2C-A3F9-E3C10B2EC582}" destId="{24B404E3-A54D-466E-9122-9C3A03554D21}" srcOrd="0" destOrd="0" presId="urn:microsoft.com/office/officeart/2008/layout/LinedList"/>
    <dgm:cxn modelId="{B419F5A9-2F2B-4D7D-9324-C5ECBA63B042}" type="presParOf" srcId="{24B404E3-A54D-466E-9122-9C3A03554D21}" destId="{D53665CE-347B-452C-BE91-5BBCC4542337}" srcOrd="0" destOrd="0" presId="urn:microsoft.com/office/officeart/2008/layout/LinedList"/>
    <dgm:cxn modelId="{1FC4BE10-98E2-497A-B9A7-293DEF9A3D8B}" type="presParOf" srcId="{24B404E3-A54D-466E-9122-9C3A03554D21}" destId="{8BE6772F-54C4-41D9-BD3D-D49195ACE558}" srcOrd="1" destOrd="0" presId="urn:microsoft.com/office/officeart/2008/layout/LinedList"/>
    <dgm:cxn modelId="{9069A878-B8EF-4960-9947-DEFE15901880}" type="presParOf" srcId="{8BE6772F-54C4-41D9-BD3D-D49195ACE558}" destId="{38F5F2D6-FBDE-47FF-A73B-EF2ED33A19C7}" srcOrd="0" destOrd="0" presId="urn:microsoft.com/office/officeart/2008/layout/LinedList"/>
    <dgm:cxn modelId="{0583A10A-D0F7-4B89-93C6-78BF926AA485}" type="presParOf" srcId="{8BE6772F-54C4-41D9-BD3D-D49195ACE558}" destId="{E1F3F135-F781-4C4A-8F98-F6FF252419FE}" srcOrd="1" destOrd="0" presId="urn:microsoft.com/office/officeart/2008/layout/LinedList"/>
    <dgm:cxn modelId="{D900D81D-83E9-49CB-AF1B-DB35DF57E5D7}" type="presParOf" srcId="{24B404E3-A54D-466E-9122-9C3A03554D21}" destId="{438FA62C-EA9C-4568-8D1C-F6E12675390F}" srcOrd="2" destOrd="0" presId="urn:microsoft.com/office/officeart/2008/layout/LinedList"/>
    <dgm:cxn modelId="{B63B2411-11EA-4520-9877-CDCF38E937C3}" type="presParOf" srcId="{24B404E3-A54D-466E-9122-9C3A03554D21}" destId="{05DDDBB3-67F6-473D-ABA5-CCF1A2A98253}" srcOrd="3" destOrd="0" presId="urn:microsoft.com/office/officeart/2008/layout/LinedList"/>
    <dgm:cxn modelId="{904203C6-7690-4BB4-B3EB-9233749D0500}" type="presParOf" srcId="{05DDDBB3-67F6-473D-ABA5-CCF1A2A98253}" destId="{284A77C8-ED88-4E85-A74D-B16817437E33}" srcOrd="0" destOrd="0" presId="urn:microsoft.com/office/officeart/2008/layout/LinedList"/>
    <dgm:cxn modelId="{EC4BE155-B475-4F86-B11C-3491606DB59F}" type="presParOf" srcId="{05DDDBB3-67F6-473D-ABA5-CCF1A2A98253}" destId="{7175D8B6-D7D0-46B9-A64A-5F9AC2C5EEFA}" srcOrd="1" destOrd="0" presId="urn:microsoft.com/office/officeart/2008/layout/LinedList"/>
    <dgm:cxn modelId="{738A4BBF-3E9A-4128-A62B-87B06D27B807}" type="presParOf" srcId="{24B404E3-A54D-466E-9122-9C3A03554D21}" destId="{5E0072AA-62EA-4F73-B95C-8120ADA4BF55}" srcOrd="4" destOrd="0" presId="urn:microsoft.com/office/officeart/2008/layout/LinedList"/>
    <dgm:cxn modelId="{D7DA6B63-3564-4CF6-9492-CBA3D6F3B013}" type="presParOf" srcId="{24B404E3-A54D-466E-9122-9C3A03554D21}" destId="{B32EB72A-E2FA-491A-9A60-1229AEAD9691}" srcOrd="5" destOrd="0" presId="urn:microsoft.com/office/officeart/2008/layout/LinedList"/>
    <dgm:cxn modelId="{1731CF52-9746-4248-97F1-355DC2DAF84C}" type="presParOf" srcId="{B32EB72A-E2FA-491A-9A60-1229AEAD9691}" destId="{82A74832-21D0-4904-A54D-0DCCF7F022F0}" srcOrd="0" destOrd="0" presId="urn:microsoft.com/office/officeart/2008/layout/LinedList"/>
    <dgm:cxn modelId="{E4C040DB-4B58-41A5-9BFD-DA291FB5C1D0}" type="presParOf" srcId="{B32EB72A-E2FA-491A-9A60-1229AEAD9691}" destId="{1B761F1D-E9AD-42F9-8F4F-8CDD6275919F}" srcOrd="1" destOrd="0" presId="urn:microsoft.com/office/officeart/2008/layout/LinedList"/>
    <dgm:cxn modelId="{89ECDE03-CF7F-4209-9D9A-FBB668C70BBA}" type="presParOf" srcId="{24B404E3-A54D-466E-9122-9C3A03554D21}" destId="{8014A4B0-01D2-47A7-ADB3-EE2D0B4855DB}" srcOrd="6" destOrd="0" presId="urn:microsoft.com/office/officeart/2008/layout/LinedList"/>
    <dgm:cxn modelId="{D60B0FBB-24BB-44DC-8C02-F927160BEAC0}" type="presParOf" srcId="{24B404E3-A54D-466E-9122-9C3A03554D21}" destId="{7748B84E-9575-45E7-A65D-C51BC1525CF2}" srcOrd="7" destOrd="0" presId="urn:microsoft.com/office/officeart/2008/layout/LinedList"/>
    <dgm:cxn modelId="{C87CE048-B616-45CA-980F-B5C023A7B92E}" type="presParOf" srcId="{7748B84E-9575-45E7-A65D-C51BC1525CF2}" destId="{6BD15407-5B3C-4E3B-BED5-4309BF8A4991}" srcOrd="0" destOrd="0" presId="urn:microsoft.com/office/officeart/2008/layout/LinedList"/>
    <dgm:cxn modelId="{4F238F27-F1EF-4284-B20D-6353C6EAD4F2}" type="presParOf" srcId="{7748B84E-9575-45E7-A65D-C51BC1525CF2}" destId="{6E642CFA-95F0-4293-9B53-E0975D63DB3F}" srcOrd="1" destOrd="0" presId="urn:microsoft.com/office/officeart/2008/layout/LinedList"/>
    <dgm:cxn modelId="{5F7E5FBA-F51E-41BD-9372-8F76AD99DC70}" type="presParOf" srcId="{24B404E3-A54D-466E-9122-9C3A03554D21}" destId="{56D184F8-7F89-4702-A788-A2777B7B7DD0}" srcOrd="8" destOrd="0" presId="urn:microsoft.com/office/officeart/2008/layout/LinedList"/>
    <dgm:cxn modelId="{64685D5D-1655-4550-B9DC-B787362A60CF}" type="presParOf" srcId="{24B404E3-A54D-466E-9122-9C3A03554D21}" destId="{9E0136ED-CCB0-4ACF-ADF5-2EAD00B010FD}" srcOrd="9" destOrd="0" presId="urn:microsoft.com/office/officeart/2008/layout/LinedList"/>
    <dgm:cxn modelId="{A519A7F9-9DD0-4D58-8B04-E6DEA2E3FCC1}" type="presParOf" srcId="{9E0136ED-CCB0-4ACF-ADF5-2EAD00B010FD}" destId="{A56AC81A-C9C2-446D-991C-DF25B3692B94}" srcOrd="0" destOrd="0" presId="urn:microsoft.com/office/officeart/2008/layout/LinedList"/>
    <dgm:cxn modelId="{C03F4500-D421-49E0-9E1D-7BEF152C9D43}" type="presParOf" srcId="{9E0136ED-CCB0-4ACF-ADF5-2EAD00B010FD}" destId="{976C61D6-BD3E-4010-9395-74641EF4CEB6}" srcOrd="1" destOrd="0" presId="urn:microsoft.com/office/officeart/2008/layout/LinedList"/>
    <dgm:cxn modelId="{B8A4E3EB-9F2A-417B-B47E-EAF9AE128459}" type="presParOf" srcId="{24B404E3-A54D-466E-9122-9C3A03554D21}" destId="{E38759BC-4F03-4DCF-9636-A70C3DFE7938}" srcOrd="10" destOrd="0" presId="urn:microsoft.com/office/officeart/2008/layout/LinedList"/>
    <dgm:cxn modelId="{2CE28361-ADD9-41F6-A89E-FB21438D0A73}" type="presParOf" srcId="{24B404E3-A54D-466E-9122-9C3A03554D21}" destId="{633F49D3-195B-4A87-B9EE-5A2334A4A77E}" srcOrd="11" destOrd="0" presId="urn:microsoft.com/office/officeart/2008/layout/LinedList"/>
    <dgm:cxn modelId="{5B8D5C56-B3C3-4EA9-A14E-DE2AFA725B64}" type="presParOf" srcId="{633F49D3-195B-4A87-B9EE-5A2334A4A77E}" destId="{87C49632-E497-4E59-832F-694D46198A28}" srcOrd="0" destOrd="0" presId="urn:microsoft.com/office/officeart/2008/layout/LinedList"/>
    <dgm:cxn modelId="{A9BFF5F5-8715-4DB9-B461-EB5E7B4C519B}" type="presParOf" srcId="{633F49D3-195B-4A87-B9EE-5A2334A4A77E}" destId="{C2BADB3F-41DD-4558-B4C3-E2D5E84C7A2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AD3FA0-86E5-4846-97C2-B37A0196498A}"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E381C3D8-1BA2-4188-940E-6642B87E8081}">
      <dgm:prSet/>
      <dgm:spPr/>
      <dgm:t>
        <a:bodyPr/>
        <a:lstStyle/>
        <a:p>
          <a:r>
            <a:rPr lang="he-IL"/>
            <a:t>עוסק בסכסוכים שבין אדם לחברו.</a:t>
          </a:r>
          <a:endParaRPr lang="en-US"/>
        </a:p>
      </dgm:t>
    </dgm:pt>
    <dgm:pt modelId="{5D49F5AA-E26E-441E-A54E-7227AC267533}" type="parTrans" cxnId="{64C74932-E688-497E-90B6-1ADA55D253AF}">
      <dgm:prSet/>
      <dgm:spPr/>
      <dgm:t>
        <a:bodyPr/>
        <a:lstStyle/>
        <a:p>
          <a:endParaRPr lang="en-US"/>
        </a:p>
      </dgm:t>
    </dgm:pt>
    <dgm:pt modelId="{0E19B01B-CAEA-4BEA-B3D1-D80D2D5A6D6F}" type="sibTrans" cxnId="{64C74932-E688-497E-90B6-1ADA55D253AF}">
      <dgm:prSet/>
      <dgm:spPr/>
      <dgm:t>
        <a:bodyPr/>
        <a:lstStyle/>
        <a:p>
          <a:endParaRPr lang="en-US"/>
        </a:p>
      </dgm:t>
    </dgm:pt>
    <dgm:pt modelId="{6A7791ED-9EDA-46D7-8D34-45AF3CEBE825}">
      <dgm:prSet/>
      <dgm:spPr/>
      <dgm:t>
        <a:bodyPr/>
        <a:lstStyle/>
        <a:p>
          <a:r>
            <a:rPr lang="he-IL"/>
            <a:t>המשפט מכריע בסכסוך בין הצדדים על פי החוק והראיות.</a:t>
          </a:r>
          <a:endParaRPr lang="en-US"/>
        </a:p>
      </dgm:t>
    </dgm:pt>
    <dgm:pt modelId="{0382BD1B-7577-4BFA-B88B-47CA98C9CACF}" type="parTrans" cxnId="{50C42152-D39B-4E06-B6D0-F66D027BF22A}">
      <dgm:prSet/>
      <dgm:spPr/>
      <dgm:t>
        <a:bodyPr/>
        <a:lstStyle/>
        <a:p>
          <a:endParaRPr lang="en-US"/>
        </a:p>
      </dgm:t>
    </dgm:pt>
    <dgm:pt modelId="{47C6CE36-A7EA-439A-A963-45E74D7D1F9E}" type="sibTrans" cxnId="{50C42152-D39B-4E06-B6D0-F66D027BF22A}">
      <dgm:prSet/>
      <dgm:spPr/>
      <dgm:t>
        <a:bodyPr/>
        <a:lstStyle/>
        <a:p>
          <a:endParaRPr lang="en-US"/>
        </a:p>
      </dgm:t>
    </dgm:pt>
    <dgm:pt modelId="{E8245E90-F45A-44C8-BD74-BC293A7B37DD}">
      <dgm:prSet/>
      <dgm:spPr/>
      <dgm:t>
        <a:bodyPr/>
        <a:lstStyle/>
        <a:p>
          <a:r>
            <a:rPr lang="he-IL"/>
            <a:t>התובע הוא אדם או תאגיד (לרבות המדינה או רשות מקומית) והנתבע הוא אדם או תאגיד.</a:t>
          </a:r>
          <a:endParaRPr lang="en-US"/>
        </a:p>
      </dgm:t>
    </dgm:pt>
    <dgm:pt modelId="{57D3E74E-E5D7-4638-B43D-A16323FDAECC}" type="parTrans" cxnId="{87D4AE6E-AAEF-4190-9FE2-6F55C811FBC7}">
      <dgm:prSet/>
      <dgm:spPr/>
      <dgm:t>
        <a:bodyPr/>
        <a:lstStyle/>
        <a:p>
          <a:endParaRPr lang="en-US"/>
        </a:p>
      </dgm:t>
    </dgm:pt>
    <dgm:pt modelId="{D31BBCAB-7BA4-4E58-87B3-838C72D69DDC}" type="sibTrans" cxnId="{87D4AE6E-AAEF-4190-9FE2-6F55C811FBC7}">
      <dgm:prSet/>
      <dgm:spPr/>
      <dgm:t>
        <a:bodyPr/>
        <a:lstStyle/>
        <a:p>
          <a:endParaRPr lang="en-US"/>
        </a:p>
      </dgm:t>
    </dgm:pt>
    <dgm:pt modelId="{983C4142-E589-4139-8000-4FD885E1D3EE}">
      <dgm:prSet/>
      <dgm:spPr/>
      <dgm:t>
        <a:bodyPr/>
        <a:lstStyle/>
        <a:p>
          <a:r>
            <a:rPr lang="he-IL"/>
            <a:t>במשפט אזרחי אין ענישה ובסופו מתקבלת החלטה על חיוב כספי של המפסיד או הוראה אחרת לביצוע.</a:t>
          </a:r>
          <a:endParaRPr lang="en-US"/>
        </a:p>
      </dgm:t>
    </dgm:pt>
    <dgm:pt modelId="{26BCEC18-38D9-480D-9EA6-BB0905428B54}" type="parTrans" cxnId="{E196EEE6-84FA-4AA3-8DC9-FBD081880C2A}">
      <dgm:prSet/>
      <dgm:spPr/>
      <dgm:t>
        <a:bodyPr/>
        <a:lstStyle/>
        <a:p>
          <a:endParaRPr lang="en-US"/>
        </a:p>
      </dgm:t>
    </dgm:pt>
    <dgm:pt modelId="{4DF9A333-09ED-45B1-B671-BF7A18AFF948}" type="sibTrans" cxnId="{E196EEE6-84FA-4AA3-8DC9-FBD081880C2A}">
      <dgm:prSet/>
      <dgm:spPr/>
      <dgm:t>
        <a:bodyPr/>
        <a:lstStyle/>
        <a:p>
          <a:endParaRPr lang="en-US"/>
        </a:p>
      </dgm:t>
    </dgm:pt>
    <dgm:pt modelId="{A63E143A-9FFA-4F7D-9A5D-E9A73D949FCF}" type="pres">
      <dgm:prSet presAssocID="{9BAD3FA0-86E5-4846-97C2-B37A0196498A}" presName="matrix" presStyleCnt="0">
        <dgm:presLayoutVars>
          <dgm:chMax val="1"/>
          <dgm:dir/>
          <dgm:resizeHandles val="exact"/>
        </dgm:presLayoutVars>
      </dgm:prSet>
      <dgm:spPr/>
      <dgm:t>
        <a:bodyPr/>
        <a:lstStyle/>
        <a:p>
          <a:pPr rtl="1"/>
          <a:endParaRPr lang="he-IL"/>
        </a:p>
      </dgm:t>
    </dgm:pt>
    <dgm:pt modelId="{6F1EED7E-9524-4647-A42F-BCC6F8A53E43}" type="pres">
      <dgm:prSet presAssocID="{9BAD3FA0-86E5-4846-97C2-B37A0196498A}" presName="diamond" presStyleLbl="bgShp" presStyleIdx="0" presStyleCnt="1"/>
      <dgm:spPr/>
    </dgm:pt>
    <dgm:pt modelId="{820D3085-A51B-4A0E-B42F-10EF15532EC7}" type="pres">
      <dgm:prSet presAssocID="{9BAD3FA0-86E5-4846-97C2-B37A0196498A}" presName="quad1" presStyleLbl="node1" presStyleIdx="0" presStyleCnt="4">
        <dgm:presLayoutVars>
          <dgm:chMax val="0"/>
          <dgm:chPref val="0"/>
          <dgm:bulletEnabled val="1"/>
        </dgm:presLayoutVars>
      </dgm:prSet>
      <dgm:spPr/>
      <dgm:t>
        <a:bodyPr/>
        <a:lstStyle/>
        <a:p>
          <a:pPr rtl="1"/>
          <a:endParaRPr lang="he-IL"/>
        </a:p>
      </dgm:t>
    </dgm:pt>
    <dgm:pt modelId="{2F304B2E-BEEF-429E-9BAD-BBD88A53EA54}" type="pres">
      <dgm:prSet presAssocID="{9BAD3FA0-86E5-4846-97C2-B37A0196498A}" presName="quad2" presStyleLbl="node1" presStyleIdx="1" presStyleCnt="4">
        <dgm:presLayoutVars>
          <dgm:chMax val="0"/>
          <dgm:chPref val="0"/>
          <dgm:bulletEnabled val="1"/>
        </dgm:presLayoutVars>
      </dgm:prSet>
      <dgm:spPr/>
      <dgm:t>
        <a:bodyPr/>
        <a:lstStyle/>
        <a:p>
          <a:pPr rtl="1"/>
          <a:endParaRPr lang="he-IL"/>
        </a:p>
      </dgm:t>
    </dgm:pt>
    <dgm:pt modelId="{7198169C-0B12-473B-A705-AE0EF72A713E}" type="pres">
      <dgm:prSet presAssocID="{9BAD3FA0-86E5-4846-97C2-B37A0196498A}" presName="quad3" presStyleLbl="node1" presStyleIdx="2" presStyleCnt="4">
        <dgm:presLayoutVars>
          <dgm:chMax val="0"/>
          <dgm:chPref val="0"/>
          <dgm:bulletEnabled val="1"/>
        </dgm:presLayoutVars>
      </dgm:prSet>
      <dgm:spPr/>
      <dgm:t>
        <a:bodyPr/>
        <a:lstStyle/>
        <a:p>
          <a:pPr rtl="1"/>
          <a:endParaRPr lang="he-IL"/>
        </a:p>
      </dgm:t>
    </dgm:pt>
    <dgm:pt modelId="{367C7B59-AB81-4E40-989E-887C0B97746B}" type="pres">
      <dgm:prSet presAssocID="{9BAD3FA0-86E5-4846-97C2-B37A0196498A}" presName="quad4" presStyleLbl="node1" presStyleIdx="3" presStyleCnt="4">
        <dgm:presLayoutVars>
          <dgm:chMax val="0"/>
          <dgm:chPref val="0"/>
          <dgm:bulletEnabled val="1"/>
        </dgm:presLayoutVars>
      </dgm:prSet>
      <dgm:spPr/>
      <dgm:t>
        <a:bodyPr/>
        <a:lstStyle/>
        <a:p>
          <a:pPr rtl="1"/>
          <a:endParaRPr lang="he-IL"/>
        </a:p>
      </dgm:t>
    </dgm:pt>
  </dgm:ptLst>
  <dgm:cxnLst>
    <dgm:cxn modelId="{321A57F2-D406-4858-8CCE-89A4C9A62C69}" type="presOf" srcId="{6A7791ED-9EDA-46D7-8D34-45AF3CEBE825}" destId="{2F304B2E-BEEF-429E-9BAD-BBD88A53EA54}" srcOrd="0" destOrd="0" presId="urn:microsoft.com/office/officeart/2005/8/layout/matrix3"/>
    <dgm:cxn modelId="{50C42152-D39B-4E06-B6D0-F66D027BF22A}" srcId="{9BAD3FA0-86E5-4846-97C2-B37A0196498A}" destId="{6A7791ED-9EDA-46D7-8D34-45AF3CEBE825}" srcOrd="1" destOrd="0" parTransId="{0382BD1B-7577-4BFA-B88B-47CA98C9CACF}" sibTransId="{47C6CE36-A7EA-439A-A963-45E74D7D1F9E}"/>
    <dgm:cxn modelId="{E196EEE6-84FA-4AA3-8DC9-FBD081880C2A}" srcId="{9BAD3FA0-86E5-4846-97C2-B37A0196498A}" destId="{983C4142-E589-4139-8000-4FD885E1D3EE}" srcOrd="3" destOrd="0" parTransId="{26BCEC18-38D9-480D-9EA6-BB0905428B54}" sibTransId="{4DF9A333-09ED-45B1-B671-BF7A18AFF948}"/>
    <dgm:cxn modelId="{74F5120A-FD0F-4563-9742-E457D899B270}" type="presOf" srcId="{983C4142-E589-4139-8000-4FD885E1D3EE}" destId="{367C7B59-AB81-4E40-989E-887C0B97746B}" srcOrd="0" destOrd="0" presId="urn:microsoft.com/office/officeart/2005/8/layout/matrix3"/>
    <dgm:cxn modelId="{836834BC-C114-4BA0-8F86-C07D88A73CAC}" type="presOf" srcId="{E8245E90-F45A-44C8-BD74-BC293A7B37DD}" destId="{7198169C-0B12-473B-A705-AE0EF72A713E}" srcOrd="0" destOrd="0" presId="urn:microsoft.com/office/officeart/2005/8/layout/matrix3"/>
    <dgm:cxn modelId="{64C74932-E688-497E-90B6-1ADA55D253AF}" srcId="{9BAD3FA0-86E5-4846-97C2-B37A0196498A}" destId="{E381C3D8-1BA2-4188-940E-6642B87E8081}" srcOrd="0" destOrd="0" parTransId="{5D49F5AA-E26E-441E-A54E-7227AC267533}" sibTransId="{0E19B01B-CAEA-4BEA-B3D1-D80D2D5A6D6F}"/>
    <dgm:cxn modelId="{87D4AE6E-AAEF-4190-9FE2-6F55C811FBC7}" srcId="{9BAD3FA0-86E5-4846-97C2-B37A0196498A}" destId="{E8245E90-F45A-44C8-BD74-BC293A7B37DD}" srcOrd="2" destOrd="0" parTransId="{57D3E74E-E5D7-4638-B43D-A16323FDAECC}" sibTransId="{D31BBCAB-7BA4-4E58-87B3-838C72D69DDC}"/>
    <dgm:cxn modelId="{353AD5E5-23EE-457F-B53E-65A0543EE183}" type="presOf" srcId="{9BAD3FA0-86E5-4846-97C2-B37A0196498A}" destId="{A63E143A-9FFA-4F7D-9A5D-E9A73D949FCF}" srcOrd="0" destOrd="0" presId="urn:microsoft.com/office/officeart/2005/8/layout/matrix3"/>
    <dgm:cxn modelId="{F0993581-851B-493C-9654-2EDD61213FE2}" type="presOf" srcId="{E381C3D8-1BA2-4188-940E-6642B87E8081}" destId="{820D3085-A51B-4A0E-B42F-10EF15532EC7}" srcOrd="0" destOrd="0" presId="urn:microsoft.com/office/officeart/2005/8/layout/matrix3"/>
    <dgm:cxn modelId="{7EBF7168-5556-431E-A20A-3CAA3AD4BABD}" type="presParOf" srcId="{A63E143A-9FFA-4F7D-9A5D-E9A73D949FCF}" destId="{6F1EED7E-9524-4647-A42F-BCC6F8A53E43}" srcOrd="0" destOrd="0" presId="urn:microsoft.com/office/officeart/2005/8/layout/matrix3"/>
    <dgm:cxn modelId="{67F61E03-177C-4ACC-A394-BAFB571CB044}" type="presParOf" srcId="{A63E143A-9FFA-4F7D-9A5D-E9A73D949FCF}" destId="{820D3085-A51B-4A0E-B42F-10EF15532EC7}" srcOrd="1" destOrd="0" presId="urn:microsoft.com/office/officeart/2005/8/layout/matrix3"/>
    <dgm:cxn modelId="{784A2C6A-1C4B-40D5-8DE9-C02884E88D1B}" type="presParOf" srcId="{A63E143A-9FFA-4F7D-9A5D-E9A73D949FCF}" destId="{2F304B2E-BEEF-429E-9BAD-BBD88A53EA54}" srcOrd="2" destOrd="0" presId="urn:microsoft.com/office/officeart/2005/8/layout/matrix3"/>
    <dgm:cxn modelId="{970594E0-B36A-4E4E-B1CB-E8D2DC9CE6CA}" type="presParOf" srcId="{A63E143A-9FFA-4F7D-9A5D-E9A73D949FCF}" destId="{7198169C-0B12-473B-A705-AE0EF72A713E}" srcOrd="3" destOrd="0" presId="urn:microsoft.com/office/officeart/2005/8/layout/matrix3"/>
    <dgm:cxn modelId="{1F0AB2BC-4369-4279-950F-C89162F39CF9}" type="presParOf" srcId="{A63E143A-9FFA-4F7D-9A5D-E9A73D949FCF}" destId="{367C7B59-AB81-4E40-989E-887C0B97746B}"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2T19:45:41.292"/>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3T09:39:08.656"/>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3T12:21:19.890"/>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6T15:12:29.926"/>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7T07:34:07.317"/>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xmlns=""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xmlns=""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E11CD474-E5E1-4D01-97F6-0C9FC09332C0}"/>
              </a:ext>
            </a:extLst>
          </p:cNvPr>
          <p:cNvSpPr>
            <a:spLocks noGrp="1"/>
          </p:cNvSpPr>
          <p:nvPr>
            <p:ph type="dt" sz="half" idx="10"/>
          </p:nvPr>
        </p:nvSpPr>
        <p:spPr/>
        <p:txBody>
          <a:bodyPr/>
          <a:lstStyle/>
          <a:p>
            <a:fld id="{72345051-2045-45DA-935E-2E3CA1A69ADC}" type="datetimeFigureOut">
              <a:rPr lang="en-US" smtClean="0"/>
              <a:t>12/12/2021</a:t>
            </a:fld>
            <a:endParaRPr lang="en-US"/>
          </a:p>
        </p:txBody>
      </p:sp>
      <p:sp>
        <p:nvSpPr>
          <p:cNvPr id="5" name="Footer Placeholder 4">
            <a:extLst>
              <a:ext uri="{FF2B5EF4-FFF2-40B4-BE49-F238E27FC236}">
                <a16:creationId xmlns:a16="http://schemas.microsoft.com/office/drawing/2014/main" xmlns=""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9307478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D9FA4B6E-D3AF-4328-96D4-1A9B971C88C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94EA0BBD-3D17-4A76-8241-EEB1B737A80F}"/>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04069DEE-1A3F-4A42-A4EB-A47FCC140A07}"/>
              </a:ext>
            </a:extLst>
          </p:cNvPr>
          <p:cNvSpPr>
            <a:spLocks noGrp="1"/>
          </p:cNvSpPr>
          <p:nvPr>
            <p:ph type="dt" sz="half" idx="10"/>
          </p:nvPr>
        </p:nvSpPr>
        <p:spPr/>
        <p:txBody>
          <a:bodyPr/>
          <a:lstStyle/>
          <a:p>
            <a:fld id="{602523B4-15AD-4BA8-8AD6-2762B0F8E4BD}" type="datetimeFigureOut">
              <a:rPr lang="he-IL" smtClean="0"/>
              <a:t>ח'/טבת/תשפ"ב</a:t>
            </a:fld>
            <a:endParaRPr lang="he-IL"/>
          </a:p>
        </p:txBody>
      </p:sp>
      <p:sp>
        <p:nvSpPr>
          <p:cNvPr id="5" name="מציין מיקום של כותרת תחתונה 4">
            <a:extLst>
              <a:ext uri="{FF2B5EF4-FFF2-40B4-BE49-F238E27FC236}">
                <a16:creationId xmlns:a16="http://schemas.microsoft.com/office/drawing/2014/main" xmlns="" id="{EA8CD08B-EE3B-4112-B12D-AAE6CB38276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AA2F1E29-2F8C-4A24-9060-AC890D6C698C}"/>
              </a:ext>
            </a:extLst>
          </p:cNvPr>
          <p:cNvSpPr>
            <a:spLocks noGrp="1"/>
          </p:cNvSpPr>
          <p:nvPr>
            <p:ph type="sldNum" sz="quarter" idx="12"/>
          </p:nvPr>
        </p:nvSpPr>
        <p:spPr/>
        <p:txBody>
          <a:bodyPr/>
          <a:lstStyle/>
          <a:p>
            <a:fld id="{AD2A64D3-B21B-4E0E-84EE-D47C4D2A7902}" type="slidenum">
              <a:rPr lang="he-IL" smtClean="0"/>
              <a:t>‹#›</a:t>
            </a:fld>
            <a:endParaRPr lang="he-IL"/>
          </a:p>
        </p:txBody>
      </p:sp>
    </p:spTree>
    <p:extLst>
      <p:ext uri="{BB962C8B-B14F-4D97-AF65-F5344CB8AC3E}">
        <p14:creationId xmlns:p14="http://schemas.microsoft.com/office/powerpoint/2010/main" val="369768762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ריק">
    <p:spTree>
      <p:nvGrpSpPr>
        <p:cNvPr id="1" name=""/>
        <p:cNvGrpSpPr/>
        <p:nvPr/>
      </p:nvGrpSpPr>
      <p:grpSpPr>
        <a:xfrm>
          <a:off x="0" y="0"/>
          <a:ext cx="0" cy="0"/>
          <a:chOff x="0" y="0"/>
          <a:chExt cx="0" cy="0"/>
        </a:xfrm>
      </p:grpSpPr>
      <p:sp>
        <p:nvSpPr>
          <p:cNvPr id="2" name="מציין מיקום תאריך 1"/>
          <p:cNvSpPr>
            <a:spLocks noGrp="1"/>
          </p:cNvSpPr>
          <p:nvPr>
            <p:ph type="dt" sz="half" idx="10"/>
          </p:nvPr>
        </p:nvSpPr>
        <p:spPr>
          <a:xfrm>
            <a:off x="2535241" y="6400801"/>
            <a:ext cx="1167963" cy="276226"/>
          </a:xfrm>
          <a:prstGeom prst="rect">
            <a:avLst/>
          </a:prstGeom>
        </p:spPr>
        <p:txBody>
          <a:bodyPr/>
          <a:lstStyle/>
          <a:p>
            <a:pPr algn="r" rtl="1"/>
            <a:fld id="{A753D76A-AFCE-4D96-B917-CBEF96F7D1EB}" type="datetimeFigureOut">
              <a:t>ח'/טבת/תשפ"ב</a:t>
            </a:fld>
            <a:endParaRPr lang="he-IL"/>
          </a:p>
        </p:txBody>
      </p:sp>
      <p:sp>
        <p:nvSpPr>
          <p:cNvPr id="3" name="מציין מיקום כותרת תחתונה 2"/>
          <p:cNvSpPr>
            <a:spLocks noGrp="1"/>
          </p:cNvSpPr>
          <p:nvPr>
            <p:ph type="ftr" sz="quarter" idx="11"/>
          </p:nvPr>
        </p:nvSpPr>
        <p:spPr>
          <a:xfrm>
            <a:off x="3871096" y="6400801"/>
            <a:ext cx="6798097" cy="276226"/>
          </a:xfrm>
          <a:prstGeom prst="rect">
            <a:avLst/>
          </a:prstGeom>
        </p:spPr>
        <p:txBody>
          <a:bodyPr/>
          <a:lstStyle/>
          <a:p>
            <a:pPr algn="r" rtl="1"/>
            <a:endParaRPr lang="he-IL" dirty="0"/>
          </a:p>
        </p:txBody>
      </p:sp>
      <p:sp>
        <p:nvSpPr>
          <p:cNvPr id="4" name="מציין מיקום מספר שקופית 3"/>
          <p:cNvSpPr>
            <a:spLocks noGrp="1"/>
          </p:cNvSpPr>
          <p:nvPr>
            <p:ph type="sldNum" sz="quarter" idx="12"/>
          </p:nvPr>
        </p:nvSpPr>
        <p:spPr/>
        <p:txBody>
          <a:bodyPr/>
          <a:lstStyle/>
          <a:p>
            <a:pPr algn="r" rtl="1"/>
            <a:fld id="{F25A965E-3C11-4F28-82DC-E30D63FAC43C}" type="slidenum">
              <a:t>‹#›</a:t>
            </a:fld>
            <a:endParaRPr lang="he-IL"/>
          </a:p>
        </p:txBody>
      </p:sp>
      <p:sp>
        <p:nvSpPr>
          <p:cNvPr id="5" name="TextBox 4">
            <a:extLst>
              <a:ext uri="{FF2B5EF4-FFF2-40B4-BE49-F238E27FC236}">
                <a16:creationId xmlns:a16="http://schemas.microsoft.com/office/drawing/2014/main" xmlns="" id="{612F240D-7E02-4139-B74B-B545236CC020}"/>
              </a:ext>
            </a:extLst>
          </p:cNvPr>
          <p:cNvSpPr txBox="1"/>
          <p:nvPr userDrawn="1"/>
        </p:nvSpPr>
        <p:spPr>
          <a:xfrm>
            <a:off x="11498007" y="3408"/>
            <a:ext cx="652913" cy="369332"/>
          </a:xfrm>
          <a:prstGeom prst="rect">
            <a:avLst/>
          </a:prstGeom>
          <a:noFill/>
        </p:spPr>
        <p:txBody>
          <a:bodyPr wrap="none" rtlCol="1">
            <a:spAutoFit/>
          </a:bodyPr>
          <a:lstStyle/>
          <a:p>
            <a:pPr algn="r" rtl="1"/>
            <a:r>
              <a:rPr lang="he-IL" sz="1800" dirty="0"/>
              <a:t>בס"ד</a:t>
            </a:r>
          </a:p>
        </p:txBody>
      </p:sp>
    </p:spTree>
    <p:extLst>
      <p:ext uri="{BB962C8B-B14F-4D97-AF65-F5344CB8AC3E}">
        <p14:creationId xmlns:p14="http://schemas.microsoft.com/office/powerpoint/2010/main" val="211341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12/12/2021</a:t>
            </a:fld>
            <a:endParaRPr lang="en-US"/>
          </a:p>
        </p:txBody>
      </p:sp>
      <p:sp>
        <p:nvSpPr>
          <p:cNvPr id="5" name="Footer Placeholder 4">
            <a:extLst>
              <a:ext uri="{FF2B5EF4-FFF2-40B4-BE49-F238E27FC236}">
                <a16:creationId xmlns:a16="http://schemas.microsoft.com/office/drawing/2014/main" xmlns=""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1838595855"/>
      </p:ext>
    </p:extLst>
  </p:cSld>
  <p:clrMap bg1="lt1" tx1="dk1" bg2="lt2" tx2="dk2" accent1="accent1" accent2="accent2" accent3="accent3" accent4="accent4" accent5="accent5" accent6="accent6" hlink="hlink" folHlink="folHlink"/>
  <p:sldLayoutIdLst>
    <p:sldLayoutId id="2147483771" r:id="rId1"/>
    <p:sldLayoutId id="2147483777" r:id="rId2"/>
    <p:sldLayoutId id="2147483778" r:id="rId3"/>
  </p:sldLayoutIdLst>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hyperlink" Target="http://www.shakedos.co.il/2018/07/30/invitation-ezrahut/" TargetMode="Externa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png"/></Relationships>
</file>

<file path=ppt/slides/_rels/slide1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www.shakedos.co.il/2018/07/30/invitation-history/" TargetMode="Externa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8.jpg"/></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customXml" Target="../ink/ink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customXml" Target="../ink/ink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youtube.com/watch?v=ywq1wXU_HZs" TargetMode="External"/><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72.svg"/><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11.emf"/></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customXml" Target="../ink/ink4.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customXml" Target="../ink/ink5.xml"/><Relationship Id="rId1" Type="http://schemas.openxmlformats.org/officeDocument/2006/relationships/slideLayout" Target="../slideLayouts/slideLayout2.xml"/><Relationship Id="rId4" Type="http://schemas.openxmlformats.org/officeDocument/2006/relationships/image" Target="../media/image8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B4139DD6-E153-4A63-8DB9-A85D6B66D573}"/>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a:t>קבוצה אתנית</a:t>
            </a:r>
          </a:p>
        </p:txBody>
      </p:sp>
      <p:sp>
        <p:nvSpPr>
          <p:cNvPr id="12"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F1F908"/>
          </a:solidFill>
          <a:ln w="38100" cap="rnd">
            <a:solidFill>
              <a:srgbClr val="F1F90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73CAB710-27F3-4263-A184-0EE7183708EE}"/>
              </a:ext>
            </a:extLst>
          </p:cNvPr>
          <p:cNvSpPr>
            <a:spLocks noGrp="1"/>
          </p:cNvSpPr>
          <p:nvPr>
            <p:ph idx="1"/>
          </p:nvPr>
        </p:nvSpPr>
        <p:spPr>
          <a:xfrm>
            <a:off x="640080" y="2872899"/>
            <a:ext cx="4243589" cy="3320668"/>
          </a:xfrm>
        </p:spPr>
        <p:txBody>
          <a:bodyPr>
            <a:normAutofit/>
          </a:bodyPr>
          <a:lstStyle/>
          <a:p>
            <a:pPr algn="r" rtl="1">
              <a:lnSpc>
                <a:spcPct val="100000"/>
              </a:lnSpc>
            </a:pPr>
            <a:r>
              <a:rPr lang="he-IL" sz="2700" dirty="0"/>
              <a:t>קבוצה שיש לה יסודות אתניים - תרבותיים משותפים, כמו: מוצא, שפה, היסטוריה, תרבות, לעתים גם דת </a:t>
            </a:r>
            <a:r>
              <a:rPr lang="he-IL" sz="2700" dirty="0" err="1"/>
              <a:t>וכו</a:t>
            </a:r>
            <a:r>
              <a:rPr lang="he-IL" sz="2700" dirty="0"/>
              <a:t>'.</a:t>
            </a:r>
            <a:endParaRPr lang="en-US" sz="2700" i="1" dirty="0"/>
          </a:p>
          <a:p>
            <a:pPr algn="r" rtl="1">
              <a:lnSpc>
                <a:spcPct val="100000"/>
              </a:lnSpc>
            </a:pPr>
            <a:r>
              <a:rPr lang="he-IL" sz="2700" dirty="0"/>
              <a:t>היא אינה שואפת בהכרח להגדרה עצמית או לריבונות.</a:t>
            </a:r>
            <a:endParaRPr lang="en-US" sz="2700" i="1" dirty="0"/>
          </a:p>
          <a:p>
            <a:pPr algn="r">
              <a:lnSpc>
                <a:spcPct val="100000"/>
              </a:lnSpc>
            </a:pPr>
            <a:endParaRPr lang="he-IL" sz="2700" dirty="0"/>
          </a:p>
        </p:txBody>
      </p:sp>
      <p:pic>
        <p:nvPicPr>
          <p:cNvPr id="5" name="Picture 4" descr="פורום חדשות ישראלי">
            <a:extLst>
              <a:ext uri="{FF2B5EF4-FFF2-40B4-BE49-F238E27FC236}">
                <a16:creationId xmlns:a16="http://schemas.microsoft.com/office/drawing/2014/main" xmlns="" id="{DFAE877D-3353-4777-9BC8-03CF1067AC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30" r="19168"/>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38697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47CC81B2-4115-498C-AC31-50B778E7AFFD}"/>
              </a:ext>
            </a:extLst>
          </p:cNvPr>
          <p:cNvSpPr>
            <a:spLocks noGrp="1"/>
          </p:cNvSpPr>
          <p:nvPr>
            <p:ph type="title"/>
          </p:nvPr>
        </p:nvSpPr>
        <p:spPr>
          <a:xfrm>
            <a:off x="576072" y="238539"/>
            <a:ext cx="11445352" cy="1434415"/>
          </a:xfrm>
        </p:spPr>
        <p:txBody>
          <a:bodyPr anchor="b">
            <a:normAutofit/>
          </a:bodyPr>
          <a:lstStyle/>
          <a:p>
            <a:pPr>
              <a:lnSpc>
                <a:spcPct val="90000"/>
              </a:lnSpc>
            </a:pPr>
            <a:r>
              <a:rPr lang="he-IL" sz="4500" b="1" dirty="0"/>
              <a:t>חוק שעות העבודה והמנוחה (1951, תוקן 1996)</a:t>
            </a:r>
            <a:endParaRPr lang="he-IL" sz="4500" dirty="0"/>
          </a:p>
        </p:txBody>
      </p:sp>
      <p:sp>
        <p:nvSpPr>
          <p:cNvPr id="73"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CDD056"/>
          </a:solidFill>
          <a:ln w="38100" cap="rnd">
            <a:solidFill>
              <a:srgbClr val="CDD056"/>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8391B816-6F87-40B5-A264-0036BB65EC50}"/>
              </a:ext>
            </a:extLst>
          </p:cNvPr>
          <p:cNvSpPr>
            <a:spLocks noGrp="1"/>
          </p:cNvSpPr>
          <p:nvPr>
            <p:ph idx="1"/>
          </p:nvPr>
        </p:nvSpPr>
        <p:spPr>
          <a:xfrm>
            <a:off x="572493" y="2071316"/>
            <a:ext cx="6713552" cy="4119172"/>
          </a:xfrm>
        </p:spPr>
        <p:txBody>
          <a:bodyPr anchor="t">
            <a:normAutofit/>
          </a:bodyPr>
          <a:lstStyle/>
          <a:p>
            <a:pPr marL="0" indent="0" algn="r" rtl="1">
              <a:buNone/>
            </a:pPr>
            <a:r>
              <a:rPr lang="he-IL" dirty="0"/>
              <a:t>החוק מגדיר את שעות העבודה וימי עבודה ומנוחה במשק. ליהודים נקבעה השבת כיום השבתון השבועי. ללא יהודים - בשישי, שבת או ראשון לפי בחירתם</a:t>
            </a:r>
          </a:p>
        </p:txBody>
      </p:sp>
      <p:pic>
        <p:nvPicPr>
          <p:cNvPr id="3074" name="Picture 2" descr="זמני כניסת שבת במודיעין, יציאת שבת והדלקת נרות במודיעין">
            <a:extLst>
              <a:ext uri="{FF2B5EF4-FFF2-40B4-BE49-F238E27FC236}">
                <a16:creationId xmlns:a16="http://schemas.microsoft.com/office/drawing/2014/main" xmlns="" id="{0DF58686-E865-4E9C-BA7C-3D4C954A66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71" r="10283"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68209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2" name="Rectangle 72">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BF1E242F-3E9D-4C69-8261-1C89B4492DE1}"/>
              </a:ext>
            </a:extLst>
          </p:cNvPr>
          <p:cNvSpPr>
            <a:spLocks noGrp="1"/>
          </p:cNvSpPr>
          <p:nvPr>
            <p:ph type="title"/>
          </p:nvPr>
        </p:nvSpPr>
        <p:spPr>
          <a:xfrm>
            <a:off x="640080" y="325369"/>
            <a:ext cx="4368602" cy="1956841"/>
          </a:xfrm>
        </p:spPr>
        <p:txBody>
          <a:bodyPr anchor="b">
            <a:normAutofit/>
          </a:bodyPr>
          <a:lstStyle/>
          <a:p>
            <a:pPr>
              <a:lnSpc>
                <a:spcPct val="90000"/>
              </a:lnSpc>
            </a:pPr>
            <a:r>
              <a:rPr lang="he-IL" sz="4600" b="1"/>
              <a:t>אחריות משותפת [ממשלתית]</a:t>
            </a:r>
            <a:endParaRPr lang="he-IL" sz="4600"/>
          </a:p>
        </p:txBody>
      </p:sp>
      <p:sp>
        <p:nvSpPr>
          <p:cNvPr id="410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3981D4"/>
          </a:solidFill>
          <a:ln w="38100" cap="rnd">
            <a:solidFill>
              <a:srgbClr val="3981D4"/>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3627ABA4-4E5C-4BD6-96AB-D344BEF6649A}"/>
              </a:ext>
            </a:extLst>
          </p:cNvPr>
          <p:cNvSpPr>
            <a:spLocks noGrp="1"/>
          </p:cNvSpPr>
          <p:nvPr>
            <p:ph idx="1"/>
          </p:nvPr>
        </p:nvSpPr>
        <p:spPr>
          <a:xfrm>
            <a:off x="285226" y="2872898"/>
            <a:ext cx="4598443" cy="3762793"/>
          </a:xfrm>
        </p:spPr>
        <p:txBody>
          <a:bodyPr>
            <a:normAutofit/>
          </a:bodyPr>
          <a:lstStyle/>
          <a:p>
            <a:pPr marL="0" indent="0" algn="r" rtl="1">
              <a:lnSpc>
                <a:spcPct val="100000"/>
              </a:lnSpc>
              <a:buNone/>
            </a:pPr>
            <a:r>
              <a:rPr lang="he-IL" sz="2800" dirty="0"/>
              <a:t>כל שר בממשלה נושא באחריות על כל החלטות הממשלה גם אם התנגד להחלטה מסוימת אך נותר בדעת מיעוט. מתוקף אחריות זו מנוע שר מלמתוח ביקורת על החלטת הממשלה בפומבי או להצביע נגדה בכנסת.</a:t>
            </a:r>
            <a:endParaRPr lang="en-US" sz="2800" i="1" dirty="0"/>
          </a:p>
          <a:p>
            <a:pPr>
              <a:lnSpc>
                <a:spcPct val="100000"/>
              </a:lnSpc>
            </a:pPr>
            <a:endParaRPr lang="he-IL" sz="2800" dirty="0"/>
          </a:p>
        </p:txBody>
      </p:sp>
      <p:pic>
        <p:nvPicPr>
          <p:cNvPr id="4100" name="Picture 4" descr="N12 - ש&quot;ס מציגה: הנשים השקופות בממשלה">
            <a:extLst>
              <a:ext uri="{FF2B5EF4-FFF2-40B4-BE49-F238E27FC236}">
                <a16:creationId xmlns:a16="http://schemas.microsoft.com/office/drawing/2014/main" xmlns="" id="{74B3ACB5-67DE-4C90-AAB5-FA8B579255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51" r="2106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63220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5B52FFC8-F675-40BA-84CF-613B22E926CB}"/>
              </a:ext>
            </a:extLst>
          </p:cNvPr>
          <p:cNvSpPr>
            <a:spLocks noGrp="1"/>
          </p:cNvSpPr>
          <p:nvPr>
            <p:ph type="title"/>
          </p:nvPr>
        </p:nvSpPr>
        <p:spPr>
          <a:xfrm>
            <a:off x="4654296" y="329184"/>
            <a:ext cx="6894576" cy="1783080"/>
          </a:xfrm>
        </p:spPr>
        <p:txBody>
          <a:bodyPr anchor="b">
            <a:normAutofit/>
          </a:bodyPr>
          <a:lstStyle/>
          <a:p>
            <a:pPr>
              <a:lnSpc>
                <a:spcPct val="90000"/>
              </a:lnSpc>
            </a:pPr>
            <a:r>
              <a:rPr lang="he-IL" sz="5600" b="1"/>
              <a:t>אחריות מיניסטריאלית [מהמילה מיניסטר=שר]</a:t>
            </a:r>
            <a:endParaRPr lang="he-IL" sz="56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18A0B9"/>
          </a:solidFill>
          <a:ln w="38100" cap="rnd">
            <a:solidFill>
              <a:srgbClr val="18A0B9"/>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BBD04F37-C4B0-4597-8629-F527BA69620B}"/>
              </a:ext>
            </a:extLst>
          </p:cNvPr>
          <p:cNvSpPr>
            <a:spLocks noGrp="1"/>
          </p:cNvSpPr>
          <p:nvPr>
            <p:ph idx="1"/>
          </p:nvPr>
        </p:nvSpPr>
        <p:spPr>
          <a:xfrm>
            <a:off x="4052543" y="2706624"/>
            <a:ext cx="7926936" cy="4029736"/>
          </a:xfrm>
        </p:spPr>
        <p:txBody>
          <a:bodyPr>
            <a:normAutofit lnSpcReduction="10000"/>
          </a:bodyPr>
          <a:lstStyle/>
          <a:p>
            <a:pPr lvl="0" algn="r" rtl="1">
              <a:lnSpc>
                <a:spcPct val="100000"/>
              </a:lnSpc>
            </a:pPr>
            <a:r>
              <a:rPr lang="he-IL" sz="2800" dirty="0"/>
              <a:t>לכל שר בממשלה אחריות כלפי הכנסת והממשלה ביחס לנושאים שבתחום משרדו ולפעולות סגל עובדיו, אף אם נעשו שלא בידיעתו. </a:t>
            </a:r>
            <a:endParaRPr lang="en-US" sz="2800" i="1" dirty="0"/>
          </a:p>
          <a:p>
            <a:pPr lvl="0" algn="r" rtl="1">
              <a:lnSpc>
                <a:spcPct val="100000"/>
              </a:lnSpc>
            </a:pPr>
            <a:r>
              <a:rPr lang="he-IL" sz="2800" dirty="0"/>
              <a:t>חובתו של שר לדווח בכנסת על פעולות משרדו, להשיב על שאילתות ועל הצעות לסדר היום הקשורות לתחום משרדו, וכן לתקן בעיות שבתחום משרדו. </a:t>
            </a:r>
            <a:endParaRPr lang="en-US" sz="2800" i="1" dirty="0"/>
          </a:p>
          <a:p>
            <a:pPr lvl="0" algn="r" rtl="1">
              <a:lnSpc>
                <a:spcPct val="100000"/>
              </a:lnSpc>
            </a:pPr>
            <a:r>
              <a:rPr lang="he-IL" sz="2800" dirty="0"/>
              <a:t>האחריות המיניסטריאלית היא ציבורית בלבד ולא משפטית (לעומת אחריות אישית שמוטלת על השר ביחס למעשים או מחדלים שביצע בעצמו).</a:t>
            </a:r>
            <a:endParaRPr lang="en-US" sz="2800" i="1" dirty="0"/>
          </a:p>
        </p:txBody>
      </p:sp>
      <p:pic>
        <p:nvPicPr>
          <p:cNvPr id="5122" name="Picture 2" descr="משרד-החוץ-בנק-ישראל-גבעת-רם-קריית-הממשלה-ירושלים-תמונה-חופשית ...">
            <a:extLst>
              <a:ext uri="{FF2B5EF4-FFF2-40B4-BE49-F238E27FC236}">
                <a16:creationId xmlns:a16="http://schemas.microsoft.com/office/drawing/2014/main" xmlns="" id="{4FC7AC76-19BB-45D0-B074-0CE9C05CC7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88" r="37655" b="1"/>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59780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A9D2268A-D939-4E78-91B6-6C7E46406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דעה: על הציבור להגן על שומריו מפני התוקפים - גלובס">
            <a:extLst>
              <a:ext uri="{FF2B5EF4-FFF2-40B4-BE49-F238E27FC236}">
                <a16:creationId xmlns:a16="http://schemas.microsoft.com/office/drawing/2014/main" xmlns="" id="{C93466FC-825E-489D-B670-C0F15F9CB8C2}"/>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7580" r="5310" b="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xmlns="" id="{E14B2BE5-2287-4C59-AB32-D0C880557126}"/>
              </a:ext>
            </a:extLst>
          </p:cNvPr>
          <p:cNvSpPr>
            <a:spLocks noGrp="1"/>
          </p:cNvSpPr>
          <p:nvPr>
            <p:ph type="title"/>
          </p:nvPr>
        </p:nvSpPr>
        <p:spPr>
          <a:xfrm>
            <a:off x="640080" y="853673"/>
            <a:ext cx="4023360" cy="5004794"/>
          </a:xfrm>
        </p:spPr>
        <p:txBody>
          <a:bodyPr>
            <a:normAutofit/>
          </a:bodyPr>
          <a:lstStyle/>
          <a:p>
            <a:r>
              <a:rPr lang="he-IL" sz="7200"/>
              <a:t>הרשות השופטת</a:t>
            </a:r>
          </a:p>
        </p:txBody>
      </p:sp>
      <p:sp>
        <p:nvSpPr>
          <p:cNvPr id="3" name="מציין מיקום תוכן 2">
            <a:extLst>
              <a:ext uri="{FF2B5EF4-FFF2-40B4-BE49-F238E27FC236}">
                <a16:creationId xmlns:a16="http://schemas.microsoft.com/office/drawing/2014/main" xmlns="" id="{518E63BD-9012-417D-86B6-6EF8F598E3FA}"/>
              </a:ext>
            </a:extLst>
          </p:cNvPr>
          <p:cNvSpPr>
            <a:spLocks noGrp="1"/>
          </p:cNvSpPr>
          <p:nvPr>
            <p:ph idx="1"/>
          </p:nvPr>
        </p:nvSpPr>
        <p:spPr>
          <a:xfrm>
            <a:off x="5315874" y="853673"/>
            <a:ext cx="6138189" cy="5362330"/>
          </a:xfrm>
        </p:spPr>
        <p:txBody>
          <a:bodyPr anchor="ctr">
            <a:normAutofit fontScale="92500"/>
          </a:bodyPr>
          <a:lstStyle/>
          <a:p>
            <a:pPr algn="r" rtl="1">
              <a:lnSpc>
                <a:spcPct val="100000"/>
              </a:lnSpc>
            </a:pPr>
            <a:r>
              <a:rPr lang="he-IL" dirty="0"/>
              <a:t>מערכת בתי משפט (שלום, מחוזי, עליון) מכריעה בסכסוכים בין האזרחים לבין עצמן ובינם לבין רשויות השלטון, בודקת האם פעולותיהם של האזרחים ושל הרשויות נעשות בהתאם לחוק (היא המוסמכת לפרש את החוק), מפקחת על חוקיות הפעולות של הרשות המבצעת. </a:t>
            </a:r>
            <a:endParaRPr lang="en-US" i="1" dirty="0"/>
          </a:p>
          <a:p>
            <a:pPr algn="r" rtl="1">
              <a:lnSpc>
                <a:spcPct val="100000"/>
              </a:lnSpc>
            </a:pPr>
            <a:r>
              <a:rPr lang="he-IL" dirty="0"/>
              <a:t>בהתאם לפסיקת בית המשפט בסמכותו לפקח על הרשות המחוקקת על ידי ביקורת שיפוטית בהתאם לחוקי היסוד. </a:t>
            </a:r>
            <a:endParaRPr lang="en-US" i="1" dirty="0"/>
          </a:p>
          <a:p>
            <a:pPr algn="r">
              <a:lnSpc>
                <a:spcPct val="100000"/>
              </a:lnSpc>
            </a:pPr>
            <a:endParaRPr lang="he-IL" dirty="0"/>
          </a:p>
        </p:txBody>
      </p:sp>
      <p:sp>
        <p:nvSpPr>
          <p:cNvPr id="73" name="sketchy content container">
            <a:extLst>
              <a:ext uri="{FF2B5EF4-FFF2-40B4-BE49-F238E27FC236}">
                <a16:creationId xmlns:a16="http://schemas.microsoft.com/office/drawing/2014/main" xmlns="" id="{E0C43A58-225D-452D-8185-0D89D1EED8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5634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0552936C-2EB8-44B9-B095-870E18B28F4F}"/>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b="1"/>
              <a:t>אי-תלות הרשות השופטת</a:t>
            </a:r>
            <a:endParaRPr lang="he-IL" sz="61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CF88"/>
          </a:solidFill>
          <a:ln w="38100" cap="rnd">
            <a:solidFill>
              <a:srgbClr val="FFCF8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A09A54C8-B1DC-4274-81CA-0CA109952A4F}"/>
              </a:ext>
            </a:extLst>
          </p:cNvPr>
          <p:cNvSpPr>
            <a:spLocks noGrp="1"/>
          </p:cNvSpPr>
          <p:nvPr>
            <p:ph idx="1"/>
          </p:nvPr>
        </p:nvSpPr>
        <p:spPr>
          <a:xfrm>
            <a:off x="5297762" y="2706624"/>
            <a:ext cx="6251110" cy="3483864"/>
          </a:xfrm>
        </p:spPr>
        <p:txBody>
          <a:bodyPr>
            <a:normAutofit/>
          </a:bodyPr>
          <a:lstStyle/>
          <a:p>
            <a:pPr algn="r" rtl="1">
              <a:lnSpc>
                <a:spcPct val="100000"/>
              </a:lnSpc>
            </a:pPr>
            <a:r>
              <a:rPr lang="he-IL" sz="2800" dirty="0"/>
              <a:t>הרשות השופטת עצמאית בהחלטותיה השיפוטיות במטרה להבטיח מימוש הזכות להליך הוגן, עקרון שלטון החוק ושמירה על אמון הציבור במערכת המשפט. </a:t>
            </a:r>
            <a:endParaRPr lang="en-US" sz="2800" i="1" dirty="0"/>
          </a:p>
          <a:p>
            <a:pPr algn="r" rtl="1">
              <a:lnSpc>
                <a:spcPct val="100000"/>
              </a:lnSpc>
            </a:pPr>
            <a:r>
              <a:rPr lang="he-IL" sz="2800" dirty="0"/>
              <a:t>עיקרון זה מובטח באמצעות מספר כללים: </a:t>
            </a:r>
            <a:endParaRPr lang="en-US" sz="2800" i="1" dirty="0"/>
          </a:p>
          <a:p>
            <a:pPr lvl="1" algn="r" rtl="1">
              <a:lnSpc>
                <a:spcPct val="100000"/>
              </a:lnSpc>
            </a:pPr>
            <a:r>
              <a:rPr lang="he-IL" dirty="0"/>
              <a:t>(1) </a:t>
            </a:r>
            <a:r>
              <a:rPr lang="he-IL" b="1" dirty="0"/>
              <a:t>מרות החוק</a:t>
            </a:r>
            <a:r>
              <a:rPr lang="he-IL" dirty="0"/>
              <a:t> – השופטים כפופים אך ורק לחוק ופוסקים לפיו. </a:t>
            </a:r>
            <a:endParaRPr lang="en-US" i="1" dirty="0"/>
          </a:p>
        </p:txBody>
      </p:sp>
      <p:pic>
        <p:nvPicPr>
          <p:cNvPr id="6146" name="Picture 2" descr="הרשות השופטת מקדמת שקיפות - חדשות משפט ופלילים - ערוץ 7 חדשות ...">
            <a:extLst>
              <a:ext uri="{FF2B5EF4-FFF2-40B4-BE49-F238E27FC236}">
                <a16:creationId xmlns:a16="http://schemas.microsoft.com/office/drawing/2014/main" xmlns="" id="{822E463A-0B91-4B87-9AFE-22EB80D86F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53" r="31440"/>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66816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0552936C-2EB8-44B9-B095-870E18B28F4F}"/>
              </a:ext>
            </a:extLst>
          </p:cNvPr>
          <p:cNvSpPr>
            <a:spLocks noGrp="1"/>
          </p:cNvSpPr>
          <p:nvPr>
            <p:ph type="title"/>
          </p:nvPr>
        </p:nvSpPr>
        <p:spPr>
          <a:xfrm>
            <a:off x="576072" y="238539"/>
            <a:ext cx="11018520" cy="1434415"/>
          </a:xfrm>
        </p:spPr>
        <p:txBody>
          <a:bodyPr anchor="b">
            <a:normAutofit/>
          </a:bodyPr>
          <a:lstStyle/>
          <a:p>
            <a:r>
              <a:rPr lang="he-IL" sz="7200" b="1"/>
              <a:t>אי-תלות הרשות השופטת</a:t>
            </a:r>
            <a:endParaRPr lang="he-IL" sz="7200"/>
          </a:p>
        </p:txBody>
      </p:sp>
      <p:sp>
        <p:nvSpPr>
          <p:cNvPr id="73"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E6BC77"/>
          </a:solidFill>
          <a:ln w="38100" cap="rnd">
            <a:solidFill>
              <a:srgbClr val="E6BC77"/>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A09A54C8-B1DC-4274-81CA-0CA109952A4F}"/>
              </a:ext>
            </a:extLst>
          </p:cNvPr>
          <p:cNvSpPr>
            <a:spLocks noGrp="1"/>
          </p:cNvSpPr>
          <p:nvPr>
            <p:ph idx="1"/>
          </p:nvPr>
        </p:nvSpPr>
        <p:spPr>
          <a:xfrm>
            <a:off x="221381" y="2071316"/>
            <a:ext cx="7064664" cy="4599954"/>
          </a:xfrm>
        </p:spPr>
        <p:txBody>
          <a:bodyPr anchor="t">
            <a:normAutofit fontScale="92500"/>
          </a:bodyPr>
          <a:lstStyle/>
          <a:p>
            <a:pPr algn="r" rtl="1">
              <a:lnSpc>
                <a:spcPct val="100000"/>
              </a:lnSpc>
            </a:pPr>
            <a:r>
              <a:rPr lang="he-IL" dirty="0"/>
              <a:t>(2) </a:t>
            </a:r>
            <a:r>
              <a:rPr lang="he-IL" b="1" dirty="0"/>
              <a:t>תנאי העסקת השופטים</a:t>
            </a:r>
            <a:r>
              <a:rPr lang="he-IL" dirty="0"/>
              <a:t> - שכר השופטים גבוה ונקבע ע"י ועדת הכספים של הכנסת, משך כהונת שופט הוא עד גיל פרישה (70), אסור לשופט לשמש בכל תפקיד פוליטי, הדחת שופט נעשית בגין עבירות חמורות ולא בגין תוכן פסקי הדין שלו. </a:t>
            </a:r>
            <a:endParaRPr lang="en-US" i="1" dirty="0"/>
          </a:p>
          <a:p>
            <a:pPr algn="r" rtl="1">
              <a:lnSpc>
                <a:spcPct val="100000"/>
              </a:lnSpc>
            </a:pPr>
            <a:r>
              <a:rPr lang="he-IL" dirty="0"/>
              <a:t>(3) </a:t>
            </a:r>
            <a:r>
              <a:rPr lang="he-IL" b="1" dirty="0"/>
              <a:t>חסינות השופטים</a:t>
            </a:r>
            <a:r>
              <a:rPr lang="he-IL" dirty="0"/>
              <a:t> – חסינות מפני אחריות אזרחית בגין הכרעות שיפוטיות ומפני חקירה פלילית (ללא אישור היועמ"ש).</a:t>
            </a:r>
            <a:endParaRPr lang="en-US" i="1" dirty="0"/>
          </a:p>
          <a:p>
            <a:pPr algn="r">
              <a:lnSpc>
                <a:spcPct val="100000"/>
              </a:lnSpc>
            </a:pPr>
            <a:endParaRPr lang="he-IL" dirty="0"/>
          </a:p>
        </p:txBody>
      </p:sp>
      <p:pic>
        <p:nvPicPr>
          <p:cNvPr id="7170" name="Picture 2" descr="הבלוג של בני יהודה">
            <a:extLst>
              <a:ext uri="{FF2B5EF4-FFF2-40B4-BE49-F238E27FC236}">
                <a16:creationId xmlns:a16="http://schemas.microsoft.com/office/drawing/2014/main" xmlns="" id="{52606F81-A905-4315-8E4C-53E559C8BD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91" r="13893"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57691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65DC00E5-ACF7-4AB7-9383-6F7B095354F6}"/>
              </a:ext>
            </a:extLst>
          </p:cNvPr>
          <p:cNvSpPr>
            <a:spLocks noGrp="1"/>
          </p:cNvSpPr>
          <p:nvPr>
            <p:ph type="title"/>
          </p:nvPr>
        </p:nvSpPr>
        <p:spPr>
          <a:xfrm>
            <a:off x="5297762" y="329184"/>
            <a:ext cx="6251110" cy="1783080"/>
          </a:xfrm>
        </p:spPr>
        <p:txBody>
          <a:bodyPr anchor="b">
            <a:normAutofit/>
          </a:bodyPr>
          <a:lstStyle/>
          <a:p>
            <a:r>
              <a:rPr lang="he-IL" sz="7200"/>
              <a:t>משפט פלילי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D5D0EDB6-2D2A-4402-97CC-BE4D8F2E7911}"/>
              </a:ext>
            </a:extLst>
          </p:cNvPr>
          <p:cNvSpPr>
            <a:spLocks noGrp="1"/>
          </p:cNvSpPr>
          <p:nvPr>
            <p:ph idx="1"/>
          </p:nvPr>
        </p:nvSpPr>
        <p:spPr>
          <a:xfrm>
            <a:off x="4880008" y="2743200"/>
            <a:ext cx="6989498" cy="3995928"/>
          </a:xfrm>
        </p:spPr>
        <p:txBody>
          <a:bodyPr>
            <a:normAutofit/>
          </a:bodyPr>
          <a:lstStyle/>
          <a:p>
            <a:pPr lvl="0" algn="r" rtl="1">
              <a:lnSpc>
                <a:spcPct val="100000"/>
              </a:lnSpc>
            </a:pPr>
            <a:r>
              <a:rPr lang="he-IL" sz="2800" dirty="0"/>
              <a:t>עוסק בעברות על החוק הפוגעות בשלום הציבור, בסדר החברתי או </a:t>
            </a:r>
            <a:r>
              <a:rPr lang="he-IL" sz="2800" dirty="0" err="1"/>
              <a:t>בבטחון</a:t>
            </a:r>
            <a:r>
              <a:rPr lang="he-IL" sz="2800" dirty="0"/>
              <a:t> המדינה.</a:t>
            </a:r>
            <a:endParaRPr lang="en-US" sz="2800" i="1" dirty="0"/>
          </a:p>
          <a:p>
            <a:pPr lvl="0" algn="r" rtl="1">
              <a:lnSpc>
                <a:spcPct val="100000"/>
              </a:lnSpc>
            </a:pPr>
            <a:r>
              <a:rPr lang="he-IL" sz="2800" dirty="0"/>
              <a:t>המשפט מברר האם מגיע עונש וקובע מהו העונש לפי הנסיבות.</a:t>
            </a:r>
            <a:endParaRPr lang="en-US" sz="2800" i="1" dirty="0"/>
          </a:p>
          <a:p>
            <a:pPr lvl="0" algn="r" rtl="1">
              <a:lnSpc>
                <a:spcPct val="100000"/>
              </a:lnSpc>
            </a:pPr>
            <a:r>
              <a:rPr lang="he-IL" sz="2800" dirty="0"/>
              <a:t>המדינה היא התובעת והנאשם הוא אדם או תאגיד.</a:t>
            </a:r>
            <a:endParaRPr lang="en-US" sz="2800" i="1" dirty="0"/>
          </a:p>
          <a:p>
            <a:pPr lvl="0" algn="r" rtl="1">
              <a:lnSpc>
                <a:spcPct val="100000"/>
              </a:lnSpc>
            </a:pPr>
            <a:r>
              <a:rPr lang="he-IL" sz="2800" dirty="0"/>
              <a:t>הענישה במשפט הפלילי יכולה להיות מאסר (או עונש מוות במקרים נדירים) או קנס.</a:t>
            </a:r>
            <a:endParaRPr lang="en-US" sz="2800" i="1" dirty="0"/>
          </a:p>
          <a:p>
            <a:pPr algn="r">
              <a:lnSpc>
                <a:spcPct val="100000"/>
              </a:lnSpc>
            </a:pPr>
            <a:endParaRPr lang="he-IL" sz="2800" dirty="0"/>
          </a:p>
        </p:txBody>
      </p:sp>
      <p:pic>
        <p:nvPicPr>
          <p:cNvPr id="8194" name="Picture 2" descr="משפט פלילי - הכל על מושגים במשפט פלילי | עו&quot;ד פלילי גיא פלנטר">
            <a:extLst>
              <a:ext uri="{FF2B5EF4-FFF2-40B4-BE49-F238E27FC236}">
                <a16:creationId xmlns:a16="http://schemas.microsoft.com/office/drawing/2014/main" xmlns="" id="{26C0336C-5CDC-4309-910C-294FCFB5B5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19" r="39153"/>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19907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E442304-DDBD-4F7B-8017-36BCC863FB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8C25A27E-708A-4826-9F81-76B84D1C3B19}"/>
              </a:ext>
            </a:extLst>
          </p:cNvPr>
          <p:cNvSpPr>
            <a:spLocks noGrp="1"/>
          </p:cNvSpPr>
          <p:nvPr>
            <p:ph type="title"/>
          </p:nvPr>
        </p:nvSpPr>
        <p:spPr>
          <a:xfrm>
            <a:off x="635000" y="640823"/>
            <a:ext cx="3418659" cy="5583148"/>
          </a:xfrm>
        </p:spPr>
        <p:txBody>
          <a:bodyPr anchor="ctr">
            <a:normAutofit/>
          </a:bodyPr>
          <a:lstStyle/>
          <a:p>
            <a:r>
              <a:rPr lang="he-IL" sz="6000"/>
              <a:t>משפט אזרחי</a:t>
            </a:r>
          </a:p>
        </p:txBody>
      </p:sp>
      <p:sp>
        <p:nvSpPr>
          <p:cNvPr id="11" name="Rectangle 22">
            <a:extLst>
              <a:ext uri="{FF2B5EF4-FFF2-40B4-BE49-F238E27FC236}">
                <a16:creationId xmlns:a16="http://schemas.microsoft.com/office/drawing/2014/main" xmlns="" id="{535742DD-1B16-4E9D-B715-0D74B4574A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14992"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מציין מיקום תוכן 2">
            <a:extLst>
              <a:ext uri="{FF2B5EF4-FFF2-40B4-BE49-F238E27FC236}">
                <a16:creationId xmlns:a16="http://schemas.microsoft.com/office/drawing/2014/main" xmlns="" id="{68F275B8-0BBA-4256-B9A3-150DAC00D42B}"/>
              </a:ext>
            </a:extLst>
          </p:cNvPr>
          <p:cNvGraphicFramePr>
            <a:graphicFrameLocks noGrp="1"/>
          </p:cNvGraphicFramePr>
          <p:nvPr>
            <p:ph idx="1"/>
            <p:extLst>
              <p:ext uri="{D42A27DB-BD31-4B8C-83A1-F6EECF244321}">
                <p14:modId xmlns:p14="http://schemas.microsoft.com/office/powerpoint/2010/main" val="135464053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079855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8651860E-654F-464C-BE3A-54F67A8E36AD}"/>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dirty="0"/>
              <a:t>בית המשפט העליון בשבתו כבג"ץ</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A0A264"/>
          </a:solidFill>
          <a:ln w="38100" cap="rnd">
            <a:solidFill>
              <a:srgbClr val="A0A264"/>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CBB699A4-6D88-4214-B188-DE876C49A81F}"/>
              </a:ext>
            </a:extLst>
          </p:cNvPr>
          <p:cNvSpPr>
            <a:spLocks noGrp="1"/>
          </p:cNvSpPr>
          <p:nvPr>
            <p:ph idx="1"/>
          </p:nvPr>
        </p:nvSpPr>
        <p:spPr>
          <a:xfrm>
            <a:off x="4822257" y="2706624"/>
            <a:ext cx="7209321" cy="4123944"/>
          </a:xfrm>
        </p:spPr>
        <p:txBody>
          <a:bodyPr>
            <a:normAutofit/>
          </a:bodyPr>
          <a:lstStyle/>
          <a:p>
            <a:pPr algn="r" rtl="1">
              <a:lnSpc>
                <a:spcPct val="100000"/>
              </a:lnSpc>
            </a:pPr>
            <a:r>
              <a:rPr lang="he-IL" sz="2400" dirty="0"/>
              <a:t>בית משפט גבוה לצדק (= בג"ץ. אחד מתפקידיו של בית המשפט העליון) מאפשר לכל אדם/ארגון לעתור בקשר להחלטות של רשויות המדינה או גופים ציבוריים אשר לדעתו גורמות לו עוול או פוגעות בזכויותיו. </a:t>
            </a:r>
            <a:endParaRPr lang="en-US" sz="2400" i="1" dirty="0"/>
          </a:p>
          <a:p>
            <a:pPr algn="r" rtl="1">
              <a:lnSpc>
                <a:spcPct val="100000"/>
              </a:lnSpc>
            </a:pPr>
            <a:r>
              <a:rPr lang="he-IL" sz="2400" dirty="0"/>
              <a:t>הוא משמש ערכאה ראשונה ואחרונה בסוגיות בהן הוא מטפל ופועל באמצעות צווים שמבטלים החלטות או פעולות של רשויות המדינה: </a:t>
            </a:r>
            <a:endParaRPr lang="en-US" sz="2400" i="1" dirty="0"/>
          </a:p>
          <a:p>
            <a:pPr lvl="0" algn="r" rtl="1">
              <a:lnSpc>
                <a:spcPct val="100000"/>
              </a:lnSpc>
            </a:pPr>
            <a:r>
              <a:rPr lang="he-IL" sz="2400" b="1" dirty="0"/>
              <a:t>צו על תנאי </a:t>
            </a:r>
            <a:r>
              <a:rPr lang="he-IL" sz="2400" dirty="0"/>
              <a:t>- צו של בג"צ המורה לרשות המשיבה בעתירה להופיע בפני בג"צ ולהציג את עמדתה לגבי העתירה.</a:t>
            </a:r>
            <a:endParaRPr lang="en-US" sz="2400" i="1" dirty="0"/>
          </a:p>
          <a:p>
            <a:pPr algn="r">
              <a:lnSpc>
                <a:spcPct val="100000"/>
              </a:lnSpc>
            </a:pPr>
            <a:endParaRPr lang="he-IL" sz="2400" dirty="0"/>
          </a:p>
        </p:txBody>
      </p:sp>
      <p:pic>
        <p:nvPicPr>
          <p:cNvPr id="10242" name="Picture 2" descr="ערבי, אתיופי, בעל מוגבלויות: מודעת הדרושים המביכה של בית המשפט ...">
            <a:extLst>
              <a:ext uri="{FF2B5EF4-FFF2-40B4-BE49-F238E27FC236}">
                <a16:creationId xmlns:a16="http://schemas.microsoft.com/office/drawing/2014/main" xmlns="" id="{9E8D1D3E-8D33-48A7-85AB-7543C84ED5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96" r="33097"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0522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A0A264"/>
          </a:solidFill>
          <a:ln w="38100" cap="rnd">
            <a:solidFill>
              <a:srgbClr val="A0A264"/>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3703F2B8-C14B-46F0-AD5A-249CC309B5F1}"/>
              </a:ext>
            </a:extLst>
          </p:cNvPr>
          <p:cNvSpPr>
            <a:spLocks noGrp="1"/>
          </p:cNvSpPr>
          <p:nvPr>
            <p:ph idx="1"/>
          </p:nvPr>
        </p:nvSpPr>
        <p:spPr>
          <a:xfrm>
            <a:off x="4937761" y="2706624"/>
            <a:ext cx="7016816" cy="4003628"/>
          </a:xfrm>
        </p:spPr>
        <p:txBody>
          <a:bodyPr>
            <a:normAutofit/>
          </a:bodyPr>
          <a:lstStyle/>
          <a:p>
            <a:pPr lvl="0" algn="r" rtl="1">
              <a:lnSpc>
                <a:spcPct val="100000"/>
              </a:lnSpc>
            </a:pPr>
            <a:r>
              <a:rPr lang="he-IL" b="1" dirty="0"/>
              <a:t>צו ביניים </a:t>
            </a:r>
            <a:r>
              <a:rPr lang="he-IL" dirty="0"/>
              <a:t>- צו של בג"ץ למשיבה בעתירה להקפיא את המצב הקיים עד לסיום הדיון בעתירה (ניתן במקרים בהם מדובר בצעדים בלתי הפיכים של הרשויות).</a:t>
            </a:r>
            <a:endParaRPr lang="en-US" i="1" dirty="0"/>
          </a:p>
          <a:p>
            <a:pPr lvl="0" algn="r" rtl="1">
              <a:lnSpc>
                <a:spcPct val="100000"/>
              </a:lnSpc>
            </a:pPr>
            <a:r>
              <a:rPr lang="he-IL" b="1" dirty="0"/>
              <a:t>צו החלטי </a:t>
            </a:r>
            <a:r>
              <a:rPr lang="he-IL" dirty="0"/>
              <a:t>- צו הניתן בסיום הדיון בעתירה ומשמעו קבלת העתירה על ידי בג"צ, ביטול החלטת הרשות והנחייה כיצד לפעול.</a:t>
            </a:r>
            <a:endParaRPr lang="en-US" i="1" dirty="0"/>
          </a:p>
          <a:p>
            <a:pPr algn="r">
              <a:lnSpc>
                <a:spcPct val="100000"/>
              </a:lnSpc>
            </a:pPr>
            <a:endParaRPr lang="he-IL" dirty="0"/>
          </a:p>
        </p:txBody>
      </p:sp>
      <p:pic>
        <p:nvPicPr>
          <p:cNvPr id="11266" name="Picture 2" descr="ערבי, אתיופי, בעל מוגבלויות: מודעת הדרושים המביכה של בית המשפט ...">
            <a:extLst>
              <a:ext uri="{FF2B5EF4-FFF2-40B4-BE49-F238E27FC236}">
                <a16:creationId xmlns:a16="http://schemas.microsoft.com/office/drawing/2014/main" xmlns="" id="{C03B53CA-AF94-44D8-8F17-35C82A1758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96" r="33097"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56847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E0C5A657-F688-4D87-B3E9-166CBF6F259D}"/>
              </a:ext>
            </a:extLst>
          </p:cNvPr>
          <p:cNvSpPr>
            <a:spLocks noGrp="1"/>
          </p:cNvSpPr>
          <p:nvPr>
            <p:ph type="title"/>
          </p:nvPr>
        </p:nvSpPr>
        <p:spPr>
          <a:xfrm>
            <a:off x="5297762" y="329184"/>
            <a:ext cx="6251110" cy="1783080"/>
          </a:xfrm>
        </p:spPr>
        <p:txBody>
          <a:bodyPr anchor="b">
            <a:normAutofit/>
          </a:bodyPr>
          <a:lstStyle/>
          <a:p>
            <a:r>
              <a:rPr lang="he-IL" sz="7200"/>
              <a:t>ביקורת שיפוטית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0B267"/>
          </a:solidFill>
          <a:ln w="38100" cap="rnd">
            <a:solidFill>
              <a:srgbClr val="E0B267"/>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8CC3CCB8-9597-486F-A9B0-F1494D67D0E8}"/>
              </a:ext>
            </a:extLst>
          </p:cNvPr>
          <p:cNvSpPr>
            <a:spLocks noGrp="1"/>
          </p:cNvSpPr>
          <p:nvPr>
            <p:ph idx="1"/>
          </p:nvPr>
        </p:nvSpPr>
        <p:spPr>
          <a:xfrm>
            <a:off x="5297762" y="2706624"/>
            <a:ext cx="6251110" cy="3483864"/>
          </a:xfrm>
        </p:spPr>
        <p:txBody>
          <a:bodyPr>
            <a:normAutofit/>
          </a:bodyPr>
          <a:lstStyle/>
          <a:p>
            <a:pPr lvl="0" algn="r" rtl="1">
              <a:lnSpc>
                <a:spcPct val="100000"/>
              </a:lnSpc>
            </a:pPr>
            <a:r>
              <a:rPr lang="he-IL" sz="3000" dirty="0"/>
              <a:t>ביקורת של מערכת המשפט (בדרך כלל על ידי בג"ץ) על הרשות המחוקקת, מתבטאת בישראל מאז המהפכה החוקתית בפסילת חוקים הסותרים חוקי יסוד. </a:t>
            </a:r>
            <a:endParaRPr lang="en-US" sz="3000" i="1" dirty="0"/>
          </a:p>
          <a:p>
            <a:pPr lvl="0" algn="r" rtl="1">
              <a:lnSpc>
                <a:spcPct val="100000"/>
              </a:lnSpc>
            </a:pPr>
            <a:r>
              <a:rPr lang="he-IL" sz="3000" dirty="0"/>
              <a:t>סמכות בית המשפט לביקורת שיפוטית והיקפה הראוי שנויים במחלוקת ציבורית.</a:t>
            </a:r>
            <a:endParaRPr lang="en-US" sz="3000" i="1" dirty="0"/>
          </a:p>
          <a:p>
            <a:pPr algn="r">
              <a:lnSpc>
                <a:spcPct val="100000"/>
              </a:lnSpc>
            </a:pPr>
            <a:endParaRPr lang="he-IL" sz="3000" dirty="0"/>
          </a:p>
        </p:txBody>
      </p:sp>
      <p:pic>
        <p:nvPicPr>
          <p:cNvPr id="12290" name="Picture 2" descr="דרך קלה לכתוב תוכנית ביקורת בבחינה – פיננסיתא">
            <a:extLst>
              <a:ext uri="{FF2B5EF4-FFF2-40B4-BE49-F238E27FC236}">
                <a16:creationId xmlns:a16="http://schemas.microsoft.com/office/drawing/2014/main" xmlns="" id="{33244092-B5E0-48BB-B3EE-4E596A73A0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173" r="24627"/>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34146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C59808F-4920-485F-BF7C-8AAEC90A23D8}"/>
              </a:ext>
            </a:extLst>
          </p:cNvPr>
          <p:cNvSpPr>
            <a:spLocks noGrp="1"/>
          </p:cNvSpPr>
          <p:nvPr>
            <p:ph type="title"/>
          </p:nvPr>
        </p:nvSpPr>
        <p:spPr>
          <a:xfrm>
            <a:off x="576072" y="238539"/>
            <a:ext cx="11018520" cy="1434415"/>
          </a:xfrm>
        </p:spPr>
        <p:txBody>
          <a:bodyPr anchor="b">
            <a:normAutofit/>
          </a:bodyPr>
          <a:lstStyle/>
          <a:p>
            <a:r>
              <a:rPr lang="he-IL" sz="7200" b="1" dirty="0"/>
              <a:t>חוק איסור גידול חזיר</a:t>
            </a:r>
            <a:endParaRPr lang="he-IL" sz="7200" dirty="0"/>
          </a:p>
        </p:txBody>
      </p:sp>
      <p:sp>
        <p:nvSpPr>
          <p:cNvPr id="73"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D9826C"/>
          </a:solidFill>
          <a:ln w="38100" cap="rnd">
            <a:solidFill>
              <a:srgbClr val="D9826C"/>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A6E610F4-6AE5-4FC8-955C-B01CE5E18EF5}"/>
              </a:ext>
            </a:extLst>
          </p:cNvPr>
          <p:cNvSpPr>
            <a:spLocks noGrp="1"/>
          </p:cNvSpPr>
          <p:nvPr>
            <p:ph idx="1"/>
          </p:nvPr>
        </p:nvSpPr>
        <p:spPr>
          <a:xfrm>
            <a:off x="572493" y="2071316"/>
            <a:ext cx="6713552" cy="4119172"/>
          </a:xfrm>
        </p:spPr>
        <p:txBody>
          <a:bodyPr anchor="t">
            <a:normAutofit/>
          </a:bodyPr>
          <a:lstStyle/>
          <a:p>
            <a:pPr marL="0" indent="0" algn="r" rtl="1">
              <a:buNone/>
            </a:pPr>
            <a:r>
              <a:rPr lang="he-IL" dirty="0"/>
              <a:t>החוק אוסר גידול חזיר באזורים יהודים או מוסלמיים. החוק אינו אוסר על אכילת חזיר או גידול חיות לא כשרות אחרות. האיסור על גידול חזיר נובע ממעמדו השלילי הסמלי וההיסטורי ביהדות</a:t>
            </a:r>
          </a:p>
        </p:txBody>
      </p:sp>
      <p:pic>
        <p:nvPicPr>
          <p:cNvPr id="4098" name="Picture 2" descr="11 דברים שלא ידעתם על חזירים | טבעוניוז">
            <a:extLst>
              <a:ext uri="{FF2B5EF4-FFF2-40B4-BE49-F238E27FC236}">
                <a16:creationId xmlns:a16="http://schemas.microsoft.com/office/drawing/2014/main" xmlns="" id="{E4EE59A6-C541-4E1F-A1BC-EEECB5F96D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56" r="26383"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06310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324CF1A-C35A-41D2-8622-C90D34B1D216}"/>
              </a:ext>
            </a:extLst>
          </p:cNvPr>
          <p:cNvSpPr>
            <a:spLocks noGrp="1"/>
          </p:cNvSpPr>
          <p:nvPr>
            <p:ph type="title"/>
          </p:nvPr>
        </p:nvSpPr>
        <p:spPr>
          <a:xfrm>
            <a:off x="5297762" y="329184"/>
            <a:ext cx="6251110" cy="1783080"/>
          </a:xfrm>
        </p:spPr>
        <p:txBody>
          <a:bodyPr anchor="b">
            <a:normAutofit/>
          </a:bodyPr>
          <a:lstStyle/>
          <a:p>
            <a:r>
              <a:rPr lang="he-IL" sz="7200"/>
              <a:t>אקטיביזם שיפוטי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BD9453"/>
          </a:solidFill>
          <a:ln w="38100" cap="rnd">
            <a:solidFill>
              <a:srgbClr val="BD9453"/>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E7230F9A-4E8E-4E21-996F-4427D345A2CB}"/>
              </a:ext>
            </a:extLst>
          </p:cNvPr>
          <p:cNvSpPr>
            <a:spLocks noGrp="1"/>
          </p:cNvSpPr>
          <p:nvPr>
            <p:ph idx="1"/>
          </p:nvPr>
        </p:nvSpPr>
        <p:spPr>
          <a:xfrm>
            <a:off x="4870383" y="2706623"/>
            <a:ext cx="7103443" cy="3973309"/>
          </a:xfrm>
        </p:spPr>
        <p:txBody>
          <a:bodyPr>
            <a:normAutofit fontScale="92500" lnSpcReduction="20000"/>
          </a:bodyPr>
          <a:lstStyle/>
          <a:p>
            <a:pPr lvl="0" algn="r" rtl="1">
              <a:lnSpc>
                <a:spcPct val="100000"/>
              </a:lnSpc>
            </a:pPr>
            <a:r>
              <a:rPr lang="he-IL" sz="2800" dirty="0"/>
              <a:t>בית המשפט נוטל לעצמו זכות למעורבות בשאלות ערכיות שנמצאות בוויכוח פוליטי ובנושאים פוליטיים, תוך שהוא מתערב בפעולותיהן של הרשויות המחוקקת והמבצעת. </a:t>
            </a:r>
            <a:endParaRPr lang="en-US" sz="2800" i="1" dirty="0"/>
          </a:p>
          <a:p>
            <a:pPr lvl="0" algn="r" rtl="1">
              <a:lnSpc>
                <a:spcPct val="100000"/>
              </a:lnSpc>
            </a:pPr>
            <a:r>
              <a:rPr lang="he-IL" sz="2800" dirty="0"/>
              <a:t>בית משפט אקטיביסטי משפיע בפסיקות שלו על הכנסת, הממשלה וכל שאר המוסדות הממשלתיים במדינה והופך לגורם מרכזי בהכוונת החברה הישראלית.</a:t>
            </a:r>
            <a:endParaRPr lang="en-US" sz="2800" i="1" dirty="0"/>
          </a:p>
          <a:p>
            <a:pPr lvl="0" algn="r" rtl="1">
              <a:lnSpc>
                <a:spcPct val="100000"/>
              </a:lnSpc>
            </a:pPr>
            <a:r>
              <a:rPr lang="he-IL" sz="2800" dirty="0"/>
              <a:t>בשל כך בית המשפט האקטיביסטי עוסק בשאלות של כוונת המחוקק בחקיקת החוק, מהי התכלית של החקיקה והאם תכלית זו ראויה. </a:t>
            </a:r>
            <a:endParaRPr lang="en-US" sz="2800" i="1" dirty="0"/>
          </a:p>
        </p:txBody>
      </p:sp>
      <p:pic>
        <p:nvPicPr>
          <p:cNvPr id="13314" name="Picture 2" descr="הוועדה לבחירת שופטים התכנסה לבחור שני שופטים לעליון - קול חי">
            <a:extLst>
              <a:ext uri="{FF2B5EF4-FFF2-40B4-BE49-F238E27FC236}">
                <a16:creationId xmlns:a16="http://schemas.microsoft.com/office/drawing/2014/main" xmlns="" id="{E1C92455-2228-4006-A621-B80560ABDA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48" r="2742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63076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xmlns="" id="{EAE48C4B-3A90-42C3-BA00-6092B47717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20EB40D2-D527-4066-A02F-E78C90478587}"/>
              </a:ext>
            </a:extLst>
          </p:cNvPr>
          <p:cNvSpPr>
            <a:spLocks noGrp="1"/>
          </p:cNvSpPr>
          <p:nvPr>
            <p:ph type="title"/>
          </p:nvPr>
        </p:nvSpPr>
        <p:spPr>
          <a:xfrm>
            <a:off x="4654296" y="329184"/>
            <a:ext cx="6894576" cy="1783080"/>
          </a:xfrm>
        </p:spPr>
        <p:txBody>
          <a:bodyPr anchor="b">
            <a:normAutofit/>
          </a:bodyPr>
          <a:lstStyle/>
          <a:p>
            <a:r>
              <a:rPr lang="he-IL" sz="7200"/>
              <a:t>פסקת ההתגברות</a:t>
            </a:r>
          </a:p>
        </p:txBody>
      </p:sp>
      <p:pic>
        <p:nvPicPr>
          <p:cNvPr id="4" name="Picture 2" descr="ערבי, אתיופי, בעל מוגבלויות: מודעת הדרושים המביכה של בית המשפט ...">
            <a:extLst>
              <a:ext uri="{FF2B5EF4-FFF2-40B4-BE49-F238E27FC236}">
                <a16:creationId xmlns:a16="http://schemas.microsoft.com/office/drawing/2014/main" xmlns="" id="{B6284795-39FA-433D-A83B-C1D6E90E42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01" r="23100" b="-3"/>
          <a:stretch/>
        </p:blipFill>
        <p:spPr bwMode="auto">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95ECFD"/>
          </a:solidFill>
          <a:ln w="38100" cap="rnd">
            <a:solidFill>
              <a:srgbClr val="95ECFD"/>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group of people sitting on chairs">
            <a:extLst>
              <a:ext uri="{FF2B5EF4-FFF2-40B4-BE49-F238E27FC236}">
                <a16:creationId xmlns:a16="http://schemas.microsoft.com/office/drawing/2014/main" xmlns="" id="{21417827-EFED-4239-A368-01E58077F5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52" r="3" b="3"/>
          <a:stretch/>
        </p:blipFill>
        <p:spPr bwMode="auto">
          <a:xfrm>
            <a:off x="1" y="4361970"/>
            <a:ext cx="4051081" cy="249603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a:noFill/>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xmlns="" id="{8E3D0091-B81E-42A7-AF0B-E16F2CA0A9D8}"/>
              </a:ext>
            </a:extLst>
          </p:cNvPr>
          <p:cNvSpPr>
            <a:spLocks noGrp="1"/>
          </p:cNvSpPr>
          <p:nvPr>
            <p:ph idx="1"/>
          </p:nvPr>
        </p:nvSpPr>
        <p:spPr>
          <a:xfrm>
            <a:off x="4654296" y="2706624"/>
            <a:ext cx="6894576" cy="3483864"/>
          </a:xfrm>
        </p:spPr>
        <p:txBody>
          <a:bodyPr>
            <a:normAutofit/>
          </a:bodyPr>
          <a:lstStyle/>
          <a:p>
            <a:pPr marL="0" indent="0" algn="r" rtl="1">
              <a:lnSpc>
                <a:spcPct val="100000"/>
              </a:lnSpc>
              <a:buNone/>
            </a:pPr>
            <a:r>
              <a:rPr lang="he-IL" sz="3000" dirty="0"/>
              <a:t>הכנסת היא נבחרת הציבור ולה עומדת הזכות לקבוע בסוגיות חוקתיות כלשהן. </a:t>
            </a:r>
          </a:p>
          <a:p>
            <a:pPr marL="0" indent="0" algn="r" rtl="1">
              <a:lnSpc>
                <a:spcPct val="100000"/>
              </a:lnSpc>
              <a:buNone/>
            </a:pPr>
            <a:r>
              <a:rPr lang="he-IL" sz="3000" dirty="0"/>
              <a:t>לכן, החוק יישאר בתוקפו אם הכנסת מחוקקת חוק שנוגד את חוק היסוד או לפרשנות שנתן בית המשפט לחוק היסוד, ובתנאי שהיא מציינת במפורש שהחוק מתקיים גם אם הוא סותר את חוק היסוד. </a:t>
            </a:r>
            <a:endParaRPr lang="en-US" sz="3000" i="1" dirty="0"/>
          </a:p>
          <a:p>
            <a:pPr algn="r" rtl="1">
              <a:lnSpc>
                <a:spcPct val="100000"/>
              </a:lnSpc>
            </a:pPr>
            <a:endParaRPr lang="he-IL" sz="3000" dirty="0"/>
          </a:p>
        </p:txBody>
      </p:sp>
    </p:spTree>
    <p:extLst>
      <p:ext uri="{BB962C8B-B14F-4D97-AF65-F5344CB8AC3E}">
        <p14:creationId xmlns:p14="http://schemas.microsoft.com/office/powerpoint/2010/main" val="95801540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hlinkClick r:id="rId2"/>
            <a:extLst>
              <a:ext uri="{FF2B5EF4-FFF2-40B4-BE49-F238E27FC236}">
                <a16:creationId xmlns:a16="http://schemas.microsoft.com/office/drawing/2014/main" xmlns="" id="{E9CF7E70-743E-4C5D-94B6-7687C7F95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00" y="476672"/>
            <a:ext cx="4670638" cy="60059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a:extLst>
              <a:ext uri="{FF2B5EF4-FFF2-40B4-BE49-F238E27FC236}">
                <a16:creationId xmlns:a16="http://schemas.microsoft.com/office/drawing/2014/main" xmlns="" id="{DD7566FA-1494-4E50-BE38-FD536B0776EF}"/>
              </a:ext>
            </a:extLst>
          </p:cNvPr>
          <p:cNvSpPr txBox="1"/>
          <p:nvPr/>
        </p:nvSpPr>
        <p:spPr>
          <a:xfrm>
            <a:off x="7536160" y="311433"/>
            <a:ext cx="4171106" cy="6247864"/>
          </a:xfrm>
          <a:prstGeom prst="rect">
            <a:avLst/>
          </a:prstGeom>
          <a:noFill/>
        </p:spPr>
        <p:txBody>
          <a:bodyPr wrap="square" rtlCol="1">
            <a:spAutoFit/>
          </a:bodyPr>
          <a:lstStyle/>
          <a:p>
            <a:pPr algn="just" rtl="1"/>
            <a:r>
              <a:rPr lang="he-IL" b="1" dirty="0">
                <a:latin typeface="Assistant" panose="00000500000000000000" pitchFamily="2" charset="-79"/>
                <a:cs typeface="Assistant" panose="00000500000000000000" pitchFamily="2" charset="-79"/>
              </a:rPr>
              <a:t>"אזרחות בקלות" </a:t>
            </a:r>
            <a:r>
              <a:rPr lang="he-IL" dirty="0">
                <a:latin typeface="Assistant" panose="00000500000000000000" pitchFamily="2" charset="-79"/>
                <a:cs typeface="Assistant" panose="00000500000000000000" pitchFamily="2" charset="-79"/>
              </a:rPr>
              <a:t>היא חוברת תרגול ("</a:t>
            </a:r>
            <a:r>
              <a:rPr lang="he-IL" dirty="0" err="1">
                <a:latin typeface="Assistant" panose="00000500000000000000" pitchFamily="2" charset="-79"/>
                <a:cs typeface="Assistant" panose="00000500000000000000" pitchFamily="2" charset="-79"/>
              </a:rPr>
              <a:t>תרגולית</a:t>
            </a:r>
            <a:r>
              <a:rPr lang="he-IL" dirty="0">
                <a:latin typeface="Assistant" panose="00000500000000000000" pitchFamily="2" charset="-79"/>
                <a:cs typeface="Assistant" panose="00000500000000000000" pitchFamily="2" charset="-79"/>
              </a:rPr>
              <a:t>") באזרחות בעלת קונספט שונה מכל מה שהכרתם עד היום. </a:t>
            </a:r>
          </a:p>
          <a:p>
            <a:pPr algn="just" rtl="1"/>
            <a:r>
              <a:rPr lang="he-IL" b="1" dirty="0">
                <a:latin typeface="Assistant" panose="00000500000000000000" pitchFamily="2" charset="-79"/>
                <a:cs typeface="Assistant" panose="00000500000000000000" pitchFamily="2" charset="-79"/>
              </a:rPr>
              <a:t>זו הבטחה</a:t>
            </a:r>
            <a:r>
              <a:rPr lang="he-IL" dirty="0">
                <a:latin typeface="Assistant" panose="00000500000000000000" pitchFamily="2" charset="-79"/>
                <a:cs typeface="Assistant" panose="00000500000000000000" pitchFamily="2" charset="-79"/>
              </a:rPr>
              <a:t>.</a:t>
            </a:r>
          </a:p>
          <a:p>
            <a:pPr algn="just" rtl="1"/>
            <a:r>
              <a:rPr lang="he-IL" dirty="0">
                <a:latin typeface="Assistant" panose="00000500000000000000" pitchFamily="2" charset="-79"/>
                <a:cs typeface="Assistant" panose="00000500000000000000" pitchFamily="2" charset="-79"/>
                <a:sym typeface="Wingdings" panose="05000000000000000000" pitchFamily="2" charset="2"/>
              </a:rPr>
              <a:t> </a:t>
            </a:r>
            <a:r>
              <a:rPr lang="he-IL" dirty="0">
                <a:latin typeface="Assistant" panose="00000500000000000000" pitchFamily="2" charset="-79"/>
                <a:cs typeface="Assistant" panose="00000500000000000000" pitchFamily="2" charset="-79"/>
              </a:rPr>
              <a:t>בניגוד </a:t>
            </a:r>
            <a:r>
              <a:rPr lang="he-IL" dirty="0" err="1">
                <a:latin typeface="Assistant" panose="00000500000000000000" pitchFamily="2" charset="-79"/>
                <a:cs typeface="Assistant" panose="00000500000000000000" pitchFamily="2" charset="-79"/>
              </a:rPr>
              <a:t>למיקודיות</a:t>
            </a:r>
            <a:r>
              <a:rPr lang="he-IL" dirty="0">
                <a:latin typeface="Assistant" panose="00000500000000000000" pitchFamily="2" charset="-79"/>
                <a:cs typeface="Assistant" panose="00000500000000000000" pitchFamily="2" charset="-79"/>
              </a:rPr>
              <a:t> משנים קודמות, </a:t>
            </a:r>
            <a:r>
              <a:rPr lang="he-IL" b="1" dirty="0">
                <a:latin typeface="Assistant" panose="00000500000000000000" pitchFamily="2" charset="-79"/>
                <a:cs typeface="Assistant" panose="00000500000000000000" pitchFamily="2" charset="-79"/>
              </a:rPr>
              <a:t>השנה ערכנו את כל החוברת מההתחלה</a:t>
            </a:r>
            <a:r>
              <a:rPr lang="he-IL" dirty="0">
                <a:latin typeface="Assistant" panose="00000500000000000000" pitchFamily="2" charset="-79"/>
                <a:cs typeface="Assistant" panose="00000500000000000000" pitchFamily="2" charset="-79"/>
              </a:rPr>
              <a:t>,</a:t>
            </a:r>
            <a:r>
              <a:rPr lang="he-IL" b="1" dirty="0">
                <a:latin typeface="Assistant" panose="00000500000000000000" pitchFamily="2" charset="-79"/>
                <a:cs typeface="Assistant" panose="00000500000000000000" pitchFamily="2" charset="-79"/>
              </a:rPr>
              <a:t> </a:t>
            </a:r>
            <a:r>
              <a:rPr lang="he-IL" dirty="0">
                <a:latin typeface="Assistant" panose="00000500000000000000" pitchFamily="2" charset="-79"/>
                <a:cs typeface="Assistant" panose="00000500000000000000" pitchFamily="2" charset="-79"/>
              </a:rPr>
              <a:t>בהתאם למסמך ההלימה, תוך שימת </a:t>
            </a:r>
            <a:r>
              <a:rPr lang="he-IL" b="1" dirty="0">
                <a:solidFill>
                  <a:srgbClr val="FF0000"/>
                </a:solidFill>
                <a:latin typeface="Assistant" panose="00000500000000000000" pitchFamily="2" charset="-79"/>
                <a:cs typeface="Assistant" panose="00000500000000000000" pitchFamily="2" charset="-79"/>
              </a:rPr>
              <a:t>דגש על ההגדרות </a:t>
            </a:r>
            <a:r>
              <a:rPr lang="he-IL" dirty="0">
                <a:latin typeface="Assistant" panose="00000500000000000000" pitchFamily="2" charset="-79"/>
                <a:cs typeface="Assistant" panose="00000500000000000000" pitchFamily="2" charset="-79"/>
              </a:rPr>
              <a:t>הרלוונטיות בלבד, לצד </a:t>
            </a:r>
            <a:r>
              <a:rPr lang="he-IL" u="sng" dirty="0">
                <a:latin typeface="Assistant" panose="00000500000000000000" pitchFamily="2" charset="-79"/>
                <a:cs typeface="Assistant" panose="00000500000000000000" pitchFamily="2" charset="-79"/>
              </a:rPr>
              <a:t>הימנעות ממלל רב ומהסברים מייגעים </a:t>
            </a:r>
            <a:r>
              <a:rPr lang="he-IL" dirty="0">
                <a:latin typeface="Assistant" panose="00000500000000000000" pitchFamily="2" charset="-79"/>
                <a:cs typeface="Assistant" panose="00000500000000000000" pitchFamily="2" charset="-79"/>
              </a:rPr>
              <a:t>בכל נושא (אבל יש הסברים קלילים).</a:t>
            </a:r>
          </a:p>
          <a:p>
            <a:pPr algn="just" rtl="1"/>
            <a:r>
              <a:rPr lang="he-IL" dirty="0">
                <a:latin typeface="Assistant" panose="00000500000000000000" pitchFamily="2" charset="-79"/>
                <a:cs typeface="Assistant" panose="00000500000000000000" pitchFamily="2" charset="-79"/>
                <a:sym typeface="Wingdings" panose="05000000000000000000" pitchFamily="2" charset="2"/>
              </a:rPr>
              <a:t> </a:t>
            </a:r>
            <a:r>
              <a:rPr lang="he-IL" dirty="0">
                <a:latin typeface="Assistant" panose="00000500000000000000" pitchFamily="2" charset="-79"/>
                <a:cs typeface="Assistant" panose="00000500000000000000" pitchFamily="2" charset="-79"/>
              </a:rPr>
              <a:t>לאחר הצגת המושג </a:t>
            </a:r>
            <a:r>
              <a:rPr lang="he-IL" dirty="0" err="1">
                <a:latin typeface="Assistant" panose="00000500000000000000" pitchFamily="2" charset="-79"/>
                <a:cs typeface="Assistant" panose="00000500000000000000" pitchFamily="2" charset="-79"/>
              </a:rPr>
              <a:t>מהמושגון</a:t>
            </a:r>
            <a:r>
              <a:rPr lang="he-IL" dirty="0">
                <a:latin typeface="Assistant" panose="00000500000000000000" pitchFamily="2" charset="-79"/>
                <a:cs typeface="Assistant" panose="00000500000000000000" pitchFamily="2" charset="-79"/>
              </a:rPr>
              <a:t>, הוספנו </a:t>
            </a:r>
            <a:r>
              <a:rPr lang="he-IL" b="1" dirty="0">
                <a:solidFill>
                  <a:srgbClr val="FF0000"/>
                </a:solidFill>
                <a:latin typeface="Assistant" panose="00000500000000000000" pitchFamily="2" charset="-79"/>
                <a:cs typeface="Assistant" panose="00000500000000000000" pitchFamily="2" charset="-79"/>
              </a:rPr>
              <a:t>הסבר במלים פשוטות</a:t>
            </a:r>
            <a:r>
              <a:rPr lang="he-IL" b="1" dirty="0">
                <a:latin typeface="Assistant" panose="00000500000000000000" pitchFamily="2" charset="-79"/>
                <a:cs typeface="Assistant" panose="00000500000000000000" pitchFamily="2" charset="-79"/>
              </a:rPr>
              <a:t> </a:t>
            </a:r>
            <a:r>
              <a:rPr lang="he-IL" dirty="0">
                <a:latin typeface="Assistant" panose="00000500000000000000" pitchFamily="2" charset="-79"/>
                <a:cs typeface="Assistant" panose="00000500000000000000" pitchFamily="2" charset="-79"/>
              </a:rPr>
              <a:t>ושילבנו שאלה רלוונטית למונח עצמו בתוספת תשובה (כדי לאמן את התלמיד כיצד לענות נכון).</a:t>
            </a:r>
          </a:p>
          <a:p>
            <a:pPr algn="just" rtl="1"/>
            <a:r>
              <a:rPr lang="he-IL" dirty="0">
                <a:latin typeface="Assistant" panose="00000500000000000000" pitchFamily="2" charset="-79"/>
                <a:cs typeface="Assistant" panose="00000500000000000000" pitchFamily="2" charset="-79"/>
                <a:sym typeface="Wingdings" panose="05000000000000000000" pitchFamily="2" charset="2"/>
              </a:rPr>
              <a:t> </a:t>
            </a:r>
            <a:r>
              <a:rPr lang="he-IL" dirty="0">
                <a:latin typeface="Assistant" panose="00000500000000000000" pitchFamily="2" charset="-79"/>
                <a:cs typeface="Assistant" panose="00000500000000000000" pitchFamily="2" charset="-79"/>
              </a:rPr>
              <a:t>בסוף כל נושא הוספנו "</a:t>
            </a:r>
            <a:r>
              <a:rPr lang="he-IL" b="1" dirty="0">
                <a:latin typeface="Assistant" panose="00000500000000000000" pitchFamily="2" charset="-79"/>
                <a:cs typeface="Assistant" panose="00000500000000000000" pitchFamily="2" charset="-79"/>
              </a:rPr>
              <a:t>מקבץ שאלות</a:t>
            </a:r>
            <a:r>
              <a:rPr lang="he-IL" dirty="0">
                <a:latin typeface="Assistant" panose="00000500000000000000" pitchFamily="2" charset="-79"/>
                <a:cs typeface="Assistant" panose="00000500000000000000" pitchFamily="2" charset="-79"/>
              </a:rPr>
              <a:t>" שמאפשר אימון נוסף של התלמיד על מגוון שאלות. בחוברת יש למעלה מ-250 שאלות מכל הסוגים כפי שנדרשים התלמידים בבגרות. </a:t>
            </a:r>
          </a:p>
          <a:p>
            <a:pPr algn="just" rtl="1"/>
            <a:r>
              <a:rPr lang="he-IL" dirty="0">
                <a:latin typeface="Assistant" panose="00000500000000000000" pitchFamily="2" charset="-79"/>
                <a:cs typeface="Assistant" panose="00000500000000000000" pitchFamily="2" charset="-79"/>
              </a:rPr>
              <a:t>השנה חידוש מיוחד – </a:t>
            </a:r>
            <a:r>
              <a:rPr lang="he-IL" sz="2000" b="1" dirty="0">
                <a:solidFill>
                  <a:srgbClr val="7030A0"/>
                </a:solidFill>
                <a:latin typeface="Assistant" panose="00000500000000000000" pitchFamily="2" charset="-79"/>
                <a:cs typeface="Assistant" panose="00000500000000000000" pitchFamily="2" charset="-79"/>
              </a:rPr>
              <a:t>חוברת בהדפסה צבעונית</a:t>
            </a:r>
            <a:r>
              <a:rPr lang="he-IL" b="1" dirty="0">
                <a:solidFill>
                  <a:srgbClr val="7030A0"/>
                </a:solidFill>
                <a:latin typeface="Assistant" panose="00000500000000000000" pitchFamily="2" charset="-79"/>
                <a:cs typeface="Assistant" panose="00000500000000000000" pitchFamily="2" charset="-79"/>
              </a:rPr>
              <a:t>, </a:t>
            </a:r>
            <a:r>
              <a:rPr lang="he-IL" dirty="0">
                <a:latin typeface="Assistant" panose="00000500000000000000" pitchFamily="2" charset="-79"/>
                <a:cs typeface="Assistant" panose="00000500000000000000" pitchFamily="2" charset="-79"/>
              </a:rPr>
              <a:t>בה המונחים מוצגים בצורה מודגשת וברורה, אפילו עוד יותר. מחיר החוברת הצבעונית רק 49 ₪ ליחידה. </a:t>
            </a:r>
          </a:p>
        </p:txBody>
      </p:sp>
      <p:sp>
        <p:nvSpPr>
          <p:cNvPr id="8" name="TextBox 7">
            <a:extLst>
              <a:ext uri="{FF2B5EF4-FFF2-40B4-BE49-F238E27FC236}">
                <a16:creationId xmlns:a16="http://schemas.microsoft.com/office/drawing/2014/main" xmlns="" id="{6B3FFDD8-E945-4D0F-8D72-1DBADADF8040}"/>
              </a:ext>
            </a:extLst>
          </p:cNvPr>
          <p:cNvSpPr txBox="1"/>
          <p:nvPr/>
        </p:nvSpPr>
        <p:spPr>
          <a:xfrm>
            <a:off x="5951985" y="5157192"/>
            <a:ext cx="1598593" cy="369332"/>
          </a:xfrm>
          <a:prstGeom prst="rect">
            <a:avLst/>
          </a:prstGeom>
          <a:noFill/>
        </p:spPr>
        <p:txBody>
          <a:bodyPr wrap="square" rtlCol="1">
            <a:spAutoFit/>
          </a:bodyPr>
          <a:lstStyle/>
          <a:p>
            <a:pPr algn="ctr" rtl="1"/>
            <a:r>
              <a:rPr lang="he-IL" dirty="0">
                <a:solidFill>
                  <a:srgbClr val="7030A0"/>
                </a:solidFill>
                <a:latin typeface="Petel" panose="00000400000000000000" pitchFamily="2" charset="-79"/>
                <a:cs typeface="AlexandraH" pitchFamily="2" charset="-79"/>
              </a:rPr>
              <a:t>חוברת לדוגמה</a:t>
            </a:r>
            <a:endParaRPr lang="he-IL" sz="1400" dirty="0">
              <a:solidFill>
                <a:srgbClr val="7030A0"/>
              </a:solidFill>
              <a:latin typeface="Petel" panose="00000400000000000000" pitchFamily="2" charset="-79"/>
              <a:cs typeface="AlexandraH" pitchFamily="2" charset="-79"/>
            </a:endParaRPr>
          </a:p>
        </p:txBody>
      </p:sp>
      <p:pic>
        <p:nvPicPr>
          <p:cNvPr id="9" name="Picture 2">
            <a:hlinkClick r:id="rId2"/>
            <a:extLst>
              <a:ext uri="{FF2B5EF4-FFF2-40B4-BE49-F238E27FC236}">
                <a16:creationId xmlns:a16="http://schemas.microsoft.com/office/drawing/2014/main" xmlns="" id="{4B71225A-0782-4C61-8CF2-51B9AA3CC2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256" y="5526525"/>
            <a:ext cx="1114353" cy="11143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ector clip art of finger as mouse pointer">
            <a:hlinkClick r:id="rId2"/>
            <a:extLst>
              <a:ext uri="{FF2B5EF4-FFF2-40B4-BE49-F238E27FC236}">
                <a16:creationId xmlns:a16="http://schemas.microsoft.com/office/drawing/2014/main" xmlns="" id="{D411012A-7ED9-45ED-8FCF-31ED10F169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3258" y="5684266"/>
            <a:ext cx="616329" cy="798354"/>
          </a:xfrm>
          <a:prstGeom prst="rect">
            <a:avLst/>
          </a:prstGeom>
          <a:noFill/>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xmlns="" id="{917A01D5-31EB-4385-80DC-3DB144FA0E25}"/>
              </a:ext>
            </a:extLst>
          </p:cNvPr>
          <p:cNvSpPr txBox="1"/>
          <p:nvPr/>
        </p:nvSpPr>
        <p:spPr>
          <a:xfrm>
            <a:off x="1566995" y="6113288"/>
            <a:ext cx="2234907" cy="369332"/>
          </a:xfrm>
          <a:prstGeom prst="rect">
            <a:avLst/>
          </a:prstGeom>
          <a:noFill/>
        </p:spPr>
        <p:txBody>
          <a:bodyPr wrap="none" rtlCol="1">
            <a:spAutoFit/>
          </a:bodyPr>
          <a:lstStyle/>
          <a:p>
            <a:r>
              <a:rPr lang="he-IL" b="1" dirty="0"/>
              <a:t>לחצו לדוגמה ולהזמנה</a:t>
            </a:r>
          </a:p>
        </p:txBody>
      </p:sp>
    </p:spTree>
    <p:extLst>
      <p:ext uri="{BB962C8B-B14F-4D97-AF65-F5344CB8AC3E}">
        <p14:creationId xmlns:p14="http://schemas.microsoft.com/office/powerpoint/2010/main" val="352108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D533360-2A19-4730-B573-7AFBBB3B0065}"/>
              </a:ext>
            </a:extLst>
          </p:cNvPr>
          <p:cNvSpPr txBox="1"/>
          <p:nvPr/>
        </p:nvSpPr>
        <p:spPr>
          <a:xfrm>
            <a:off x="5400409" y="836712"/>
            <a:ext cx="5880167" cy="3785652"/>
          </a:xfrm>
          <a:prstGeom prst="rect">
            <a:avLst/>
          </a:prstGeom>
          <a:noFill/>
        </p:spPr>
        <p:txBody>
          <a:bodyPr wrap="square" rtlCol="1">
            <a:spAutoFit/>
          </a:bodyPr>
          <a:lstStyle/>
          <a:p>
            <a:pPr algn="ctr" rtl="1"/>
            <a:r>
              <a:rPr lang="he-IL" sz="2400" dirty="0"/>
              <a:t>מורים ותלמידים יקרים,</a:t>
            </a:r>
          </a:p>
          <a:p>
            <a:pPr algn="ctr" rtl="1"/>
            <a:endParaRPr lang="he-IL" sz="2400" dirty="0"/>
          </a:p>
          <a:p>
            <a:pPr algn="ctr" rtl="1"/>
            <a:r>
              <a:rPr lang="he-IL" sz="2400" dirty="0"/>
              <a:t>ניתן לרכוש חוברת </a:t>
            </a:r>
            <a:r>
              <a:rPr lang="he-IL" sz="2400" dirty="0" err="1"/>
              <a:t>מיקודית</a:t>
            </a:r>
            <a:r>
              <a:rPr lang="he-IL" sz="2400" dirty="0"/>
              <a:t> בהיסטוריה – צבעונית ומרהיבה שכוללת מפות, דמויות, תרשימי זרימה, תמונות ואיורים</a:t>
            </a:r>
          </a:p>
          <a:p>
            <a:pPr algn="ctr" rtl="1"/>
            <a:r>
              <a:rPr lang="he-IL" sz="2400" dirty="0"/>
              <a:t>בקישור [במחיר 49 ₪]</a:t>
            </a:r>
          </a:p>
          <a:p>
            <a:pPr algn="ctr"/>
            <a:r>
              <a:rPr lang="en-US" sz="2400" dirty="0">
                <a:latin typeface="Adobe Arabic" panose="02040503050201020203" pitchFamily="18" charset="-78"/>
                <a:cs typeface="Adobe Arabic" panose="02040503050201020203" pitchFamily="18" charset="-78"/>
                <a:hlinkClick r:id="rId2"/>
              </a:rPr>
              <a:t>http://www.shakedos.co.il/2018/07/30/invitation-history/</a:t>
            </a:r>
            <a:endParaRPr lang="he-IL" sz="2400" dirty="0">
              <a:latin typeface="Adobe Arabic" panose="02040503050201020203" pitchFamily="18" charset="-78"/>
            </a:endParaRPr>
          </a:p>
          <a:p>
            <a:pPr algn="ctr" rtl="1"/>
            <a:endParaRPr lang="he-IL" sz="2400" dirty="0"/>
          </a:p>
          <a:p>
            <a:pPr algn="ctr" rtl="1"/>
            <a:r>
              <a:rPr lang="he-IL" sz="2400" dirty="0"/>
              <a:t>או באמצעות טלפון 050-9171994</a:t>
            </a:r>
          </a:p>
          <a:p>
            <a:pPr algn="ctr" rtl="1"/>
            <a:r>
              <a:rPr lang="he-IL" sz="2400" dirty="0"/>
              <a:t> </a:t>
            </a:r>
          </a:p>
        </p:txBody>
      </p:sp>
      <p:pic>
        <p:nvPicPr>
          <p:cNvPr id="1026" name="Picture 2">
            <a:hlinkClick r:id="rId2"/>
            <a:extLst>
              <a:ext uri="{FF2B5EF4-FFF2-40B4-BE49-F238E27FC236}">
                <a16:creationId xmlns:a16="http://schemas.microsoft.com/office/drawing/2014/main" xmlns="" id="{2C3A3AD9-3921-4A64-A8FD-BFC9AEA11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812" y="4622364"/>
            <a:ext cx="1437359" cy="1437359"/>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a:hlinkClick r:id="rId2"/>
            <a:extLst>
              <a:ext uri="{FF2B5EF4-FFF2-40B4-BE49-F238E27FC236}">
                <a16:creationId xmlns:a16="http://schemas.microsoft.com/office/drawing/2014/main" xmlns="" id="{035CF96C-399D-40F0-AD53-4DF418375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24" y="546771"/>
            <a:ext cx="3947285" cy="55828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תיבת טקסט 7">
            <a:hlinkClick r:id="rId2"/>
            <a:extLst>
              <a:ext uri="{FF2B5EF4-FFF2-40B4-BE49-F238E27FC236}">
                <a16:creationId xmlns:a16="http://schemas.microsoft.com/office/drawing/2014/main" xmlns="" id="{10EC83A4-CFA3-44E9-BA0D-7410EF8B66C5}"/>
              </a:ext>
            </a:extLst>
          </p:cNvPr>
          <p:cNvSpPr txBox="1"/>
          <p:nvPr/>
        </p:nvSpPr>
        <p:spPr>
          <a:xfrm>
            <a:off x="3060236" y="5677060"/>
            <a:ext cx="2234907" cy="369332"/>
          </a:xfrm>
          <a:prstGeom prst="rect">
            <a:avLst/>
          </a:prstGeom>
          <a:solidFill>
            <a:schemeClr val="bg1"/>
          </a:solidFill>
        </p:spPr>
        <p:txBody>
          <a:bodyPr wrap="none" rtlCol="1">
            <a:spAutoFit/>
          </a:bodyPr>
          <a:lstStyle/>
          <a:p>
            <a:r>
              <a:rPr lang="he-IL" b="1" dirty="0"/>
              <a:t>לחצו לדוגמה ולהזמנה</a:t>
            </a:r>
          </a:p>
        </p:txBody>
      </p:sp>
      <p:pic>
        <p:nvPicPr>
          <p:cNvPr id="7" name="Picture 2" descr="Vector clip art of finger as mouse pointer">
            <a:hlinkClick r:id="rId2"/>
            <a:extLst>
              <a:ext uri="{FF2B5EF4-FFF2-40B4-BE49-F238E27FC236}">
                <a16:creationId xmlns:a16="http://schemas.microsoft.com/office/drawing/2014/main" xmlns="" id="{8627BBB1-2FEE-4B54-9AEB-34F43DA3BF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6901" y="5178639"/>
            <a:ext cx="616329" cy="798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84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E6A5AB8F-A5D1-481C-A64D-AAF3141D4315}"/>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b="1"/>
              <a:t>חוק חג המצות [איסור חמץ]</a:t>
            </a:r>
            <a:endParaRPr lang="he-IL" sz="6100"/>
          </a:p>
        </p:txBody>
      </p:sp>
      <p:sp>
        <p:nvSpPr>
          <p:cNvPr id="5125"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2A346"/>
          </a:solidFill>
          <a:ln w="38100" cap="rnd">
            <a:solidFill>
              <a:srgbClr val="F2A346"/>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7DFFFD74-8537-48B6-AF43-D1EF01F0DDA6}"/>
              </a:ext>
            </a:extLst>
          </p:cNvPr>
          <p:cNvSpPr>
            <a:spLocks noGrp="1"/>
          </p:cNvSpPr>
          <p:nvPr>
            <p:ph idx="1"/>
          </p:nvPr>
        </p:nvSpPr>
        <p:spPr>
          <a:xfrm>
            <a:off x="5297762" y="2706624"/>
            <a:ext cx="6251110" cy="3483864"/>
          </a:xfrm>
        </p:spPr>
        <p:txBody>
          <a:bodyPr>
            <a:normAutofit/>
          </a:bodyPr>
          <a:lstStyle/>
          <a:p>
            <a:pPr marL="0" indent="0" algn="r" rtl="1">
              <a:buNone/>
            </a:pPr>
            <a:r>
              <a:rPr lang="he-IL" dirty="0"/>
              <a:t>החוק אוסר על בעלי עסקים הצגת ומכירת חמץ ברשות הרבים באזורים יהודיים במהלך ימי הפסח. החוק אינו אוסר אכילת חמץ</a:t>
            </a:r>
          </a:p>
        </p:txBody>
      </p:sp>
      <p:pic>
        <p:nvPicPr>
          <p:cNvPr id="5122" name="Picture 2" descr="חג שכולו מצות - אחינו">
            <a:extLst>
              <a:ext uri="{FF2B5EF4-FFF2-40B4-BE49-F238E27FC236}">
                <a16:creationId xmlns:a16="http://schemas.microsoft.com/office/drawing/2014/main" xmlns="" id="{C3CC34E9-FA11-40B6-A5FF-FCF50B2712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885" r="22487"/>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10625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73">
            <a:extLst>
              <a:ext uri="{FF2B5EF4-FFF2-40B4-BE49-F238E27FC236}">
                <a16:creationId xmlns:a16="http://schemas.microsoft.com/office/drawing/2014/main" xmlns=""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C483F1AA-F101-4BED-8D46-6D16D9E1B431}"/>
              </a:ext>
            </a:extLst>
          </p:cNvPr>
          <p:cNvSpPr>
            <a:spLocks noGrp="1"/>
          </p:cNvSpPr>
          <p:nvPr>
            <p:ph type="title"/>
          </p:nvPr>
        </p:nvSpPr>
        <p:spPr>
          <a:xfrm>
            <a:off x="630936" y="639520"/>
            <a:ext cx="3429000" cy="1719072"/>
          </a:xfrm>
        </p:spPr>
        <p:txBody>
          <a:bodyPr anchor="b">
            <a:normAutofit/>
          </a:bodyPr>
          <a:lstStyle/>
          <a:p>
            <a:r>
              <a:rPr lang="he-IL" b="1"/>
              <a:t>חוק בתי הדין הרבניים</a:t>
            </a:r>
            <a:endParaRPr lang="he-IL" dirty="0"/>
          </a:p>
        </p:txBody>
      </p:sp>
      <p:sp>
        <p:nvSpPr>
          <p:cNvPr id="6152"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AFB158"/>
          </a:solidFill>
          <a:ln w="38100" cap="rnd">
            <a:solidFill>
              <a:srgbClr val="AFB15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35D2562B-0821-4718-B12E-2568D0FCEF9B}"/>
              </a:ext>
            </a:extLst>
          </p:cNvPr>
          <p:cNvSpPr>
            <a:spLocks noGrp="1"/>
          </p:cNvSpPr>
          <p:nvPr>
            <p:ph idx="1"/>
          </p:nvPr>
        </p:nvSpPr>
        <p:spPr>
          <a:xfrm>
            <a:off x="226503" y="2807207"/>
            <a:ext cx="4295163" cy="3887207"/>
          </a:xfrm>
        </p:spPr>
        <p:txBody>
          <a:bodyPr anchor="t">
            <a:normAutofit lnSpcReduction="10000"/>
          </a:bodyPr>
          <a:lstStyle/>
          <a:p>
            <a:pPr algn="r" rtl="1">
              <a:lnSpc>
                <a:spcPct val="100000"/>
              </a:lnSpc>
            </a:pPr>
            <a:r>
              <a:rPr lang="he-IL" sz="2800" dirty="0"/>
              <a:t>החוק קובע שכל אזרחי ישראל מחויבים להתחתן ולהתגרש במסגרת בתי הדין של בני דתם, לכן נישואין וגירושין של יהודים בישראל ייערכו עפ"י דין תורה. </a:t>
            </a:r>
            <a:endParaRPr lang="en-US" sz="2800" i="1" dirty="0"/>
          </a:p>
          <a:p>
            <a:pPr algn="r" rtl="1">
              <a:lnSpc>
                <a:spcPct val="100000"/>
              </a:lnSpc>
            </a:pPr>
            <a:r>
              <a:rPr lang="he-IL" sz="2800" dirty="0"/>
              <a:t>עם זאת, המדינה מאפשרת נישואין אזרחיים לאזרחים חסרי דת החל מ-2010.</a:t>
            </a:r>
            <a:endParaRPr lang="en-US" sz="2800" i="1" dirty="0"/>
          </a:p>
          <a:p>
            <a:pPr algn="r">
              <a:lnSpc>
                <a:spcPct val="100000"/>
              </a:lnSpc>
            </a:pPr>
            <a:endParaRPr lang="he-IL" sz="2800" dirty="0"/>
          </a:p>
        </p:txBody>
      </p:sp>
      <mc:AlternateContent xmlns:mc="http://schemas.openxmlformats.org/markup-compatibility/2006" xmlns:p14="http://schemas.microsoft.com/office/powerpoint/2010/main">
        <mc:Choice Requires="p14">
          <p:contentPart p14:bwMode="auto" r:id="rId2">
            <p14:nvContentPartPr>
              <p14:cNvPr id="78" name="Ink 77">
                <a:extLst>
                  <a:ext uri="{FF2B5EF4-FFF2-40B4-BE49-F238E27FC236}">
                    <a16:creationId xmlns:a16="http://schemas.microsoft.com/office/drawing/2014/main" xmlns="" id="{070477C5-0410-4E4F-97A1-F84C2465C187}"/>
                  </a:ext>
                  <a:ext uri="{C183D7F6-B498-43B3-948B-1728B52AA6E4}">
                    <adec:decorative xmlns:adec="http://schemas.microsoft.com/office/drawing/2017/decorative" xmlns=""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xmlns="" val="1"/>
                  </p:ext>
                </p:extLst>
              </p14:nvPr>
            </p14:nvContentPartPr>
            <p14:xfrm>
              <a:off x="5755403" y="1971579"/>
              <a:ext cx="360" cy="2160"/>
            </p14:xfrm>
          </p:contentPart>
        </mc:Choice>
        <mc:Fallback xmlns="">
          <p:pic>
            <p:nvPicPr>
              <p:cNvPr id="78" name="Ink 7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6149" name="Picture 5" descr="בית הדין הרבני הגדול – ויקיפדיה">
            <a:extLst>
              <a:ext uri="{FF2B5EF4-FFF2-40B4-BE49-F238E27FC236}">
                <a16:creationId xmlns:a16="http://schemas.microsoft.com/office/drawing/2014/main" xmlns="" id="{4E282031-5095-4BAB-BB94-085DBB3EBF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654296" y="1055846"/>
            <a:ext cx="6903720" cy="474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59214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2" name="Rectangle 70">
            <a:extLst>
              <a:ext uri="{FF2B5EF4-FFF2-40B4-BE49-F238E27FC236}">
                <a16:creationId xmlns:a16="http://schemas.microsoft.com/office/drawing/2014/main" xmlns="" id="{678CC48C-9275-4EFA-9B84-8E818500B9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people walking near trees">
            <a:extLst>
              <a:ext uri="{FF2B5EF4-FFF2-40B4-BE49-F238E27FC236}">
                <a16:creationId xmlns:a16="http://schemas.microsoft.com/office/drawing/2014/main" xmlns="" id="{35E90E92-0197-45A8-968B-53BB844179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01" r="-1" b="11707"/>
          <a:stretch/>
        </p:blipFill>
        <p:spPr bwMode="auto">
          <a:xfrm>
            <a:off x="-1" y="-1"/>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3" name="Rectangle 72">
            <a:extLst>
              <a:ext uri="{FF2B5EF4-FFF2-40B4-BE49-F238E27FC236}">
                <a16:creationId xmlns:a16="http://schemas.microsoft.com/office/drawing/2014/main" xmlns="" id="{0A324144-E9CF-4B12-A53E-FAC0D281D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3" y="4530071"/>
            <a:ext cx="12191999" cy="2327926"/>
          </a:xfrm>
          <a:prstGeom prst="rect">
            <a:avLst/>
          </a:prstGeom>
          <a:gradFill flip="none" rotWithShape="1">
            <a:gsLst>
              <a:gs pos="45000">
                <a:schemeClr val="tx1">
                  <a:alpha val="40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9736D1BD-79DB-4593-A598-4ED21301ABFF}"/>
              </a:ext>
            </a:extLst>
          </p:cNvPr>
          <p:cNvSpPr>
            <a:spLocks noGrp="1"/>
          </p:cNvSpPr>
          <p:nvPr>
            <p:ph type="ctrTitle"/>
          </p:nvPr>
        </p:nvSpPr>
        <p:spPr>
          <a:xfrm>
            <a:off x="641604" y="4553712"/>
            <a:ext cx="10908792" cy="1069848"/>
          </a:xfrm>
        </p:spPr>
        <p:txBody>
          <a:bodyPr anchor="ctr">
            <a:normAutofit/>
          </a:bodyPr>
          <a:lstStyle/>
          <a:p>
            <a:pPr algn="ctr"/>
            <a:r>
              <a:rPr lang="he-IL" sz="6000">
                <a:solidFill>
                  <a:schemeClr val="bg1"/>
                </a:solidFill>
              </a:rPr>
              <a:t>המרחב הציבורי</a:t>
            </a:r>
          </a:p>
        </p:txBody>
      </p:sp>
      <p:sp>
        <p:nvSpPr>
          <p:cNvPr id="4" name="כותרת משנה 3">
            <a:extLst>
              <a:ext uri="{FF2B5EF4-FFF2-40B4-BE49-F238E27FC236}">
                <a16:creationId xmlns:a16="http://schemas.microsoft.com/office/drawing/2014/main" xmlns="" id="{CAC2DF48-DF03-4E6E-B8CB-A8A61462E443}"/>
              </a:ext>
            </a:extLst>
          </p:cNvPr>
          <p:cNvSpPr>
            <a:spLocks noGrp="1"/>
          </p:cNvSpPr>
          <p:nvPr>
            <p:ph type="subTitle" idx="1"/>
          </p:nvPr>
        </p:nvSpPr>
        <p:spPr>
          <a:xfrm>
            <a:off x="640080" y="5678424"/>
            <a:ext cx="10908792" cy="548640"/>
          </a:xfrm>
        </p:spPr>
        <p:txBody>
          <a:bodyPr anchor="ctr">
            <a:normAutofit/>
          </a:bodyPr>
          <a:lstStyle/>
          <a:p>
            <a:pPr algn="ctr"/>
            <a:r>
              <a:rPr lang="he-IL" sz="2400">
                <a:solidFill>
                  <a:schemeClr val="bg1"/>
                </a:solidFill>
              </a:rPr>
              <a:t>מאפייני ישראל כמדינה יהודית במרחב הציבורי</a:t>
            </a:r>
          </a:p>
        </p:txBody>
      </p:sp>
    </p:spTree>
    <p:extLst>
      <p:ext uri="{BB962C8B-B14F-4D97-AF65-F5344CB8AC3E}">
        <p14:creationId xmlns:p14="http://schemas.microsoft.com/office/powerpoint/2010/main" val="403855878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CA90B44A-ECF3-4EC5-BDF2-7E9D1208AB9A}"/>
              </a:ext>
            </a:extLst>
          </p:cNvPr>
          <p:cNvSpPr>
            <a:spLocks noGrp="1"/>
          </p:cNvSpPr>
          <p:nvPr>
            <p:ph type="title"/>
          </p:nvPr>
        </p:nvSpPr>
        <p:spPr>
          <a:xfrm>
            <a:off x="640080" y="325369"/>
            <a:ext cx="4368602" cy="1956841"/>
          </a:xfrm>
        </p:spPr>
        <p:txBody>
          <a:bodyPr anchor="b">
            <a:normAutofit/>
          </a:bodyPr>
          <a:lstStyle/>
          <a:p>
            <a:r>
              <a:rPr lang="he-IL" sz="6100" b="1"/>
              <a:t>מעמד השפה העברית</a:t>
            </a:r>
            <a:endParaRPr lang="he-IL" sz="61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BD8945"/>
          </a:solidFill>
          <a:ln w="38100" cap="rnd">
            <a:solidFill>
              <a:srgbClr val="BD8945"/>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752E8AAB-BBFE-4EC1-AD90-A2F8B50C5D1B}"/>
              </a:ext>
            </a:extLst>
          </p:cNvPr>
          <p:cNvSpPr>
            <a:spLocks noGrp="1"/>
          </p:cNvSpPr>
          <p:nvPr>
            <p:ph idx="1"/>
          </p:nvPr>
        </p:nvSpPr>
        <p:spPr>
          <a:xfrm>
            <a:off x="151002" y="2872899"/>
            <a:ext cx="4732667" cy="3836028"/>
          </a:xfrm>
        </p:spPr>
        <p:txBody>
          <a:bodyPr>
            <a:normAutofit fontScale="92500" lnSpcReduction="10000"/>
          </a:bodyPr>
          <a:lstStyle/>
          <a:p>
            <a:pPr algn="r" rtl="1">
              <a:lnSpc>
                <a:spcPct val="100000"/>
              </a:lnSpc>
            </a:pPr>
            <a:r>
              <a:rPr lang="he-IL" sz="2400" dirty="0"/>
              <a:t>העברית אמנם לא נקבעה בחוק מפורש, כשפה הרשמית של מדינת ישראל, וכך נותרה החקיקה מתקופת המנדט, המקנה לעברית ולערבית מעמד של שפות רשמיות (לאחר הביטול המפורש בחקיקה של מעמד השפה האנגלית). </a:t>
            </a:r>
            <a:endParaRPr lang="en-US" sz="2400" i="1" dirty="0"/>
          </a:p>
          <a:p>
            <a:pPr algn="r" rtl="1">
              <a:lnSpc>
                <a:spcPct val="100000"/>
              </a:lnSpc>
            </a:pPr>
            <a:r>
              <a:rPr lang="he-IL" sz="2400" dirty="0"/>
              <a:t>החקיקה והפסיקה בישראל מקנות עדיפות לעברית כשפה רשמית, כביטוי לאופייה היהודי של מדינת ישראל. ביולי 2018 נחקק "חוק יסוד: הלאום" שמעניק לעברית מעמד של שפה רשמית.</a:t>
            </a:r>
            <a:endParaRPr lang="en-US" sz="2400" i="1" dirty="0"/>
          </a:p>
          <a:p>
            <a:pPr algn="r">
              <a:lnSpc>
                <a:spcPct val="100000"/>
              </a:lnSpc>
            </a:pPr>
            <a:endParaRPr lang="he-IL" sz="2400" dirty="0"/>
          </a:p>
        </p:txBody>
      </p:sp>
      <p:pic>
        <p:nvPicPr>
          <p:cNvPr id="8194" name="Picture 2" descr="person holding magnifying glass">
            <a:extLst>
              <a:ext uri="{FF2B5EF4-FFF2-40B4-BE49-F238E27FC236}">
                <a16:creationId xmlns:a16="http://schemas.microsoft.com/office/drawing/2014/main" xmlns="" id="{631261FC-9B9D-422B-A2CB-AE259B00FE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58" r="1048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93636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4477CC1-5834-4FC5-ACA8-85B95B266F81}"/>
              </a:ext>
            </a:extLst>
          </p:cNvPr>
          <p:cNvSpPr>
            <a:spLocks noGrp="1"/>
          </p:cNvSpPr>
          <p:nvPr>
            <p:ph type="title"/>
          </p:nvPr>
        </p:nvSpPr>
        <p:spPr>
          <a:xfrm>
            <a:off x="576072" y="238539"/>
            <a:ext cx="11018520" cy="1434415"/>
          </a:xfrm>
        </p:spPr>
        <p:txBody>
          <a:bodyPr anchor="b">
            <a:normAutofit/>
          </a:bodyPr>
          <a:lstStyle/>
          <a:p>
            <a:r>
              <a:rPr lang="he-IL" sz="7200" b="1"/>
              <a:t>לוח השנה העברי</a:t>
            </a:r>
            <a:endParaRPr lang="he-IL" sz="7200"/>
          </a:p>
        </p:txBody>
      </p:sp>
      <p:sp>
        <p:nvSpPr>
          <p:cNvPr id="73"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FF5831"/>
          </a:solidFill>
          <a:ln w="38100" cap="rnd">
            <a:solidFill>
              <a:srgbClr val="FF583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C38F334C-EACD-4955-B5FB-7D217E53D9C9}"/>
              </a:ext>
            </a:extLst>
          </p:cNvPr>
          <p:cNvSpPr>
            <a:spLocks noGrp="1"/>
          </p:cNvSpPr>
          <p:nvPr>
            <p:ph idx="1"/>
          </p:nvPr>
        </p:nvSpPr>
        <p:spPr>
          <a:xfrm>
            <a:off x="572493" y="2071315"/>
            <a:ext cx="6713552" cy="4548145"/>
          </a:xfrm>
        </p:spPr>
        <p:txBody>
          <a:bodyPr anchor="t">
            <a:normAutofit lnSpcReduction="10000"/>
          </a:bodyPr>
          <a:lstStyle/>
          <a:p>
            <a:pPr algn="r" rtl="1">
              <a:lnSpc>
                <a:spcPct val="100000"/>
              </a:lnSpc>
            </a:pPr>
            <a:r>
              <a:rPr lang="he-IL" sz="2800" dirty="0"/>
              <a:t>לוח השנה העברי הוא לוח השנה הרשמי של מדינת ישראל כביטוי לאופייה היהודי של המדינה. </a:t>
            </a:r>
            <a:endParaRPr lang="en-US" sz="2800" i="1" dirty="0"/>
          </a:p>
          <a:p>
            <a:pPr algn="r" rtl="1">
              <a:lnSpc>
                <a:spcPct val="100000"/>
              </a:lnSpc>
            </a:pPr>
            <a:r>
              <a:rPr lang="he-IL" sz="2800" dirty="0"/>
              <a:t>החגים היהודיים הם ימי שבתון רשמיים במדינה. החוק מחייב שימוש בתאריך עברי בכל מסמך רשמי היוצא מטעם המדינה ומוסדותיה. </a:t>
            </a:r>
            <a:endParaRPr lang="en-US" sz="2800" i="1" dirty="0"/>
          </a:p>
          <a:p>
            <a:pPr algn="r" rtl="1">
              <a:lnSpc>
                <a:spcPct val="100000"/>
              </a:lnSpc>
            </a:pPr>
            <a:r>
              <a:rPr lang="he-IL" sz="2800" dirty="0"/>
              <a:t>"חוק יסוד: הלאום" קובע כי לוח השנה העברי הוא לוח השנה הרשמי במדינת ישראל ולצידו יפעל גם לוח השנה הלועזי.</a:t>
            </a:r>
            <a:endParaRPr lang="en-US" sz="2800" i="1" dirty="0"/>
          </a:p>
        </p:txBody>
      </p:sp>
      <p:pic>
        <p:nvPicPr>
          <p:cNvPr id="9218" name="Picture 2" descr="הוספת לוח שנה עברי ליומן גוגל - מחלקת טכנולוגיות מידע - צוות IT">
            <a:extLst>
              <a:ext uri="{FF2B5EF4-FFF2-40B4-BE49-F238E27FC236}">
                <a16:creationId xmlns:a16="http://schemas.microsoft.com/office/drawing/2014/main" xmlns="" id="{51D66D7E-2FF0-405A-8722-AB6B1F0C84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9" r="857"/>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03079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53B475F8-50AE-46A0-9943-B2B63183D5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B93342A3-AF20-431C-9A2D-26AA643347ED}"/>
              </a:ext>
            </a:extLst>
          </p:cNvPr>
          <p:cNvSpPr>
            <a:spLocks noGrp="1"/>
          </p:cNvSpPr>
          <p:nvPr>
            <p:ph type="title"/>
          </p:nvPr>
        </p:nvSpPr>
        <p:spPr>
          <a:xfrm>
            <a:off x="612648" y="365125"/>
            <a:ext cx="6986015" cy="1776484"/>
          </a:xfrm>
        </p:spPr>
        <p:txBody>
          <a:bodyPr anchor="b">
            <a:normAutofit/>
          </a:bodyPr>
          <a:lstStyle/>
          <a:p>
            <a:r>
              <a:rPr lang="he-IL" dirty="0"/>
              <a:t>סמלי המדינה</a:t>
            </a:r>
          </a:p>
        </p:txBody>
      </p:sp>
      <p:pic>
        <p:nvPicPr>
          <p:cNvPr id="4" name="תמונה 3" descr="תמונה שמכילה צילום מסך, ציור&#10;&#10;התיאור נוצר באופן אוטומטי">
            <a:extLst>
              <a:ext uri="{FF2B5EF4-FFF2-40B4-BE49-F238E27FC236}">
                <a16:creationId xmlns:a16="http://schemas.microsoft.com/office/drawing/2014/main" xmlns="" id="{115A817A-1B1A-488E-A398-B18C127FD207}"/>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776311" y="261990"/>
            <a:ext cx="2738232" cy="1993433"/>
          </a:xfrm>
          <a:prstGeom prst="rect">
            <a:avLst/>
          </a:prstGeom>
        </p:spPr>
      </p:pic>
      <p:sp>
        <p:nvSpPr>
          <p:cNvPr id="23" name="sketchy rule">
            <a:extLst>
              <a:ext uri="{FF2B5EF4-FFF2-40B4-BE49-F238E27FC236}">
                <a16:creationId xmlns:a16="http://schemas.microsoft.com/office/drawing/2014/main" xmlns="" id="{E0787460-62AF-47DB-8E74-8598B9833C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2648" y="2309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84C7D0"/>
          </a:solidFill>
          <a:ln w="38100" cap="rnd">
            <a:solidFill>
              <a:srgbClr val="84C7D0"/>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EA267E9C-058E-4CA5-83CF-54C0ACA75383}"/>
              </a:ext>
            </a:extLst>
          </p:cNvPr>
          <p:cNvSpPr>
            <a:spLocks noGrp="1"/>
          </p:cNvSpPr>
          <p:nvPr>
            <p:ph idx="1"/>
          </p:nvPr>
        </p:nvSpPr>
        <p:spPr>
          <a:xfrm>
            <a:off x="134225" y="2504818"/>
            <a:ext cx="7779362" cy="4164429"/>
          </a:xfrm>
        </p:spPr>
        <p:txBody>
          <a:bodyPr>
            <a:normAutofit/>
          </a:bodyPr>
          <a:lstStyle/>
          <a:p>
            <a:pPr algn="r" rtl="1">
              <a:lnSpc>
                <a:spcPct val="100000"/>
              </a:lnSpc>
            </a:pPr>
            <a:r>
              <a:rPr lang="he-IL" sz="2800" dirty="0"/>
              <a:t>סמלי המדינה הקבועים בחוק מבטאים את זהותה היהודית. </a:t>
            </a:r>
            <a:endParaRPr lang="en-US" sz="2800" i="1" dirty="0"/>
          </a:p>
          <a:p>
            <a:pPr algn="r" rtl="1">
              <a:lnSpc>
                <a:spcPct val="100000"/>
              </a:lnSpc>
            </a:pPr>
            <a:r>
              <a:rPr lang="he-IL" sz="2800" dirty="0"/>
              <a:t>דגל המדינה מורכב ממגן דוד שהוא סמל יהודי מסורתי ומפסי תכלת ולבן שהם צבעי הטלית היהודית.</a:t>
            </a:r>
            <a:endParaRPr lang="en-US" sz="2800" i="1" dirty="0"/>
          </a:p>
          <a:p>
            <a:pPr algn="r" rtl="1">
              <a:lnSpc>
                <a:spcPct val="100000"/>
              </a:lnSpc>
            </a:pPr>
            <a:r>
              <a:rPr lang="he-IL" sz="2800" dirty="0"/>
              <a:t>המנון המדינה "התקווה", מבטא את שאיפת העם היהודי לחזור לארצו ולחדש בה את חירותו המדינית.</a:t>
            </a:r>
            <a:endParaRPr lang="en-US" sz="2800" i="1" dirty="0"/>
          </a:p>
          <a:p>
            <a:pPr algn="r" rtl="1">
              <a:lnSpc>
                <a:spcPct val="100000"/>
              </a:lnSpc>
            </a:pPr>
            <a:r>
              <a:rPr lang="he-IL" sz="2800" dirty="0"/>
              <a:t>סמל המדינה הוא המנורה שעמדה בבית המקדש בירושלים ומשני </a:t>
            </a:r>
            <a:r>
              <a:rPr lang="he-IL" sz="2800" dirty="0" err="1"/>
              <a:t>צדיה</a:t>
            </a:r>
            <a:r>
              <a:rPr lang="he-IL" sz="2800" dirty="0"/>
              <a:t> ענפי זית.</a:t>
            </a:r>
            <a:endParaRPr lang="en-US" sz="2800" i="1" dirty="0"/>
          </a:p>
        </p:txBody>
      </p:sp>
      <p:pic>
        <p:nvPicPr>
          <p:cNvPr id="5" name="תמונה 4" descr="תמונה שמכילה שלט&#10;&#10;התיאור נוצר באופן אוטומטי">
            <a:extLst>
              <a:ext uri="{FF2B5EF4-FFF2-40B4-BE49-F238E27FC236}">
                <a16:creationId xmlns:a16="http://schemas.microsoft.com/office/drawing/2014/main" xmlns="" id="{3841A376-E24B-4270-9FFA-E45FF74FE9DF}"/>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9533310" y="2421918"/>
            <a:ext cx="1225961" cy="1993433"/>
          </a:xfrm>
          <a:prstGeom prst="rect">
            <a:avLst/>
          </a:prstGeom>
        </p:spPr>
      </p:pic>
      <p:pic>
        <p:nvPicPr>
          <p:cNvPr id="6" name="תמונה 5" descr="תמונה שמכילה שלט, כוס, מזון, ציור&#10;&#10;התיאור נוצר באופן אוטומטי">
            <a:extLst>
              <a:ext uri="{FF2B5EF4-FFF2-40B4-BE49-F238E27FC236}">
                <a16:creationId xmlns:a16="http://schemas.microsoft.com/office/drawing/2014/main" xmlns="" id="{D97F1BFB-41BA-4CB5-9384-67A93965F017}"/>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9343268" y="4581846"/>
            <a:ext cx="1606045" cy="1993433"/>
          </a:xfrm>
          <a:prstGeom prst="rect">
            <a:avLst/>
          </a:prstGeom>
        </p:spPr>
      </p:pic>
    </p:spTree>
    <p:extLst>
      <p:ext uri="{BB962C8B-B14F-4D97-AF65-F5344CB8AC3E}">
        <p14:creationId xmlns:p14="http://schemas.microsoft.com/office/powerpoint/2010/main" val="153082330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8951BFA3-E34C-4E71-9FB2-5BF5FD089454}"/>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b="1"/>
              <a:t>הסדר הסטטוס קוו</a:t>
            </a:r>
            <a:endParaRPr lang="he-IL" sz="66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5CD2B0"/>
          </a:solidFill>
          <a:ln w="38100" cap="rnd">
            <a:solidFill>
              <a:srgbClr val="5CD2B0"/>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AF47D1CC-D890-421F-BCC9-99AC2DE849D2}"/>
              </a:ext>
            </a:extLst>
          </p:cNvPr>
          <p:cNvSpPr>
            <a:spLocks noGrp="1"/>
          </p:cNvSpPr>
          <p:nvPr>
            <p:ph idx="1"/>
          </p:nvPr>
        </p:nvSpPr>
        <p:spPr>
          <a:xfrm>
            <a:off x="151002" y="2872899"/>
            <a:ext cx="5083728" cy="3785694"/>
          </a:xfrm>
        </p:spPr>
        <p:txBody>
          <a:bodyPr>
            <a:normAutofit/>
          </a:bodyPr>
          <a:lstStyle/>
          <a:p>
            <a:pPr lvl="0" algn="r" rtl="1">
              <a:lnSpc>
                <a:spcPct val="100000"/>
              </a:lnSpc>
            </a:pPr>
            <a:r>
              <a:rPr lang="he-IL" sz="2000" dirty="0"/>
              <a:t>ההסדר להכרעה במחלוקות בסוגיות דת ומדינה, שיסודו מיוחס למכתב הצהרת כוונות מ-1947 (שנשלח מהנהלת הסוכנות היהודית למפלגת אגודת ישראל). </a:t>
            </a:r>
            <a:endParaRPr lang="en-US" sz="2000" i="1" dirty="0"/>
          </a:p>
          <a:p>
            <a:pPr lvl="0" algn="r" rtl="1">
              <a:lnSpc>
                <a:spcPct val="100000"/>
              </a:lnSpc>
            </a:pPr>
            <a:r>
              <a:rPr lang="he-IL" sz="2000" dirty="0"/>
              <a:t>הסכם זה נועד למנוע העמקת מחלוקות בין דתיים לחילוניים ולאפשר חיים משותפים במדינה שעתידה לקום (על בסיס של סובלנות והסכמיות). </a:t>
            </a:r>
            <a:endParaRPr lang="en-US" sz="2000" i="1" dirty="0"/>
          </a:p>
          <a:p>
            <a:pPr lvl="0" algn="r" rtl="1">
              <a:lnSpc>
                <a:spcPct val="100000"/>
              </a:lnSpc>
            </a:pPr>
            <a:r>
              <a:rPr lang="he-IL" sz="2000" dirty="0"/>
              <a:t>הוא עוסק בהסדרת ארבע סוגיות מרכזיות של דת ומדינה:</a:t>
            </a:r>
            <a:endParaRPr lang="en-US" sz="2000" i="1" dirty="0"/>
          </a:p>
        </p:txBody>
      </p:sp>
      <p:pic>
        <p:nvPicPr>
          <p:cNvPr id="10242" name="Picture 2" descr="ציונות, ציונות דתית, ברית הציונות - המכון הישראלי לדמוקרטיה">
            <a:extLst>
              <a:ext uri="{FF2B5EF4-FFF2-40B4-BE49-F238E27FC236}">
                <a16:creationId xmlns:a16="http://schemas.microsoft.com/office/drawing/2014/main" xmlns="" id="{6944D9F6-5831-4E76-844A-3A1963C7C0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82" r="2063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48914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9"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B47567"/>
          </a:solidFill>
          <a:ln w="38100" cap="rnd">
            <a:solidFill>
              <a:srgbClr val="B47567"/>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82DCF1EE-61FF-4C02-A32C-D2D974F8778A}"/>
              </a:ext>
            </a:extLst>
          </p:cNvPr>
          <p:cNvSpPr>
            <a:spLocks noGrp="1"/>
          </p:cNvSpPr>
          <p:nvPr>
            <p:ph idx="1"/>
          </p:nvPr>
        </p:nvSpPr>
        <p:spPr>
          <a:xfrm>
            <a:off x="572493" y="2071316"/>
            <a:ext cx="6713552" cy="4119172"/>
          </a:xfrm>
        </p:spPr>
        <p:txBody>
          <a:bodyPr anchor="t">
            <a:normAutofit/>
          </a:bodyPr>
          <a:lstStyle/>
          <a:p>
            <a:pPr lvl="0" algn="r" rtl="1">
              <a:lnSpc>
                <a:spcPct val="100000"/>
              </a:lnSpc>
            </a:pPr>
            <a:r>
              <a:rPr lang="he-IL" sz="2700" b="1" dirty="0"/>
              <a:t>הגדרת השבת כיום המנוחה במדינת ישראל (ליהודים).</a:t>
            </a:r>
            <a:endParaRPr lang="en-US" sz="2700" i="1" dirty="0"/>
          </a:p>
          <a:p>
            <a:pPr lvl="0" algn="r" rtl="1">
              <a:lnSpc>
                <a:spcPct val="100000"/>
              </a:lnSpc>
            </a:pPr>
            <a:r>
              <a:rPr lang="he-IL" sz="2700" b="1" dirty="0"/>
              <a:t>מטבח כשר במוסדות ממלכתיים.</a:t>
            </a:r>
            <a:endParaRPr lang="en-US" sz="2700" i="1" dirty="0"/>
          </a:p>
          <a:p>
            <a:pPr lvl="0" algn="r" rtl="1">
              <a:lnSpc>
                <a:spcPct val="100000"/>
              </a:lnSpc>
            </a:pPr>
            <a:r>
              <a:rPr lang="he-IL" sz="2700" b="1" dirty="0"/>
              <a:t>נישואין וגירושין של יהודים יתנהלו בהתאם להלכה.</a:t>
            </a:r>
            <a:endParaRPr lang="en-US" sz="2700" i="1" dirty="0"/>
          </a:p>
          <a:p>
            <a:pPr lvl="0" algn="r" rtl="1">
              <a:lnSpc>
                <a:spcPct val="100000"/>
              </a:lnSpc>
            </a:pPr>
            <a:r>
              <a:rPr lang="he-IL" sz="2700" b="1" dirty="0"/>
              <a:t>מתן אוטונומיה לזרם החינוך הדתי.</a:t>
            </a:r>
            <a:endParaRPr lang="en-US" sz="2700" i="1" dirty="0"/>
          </a:p>
          <a:p>
            <a:pPr algn="r" rtl="1">
              <a:lnSpc>
                <a:spcPct val="100000"/>
              </a:lnSpc>
            </a:pPr>
            <a:r>
              <a:rPr lang="he-IL" sz="2700" dirty="0"/>
              <a:t>רובו נתקבע בחקיקה, ואופן שימורו ויישומיו הראויים נתונים לאורך כל השנים בוויכוח ציבורי.</a:t>
            </a:r>
            <a:endParaRPr lang="en-US" sz="2700" i="1" dirty="0"/>
          </a:p>
        </p:txBody>
      </p:sp>
      <p:pic>
        <p:nvPicPr>
          <p:cNvPr id="11266" name="Picture 2" descr="תשעה באב | מעריב">
            <a:extLst>
              <a:ext uri="{FF2B5EF4-FFF2-40B4-BE49-F238E27FC236}">
                <a16:creationId xmlns:a16="http://schemas.microsoft.com/office/drawing/2014/main" xmlns="" id="{5FD7C1F7-2A44-462F-867F-EA6D9F72D3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15" r="29142"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05755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46EC1D5B-8A36-49D4-8B1A-AF6A7B542648}"/>
              </a:ext>
            </a:extLst>
          </p:cNvPr>
          <p:cNvSpPr>
            <a:spLocks noGrp="1"/>
          </p:cNvSpPr>
          <p:nvPr>
            <p:ph type="title"/>
          </p:nvPr>
        </p:nvSpPr>
        <p:spPr>
          <a:xfrm>
            <a:off x="640080" y="325369"/>
            <a:ext cx="4368602" cy="1956841"/>
          </a:xfrm>
        </p:spPr>
        <p:txBody>
          <a:bodyPr anchor="b">
            <a:normAutofit/>
          </a:bodyPr>
          <a:lstStyle/>
          <a:p>
            <a:r>
              <a:rPr lang="he-IL" sz="6600"/>
              <a:t>לאום</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E47F66"/>
          </a:solidFill>
          <a:ln w="38100" cap="rnd">
            <a:solidFill>
              <a:srgbClr val="E47F66"/>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B16955AB-5992-471E-8C76-9F04B5C70BCD}"/>
              </a:ext>
            </a:extLst>
          </p:cNvPr>
          <p:cNvSpPr>
            <a:spLocks noGrp="1"/>
          </p:cNvSpPr>
          <p:nvPr>
            <p:ph idx="1"/>
          </p:nvPr>
        </p:nvSpPr>
        <p:spPr>
          <a:xfrm>
            <a:off x="640080" y="2872899"/>
            <a:ext cx="4243589" cy="3320668"/>
          </a:xfrm>
        </p:spPr>
        <p:txBody>
          <a:bodyPr>
            <a:normAutofit/>
          </a:bodyPr>
          <a:lstStyle/>
          <a:p>
            <a:pPr algn="r" rtl="1">
              <a:lnSpc>
                <a:spcPct val="100000"/>
              </a:lnSpc>
            </a:pPr>
            <a:r>
              <a:rPr lang="he-IL" sz="2700" dirty="0"/>
              <a:t>קבוצה שיש לה יסודות משותפים (אתניים תרבותיים או יסודות פוליטיים). </a:t>
            </a:r>
            <a:endParaRPr lang="en-US" sz="2700" i="1" dirty="0"/>
          </a:p>
          <a:p>
            <a:pPr algn="r" rtl="1">
              <a:lnSpc>
                <a:spcPct val="100000"/>
              </a:lnSpc>
            </a:pPr>
            <a:r>
              <a:rPr lang="he-IL" sz="2700" dirty="0"/>
              <a:t>לקבוצה זו מדינה ריבונית או אוטונומיה (שלטון עצמי) בתוך מדינה קיימת או שהיא שואפת לאחת מאלה.</a:t>
            </a:r>
            <a:endParaRPr lang="en-US" sz="2700" i="1" dirty="0"/>
          </a:p>
          <a:p>
            <a:pPr algn="r">
              <a:lnSpc>
                <a:spcPct val="100000"/>
              </a:lnSpc>
            </a:pPr>
            <a:endParaRPr lang="he-IL" sz="2700" dirty="0"/>
          </a:p>
        </p:txBody>
      </p:sp>
      <p:pic>
        <p:nvPicPr>
          <p:cNvPr id="2050" name="Picture 2" descr="man painting assorted flags on concrete pavement during daytime">
            <a:extLst>
              <a:ext uri="{FF2B5EF4-FFF2-40B4-BE49-F238E27FC236}">
                <a16:creationId xmlns:a16="http://schemas.microsoft.com/office/drawing/2014/main" xmlns="" id="{B6F9BFAF-6EB7-4A84-89B8-86670DCE3A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112" r="-1" b="12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48432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2" name="Rectangle 70">
            <a:extLst>
              <a:ext uri="{FF2B5EF4-FFF2-40B4-BE49-F238E27FC236}">
                <a16:creationId xmlns:a16="http://schemas.microsoft.com/office/drawing/2014/main" xmlns="" id="{798FE0E0-D95D-46EF-A375-475D4DB0ED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xmlns="" id="{1544DF59-FDBB-43EF-839B-E5762B423C1A}"/>
              </a:ext>
            </a:extLst>
          </p:cNvPr>
          <p:cNvSpPr>
            <a:spLocks noGrp="1"/>
          </p:cNvSpPr>
          <p:nvPr>
            <p:ph type="ctrTitle"/>
          </p:nvPr>
        </p:nvSpPr>
        <p:spPr>
          <a:xfrm>
            <a:off x="0" y="665653"/>
            <a:ext cx="6894575" cy="3566160"/>
          </a:xfrm>
        </p:spPr>
        <p:txBody>
          <a:bodyPr>
            <a:normAutofit/>
          </a:bodyPr>
          <a:lstStyle/>
          <a:p>
            <a:pPr algn="ctr">
              <a:lnSpc>
                <a:spcPct val="90000"/>
              </a:lnSpc>
            </a:pPr>
            <a:r>
              <a:rPr lang="he-IL" sz="6000" b="1" dirty="0">
                <a:effectLst>
                  <a:outerShdw blurRad="50800" dist="38100" dir="2700000" algn="tl">
                    <a:srgbClr val="000000">
                      <a:alpha val="40000"/>
                    </a:srgbClr>
                  </a:outerShdw>
                </a:effectLst>
              </a:rPr>
              <a:t>חוק יסוד: ישראל - מדינת הלאום של העם היהודי</a:t>
            </a:r>
            <a:endParaRPr lang="he-IL" sz="6000" b="1" dirty="0"/>
          </a:p>
        </p:txBody>
      </p:sp>
      <p:sp>
        <p:nvSpPr>
          <p:cNvPr id="12293" name="Rectangle 6">
            <a:extLst>
              <a:ext uri="{FF2B5EF4-FFF2-40B4-BE49-F238E27FC236}">
                <a16:creationId xmlns:a16="http://schemas.microsoft.com/office/drawing/2014/main" xmlns="" id="{2D82A42F-AEBE-4065-9792-036A904D85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9646"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B421B"/>
          </a:solidFill>
          <a:ln w="38100" cap="rnd">
            <a:solidFill>
              <a:srgbClr val="DB421B"/>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flags hanging on roof during daytime">
            <a:extLst>
              <a:ext uri="{FF2B5EF4-FFF2-40B4-BE49-F238E27FC236}">
                <a16:creationId xmlns:a16="http://schemas.microsoft.com/office/drawing/2014/main" xmlns="" id="{D6D5B001-7E4D-4E7D-BD03-FD41C1EC3C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80"/>
          <a:stretch/>
        </p:blipFill>
        <p:spPr bwMode="auto">
          <a:xfrm>
            <a:off x="8139803" y="10"/>
            <a:ext cx="4052199" cy="6857990"/>
          </a:xfrm>
          <a:custGeom>
            <a:avLst/>
            <a:gdLst/>
            <a:ahLst/>
            <a:cxnLst/>
            <a:rect l="l" t="t" r="r" b="b"/>
            <a:pathLst>
              <a:path w="4052199" h="6858000">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01168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מציין מיקום תוכן 7">
            <a:extLst>
              <a:ext uri="{FF2B5EF4-FFF2-40B4-BE49-F238E27FC236}">
                <a16:creationId xmlns:a16="http://schemas.microsoft.com/office/drawing/2014/main" xmlns="" id="{74FE31A7-D33D-4BCF-9C15-A3859A4C2F3C}"/>
              </a:ext>
            </a:extLst>
          </p:cNvPr>
          <p:cNvGraphicFramePr>
            <a:graphicFrameLocks noGrp="1"/>
          </p:cNvGraphicFramePr>
          <p:nvPr>
            <p:ph idx="1"/>
            <p:extLst>
              <p:ext uri="{D42A27DB-BD31-4B8C-83A1-F6EECF244321}">
                <p14:modId xmlns:p14="http://schemas.microsoft.com/office/powerpoint/2010/main" val="1865267233"/>
              </p:ext>
            </p:extLst>
          </p:nvPr>
        </p:nvGraphicFramePr>
        <p:xfrm>
          <a:off x="1910807" y="488617"/>
          <a:ext cx="8061649" cy="6204855"/>
        </p:xfrm>
        <a:graphic>
          <a:graphicData uri="http://schemas.openxmlformats.org/drawingml/2006/table">
            <a:tbl>
              <a:tblPr rtl="1" firstRow="1" firstCol="1" bandRow="1">
                <a:tableStyleId>{5940675A-B579-460E-94D1-54222C63F5DA}</a:tableStyleId>
              </a:tblPr>
              <a:tblGrid>
                <a:gridCol w="4041439">
                  <a:extLst>
                    <a:ext uri="{9D8B030D-6E8A-4147-A177-3AD203B41FA5}">
                      <a16:colId xmlns:a16="http://schemas.microsoft.com/office/drawing/2014/main" xmlns="" val="4240437728"/>
                    </a:ext>
                  </a:extLst>
                </a:gridCol>
                <a:gridCol w="4020210">
                  <a:extLst>
                    <a:ext uri="{9D8B030D-6E8A-4147-A177-3AD203B41FA5}">
                      <a16:colId xmlns:a16="http://schemas.microsoft.com/office/drawing/2014/main" xmlns="" val="4190340769"/>
                    </a:ext>
                  </a:extLst>
                </a:gridCol>
              </a:tblGrid>
              <a:tr h="269776">
                <a:tc>
                  <a:txBody>
                    <a:bodyPr/>
                    <a:lstStyle/>
                    <a:p>
                      <a:pPr algn="ctr" rtl="1">
                        <a:spcAft>
                          <a:spcPts val="0"/>
                        </a:spcAft>
                      </a:pPr>
                      <a:r>
                        <a:rPr lang="he-IL" sz="1600">
                          <a:effectLst/>
                        </a:rPr>
                        <a:t>סעיף החוק</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ctr" rtl="1">
                        <a:spcAft>
                          <a:spcPts val="0"/>
                        </a:spcAft>
                      </a:pPr>
                      <a:r>
                        <a:rPr lang="he-IL" sz="1600">
                          <a:effectLst/>
                        </a:rPr>
                        <a:t>קישור לחומר הלימוד</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1783845602"/>
                  </a:ext>
                </a:extLst>
              </a:tr>
              <a:tr h="1079105">
                <a:tc>
                  <a:txBody>
                    <a:bodyPr/>
                    <a:lstStyle/>
                    <a:p>
                      <a:pPr algn="just" rtl="1">
                        <a:spcAft>
                          <a:spcPts val="0"/>
                        </a:spcAft>
                      </a:pPr>
                      <a:r>
                        <a:rPr lang="he-IL" sz="1600" dirty="0">
                          <a:effectLst/>
                        </a:rPr>
                        <a:t>ארץ ישראל היא מולדתו ההיסטורית של העם היהודי, שבה קמה מדינת ישראל.</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just" rtl="1">
                        <a:spcAft>
                          <a:spcPts val="0"/>
                        </a:spcAft>
                      </a:pPr>
                      <a:r>
                        <a:rPr lang="he-IL" sz="1600" dirty="0">
                          <a:solidFill>
                            <a:srgbClr val="FF0000"/>
                          </a:solidFill>
                          <a:effectLst/>
                        </a:rPr>
                        <a:t>מגילת העצמאות:</a:t>
                      </a:r>
                      <a:endParaRPr lang="en-US" sz="1600" dirty="0">
                        <a:solidFill>
                          <a:srgbClr val="FF0000"/>
                        </a:solidFill>
                        <a:effectLst/>
                      </a:endParaRPr>
                    </a:p>
                    <a:p>
                      <a:pPr algn="just" rtl="1">
                        <a:spcAft>
                          <a:spcPts val="0"/>
                        </a:spcAft>
                      </a:pPr>
                      <a:r>
                        <a:rPr lang="he-IL" sz="1600" dirty="0">
                          <a:effectLst/>
                        </a:rPr>
                        <a:t>במגילה מוזכר כי "בארץ ישראל קם העם היהודי בה עוצבה דמותו הרוחנית, הדתית והמדינית </a:t>
                      </a:r>
                      <a:r>
                        <a:rPr lang="he-IL" sz="1600" dirty="0" err="1">
                          <a:effectLst/>
                        </a:rPr>
                        <a:t>וכו</a:t>
                      </a:r>
                      <a:r>
                        <a:rPr lang="he-IL" sz="1600" dirty="0">
                          <a:effectLst/>
                        </a:rPr>
                        <a:t>'".</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3030068778"/>
                  </a:ext>
                </a:extLst>
              </a:tr>
              <a:tr h="1079105">
                <a:tc>
                  <a:txBody>
                    <a:bodyPr/>
                    <a:lstStyle/>
                    <a:p>
                      <a:pPr algn="just" rtl="1">
                        <a:spcAft>
                          <a:spcPts val="0"/>
                        </a:spcAft>
                      </a:pPr>
                      <a:r>
                        <a:rPr lang="he-IL" sz="1600" dirty="0">
                          <a:effectLst/>
                        </a:rPr>
                        <a:t>מדינת ישראל היא מדינת הלאום של העם היהודי, שבה הוא מממש את זכותו הטבעית, התרבותית, הדתית וההיסטורית להגדרה עצמית.</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rowSpan="2">
                  <a:txBody>
                    <a:bodyPr/>
                    <a:lstStyle/>
                    <a:p>
                      <a:pPr algn="just" rtl="1">
                        <a:spcAft>
                          <a:spcPts val="0"/>
                        </a:spcAft>
                      </a:pPr>
                      <a:r>
                        <a:rPr lang="he-IL" sz="1600" dirty="0">
                          <a:solidFill>
                            <a:srgbClr val="FF0000"/>
                          </a:solidFill>
                          <a:effectLst/>
                        </a:rPr>
                        <a:t>הצדקות לקיומה של מדינת לאום:</a:t>
                      </a:r>
                      <a:endParaRPr lang="en-US" sz="1600" dirty="0">
                        <a:solidFill>
                          <a:srgbClr val="FF0000"/>
                        </a:solidFill>
                        <a:effectLst/>
                      </a:endParaRPr>
                    </a:p>
                    <a:p>
                      <a:pPr algn="just" rtl="1">
                        <a:spcAft>
                          <a:spcPts val="0"/>
                        </a:spcAft>
                      </a:pPr>
                      <a:r>
                        <a:rPr lang="he-IL" sz="1600" dirty="0">
                          <a:effectLst/>
                        </a:rPr>
                        <a:t>ההצדקה הקולקטיבית שנובעת מהזכות להגדרה עצמית שקובעת שלעמים יש זכות להגדיר את עצמם מבחינה לאומית במדינה ריבונית.</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2114181699"/>
                  </a:ext>
                </a:extLst>
              </a:tr>
              <a:tr h="539553">
                <a:tc>
                  <a:txBody>
                    <a:bodyPr/>
                    <a:lstStyle/>
                    <a:p>
                      <a:pPr algn="just" rtl="1">
                        <a:spcAft>
                          <a:spcPts val="0"/>
                        </a:spcAft>
                      </a:pPr>
                      <a:r>
                        <a:rPr lang="he-IL" sz="1600" dirty="0">
                          <a:effectLst/>
                        </a:rPr>
                        <a:t>מימוש הזכות להגדרה עצמית לאומית במדינת ישראל ייחודי לעם היהודי.</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vMerge="1">
                  <a:txBody>
                    <a:bodyPr/>
                    <a:lstStyle/>
                    <a:p>
                      <a:pPr rtl="1"/>
                      <a:endParaRPr lang="he-IL"/>
                    </a:p>
                  </a:txBody>
                  <a:tcPr/>
                </a:tc>
                <a:extLst>
                  <a:ext uri="{0D108BD9-81ED-4DB2-BD59-A6C34878D82A}">
                    <a16:rowId xmlns:a16="http://schemas.microsoft.com/office/drawing/2014/main" xmlns="" val="3035852796"/>
                  </a:ext>
                </a:extLst>
              </a:tr>
              <a:tr h="2158211">
                <a:tc>
                  <a:txBody>
                    <a:bodyPr/>
                    <a:lstStyle/>
                    <a:p>
                      <a:pPr algn="just" rtl="1">
                        <a:spcAft>
                          <a:spcPts val="0"/>
                        </a:spcAft>
                      </a:pPr>
                      <a:r>
                        <a:rPr lang="he-IL" sz="1600" dirty="0">
                          <a:effectLst/>
                        </a:rPr>
                        <a:t>שם המדינה הוא "ישראל"</a:t>
                      </a:r>
                      <a:endParaRPr lang="en-US" sz="1600" dirty="0">
                        <a:effectLst/>
                      </a:endParaRPr>
                    </a:p>
                    <a:p>
                      <a:pPr algn="just" rtl="1">
                        <a:spcAft>
                          <a:spcPts val="0"/>
                        </a:spcAft>
                      </a:pPr>
                      <a:r>
                        <a:rPr lang="he-IL" sz="1600" dirty="0">
                          <a:effectLst/>
                        </a:rPr>
                        <a:t>דגל המדינה הוא לבן, שני פסי תכלת סמוך לשוליו, ומגן דוד תכול במרכזו</a:t>
                      </a:r>
                      <a:endParaRPr lang="en-US" sz="1600" dirty="0">
                        <a:effectLst/>
                      </a:endParaRPr>
                    </a:p>
                    <a:p>
                      <a:pPr algn="just" rtl="1">
                        <a:spcAft>
                          <a:spcPts val="0"/>
                        </a:spcAft>
                      </a:pPr>
                      <a:r>
                        <a:rPr lang="he-IL" sz="1600" dirty="0">
                          <a:effectLst/>
                        </a:rPr>
                        <a:t>סמל המדינה הוא מנורת שבעת הקנים, עלי זית בשני צדדיה, והמילה "ישראל" למרגלותיה.</a:t>
                      </a:r>
                      <a:endParaRPr lang="en-US" sz="1600" dirty="0">
                        <a:effectLst/>
                      </a:endParaRPr>
                    </a:p>
                    <a:p>
                      <a:pPr algn="just" rtl="1">
                        <a:spcAft>
                          <a:spcPts val="0"/>
                        </a:spcAft>
                      </a:pPr>
                      <a:r>
                        <a:rPr lang="he-IL" sz="1600" dirty="0">
                          <a:effectLst/>
                        </a:rPr>
                        <a:t>המנון המדינה הוא "התקווה".</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just" rtl="1">
                        <a:spcAft>
                          <a:spcPts val="0"/>
                        </a:spcAft>
                      </a:pPr>
                      <a:r>
                        <a:rPr lang="he-IL" sz="1600" dirty="0">
                          <a:solidFill>
                            <a:srgbClr val="FF0000"/>
                          </a:solidFill>
                          <a:effectLst/>
                        </a:rPr>
                        <a:t>מגילת העצמאות:</a:t>
                      </a:r>
                      <a:endParaRPr lang="en-US" sz="1600" dirty="0">
                        <a:solidFill>
                          <a:srgbClr val="FF0000"/>
                        </a:solidFill>
                        <a:effectLst/>
                      </a:endParaRPr>
                    </a:p>
                    <a:p>
                      <a:pPr algn="just" rtl="1">
                        <a:spcAft>
                          <a:spcPts val="0"/>
                        </a:spcAft>
                      </a:pPr>
                      <a:r>
                        <a:rPr lang="he-IL" sz="1600" dirty="0">
                          <a:effectLst/>
                        </a:rPr>
                        <a:t>במגילה נכתב "אנו מכריזים בזאת על הקמת מדינה יהודית בא"י היא מדינת ישראל.</a:t>
                      </a:r>
                      <a:endParaRPr lang="en-US" sz="1600" dirty="0">
                        <a:effectLst/>
                      </a:endParaRPr>
                    </a:p>
                    <a:p>
                      <a:pPr algn="just" rtl="1">
                        <a:spcAft>
                          <a:spcPts val="0"/>
                        </a:spcAft>
                      </a:pPr>
                      <a:r>
                        <a:rPr lang="he-IL" sz="1600" dirty="0">
                          <a:solidFill>
                            <a:srgbClr val="FF0000"/>
                          </a:solidFill>
                          <a:effectLst/>
                        </a:rPr>
                        <a:t>מאפייני ישראל כמדינה יהודית במרחב הציבורי:</a:t>
                      </a:r>
                      <a:endParaRPr lang="en-US" sz="1600" dirty="0">
                        <a:solidFill>
                          <a:srgbClr val="FF0000"/>
                        </a:solidFill>
                        <a:effectLst/>
                      </a:endParaRPr>
                    </a:p>
                    <a:p>
                      <a:pPr algn="just" rtl="1">
                        <a:spcAft>
                          <a:spcPts val="0"/>
                        </a:spcAft>
                      </a:pPr>
                      <a:r>
                        <a:rPr lang="he-IL" sz="1600" dirty="0">
                          <a:effectLst/>
                        </a:rPr>
                        <a:t>דגל ישראל יהיה שני פסי תכלת ומגן דוד, שהוא סמל יהודי מובהק. </a:t>
                      </a:r>
                      <a:endParaRPr lang="en-US" sz="1600" dirty="0">
                        <a:effectLst/>
                      </a:endParaRPr>
                    </a:p>
                    <a:p>
                      <a:pPr algn="just" rtl="1">
                        <a:spcAft>
                          <a:spcPts val="0"/>
                        </a:spcAft>
                      </a:pPr>
                      <a:r>
                        <a:rPr lang="he-IL" sz="1600" dirty="0">
                          <a:effectLst/>
                        </a:rPr>
                        <a:t>סמל המדינה יהיה המנורה וכו'</a:t>
                      </a:r>
                      <a:endParaRPr lang="en-US" sz="1600" dirty="0">
                        <a:effectLst/>
                      </a:endParaRPr>
                    </a:p>
                    <a:p>
                      <a:pPr algn="just" rtl="1">
                        <a:spcAft>
                          <a:spcPts val="0"/>
                        </a:spcAft>
                      </a:pPr>
                      <a:r>
                        <a:rPr lang="he-IL" sz="1600" dirty="0">
                          <a:effectLst/>
                        </a:rPr>
                        <a:t>המנון המדינה יהיה "התקווה".</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498580308"/>
                  </a:ext>
                </a:extLst>
              </a:tr>
              <a:tr h="1079105">
                <a:tc>
                  <a:txBody>
                    <a:bodyPr/>
                    <a:lstStyle/>
                    <a:p>
                      <a:pPr algn="just" rtl="1">
                        <a:spcAft>
                          <a:spcPts val="0"/>
                        </a:spcAft>
                      </a:pPr>
                      <a:r>
                        <a:rPr lang="he-IL" sz="1600">
                          <a:effectLst/>
                        </a:rPr>
                        <a:t>ירושלים השלמה והמאוחדת היא בירת ישראל</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just" rtl="1">
                        <a:spcAft>
                          <a:spcPts val="0"/>
                        </a:spcAft>
                      </a:pPr>
                      <a:r>
                        <a:rPr lang="he-IL" sz="1600" dirty="0">
                          <a:solidFill>
                            <a:srgbClr val="FF0000"/>
                          </a:solidFill>
                          <a:effectLst/>
                        </a:rPr>
                        <a:t>מאפייני ישראל כמדינה יהודית במרחב הציבורי:</a:t>
                      </a:r>
                      <a:endParaRPr lang="en-US" sz="1600" dirty="0">
                        <a:solidFill>
                          <a:srgbClr val="FF0000"/>
                        </a:solidFill>
                        <a:effectLst/>
                      </a:endParaRPr>
                    </a:p>
                    <a:p>
                      <a:pPr algn="just" rtl="1">
                        <a:spcAft>
                          <a:spcPts val="0"/>
                        </a:spcAft>
                      </a:pPr>
                      <a:r>
                        <a:rPr lang="he-IL" sz="1600" dirty="0">
                          <a:effectLst/>
                        </a:rPr>
                        <a:t>חוק יסוד: ירושלים בירת ישראל קובע כי ירושלים היא בירתה את המדינה וכל שינוי בכך צריך לעבור ברוב מיוחד של 80 ח"כים.</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2375092553"/>
                  </a:ext>
                </a:extLst>
              </a:tr>
            </a:tbl>
          </a:graphicData>
        </a:graphic>
      </p:graphicFrame>
    </p:spTree>
    <p:extLst>
      <p:ext uri="{BB962C8B-B14F-4D97-AF65-F5344CB8AC3E}">
        <p14:creationId xmlns:p14="http://schemas.microsoft.com/office/powerpoint/2010/main" val="397430757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טבלה 4">
            <a:extLst>
              <a:ext uri="{FF2B5EF4-FFF2-40B4-BE49-F238E27FC236}">
                <a16:creationId xmlns:a16="http://schemas.microsoft.com/office/drawing/2014/main" xmlns="" id="{289C4ABC-2B2A-4915-9A9A-9AFDCEB82F73}"/>
              </a:ext>
            </a:extLst>
          </p:cNvPr>
          <p:cNvGraphicFramePr>
            <a:graphicFrameLocks noGrp="1"/>
          </p:cNvGraphicFramePr>
          <p:nvPr>
            <p:extLst>
              <p:ext uri="{D42A27DB-BD31-4B8C-83A1-F6EECF244321}">
                <p14:modId xmlns:p14="http://schemas.microsoft.com/office/powerpoint/2010/main" val="3256181795"/>
              </p:ext>
            </p:extLst>
          </p:nvPr>
        </p:nvGraphicFramePr>
        <p:xfrm>
          <a:off x="1778465" y="239878"/>
          <a:ext cx="8951053" cy="6378244"/>
        </p:xfrm>
        <a:graphic>
          <a:graphicData uri="http://schemas.openxmlformats.org/drawingml/2006/table">
            <a:tbl>
              <a:tblPr rtl="1" firstRow="1" firstCol="1" bandRow="1">
                <a:tableStyleId>{5940675A-B579-460E-94D1-54222C63F5DA}</a:tableStyleId>
              </a:tblPr>
              <a:tblGrid>
                <a:gridCol w="4475011">
                  <a:extLst>
                    <a:ext uri="{9D8B030D-6E8A-4147-A177-3AD203B41FA5}">
                      <a16:colId xmlns:a16="http://schemas.microsoft.com/office/drawing/2014/main" xmlns="" val="3321393139"/>
                    </a:ext>
                  </a:extLst>
                </a:gridCol>
                <a:gridCol w="4476042">
                  <a:extLst>
                    <a:ext uri="{9D8B030D-6E8A-4147-A177-3AD203B41FA5}">
                      <a16:colId xmlns:a16="http://schemas.microsoft.com/office/drawing/2014/main" xmlns="" val="445412330"/>
                    </a:ext>
                  </a:extLst>
                </a:gridCol>
              </a:tblGrid>
              <a:tr h="699083">
                <a:tc>
                  <a:txBody>
                    <a:bodyPr/>
                    <a:lstStyle/>
                    <a:p>
                      <a:pPr algn="just" rtl="1">
                        <a:spcAft>
                          <a:spcPts val="0"/>
                        </a:spcAft>
                      </a:pPr>
                      <a:r>
                        <a:rPr lang="he-IL" sz="1600" dirty="0">
                          <a:effectLst/>
                        </a:rPr>
                        <a:t>עברית היא שפת המדינה</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מאפייני ישראל כמדינה יהודית במרחב הציבורי:</a:t>
                      </a:r>
                      <a:endParaRPr lang="en-US" sz="1600" dirty="0">
                        <a:solidFill>
                          <a:srgbClr val="FF0000"/>
                        </a:solidFill>
                        <a:effectLst/>
                      </a:endParaRPr>
                    </a:p>
                    <a:p>
                      <a:pPr algn="just" rtl="1">
                        <a:spcAft>
                          <a:spcPts val="0"/>
                        </a:spcAft>
                      </a:pPr>
                      <a:r>
                        <a:rPr lang="he-IL" sz="1600" dirty="0">
                          <a:effectLst/>
                        </a:rPr>
                        <a:t>העברית היא שפת המדינה הרשמית</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xmlns="" val="2976181237"/>
                  </a:ext>
                </a:extLst>
              </a:tr>
              <a:tr h="1398165">
                <a:tc>
                  <a:txBody>
                    <a:bodyPr/>
                    <a:lstStyle/>
                    <a:p>
                      <a:pPr algn="just" rtl="1">
                        <a:spcAft>
                          <a:spcPts val="0"/>
                        </a:spcAft>
                      </a:pPr>
                      <a:r>
                        <a:rPr lang="he-IL" sz="1600" dirty="0">
                          <a:effectLst/>
                        </a:rPr>
                        <a:t>לשפה הערבית מעמד מיוחד במדינה; הסדרת השימוש בשפה הערבית במוסדות ממלכתיים או בפניהם תהיה בחוק.</a:t>
                      </a:r>
                      <a:endParaRPr lang="en-US" sz="1600" dirty="0">
                        <a:effectLst/>
                      </a:endParaRPr>
                    </a:p>
                    <a:p>
                      <a:pPr algn="just" rtl="1">
                        <a:spcAft>
                          <a:spcPts val="0"/>
                        </a:spcAft>
                      </a:pPr>
                      <a:r>
                        <a:rPr lang="he-IL" sz="1600" dirty="0">
                          <a:effectLst/>
                        </a:rPr>
                        <a:t>אין באמור בסעיף זה כדי לפגוע במעמד שניתן בפועל לשפה הערבית לפני תחילתו  של חוק-יסוד זה</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זכויות הקבוצה והמיעוט:</a:t>
                      </a:r>
                      <a:endParaRPr lang="en-US" sz="1600" dirty="0">
                        <a:solidFill>
                          <a:srgbClr val="FF0000"/>
                        </a:solidFill>
                        <a:effectLst/>
                      </a:endParaRPr>
                    </a:p>
                    <a:p>
                      <a:pPr algn="just" rtl="1">
                        <a:spcAft>
                          <a:spcPts val="0"/>
                        </a:spcAft>
                      </a:pPr>
                      <a:r>
                        <a:rPr lang="he-IL" sz="1600" dirty="0">
                          <a:effectLst/>
                        </a:rPr>
                        <a:t>למרות שהעברית היא השפה הרשמית בישראל, לשפה הערבית יש מעמד מיוחד כחלק מזהותם הערבית של הלאום הערבי במדינת ישראל.</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xmlns="" val="1597132880"/>
                  </a:ext>
                </a:extLst>
              </a:tr>
              <a:tr h="466055">
                <a:tc>
                  <a:txBody>
                    <a:bodyPr/>
                    <a:lstStyle/>
                    <a:p>
                      <a:pPr algn="just" rtl="1">
                        <a:spcAft>
                          <a:spcPts val="0"/>
                        </a:spcAft>
                      </a:pPr>
                      <a:r>
                        <a:rPr lang="he-IL" sz="1600" dirty="0">
                          <a:effectLst/>
                        </a:rPr>
                        <a:t>המדינה תהיה פתוחה לעלייה יהודית ולקיבוץ גלויות</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מגילת העצמאות</a:t>
                      </a:r>
                      <a:endParaRPr lang="en-US" sz="1600" dirty="0">
                        <a:solidFill>
                          <a:srgbClr val="FF0000"/>
                        </a:solidFill>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xmlns="" val="2006364323"/>
                  </a:ext>
                </a:extLst>
              </a:tr>
              <a:tr h="699083">
                <a:tc>
                  <a:txBody>
                    <a:bodyPr/>
                    <a:lstStyle/>
                    <a:p>
                      <a:pPr algn="just" rtl="1">
                        <a:spcAft>
                          <a:spcPts val="0"/>
                        </a:spcAft>
                      </a:pPr>
                      <a:r>
                        <a:rPr lang="he-IL" sz="1600">
                          <a:effectLst/>
                        </a:rPr>
                        <a:t>המדינה תשקוד על הבטחת שלומם של בני העם היהודי ושל אזרחיה הנתונים בצרה ובשביה בשל יהדותם או בשל אזרחותם.</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הזכות לחיים ולביטחון</a:t>
                      </a:r>
                      <a:endParaRPr lang="en-US" sz="1600" dirty="0">
                        <a:solidFill>
                          <a:srgbClr val="FF0000"/>
                        </a:solidFill>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xmlns="" val="4286411242"/>
                  </a:ext>
                </a:extLst>
              </a:tr>
              <a:tr h="466055">
                <a:tc>
                  <a:txBody>
                    <a:bodyPr/>
                    <a:lstStyle/>
                    <a:p>
                      <a:pPr algn="just" rtl="1">
                        <a:spcAft>
                          <a:spcPts val="0"/>
                        </a:spcAft>
                      </a:pPr>
                      <a:r>
                        <a:rPr lang="he-IL" sz="1600">
                          <a:effectLst/>
                        </a:rPr>
                        <a:t>המדינה תפעל בתפוצות לשימור הזיקה בין המדינה ובין בני העם היהודי</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יחסי מדינת ישראל והתפוצות</a:t>
                      </a:r>
                      <a:endParaRPr lang="en-US" sz="1600" dirty="0">
                        <a:solidFill>
                          <a:srgbClr val="FF0000"/>
                        </a:solidFill>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xmlns="" val="4116940195"/>
                  </a:ext>
                </a:extLst>
              </a:tr>
              <a:tr h="699083">
                <a:tc>
                  <a:txBody>
                    <a:bodyPr/>
                    <a:lstStyle/>
                    <a:p>
                      <a:pPr algn="just" rtl="1">
                        <a:spcAft>
                          <a:spcPts val="0"/>
                        </a:spcAft>
                      </a:pPr>
                      <a:r>
                        <a:rPr lang="he-IL" sz="1600">
                          <a:effectLst/>
                        </a:rPr>
                        <a:t>המדינה תפעל לשימור המורשת התרבותית, ההיסטורית והדתית של העם היהודי  בקרב יהדות התפוצות.</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a:effectLst/>
                        </a:rPr>
                        <a:t> </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xmlns="" val="2802107635"/>
                  </a:ext>
                </a:extLst>
              </a:tr>
              <a:tr h="699083">
                <a:tc>
                  <a:txBody>
                    <a:bodyPr/>
                    <a:lstStyle/>
                    <a:p>
                      <a:pPr algn="just" rtl="1">
                        <a:spcAft>
                          <a:spcPts val="0"/>
                        </a:spcAft>
                      </a:pPr>
                      <a:r>
                        <a:rPr lang="he-IL" sz="1600">
                          <a:effectLst/>
                        </a:rPr>
                        <a:t>המדינה רואה בפיתוח התיישבות יהודית ערך לאומי, ותפעל על מנת לעודד ולקדם הקמה וביסוס שלה</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מאפייני ישראל כמדינה יהודית במרחב הציבורי:</a:t>
                      </a:r>
                      <a:endParaRPr lang="en-US" sz="1600" dirty="0">
                        <a:solidFill>
                          <a:srgbClr val="FF0000"/>
                        </a:solidFill>
                        <a:effectLst/>
                      </a:endParaRPr>
                    </a:p>
                    <a:p>
                      <a:pPr algn="just" rtl="1">
                        <a:spcAft>
                          <a:spcPts val="0"/>
                        </a:spcAft>
                      </a:pPr>
                      <a:r>
                        <a:rPr lang="he-IL" sz="1600" dirty="0">
                          <a:effectLst/>
                        </a:rPr>
                        <a:t>חוק יסוד: מנהל מקרקעי ישראל</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xmlns="" val="2937235355"/>
                  </a:ext>
                </a:extLst>
              </a:tr>
              <a:tr h="699083">
                <a:tc>
                  <a:txBody>
                    <a:bodyPr/>
                    <a:lstStyle/>
                    <a:p>
                      <a:pPr algn="just" rtl="1">
                        <a:spcAft>
                          <a:spcPts val="0"/>
                        </a:spcAft>
                      </a:pPr>
                      <a:r>
                        <a:rPr lang="he-IL" sz="1600">
                          <a:effectLst/>
                        </a:rPr>
                        <a:t>הלוח העברי הוא לוח רשמי של המדינה ולצדו ישמש הלוח הלועזי כלוח רשמי; השימוש בלוח העברי ובלוח הלועזי ייקבע בחוק</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מאפייני ישראל כמדינה יהודית במרחב הציבורי:</a:t>
                      </a:r>
                      <a:endParaRPr lang="en-US" sz="1600" dirty="0">
                        <a:solidFill>
                          <a:srgbClr val="FF0000"/>
                        </a:solidFill>
                        <a:effectLst/>
                      </a:endParaRPr>
                    </a:p>
                    <a:p>
                      <a:pPr algn="just" rtl="1">
                        <a:spcAft>
                          <a:spcPts val="0"/>
                        </a:spcAft>
                      </a:pPr>
                      <a:r>
                        <a:rPr lang="he-IL" sz="1600" dirty="0">
                          <a:effectLst/>
                        </a:rPr>
                        <a:t>לוח השנה העברי הוא לוח רשמי במדינת ישראל.</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xmlns="" val="379128"/>
                  </a:ext>
                </a:extLst>
              </a:tr>
              <a:tr h="466055">
                <a:tc>
                  <a:txBody>
                    <a:bodyPr/>
                    <a:lstStyle/>
                    <a:p>
                      <a:pPr algn="just" rtl="1">
                        <a:spcAft>
                          <a:spcPts val="0"/>
                        </a:spcAft>
                      </a:pPr>
                      <a:r>
                        <a:rPr lang="he-IL" sz="1600">
                          <a:effectLst/>
                        </a:rPr>
                        <a:t>יום העצמאות הוא יום החג הלאומי הרשמי של המדינה</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effectLst/>
                        </a:rPr>
                        <a:t> </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xmlns="" val="3588626035"/>
                  </a:ext>
                </a:extLst>
              </a:tr>
            </a:tbl>
          </a:graphicData>
        </a:graphic>
      </p:graphicFrame>
    </p:spTree>
    <p:extLst>
      <p:ext uri="{BB962C8B-B14F-4D97-AF65-F5344CB8AC3E}">
        <p14:creationId xmlns:p14="http://schemas.microsoft.com/office/powerpoint/2010/main" val="154849454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3">
            <a:extLst>
              <a:ext uri="{FF2B5EF4-FFF2-40B4-BE49-F238E27FC236}">
                <a16:creationId xmlns:a16="http://schemas.microsoft.com/office/drawing/2014/main" xmlns="" id="{AF06BEAE-5D5F-47BA-B9F5-5B727B6724FC}"/>
              </a:ext>
            </a:extLst>
          </p:cNvPr>
          <p:cNvGraphicFramePr>
            <a:graphicFrameLocks noGrp="1"/>
          </p:cNvGraphicFramePr>
          <p:nvPr>
            <p:extLst>
              <p:ext uri="{D42A27DB-BD31-4B8C-83A1-F6EECF244321}">
                <p14:modId xmlns:p14="http://schemas.microsoft.com/office/powerpoint/2010/main" val="363218609"/>
              </p:ext>
            </p:extLst>
          </p:nvPr>
        </p:nvGraphicFramePr>
        <p:xfrm>
          <a:off x="1895912" y="453006"/>
          <a:ext cx="8498048" cy="5494788"/>
        </p:xfrm>
        <a:graphic>
          <a:graphicData uri="http://schemas.openxmlformats.org/drawingml/2006/table">
            <a:tbl>
              <a:tblPr rtl="1" firstRow="1" firstCol="1" bandRow="1">
                <a:tableStyleId>{5940675A-B579-460E-94D1-54222C63F5DA}</a:tableStyleId>
              </a:tblPr>
              <a:tblGrid>
                <a:gridCol w="4248535">
                  <a:extLst>
                    <a:ext uri="{9D8B030D-6E8A-4147-A177-3AD203B41FA5}">
                      <a16:colId xmlns:a16="http://schemas.microsoft.com/office/drawing/2014/main" xmlns="" val="992615148"/>
                    </a:ext>
                  </a:extLst>
                </a:gridCol>
                <a:gridCol w="4249513">
                  <a:extLst>
                    <a:ext uri="{9D8B030D-6E8A-4147-A177-3AD203B41FA5}">
                      <a16:colId xmlns:a16="http://schemas.microsoft.com/office/drawing/2014/main" xmlns="" val="2271360538"/>
                    </a:ext>
                  </a:extLst>
                </a:gridCol>
              </a:tblGrid>
              <a:tr h="1831596">
                <a:tc>
                  <a:txBody>
                    <a:bodyPr/>
                    <a:lstStyle/>
                    <a:p>
                      <a:pPr algn="just" rtl="1">
                        <a:spcAft>
                          <a:spcPts val="0"/>
                        </a:spcAft>
                      </a:pPr>
                      <a:r>
                        <a:rPr lang="he-IL" sz="2000">
                          <a:effectLst/>
                        </a:rPr>
                        <a:t>יום הזיכרון לחללי מערכות ישראל ויום הזיכרון לשואה ולגבורה הם ימי זיכרון רשמיים של המדינה</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just" rtl="1">
                        <a:spcAft>
                          <a:spcPts val="0"/>
                        </a:spcAft>
                      </a:pPr>
                      <a:r>
                        <a:rPr lang="he-IL" sz="2000" dirty="0">
                          <a:solidFill>
                            <a:srgbClr val="FF0000"/>
                          </a:solidFill>
                          <a:effectLst/>
                        </a:rPr>
                        <a:t>מאפייני ישראל כמדינה יהודית במרחב הציבורי:</a:t>
                      </a:r>
                      <a:endParaRPr lang="en-US" sz="2000" dirty="0">
                        <a:solidFill>
                          <a:srgbClr val="FF0000"/>
                        </a:solidFill>
                        <a:effectLst/>
                      </a:endParaRPr>
                    </a:p>
                    <a:p>
                      <a:pPr algn="just" rtl="1">
                        <a:spcAft>
                          <a:spcPts val="0"/>
                        </a:spcAft>
                      </a:pPr>
                      <a:r>
                        <a:rPr lang="he-IL" sz="2000" dirty="0">
                          <a:effectLst/>
                        </a:rPr>
                        <a:t>יום הזיכרון לשואה ולגבורה הוא חוק שמאפיין את ישראל כמדינה יהודית בשל הקשר ההיסטורי של היהודים אל השואה.</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980592728"/>
                  </a:ext>
                </a:extLst>
              </a:tr>
              <a:tr h="2289495">
                <a:tc>
                  <a:txBody>
                    <a:bodyPr/>
                    <a:lstStyle/>
                    <a:p>
                      <a:pPr algn="just" rtl="1">
                        <a:spcAft>
                          <a:spcPts val="0"/>
                        </a:spcAft>
                      </a:pPr>
                      <a:r>
                        <a:rPr lang="he-IL" sz="2000">
                          <a:effectLst/>
                        </a:rPr>
                        <a:t>שבת ומועדי ישראל הם ימי המנוחה הקבועים במדינה; למי שאינם יהודים זכות לקיים את ימי המנוחה בשבתם ובחגיהם; פרטים לעניין זה ייקבעו בחוק</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just" rtl="1">
                        <a:spcAft>
                          <a:spcPts val="0"/>
                        </a:spcAft>
                      </a:pPr>
                      <a:r>
                        <a:rPr lang="he-IL" sz="2000" dirty="0">
                          <a:solidFill>
                            <a:srgbClr val="FF0000"/>
                          </a:solidFill>
                          <a:effectLst/>
                        </a:rPr>
                        <a:t>מאפייני ישראל כמדינה יהודית במרחב הציבורי:</a:t>
                      </a:r>
                      <a:endParaRPr lang="en-US" sz="2000" dirty="0">
                        <a:solidFill>
                          <a:srgbClr val="FF0000"/>
                        </a:solidFill>
                        <a:effectLst/>
                      </a:endParaRPr>
                    </a:p>
                    <a:p>
                      <a:pPr algn="just" rtl="1">
                        <a:spcAft>
                          <a:spcPts val="0"/>
                        </a:spcAft>
                      </a:pPr>
                      <a:r>
                        <a:rPr lang="he-IL" sz="2000" dirty="0">
                          <a:effectLst/>
                        </a:rPr>
                        <a:t>חוק שעות העבודה והמנוחה קובע כי שבת הוא יום המנוחה במדינת ישראל. מי שאינו יהודי זכאי ליום המנוחה שלו עפ"י דתו (פלורליזם, זכויות הקבוצה).</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4206321073"/>
                  </a:ext>
                </a:extLst>
              </a:tr>
              <a:tr h="1373697">
                <a:tc>
                  <a:txBody>
                    <a:bodyPr/>
                    <a:lstStyle/>
                    <a:p>
                      <a:pPr algn="just" rtl="1">
                        <a:spcAft>
                          <a:spcPts val="0"/>
                        </a:spcAft>
                      </a:pPr>
                      <a:r>
                        <a:rPr lang="he-IL" sz="2000">
                          <a:effectLst/>
                        </a:rPr>
                        <a:t>אין לשנות חוק-יסוד זה אלא בחוק-יסוד שהתקבל ברוב של חברי הכנסת</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just" rtl="1">
                        <a:spcAft>
                          <a:spcPts val="0"/>
                        </a:spcAft>
                      </a:pPr>
                      <a:r>
                        <a:rPr lang="he-IL" sz="2000" dirty="0">
                          <a:solidFill>
                            <a:srgbClr val="FF0000"/>
                          </a:solidFill>
                          <a:effectLst/>
                        </a:rPr>
                        <a:t>עקרון הכרעת הרב:</a:t>
                      </a:r>
                      <a:endParaRPr lang="en-US" sz="2000" dirty="0">
                        <a:solidFill>
                          <a:srgbClr val="FF0000"/>
                        </a:solidFill>
                        <a:effectLst/>
                      </a:endParaRPr>
                    </a:p>
                    <a:p>
                      <a:pPr algn="just" rtl="1">
                        <a:spcAft>
                          <a:spcPts val="0"/>
                        </a:spcAft>
                      </a:pPr>
                      <a:r>
                        <a:rPr lang="he-IL" sz="2000" dirty="0">
                          <a:effectLst/>
                        </a:rPr>
                        <a:t>פסקת ההתגברות שמחייבת רוב כדי לשנות את החוק</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4157952100"/>
                  </a:ext>
                </a:extLst>
              </a:tr>
            </a:tbl>
          </a:graphicData>
        </a:graphic>
      </p:graphicFrame>
    </p:spTree>
    <p:extLst>
      <p:ext uri="{BB962C8B-B14F-4D97-AF65-F5344CB8AC3E}">
        <p14:creationId xmlns:p14="http://schemas.microsoft.com/office/powerpoint/2010/main" val="103442399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B4D6FA26-6BD0-4C00-AA42-5E2E4E15ABBD}"/>
              </a:ext>
            </a:extLst>
          </p:cNvPr>
          <p:cNvSpPr>
            <a:spLocks noGrp="1"/>
          </p:cNvSpPr>
          <p:nvPr>
            <p:ph type="title"/>
          </p:nvPr>
        </p:nvSpPr>
        <p:spPr>
          <a:xfrm>
            <a:off x="838200" y="365125"/>
            <a:ext cx="10515600" cy="784167"/>
          </a:xfrm>
        </p:spPr>
        <p:txBody>
          <a:bodyPr>
            <a:normAutofit fontScale="90000"/>
          </a:bodyPr>
          <a:lstStyle/>
          <a:p>
            <a:pPr algn="r" rtl="1"/>
            <a:r>
              <a:rPr lang="he-IL" dirty="0"/>
              <a:t>המחלוקת סביב החוק</a:t>
            </a:r>
          </a:p>
        </p:txBody>
      </p:sp>
      <p:graphicFrame>
        <p:nvGraphicFramePr>
          <p:cNvPr id="4" name="טבלה 3">
            <a:extLst>
              <a:ext uri="{FF2B5EF4-FFF2-40B4-BE49-F238E27FC236}">
                <a16:creationId xmlns:a16="http://schemas.microsoft.com/office/drawing/2014/main" xmlns="" id="{52F079CD-B61B-40F9-854C-B8D26B6912CE}"/>
              </a:ext>
            </a:extLst>
          </p:cNvPr>
          <p:cNvGraphicFramePr>
            <a:graphicFrameLocks noGrp="1"/>
          </p:cNvGraphicFramePr>
          <p:nvPr>
            <p:extLst>
              <p:ext uri="{D42A27DB-BD31-4B8C-83A1-F6EECF244321}">
                <p14:modId xmlns:p14="http://schemas.microsoft.com/office/powerpoint/2010/main" val="1617250897"/>
              </p:ext>
            </p:extLst>
          </p:nvPr>
        </p:nvGraphicFramePr>
        <p:xfrm>
          <a:off x="1786855" y="1484851"/>
          <a:ext cx="8867163" cy="4907560"/>
        </p:xfrm>
        <a:graphic>
          <a:graphicData uri="http://schemas.openxmlformats.org/drawingml/2006/table">
            <a:tbl>
              <a:tblPr rtl="1" firstRow="1" firstCol="1" bandRow="1">
                <a:tableStyleId>{5940675A-B579-460E-94D1-54222C63F5DA}</a:tableStyleId>
              </a:tblPr>
              <a:tblGrid>
                <a:gridCol w="4433071">
                  <a:extLst>
                    <a:ext uri="{9D8B030D-6E8A-4147-A177-3AD203B41FA5}">
                      <a16:colId xmlns:a16="http://schemas.microsoft.com/office/drawing/2014/main" xmlns="" val="1134910973"/>
                    </a:ext>
                  </a:extLst>
                </a:gridCol>
                <a:gridCol w="4434092">
                  <a:extLst>
                    <a:ext uri="{9D8B030D-6E8A-4147-A177-3AD203B41FA5}">
                      <a16:colId xmlns:a16="http://schemas.microsoft.com/office/drawing/2014/main" xmlns="" val="2012075018"/>
                    </a:ext>
                  </a:extLst>
                </a:gridCol>
              </a:tblGrid>
              <a:tr h="4907560">
                <a:tc>
                  <a:txBody>
                    <a:bodyPr/>
                    <a:lstStyle/>
                    <a:p>
                      <a:pPr algn="just" rtl="1">
                        <a:spcAft>
                          <a:spcPts val="0"/>
                        </a:spcAft>
                      </a:pPr>
                      <a:r>
                        <a:rPr lang="he-IL" sz="2000" dirty="0">
                          <a:effectLst/>
                        </a:rPr>
                        <a:t>החוק מעדיף את הלאום היהודי על-פני הלאום הערבי ולכן הוא מפלה.</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solidFill>
                      <a:schemeClr val="accent4">
                        <a:lumMod val="40000"/>
                        <a:lumOff val="60000"/>
                      </a:schemeClr>
                    </a:solidFill>
                  </a:tcPr>
                </a:tc>
                <a:tc>
                  <a:txBody>
                    <a:bodyPr/>
                    <a:lstStyle/>
                    <a:p>
                      <a:pPr algn="just" rtl="1">
                        <a:spcAft>
                          <a:spcPts val="0"/>
                        </a:spcAft>
                      </a:pPr>
                      <a:r>
                        <a:rPr lang="he-IL" sz="2000" dirty="0">
                          <a:effectLst/>
                        </a:rPr>
                        <a:t>אכן החוק מגדיר את ישראל כמדינת לאום של העם היהודי ובכך באמת מעדיף את הלאום היהודי מאשר את הלאום הערבי. אלא שגם חוק השבות הוא חוק שמעדיף את היהודים על-פני הערבים.</a:t>
                      </a:r>
                    </a:p>
                    <a:p>
                      <a:pPr algn="just" rtl="1">
                        <a:spcAft>
                          <a:spcPts val="0"/>
                        </a:spcAft>
                      </a:pPr>
                      <a:endParaRPr lang="en-US" sz="2000" dirty="0">
                        <a:effectLst/>
                      </a:endParaRPr>
                    </a:p>
                    <a:p>
                      <a:pPr algn="just" rtl="1">
                        <a:spcAft>
                          <a:spcPts val="0"/>
                        </a:spcAft>
                      </a:pPr>
                      <a:r>
                        <a:rPr lang="he-IL" sz="2000" dirty="0">
                          <a:effectLst/>
                        </a:rPr>
                        <a:t>בשני המקרים התשובה היא שחוק השבות וגם חוק היסוד הזה הנם בגדר של "הבחנה מותרת", כאשר מבחינה המדינה בשונות של בני הלאום היהודי חסר המדינה לבין בני הלאום הערבי שמדינות רבות להם. </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solidFill>
                      <a:srgbClr val="99CCFF"/>
                    </a:solidFill>
                  </a:tcPr>
                </a:tc>
                <a:extLst>
                  <a:ext uri="{0D108BD9-81ED-4DB2-BD59-A6C34878D82A}">
                    <a16:rowId xmlns:a16="http://schemas.microsoft.com/office/drawing/2014/main" xmlns="" val="2627589767"/>
                  </a:ext>
                </a:extLst>
              </a:tr>
            </a:tbl>
          </a:graphicData>
        </a:graphic>
      </p:graphicFrame>
    </p:spTree>
    <p:extLst>
      <p:ext uri="{BB962C8B-B14F-4D97-AF65-F5344CB8AC3E}">
        <p14:creationId xmlns:p14="http://schemas.microsoft.com/office/powerpoint/2010/main" val="265589374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3">
            <a:extLst>
              <a:ext uri="{FF2B5EF4-FFF2-40B4-BE49-F238E27FC236}">
                <a16:creationId xmlns:a16="http://schemas.microsoft.com/office/drawing/2014/main" xmlns="" id="{4BC31EE6-ED78-4F63-8E78-81CF75959D9E}"/>
              </a:ext>
            </a:extLst>
          </p:cNvPr>
          <p:cNvGraphicFramePr>
            <a:graphicFrameLocks noGrp="1"/>
          </p:cNvGraphicFramePr>
          <p:nvPr>
            <p:extLst>
              <p:ext uri="{D42A27DB-BD31-4B8C-83A1-F6EECF244321}">
                <p14:modId xmlns:p14="http://schemas.microsoft.com/office/powerpoint/2010/main" val="990876852"/>
              </p:ext>
            </p:extLst>
          </p:nvPr>
        </p:nvGraphicFramePr>
        <p:xfrm>
          <a:off x="1132514" y="520117"/>
          <a:ext cx="10075178" cy="5956184"/>
        </p:xfrm>
        <a:graphic>
          <a:graphicData uri="http://schemas.openxmlformats.org/drawingml/2006/table">
            <a:tbl>
              <a:tblPr rtl="1" firstRow="1" firstCol="1" bandRow="1">
                <a:tableStyleId>{5940675A-B579-460E-94D1-54222C63F5DA}</a:tableStyleId>
              </a:tblPr>
              <a:tblGrid>
                <a:gridCol w="5037009">
                  <a:extLst>
                    <a:ext uri="{9D8B030D-6E8A-4147-A177-3AD203B41FA5}">
                      <a16:colId xmlns:a16="http://schemas.microsoft.com/office/drawing/2014/main" xmlns="" val="2809655905"/>
                    </a:ext>
                  </a:extLst>
                </a:gridCol>
                <a:gridCol w="5038169">
                  <a:extLst>
                    <a:ext uri="{9D8B030D-6E8A-4147-A177-3AD203B41FA5}">
                      <a16:colId xmlns:a16="http://schemas.microsoft.com/office/drawing/2014/main" xmlns="" val="1817992727"/>
                    </a:ext>
                  </a:extLst>
                </a:gridCol>
              </a:tblGrid>
              <a:tr h="3828975">
                <a:tc>
                  <a:txBody>
                    <a:bodyPr/>
                    <a:lstStyle/>
                    <a:p>
                      <a:pPr algn="just" rtl="1">
                        <a:spcAft>
                          <a:spcPts val="0"/>
                        </a:spcAft>
                      </a:pPr>
                      <a:r>
                        <a:rPr lang="he-IL" sz="2000" dirty="0">
                          <a:effectLst/>
                        </a:rPr>
                        <a:t>החוק אינו שוויוני, כיוון שהוא מעדיף את השפה העברית ולמעשה מוחק את היות השפה הערבית כשפה שנייה.</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solidFill>
                      <a:schemeClr val="accent4">
                        <a:lumMod val="40000"/>
                        <a:lumOff val="60000"/>
                      </a:schemeClr>
                    </a:solidFill>
                  </a:tcPr>
                </a:tc>
                <a:tc>
                  <a:txBody>
                    <a:bodyPr/>
                    <a:lstStyle/>
                    <a:p>
                      <a:pPr algn="just" rtl="1">
                        <a:spcAft>
                          <a:spcPts val="0"/>
                        </a:spcAft>
                      </a:pPr>
                      <a:r>
                        <a:rPr lang="he-IL" sz="2000" dirty="0">
                          <a:effectLst/>
                        </a:rPr>
                        <a:t>החוק אינו פוגע במעמד השפה הערבית. </a:t>
                      </a:r>
                      <a:endParaRPr lang="en-US" sz="2000" dirty="0">
                        <a:effectLst/>
                      </a:endParaRPr>
                    </a:p>
                    <a:p>
                      <a:pPr algn="just" rtl="1">
                        <a:spcAft>
                          <a:spcPts val="0"/>
                        </a:spcAft>
                      </a:pPr>
                      <a:r>
                        <a:rPr lang="he-IL" sz="2000" dirty="0">
                          <a:effectLst/>
                        </a:rPr>
                        <a:t>עד היום לא היה חוק שמגדיר את הערבית כשפה שנייה כי לא היה חוק שהגדיר את העברית כשפה ראשונה. בחוק נכתב במפורש שלא תהיה פגיעה במעמד הקיים של השפה הערבית במרחב הציבורי ובמוסדות. </a:t>
                      </a:r>
                      <a:endParaRPr lang="en-US" sz="2000" dirty="0">
                        <a:effectLst/>
                      </a:endParaRPr>
                    </a:p>
                    <a:p>
                      <a:pPr algn="just" rtl="1">
                        <a:spcAft>
                          <a:spcPts val="0"/>
                        </a:spcAft>
                      </a:pPr>
                      <a:r>
                        <a:rPr lang="he-IL" sz="2000" dirty="0">
                          <a:effectLst/>
                        </a:rPr>
                        <a:t>החוק לא עוסק בנושא השוויון כיוון שאין זה נושא החוק. יש לחוקק חוק יסוד שיעסוק בנושא השוויון בנפרד.</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solidFill>
                      <a:srgbClr val="99CCFF"/>
                    </a:solidFill>
                  </a:tcPr>
                </a:tc>
                <a:extLst>
                  <a:ext uri="{0D108BD9-81ED-4DB2-BD59-A6C34878D82A}">
                    <a16:rowId xmlns:a16="http://schemas.microsoft.com/office/drawing/2014/main" xmlns="" val="1965234629"/>
                  </a:ext>
                </a:extLst>
              </a:tr>
              <a:tr h="2127209">
                <a:tc>
                  <a:txBody>
                    <a:bodyPr/>
                    <a:lstStyle/>
                    <a:p>
                      <a:pPr algn="just" rtl="1">
                        <a:spcAft>
                          <a:spcPts val="0"/>
                        </a:spcAft>
                      </a:pPr>
                      <a:r>
                        <a:rPr lang="he-IL" sz="2000" dirty="0">
                          <a:effectLst/>
                        </a:rPr>
                        <a:t>החוק פוגע בזכויות המיעוט, או לכל הפחות אינו מתעסק בכך.</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solidFill>
                      <a:schemeClr val="accent4">
                        <a:lumMod val="40000"/>
                        <a:lumOff val="60000"/>
                      </a:schemeClr>
                    </a:solidFill>
                  </a:tcPr>
                </a:tc>
                <a:tc>
                  <a:txBody>
                    <a:bodyPr/>
                    <a:lstStyle/>
                    <a:p>
                      <a:pPr algn="just" rtl="1">
                        <a:spcAft>
                          <a:spcPts val="0"/>
                        </a:spcAft>
                      </a:pPr>
                      <a:r>
                        <a:rPr lang="he-IL" sz="2000" dirty="0">
                          <a:effectLst/>
                        </a:rPr>
                        <a:t>החוק אינו פוגע בזכויות הקבוצה כיוון שאינו מתעסק לא בשלילה של זכויות ולא במתן של זכויות קבוצה. נכון לחוקק חוק יסוד נפרד שיגדיר את זכויות הקבוצה והמיעוט של החברה הערבית בישראל, אך אין לזה קשר אל החוק הנ"ל.</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solidFill>
                      <a:srgbClr val="99CCFF"/>
                    </a:solidFill>
                  </a:tcPr>
                </a:tc>
                <a:extLst>
                  <a:ext uri="{0D108BD9-81ED-4DB2-BD59-A6C34878D82A}">
                    <a16:rowId xmlns:a16="http://schemas.microsoft.com/office/drawing/2014/main" xmlns="" val="4141851059"/>
                  </a:ext>
                </a:extLst>
              </a:tr>
            </a:tbl>
          </a:graphicData>
        </a:graphic>
      </p:graphicFrame>
    </p:spTree>
    <p:extLst>
      <p:ext uri="{BB962C8B-B14F-4D97-AF65-F5344CB8AC3E}">
        <p14:creationId xmlns:p14="http://schemas.microsoft.com/office/powerpoint/2010/main" val="376927163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selective focus photography of purple grape fruit">
            <a:extLst>
              <a:ext uri="{FF2B5EF4-FFF2-40B4-BE49-F238E27FC236}">
                <a16:creationId xmlns:a16="http://schemas.microsoft.com/office/drawing/2014/main" xmlns="" id="{805B199C-8D21-434F-97CA-EBB243B9117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1" b="15708"/>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xmlns="" id="{8F51725E-A483-43B2-A6F2-C44F502FE0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xmlns="" id="{897F4151-CDA8-4395-9361-391E69B4B5FC}"/>
              </a:ext>
            </a:extLst>
          </p:cNvPr>
          <p:cNvSpPr>
            <a:spLocks noGrp="1"/>
          </p:cNvSpPr>
          <p:nvPr>
            <p:ph type="ctrTitle"/>
          </p:nvPr>
        </p:nvSpPr>
        <p:spPr>
          <a:xfrm>
            <a:off x="192947" y="1122363"/>
            <a:ext cx="11643919" cy="3063240"/>
          </a:xfrm>
        </p:spPr>
        <p:txBody>
          <a:bodyPr>
            <a:normAutofit/>
          </a:bodyPr>
          <a:lstStyle/>
          <a:p>
            <a:pPr algn="ctr">
              <a:lnSpc>
                <a:spcPct val="90000"/>
              </a:lnSpc>
            </a:pPr>
            <a:r>
              <a:rPr lang="he-IL" sz="10800" b="1" dirty="0">
                <a:ln>
                  <a:solidFill>
                    <a:sysClr val="windowText" lastClr="000000"/>
                  </a:solidFill>
                </a:ln>
                <a:solidFill>
                  <a:schemeClr val="bg1"/>
                </a:solidFill>
                <a:effectLst>
                  <a:outerShdw blurRad="38100" dist="38100" dir="2700000" algn="tl">
                    <a:srgbClr val="000000">
                      <a:alpha val="43137"/>
                    </a:srgbClr>
                  </a:outerShdw>
                </a:effectLst>
              </a:rPr>
              <a:t>אשכול </a:t>
            </a:r>
            <a:br>
              <a:rPr lang="he-IL" sz="10800" b="1" dirty="0">
                <a:ln>
                  <a:solidFill>
                    <a:sysClr val="windowText" lastClr="000000"/>
                  </a:solidFill>
                </a:ln>
                <a:solidFill>
                  <a:schemeClr val="bg1"/>
                </a:solidFill>
                <a:effectLst>
                  <a:outerShdw blurRad="38100" dist="38100" dir="2700000" algn="tl">
                    <a:srgbClr val="000000">
                      <a:alpha val="43137"/>
                    </a:srgbClr>
                  </a:outerShdw>
                </a:effectLst>
              </a:rPr>
            </a:br>
            <a:r>
              <a:rPr lang="he-IL" sz="10800" b="1" dirty="0">
                <a:ln>
                  <a:solidFill>
                    <a:sysClr val="windowText" lastClr="000000"/>
                  </a:solidFill>
                </a:ln>
                <a:solidFill>
                  <a:schemeClr val="bg1"/>
                </a:solidFill>
                <a:effectLst>
                  <a:outerShdw blurRad="38100" dist="38100" dir="2700000" algn="tl">
                    <a:srgbClr val="000000">
                      <a:alpha val="43137"/>
                    </a:srgbClr>
                  </a:outerShdw>
                </a:effectLst>
              </a:rPr>
              <a:t>העולם היהודי</a:t>
            </a:r>
          </a:p>
        </p:txBody>
      </p:sp>
      <p:sp>
        <p:nvSpPr>
          <p:cNvPr id="75" name="Rectangle 6">
            <a:extLst>
              <a:ext uri="{FF2B5EF4-FFF2-40B4-BE49-F238E27FC236}">
                <a16:creationId xmlns:a16="http://schemas.microsoft.com/office/drawing/2014/main" xmlns=""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779865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6453CD6-ACC8-4C25-8D21-B05A7BA2C795}"/>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a:t>הקבוצה החילונית</a:t>
            </a:r>
          </a:p>
        </p:txBody>
      </p:sp>
      <p:sp>
        <p:nvSpPr>
          <p:cNvPr id="76"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B9BC6E"/>
          </a:solidFill>
          <a:ln w="38100" cap="rnd">
            <a:solidFill>
              <a:srgbClr val="B9BC6E"/>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1BE93524-00E3-47C2-8DDC-5630E3D99F5C}"/>
              </a:ext>
            </a:extLst>
          </p:cNvPr>
          <p:cNvSpPr>
            <a:spLocks noGrp="1"/>
          </p:cNvSpPr>
          <p:nvPr>
            <p:ph idx="1"/>
          </p:nvPr>
        </p:nvSpPr>
        <p:spPr>
          <a:xfrm>
            <a:off x="234892" y="2755452"/>
            <a:ext cx="4991449" cy="3957670"/>
          </a:xfrm>
        </p:spPr>
        <p:txBody>
          <a:bodyPr>
            <a:normAutofit fontScale="92500"/>
          </a:bodyPr>
          <a:lstStyle/>
          <a:p>
            <a:pPr algn="r" rtl="1">
              <a:lnSpc>
                <a:spcPct val="100000"/>
              </a:lnSpc>
            </a:pPr>
            <a:r>
              <a:rPr lang="he-IL" sz="2000" dirty="0"/>
              <a:t>הקבוצה מהווה כשליש מהיהודים בישראל. הזהות של הקבוצה היא </a:t>
            </a:r>
            <a:r>
              <a:rPr lang="he-IL" sz="2000" u="sng" dirty="0"/>
              <a:t>זהות אזרחית וזהות לאומית-תרבותית</a:t>
            </a:r>
            <a:r>
              <a:rPr lang="he-IL" sz="2000" dirty="0"/>
              <a:t>.</a:t>
            </a:r>
            <a:endParaRPr lang="en-US" sz="2000" i="1" dirty="0"/>
          </a:p>
          <a:p>
            <a:pPr algn="r" rtl="1">
              <a:lnSpc>
                <a:spcPct val="100000"/>
              </a:lnSpc>
            </a:pPr>
            <a:r>
              <a:rPr lang="he-IL" sz="2000" dirty="0"/>
              <a:t>קבוצה זו רואה חשיבות בזיקה לתרבות ולמסורת היהודית, אבל לא אל האופי הדתי שלה אלא אל האופי הלאומי שלה. היא מרגישה שייכות ליהדות מבחינה לאומית ולא מבחינה דתית.</a:t>
            </a:r>
            <a:endParaRPr lang="en-US" sz="2000" i="1" dirty="0"/>
          </a:p>
          <a:p>
            <a:pPr algn="r" rtl="1">
              <a:lnSpc>
                <a:spcPct val="100000"/>
              </a:lnSpc>
            </a:pPr>
            <a:r>
              <a:rPr lang="he-IL" sz="2000" dirty="0"/>
              <a:t>קבוצה זו רואה את ישראל כמדינה יהודית ודמוקרטית, אבל בלי שייכות לדת היהודית. לכן יראו בסמלים של המדינה קשר למסורת ולמורשת התרבותית היהודית, בלי פרשנות דתית.</a:t>
            </a:r>
            <a:endParaRPr lang="en-US" sz="2000" i="1" dirty="0"/>
          </a:p>
          <a:p>
            <a:pPr algn="r" rtl="1">
              <a:lnSpc>
                <a:spcPct val="100000"/>
              </a:lnSpc>
            </a:pPr>
            <a:r>
              <a:rPr lang="he-IL" sz="2000" dirty="0"/>
              <a:t>בנוסף, 3%-5% מגדירים עצמם כאנטי-דתיים.</a:t>
            </a:r>
            <a:endParaRPr lang="en-US" sz="2000" i="1" dirty="0"/>
          </a:p>
        </p:txBody>
      </p:sp>
      <p:pic>
        <p:nvPicPr>
          <p:cNvPr id="21506" name="Picture 2" descr="תמונה קשורה">
            <a:extLst>
              <a:ext uri="{FF2B5EF4-FFF2-40B4-BE49-F238E27FC236}">
                <a16:creationId xmlns:a16="http://schemas.microsoft.com/office/drawing/2014/main" xmlns="" id="{E33768CC-438C-4F7F-9773-2C7F738C61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61" r="2211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85289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40947285-F839-447C-8C09-4141897D05ED}"/>
              </a:ext>
            </a:extLst>
          </p:cNvPr>
          <p:cNvSpPr>
            <a:spLocks noGrp="1"/>
          </p:cNvSpPr>
          <p:nvPr>
            <p:ph type="title"/>
          </p:nvPr>
        </p:nvSpPr>
        <p:spPr>
          <a:xfrm>
            <a:off x="640080" y="325369"/>
            <a:ext cx="4368602" cy="1956841"/>
          </a:xfrm>
        </p:spPr>
        <p:txBody>
          <a:bodyPr anchor="b">
            <a:normAutofit/>
          </a:bodyPr>
          <a:lstStyle/>
          <a:p>
            <a:pPr algn="ctr">
              <a:lnSpc>
                <a:spcPct val="90000"/>
              </a:lnSpc>
            </a:pPr>
            <a:r>
              <a:rPr lang="he-IL" sz="6600" dirty="0"/>
              <a:t>הקבוצה המסורתית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E84782"/>
          </a:solidFill>
          <a:ln w="38100" cap="rnd">
            <a:solidFill>
              <a:srgbClr val="E8478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0ACE4B94-79CD-49CD-B2D4-05727DDEE8FA}"/>
              </a:ext>
            </a:extLst>
          </p:cNvPr>
          <p:cNvSpPr>
            <a:spLocks noGrp="1"/>
          </p:cNvSpPr>
          <p:nvPr>
            <p:ph idx="1"/>
          </p:nvPr>
        </p:nvSpPr>
        <p:spPr>
          <a:xfrm>
            <a:off x="151002" y="2805787"/>
            <a:ext cx="5092117" cy="3957668"/>
          </a:xfrm>
        </p:spPr>
        <p:txBody>
          <a:bodyPr>
            <a:normAutofit/>
          </a:bodyPr>
          <a:lstStyle/>
          <a:p>
            <a:pPr algn="r" rtl="1">
              <a:lnSpc>
                <a:spcPct val="100000"/>
              </a:lnSpc>
            </a:pPr>
            <a:r>
              <a:rPr lang="he-IL" sz="2000" dirty="0"/>
              <a:t>קבוצה המהווה כשליש מהיהודים בישראל. </a:t>
            </a:r>
            <a:endParaRPr lang="en-US" sz="2000" i="1" dirty="0"/>
          </a:p>
          <a:p>
            <a:pPr algn="r" rtl="1">
              <a:lnSpc>
                <a:spcPct val="100000"/>
              </a:lnSpc>
            </a:pPr>
            <a:r>
              <a:rPr lang="he-IL" sz="2000" dirty="0"/>
              <a:t>הזהות של הקבוצה היא מורכבת משלוש הזהויות: זהות אזרחית, זהות דתית וזהות לאומית. היא מרגישה שייכות לטקסים ולפולחן דתי וגם לתרבות וללאום היהודי.</a:t>
            </a:r>
            <a:endParaRPr lang="en-US" sz="2000" i="1" dirty="0"/>
          </a:p>
          <a:p>
            <a:pPr algn="r" rtl="1">
              <a:lnSpc>
                <a:spcPct val="100000"/>
              </a:lnSpc>
            </a:pPr>
            <a:r>
              <a:rPr lang="he-IL" sz="2000" dirty="0"/>
              <a:t>חברי הקבוצה מקיימים מצוות שונות וברמות שונות. קבוצה זו בעלת מגוון רחב של קשר בינם לבין הדת. חלקם מקיימים הרבה מצוות וחלקם מעט.</a:t>
            </a:r>
            <a:endParaRPr lang="en-US" sz="2000" i="1" dirty="0"/>
          </a:p>
          <a:p>
            <a:pPr algn="r" rtl="1">
              <a:lnSpc>
                <a:spcPct val="100000"/>
              </a:lnSpc>
            </a:pPr>
            <a:r>
              <a:rPr lang="he-IL" sz="2000" dirty="0"/>
              <a:t>שמירת המצוות לא קשורה רק באמונה בה', אלא גם בקשר הלאומי והמסורתי לעם ישראל.</a:t>
            </a:r>
            <a:endParaRPr lang="en-US" sz="2000" i="1" dirty="0"/>
          </a:p>
          <a:p>
            <a:pPr algn="r">
              <a:lnSpc>
                <a:spcPct val="100000"/>
              </a:lnSpc>
            </a:pPr>
            <a:endParaRPr lang="he-IL" sz="2000" dirty="0"/>
          </a:p>
        </p:txBody>
      </p:sp>
      <p:pic>
        <p:nvPicPr>
          <p:cNvPr id="22530" name="Picture 2" descr="תמונה קשורה">
            <a:extLst>
              <a:ext uri="{FF2B5EF4-FFF2-40B4-BE49-F238E27FC236}">
                <a16:creationId xmlns:a16="http://schemas.microsoft.com/office/drawing/2014/main" xmlns="" id="{357FE4FE-C7B2-4D32-B921-518837CBAE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82" r="1059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50056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1DDA86C3-AE7A-49DD-AD20-463C79CE8722}"/>
              </a:ext>
            </a:extLst>
          </p:cNvPr>
          <p:cNvSpPr>
            <a:spLocks noGrp="1"/>
          </p:cNvSpPr>
          <p:nvPr>
            <p:ph type="title"/>
          </p:nvPr>
        </p:nvSpPr>
        <p:spPr>
          <a:xfrm>
            <a:off x="640080" y="325369"/>
            <a:ext cx="4368602" cy="1956841"/>
          </a:xfrm>
        </p:spPr>
        <p:txBody>
          <a:bodyPr anchor="b">
            <a:normAutofit/>
          </a:bodyPr>
          <a:lstStyle/>
          <a:p>
            <a:pPr algn="ctr">
              <a:lnSpc>
                <a:spcPct val="90000"/>
              </a:lnSpc>
            </a:pPr>
            <a:r>
              <a:rPr lang="he-IL" sz="5100"/>
              <a:t>הקבוצה הדתית: החרדים</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966053"/>
          </a:solidFill>
          <a:ln w="38100" cap="rnd">
            <a:solidFill>
              <a:srgbClr val="966053"/>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4EF3A8A8-F152-4DFF-A655-B74EC6EDF292}"/>
              </a:ext>
            </a:extLst>
          </p:cNvPr>
          <p:cNvSpPr>
            <a:spLocks noGrp="1"/>
          </p:cNvSpPr>
          <p:nvPr>
            <p:ph idx="1"/>
          </p:nvPr>
        </p:nvSpPr>
        <p:spPr>
          <a:xfrm>
            <a:off x="0" y="2822564"/>
            <a:ext cx="5310177" cy="3985101"/>
          </a:xfrm>
        </p:spPr>
        <p:txBody>
          <a:bodyPr>
            <a:normAutofit fontScale="92500"/>
          </a:bodyPr>
          <a:lstStyle/>
          <a:p>
            <a:pPr algn="r" rtl="1">
              <a:lnSpc>
                <a:spcPct val="100000"/>
              </a:lnSpc>
            </a:pPr>
            <a:r>
              <a:rPr lang="he-IL" sz="2000" b="1" u="sng" dirty="0"/>
              <a:t>הקבוצה החרדית</a:t>
            </a:r>
            <a:r>
              <a:rPr lang="he-IL" sz="2000" dirty="0"/>
              <a:t> מהווה כ-13% מהיהודים בישראל.</a:t>
            </a:r>
            <a:endParaRPr lang="en-US" sz="2000" i="1" dirty="0"/>
          </a:p>
          <a:p>
            <a:pPr algn="r" rtl="1">
              <a:lnSpc>
                <a:spcPct val="100000"/>
              </a:lnSpc>
            </a:pPr>
            <a:r>
              <a:rPr lang="he-IL" sz="2000" dirty="0"/>
              <a:t>ערך החיים המרכזי בקבוצה זו הוא </a:t>
            </a:r>
            <a:r>
              <a:rPr lang="he-IL" sz="2000" u="sng" dirty="0"/>
              <a:t>לימוד התורה וחינוך לתורה ולמצוות</a:t>
            </a:r>
            <a:r>
              <a:rPr lang="he-IL" sz="2000" dirty="0"/>
              <a:t>, עפ"י ההלכה בלבד.</a:t>
            </a:r>
            <a:endParaRPr lang="en-US" sz="2000" i="1" dirty="0"/>
          </a:p>
          <a:p>
            <a:pPr algn="r" rtl="1">
              <a:lnSpc>
                <a:spcPct val="100000"/>
              </a:lnSpc>
            </a:pPr>
            <a:r>
              <a:rPr lang="he-IL" sz="2000" dirty="0"/>
              <a:t>קבוצה זו מאופיינת בהיבדלות שלה מהחברה הכללית (החילונית והדתית-לאומית), ויש להם מנהיגים נפרדים. רובם הגדול לא משרת בצבא כאידיאולוגיה, וחלקם הגדול מקדיש את חייו ללימוד התורה ורואים בעבודה אילוץ ולא דרך חיים (ראה הערה בהמשך).</a:t>
            </a:r>
            <a:endParaRPr lang="en-US" sz="2000" i="1" dirty="0"/>
          </a:p>
          <a:p>
            <a:pPr algn="r" rtl="1">
              <a:lnSpc>
                <a:spcPct val="100000"/>
              </a:lnSpc>
            </a:pPr>
            <a:r>
              <a:rPr lang="he-IL" sz="2000" dirty="0"/>
              <a:t>מקיימים את כל מצוות ההלכה והדת, ואורח החיים שלהם הוא דתי ושמרני. תפיסת העולם שלהם מבוססת על ההלכה והדת היהודית בלבד.</a:t>
            </a:r>
            <a:endParaRPr lang="en-US" sz="2000" i="1" dirty="0"/>
          </a:p>
          <a:p>
            <a:pPr algn="r">
              <a:lnSpc>
                <a:spcPct val="100000"/>
              </a:lnSpc>
            </a:pPr>
            <a:endParaRPr lang="he-IL" sz="2000" dirty="0"/>
          </a:p>
        </p:txBody>
      </p:sp>
      <p:pic>
        <p:nvPicPr>
          <p:cNvPr id="24578" name="Picture 2" descr="כמה חרדים עניים יש? הנתונים הסותרים: 8% או 43%? | לדעת">
            <a:extLst>
              <a:ext uri="{FF2B5EF4-FFF2-40B4-BE49-F238E27FC236}">
                <a16:creationId xmlns:a16="http://schemas.microsoft.com/office/drawing/2014/main" xmlns="" id="{3E97FC5E-D9B7-4AA6-BCCD-4AB1FE2FA7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78" r="409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96529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52392AE2-B94C-428B-9E22-A3E6809E2749}"/>
              </a:ext>
            </a:extLst>
          </p:cNvPr>
          <p:cNvSpPr>
            <a:spLocks noGrp="1"/>
          </p:cNvSpPr>
          <p:nvPr>
            <p:ph type="title"/>
          </p:nvPr>
        </p:nvSpPr>
        <p:spPr>
          <a:xfrm>
            <a:off x="640080" y="325369"/>
            <a:ext cx="4368602" cy="1956841"/>
          </a:xfrm>
        </p:spPr>
        <p:txBody>
          <a:bodyPr anchor="b">
            <a:normAutofit/>
          </a:bodyPr>
          <a:lstStyle/>
          <a:p>
            <a:pPr>
              <a:lnSpc>
                <a:spcPct val="90000"/>
              </a:lnSpc>
            </a:pPr>
            <a:r>
              <a:rPr lang="he-IL" sz="5100"/>
              <a:t>לאומיות אתנית-תרבותית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B97F24"/>
          </a:solidFill>
          <a:ln w="38100" cap="rnd">
            <a:solidFill>
              <a:srgbClr val="B97F24"/>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D236B099-05C7-4A8A-93BA-15E0B8199FFF}"/>
              </a:ext>
            </a:extLst>
          </p:cNvPr>
          <p:cNvSpPr>
            <a:spLocks noGrp="1"/>
          </p:cNvSpPr>
          <p:nvPr>
            <p:ph idx="1"/>
          </p:nvPr>
        </p:nvSpPr>
        <p:spPr>
          <a:xfrm>
            <a:off x="640080" y="2872899"/>
            <a:ext cx="4243589" cy="3320668"/>
          </a:xfrm>
        </p:spPr>
        <p:txBody>
          <a:bodyPr>
            <a:normAutofit/>
          </a:bodyPr>
          <a:lstStyle/>
          <a:p>
            <a:pPr algn="r" rtl="1">
              <a:lnSpc>
                <a:spcPct val="100000"/>
              </a:lnSpc>
            </a:pPr>
            <a:r>
              <a:rPr lang="he-IL" sz="2500" dirty="0"/>
              <a:t>השאיפה המשותפת של בני לאום לשלטון עצמי, במסגרת מדינה ריבונית / לאוטונומיה בתוך מדינה.</a:t>
            </a:r>
            <a:endParaRPr lang="en-US" sz="2500" i="1" dirty="0"/>
          </a:p>
          <a:p>
            <a:pPr algn="r" rtl="1">
              <a:lnSpc>
                <a:spcPct val="100000"/>
              </a:lnSpc>
            </a:pPr>
            <a:r>
              <a:rPr lang="he-IL" sz="2500" dirty="0"/>
              <a:t>מבוססת על יסודות אתניים - תרבותיים משותפים כמו: שפה, מוצא, תרבות, היסטוריה ולפעמים דת. </a:t>
            </a:r>
            <a:endParaRPr lang="en-US" sz="2500" i="1" dirty="0"/>
          </a:p>
          <a:p>
            <a:pPr algn="r">
              <a:lnSpc>
                <a:spcPct val="100000"/>
              </a:lnSpc>
            </a:pPr>
            <a:endParaRPr lang="he-IL" sz="2500" dirty="0"/>
          </a:p>
        </p:txBody>
      </p:sp>
      <p:pic>
        <p:nvPicPr>
          <p:cNvPr id="3074" name="Picture 2" descr="Brandenburg Gate, Germany">
            <a:extLst>
              <a:ext uri="{FF2B5EF4-FFF2-40B4-BE49-F238E27FC236}">
                <a16:creationId xmlns:a16="http://schemas.microsoft.com/office/drawing/2014/main" xmlns="" id="{27616ED0-07D9-4627-91BB-949CAE8498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00" r="1729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24344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FA12D7F9-6D28-4293-84B3-83604D60BD24}"/>
              </a:ext>
            </a:extLst>
          </p:cNvPr>
          <p:cNvSpPr>
            <a:spLocks noGrp="1"/>
          </p:cNvSpPr>
          <p:nvPr>
            <p:ph type="title"/>
          </p:nvPr>
        </p:nvSpPr>
        <p:spPr>
          <a:xfrm>
            <a:off x="640080" y="325369"/>
            <a:ext cx="4368602" cy="1956841"/>
          </a:xfrm>
        </p:spPr>
        <p:txBody>
          <a:bodyPr anchor="b">
            <a:normAutofit/>
          </a:bodyPr>
          <a:lstStyle/>
          <a:p>
            <a:pPr algn="ctr">
              <a:lnSpc>
                <a:spcPct val="90000"/>
              </a:lnSpc>
            </a:pPr>
            <a:r>
              <a:rPr lang="he-IL" sz="5100" dirty="0"/>
              <a:t>הקבוצה הדתית: הדתיים-לאומיים</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4B85C6"/>
          </a:solidFill>
          <a:ln w="38100" cap="rnd">
            <a:solidFill>
              <a:srgbClr val="4B85C6"/>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05D3C670-DC9C-479D-A40A-FBF693BC6BC2}"/>
              </a:ext>
            </a:extLst>
          </p:cNvPr>
          <p:cNvSpPr>
            <a:spLocks noGrp="1"/>
          </p:cNvSpPr>
          <p:nvPr>
            <p:ph idx="1"/>
          </p:nvPr>
        </p:nvSpPr>
        <p:spPr>
          <a:xfrm>
            <a:off x="243282" y="2872899"/>
            <a:ext cx="4999838" cy="3752138"/>
          </a:xfrm>
        </p:spPr>
        <p:txBody>
          <a:bodyPr>
            <a:normAutofit fontScale="92500" lnSpcReduction="10000"/>
          </a:bodyPr>
          <a:lstStyle/>
          <a:p>
            <a:pPr algn="r" rtl="1">
              <a:lnSpc>
                <a:spcPct val="100000"/>
              </a:lnSpc>
            </a:pPr>
            <a:r>
              <a:rPr lang="he-IL" sz="2000" b="1" u="sng" dirty="0"/>
              <a:t>הקבוצה הדתית-לאומית</a:t>
            </a:r>
            <a:r>
              <a:rPr lang="he-IL" sz="2000" dirty="0"/>
              <a:t> מהווה 15%-20% לערך מהחברה היהודית בישראל. </a:t>
            </a:r>
            <a:endParaRPr lang="en-US" sz="2000" i="1" dirty="0"/>
          </a:p>
          <a:p>
            <a:pPr algn="r" rtl="1">
              <a:lnSpc>
                <a:spcPct val="100000"/>
              </a:lnSpc>
            </a:pPr>
            <a:r>
              <a:rPr lang="he-IL" sz="2000" dirty="0"/>
              <a:t>היא </a:t>
            </a:r>
            <a:r>
              <a:rPr lang="he-IL" sz="2000" dirty="0" err="1"/>
              <a:t>מחוייבת</a:t>
            </a:r>
            <a:r>
              <a:rPr lang="he-IL" sz="2000" dirty="0"/>
              <a:t> להלכה היהודית הדתית וגם לאידאולוגיה הציונית.</a:t>
            </a:r>
            <a:endParaRPr lang="en-US" sz="2000" i="1" dirty="0"/>
          </a:p>
          <a:p>
            <a:pPr algn="r" rtl="1">
              <a:lnSpc>
                <a:spcPct val="100000"/>
              </a:lnSpc>
            </a:pPr>
            <a:r>
              <a:rPr lang="he-IL" sz="2000" dirty="0"/>
              <a:t>חברי הקבוצה משולבים בחברה הכללית ובתרבות הישראלית במדינת ישראל ומשרתים בצבא (ראה הערה בהמשך).</a:t>
            </a:r>
            <a:endParaRPr lang="en-US" sz="2000" i="1" dirty="0"/>
          </a:p>
          <a:p>
            <a:pPr algn="r" rtl="1">
              <a:lnSpc>
                <a:spcPct val="100000"/>
              </a:lnSpc>
            </a:pPr>
            <a:r>
              <a:rPr lang="he-IL" sz="2000" dirty="0"/>
              <a:t>מקיימים את כל מצוות ההלכה והדת, ואורח החיים שלהם הוא דתי ושמרני.</a:t>
            </a:r>
            <a:endParaRPr lang="en-US" sz="2000" i="1" dirty="0"/>
          </a:p>
          <a:p>
            <a:pPr algn="r" rtl="1">
              <a:lnSpc>
                <a:spcPct val="100000"/>
              </a:lnSpc>
            </a:pPr>
            <a:r>
              <a:rPr lang="he-IL" sz="2000" dirty="0"/>
              <a:t>תפיסת העולם שלהם מבוססת על ההלכה והדת היהודית, עבור חלקם לימוד התורה הוא ערך מרכזי בחייהם.</a:t>
            </a:r>
            <a:endParaRPr lang="en-US" sz="2000" i="1" dirty="0"/>
          </a:p>
          <a:p>
            <a:pPr algn="r">
              <a:lnSpc>
                <a:spcPct val="100000"/>
              </a:lnSpc>
            </a:pPr>
            <a:endParaRPr lang="he-IL" sz="2000" dirty="0"/>
          </a:p>
        </p:txBody>
      </p:sp>
      <p:pic>
        <p:nvPicPr>
          <p:cNvPr id="23554" name="Picture 2" descr="תמונה קשורה">
            <a:extLst>
              <a:ext uri="{FF2B5EF4-FFF2-40B4-BE49-F238E27FC236}">
                <a16:creationId xmlns:a16="http://schemas.microsoft.com/office/drawing/2014/main" xmlns="" id="{B9C5EF09-83F2-4C70-A692-746B9A27F7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31" r="1131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20546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1FC2CF9C-B1D6-497C-AB45-D0D7D675C531}"/>
              </a:ext>
            </a:extLst>
          </p:cNvPr>
          <p:cNvSpPr>
            <a:spLocks noGrp="1"/>
          </p:cNvSpPr>
          <p:nvPr>
            <p:ph type="title"/>
          </p:nvPr>
        </p:nvSpPr>
        <p:spPr>
          <a:xfrm>
            <a:off x="640080" y="325369"/>
            <a:ext cx="4368602" cy="1956841"/>
          </a:xfrm>
        </p:spPr>
        <p:txBody>
          <a:bodyPr anchor="b">
            <a:normAutofit/>
          </a:bodyPr>
          <a:lstStyle/>
          <a:p>
            <a:pPr algn="ctr">
              <a:lnSpc>
                <a:spcPct val="90000"/>
              </a:lnSpc>
            </a:pPr>
            <a:r>
              <a:rPr lang="he-IL" sz="4100" dirty="0"/>
              <a:t>הקבוצה הליברלית: הרפורמים</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657AA2"/>
          </a:solidFill>
          <a:ln w="38100" cap="rnd">
            <a:solidFill>
              <a:srgbClr val="657AA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BEAD94FA-42F4-4FC4-8786-B3CA814BAAEE}"/>
              </a:ext>
            </a:extLst>
          </p:cNvPr>
          <p:cNvSpPr>
            <a:spLocks noGrp="1"/>
          </p:cNvSpPr>
          <p:nvPr>
            <p:ph idx="1"/>
          </p:nvPr>
        </p:nvSpPr>
        <p:spPr>
          <a:xfrm>
            <a:off x="83890" y="2872899"/>
            <a:ext cx="5150840" cy="3804738"/>
          </a:xfrm>
        </p:spPr>
        <p:txBody>
          <a:bodyPr>
            <a:normAutofit lnSpcReduction="10000"/>
          </a:bodyPr>
          <a:lstStyle/>
          <a:p>
            <a:pPr algn="r" rtl="1">
              <a:lnSpc>
                <a:spcPct val="100000"/>
              </a:lnSpc>
            </a:pPr>
            <a:r>
              <a:rPr lang="he-IL" sz="2000" dirty="0"/>
              <a:t>הקבוצה הרפורמית מהווה כ-1% מהיהודים בישראל.</a:t>
            </a:r>
            <a:endParaRPr lang="en-US" sz="2000" i="1" dirty="0"/>
          </a:p>
          <a:p>
            <a:pPr algn="r" rtl="1">
              <a:lnSpc>
                <a:spcPct val="100000"/>
              </a:lnSpc>
            </a:pPr>
            <a:r>
              <a:rPr lang="he-IL" sz="2000" dirty="0"/>
              <a:t>קבוצה זו לא מקבלת את ההלכה כחובה ולוקחים ממנה מה שהם מרגישים שנכון לקיים.</a:t>
            </a:r>
            <a:endParaRPr lang="en-US" sz="2000" i="1" dirty="0"/>
          </a:p>
          <a:p>
            <a:pPr algn="r" rtl="1">
              <a:lnSpc>
                <a:spcPct val="100000"/>
              </a:lnSpc>
            </a:pPr>
            <a:r>
              <a:rPr lang="he-IL" sz="2000" dirty="0"/>
              <a:t>אינם רואים חובה בשום מצווה, אך רואים חשיבות בכל מה שקשור בין אדם לחברו.</a:t>
            </a:r>
            <a:endParaRPr lang="en-US" sz="2000" i="1" dirty="0"/>
          </a:p>
          <a:p>
            <a:pPr algn="r" rtl="1">
              <a:lnSpc>
                <a:spcPct val="100000"/>
              </a:lnSpc>
            </a:pPr>
            <a:r>
              <a:rPr lang="he-IL" sz="2000" dirty="0"/>
              <a:t>הנשים שוות לגברים, לכן יש נשים מנהיגות ורבניות, וטקס חתונה רפורמי הוא שוויוני. תהליך הגיור שלהם שונה מתהליך הגיור ההלכתי. המתגייר לא מחויב לקיים מצוות.</a:t>
            </a:r>
            <a:endParaRPr lang="en-US" sz="2000" i="1" dirty="0"/>
          </a:p>
          <a:p>
            <a:pPr algn="r" rtl="1">
              <a:lnSpc>
                <a:spcPct val="100000"/>
              </a:lnSpc>
            </a:pPr>
            <a:r>
              <a:rPr lang="he-IL" sz="2000" dirty="0"/>
              <a:t>הם נגד כפייה דתית ותומכים בחופש דת בישראל.</a:t>
            </a:r>
            <a:endParaRPr lang="en-US" sz="2000" i="1" dirty="0"/>
          </a:p>
          <a:p>
            <a:pPr algn="r">
              <a:lnSpc>
                <a:spcPct val="100000"/>
              </a:lnSpc>
            </a:pPr>
            <a:endParaRPr lang="he-IL" sz="2000" dirty="0"/>
          </a:p>
        </p:txBody>
      </p:sp>
      <p:pic>
        <p:nvPicPr>
          <p:cNvPr id="25602" name="Picture 2" descr="הקשר בין ראשי הרפורמים לארגוני שמאל קיצוני - סרוגים">
            <a:extLst>
              <a:ext uri="{FF2B5EF4-FFF2-40B4-BE49-F238E27FC236}">
                <a16:creationId xmlns:a16="http://schemas.microsoft.com/office/drawing/2014/main" xmlns="" id="{615F6549-4C04-4D65-80AF-49550410B3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691" r="19155"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00496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28"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A146C3F7-E887-4798-BB29-DFD0443C18CD}"/>
              </a:ext>
            </a:extLst>
          </p:cNvPr>
          <p:cNvSpPr>
            <a:spLocks noGrp="1"/>
          </p:cNvSpPr>
          <p:nvPr>
            <p:ph type="title"/>
          </p:nvPr>
        </p:nvSpPr>
        <p:spPr>
          <a:xfrm>
            <a:off x="640080" y="325369"/>
            <a:ext cx="4368602" cy="1956841"/>
          </a:xfrm>
        </p:spPr>
        <p:txBody>
          <a:bodyPr anchor="b">
            <a:normAutofit/>
          </a:bodyPr>
          <a:lstStyle/>
          <a:p>
            <a:pPr>
              <a:lnSpc>
                <a:spcPct val="90000"/>
              </a:lnSpc>
            </a:pPr>
            <a:r>
              <a:rPr lang="he-IL" sz="4100"/>
              <a:t>הקבוצה הליברלית: הקונסרבטיביים</a:t>
            </a:r>
          </a:p>
        </p:txBody>
      </p:sp>
      <p:sp>
        <p:nvSpPr>
          <p:cNvPr id="26629"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9806E"/>
          </a:solidFill>
          <a:ln w="38100" cap="rnd">
            <a:solidFill>
              <a:srgbClr val="C9806E"/>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DCBE4E47-C32E-44C4-8550-352E79F262C7}"/>
              </a:ext>
            </a:extLst>
          </p:cNvPr>
          <p:cNvSpPr>
            <a:spLocks noGrp="1"/>
          </p:cNvSpPr>
          <p:nvPr>
            <p:ph idx="1"/>
          </p:nvPr>
        </p:nvSpPr>
        <p:spPr>
          <a:xfrm>
            <a:off x="142614" y="2872899"/>
            <a:ext cx="5167564" cy="3888628"/>
          </a:xfrm>
        </p:spPr>
        <p:txBody>
          <a:bodyPr>
            <a:normAutofit/>
          </a:bodyPr>
          <a:lstStyle/>
          <a:p>
            <a:pPr algn="r" rtl="1">
              <a:lnSpc>
                <a:spcPct val="100000"/>
              </a:lnSpc>
            </a:pPr>
            <a:r>
              <a:rPr lang="he-IL" sz="2000" dirty="0"/>
              <a:t>הקבוצה הקונסרבטיבית מהווה כ-1% מהיהודים בישראל.</a:t>
            </a:r>
            <a:endParaRPr lang="en-US" sz="2000" i="1" dirty="0"/>
          </a:p>
          <a:p>
            <a:pPr algn="r" rtl="1">
              <a:lnSpc>
                <a:spcPct val="100000"/>
              </a:lnSpc>
            </a:pPr>
            <a:r>
              <a:rPr lang="he-IL" sz="2000" dirty="0"/>
              <a:t>היא מקבלת את ההלכה הדתית, ומבחינתם יש לקיים את כל ההלכות, אבל סוברים שההלכה יכולה להשתנות עם הזמן ושאפשר לפרש אותה בהתאם לחיים המודרניים.</a:t>
            </a:r>
            <a:endParaRPr lang="en-US" sz="2000" i="1" dirty="0"/>
          </a:p>
          <a:p>
            <a:pPr algn="r" rtl="1">
              <a:lnSpc>
                <a:spcPct val="100000"/>
              </a:lnSpc>
            </a:pPr>
            <a:r>
              <a:rPr lang="he-IL" sz="2000" dirty="0"/>
              <a:t>הנשים שוות לגברים, לכן יש נשים רבניות. הם מגדירים יהודי כמי שנולד לאם יהודייה בלבד ומחייבים גיור לפי ההלכה. טקס החתונה שלהם דומה לאורתודוקסים. </a:t>
            </a:r>
            <a:endParaRPr lang="en-US" sz="2000" i="1" dirty="0"/>
          </a:p>
          <a:p>
            <a:pPr algn="r" rtl="1">
              <a:lnSpc>
                <a:spcPct val="100000"/>
              </a:lnSpc>
            </a:pPr>
            <a:r>
              <a:rPr lang="he-IL" sz="2000" dirty="0"/>
              <a:t>הם נגד כפייה דתית ובעד חופש דת בישראל.</a:t>
            </a:r>
            <a:endParaRPr lang="en-US" sz="2000" i="1" dirty="0"/>
          </a:p>
          <a:p>
            <a:pPr algn="r">
              <a:lnSpc>
                <a:spcPct val="100000"/>
              </a:lnSpc>
            </a:pPr>
            <a:endParaRPr lang="he-IL" sz="2000" dirty="0"/>
          </a:p>
        </p:txBody>
      </p:sp>
      <p:pic>
        <p:nvPicPr>
          <p:cNvPr id="26626" name="Picture 2" descr="גלות הערב-רב: &quot;בית המדרש ל&quot;רבנים&quot; (קונסרבטיביים) באמריקה&quot; - JTS">
            <a:extLst>
              <a:ext uri="{FF2B5EF4-FFF2-40B4-BE49-F238E27FC236}">
                <a16:creationId xmlns:a16="http://schemas.microsoft.com/office/drawing/2014/main" xmlns="" id="{7AFE4244-B9AC-4BB7-823D-E1C8415077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58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64711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FF69B98E-8A31-4570-ADFD-5AB38A31B603}"/>
              </a:ext>
            </a:extLst>
          </p:cNvPr>
          <p:cNvSpPr>
            <a:spLocks noGrp="1"/>
          </p:cNvSpPr>
          <p:nvPr>
            <p:ph type="title"/>
          </p:nvPr>
        </p:nvSpPr>
        <p:spPr/>
        <p:txBody>
          <a:bodyPr/>
          <a:lstStyle/>
          <a:p>
            <a:pPr algn="ctr"/>
            <a:r>
              <a:rPr lang="he-IL" dirty="0"/>
              <a:t>גורם לשסע דתי: חקיקה דתית</a:t>
            </a:r>
          </a:p>
        </p:txBody>
      </p:sp>
      <p:graphicFrame>
        <p:nvGraphicFramePr>
          <p:cNvPr id="4" name="מציין מיקום תוכן 3">
            <a:extLst>
              <a:ext uri="{FF2B5EF4-FFF2-40B4-BE49-F238E27FC236}">
                <a16:creationId xmlns:a16="http://schemas.microsoft.com/office/drawing/2014/main" xmlns="" id="{D6F4EA9B-81B1-4BEA-8516-4C096BDD454F}"/>
              </a:ext>
            </a:extLst>
          </p:cNvPr>
          <p:cNvGraphicFramePr>
            <a:graphicFrameLocks noGrp="1"/>
          </p:cNvGraphicFramePr>
          <p:nvPr>
            <p:ph idx="1"/>
            <p:extLst>
              <p:ext uri="{D42A27DB-BD31-4B8C-83A1-F6EECF244321}">
                <p14:modId xmlns:p14="http://schemas.microsoft.com/office/powerpoint/2010/main" val="3730128008"/>
              </p:ext>
            </p:extLst>
          </p:nvPr>
        </p:nvGraphicFramePr>
        <p:xfrm>
          <a:off x="1015482" y="1690688"/>
          <a:ext cx="10338318" cy="4925332"/>
        </p:xfrm>
        <a:graphic>
          <a:graphicData uri="http://schemas.openxmlformats.org/drawingml/2006/table">
            <a:tbl>
              <a:tblPr rtl="1" firstRow="1" firstCol="1" bandRow="1">
                <a:tableStyleId>{E8B1032C-EA38-4F05-BA0D-38AFFFC7BED3}</a:tableStyleId>
              </a:tblPr>
              <a:tblGrid>
                <a:gridCol w="2730831">
                  <a:extLst>
                    <a:ext uri="{9D8B030D-6E8A-4147-A177-3AD203B41FA5}">
                      <a16:colId xmlns:a16="http://schemas.microsoft.com/office/drawing/2014/main" xmlns="" val="4083886640"/>
                    </a:ext>
                  </a:extLst>
                </a:gridCol>
                <a:gridCol w="4181513">
                  <a:extLst>
                    <a:ext uri="{9D8B030D-6E8A-4147-A177-3AD203B41FA5}">
                      <a16:colId xmlns:a16="http://schemas.microsoft.com/office/drawing/2014/main" xmlns="" val="531008751"/>
                    </a:ext>
                  </a:extLst>
                </a:gridCol>
                <a:gridCol w="3425974">
                  <a:extLst>
                    <a:ext uri="{9D8B030D-6E8A-4147-A177-3AD203B41FA5}">
                      <a16:colId xmlns:a16="http://schemas.microsoft.com/office/drawing/2014/main" xmlns="" val="1145800193"/>
                    </a:ext>
                  </a:extLst>
                </a:gridCol>
              </a:tblGrid>
              <a:tr h="447757">
                <a:tc>
                  <a:txBody>
                    <a:bodyPr/>
                    <a:lstStyle/>
                    <a:p>
                      <a:pPr algn="ctr" rtl="1">
                        <a:spcAft>
                          <a:spcPts val="0"/>
                        </a:spcAft>
                      </a:pPr>
                      <a:r>
                        <a:rPr lang="he-IL" sz="2400" dirty="0">
                          <a:effectLst/>
                        </a:rPr>
                        <a:t>מהות הגורם</a:t>
                      </a:r>
                      <a:endParaRPr lang="en-US" sz="24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400" dirty="0">
                          <a:effectLst/>
                        </a:rPr>
                        <a:t>טענת הצד החילוני</a:t>
                      </a:r>
                      <a:endParaRPr lang="en-US" sz="24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400" dirty="0">
                          <a:effectLst/>
                        </a:rPr>
                        <a:t>טענת הצד הדתי</a:t>
                      </a:r>
                      <a:endParaRPr lang="en-US" sz="24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1299744006"/>
                  </a:ext>
                </a:extLst>
              </a:tr>
              <a:tr h="4477575">
                <a:tc>
                  <a:txBody>
                    <a:bodyPr/>
                    <a:lstStyle/>
                    <a:p>
                      <a:pPr algn="r" rtl="1">
                        <a:spcAft>
                          <a:spcPts val="0"/>
                        </a:spcAft>
                      </a:pPr>
                      <a:r>
                        <a:rPr lang="he-IL" sz="2400" dirty="0">
                          <a:effectLst/>
                        </a:rPr>
                        <a:t>האם יש מקום בישראל לחקיקה דתית?</a:t>
                      </a:r>
                      <a:endParaRPr lang="en-US" sz="2400" dirty="0">
                        <a:effectLst/>
                      </a:endParaRPr>
                    </a:p>
                    <a:p>
                      <a:pPr algn="r" rtl="1">
                        <a:spcAft>
                          <a:spcPts val="0"/>
                        </a:spcAft>
                      </a:pPr>
                      <a:r>
                        <a:rPr lang="he-IL" sz="2400" dirty="0">
                          <a:effectLst/>
                        </a:rPr>
                        <a:t>חקיקה דתית: חוקים שנגזרים מההלכה הדתית היהודית.</a:t>
                      </a:r>
                      <a:endParaRPr lang="en-US" sz="24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400" dirty="0">
                          <a:effectLst/>
                        </a:rPr>
                        <a:t>יש להפריד את ענייני הדת והמדינה, ואין שום מקום לכפייה דתית בתחומי החוק. </a:t>
                      </a:r>
                      <a:endParaRPr lang="en-US" sz="2400" dirty="0">
                        <a:effectLst/>
                      </a:endParaRPr>
                    </a:p>
                    <a:p>
                      <a:pPr algn="just" rtl="1">
                        <a:spcAft>
                          <a:spcPts val="0"/>
                        </a:spcAft>
                      </a:pPr>
                      <a:r>
                        <a:rPr lang="he-IL" sz="2400" dirty="0">
                          <a:effectLst/>
                        </a:rPr>
                        <a:t>כך יש לבטל את החוקים הדתיים, כמו בתי דין רבניים, אי אכילת חמץ בפסח, שמירת השבת ועוד. </a:t>
                      </a:r>
                      <a:endParaRPr lang="en-US" sz="2400" dirty="0">
                        <a:effectLst/>
                      </a:endParaRPr>
                    </a:p>
                    <a:p>
                      <a:pPr algn="just" rtl="1">
                        <a:spcAft>
                          <a:spcPts val="0"/>
                        </a:spcAft>
                      </a:pPr>
                      <a:r>
                        <a:rPr lang="he-IL" sz="2400" dirty="0">
                          <a:effectLst/>
                        </a:rPr>
                        <a:t>ישנם חילונים רבים שמאמינים שצריך לשלב את החקיקה הדתית באופן כזה או אחר במדינה.</a:t>
                      </a:r>
                      <a:endParaRPr lang="en-US" sz="2400" dirty="0">
                        <a:effectLst/>
                      </a:endParaRPr>
                    </a:p>
                    <a:p>
                      <a:pPr algn="just" rtl="1">
                        <a:spcAft>
                          <a:spcPts val="0"/>
                        </a:spcAft>
                      </a:pPr>
                      <a:r>
                        <a:rPr lang="he-IL" sz="2400" dirty="0">
                          <a:effectLst/>
                        </a:rPr>
                        <a:t> </a:t>
                      </a:r>
                      <a:endParaRPr lang="en-US" sz="24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400" dirty="0">
                          <a:effectLst/>
                        </a:rPr>
                        <a:t>מדינת ישראל היא מדינה יהודית, </a:t>
                      </a:r>
                      <a:r>
                        <a:rPr lang="he-IL" sz="2400" dirty="0" err="1">
                          <a:effectLst/>
                        </a:rPr>
                        <a:t>וככזו</a:t>
                      </a:r>
                      <a:r>
                        <a:rPr lang="he-IL" sz="2400" dirty="0">
                          <a:effectLst/>
                        </a:rPr>
                        <a:t> יש לעגן בחוק מספר חוקים והלכות כגון שמירת השבת, איסור גידול חזיר, בתי דין רבניים ועוד.</a:t>
                      </a:r>
                      <a:endParaRPr lang="en-US" sz="2400" dirty="0">
                        <a:effectLst/>
                      </a:endParaRPr>
                    </a:p>
                    <a:p>
                      <a:pPr algn="just" rtl="1">
                        <a:spcAft>
                          <a:spcPts val="0"/>
                        </a:spcAft>
                      </a:pPr>
                      <a:r>
                        <a:rPr lang="he-IL" sz="2400" dirty="0">
                          <a:effectLst/>
                        </a:rPr>
                        <a:t>כל זאת באופן של המרחב הציבורי, אולם מבחינת הפרט לא צריכה להיות התערבות.</a:t>
                      </a:r>
                      <a:endParaRPr lang="en-US" sz="24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4033384438"/>
                  </a:ext>
                </a:extLst>
              </a:tr>
            </a:tbl>
          </a:graphicData>
        </a:graphic>
      </p:graphicFrame>
    </p:spTree>
    <p:extLst>
      <p:ext uri="{BB962C8B-B14F-4D97-AF65-F5344CB8AC3E}">
        <p14:creationId xmlns:p14="http://schemas.microsoft.com/office/powerpoint/2010/main" val="68585523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021EC095-4FAC-4DEA-878E-E71A0F0F9449}"/>
              </a:ext>
            </a:extLst>
          </p:cNvPr>
          <p:cNvSpPr>
            <a:spLocks noGrp="1"/>
          </p:cNvSpPr>
          <p:nvPr>
            <p:ph type="title"/>
          </p:nvPr>
        </p:nvSpPr>
        <p:spPr/>
        <p:txBody>
          <a:bodyPr/>
          <a:lstStyle/>
          <a:p>
            <a:pPr algn="ctr"/>
            <a:r>
              <a:rPr lang="he-IL" dirty="0"/>
              <a:t>גורם לשסע דתי: צביון השבת</a:t>
            </a:r>
          </a:p>
        </p:txBody>
      </p:sp>
      <p:graphicFrame>
        <p:nvGraphicFramePr>
          <p:cNvPr id="4" name="מציין מיקום תוכן 3">
            <a:extLst>
              <a:ext uri="{FF2B5EF4-FFF2-40B4-BE49-F238E27FC236}">
                <a16:creationId xmlns:a16="http://schemas.microsoft.com/office/drawing/2014/main" xmlns="" id="{038A6BEB-6FF4-44D2-9578-2C8C75B59D5F}"/>
              </a:ext>
            </a:extLst>
          </p:cNvPr>
          <p:cNvGraphicFramePr>
            <a:graphicFrameLocks noGrp="1"/>
          </p:cNvGraphicFramePr>
          <p:nvPr>
            <p:ph idx="1"/>
            <p:extLst>
              <p:ext uri="{D42A27DB-BD31-4B8C-83A1-F6EECF244321}">
                <p14:modId xmlns:p14="http://schemas.microsoft.com/office/powerpoint/2010/main" val="1207360829"/>
              </p:ext>
            </p:extLst>
          </p:nvPr>
        </p:nvGraphicFramePr>
        <p:xfrm>
          <a:off x="1963023" y="1921078"/>
          <a:ext cx="9060111" cy="4462943"/>
        </p:xfrm>
        <a:graphic>
          <a:graphicData uri="http://schemas.openxmlformats.org/drawingml/2006/table">
            <a:tbl>
              <a:tblPr rtl="1" firstRow="1" firstCol="1" bandRow="1">
                <a:tableStyleId>{E8B1032C-EA38-4F05-BA0D-38AFFFC7BED3}</a:tableStyleId>
              </a:tblPr>
              <a:tblGrid>
                <a:gridCol w="3019693">
                  <a:extLst>
                    <a:ext uri="{9D8B030D-6E8A-4147-A177-3AD203B41FA5}">
                      <a16:colId xmlns:a16="http://schemas.microsoft.com/office/drawing/2014/main" xmlns="" val="1901507895"/>
                    </a:ext>
                  </a:extLst>
                </a:gridCol>
                <a:gridCol w="3019693">
                  <a:extLst>
                    <a:ext uri="{9D8B030D-6E8A-4147-A177-3AD203B41FA5}">
                      <a16:colId xmlns:a16="http://schemas.microsoft.com/office/drawing/2014/main" xmlns="" val="740793102"/>
                    </a:ext>
                  </a:extLst>
                </a:gridCol>
                <a:gridCol w="3020725">
                  <a:extLst>
                    <a:ext uri="{9D8B030D-6E8A-4147-A177-3AD203B41FA5}">
                      <a16:colId xmlns:a16="http://schemas.microsoft.com/office/drawing/2014/main" xmlns="" val="3343620449"/>
                    </a:ext>
                  </a:extLst>
                </a:gridCol>
              </a:tblGrid>
              <a:tr h="405722">
                <a:tc>
                  <a:txBody>
                    <a:bodyPr/>
                    <a:lstStyle/>
                    <a:p>
                      <a:pPr algn="ctr" rtl="1">
                        <a:spcAft>
                          <a:spcPts val="0"/>
                        </a:spcAft>
                      </a:pPr>
                      <a:r>
                        <a:rPr lang="he-IL" sz="2000">
                          <a:effectLst/>
                        </a:rPr>
                        <a:t>מהות הגורם</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000">
                          <a:effectLst/>
                        </a:rPr>
                        <a:t>טענת הצד החילוני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000">
                          <a:effectLst/>
                        </a:rPr>
                        <a:t>טענת הצד הדתי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102652777"/>
                  </a:ext>
                </a:extLst>
              </a:tr>
              <a:tr h="4057221">
                <a:tc>
                  <a:txBody>
                    <a:bodyPr/>
                    <a:lstStyle/>
                    <a:p>
                      <a:pPr algn="r" rtl="1">
                        <a:spcAft>
                          <a:spcPts val="0"/>
                        </a:spcAft>
                      </a:pPr>
                      <a:r>
                        <a:rPr lang="he-IL" sz="2000" dirty="0">
                          <a:effectLst/>
                        </a:rPr>
                        <a:t>מהו הצביון (האופי) של השבת בישראל?</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השבת היא עניין אישי ופרטני של כל אדם. יש לאפשר לאנשים לציין את השבת כפי שהם עצמם רוצים, לאפשר למקומות בילוי לעבוד ולאפשר לאנשים את החופש שלהם, עפ"י מצפונם ואמונתם בשבת.</a:t>
                      </a:r>
                      <a:endParaRPr lang="en-US" sz="2000" dirty="0">
                        <a:effectLst/>
                      </a:endParaRPr>
                    </a:p>
                    <a:p>
                      <a:pPr algn="just" rtl="1">
                        <a:spcAft>
                          <a:spcPts val="0"/>
                        </a:spcAft>
                      </a:pPr>
                      <a:r>
                        <a:rPr lang="he-IL" sz="2000" dirty="0">
                          <a:effectLst/>
                        </a:rPr>
                        <a:t>שבת היא יום מנוחה מעבודה בלבד, ויש לאפשר בה בילוי משפחתי.</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השבת היא סמל מרכזי בעולם היהודי, ויש לשמור עליה בכל מחיר. </a:t>
                      </a:r>
                      <a:endParaRPr lang="en-US" sz="2000" dirty="0">
                        <a:effectLst/>
                      </a:endParaRPr>
                    </a:p>
                    <a:p>
                      <a:pPr algn="just" rtl="1">
                        <a:spcAft>
                          <a:spcPts val="0"/>
                        </a:spcAft>
                      </a:pPr>
                      <a:r>
                        <a:rPr lang="he-IL" sz="2000" dirty="0">
                          <a:effectLst/>
                        </a:rPr>
                        <a:t>אופי השבת צריך להיות אופי דתי שיאפשר מנוחה אמיתית לכלל העם היהודי, לרבות תחבורה ציבורית ומקומות בילוי. לא ניתן לנוח בשבת כשבשביל המנוחה "שלי" אני גורם לאחר לעבוד.</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2362372759"/>
                  </a:ext>
                </a:extLst>
              </a:tr>
            </a:tbl>
          </a:graphicData>
        </a:graphic>
      </p:graphicFrame>
    </p:spTree>
    <p:extLst>
      <p:ext uri="{BB962C8B-B14F-4D97-AF65-F5344CB8AC3E}">
        <p14:creationId xmlns:p14="http://schemas.microsoft.com/office/powerpoint/2010/main" val="41828209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794961A0-12BB-437B-8C0E-27988B108BF7}"/>
              </a:ext>
            </a:extLst>
          </p:cNvPr>
          <p:cNvSpPr>
            <a:spLocks noGrp="1"/>
          </p:cNvSpPr>
          <p:nvPr>
            <p:ph type="title"/>
          </p:nvPr>
        </p:nvSpPr>
        <p:spPr/>
        <p:txBody>
          <a:bodyPr/>
          <a:lstStyle/>
          <a:p>
            <a:pPr algn="ctr"/>
            <a:r>
              <a:rPr lang="he-IL" dirty="0"/>
              <a:t>גורם לשסע דתי: הכרה בזרמים</a:t>
            </a:r>
          </a:p>
        </p:txBody>
      </p:sp>
      <p:graphicFrame>
        <p:nvGraphicFramePr>
          <p:cNvPr id="4" name="מציין מיקום תוכן 3">
            <a:extLst>
              <a:ext uri="{FF2B5EF4-FFF2-40B4-BE49-F238E27FC236}">
                <a16:creationId xmlns:a16="http://schemas.microsoft.com/office/drawing/2014/main" xmlns="" id="{B0E6BB18-4587-4C5D-A783-CF101C9F08A7}"/>
              </a:ext>
            </a:extLst>
          </p:cNvPr>
          <p:cNvGraphicFramePr>
            <a:graphicFrameLocks noGrp="1"/>
          </p:cNvGraphicFramePr>
          <p:nvPr>
            <p:ph idx="1"/>
            <p:extLst>
              <p:ext uri="{D42A27DB-BD31-4B8C-83A1-F6EECF244321}">
                <p14:modId xmlns:p14="http://schemas.microsoft.com/office/powerpoint/2010/main" val="2598161798"/>
              </p:ext>
            </p:extLst>
          </p:nvPr>
        </p:nvGraphicFramePr>
        <p:xfrm>
          <a:off x="1585519" y="1895911"/>
          <a:ext cx="8992997" cy="4194495"/>
        </p:xfrm>
        <a:graphic>
          <a:graphicData uri="http://schemas.openxmlformats.org/drawingml/2006/table">
            <a:tbl>
              <a:tblPr rtl="1" firstRow="1" firstCol="1" bandRow="1">
                <a:tableStyleId>{E8B1032C-EA38-4F05-BA0D-38AFFFC7BED3}</a:tableStyleId>
              </a:tblPr>
              <a:tblGrid>
                <a:gridCol w="2360867">
                  <a:extLst>
                    <a:ext uri="{9D8B030D-6E8A-4147-A177-3AD203B41FA5}">
                      <a16:colId xmlns:a16="http://schemas.microsoft.com/office/drawing/2014/main" xmlns="" val="1944970497"/>
                    </a:ext>
                  </a:extLst>
                </a:gridCol>
                <a:gridCol w="2654695">
                  <a:extLst>
                    <a:ext uri="{9D8B030D-6E8A-4147-A177-3AD203B41FA5}">
                      <a16:colId xmlns:a16="http://schemas.microsoft.com/office/drawing/2014/main" xmlns="" val="3563701595"/>
                    </a:ext>
                  </a:extLst>
                </a:gridCol>
                <a:gridCol w="3977435">
                  <a:extLst>
                    <a:ext uri="{9D8B030D-6E8A-4147-A177-3AD203B41FA5}">
                      <a16:colId xmlns:a16="http://schemas.microsoft.com/office/drawing/2014/main" xmlns="" val="359412659"/>
                    </a:ext>
                  </a:extLst>
                </a:gridCol>
              </a:tblGrid>
              <a:tr h="381317">
                <a:tc>
                  <a:txBody>
                    <a:bodyPr/>
                    <a:lstStyle/>
                    <a:p>
                      <a:pPr algn="ctr" rtl="1">
                        <a:spcAft>
                          <a:spcPts val="0"/>
                        </a:spcAft>
                      </a:pPr>
                      <a:r>
                        <a:rPr lang="he-IL" sz="2000">
                          <a:effectLst/>
                        </a:rPr>
                        <a:t>מהות הגורם</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000">
                          <a:effectLst/>
                        </a:rPr>
                        <a:t>טענת הצד החילוני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000">
                          <a:effectLst/>
                        </a:rPr>
                        <a:t>טענת הצד הדתי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94073371"/>
                  </a:ext>
                </a:extLst>
              </a:tr>
              <a:tr h="3813178">
                <a:tc>
                  <a:txBody>
                    <a:bodyPr/>
                    <a:lstStyle/>
                    <a:p>
                      <a:pPr algn="r" rtl="1">
                        <a:spcAft>
                          <a:spcPts val="0"/>
                        </a:spcAft>
                      </a:pPr>
                      <a:r>
                        <a:rPr lang="he-IL" sz="2000">
                          <a:effectLst/>
                        </a:rPr>
                        <a:t>נישואין, גירושין, גיור וכו' של הזרמים הרפורמים והקונסרבטיביים – לא מוכרים בישראל מבחינה רשמית.</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מדינת ישראל צריכה לאפשר הכרה בנישואין, לא רק אורתודוקסיים הלכתיים אלא גם נישואין של הזרמים הליברליים – הרפורמים והקונסרבטיביים, שהם מקילים יותר, וכן לגבי הגיור שלהם שהוא יותר מקל מהגיור האורתודוקסי.</a:t>
                      </a:r>
                      <a:endParaRPr lang="en-US" sz="2000" dirty="0">
                        <a:effectLst/>
                      </a:endParaRPr>
                    </a:p>
                  </a:txBody>
                  <a:tcPr marL="68580" marR="68580" marT="0" marB="0" anchor="ctr"/>
                </a:tc>
                <a:tc>
                  <a:txBody>
                    <a:bodyPr/>
                    <a:lstStyle/>
                    <a:p>
                      <a:pPr algn="just" rtl="1">
                        <a:spcAft>
                          <a:spcPts val="0"/>
                        </a:spcAft>
                      </a:pPr>
                      <a:r>
                        <a:rPr lang="he-IL" sz="2000" dirty="0">
                          <a:effectLst/>
                        </a:rPr>
                        <a:t>הדת היהודית היא לא "לעשות מה שבא לי", אלא יש בה הלכות ברורות שנשתמרו מדורי דורות. יש הלכות בנושא גירושין ונישואין, גיור וכשרות, ולא ניתן להפריד זאת מהמציאות של התורה. </a:t>
                      </a:r>
                      <a:endParaRPr lang="en-US" sz="2000" dirty="0">
                        <a:effectLst/>
                      </a:endParaRPr>
                    </a:p>
                    <a:p>
                      <a:pPr algn="just" rtl="1">
                        <a:spcAft>
                          <a:spcPts val="0"/>
                        </a:spcAft>
                      </a:pPr>
                      <a:r>
                        <a:rPr lang="he-IL" sz="2000" dirty="0">
                          <a:effectLst/>
                        </a:rPr>
                        <a:t>הרפורמים הם קבוצה פיקטיבית של אנשים שאינם הולכים עפ"י ההלכה היהודית, ולכן אין להכיר בהם. יותר מכך, במקומות בהם מוכרים הזרמים הללו – גדלה מאוד ההתבוללות.</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3254129907"/>
                  </a:ext>
                </a:extLst>
              </a:tr>
            </a:tbl>
          </a:graphicData>
        </a:graphic>
      </p:graphicFrame>
    </p:spTree>
    <p:extLst>
      <p:ext uri="{BB962C8B-B14F-4D97-AF65-F5344CB8AC3E}">
        <p14:creationId xmlns:p14="http://schemas.microsoft.com/office/powerpoint/2010/main" val="79319327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8F37496A-A0B7-40F6-8423-561EB3725E7B}"/>
              </a:ext>
            </a:extLst>
          </p:cNvPr>
          <p:cNvSpPr>
            <a:spLocks noGrp="1"/>
          </p:cNvSpPr>
          <p:nvPr>
            <p:ph type="title"/>
          </p:nvPr>
        </p:nvSpPr>
        <p:spPr/>
        <p:txBody>
          <a:bodyPr/>
          <a:lstStyle/>
          <a:p>
            <a:pPr algn="ctr"/>
            <a:r>
              <a:rPr lang="he-IL" dirty="0"/>
              <a:t>גורם לשסע דתי: הגדרת מיהו יהודי</a:t>
            </a:r>
          </a:p>
        </p:txBody>
      </p:sp>
      <p:graphicFrame>
        <p:nvGraphicFramePr>
          <p:cNvPr id="4" name="מציין מיקום תוכן 3">
            <a:extLst>
              <a:ext uri="{FF2B5EF4-FFF2-40B4-BE49-F238E27FC236}">
                <a16:creationId xmlns:a16="http://schemas.microsoft.com/office/drawing/2014/main" xmlns="" id="{17506881-6623-4C1B-B35F-0039518CA258}"/>
              </a:ext>
            </a:extLst>
          </p:cNvPr>
          <p:cNvGraphicFramePr>
            <a:graphicFrameLocks noGrp="1"/>
          </p:cNvGraphicFramePr>
          <p:nvPr>
            <p:ph idx="1"/>
            <p:extLst>
              <p:ext uri="{D42A27DB-BD31-4B8C-83A1-F6EECF244321}">
                <p14:modId xmlns:p14="http://schemas.microsoft.com/office/powerpoint/2010/main" val="1381655134"/>
              </p:ext>
            </p:extLst>
          </p:nvPr>
        </p:nvGraphicFramePr>
        <p:xfrm>
          <a:off x="1698171" y="1690688"/>
          <a:ext cx="9509521" cy="4607475"/>
        </p:xfrm>
        <a:graphic>
          <a:graphicData uri="http://schemas.openxmlformats.org/drawingml/2006/table">
            <a:tbl>
              <a:tblPr rtl="1" firstRow="1" firstCol="1" bandRow="1">
                <a:tableStyleId>{E8B1032C-EA38-4F05-BA0D-38AFFFC7BED3}</a:tableStyleId>
              </a:tblPr>
              <a:tblGrid>
                <a:gridCol w="3169479">
                  <a:extLst>
                    <a:ext uri="{9D8B030D-6E8A-4147-A177-3AD203B41FA5}">
                      <a16:colId xmlns:a16="http://schemas.microsoft.com/office/drawing/2014/main" xmlns="" val="1997428628"/>
                    </a:ext>
                  </a:extLst>
                </a:gridCol>
                <a:gridCol w="3169479">
                  <a:extLst>
                    <a:ext uri="{9D8B030D-6E8A-4147-A177-3AD203B41FA5}">
                      <a16:colId xmlns:a16="http://schemas.microsoft.com/office/drawing/2014/main" xmlns="" val="1914909319"/>
                    </a:ext>
                  </a:extLst>
                </a:gridCol>
                <a:gridCol w="3170563">
                  <a:extLst>
                    <a:ext uri="{9D8B030D-6E8A-4147-A177-3AD203B41FA5}">
                      <a16:colId xmlns:a16="http://schemas.microsoft.com/office/drawing/2014/main" xmlns="" val="1857350713"/>
                    </a:ext>
                  </a:extLst>
                </a:gridCol>
              </a:tblGrid>
              <a:tr h="454379">
                <a:tc>
                  <a:txBody>
                    <a:bodyPr/>
                    <a:lstStyle/>
                    <a:p>
                      <a:pPr algn="ctr" rtl="1">
                        <a:spcAft>
                          <a:spcPts val="0"/>
                        </a:spcAft>
                      </a:pPr>
                      <a:r>
                        <a:rPr lang="he-IL" sz="2000">
                          <a:effectLst/>
                        </a:rPr>
                        <a:t>מהות הגורם</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ctr" rtl="1">
                        <a:spcAft>
                          <a:spcPts val="0"/>
                        </a:spcAft>
                      </a:pPr>
                      <a:r>
                        <a:rPr lang="he-IL" sz="2000">
                          <a:effectLst/>
                        </a:rPr>
                        <a:t>טענת הצד החילוני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ctr" rtl="1">
                        <a:spcAft>
                          <a:spcPts val="0"/>
                        </a:spcAft>
                      </a:pPr>
                      <a:r>
                        <a:rPr lang="he-IL" sz="2000">
                          <a:effectLst/>
                        </a:rPr>
                        <a:t>טענת הצד הדתי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3760439266"/>
                  </a:ext>
                </a:extLst>
              </a:tr>
              <a:tr h="4153096">
                <a:tc>
                  <a:txBody>
                    <a:bodyPr/>
                    <a:lstStyle/>
                    <a:p>
                      <a:pPr algn="r" rtl="1">
                        <a:spcAft>
                          <a:spcPts val="0"/>
                        </a:spcAft>
                      </a:pPr>
                      <a:r>
                        <a:rPr lang="he-IL" sz="2000" dirty="0">
                          <a:effectLst/>
                        </a:rPr>
                        <a:t>חוק השבות לא מגדיר בצורה מלאה מי מוגדר יהודי, וקובע כי יהודי הוא "בן לאם ליהודייה או שהתגייר ואינו בן דת אחרת".</a:t>
                      </a:r>
                      <a:endParaRPr lang="en-US" sz="2000" dirty="0">
                        <a:effectLst/>
                      </a:endParaRPr>
                    </a:p>
                    <a:p>
                      <a:pPr algn="r" rtl="1">
                        <a:spcAft>
                          <a:spcPts val="0"/>
                        </a:spcAft>
                      </a:pPr>
                      <a:r>
                        <a:rPr lang="he-IL" sz="2000" dirty="0">
                          <a:effectLst/>
                        </a:rPr>
                        <a:t> </a:t>
                      </a:r>
                      <a:endParaRPr lang="en-US" sz="2000" dirty="0">
                        <a:effectLst/>
                      </a:endParaRPr>
                    </a:p>
                    <a:p>
                      <a:pPr algn="r" rtl="1">
                        <a:spcAft>
                          <a:spcPts val="0"/>
                        </a:spcAft>
                      </a:pPr>
                      <a:r>
                        <a:rPr lang="he-IL" sz="1400" dirty="0">
                          <a:effectLst/>
                        </a:rPr>
                        <a:t>הערה: קראו עוד על חוק השבות בפרק של יסודות חוקתיים עמוד 159</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החוק צריך להיות פתוח לכל אדם בעולם, שמרגיש קשר והזדהות עם היהדות ורואה את עצמו כשותף גורל לחיים היהודיים, כלומר: גיור רפורמי צריך להיות מקובל בישראל. </a:t>
                      </a:r>
                      <a:endParaRPr lang="en-US" sz="2000" dirty="0">
                        <a:effectLst/>
                      </a:endParaRPr>
                    </a:p>
                    <a:p>
                      <a:pPr algn="just" rtl="1">
                        <a:spcAft>
                          <a:spcPts val="0"/>
                        </a:spcAft>
                      </a:pPr>
                      <a:r>
                        <a:rPr lang="he-IL" sz="2000" dirty="0">
                          <a:effectLst/>
                        </a:rPr>
                        <a:t> </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החוק צריך להיות מקביל לקביעה ההלכתית, שיהודי הוא בן של אם יהודייה או מי שהתגייר בגיור אורתודוקסי עפ"י ההלכה. כל קביעה אחרת, מסרסת את המציאות היהודית ולמעשה מבטלת את הגדרת היהודי. </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2144913801"/>
                  </a:ext>
                </a:extLst>
              </a:tr>
            </a:tbl>
          </a:graphicData>
        </a:graphic>
      </p:graphicFrame>
    </p:spTree>
    <p:extLst>
      <p:ext uri="{BB962C8B-B14F-4D97-AF65-F5344CB8AC3E}">
        <p14:creationId xmlns:p14="http://schemas.microsoft.com/office/powerpoint/2010/main" val="304891994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B5BBD433-74C2-48DC-A311-9269856D9127}"/>
              </a:ext>
            </a:extLst>
          </p:cNvPr>
          <p:cNvSpPr>
            <a:spLocks noGrp="1"/>
          </p:cNvSpPr>
          <p:nvPr>
            <p:ph type="title"/>
          </p:nvPr>
        </p:nvSpPr>
        <p:spPr/>
        <p:txBody>
          <a:bodyPr>
            <a:normAutofit fontScale="90000"/>
          </a:bodyPr>
          <a:lstStyle/>
          <a:p>
            <a:pPr algn="ctr"/>
            <a:r>
              <a:rPr lang="he-IL" dirty="0"/>
              <a:t>גורם לשסע דתי: שירות בחורי הישיבה בצה"ל</a:t>
            </a:r>
          </a:p>
        </p:txBody>
      </p:sp>
      <p:graphicFrame>
        <p:nvGraphicFramePr>
          <p:cNvPr id="4" name="מציין מיקום תוכן 3">
            <a:extLst>
              <a:ext uri="{FF2B5EF4-FFF2-40B4-BE49-F238E27FC236}">
                <a16:creationId xmlns:a16="http://schemas.microsoft.com/office/drawing/2014/main" xmlns="" id="{FBC752D0-C8A9-4FD3-BB75-A5162DBD935F}"/>
              </a:ext>
            </a:extLst>
          </p:cNvPr>
          <p:cNvGraphicFramePr>
            <a:graphicFrameLocks noGrp="1"/>
          </p:cNvGraphicFramePr>
          <p:nvPr>
            <p:ph idx="1"/>
            <p:extLst>
              <p:ext uri="{D42A27DB-BD31-4B8C-83A1-F6EECF244321}">
                <p14:modId xmlns:p14="http://schemas.microsoft.com/office/powerpoint/2010/main" val="395224806"/>
              </p:ext>
            </p:extLst>
          </p:nvPr>
        </p:nvGraphicFramePr>
        <p:xfrm>
          <a:off x="1828801" y="1812022"/>
          <a:ext cx="8883940" cy="4370664"/>
        </p:xfrm>
        <a:graphic>
          <a:graphicData uri="http://schemas.openxmlformats.org/drawingml/2006/table">
            <a:tbl>
              <a:tblPr rtl="1" firstRow="1" firstCol="1" bandRow="1">
                <a:tableStyleId>{E8B1032C-EA38-4F05-BA0D-38AFFFC7BED3}</a:tableStyleId>
              </a:tblPr>
              <a:tblGrid>
                <a:gridCol w="2067562">
                  <a:extLst>
                    <a:ext uri="{9D8B030D-6E8A-4147-A177-3AD203B41FA5}">
                      <a16:colId xmlns:a16="http://schemas.microsoft.com/office/drawing/2014/main" xmlns="" val="1197883331"/>
                    </a:ext>
                  </a:extLst>
                </a:gridCol>
                <a:gridCol w="2564361">
                  <a:extLst>
                    <a:ext uri="{9D8B030D-6E8A-4147-A177-3AD203B41FA5}">
                      <a16:colId xmlns:a16="http://schemas.microsoft.com/office/drawing/2014/main" xmlns="" val="3078855085"/>
                    </a:ext>
                  </a:extLst>
                </a:gridCol>
                <a:gridCol w="4252017">
                  <a:extLst>
                    <a:ext uri="{9D8B030D-6E8A-4147-A177-3AD203B41FA5}">
                      <a16:colId xmlns:a16="http://schemas.microsoft.com/office/drawing/2014/main" xmlns="" val="1444282508"/>
                    </a:ext>
                  </a:extLst>
                </a:gridCol>
              </a:tblGrid>
              <a:tr h="364222">
                <a:tc>
                  <a:txBody>
                    <a:bodyPr/>
                    <a:lstStyle/>
                    <a:p>
                      <a:pPr algn="ctr" rtl="1">
                        <a:spcAft>
                          <a:spcPts val="0"/>
                        </a:spcAft>
                      </a:pPr>
                      <a:r>
                        <a:rPr lang="he-IL" sz="2000">
                          <a:effectLst/>
                        </a:rPr>
                        <a:t>מהות הגורם</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000">
                          <a:effectLst/>
                        </a:rPr>
                        <a:t>טענת הצד החילוני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000">
                          <a:effectLst/>
                        </a:rPr>
                        <a:t>טענת הצד הדתי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63411163"/>
                  </a:ext>
                </a:extLst>
              </a:tr>
              <a:tr h="4006442">
                <a:tc>
                  <a:txBody>
                    <a:bodyPr/>
                    <a:lstStyle/>
                    <a:p>
                      <a:pPr algn="r" rtl="1">
                        <a:spcAft>
                          <a:spcPts val="0"/>
                        </a:spcAft>
                      </a:pPr>
                      <a:r>
                        <a:rPr lang="he-IL" sz="2000" dirty="0">
                          <a:effectLst/>
                        </a:rPr>
                        <a:t>האם יש מקום להעניק 'פטור' צבאי לבחורי ישיבה, מתוקף 'תורתו אומנותו'?</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הענקת פטור לבחורי ישיבות יוצרת אי-שוויון מוחלט. </a:t>
                      </a:r>
                      <a:endParaRPr lang="en-US" sz="2000" dirty="0">
                        <a:effectLst/>
                      </a:endParaRPr>
                    </a:p>
                    <a:p>
                      <a:pPr algn="just" rtl="1">
                        <a:spcAft>
                          <a:spcPts val="0"/>
                        </a:spcAft>
                      </a:pPr>
                      <a:r>
                        <a:rPr lang="he-IL" sz="2000" dirty="0">
                          <a:effectLst/>
                        </a:rPr>
                        <a:t>אין לפטור אף אחד משירות בצבא, אלא בשל סיבות ביטחוניות, כמו את ערביי ישראל כדוגמה.</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עפ"י צו מצפונם, בחורי הישיבות והחרדים רואים בלימוד התורה את הערך העליון והחשוב בהגנה על עם ישראל, ולמרות שאין התנגדות לעובדה שיש צה"ל, לימוד התורה הוא חשוב יותר. </a:t>
                      </a:r>
                      <a:endParaRPr lang="en-US" sz="2000" dirty="0">
                        <a:effectLst/>
                      </a:endParaRPr>
                    </a:p>
                    <a:p>
                      <a:pPr algn="just" rtl="1">
                        <a:spcAft>
                          <a:spcPts val="0"/>
                        </a:spcAft>
                      </a:pPr>
                      <a:r>
                        <a:rPr lang="he-IL" sz="2000" dirty="0">
                          <a:effectLst/>
                        </a:rPr>
                        <a:t>צה"ל אינו משמש רק כגוף האחראי על הביטחון, אלא גם משמש כ"כור היתוך" ליצירת "ישראלי". מאחר שכך, החרדים אינם רואים את עצמם כשותפים בתרבות הישראלית ולא רוצים להיות חלק ממנה ועל כן מתנגדים לשרת בצבא.</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3620801075"/>
                  </a:ext>
                </a:extLst>
              </a:tr>
            </a:tbl>
          </a:graphicData>
        </a:graphic>
      </p:graphicFrame>
    </p:spTree>
    <p:extLst>
      <p:ext uri="{BB962C8B-B14F-4D97-AF65-F5344CB8AC3E}">
        <p14:creationId xmlns:p14="http://schemas.microsoft.com/office/powerpoint/2010/main" val="246177021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AD5C8806-737F-4A6F-A102-2008450DFE9D}"/>
              </a:ext>
            </a:extLst>
          </p:cNvPr>
          <p:cNvSpPr>
            <a:spLocks noGrp="1"/>
          </p:cNvSpPr>
          <p:nvPr>
            <p:ph type="title"/>
          </p:nvPr>
        </p:nvSpPr>
        <p:spPr/>
        <p:txBody>
          <a:bodyPr>
            <a:normAutofit/>
          </a:bodyPr>
          <a:lstStyle/>
          <a:p>
            <a:pPr algn="ctr"/>
            <a:r>
              <a:rPr lang="he-IL" dirty="0"/>
              <a:t>גורם לשסע דתי: ההתיישבות ביש"ע</a:t>
            </a:r>
          </a:p>
        </p:txBody>
      </p:sp>
      <p:graphicFrame>
        <p:nvGraphicFramePr>
          <p:cNvPr id="4" name="מציין מיקום תוכן 3">
            <a:extLst>
              <a:ext uri="{FF2B5EF4-FFF2-40B4-BE49-F238E27FC236}">
                <a16:creationId xmlns:a16="http://schemas.microsoft.com/office/drawing/2014/main" xmlns="" id="{EEBDD374-8C45-4867-9D43-BB349DD7F918}"/>
              </a:ext>
            </a:extLst>
          </p:cNvPr>
          <p:cNvGraphicFramePr>
            <a:graphicFrameLocks noGrp="1"/>
          </p:cNvGraphicFramePr>
          <p:nvPr>
            <p:ph idx="1"/>
            <p:extLst>
              <p:ext uri="{D42A27DB-BD31-4B8C-83A1-F6EECF244321}">
                <p14:modId xmlns:p14="http://schemas.microsoft.com/office/powerpoint/2010/main" val="1285084923"/>
              </p:ext>
            </p:extLst>
          </p:nvPr>
        </p:nvGraphicFramePr>
        <p:xfrm>
          <a:off x="1879133" y="2004969"/>
          <a:ext cx="8355436" cy="3791824"/>
        </p:xfrm>
        <a:graphic>
          <a:graphicData uri="http://schemas.openxmlformats.org/drawingml/2006/table">
            <a:tbl>
              <a:tblPr rtl="1" firstRow="1" firstCol="1" bandRow="1">
                <a:tableStyleId>{E8B1032C-EA38-4F05-BA0D-38AFFFC7BED3}</a:tableStyleId>
              </a:tblPr>
              <a:tblGrid>
                <a:gridCol w="2784828">
                  <a:extLst>
                    <a:ext uri="{9D8B030D-6E8A-4147-A177-3AD203B41FA5}">
                      <a16:colId xmlns:a16="http://schemas.microsoft.com/office/drawing/2014/main" xmlns="" val="3773048772"/>
                    </a:ext>
                  </a:extLst>
                </a:gridCol>
                <a:gridCol w="2784828">
                  <a:extLst>
                    <a:ext uri="{9D8B030D-6E8A-4147-A177-3AD203B41FA5}">
                      <a16:colId xmlns:a16="http://schemas.microsoft.com/office/drawing/2014/main" xmlns="" val="2260137023"/>
                    </a:ext>
                  </a:extLst>
                </a:gridCol>
                <a:gridCol w="2785780">
                  <a:extLst>
                    <a:ext uri="{9D8B030D-6E8A-4147-A177-3AD203B41FA5}">
                      <a16:colId xmlns:a16="http://schemas.microsoft.com/office/drawing/2014/main" xmlns="" val="135485259"/>
                    </a:ext>
                  </a:extLst>
                </a:gridCol>
              </a:tblGrid>
              <a:tr h="421314">
                <a:tc>
                  <a:txBody>
                    <a:bodyPr/>
                    <a:lstStyle/>
                    <a:p>
                      <a:pPr algn="ctr" rtl="1">
                        <a:spcAft>
                          <a:spcPts val="0"/>
                        </a:spcAft>
                      </a:pPr>
                      <a:r>
                        <a:rPr lang="he-IL" sz="2000">
                          <a:effectLst/>
                        </a:rPr>
                        <a:t>מהות הגורם</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ctr" rtl="1">
                        <a:spcAft>
                          <a:spcPts val="0"/>
                        </a:spcAft>
                      </a:pPr>
                      <a:r>
                        <a:rPr lang="he-IL" sz="2000">
                          <a:effectLst/>
                        </a:rPr>
                        <a:t>טענת הצד החילוני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ctr" rtl="1">
                        <a:spcAft>
                          <a:spcPts val="0"/>
                        </a:spcAft>
                      </a:pPr>
                      <a:r>
                        <a:rPr lang="he-IL" sz="2000">
                          <a:effectLst/>
                        </a:rPr>
                        <a:t>טענת הצד הדתי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3219695410"/>
                  </a:ext>
                </a:extLst>
              </a:tr>
              <a:tr h="3370510">
                <a:tc>
                  <a:txBody>
                    <a:bodyPr/>
                    <a:lstStyle/>
                    <a:p>
                      <a:pPr algn="r" rtl="1">
                        <a:spcAft>
                          <a:spcPts val="0"/>
                        </a:spcAft>
                      </a:pPr>
                      <a:r>
                        <a:rPr lang="he-IL" sz="2000" dirty="0">
                          <a:effectLst/>
                        </a:rPr>
                        <a:t>האם נכון להתיישב בשטחים שישראל השיגה במלחמת ששת הימים ב-1967?</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חלק מהציבור החילוני לא רואה חשיבות בהתיישבות ביו"ש, בעיקר כשזו מיושבת בסמוך לאזורים ערבים.</a:t>
                      </a:r>
                      <a:endParaRPr lang="en-US" sz="2000" dirty="0">
                        <a:effectLst/>
                      </a:endParaRPr>
                    </a:p>
                    <a:p>
                      <a:pPr algn="just" rtl="1">
                        <a:spcAft>
                          <a:spcPts val="0"/>
                        </a:spcAft>
                      </a:pPr>
                      <a:r>
                        <a:rPr lang="he-IL" sz="2000" dirty="0">
                          <a:effectLst/>
                        </a:rPr>
                        <a:t>בנוסף, חלק מהציבור החילוני מאמין שבהסדר עתידי יש להגיע לפשרה בנוגע לשטחים אלו.</a:t>
                      </a:r>
                      <a:endParaRPr lang="en-US" sz="2000" dirty="0">
                        <a:effectLst/>
                      </a:endParaRPr>
                    </a:p>
                    <a:p>
                      <a:pPr algn="just" rtl="1">
                        <a:spcAft>
                          <a:spcPts val="0"/>
                        </a:spcAft>
                      </a:pPr>
                      <a:r>
                        <a:rPr lang="he-IL" sz="2000" dirty="0">
                          <a:effectLst/>
                        </a:rPr>
                        <a:t> </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אסור לוותר על ההתיישבות בארץ ישראל השלמה, ויש להיאחז בקרקע המקודשת של ארץ ישראל בכל מקום אשר יהיה.</a:t>
                      </a:r>
                      <a:endParaRPr lang="en-US" sz="2000" dirty="0">
                        <a:effectLst/>
                      </a:endParaRPr>
                    </a:p>
                    <a:p>
                      <a:pPr algn="just" rtl="1">
                        <a:spcAft>
                          <a:spcPts val="0"/>
                        </a:spcAft>
                      </a:pPr>
                      <a:r>
                        <a:rPr lang="he-IL" sz="2000" dirty="0">
                          <a:effectLst/>
                        </a:rPr>
                        <a:t>בנוסף, אין לוותר על רוב השטחים או על כולם בהסדר עתידי.</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4119077754"/>
                  </a:ext>
                </a:extLst>
              </a:tr>
            </a:tbl>
          </a:graphicData>
        </a:graphic>
      </p:graphicFrame>
    </p:spTree>
    <p:extLst>
      <p:ext uri="{BB962C8B-B14F-4D97-AF65-F5344CB8AC3E}">
        <p14:creationId xmlns:p14="http://schemas.microsoft.com/office/powerpoint/2010/main" val="370111876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102665D2-6733-4299-9400-CBB4536FBDB8}"/>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a:t>דרכי ביטוי של השסע</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94FB80D-D126-4A0A-9304-19EB31E73702}"/>
              </a:ext>
            </a:extLst>
          </p:cNvPr>
          <p:cNvSpPr>
            <a:spLocks noGrp="1"/>
          </p:cNvSpPr>
          <p:nvPr>
            <p:ph idx="1"/>
          </p:nvPr>
        </p:nvSpPr>
        <p:spPr>
          <a:xfrm>
            <a:off x="93306" y="2872899"/>
            <a:ext cx="5216871" cy="3854472"/>
          </a:xfrm>
        </p:spPr>
        <p:txBody>
          <a:bodyPr>
            <a:normAutofit fontScale="92500" lnSpcReduction="20000"/>
          </a:bodyPr>
          <a:lstStyle/>
          <a:p>
            <a:pPr algn="r" rtl="1">
              <a:lnSpc>
                <a:spcPct val="100000"/>
              </a:lnSpc>
            </a:pPr>
            <a:r>
              <a:rPr lang="he-IL" sz="2400" dirty="0"/>
              <a:t>השסע הדתי בא לידי ביטוי בעוינות וחשדנות בין יהודים חילונים, לבין יהודים דתיים או שומרי מצוות. </a:t>
            </a:r>
            <a:endParaRPr lang="en-US" sz="2400" i="1" dirty="0"/>
          </a:p>
          <a:p>
            <a:pPr algn="r" rtl="1">
              <a:lnSpc>
                <a:spcPct val="100000"/>
              </a:lnSpc>
            </a:pPr>
            <a:r>
              <a:rPr lang="he-IL" sz="2400" dirty="0"/>
              <a:t>לעיתים, הדבר מתפתח גם לאלימות מילולית או פיזית, וכל צד מרגיש שהוא הצד שנפגע יותר, ושהוא הצד הצודק בוויכוח. פעמים רבות ניתן לראות הפגנות אלימות של הצדדים.</a:t>
            </a:r>
            <a:endParaRPr lang="en-US" sz="2400" i="1" dirty="0"/>
          </a:p>
          <a:p>
            <a:pPr algn="r" rtl="1">
              <a:lnSpc>
                <a:spcPct val="100000"/>
              </a:lnSpc>
            </a:pPr>
            <a:r>
              <a:rPr lang="he-IL" sz="2400" dirty="0"/>
              <a:t>במקרים כאלו, פונים בד"כ לבית המשפט ולבג"ץ, על מנת שיפסוק בנושאי המחלוקת. כאשר אחד הצדדים לא מקבל על עצמו את פסק הדין, מטעמים של דת, יש חשש לפגיעה בשלטון החוק במדינת ישראל.</a:t>
            </a:r>
            <a:endParaRPr lang="en-US" sz="2400" i="1" dirty="0"/>
          </a:p>
          <a:p>
            <a:pPr algn="r">
              <a:lnSpc>
                <a:spcPct val="100000"/>
              </a:lnSpc>
            </a:pPr>
            <a:endParaRPr lang="he-IL" sz="2400" dirty="0"/>
          </a:p>
        </p:txBody>
      </p:sp>
      <p:pic>
        <p:nvPicPr>
          <p:cNvPr id="33794" name="Picture 2" descr="איך חסכו מלחמת עולם בין חרדים לחילונים בעזרת שלט קטן? • צפו ...">
            <a:extLst>
              <a:ext uri="{FF2B5EF4-FFF2-40B4-BE49-F238E27FC236}">
                <a16:creationId xmlns:a16="http://schemas.microsoft.com/office/drawing/2014/main" xmlns="" id="{C0DB4BB0-9B7A-4B15-B390-982B6CCF77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13" r="1958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73179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FB2AE12-B69C-4C3F-BF41-4F64DDA9ADB7}"/>
              </a:ext>
            </a:extLst>
          </p:cNvPr>
          <p:cNvSpPr>
            <a:spLocks noGrp="1"/>
          </p:cNvSpPr>
          <p:nvPr>
            <p:ph type="title"/>
          </p:nvPr>
        </p:nvSpPr>
        <p:spPr>
          <a:xfrm>
            <a:off x="640080" y="325369"/>
            <a:ext cx="4368602" cy="1956841"/>
          </a:xfrm>
        </p:spPr>
        <p:txBody>
          <a:bodyPr anchor="b">
            <a:normAutofit/>
          </a:bodyPr>
          <a:lstStyle/>
          <a:p>
            <a:pPr>
              <a:lnSpc>
                <a:spcPct val="90000"/>
              </a:lnSpc>
            </a:pPr>
            <a:r>
              <a:rPr lang="he-IL" sz="5100"/>
              <a:t>לאומיות פוליטית-אזרחית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FB46A"/>
          </a:solidFill>
          <a:ln w="38100" cap="rnd">
            <a:solidFill>
              <a:srgbClr val="DFB46A"/>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989447AE-8024-4FF2-A41F-F5E764EF2A35}"/>
              </a:ext>
            </a:extLst>
          </p:cNvPr>
          <p:cNvSpPr>
            <a:spLocks noGrp="1"/>
          </p:cNvSpPr>
          <p:nvPr>
            <p:ph idx="1"/>
          </p:nvPr>
        </p:nvSpPr>
        <p:spPr>
          <a:xfrm>
            <a:off x="234892" y="2872899"/>
            <a:ext cx="4907559" cy="3787960"/>
          </a:xfrm>
        </p:spPr>
        <p:txBody>
          <a:bodyPr>
            <a:normAutofit lnSpcReduction="10000"/>
          </a:bodyPr>
          <a:lstStyle/>
          <a:p>
            <a:pPr algn="r" rtl="1">
              <a:lnSpc>
                <a:spcPct val="100000"/>
              </a:lnSpc>
            </a:pPr>
            <a:r>
              <a:rPr lang="he-IL" sz="2800" dirty="0"/>
              <a:t>השאיפה המשותפת לבני לאום לשלטון עצמי, במסגרת מדינה ריבונית / אוטונומיה בתוך מדינה.</a:t>
            </a:r>
            <a:endParaRPr lang="en-US" sz="2800" i="1" dirty="0"/>
          </a:p>
          <a:p>
            <a:pPr algn="r" rtl="1">
              <a:lnSpc>
                <a:spcPct val="100000"/>
              </a:lnSpc>
            </a:pPr>
            <a:r>
              <a:rPr lang="he-IL" sz="2800" dirty="0"/>
              <a:t>השאיפה מבוססת על יסודות פוליטיים, כמו: שותפות / רצון משותף לחיות באותה מדינה או באותה מסגרת פוליטית, ובקידום יחד ערכים ונורמות משותפים - תפיסה של "טוב משותף".</a:t>
            </a:r>
            <a:endParaRPr lang="en-US" sz="2800" i="1" dirty="0"/>
          </a:p>
          <a:p>
            <a:pPr algn="r">
              <a:lnSpc>
                <a:spcPct val="100000"/>
              </a:lnSpc>
            </a:pPr>
            <a:endParaRPr lang="he-IL" sz="2800" dirty="0"/>
          </a:p>
        </p:txBody>
      </p:sp>
      <p:pic>
        <p:nvPicPr>
          <p:cNvPr id="4098" name="Picture 2" descr="person holding us a flag standing on rock near lake during daytime">
            <a:extLst>
              <a:ext uri="{FF2B5EF4-FFF2-40B4-BE49-F238E27FC236}">
                <a16:creationId xmlns:a16="http://schemas.microsoft.com/office/drawing/2014/main" xmlns="" id="{E0BC01E6-E61D-4057-B9CB-D6307A9F3C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242" r="-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53280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E40CFB54-BC4C-4FA3-9703-7B937A3BEBDA}"/>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a:t>דרכי התמודדות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BA9963"/>
          </a:solidFill>
          <a:ln w="38100" cap="rnd">
            <a:solidFill>
              <a:srgbClr val="BA9963"/>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4B6D23C2-2285-4EFC-AF5C-C6A93E3CE30A}"/>
              </a:ext>
            </a:extLst>
          </p:cNvPr>
          <p:cNvSpPr>
            <a:spLocks noGrp="1"/>
          </p:cNvSpPr>
          <p:nvPr>
            <p:ph idx="1"/>
          </p:nvPr>
        </p:nvSpPr>
        <p:spPr>
          <a:xfrm>
            <a:off x="100668" y="2872898"/>
            <a:ext cx="5209509" cy="3829905"/>
          </a:xfrm>
        </p:spPr>
        <p:txBody>
          <a:bodyPr>
            <a:normAutofit/>
          </a:bodyPr>
          <a:lstStyle/>
          <a:p>
            <a:pPr algn="r" rtl="1">
              <a:lnSpc>
                <a:spcPct val="100000"/>
              </a:lnSpc>
            </a:pPr>
            <a:r>
              <a:rPr lang="he-IL" sz="2000" dirty="0"/>
              <a:t>במשך השנים מנסים פעמים רבות להוביל להרגעת השסע הדתי בין חילונים לדתיים בישראל. אחת הדרכים היא פשרות, דיאלוג ומשא ומתן בין הקבוצות, כמו למשל, הסכם הסטטוס קוו, המהווה הסכם פשרה בין המפלגות הדתיות לחילוניות. </a:t>
            </a:r>
            <a:endParaRPr lang="en-US" sz="2000" i="1" dirty="0"/>
          </a:p>
          <a:p>
            <a:pPr algn="r" rtl="1">
              <a:lnSpc>
                <a:spcPct val="100000"/>
              </a:lnSpc>
            </a:pPr>
            <a:r>
              <a:rPr lang="he-IL" sz="2000" dirty="0"/>
              <a:t>דרך נוספת היא להתחמק מהחלטות ברוב הנושאים רגישים, שיכולים לגרום למשברים ולעויינות בין הצדדים. </a:t>
            </a:r>
            <a:endParaRPr lang="en-US" sz="2000" i="1" dirty="0"/>
          </a:p>
          <a:p>
            <a:pPr algn="r" rtl="1">
              <a:lnSpc>
                <a:spcPct val="100000"/>
              </a:lnSpc>
            </a:pPr>
            <a:r>
              <a:rPr lang="he-IL" sz="2000" dirty="0"/>
              <a:t>חשוב לאפשר לכל קבוצה חופש פעולה בתוך עצמה.</a:t>
            </a:r>
            <a:endParaRPr lang="en-US" sz="2000" i="1" dirty="0"/>
          </a:p>
          <a:p>
            <a:pPr algn="r">
              <a:lnSpc>
                <a:spcPct val="100000"/>
              </a:lnSpc>
            </a:pPr>
            <a:endParaRPr lang="he-IL" sz="2000" dirty="0"/>
          </a:p>
        </p:txBody>
      </p:sp>
      <p:pic>
        <p:nvPicPr>
          <p:cNvPr id="32770" name="Picture 2" descr="שטרן: חרדים מתגייסים? אולי בגלל המשכורת">
            <a:extLst>
              <a:ext uri="{FF2B5EF4-FFF2-40B4-BE49-F238E27FC236}">
                <a16:creationId xmlns:a16="http://schemas.microsoft.com/office/drawing/2014/main" xmlns="" id="{98E8C9B5-D8F7-435C-9C87-D9D8C4F904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92" r="12806"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51285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20" name="Rectangle 134">
            <a:extLst>
              <a:ext uri="{FF2B5EF4-FFF2-40B4-BE49-F238E27FC236}">
                <a16:creationId xmlns:a16="http://schemas.microsoft.com/office/drawing/2014/main" xmlns=""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18" name="Picture 2" descr="כשאמונה אישית פוגשת מרחב חינוכי מגוון, צפון . ההרשמה סגורה – מעטפת ...">
            <a:extLst>
              <a:ext uri="{FF2B5EF4-FFF2-40B4-BE49-F238E27FC236}">
                <a16:creationId xmlns:a16="http://schemas.microsoft.com/office/drawing/2014/main" xmlns="" id="{D20D5D34-D9B3-4990-9992-C51BEA70E663}"/>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3136" b="1"/>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34821" name="Rectangle 136">
            <a:extLst>
              <a:ext uri="{FF2B5EF4-FFF2-40B4-BE49-F238E27FC236}">
                <a16:creationId xmlns:a16="http://schemas.microsoft.com/office/drawing/2014/main" xmlns="" id="{8F51725E-A483-43B2-A6F2-C44F502FE0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xmlns="" id="{2574A2A4-76EA-4D3E-BAFB-1A16FE6B2844}"/>
              </a:ext>
            </a:extLst>
          </p:cNvPr>
          <p:cNvSpPr>
            <a:spLocks noGrp="1"/>
          </p:cNvSpPr>
          <p:nvPr>
            <p:ph type="ctrTitle"/>
          </p:nvPr>
        </p:nvSpPr>
        <p:spPr>
          <a:xfrm>
            <a:off x="1522476" y="2316682"/>
            <a:ext cx="9144000" cy="3063240"/>
          </a:xfrm>
        </p:spPr>
        <p:txBody>
          <a:bodyPr>
            <a:normAutofit/>
          </a:bodyPr>
          <a:lstStyle/>
          <a:p>
            <a:pPr algn="ctr">
              <a:lnSpc>
                <a:spcPct val="90000"/>
              </a:lnSpc>
            </a:pPr>
            <a:r>
              <a:rPr lang="he-IL" sz="7600" dirty="0">
                <a:solidFill>
                  <a:schemeClr val="bg1"/>
                </a:solidFill>
              </a:rPr>
              <a:t>רצף העמדות והחלומות לאופייה של ישראל</a:t>
            </a:r>
          </a:p>
        </p:txBody>
      </p:sp>
      <p:sp>
        <p:nvSpPr>
          <p:cNvPr id="139" name="Rectangle 6">
            <a:extLst>
              <a:ext uri="{FF2B5EF4-FFF2-40B4-BE49-F238E27FC236}">
                <a16:creationId xmlns:a16="http://schemas.microsoft.com/office/drawing/2014/main" xmlns=""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4900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6">
            <a:extLst>
              <a:ext uri="{FF2B5EF4-FFF2-40B4-BE49-F238E27FC236}">
                <a16:creationId xmlns:a16="http://schemas.microsoft.com/office/drawing/2014/main" xmlns="" id="{DA381740-063A-41A4-836D-85D14980EE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8" name="Rectangle 17">
            <a:extLst>
              <a:ext uri="{FF2B5EF4-FFF2-40B4-BE49-F238E27FC236}">
                <a16:creationId xmlns:a16="http://schemas.microsoft.com/office/drawing/2014/main" xmlns="" id="{678CC48C-9275-4EFA-9B84-8E818500B9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53148050-8A46-4CD0-B6A0-48A27C229503}"/>
              </a:ext>
            </a:extLst>
          </p:cNvPr>
          <p:cNvSpPr>
            <a:spLocks noGrp="1"/>
          </p:cNvSpPr>
          <p:nvPr>
            <p:ph type="title"/>
          </p:nvPr>
        </p:nvSpPr>
        <p:spPr>
          <a:xfrm>
            <a:off x="641604" y="4553712"/>
            <a:ext cx="10908792" cy="1069848"/>
          </a:xfrm>
        </p:spPr>
        <p:txBody>
          <a:bodyPr vert="horz" lIns="91440" tIns="45720" rIns="91440" bIns="45720" rtlCol="0" anchor="ctr">
            <a:normAutofit/>
          </a:bodyPr>
          <a:lstStyle/>
          <a:p>
            <a:pPr algn="ctr" rtl="1"/>
            <a:r>
              <a:rPr lang="en-US" sz="6000" b="1" dirty="0" err="1">
                <a:effectLst>
                  <a:outerShdw blurRad="38100" dist="38100" dir="2700000" algn="tl">
                    <a:srgbClr val="000000">
                      <a:alpha val="43137"/>
                    </a:srgbClr>
                  </a:outerShdw>
                </a:effectLst>
              </a:rPr>
              <a:t>העמדות</a:t>
            </a:r>
            <a:r>
              <a:rPr lang="he-IL" sz="6000" b="1" dirty="0">
                <a:effectLst>
                  <a:outerShdw blurRad="38100" dist="38100" dir="2700000" algn="tl">
                    <a:srgbClr val="000000">
                      <a:alpha val="43137"/>
                    </a:srgbClr>
                  </a:outerShdw>
                </a:effectLst>
              </a:rPr>
              <a:t>: </a:t>
            </a:r>
            <a:r>
              <a:rPr lang="en-US" sz="6000" b="1" dirty="0" err="1">
                <a:effectLst>
                  <a:outerShdw blurRad="38100" dist="38100" dir="2700000" algn="tl">
                    <a:srgbClr val="000000">
                      <a:alpha val="43137"/>
                    </a:srgbClr>
                  </a:outerShdw>
                </a:effectLst>
              </a:rPr>
              <a:t>הרצף</a:t>
            </a:r>
            <a:r>
              <a:rPr lang="en-US" sz="6000" b="1" dirty="0">
                <a:effectLst>
                  <a:outerShdw blurRad="38100" dist="38100" dir="2700000" algn="tl">
                    <a:srgbClr val="000000">
                      <a:alpha val="43137"/>
                    </a:srgbClr>
                  </a:outerShdw>
                </a:effectLst>
              </a:rPr>
              <a:t> </a:t>
            </a:r>
            <a:r>
              <a:rPr lang="en-US" sz="6000" b="1" dirty="0" err="1">
                <a:effectLst>
                  <a:outerShdw blurRad="38100" dist="38100" dir="2700000" algn="tl">
                    <a:srgbClr val="000000">
                      <a:alpha val="43137"/>
                    </a:srgbClr>
                  </a:outerShdw>
                </a:effectLst>
              </a:rPr>
              <a:t>הלאומי</a:t>
            </a:r>
            <a:endParaRPr lang="en-US" sz="6000" b="1" dirty="0">
              <a:effectLst>
                <a:outerShdw blurRad="38100" dist="38100" dir="2700000" algn="tl">
                  <a:srgbClr val="000000">
                    <a:alpha val="43137"/>
                  </a:srgbClr>
                </a:outerShdw>
              </a:effectLst>
            </a:endParaRPr>
          </a:p>
        </p:txBody>
      </p:sp>
      <p:pic>
        <p:nvPicPr>
          <p:cNvPr id="4" name="Picture 2" descr="white and brown star on brown tree branch">
            <a:extLst>
              <a:ext uri="{FF2B5EF4-FFF2-40B4-BE49-F238E27FC236}">
                <a16:creationId xmlns:a16="http://schemas.microsoft.com/office/drawing/2014/main" xmlns="" id="{3885FD03-8172-434C-985C-8B9311F564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08" b="43636"/>
          <a:stretch/>
        </p:blipFill>
        <p:spPr bwMode="auto">
          <a:xfrm>
            <a:off x="20" y="10"/>
            <a:ext cx="12191979" cy="4196972"/>
          </a:xfrm>
          <a:custGeom>
            <a:avLst/>
            <a:gdLst/>
            <a:ahLst/>
            <a:cxnLst/>
            <a:rect l="l" t="t" r="r" b="b"/>
            <a:pathLst>
              <a:path w="12191999" h="4196982">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7203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F343CCCE-A964-4ED4-8BF4-3D01E935EB3C}"/>
              </a:ext>
            </a:extLst>
          </p:cNvPr>
          <p:cNvSpPr>
            <a:spLocks noGrp="1"/>
          </p:cNvSpPr>
          <p:nvPr>
            <p:ph type="title"/>
          </p:nvPr>
        </p:nvSpPr>
        <p:spPr>
          <a:xfrm>
            <a:off x="5297762" y="329184"/>
            <a:ext cx="6251110" cy="1783080"/>
          </a:xfrm>
        </p:spPr>
        <p:txBody>
          <a:bodyPr anchor="b">
            <a:normAutofit/>
          </a:bodyPr>
          <a:lstStyle/>
          <a:p>
            <a:pPr>
              <a:lnSpc>
                <a:spcPct val="90000"/>
              </a:lnSpc>
            </a:pPr>
            <a:r>
              <a:rPr lang="he-IL" sz="5600" b="1"/>
              <a:t>מדינת לאום אתנית-תרבותית </a:t>
            </a:r>
            <a:r>
              <a:rPr lang="he-IL" sz="5600" b="1" u="sng"/>
              <a:t>דמוקרטית</a:t>
            </a:r>
            <a:endParaRPr lang="he-IL" sz="56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B86956"/>
          </a:solidFill>
          <a:ln w="38100" cap="rnd">
            <a:solidFill>
              <a:srgbClr val="B86956"/>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514C2594-6AAA-43E8-8701-117CE6800B4B}"/>
              </a:ext>
            </a:extLst>
          </p:cNvPr>
          <p:cNvSpPr>
            <a:spLocks noGrp="1"/>
          </p:cNvSpPr>
          <p:nvPr>
            <p:ph idx="1"/>
          </p:nvPr>
        </p:nvSpPr>
        <p:spPr>
          <a:xfrm>
            <a:off x="4865615" y="2706624"/>
            <a:ext cx="7063529" cy="4012958"/>
          </a:xfrm>
        </p:spPr>
        <p:txBody>
          <a:bodyPr>
            <a:normAutofit/>
          </a:bodyPr>
          <a:lstStyle/>
          <a:p>
            <a:pPr lvl="0" algn="r" rtl="1">
              <a:lnSpc>
                <a:spcPct val="100000"/>
              </a:lnSpc>
            </a:pPr>
            <a:r>
              <a:rPr lang="he-IL" sz="2400" dirty="0"/>
              <a:t>עמדה זו מאמינה כי ישראל היא מדינתו של העם היהודי בארץ ובתפוצות. המדינה מזוהה ברמה הציבורית עם הלאום האתני-תרבותי היהודי ומבטאת את זכותו להגדרה עצמית.</a:t>
            </a:r>
            <a:endParaRPr lang="en-US" sz="2400" i="1" dirty="0"/>
          </a:p>
          <a:p>
            <a:pPr lvl="0" algn="r" rtl="1">
              <a:lnSpc>
                <a:spcPct val="100000"/>
              </a:lnSpc>
            </a:pPr>
            <a:r>
              <a:rPr lang="he-IL" sz="2400" dirty="0"/>
              <a:t>המדינה תקיים עדיפות ללאום היהודי בנושא ההגירה (חוק השבות).</a:t>
            </a:r>
            <a:endParaRPr lang="en-US" sz="2400" i="1" dirty="0"/>
          </a:p>
          <a:p>
            <a:pPr lvl="0" algn="r" rtl="1">
              <a:lnSpc>
                <a:spcPct val="100000"/>
              </a:lnSpc>
            </a:pPr>
            <a:r>
              <a:rPr lang="he-IL" sz="2400" dirty="0"/>
              <a:t>עברית היא השפה הרשמית של המדינה. המורשת, התרבות וההיסטוריה היהודיים הם מרכיב מרכזי בזהותה של המדינה.</a:t>
            </a:r>
            <a:endParaRPr lang="en-US" sz="2400" i="1" dirty="0"/>
          </a:p>
        </p:txBody>
      </p:sp>
      <p:pic>
        <p:nvPicPr>
          <p:cNvPr id="36866" name="Picture 2" descr="aerial photography of people near rock wall">
            <a:extLst>
              <a:ext uri="{FF2B5EF4-FFF2-40B4-BE49-F238E27FC236}">
                <a16:creationId xmlns:a16="http://schemas.microsoft.com/office/drawing/2014/main" xmlns="" id="{6EA51331-407A-4B60-A4F1-5147C308F3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95" r="18773"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75099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F343CCCE-A964-4ED4-8BF4-3D01E935EB3C}"/>
              </a:ext>
            </a:extLst>
          </p:cNvPr>
          <p:cNvSpPr>
            <a:spLocks noGrp="1"/>
          </p:cNvSpPr>
          <p:nvPr>
            <p:ph type="title"/>
          </p:nvPr>
        </p:nvSpPr>
        <p:spPr>
          <a:xfrm>
            <a:off x="5297762" y="329184"/>
            <a:ext cx="6251110" cy="1783080"/>
          </a:xfrm>
        </p:spPr>
        <p:txBody>
          <a:bodyPr anchor="b">
            <a:normAutofit/>
          </a:bodyPr>
          <a:lstStyle/>
          <a:p>
            <a:pPr>
              <a:lnSpc>
                <a:spcPct val="90000"/>
              </a:lnSpc>
            </a:pPr>
            <a:r>
              <a:rPr lang="he-IL" sz="5600" b="1"/>
              <a:t>מדינת לאום אתנית-תרבותית </a:t>
            </a:r>
            <a:r>
              <a:rPr lang="he-IL" sz="5600" b="1" u="sng"/>
              <a:t>דמוקרטית</a:t>
            </a:r>
            <a:endParaRPr lang="he-IL" sz="5600"/>
          </a:p>
        </p:txBody>
      </p:sp>
      <p:sp>
        <p:nvSpPr>
          <p:cNvPr id="77"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0257B9"/>
          </a:solidFill>
          <a:ln w="38100" cap="rnd">
            <a:solidFill>
              <a:srgbClr val="0257B9"/>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514C2594-6AAA-43E8-8701-117CE6800B4B}"/>
              </a:ext>
            </a:extLst>
          </p:cNvPr>
          <p:cNvSpPr>
            <a:spLocks noGrp="1"/>
          </p:cNvSpPr>
          <p:nvPr>
            <p:ph idx="1"/>
          </p:nvPr>
        </p:nvSpPr>
        <p:spPr>
          <a:xfrm>
            <a:off x="4731391" y="2706624"/>
            <a:ext cx="7206143" cy="3951970"/>
          </a:xfrm>
        </p:spPr>
        <p:txBody>
          <a:bodyPr>
            <a:normAutofit fontScale="85000" lnSpcReduction="20000"/>
          </a:bodyPr>
          <a:lstStyle/>
          <a:p>
            <a:pPr lvl="0" algn="r" rtl="1">
              <a:lnSpc>
                <a:spcPct val="100000"/>
              </a:lnSpc>
            </a:pPr>
            <a:r>
              <a:rPr lang="he-IL" sz="2800" dirty="0"/>
              <a:t>חלק מהסמלים, המועדים הרשמיים, החוקים והמוסדות יתנו ביטוי ליסודות האתניים היהודיים.</a:t>
            </a:r>
            <a:endParaRPr lang="en-US" sz="2800" i="1" dirty="0"/>
          </a:p>
          <a:p>
            <a:pPr lvl="0" algn="r" rtl="1">
              <a:lnSpc>
                <a:spcPct val="100000"/>
              </a:lnSpc>
            </a:pPr>
            <a:r>
              <a:rPr lang="he-IL" sz="2800" dirty="0"/>
              <a:t>ישראל מחויבת לשוויון מלא בין כלל אזרחיה ללא הבדלי השתייכות לאומיים, אתניים או דתיים. ישנן זכויות קבוצה לקבוצות המיעוט.</a:t>
            </a:r>
            <a:endParaRPr lang="en-US" sz="2800" i="1" dirty="0"/>
          </a:p>
          <a:p>
            <a:pPr lvl="0" algn="r" rtl="1">
              <a:lnSpc>
                <a:spcPct val="100000"/>
              </a:lnSpc>
            </a:pPr>
            <a:r>
              <a:rPr lang="he-IL" sz="2800" dirty="0"/>
              <a:t>ישראל מקיימת בחירות דמוקרטיות שוות לכולם והעם הוא הריבון.</a:t>
            </a:r>
            <a:endParaRPr lang="en-US" sz="2800" i="1" dirty="0"/>
          </a:p>
          <a:p>
            <a:pPr lvl="0" algn="r" rtl="1">
              <a:lnSpc>
                <a:spcPct val="100000"/>
              </a:lnSpc>
            </a:pPr>
            <a:r>
              <a:rPr lang="he-IL" sz="2800" dirty="0"/>
              <a:t>במדינה אין חפיפה מלאה בין לאומיות לאזרחות (כלומר יכולים להיות יהודים שאינם אזרחים או לא-יהודים שהם כן אזרחים) ויש בה יסודות אזרחיים שמשותפים לכלל האזרחים.</a:t>
            </a:r>
            <a:endParaRPr lang="en-US" sz="2800" i="1" dirty="0"/>
          </a:p>
        </p:txBody>
      </p:sp>
      <p:pic>
        <p:nvPicPr>
          <p:cNvPr id="35844" name="Picture 4" descr="דגל מעורר אצלנו רגשות גם כשהבנק מדפיס אותו הפוך">
            <a:extLst>
              <a:ext uri="{FF2B5EF4-FFF2-40B4-BE49-F238E27FC236}">
                <a16:creationId xmlns:a16="http://schemas.microsoft.com/office/drawing/2014/main" xmlns="" id="{D52C4D7B-AED2-4A59-8E0A-0D39282DBB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21" r="32898" b="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50149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92" name="Rectangle 70">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6AAB8BE4-AB9F-43B2-9CBD-B5A22C326D67}"/>
              </a:ext>
            </a:extLst>
          </p:cNvPr>
          <p:cNvSpPr>
            <a:spLocks noGrp="1"/>
          </p:cNvSpPr>
          <p:nvPr>
            <p:ph type="title"/>
          </p:nvPr>
        </p:nvSpPr>
        <p:spPr>
          <a:xfrm>
            <a:off x="576072" y="238539"/>
            <a:ext cx="11018520" cy="1434415"/>
          </a:xfrm>
        </p:spPr>
        <p:txBody>
          <a:bodyPr anchor="b">
            <a:normAutofit/>
          </a:bodyPr>
          <a:lstStyle/>
          <a:p>
            <a:pPr>
              <a:lnSpc>
                <a:spcPct val="90000"/>
              </a:lnSpc>
            </a:pPr>
            <a:r>
              <a:rPr lang="he-IL" sz="5000" b="1"/>
              <a:t>מדינת לאום יהודית-אתנית </a:t>
            </a:r>
            <a:r>
              <a:rPr lang="he-IL" sz="5000" b="1" u="sng"/>
              <a:t>לא דמוקרטית</a:t>
            </a:r>
            <a:endParaRPr lang="he-IL" sz="5000"/>
          </a:p>
        </p:txBody>
      </p:sp>
      <p:sp>
        <p:nvSpPr>
          <p:cNvPr id="37893"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1C5392"/>
          </a:solidFill>
          <a:ln w="38100" cap="rnd">
            <a:solidFill>
              <a:srgbClr val="1C539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22825B0B-7C09-4210-B0FC-B83C9A8BEA06}"/>
              </a:ext>
            </a:extLst>
          </p:cNvPr>
          <p:cNvSpPr>
            <a:spLocks noGrp="1"/>
          </p:cNvSpPr>
          <p:nvPr>
            <p:ph idx="1"/>
          </p:nvPr>
        </p:nvSpPr>
        <p:spPr>
          <a:xfrm>
            <a:off x="572493" y="2071316"/>
            <a:ext cx="6713552" cy="4119172"/>
          </a:xfrm>
        </p:spPr>
        <p:txBody>
          <a:bodyPr anchor="t">
            <a:normAutofit/>
          </a:bodyPr>
          <a:lstStyle/>
          <a:p>
            <a:pPr lvl="0" algn="r" rtl="1"/>
            <a:r>
              <a:rPr lang="he-IL" sz="3000" dirty="0"/>
              <a:t>עמדה שמבקשת לראות את ישראל מזוהה עם לאום אתני-תרבותי יהודי שמבטאת את הזכות להגדרה עצמית.</a:t>
            </a:r>
            <a:endParaRPr lang="en-US" sz="3000" i="1" dirty="0"/>
          </a:p>
          <a:p>
            <a:pPr lvl="0" algn="r" rtl="1"/>
            <a:r>
              <a:rPr lang="he-IL" sz="3000" dirty="0"/>
              <a:t>במדיניות ההגירה יש עדיפות ללאום היהודי.</a:t>
            </a:r>
            <a:endParaRPr lang="en-US" sz="3000" i="1" dirty="0"/>
          </a:p>
          <a:p>
            <a:pPr lvl="0" algn="r" rtl="1"/>
            <a:r>
              <a:rPr lang="he-IL" sz="3000" dirty="0"/>
              <a:t>הסמלים, המועדים הרשמיים, החוקים והמוסדות במדינה נותנים ביטוי ליסודות האתניים היהודיים.</a:t>
            </a:r>
            <a:endParaRPr lang="en-US" sz="3000" i="1" dirty="0"/>
          </a:p>
          <a:p>
            <a:pPr algn="r"/>
            <a:endParaRPr lang="he-IL" sz="3000" dirty="0"/>
          </a:p>
        </p:txBody>
      </p:sp>
      <p:pic>
        <p:nvPicPr>
          <p:cNvPr id="37890" name="Picture 2" descr="איך לתלות דגל ישראל ברשת">
            <a:extLst>
              <a:ext uri="{FF2B5EF4-FFF2-40B4-BE49-F238E27FC236}">
                <a16:creationId xmlns:a16="http://schemas.microsoft.com/office/drawing/2014/main" xmlns="" id="{97D484AD-D178-4D6A-B0CD-C7758F2C3B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432"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97688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6AAB8BE4-AB9F-43B2-9CBD-B5A22C326D67}"/>
              </a:ext>
            </a:extLst>
          </p:cNvPr>
          <p:cNvSpPr>
            <a:spLocks noGrp="1"/>
          </p:cNvSpPr>
          <p:nvPr>
            <p:ph type="title"/>
          </p:nvPr>
        </p:nvSpPr>
        <p:spPr>
          <a:xfrm>
            <a:off x="576072" y="238539"/>
            <a:ext cx="11018520" cy="1434415"/>
          </a:xfrm>
        </p:spPr>
        <p:txBody>
          <a:bodyPr anchor="b">
            <a:normAutofit/>
          </a:bodyPr>
          <a:lstStyle/>
          <a:p>
            <a:pPr>
              <a:lnSpc>
                <a:spcPct val="90000"/>
              </a:lnSpc>
            </a:pPr>
            <a:r>
              <a:rPr lang="he-IL" sz="5000" b="1"/>
              <a:t>מדינת לאום יהודית-אתנית </a:t>
            </a:r>
            <a:r>
              <a:rPr lang="he-IL" sz="5000" b="1" u="sng"/>
              <a:t>לא דמוקרטית</a:t>
            </a:r>
            <a:endParaRPr lang="he-IL" sz="5000"/>
          </a:p>
        </p:txBody>
      </p:sp>
      <p:sp>
        <p:nvSpPr>
          <p:cNvPr id="73"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1C5392"/>
          </a:solidFill>
          <a:ln w="38100" cap="rnd">
            <a:solidFill>
              <a:srgbClr val="1C539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22825B0B-7C09-4210-B0FC-B83C9A8BEA06}"/>
              </a:ext>
            </a:extLst>
          </p:cNvPr>
          <p:cNvSpPr>
            <a:spLocks noGrp="1"/>
          </p:cNvSpPr>
          <p:nvPr>
            <p:ph idx="1"/>
          </p:nvPr>
        </p:nvSpPr>
        <p:spPr>
          <a:xfrm>
            <a:off x="572493" y="2071316"/>
            <a:ext cx="6713552" cy="4119172"/>
          </a:xfrm>
        </p:spPr>
        <p:txBody>
          <a:bodyPr anchor="t">
            <a:normAutofit/>
          </a:bodyPr>
          <a:lstStyle/>
          <a:p>
            <a:pPr lvl="0" algn="r" rtl="1">
              <a:lnSpc>
                <a:spcPct val="100000"/>
              </a:lnSpc>
            </a:pPr>
            <a:r>
              <a:rPr lang="he-IL" sz="2700" dirty="0"/>
              <a:t>עמדה זו מאמינה שישראל אינה מחויבת בהכרח לשוויון זכויות מלא בין כל אזרחיה ללא הבדלי השתייכות לאומית (כלומר אינה מחויבת לשוויון זכויות לערבים ולמיעוטים).</a:t>
            </a:r>
            <a:endParaRPr lang="en-US" sz="2700" i="1" dirty="0"/>
          </a:p>
          <a:p>
            <a:pPr lvl="0" algn="r" rtl="1">
              <a:lnSpc>
                <a:spcPct val="100000"/>
              </a:lnSpc>
            </a:pPr>
            <a:r>
              <a:rPr lang="he-IL" sz="2700" dirty="0"/>
              <a:t>עמדה זו מאמינה שבכל התנגשות בין היסוד הלאומי-יהודי ליסוד הדמוקרטי - היסוד הלאומי-יהודי הוא החשוב יותר.</a:t>
            </a:r>
            <a:endParaRPr lang="en-US" sz="2700" i="1" dirty="0"/>
          </a:p>
          <a:p>
            <a:pPr lvl="0" algn="r" rtl="1">
              <a:lnSpc>
                <a:spcPct val="100000"/>
              </a:lnSpc>
            </a:pPr>
            <a:r>
              <a:rPr lang="he-IL" sz="2700" dirty="0"/>
              <a:t>גרסתה הקיצונית שוללת את אזרחותם של הערבים ויצירת מדינה ליהודים בלבד.</a:t>
            </a:r>
            <a:endParaRPr lang="en-US" sz="2700" i="1" dirty="0"/>
          </a:p>
        </p:txBody>
      </p:sp>
      <p:pic>
        <p:nvPicPr>
          <p:cNvPr id="38914" name="Picture 2" descr="איך לתלות דגל ישראל ברשת">
            <a:extLst>
              <a:ext uri="{FF2B5EF4-FFF2-40B4-BE49-F238E27FC236}">
                <a16:creationId xmlns:a16="http://schemas.microsoft.com/office/drawing/2014/main" xmlns="" id="{16BFD4D2-256A-4145-8D5B-2F7B95DDD4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432"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76869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AE6CC1EC-57EB-40C8-9BC4-FD5BA86E2164}"/>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b="1"/>
              <a:t>מדינה דו-לאומית דמוקרטית</a:t>
            </a:r>
            <a:endParaRPr lang="he-IL" sz="61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E3608"/>
          </a:solidFill>
          <a:ln w="38100" cap="rnd">
            <a:solidFill>
              <a:srgbClr val="EE360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4525C15-5000-4B44-ACC0-B57DE82DCAAF}"/>
              </a:ext>
            </a:extLst>
          </p:cNvPr>
          <p:cNvSpPr>
            <a:spLocks noGrp="1"/>
          </p:cNvSpPr>
          <p:nvPr>
            <p:ph idx="1"/>
          </p:nvPr>
        </p:nvSpPr>
        <p:spPr>
          <a:xfrm>
            <a:off x="4806893" y="2706624"/>
            <a:ext cx="7139030" cy="3985526"/>
          </a:xfrm>
        </p:spPr>
        <p:txBody>
          <a:bodyPr>
            <a:normAutofit lnSpcReduction="10000"/>
          </a:bodyPr>
          <a:lstStyle/>
          <a:p>
            <a:pPr lvl="0" algn="r" rtl="1">
              <a:lnSpc>
                <a:spcPct val="100000"/>
              </a:lnSpc>
            </a:pPr>
            <a:r>
              <a:rPr lang="he-IL" sz="2000" dirty="0"/>
              <a:t>עמדה שמבקשת לראות את ישראל כמדינה שמזוהה ברמה הציבורית עם הלאום היהודי והלאום הערבי באופן </a:t>
            </a:r>
            <a:r>
              <a:rPr lang="he-IL" sz="2000" b="1" dirty="0"/>
              <a:t>שווה</a:t>
            </a:r>
            <a:r>
              <a:rPr lang="he-IL" sz="2000" dirty="0"/>
              <a:t> (בדומה למדינה דו-לאומית כמו בלגיה)</a:t>
            </a:r>
            <a:endParaRPr lang="en-US" sz="2000" i="1" dirty="0"/>
          </a:p>
          <a:p>
            <a:pPr lvl="0" algn="r" rtl="1">
              <a:lnSpc>
                <a:spcPct val="100000"/>
              </a:lnSpc>
            </a:pPr>
            <a:r>
              <a:rPr lang="he-IL" sz="2000" dirty="0"/>
              <a:t>מכאן היא דורשת לשנות את דגל המדינה, סמליה, המנון המדינה ומרכיבים זהותיים נוספים כך שיתנו ביטוי שווה בין הלאום האתני היהודי ללאום האתני הערבי.</a:t>
            </a:r>
            <a:endParaRPr lang="en-US" sz="2000" i="1" dirty="0"/>
          </a:p>
          <a:p>
            <a:pPr lvl="0" algn="r" rtl="1">
              <a:lnSpc>
                <a:spcPct val="100000"/>
              </a:lnSpc>
            </a:pPr>
            <a:r>
              <a:rPr lang="he-IL" sz="2000" dirty="0"/>
              <a:t>יש לבטל את ההכרה במוסדות הציוניים של המדינה כמו הסוכנות הציונית וקק"ל.</a:t>
            </a:r>
            <a:endParaRPr lang="en-US" sz="2000" i="1" dirty="0"/>
          </a:p>
          <a:p>
            <a:pPr lvl="0" algn="r" rtl="1">
              <a:lnSpc>
                <a:spcPct val="100000"/>
              </a:lnSpc>
            </a:pPr>
            <a:r>
              <a:rPr lang="he-IL" sz="2000" dirty="0"/>
              <a:t>מדיניות ההגירה צריכה להיות שוויוני בין יהודים לערבים (ביטול חוק השבות)</a:t>
            </a:r>
            <a:endParaRPr lang="en-US" sz="2000" i="1" dirty="0"/>
          </a:p>
          <a:p>
            <a:pPr lvl="0" algn="r" rtl="1">
              <a:lnSpc>
                <a:spcPct val="100000"/>
              </a:lnSpc>
            </a:pPr>
            <a:r>
              <a:rPr lang="he-IL" sz="2000" dirty="0"/>
              <a:t>אין חפיפה מלאה בין אזרחות ללאומיות ויהיו במדינה מוסדות אזרחיים משותפים לכלל האזרחים.</a:t>
            </a:r>
            <a:endParaRPr lang="en-US" sz="2000" i="1" dirty="0"/>
          </a:p>
        </p:txBody>
      </p:sp>
      <p:pic>
        <p:nvPicPr>
          <p:cNvPr id="39938" name="Picture 2" descr="חלופות לפתרון שתי המדינות (6): שתי מדינות במרחב אחד - ייצור ידע">
            <a:extLst>
              <a:ext uri="{FF2B5EF4-FFF2-40B4-BE49-F238E27FC236}">
                <a16:creationId xmlns:a16="http://schemas.microsoft.com/office/drawing/2014/main" xmlns="" id="{1E342FD9-F0E2-4342-97DC-186D5D9AC2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77" r="3339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97987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973" name="Rectangle 74">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F2160831-151D-4550-9C6B-DB1C1D209ACD}"/>
              </a:ext>
            </a:extLst>
          </p:cNvPr>
          <p:cNvSpPr>
            <a:spLocks noGrp="1"/>
          </p:cNvSpPr>
          <p:nvPr>
            <p:ph type="title"/>
          </p:nvPr>
        </p:nvSpPr>
        <p:spPr>
          <a:xfrm>
            <a:off x="630936" y="640080"/>
            <a:ext cx="4818888" cy="1481328"/>
          </a:xfrm>
        </p:spPr>
        <p:txBody>
          <a:bodyPr anchor="b">
            <a:normAutofit/>
          </a:bodyPr>
          <a:lstStyle/>
          <a:p>
            <a:pPr>
              <a:lnSpc>
                <a:spcPct val="90000"/>
              </a:lnSpc>
            </a:pPr>
            <a:r>
              <a:rPr lang="he-IL" b="1"/>
              <a:t>מדינת לאום אזרחית דמוקרטית</a:t>
            </a:r>
            <a:endParaRPr lang="he-IL"/>
          </a:p>
        </p:txBody>
      </p:sp>
      <p:sp>
        <p:nvSpPr>
          <p:cNvPr id="40974"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CEC570"/>
          </a:solidFill>
          <a:ln w="38100" cap="rnd">
            <a:solidFill>
              <a:srgbClr val="CEC570"/>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0B475189-48A0-4E4D-8E80-2E3F9BA85450}"/>
              </a:ext>
            </a:extLst>
          </p:cNvPr>
          <p:cNvSpPr>
            <a:spLocks noGrp="1"/>
          </p:cNvSpPr>
          <p:nvPr>
            <p:ph idx="1"/>
          </p:nvPr>
        </p:nvSpPr>
        <p:spPr>
          <a:xfrm>
            <a:off x="218834" y="2660903"/>
            <a:ext cx="5724046" cy="3966399"/>
          </a:xfrm>
        </p:spPr>
        <p:txBody>
          <a:bodyPr anchor="t">
            <a:normAutofit/>
          </a:bodyPr>
          <a:lstStyle/>
          <a:p>
            <a:pPr lvl="0" algn="r" rtl="1">
              <a:lnSpc>
                <a:spcPct val="100000"/>
              </a:lnSpc>
            </a:pPr>
            <a:r>
              <a:rPr lang="he-IL" sz="2000" dirty="0"/>
              <a:t>עמדה שתומכת בביטול זהותה היהודי של ישראל ומבקשת למנוע זיקה של המדינה לקבוצה לאומית אזרחית תרבותית כלשהי.</a:t>
            </a:r>
            <a:endParaRPr lang="en-US" sz="2000" i="1" dirty="0"/>
          </a:p>
          <a:p>
            <a:pPr lvl="0" algn="r" rtl="1">
              <a:lnSpc>
                <a:spcPct val="100000"/>
              </a:lnSpc>
            </a:pPr>
            <a:r>
              <a:rPr lang="he-IL" sz="2000" dirty="0"/>
              <a:t>המדינה תגדיר את זהותה הלאומית על בסיס האזרחות הישראלית בלבד.</a:t>
            </a:r>
            <a:endParaRPr lang="en-US" sz="2000" i="1" dirty="0"/>
          </a:p>
          <a:p>
            <a:pPr lvl="0" algn="r" rtl="1">
              <a:lnSpc>
                <a:spcPct val="100000"/>
              </a:lnSpc>
            </a:pPr>
            <a:r>
              <a:rPr lang="he-IL" sz="2000" dirty="0"/>
              <a:t>תהיה חפיפה מלאה בין לאומיות לאזרחות והיסודות המשותפים לכלל אזרחי המדינה יהיו אזרחיים בלבד.</a:t>
            </a:r>
            <a:endParaRPr lang="en-US" sz="2000" i="1" dirty="0"/>
          </a:p>
          <a:p>
            <a:pPr lvl="0" algn="r" rtl="1">
              <a:lnSpc>
                <a:spcPct val="100000"/>
              </a:lnSpc>
            </a:pPr>
            <a:r>
              <a:rPr lang="he-IL" sz="2000" dirty="0"/>
              <a:t>הסמלים, המועדים, החוקים ומוסדות המדינה יבטאו רק יסודות המשותפים לכלל אזרחי המדינה.</a:t>
            </a:r>
            <a:endParaRPr lang="en-US" sz="2000" i="1" dirty="0"/>
          </a:p>
          <a:p>
            <a:pPr lvl="0" algn="r" rtl="1">
              <a:lnSpc>
                <a:spcPct val="100000"/>
              </a:lnSpc>
            </a:pPr>
            <a:r>
              <a:rPr lang="he-IL" sz="2000" dirty="0"/>
              <a:t>מדיניות ההגירה לא תיתן עדיפות לבני קבוצה מסוימת ויבוטל חוק השבות.</a:t>
            </a:r>
            <a:endParaRPr lang="en-US" sz="2000" i="1" dirty="0"/>
          </a:p>
          <a:p>
            <a:pPr algn="r">
              <a:lnSpc>
                <a:spcPct val="100000"/>
              </a:lnSpc>
            </a:pPr>
            <a:endParaRPr lang="he-IL" sz="2000" dirty="0"/>
          </a:p>
        </p:txBody>
      </p:sp>
      <mc:AlternateContent xmlns:mc="http://schemas.openxmlformats.org/markup-compatibility/2006" xmlns:p14="http://schemas.microsoft.com/office/powerpoint/2010/main">
        <mc:Choice Requires="p14">
          <p:contentPart p14:bwMode="auto" r:id="rId2">
            <p14:nvContentPartPr>
              <p14:cNvPr id="79" name="Ink 78">
                <a:extLst>
                  <a:ext uri="{FF2B5EF4-FFF2-40B4-BE49-F238E27FC236}">
                    <a16:creationId xmlns:a16="http://schemas.microsoft.com/office/drawing/2014/main" xmlns="" id="{070477C5-0410-4E4F-97A1-F84C2465C187}"/>
                  </a:ext>
                  <a:ext uri="{C183D7F6-B498-43B3-948B-1728B52AA6E4}">
                    <adec:decorative xmlns:adec="http://schemas.microsoft.com/office/drawing/2017/decorative" xmlns=""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xmlns="" val="1"/>
                  </p:ext>
                </p:extLst>
              </p14:nvPr>
            </p14:nvContentPartPr>
            <p14:xfrm>
              <a:off x="5755403" y="1971579"/>
              <a:ext cx="360" cy="2160"/>
            </p14:xfrm>
          </p:contentPart>
        </mc:Choice>
        <mc:Fallback xmlns="">
          <p:pic>
            <p:nvPicPr>
              <p:cNvPr id="79" name="Ink 7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40966" name="Picture 6" descr="חדשות - יהדות nrg - ...יחד בבצורת: יהודים וערבים מתפללים">
            <a:extLst>
              <a:ext uri="{FF2B5EF4-FFF2-40B4-BE49-F238E27FC236}">
                <a16:creationId xmlns:a16="http://schemas.microsoft.com/office/drawing/2014/main" xmlns="" id="{60CD2A8B-1E5E-48F7-AFB8-829B1782A54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9048" y="1607069"/>
            <a:ext cx="5458968" cy="364386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חדשות - יהדות nrg - ...יחד בבצורת: יהודים וערבים מתפללים">
            <a:extLst>
              <a:ext uri="{FF2B5EF4-FFF2-40B4-BE49-F238E27FC236}">
                <a16:creationId xmlns:a16="http://schemas.microsoft.com/office/drawing/2014/main" xmlns="" id="{A225851D-79A0-43CE-9768-8EA97B8E892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Tree>
    <p:extLst>
      <p:ext uri="{BB962C8B-B14F-4D97-AF65-F5344CB8AC3E}">
        <p14:creationId xmlns:p14="http://schemas.microsoft.com/office/powerpoint/2010/main" val="328256907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2" name="Rectangle 6">
            <a:extLst>
              <a:ext uri="{FF2B5EF4-FFF2-40B4-BE49-F238E27FC236}">
                <a16:creationId xmlns:a16="http://schemas.microsoft.com/office/drawing/2014/main" xmlns="" id="{DA381740-063A-41A4-836D-85D14980EE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43013" name="Rectangle 72">
            <a:extLst>
              <a:ext uri="{FF2B5EF4-FFF2-40B4-BE49-F238E27FC236}">
                <a16:creationId xmlns:a16="http://schemas.microsoft.com/office/drawing/2014/main" xmlns="" id="{678CC48C-9275-4EFA-9B84-8E818500B9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010" name="Picture 2" descr="אמאל'ה! חילונים ודתיים ביחד! |">
            <a:extLst>
              <a:ext uri="{FF2B5EF4-FFF2-40B4-BE49-F238E27FC236}">
                <a16:creationId xmlns:a16="http://schemas.microsoft.com/office/drawing/2014/main" xmlns="" id="{19F1DF60-FFB1-4F46-81B5-EA9F013629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271" r="-1" b="1438"/>
          <a:stretch/>
        </p:blipFill>
        <p:spPr bwMode="auto">
          <a:xfrm>
            <a:off x="-1" y="-1"/>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xmlns="" id="{0A324144-E9CF-4B12-A53E-FAC0D281D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3" y="4530071"/>
            <a:ext cx="12191999" cy="2327926"/>
          </a:xfrm>
          <a:prstGeom prst="rect">
            <a:avLst/>
          </a:prstGeom>
          <a:gradFill flip="none" rotWithShape="1">
            <a:gsLst>
              <a:gs pos="45000">
                <a:schemeClr val="tx1">
                  <a:alpha val="40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0E732019-7909-4424-BF3A-5D4A9103C733}"/>
              </a:ext>
            </a:extLst>
          </p:cNvPr>
          <p:cNvSpPr>
            <a:spLocks noGrp="1"/>
          </p:cNvSpPr>
          <p:nvPr>
            <p:ph type="title"/>
          </p:nvPr>
        </p:nvSpPr>
        <p:spPr>
          <a:xfrm>
            <a:off x="641604" y="4049486"/>
            <a:ext cx="10908792" cy="1574074"/>
          </a:xfrm>
        </p:spPr>
        <p:txBody>
          <a:bodyPr vert="horz" lIns="91440" tIns="45720" rIns="91440" bIns="45720" rtlCol="0" anchor="ctr">
            <a:normAutofit/>
          </a:bodyPr>
          <a:lstStyle/>
          <a:p>
            <a:pPr algn="ctr"/>
            <a:r>
              <a:rPr lang="en-US" sz="6000" b="1" dirty="0" err="1">
                <a:ln>
                  <a:solidFill>
                    <a:sysClr val="windowText" lastClr="000000"/>
                  </a:solidFill>
                </a:ln>
                <a:solidFill>
                  <a:schemeClr val="bg1"/>
                </a:solidFill>
                <a:effectLst>
                  <a:outerShdw blurRad="38100" dist="38100" dir="2700000" algn="tl">
                    <a:srgbClr val="000000">
                      <a:alpha val="43137"/>
                    </a:srgbClr>
                  </a:outerShdw>
                </a:effectLst>
              </a:rPr>
              <a:t>העמדות</a:t>
            </a:r>
            <a:r>
              <a:rPr lang="he-IL" sz="6000" b="1" dirty="0">
                <a:ln>
                  <a:solidFill>
                    <a:sysClr val="windowText" lastClr="000000"/>
                  </a:solidFill>
                </a:ln>
                <a:solidFill>
                  <a:schemeClr val="bg1"/>
                </a:solidFill>
                <a:effectLst>
                  <a:outerShdw blurRad="38100" dist="38100" dir="2700000" algn="tl">
                    <a:srgbClr val="000000">
                      <a:alpha val="43137"/>
                    </a:srgbClr>
                  </a:outerShdw>
                </a:effectLst>
              </a:rPr>
              <a:t>: </a:t>
            </a:r>
            <a:r>
              <a:rPr lang="en-US" sz="6000" b="1" dirty="0" err="1">
                <a:ln>
                  <a:solidFill>
                    <a:sysClr val="windowText" lastClr="000000"/>
                  </a:solidFill>
                </a:ln>
                <a:solidFill>
                  <a:schemeClr val="bg1"/>
                </a:solidFill>
                <a:effectLst>
                  <a:outerShdw blurRad="38100" dist="38100" dir="2700000" algn="tl">
                    <a:srgbClr val="000000">
                      <a:alpha val="43137"/>
                    </a:srgbClr>
                  </a:outerShdw>
                </a:effectLst>
              </a:rPr>
              <a:t>הרצף</a:t>
            </a:r>
            <a:r>
              <a:rPr lang="en-US" sz="6000" b="1" dirty="0">
                <a:ln>
                  <a:solidFill>
                    <a:sysClr val="windowText" lastClr="000000"/>
                  </a:solidFill>
                </a:ln>
                <a:solidFill>
                  <a:schemeClr val="bg1"/>
                </a:solidFill>
                <a:effectLst>
                  <a:outerShdw blurRad="38100" dist="38100" dir="2700000" algn="tl">
                    <a:srgbClr val="000000">
                      <a:alpha val="43137"/>
                    </a:srgbClr>
                  </a:outerShdw>
                </a:effectLst>
              </a:rPr>
              <a:t> </a:t>
            </a:r>
            <a:r>
              <a:rPr lang="en-US" sz="6000" b="1" dirty="0" err="1">
                <a:ln>
                  <a:solidFill>
                    <a:sysClr val="windowText" lastClr="000000"/>
                  </a:solidFill>
                </a:ln>
                <a:solidFill>
                  <a:schemeClr val="bg1"/>
                </a:solidFill>
                <a:effectLst>
                  <a:outerShdw blurRad="38100" dist="38100" dir="2700000" algn="tl">
                    <a:srgbClr val="000000">
                      <a:alpha val="43137"/>
                    </a:srgbClr>
                  </a:outerShdw>
                </a:effectLst>
              </a:rPr>
              <a:t>הדתי</a:t>
            </a:r>
            <a:endParaRPr lang="en-US" sz="6000" b="1" dirty="0">
              <a:ln>
                <a:solidFill>
                  <a:sysClr val="windowText" lastClr="000000"/>
                </a:solid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6232339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70">
            <a:extLst>
              <a:ext uri="{FF2B5EF4-FFF2-40B4-BE49-F238E27FC236}">
                <a16:creationId xmlns:a16="http://schemas.microsoft.com/office/drawing/2014/main" xmlns=""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white and brown star on brown tree branch">
            <a:extLst>
              <a:ext uri="{FF2B5EF4-FFF2-40B4-BE49-F238E27FC236}">
                <a16:creationId xmlns:a16="http://schemas.microsoft.com/office/drawing/2014/main" xmlns="" id="{D7D5631E-41CB-44BD-A119-BE1724BD52FF}"/>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1" b="22925"/>
          <a:stretch/>
        </p:blipFill>
        <p:spPr bwMode="auto">
          <a:xfrm>
            <a:off x="-3047"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9221" name="Rectangle 72">
            <a:extLst>
              <a:ext uri="{FF2B5EF4-FFF2-40B4-BE49-F238E27FC236}">
                <a16:creationId xmlns:a16="http://schemas.microsoft.com/office/drawing/2014/main" xmlns="" id="{8F51725E-A483-43B2-A6F2-C44F502FE0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xmlns="" id="{048EA3C7-7353-477D-AD52-4C90C0704A5A}"/>
              </a:ext>
            </a:extLst>
          </p:cNvPr>
          <p:cNvSpPr>
            <a:spLocks noGrp="1"/>
          </p:cNvSpPr>
          <p:nvPr>
            <p:ph type="ctrTitle"/>
          </p:nvPr>
        </p:nvSpPr>
        <p:spPr>
          <a:xfrm>
            <a:off x="1834392" y="1121466"/>
            <a:ext cx="9144000" cy="3063240"/>
          </a:xfrm>
        </p:spPr>
        <p:txBody>
          <a:bodyPr>
            <a:normAutofit/>
          </a:bodyPr>
          <a:lstStyle/>
          <a:p>
            <a:pPr algn="ctr">
              <a:lnSpc>
                <a:spcPct val="90000"/>
              </a:lnSpc>
            </a:pPr>
            <a:r>
              <a:rPr lang="he-IL" sz="10800" dirty="0">
                <a:solidFill>
                  <a:schemeClr val="bg1"/>
                </a:solidFill>
                <a:effectLst>
                  <a:outerShdw blurRad="38100" dist="38100" dir="2700000" algn="tl">
                    <a:srgbClr val="000000">
                      <a:alpha val="43137"/>
                    </a:srgbClr>
                  </a:outerShdw>
                </a:effectLst>
              </a:rPr>
              <a:t>מאפייני ישראל כמדינה יהודית</a:t>
            </a:r>
          </a:p>
        </p:txBody>
      </p:sp>
      <p:sp>
        <p:nvSpPr>
          <p:cNvPr id="75" name="Rectangle 6">
            <a:extLst>
              <a:ext uri="{FF2B5EF4-FFF2-40B4-BE49-F238E27FC236}">
                <a16:creationId xmlns:a16="http://schemas.microsoft.com/office/drawing/2014/main" xmlns=""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67973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89217E56-1E65-4B25-8EEF-72336BFBB176}"/>
              </a:ext>
            </a:extLst>
          </p:cNvPr>
          <p:cNvSpPr>
            <a:spLocks noGrp="1"/>
          </p:cNvSpPr>
          <p:nvPr>
            <p:ph type="title"/>
          </p:nvPr>
        </p:nvSpPr>
        <p:spPr>
          <a:xfrm>
            <a:off x="640080" y="325369"/>
            <a:ext cx="4368602" cy="1956841"/>
          </a:xfrm>
        </p:spPr>
        <p:txBody>
          <a:bodyPr anchor="b">
            <a:normAutofit/>
          </a:bodyPr>
          <a:lstStyle/>
          <a:p>
            <a:pPr>
              <a:lnSpc>
                <a:spcPct val="90000"/>
              </a:lnSpc>
            </a:pPr>
            <a:r>
              <a:rPr lang="he-IL" sz="4100" b="1"/>
              <a:t>מדינה מסורתית (מורשתית)-תרבותית</a:t>
            </a:r>
            <a:endParaRPr lang="he-IL" sz="41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D9740"/>
          </a:solidFill>
          <a:ln w="38100" cap="rnd">
            <a:solidFill>
              <a:srgbClr val="CD9740"/>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C8D8F38D-AB0D-4A5D-9BF3-9B65AC203876}"/>
              </a:ext>
            </a:extLst>
          </p:cNvPr>
          <p:cNvSpPr>
            <a:spLocks noGrp="1"/>
          </p:cNvSpPr>
          <p:nvPr>
            <p:ph idx="1"/>
          </p:nvPr>
        </p:nvSpPr>
        <p:spPr>
          <a:xfrm>
            <a:off x="142614" y="2872899"/>
            <a:ext cx="5083728" cy="3747608"/>
          </a:xfrm>
        </p:spPr>
        <p:txBody>
          <a:bodyPr>
            <a:normAutofit/>
          </a:bodyPr>
          <a:lstStyle/>
          <a:p>
            <a:pPr lvl="0" algn="r" rtl="1">
              <a:lnSpc>
                <a:spcPct val="100000"/>
              </a:lnSpc>
            </a:pPr>
            <a:r>
              <a:rPr lang="he-IL" sz="2800" dirty="0"/>
              <a:t>מקור הסמכות במדינה הוא ציבור האזרחים.</a:t>
            </a:r>
            <a:endParaRPr lang="en-US" sz="2800" i="1" dirty="0"/>
          </a:p>
          <a:p>
            <a:pPr lvl="0" algn="r" rtl="1">
              <a:lnSpc>
                <a:spcPct val="100000"/>
              </a:lnSpc>
            </a:pPr>
            <a:r>
              <a:rPr lang="he-IL" sz="2800" dirty="0"/>
              <a:t>ישראל היא מדינת העם היהודי וצריכה לתת ביטוי בחקיקה ובמרחב הציבורי למורשת היהודית במובן התרבותי והלאומי מתוך זיקה למורשת ולמסורת היהודיים, אך ללא מחויבות להלכה.</a:t>
            </a:r>
            <a:endParaRPr lang="en-US" sz="2800" i="1" dirty="0"/>
          </a:p>
          <a:p>
            <a:pPr algn="r">
              <a:lnSpc>
                <a:spcPct val="100000"/>
              </a:lnSpc>
            </a:pPr>
            <a:endParaRPr lang="he-IL" sz="2800" dirty="0"/>
          </a:p>
        </p:txBody>
      </p:sp>
      <p:pic>
        <p:nvPicPr>
          <p:cNvPr id="44034" name="Picture 2" descr="יהושע בקמפיין חדש לעמותת שישי ישראלי, קידוש - מסורת של שישי ישראלי ...">
            <a:extLst>
              <a:ext uri="{FF2B5EF4-FFF2-40B4-BE49-F238E27FC236}">
                <a16:creationId xmlns:a16="http://schemas.microsoft.com/office/drawing/2014/main" xmlns="" id="{6C92F71A-09F2-4856-9F49-02E1CC91AB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40611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60"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58BB79BD-9883-4D29-9FC5-859F19C186B0}"/>
              </a:ext>
            </a:extLst>
          </p:cNvPr>
          <p:cNvSpPr>
            <a:spLocks noGrp="1"/>
          </p:cNvSpPr>
          <p:nvPr>
            <p:ph type="title"/>
          </p:nvPr>
        </p:nvSpPr>
        <p:spPr>
          <a:xfrm>
            <a:off x="5297762" y="329184"/>
            <a:ext cx="6251110" cy="1783080"/>
          </a:xfrm>
        </p:spPr>
        <p:txBody>
          <a:bodyPr anchor="b">
            <a:normAutofit/>
          </a:bodyPr>
          <a:lstStyle/>
          <a:p>
            <a:pPr>
              <a:lnSpc>
                <a:spcPct val="90000"/>
              </a:lnSpc>
            </a:pPr>
            <a:r>
              <a:rPr lang="he-IL" sz="4000" b="1"/>
              <a:t>מדינה המשלבת חקיקה דתית-הלכתית </a:t>
            </a:r>
            <a:br>
              <a:rPr lang="he-IL" sz="4000" b="1"/>
            </a:br>
            <a:r>
              <a:rPr lang="he-IL" sz="4000" b="1"/>
              <a:t>בהיקף חלקי</a:t>
            </a:r>
            <a:endParaRPr lang="he-IL" sz="4000"/>
          </a:p>
        </p:txBody>
      </p:sp>
      <p:sp>
        <p:nvSpPr>
          <p:cNvPr id="45061"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1A865"/>
          </a:solidFill>
          <a:ln w="38100" cap="rnd">
            <a:solidFill>
              <a:srgbClr val="D1A865"/>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0ED2C198-8061-44B5-8A72-F1FC308A918F}"/>
              </a:ext>
            </a:extLst>
          </p:cNvPr>
          <p:cNvSpPr>
            <a:spLocks noGrp="1"/>
          </p:cNvSpPr>
          <p:nvPr>
            <p:ph idx="1"/>
          </p:nvPr>
        </p:nvSpPr>
        <p:spPr>
          <a:xfrm>
            <a:off x="4899171" y="2706623"/>
            <a:ext cx="7122253" cy="3971013"/>
          </a:xfrm>
        </p:spPr>
        <p:txBody>
          <a:bodyPr>
            <a:normAutofit/>
          </a:bodyPr>
          <a:lstStyle/>
          <a:p>
            <a:pPr lvl="0" algn="r" rtl="1">
              <a:lnSpc>
                <a:spcPct val="100000"/>
              </a:lnSpc>
            </a:pPr>
            <a:r>
              <a:rPr lang="he-IL" sz="2400" dirty="0"/>
              <a:t>מקור הסמכות במדינה הוא ציבור האזרחים.</a:t>
            </a:r>
            <a:endParaRPr lang="en-US" sz="2400" i="1" dirty="0"/>
          </a:p>
          <a:p>
            <a:pPr lvl="0" algn="r" rtl="1">
              <a:lnSpc>
                <a:spcPct val="100000"/>
              </a:lnSpc>
            </a:pPr>
            <a:r>
              <a:rPr lang="he-IL" sz="2400" dirty="0"/>
              <a:t>למדינה יש ערך דתי, לכן עליה לשאוף לשלב מרכיבים הלכתיים בחקיקה ובמרחב הציבורי משיקולים דתיים. </a:t>
            </a:r>
            <a:endParaRPr lang="en-US" sz="2400" i="1" dirty="0"/>
          </a:p>
          <a:p>
            <a:pPr lvl="0" algn="r" rtl="1">
              <a:lnSpc>
                <a:spcPct val="100000"/>
              </a:lnSpc>
            </a:pPr>
            <a:r>
              <a:rPr lang="he-IL" sz="2400" dirty="0"/>
              <a:t>בין שני היסודות האלו - דתי ודמוקרטי - עלול להיווצר מתח ולכן יש להגיע לפתרונות שונים ביניהם.</a:t>
            </a:r>
            <a:endParaRPr lang="en-US" sz="2400" i="1" dirty="0"/>
          </a:p>
          <a:p>
            <a:pPr lvl="0" algn="r" rtl="1">
              <a:lnSpc>
                <a:spcPct val="100000"/>
              </a:lnSpc>
            </a:pPr>
            <a:r>
              <a:rPr lang="he-IL" sz="2400" dirty="0"/>
              <a:t>יהדותה של המדינה יתבטא בחיזוק ושימור האופי היהודי הדתי-הלכתי בעיקר במרחב הציבורי ובתחום המעמד האישי (שבת, כשרות, נישואין, גיור) ובשילוב המשפט העברי בחקיקה ובפסיקה.</a:t>
            </a:r>
            <a:endParaRPr lang="en-US" sz="2400" i="1" dirty="0"/>
          </a:p>
          <a:p>
            <a:pPr algn="r">
              <a:lnSpc>
                <a:spcPct val="100000"/>
              </a:lnSpc>
            </a:pPr>
            <a:endParaRPr lang="he-IL" sz="2400" dirty="0"/>
          </a:p>
        </p:txBody>
      </p:sp>
      <p:pic>
        <p:nvPicPr>
          <p:cNvPr id="45058" name="Picture 2" descr="חופה וקידושין|טקס החופה|די ג'יי טל מג'ר">
            <a:extLst>
              <a:ext uri="{FF2B5EF4-FFF2-40B4-BE49-F238E27FC236}">
                <a16:creationId xmlns:a16="http://schemas.microsoft.com/office/drawing/2014/main" xmlns="" id="{89314127-ED96-4DD8-95F6-152EF39B50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69" r="21658"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21334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DA52F1CA-9838-4A50-9242-B546C66AF5A7}"/>
              </a:ext>
            </a:extLst>
          </p:cNvPr>
          <p:cNvSpPr>
            <a:spLocks noGrp="1"/>
          </p:cNvSpPr>
          <p:nvPr>
            <p:ph type="title"/>
          </p:nvPr>
        </p:nvSpPr>
        <p:spPr>
          <a:xfrm>
            <a:off x="5297762" y="329184"/>
            <a:ext cx="6251110" cy="1783080"/>
          </a:xfrm>
        </p:spPr>
        <p:txBody>
          <a:bodyPr anchor="b">
            <a:normAutofit/>
          </a:bodyPr>
          <a:lstStyle/>
          <a:p>
            <a:r>
              <a:rPr lang="he-IL" sz="7200" b="1"/>
              <a:t>מדינת הלכה</a:t>
            </a:r>
            <a:endParaRPr lang="he-IL" sz="72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16E53"/>
          </a:solidFill>
          <a:ln w="38100" cap="rnd">
            <a:solidFill>
              <a:srgbClr val="C16E53"/>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35C6230-7BE7-42BF-94C9-65E1B8CD6507}"/>
              </a:ext>
            </a:extLst>
          </p:cNvPr>
          <p:cNvSpPr>
            <a:spLocks noGrp="1"/>
          </p:cNvSpPr>
          <p:nvPr>
            <p:ph idx="1"/>
          </p:nvPr>
        </p:nvSpPr>
        <p:spPr>
          <a:xfrm>
            <a:off x="4657345" y="2564892"/>
            <a:ext cx="7147421" cy="4151376"/>
          </a:xfrm>
        </p:spPr>
        <p:txBody>
          <a:bodyPr>
            <a:normAutofit lnSpcReduction="10000"/>
          </a:bodyPr>
          <a:lstStyle/>
          <a:p>
            <a:pPr lvl="0" algn="r" rtl="1">
              <a:lnSpc>
                <a:spcPct val="100000"/>
              </a:lnSpc>
            </a:pPr>
            <a:r>
              <a:rPr lang="he-IL" sz="2400" dirty="0"/>
              <a:t>מקור הסמכות במדינה הוא ההלכה היהודית, ולא ציבור האזרחים, בשונה מדמוקרטיה. </a:t>
            </a:r>
            <a:endParaRPr lang="en-US" sz="2400" i="1" dirty="0"/>
          </a:p>
          <a:p>
            <a:pPr lvl="0" algn="r" rtl="1">
              <a:lnSpc>
                <a:spcPct val="100000"/>
              </a:lnSpc>
            </a:pPr>
            <a:r>
              <a:rPr lang="he-IL" sz="2400" dirty="0"/>
              <a:t>חוקי המדינה ייקבעו על פי דיני התורה בכל תחומי החיים</a:t>
            </a:r>
            <a:endParaRPr lang="en-US" sz="2400" i="1" dirty="0"/>
          </a:p>
          <a:p>
            <a:pPr lvl="0" algn="r" rtl="1">
              <a:lnSpc>
                <a:spcPct val="100000"/>
              </a:lnSpc>
            </a:pPr>
            <a:r>
              <a:rPr lang="he-IL" sz="2400" dirty="0"/>
              <a:t>בקרב המחזיקים בעמדה זו, ישנן תפיסות שונות באשר למידת האכיפה הרצויה בפועל מצד המדינה בביתו הפרטי/במרחב הביתי של האזרח</a:t>
            </a:r>
            <a:endParaRPr lang="en-US" sz="2400" i="1" dirty="0"/>
          </a:p>
          <a:p>
            <a:pPr lvl="0" algn="r" rtl="1">
              <a:lnSpc>
                <a:spcPct val="100000"/>
              </a:lnSpc>
            </a:pPr>
            <a:r>
              <a:rPr lang="he-IL" sz="2400" dirty="0"/>
              <a:t>המדינה לא תהיה דמוקרטית, יחד עם זאת, יתקיימו בה מאפיינים דתיים-הלכתיים שעולים בקנה אחד עם מאפיינים דמוקרטיים, כגון "אחרי רבים להטות" (הכרעת רוב), "כל אדם נברא בצלם" (שוויון וכבוד האדם), נבחרי ציבור על ידי הקהילה (שלטון העם).</a:t>
            </a:r>
            <a:endParaRPr lang="en-US" sz="2400" i="1" dirty="0"/>
          </a:p>
          <a:p>
            <a:pPr algn="r">
              <a:lnSpc>
                <a:spcPct val="100000"/>
              </a:lnSpc>
            </a:pPr>
            <a:endParaRPr lang="he-IL" sz="2400" dirty="0"/>
          </a:p>
        </p:txBody>
      </p:sp>
      <p:pic>
        <p:nvPicPr>
          <p:cNvPr id="47106" name="Picture 2" descr="2084: מדינת ישראל, מדינת הלכה - וואלה! יהדות">
            <a:extLst>
              <a:ext uri="{FF2B5EF4-FFF2-40B4-BE49-F238E27FC236}">
                <a16:creationId xmlns:a16="http://schemas.microsoft.com/office/drawing/2014/main" xmlns="" id="{A8A0B27D-FE4C-4949-A32E-766C1C0AE8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69" r="2349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94701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E81F39B-CF91-4593-9D09-E769C0B08F3F}"/>
              </a:ext>
            </a:extLst>
          </p:cNvPr>
          <p:cNvSpPr>
            <a:spLocks noGrp="1"/>
          </p:cNvSpPr>
          <p:nvPr>
            <p:ph type="title"/>
          </p:nvPr>
        </p:nvSpPr>
        <p:spPr>
          <a:xfrm>
            <a:off x="640080" y="325369"/>
            <a:ext cx="4368602" cy="1956841"/>
          </a:xfrm>
        </p:spPr>
        <p:txBody>
          <a:bodyPr anchor="b">
            <a:normAutofit/>
          </a:bodyPr>
          <a:lstStyle/>
          <a:p>
            <a:pPr>
              <a:lnSpc>
                <a:spcPct val="90000"/>
              </a:lnSpc>
            </a:pPr>
            <a:r>
              <a:rPr lang="he-IL" sz="4100" b="1"/>
              <a:t>מדינה חילונית שיש בה הפרדה מלאה בין דת למדינה</a:t>
            </a:r>
            <a:endParaRPr lang="he-IL" sz="4100"/>
          </a:p>
        </p:txBody>
      </p:sp>
      <p:sp>
        <p:nvSpPr>
          <p:cNvPr id="80"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6F92BA"/>
          </a:solidFill>
          <a:ln w="38100" cap="rnd">
            <a:solidFill>
              <a:srgbClr val="6F92BA"/>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366BDD35-B133-455E-9395-D7F82A063009}"/>
              </a:ext>
            </a:extLst>
          </p:cNvPr>
          <p:cNvSpPr>
            <a:spLocks noGrp="1"/>
          </p:cNvSpPr>
          <p:nvPr>
            <p:ph idx="1"/>
          </p:nvPr>
        </p:nvSpPr>
        <p:spPr>
          <a:xfrm>
            <a:off x="260059" y="2872899"/>
            <a:ext cx="4941115" cy="3827640"/>
          </a:xfrm>
        </p:spPr>
        <p:txBody>
          <a:bodyPr>
            <a:normAutofit lnSpcReduction="10000"/>
          </a:bodyPr>
          <a:lstStyle/>
          <a:p>
            <a:pPr lvl="0" algn="r" rtl="1">
              <a:lnSpc>
                <a:spcPct val="100000"/>
              </a:lnSpc>
            </a:pPr>
            <a:r>
              <a:rPr lang="he-IL" sz="2400" dirty="0"/>
              <a:t>מקור הסמכות במדינה הוא ציבור האזרחים.</a:t>
            </a:r>
            <a:endParaRPr lang="en-US" sz="2400" i="1" dirty="0"/>
          </a:p>
          <a:p>
            <a:pPr lvl="0" algn="r" rtl="1">
              <a:lnSpc>
                <a:spcPct val="100000"/>
              </a:lnSpc>
            </a:pPr>
            <a:r>
              <a:rPr lang="he-IL" sz="2400" dirty="0"/>
              <a:t>המדינה יהודית מבחינה לאומית, אך יש להפריד לחלוטין בין הדת והמורשת היהודית לבין המדינה/המוסדות הפוליטיים, למעט סמלים.</a:t>
            </a:r>
            <a:r>
              <a:rPr lang="he-IL" sz="2400" i="1" dirty="0"/>
              <a:t> </a:t>
            </a:r>
            <a:endParaRPr lang="en-US" sz="2400" i="1" dirty="0"/>
          </a:p>
          <a:p>
            <a:pPr lvl="0" algn="r" rtl="1">
              <a:lnSpc>
                <a:spcPct val="100000"/>
              </a:lnSpc>
            </a:pPr>
            <a:r>
              <a:rPr lang="he-IL" sz="2400" dirty="0"/>
              <a:t>אין זה מתפקידה של המדינה לחוקק חוקים בעלי אופי דתי, להעניק שירותים דתיים או להתערב בענייני דת, אך עליה לאפשר קיום פולחן דתי פרטי</a:t>
            </a:r>
            <a:r>
              <a:rPr lang="en-US" sz="2400" i="1" dirty="0"/>
              <a:t>.</a:t>
            </a:r>
          </a:p>
          <a:p>
            <a:pPr algn="r">
              <a:lnSpc>
                <a:spcPct val="100000"/>
              </a:lnSpc>
            </a:pPr>
            <a:endParaRPr lang="he-IL" sz="2400" dirty="0"/>
          </a:p>
        </p:txBody>
      </p:sp>
      <p:pic>
        <p:nvPicPr>
          <p:cNvPr id="4" name="Picture 4" descr="כמה זה עולה לנו ולמה זה רע לנו: הרצאה על הפר-דת ממוסדות השלטון ...">
            <a:extLst>
              <a:ext uri="{FF2B5EF4-FFF2-40B4-BE49-F238E27FC236}">
                <a16:creationId xmlns:a16="http://schemas.microsoft.com/office/drawing/2014/main" xmlns="" id="{BA200EBA-04E3-4911-A5BD-04DD738801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44" r="12859"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24843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D4F87819-B70D-4927-B657-7D175613F9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xmlns="" id="{DCB3820D-C773-4632-9F79-C890E1B2B5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177668"/>
          </a:xfrm>
          <a:custGeom>
            <a:avLst/>
            <a:gdLst>
              <a:gd name="connsiteX0" fmla="*/ 6861986 w 12191999"/>
              <a:gd name="connsiteY0" fmla="*/ 6107659 h 6177668"/>
              <a:gd name="connsiteX1" fmla="*/ 6860986 w 12191999"/>
              <a:gd name="connsiteY1" fmla="*/ 6107739 h 6177668"/>
              <a:gd name="connsiteX2" fmla="*/ 6860759 w 12191999"/>
              <a:gd name="connsiteY2" fmla="*/ 6108287 h 6177668"/>
              <a:gd name="connsiteX3" fmla="*/ 0 w 12191999"/>
              <a:gd name="connsiteY3" fmla="*/ 0 h 6177668"/>
              <a:gd name="connsiteX4" fmla="*/ 12191999 w 12191999"/>
              <a:gd name="connsiteY4" fmla="*/ 0 h 6177668"/>
              <a:gd name="connsiteX5" fmla="*/ 12191999 w 12191999"/>
              <a:gd name="connsiteY5" fmla="*/ 5215324 h 6177668"/>
              <a:gd name="connsiteX6" fmla="*/ 12144282 w 12191999"/>
              <a:gd name="connsiteY6" fmla="*/ 5229900 h 6177668"/>
              <a:gd name="connsiteX7" fmla="*/ 11759192 w 12191999"/>
              <a:gd name="connsiteY7" fmla="*/ 5336208 h 6177668"/>
              <a:gd name="connsiteX8" fmla="*/ 10505159 w 12191999"/>
              <a:gd name="connsiteY8" fmla="*/ 5627228 h 6177668"/>
              <a:gd name="connsiteX9" fmla="*/ 9501755 w 12191999"/>
              <a:gd name="connsiteY9" fmla="*/ 5807012 h 6177668"/>
              <a:gd name="connsiteX10" fmla="*/ 8534155 w 12191999"/>
              <a:gd name="connsiteY10" fmla="*/ 5944240 h 6177668"/>
              <a:gd name="connsiteX11" fmla="*/ 7790171 w 12191999"/>
              <a:gd name="connsiteY11" fmla="*/ 6026297 h 6177668"/>
              <a:gd name="connsiteX12" fmla="*/ 7024337 w 12191999"/>
              <a:gd name="connsiteY12" fmla="*/ 6093812 h 6177668"/>
              <a:gd name="connsiteX13" fmla="*/ 7008892 w 12191999"/>
              <a:gd name="connsiteY13" fmla="*/ 6095938 h 6177668"/>
              <a:gd name="connsiteX14" fmla="*/ 6862735 w 12191999"/>
              <a:gd name="connsiteY14" fmla="*/ 6107599 h 6177668"/>
              <a:gd name="connsiteX15" fmla="*/ 6872248 w 12191999"/>
              <a:gd name="connsiteY15" fmla="*/ 6109467 h 6177668"/>
              <a:gd name="connsiteX16" fmla="*/ 6907812 w 12191999"/>
              <a:gd name="connsiteY16" fmla="*/ 6107715 h 6177668"/>
              <a:gd name="connsiteX17" fmla="*/ 6956484 w 12191999"/>
              <a:gd name="connsiteY17" fmla="*/ 6104658 h 6177668"/>
              <a:gd name="connsiteX18" fmla="*/ 7652688 w 12191999"/>
              <a:gd name="connsiteY18" fmla="*/ 6071273 h 6177668"/>
              <a:gd name="connsiteX19" fmla="*/ 8699923 w 12191999"/>
              <a:gd name="connsiteY19" fmla="*/ 5982083 h 6177668"/>
              <a:gd name="connsiteX20" fmla="*/ 9557819 w 12191999"/>
              <a:gd name="connsiteY20" fmla="*/ 5875435 h 6177668"/>
              <a:gd name="connsiteX21" fmla="*/ 10709534 w 12191999"/>
              <a:gd name="connsiteY21" fmla="*/ 5676156 h 6177668"/>
              <a:gd name="connsiteX22" fmla="*/ 12081554 w 12191999"/>
              <a:gd name="connsiteY22" fmla="*/ 5341561 h 6177668"/>
              <a:gd name="connsiteX23" fmla="*/ 12191999 w 12191999"/>
              <a:gd name="connsiteY23" fmla="*/ 5308238 h 6177668"/>
              <a:gd name="connsiteX24" fmla="*/ 12191999 w 12191999"/>
              <a:gd name="connsiteY24" fmla="*/ 5364054 h 6177668"/>
              <a:gd name="connsiteX25" fmla="*/ 11911964 w 12191999"/>
              <a:gd name="connsiteY25" fmla="*/ 5447316 h 6177668"/>
              <a:gd name="connsiteX26" fmla="*/ 11020049 w 12191999"/>
              <a:gd name="connsiteY26" fmla="*/ 5667491 h 6177668"/>
              <a:gd name="connsiteX27" fmla="*/ 10064425 w 12191999"/>
              <a:gd name="connsiteY27" fmla="*/ 5852245 h 6177668"/>
              <a:gd name="connsiteX28" fmla="*/ 9264124 w 12191999"/>
              <a:gd name="connsiteY28" fmla="*/ 5971252 h 6177668"/>
              <a:gd name="connsiteX29" fmla="*/ 8654182 w 12191999"/>
              <a:gd name="connsiteY29" fmla="*/ 6042605 h 6177668"/>
              <a:gd name="connsiteX30" fmla="*/ 7938866 w 12191999"/>
              <a:gd name="connsiteY30" fmla="*/ 6105677 h 6177668"/>
              <a:gd name="connsiteX31" fmla="*/ 7008089 w 12191999"/>
              <a:gd name="connsiteY31" fmla="*/ 6158427 h 6177668"/>
              <a:gd name="connsiteX32" fmla="*/ 6549390 w 12191999"/>
              <a:gd name="connsiteY32" fmla="*/ 6172697 h 6177668"/>
              <a:gd name="connsiteX33" fmla="*/ 6433696 w 12191999"/>
              <a:gd name="connsiteY33" fmla="*/ 6177668 h 6177668"/>
              <a:gd name="connsiteX34" fmla="*/ 6127899 w 12191999"/>
              <a:gd name="connsiteY34" fmla="*/ 6177668 h 6177668"/>
              <a:gd name="connsiteX35" fmla="*/ 6048391 w 12191999"/>
              <a:gd name="connsiteY35" fmla="*/ 6172953 h 6177668"/>
              <a:gd name="connsiteX36" fmla="*/ 5334221 w 12191999"/>
              <a:gd name="connsiteY36" fmla="*/ 6135747 h 6177668"/>
              <a:gd name="connsiteX37" fmla="*/ 4413510 w 12191999"/>
              <a:gd name="connsiteY37" fmla="*/ 6072039 h 6177668"/>
              <a:gd name="connsiteX38" fmla="*/ 3438265 w 12191999"/>
              <a:gd name="connsiteY38" fmla="*/ 5970870 h 6177668"/>
              <a:gd name="connsiteX39" fmla="*/ 2425303 w 12191999"/>
              <a:gd name="connsiteY39" fmla="*/ 5848805 h 6177668"/>
              <a:gd name="connsiteX40" fmla="*/ 1293973 w 12191999"/>
              <a:gd name="connsiteY40" fmla="*/ 5671060 h 6177668"/>
              <a:gd name="connsiteX41" fmla="*/ 126888 w 12191999"/>
              <a:gd name="connsiteY41" fmla="*/ 5425029 h 6177668"/>
              <a:gd name="connsiteX42" fmla="*/ 0 w 12191999"/>
              <a:gd name="connsiteY42" fmla="*/ 5392100 h 6177668"/>
              <a:gd name="connsiteX43" fmla="*/ 0 w 12191999"/>
              <a:gd name="connsiteY43" fmla="*/ 5333771 h 6177668"/>
              <a:gd name="connsiteX44" fmla="*/ 130837 w 12191999"/>
              <a:gd name="connsiteY44" fmla="*/ 5368509 h 6177668"/>
              <a:gd name="connsiteX45" fmla="*/ 660204 w 12191999"/>
              <a:gd name="connsiteY45" fmla="*/ 5490001 h 6177668"/>
              <a:gd name="connsiteX46" fmla="*/ 1831416 w 12191999"/>
              <a:gd name="connsiteY46" fmla="*/ 5705715 h 6177668"/>
              <a:gd name="connsiteX47" fmla="*/ 2677204 w 12191999"/>
              <a:gd name="connsiteY47" fmla="*/ 5825742 h 6177668"/>
              <a:gd name="connsiteX48" fmla="*/ 2644716 w 12191999"/>
              <a:gd name="connsiteY48" fmla="*/ 5815549 h 6177668"/>
              <a:gd name="connsiteX49" fmla="*/ 1173182 w 12191999"/>
              <a:gd name="connsiteY49" fmla="*/ 5474074 h 6177668"/>
              <a:gd name="connsiteX50" fmla="*/ 479527 w 12191999"/>
              <a:gd name="connsiteY50" fmla="*/ 5269379 h 6177668"/>
              <a:gd name="connsiteX51" fmla="*/ 0 w 12191999"/>
              <a:gd name="connsiteY51" fmla="*/ 5107083 h 617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1999" h="6177668">
                <a:moveTo>
                  <a:pt x="6861986" y="6107659"/>
                </a:moveTo>
                <a:lnTo>
                  <a:pt x="6860986" y="6107739"/>
                </a:lnTo>
                <a:lnTo>
                  <a:pt x="6860759" y="6108287"/>
                </a:lnTo>
                <a:close/>
                <a:moveTo>
                  <a:pt x="0" y="0"/>
                </a:moveTo>
                <a:lnTo>
                  <a:pt x="12191999" y="0"/>
                </a:lnTo>
                <a:lnTo>
                  <a:pt x="12191999" y="5215324"/>
                </a:lnTo>
                <a:lnTo>
                  <a:pt x="12144282" y="5229900"/>
                </a:lnTo>
                <a:cubicBezTo>
                  <a:pt x="12016423" y="5267070"/>
                  <a:pt x="11888048" y="5302510"/>
                  <a:pt x="11759192" y="5336208"/>
                </a:cubicBezTo>
                <a:cubicBezTo>
                  <a:pt x="11344324" y="5446552"/>
                  <a:pt x="10926015" y="5542623"/>
                  <a:pt x="10505159" y="5627228"/>
                </a:cubicBezTo>
                <a:cubicBezTo>
                  <a:pt x="10171926" y="5694160"/>
                  <a:pt x="9837459" y="5754097"/>
                  <a:pt x="9501755" y="5807012"/>
                </a:cubicBezTo>
                <a:cubicBezTo>
                  <a:pt x="9180066" y="5857979"/>
                  <a:pt x="8857537" y="5903722"/>
                  <a:pt x="8534155" y="5944240"/>
                </a:cubicBezTo>
                <a:cubicBezTo>
                  <a:pt x="8286585" y="5975202"/>
                  <a:pt x="8038506" y="6001450"/>
                  <a:pt x="7790171" y="6026297"/>
                </a:cubicBezTo>
                <a:lnTo>
                  <a:pt x="7024337" y="6093812"/>
                </a:lnTo>
                <a:lnTo>
                  <a:pt x="7008892" y="6095938"/>
                </a:lnTo>
                <a:lnTo>
                  <a:pt x="6862735" y="6107599"/>
                </a:lnTo>
                <a:lnTo>
                  <a:pt x="6872248" y="6109467"/>
                </a:lnTo>
                <a:cubicBezTo>
                  <a:pt x="6883954" y="6109945"/>
                  <a:pt x="6896090" y="6107715"/>
                  <a:pt x="6907812" y="6107715"/>
                </a:cubicBezTo>
                <a:cubicBezTo>
                  <a:pt x="6923994" y="6107715"/>
                  <a:pt x="6940176" y="6105039"/>
                  <a:pt x="6956484" y="6104658"/>
                </a:cubicBezTo>
                <a:cubicBezTo>
                  <a:pt x="7188765" y="6099052"/>
                  <a:pt x="7420790" y="6086564"/>
                  <a:pt x="7652688" y="6071273"/>
                </a:cubicBezTo>
                <a:cubicBezTo>
                  <a:pt x="8002191" y="6048212"/>
                  <a:pt x="8351439" y="6019289"/>
                  <a:pt x="8699923" y="5982083"/>
                </a:cubicBezTo>
                <a:cubicBezTo>
                  <a:pt x="8986610" y="5952012"/>
                  <a:pt x="9272570" y="5916463"/>
                  <a:pt x="9557819" y="5875435"/>
                </a:cubicBezTo>
                <a:cubicBezTo>
                  <a:pt x="9943546" y="5819627"/>
                  <a:pt x="10327451" y="5753205"/>
                  <a:pt x="10709534" y="5676156"/>
                </a:cubicBezTo>
                <a:cubicBezTo>
                  <a:pt x="11171292" y="5582632"/>
                  <a:pt x="11629098" y="5472289"/>
                  <a:pt x="12081554" y="5341561"/>
                </a:cubicBezTo>
                <a:lnTo>
                  <a:pt x="12191999" y="5308238"/>
                </a:lnTo>
                <a:lnTo>
                  <a:pt x="12191999" y="5364054"/>
                </a:lnTo>
                <a:lnTo>
                  <a:pt x="11911964" y="5447316"/>
                </a:lnTo>
                <a:cubicBezTo>
                  <a:pt x="11616866" y="5529116"/>
                  <a:pt x="11319604" y="5601872"/>
                  <a:pt x="11020049" y="5667491"/>
                </a:cubicBezTo>
                <a:cubicBezTo>
                  <a:pt x="10703036" y="5737061"/>
                  <a:pt x="10384496" y="5798641"/>
                  <a:pt x="10064425" y="5852245"/>
                </a:cubicBezTo>
                <a:cubicBezTo>
                  <a:pt x="9798381" y="5896841"/>
                  <a:pt x="9531609" y="5936505"/>
                  <a:pt x="9264124" y="5971252"/>
                </a:cubicBezTo>
                <a:cubicBezTo>
                  <a:pt x="9061021" y="5997500"/>
                  <a:pt x="8857919" y="6022219"/>
                  <a:pt x="8654182" y="6042605"/>
                </a:cubicBezTo>
                <a:cubicBezTo>
                  <a:pt x="8416040" y="6065924"/>
                  <a:pt x="8177644" y="6087966"/>
                  <a:pt x="7938866" y="6105677"/>
                </a:cubicBezTo>
                <a:cubicBezTo>
                  <a:pt x="7628862" y="6128611"/>
                  <a:pt x="7318730" y="6146960"/>
                  <a:pt x="7008089" y="6158427"/>
                </a:cubicBezTo>
                <a:cubicBezTo>
                  <a:pt x="6855189" y="6164034"/>
                  <a:pt x="6702290" y="6167984"/>
                  <a:pt x="6549390" y="6172697"/>
                </a:cubicBezTo>
                <a:cubicBezTo>
                  <a:pt x="6510756" y="6170558"/>
                  <a:pt x="6472010" y="6172226"/>
                  <a:pt x="6433696" y="6177668"/>
                </a:cubicBezTo>
                <a:lnTo>
                  <a:pt x="6127899" y="6177668"/>
                </a:lnTo>
                <a:lnTo>
                  <a:pt x="6048391" y="6172953"/>
                </a:lnTo>
                <a:cubicBezTo>
                  <a:pt x="5810377" y="6160212"/>
                  <a:pt x="5572363" y="6146069"/>
                  <a:pt x="5334221" y="6135747"/>
                </a:cubicBezTo>
                <a:cubicBezTo>
                  <a:pt x="5026766" y="6123004"/>
                  <a:pt x="4719692" y="6101983"/>
                  <a:pt x="4413510" y="6072039"/>
                </a:cubicBezTo>
                <a:cubicBezTo>
                  <a:pt x="4088215" y="6040312"/>
                  <a:pt x="3763687" y="6004763"/>
                  <a:pt x="3438265" y="5970870"/>
                </a:cubicBezTo>
                <a:cubicBezTo>
                  <a:pt x="3099935" y="5935704"/>
                  <a:pt x="2762281" y="5895019"/>
                  <a:pt x="2425303" y="5848805"/>
                </a:cubicBezTo>
                <a:cubicBezTo>
                  <a:pt x="2047042" y="5797329"/>
                  <a:pt x="1669936" y="5738080"/>
                  <a:pt x="1293973" y="5671060"/>
                </a:cubicBezTo>
                <a:cubicBezTo>
                  <a:pt x="902168" y="5600534"/>
                  <a:pt x="512942" y="5519976"/>
                  <a:pt x="126888" y="5425029"/>
                </a:cubicBezTo>
                <a:lnTo>
                  <a:pt x="0" y="5392100"/>
                </a:lnTo>
                <a:lnTo>
                  <a:pt x="0" y="5333771"/>
                </a:lnTo>
                <a:lnTo>
                  <a:pt x="130837" y="5368509"/>
                </a:lnTo>
                <a:cubicBezTo>
                  <a:pt x="306720" y="5411799"/>
                  <a:pt x="483287" y="5452095"/>
                  <a:pt x="660204" y="5490001"/>
                </a:cubicBezTo>
                <a:cubicBezTo>
                  <a:pt x="1048569" y="5572948"/>
                  <a:pt x="1439228" y="5643664"/>
                  <a:pt x="1831416" y="5705715"/>
                </a:cubicBezTo>
                <a:cubicBezTo>
                  <a:pt x="2114917" y="5750440"/>
                  <a:pt x="2398801" y="5791595"/>
                  <a:pt x="2677204" y="5825742"/>
                </a:cubicBezTo>
                <a:cubicBezTo>
                  <a:pt x="2669177" y="5828418"/>
                  <a:pt x="2658222" y="5818097"/>
                  <a:pt x="2644716" y="5815549"/>
                </a:cubicBezTo>
                <a:cubicBezTo>
                  <a:pt x="2149740" y="5721171"/>
                  <a:pt x="1659233" y="5607352"/>
                  <a:pt x="1173182" y="5474074"/>
                </a:cubicBezTo>
                <a:cubicBezTo>
                  <a:pt x="940520" y="5410366"/>
                  <a:pt x="709302" y="5342134"/>
                  <a:pt x="479527" y="5269379"/>
                </a:cubicBezTo>
                <a:lnTo>
                  <a:pt x="0" y="510708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1.6. פרק 6 - מדינת ישראל והעם היהודי בתפוצות פרק זה לא יופיע בבגרות קיץ ...">
            <a:extLst>
              <a:ext uri="{FF2B5EF4-FFF2-40B4-BE49-F238E27FC236}">
                <a16:creationId xmlns:a16="http://schemas.microsoft.com/office/drawing/2014/main" xmlns="" id="{57BEBA0C-1DEE-450D-9766-2B676A547B67}"/>
              </a:ext>
            </a:extLst>
          </p:cNvPr>
          <p:cNvPicPr>
            <a:picLocks noChangeAspect="1" noChangeArrowheads="1"/>
          </p:cNvPicPr>
          <p:nvPr/>
        </p:nvPicPr>
        <p:blipFill rotWithShape="1">
          <a:blip r:embed="rId2">
            <a:alphaModFix amt="55000"/>
            <a:extLst>
              <a:ext uri="{28A0092B-C50C-407E-A947-70E740481C1C}">
                <a14:useLocalDpi xmlns:a14="http://schemas.microsoft.com/office/drawing/2010/main" val="0"/>
              </a:ext>
            </a:extLst>
          </a:blip>
          <a:srcRect t="3943"/>
          <a:stretch/>
        </p:blipFill>
        <p:spPr bwMode="auto">
          <a:xfrm>
            <a:off x="20" y="10"/>
            <a:ext cx="12191979" cy="6177658"/>
          </a:xfrm>
          <a:custGeom>
            <a:avLst/>
            <a:gdLst/>
            <a:ahLst/>
            <a:cxnLst/>
            <a:rect l="l" t="t" r="r" b="b"/>
            <a:pathLst>
              <a:path w="12191999" h="6177668">
                <a:moveTo>
                  <a:pt x="6861986" y="6107659"/>
                </a:moveTo>
                <a:lnTo>
                  <a:pt x="6860986" y="6107739"/>
                </a:lnTo>
                <a:lnTo>
                  <a:pt x="6860759" y="6108287"/>
                </a:lnTo>
                <a:close/>
                <a:moveTo>
                  <a:pt x="0" y="0"/>
                </a:moveTo>
                <a:lnTo>
                  <a:pt x="12191999" y="0"/>
                </a:lnTo>
                <a:lnTo>
                  <a:pt x="12191999" y="5215324"/>
                </a:lnTo>
                <a:lnTo>
                  <a:pt x="12144282" y="5229900"/>
                </a:lnTo>
                <a:cubicBezTo>
                  <a:pt x="12016423" y="5267070"/>
                  <a:pt x="11888048" y="5302510"/>
                  <a:pt x="11759192" y="5336208"/>
                </a:cubicBezTo>
                <a:cubicBezTo>
                  <a:pt x="11344324" y="5446552"/>
                  <a:pt x="10926015" y="5542623"/>
                  <a:pt x="10505159" y="5627228"/>
                </a:cubicBezTo>
                <a:cubicBezTo>
                  <a:pt x="10171926" y="5694160"/>
                  <a:pt x="9837459" y="5754097"/>
                  <a:pt x="9501755" y="5807012"/>
                </a:cubicBezTo>
                <a:cubicBezTo>
                  <a:pt x="9180066" y="5857979"/>
                  <a:pt x="8857537" y="5903722"/>
                  <a:pt x="8534155" y="5944240"/>
                </a:cubicBezTo>
                <a:cubicBezTo>
                  <a:pt x="8286585" y="5975202"/>
                  <a:pt x="8038506" y="6001450"/>
                  <a:pt x="7790171" y="6026297"/>
                </a:cubicBezTo>
                <a:lnTo>
                  <a:pt x="7024337" y="6093812"/>
                </a:lnTo>
                <a:lnTo>
                  <a:pt x="7008892" y="6095938"/>
                </a:lnTo>
                <a:lnTo>
                  <a:pt x="6862735" y="6107599"/>
                </a:lnTo>
                <a:lnTo>
                  <a:pt x="6872248" y="6109467"/>
                </a:lnTo>
                <a:cubicBezTo>
                  <a:pt x="6883954" y="6109945"/>
                  <a:pt x="6896090" y="6107715"/>
                  <a:pt x="6907812" y="6107715"/>
                </a:cubicBezTo>
                <a:cubicBezTo>
                  <a:pt x="6923994" y="6107715"/>
                  <a:pt x="6940176" y="6105039"/>
                  <a:pt x="6956484" y="6104658"/>
                </a:cubicBezTo>
                <a:cubicBezTo>
                  <a:pt x="7188765" y="6099052"/>
                  <a:pt x="7420790" y="6086564"/>
                  <a:pt x="7652688" y="6071273"/>
                </a:cubicBezTo>
                <a:cubicBezTo>
                  <a:pt x="8002191" y="6048212"/>
                  <a:pt x="8351439" y="6019289"/>
                  <a:pt x="8699923" y="5982083"/>
                </a:cubicBezTo>
                <a:cubicBezTo>
                  <a:pt x="8986610" y="5952012"/>
                  <a:pt x="9272570" y="5916463"/>
                  <a:pt x="9557819" y="5875435"/>
                </a:cubicBezTo>
                <a:cubicBezTo>
                  <a:pt x="9943546" y="5819627"/>
                  <a:pt x="10327451" y="5753205"/>
                  <a:pt x="10709534" y="5676156"/>
                </a:cubicBezTo>
                <a:cubicBezTo>
                  <a:pt x="11171292" y="5582632"/>
                  <a:pt x="11629098" y="5472289"/>
                  <a:pt x="12081554" y="5341561"/>
                </a:cubicBezTo>
                <a:lnTo>
                  <a:pt x="12191999" y="5308238"/>
                </a:lnTo>
                <a:lnTo>
                  <a:pt x="12191999" y="5364054"/>
                </a:lnTo>
                <a:lnTo>
                  <a:pt x="11911964" y="5447316"/>
                </a:lnTo>
                <a:cubicBezTo>
                  <a:pt x="11616866" y="5529116"/>
                  <a:pt x="11319604" y="5601872"/>
                  <a:pt x="11020049" y="5667491"/>
                </a:cubicBezTo>
                <a:cubicBezTo>
                  <a:pt x="10703036" y="5737061"/>
                  <a:pt x="10384496" y="5798641"/>
                  <a:pt x="10064425" y="5852245"/>
                </a:cubicBezTo>
                <a:cubicBezTo>
                  <a:pt x="9798381" y="5896841"/>
                  <a:pt x="9531609" y="5936505"/>
                  <a:pt x="9264124" y="5971252"/>
                </a:cubicBezTo>
                <a:cubicBezTo>
                  <a:pt x="9061021" y="5997500"/>
                  <a:pt x="8857919" y="6022219"/>
                  <a:pt x="8654182" y="6042605"/>
                </a:cubicBezTo>
                <a:cubicBezTo>
                  <a:pt x="8416040" y="6065924"/>
                  <a:pt x="8177644" y="6087966"/>
                  <a:pt x="7938866" y="6105677"/>
                </a:cubicBezTo>
                <a:cubicBezTo>
                  <a:pt x="7628862" y="6128611"/>
                  <a:pt x="7318730" y="6146960"/>
                  <a:pt x="7008089" y="6158427"/>
                </a:cubicBezTo>
                <a:cubicBezTo>
                  <a:pt x="6855189" y="6164034"/>
                  <a:pt x="6702290" y="6167984"/>
                  <a:pt x="6549390" y="6172697"/>
                </a:cubicBezTo>
                <a:cubicBezTo>
                  <a:pt x="6510756" y="6170558"/>
                  <a:pt x="6472010" y="6172226"/>
                  <a:pt x="6433696" y="6177668"/>
                </a:cubicBezTo>
                <a:lnTo>
                  <a:pt x="6127899" y="6177668"/>
                </a:lnTo>
                <a:lnTo>
                  <a:pt x="6048391" y="6172953"/>
                </a:lnTo>
                <a:cubicBezTo>
                  <a:pt x="5810377" y="6160212"/>
                  <a:pt x="5572363" y="6146069"/>
                  <a:pt x="5334221" y="6135747"/>
                </a:cubicBezTo>
                <a:cubicBezTo>
                  <a:pt x="5026766" y="6123004"/>
                  <a:pt x="4719692" y="6101983"/>
                  <a:pt x="4413510" y="6072039"/>
                </a:cubicBezTo>
                <a:cubicBezTo>
                  <a:pt x="4088215" y="6040312"/>
                  <a:pt x="3763687" y="6004763"/>
                  <a:pt x="3438265" y="5970870"/>
                </a:cubicBezTo>
                <a:cubicBezTo>
                  <a:pt x="3099935" y="5935704"/>
                  <a:pt x="2762281" y="5895019"/>
                  <a:pt x="2425303" y="5848805"/>
                </a:cubicBezTo>
                <a:cubicBezTo>
                  <a:pt x="2047042" y="5797329"/>
                  <a:pt x="1669936" y="5738080"/>
                  <a:pt x="1293973" y="5671060"/>
                </a:cubicBezTo>
                <a:cubicBezTo>
                  <a:pt x="902168" y="5600534"/>
                  <a:pt x="512942" y="5519976"/>
                  <a:pt x="126888" y="5425029"/>
                </a:cubicBezTo>
                <a:lnTo>
                  <a:pt x="0" y="5392100"/>
                </a:lnTo>
                <a:lnTo>
                  <a:pt x="0" y="5333771"/>
                </a:lnTo>
                <a:lnTo>
                  <a:pt x="130837" y="5368509"/>
                </a:lnTo>
                <a:cubicBezTo>
                  <a:pt x="306720" y="5411799"/>
                  <a:pt x="483287" y="5452095"/>
                  <a:pt x="660204" y="5490001"/>
                </a:cubicBezTo>
                <a:cubicBezTo>
                  <a:pt x="1048569" y="5572948"/>
                  <a:pt x="1439228" y="5643664"/>
                  <a:pt x="1831416" y="5705715"/>
                </a:cubicBezTo>
                <a:cubicBezTo>
                  <a:pt x="2114917" y="5750440"/>
                  <a:pt x="2398801" y="5791595"/>
                  <a:pt x="2677204" y="5825742"/>
                </a:cubicBezTo>
                <a:cubicBezTo>
                  <a:pt x="2669177" y="5828418"/>
                  <a:pt x="2658222" y="5818097"/>
                  <a:pt x="2644716" y="5815549"/>
                </a:cubicBezTo>
                <a:cubicBezTo>
                  <a:pt x="2149740" y="5721171"/>
                  <a:pt x="1659233" y="5607352"/>
                  <a:pt x="1173182" y="5474074"/>
                </a:cubicBezTo>
                <a:cubicBezTo>
                  <a:pt x="940520" y="5410366"/>
                  <a:pt x="709302" y="5342134"/>
                  <a:pt x="479527" y="5269379"/>
                </a:cubicBezTo>
                <a:lnTo>
                  <a:pt x="0" y="5107083"/>
                </a:lnTo>
                <a:close/>
              </a:path>
            </a:pathLst>
          </a:custGeom>
          <a:noFill/>
          <a:extLst>
            <a:ext uri="{909E8E84-426E-40DD-AFC4-6F175D3DCCD1}">
              <a14:hiddenFill xmlns:a14="http://schemas.microsoft.com/office/drawing/2010/main">
                <a:solidFill>
                  <a:srgbClr val="FFFFFF"/>
                </a:solidFill>
              </a14:hiddenFill>
            </a:ext>
          </a:extLst>
        </p:spPr>
      </p:pic>
      <p:sp>
        <p:nvSpPr>
          <p:cNvPr id="4" name="כותרת 3">
            <a:extLst>
              <a:ext uri="{FF2B5EF4-FFF2-40B4-BE49-F238E27FC236}">
                <a16:creationId xmlns:a16="http://schemas.microsoft.com/office/drawing/2014/main" xmlns="" id="{F6931944-6BE2-4EC2-BAD7-638400A69854}"/>
              </a:ext>
            </a:extLst>
          </p:cNvPr>
          <p:cNvSpPr>
            <a:spLocks noGrp="1"/>
          </p:cNvSpPr>
          <p:nvPr>
            <p:ph type="ctrTitle"/>
          </p:nvPr>
        </p:nvSpPr>
        <p:spPr>
          <a:xfrm>
            <a:off x="1524000" y="1026747"/>
            <a:ext cx="9144000" cy="2387600"/>
          </a:xfrm>
        </p:spPr>
        <p:txBody>
          <a:bodyPr>
            <a:normAutofit/>
          </a:bodyPr>
          <a:lstStyle/>
          <a:p>
            <a:pPr algn="ctr"/>
            <a:r>
              <a:rPr lang="he-IL" sz="8000" b="1" dirty="0">
                <a:ln>
                  <a:solidFill>
                    <a:sysClr val="windowText" lastClr="000000"/>
                  </a:solidFill>
                </a:ln>
                <a:solidFill>
                  <a:schemeClr val="bg1"/>
                </a:solidFill>
                <a:effectLst>
                  <a:outerShdw blurRad="38100" dist="38100" dir="2700000" algn="tl">
                    <a:srgbClr val="000000">
                      <a:alpha val="43137"/>
                    </a:srgbClr>
                  </a:outerShdw>
                </a:effectLst>
              </a:rPr>
              <a:t>יחסי ישראל והתפוצות</a:t>
            </a:r>
          </a:p>
        </p:txBody>
      </p:sp>
      <p:sp>
        <p:nvSpPr>
          <p:cNvPr id="75" name="Rectangle 6">
            <a:extLst>
              <a:ext uri="{FF2B5EF4-FFF2-40B4-BE49-F238E27FC236}">
                <a16:creationId xmlns:a16="http://schemas.microsoft.com/office/drawing/2014/main" xmlns="" id="{DCB8EB4B-AFE9-41E8-95B0-F246E57404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3650059"/>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860566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531EDC08-F359-4C48-9DC7-3672F82C8540}"/>
              </a:ext>
            </a:extLst>
          </p:cNvPr>
          <p:cNvSpPr>
            <a:spLocks noGrp="1"/>
          </p:cNvSpPr>
          <p:nvPr>
            <p:ph type="title"/>
          </p:nvPr>
        </p:nvSpPr>
        <p:spPr>
          <a:xfrm>
            <a:off x="5297762" y="329184"/>
            <a:ext cx="6251110" cy="1783080"/>
          </a:xfrm>
        </p:spPr>
        <p:txBody>
          <a:bodyPr anchor="b">
            <a:normAutofit/>
          </a:bodyPr>
          <a:lstStyle/>
          <a:p>
            <a:pPr>
              <a:lnSpc>
                <a:spcPct val="90000"/>
              </a:lnSpc>
            </a:pPr>
            <a:r>
              <a:rPr lang="he-IL" sz="5000" b="1"/>
              <a:t>אחריות המדינה לתפוצות [עלייה והגנה]</a:t>
            </a:r>
            <a:endParaRPr lang="he-IL" sz="5000"/>
          </a:p>
        </p:txBody>
      </p:sp>
      <p:sp>
        <p:nvSpPr>
          <p:cNvPr id="11"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5FF0D8"/>
          </a:solidFill>
          <a:ln w="38100" cap="rnd">
            <a:solidFill>
              <a:srgbClr val="5FF0D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2DC6091A-F8FE-4066-ACF4-4959D51ED6B1}"/>
              </a:ext>
            </a:extLst>
          </p:cNvPr>
          <p:cNvSpPr>
            <a:spLocks noGrp="1"/>
          </p:cNvSpPr>
          <p:nvPr>
            <p:ph idx="1"/>
          </p:nvPr>
        </p:nvSpPr>
        <p:spPr>
          <a:xfrm>
            <a:off x="4832059" y="2706623"/>
            <a:ext cx="7197753" cy="3887123"/>
          </a:xfrm>
        </p:spPr>
        <p:txBody>
          <a:bodyPr>
            <a:normAutofit/>
          </a:bodyPr>
          <a:lstStyle/>
          <a:p>
            <a:pPr algn="r">
              <a:lnSpc>
                <a:spcPct val="100000"/>
              </a:lnSpc>
            </a:pPr>
            <a:r>
              <a:rPr lang="he-IL" sz="2400" dirty="0"/>
              <a:t>מחויבות המדינה ליהדות התפוצות באה לידי בתחומים שונים המבטאים את תפיסתה כמדינת הלאום של כל העם היהודי. ביניהם ניתן למנות: </a:t>
            </a:r>
            <a:endParaRPr lang="en-US" sz="2400" i="1" dirty="0"/>
          </a:p>
          <a:p>
            <a:pPr lvl="0" algn="r" rtl="1">
              <a:lnSpc>
                <a:spcPct val="100000"/>
              </a:lnSpc>
            </a:pPr>
            <a:r>
              <a:rPr lang="he-IL" sz="2400" dirty="0"/>
              <a:t>חוק השבות וחוק האזרחות המאפשרים לכל יהודי לעלות לישראל ולקבל אזרחות בה.</a:t>
            </a:r>
            <a:endParaRPr lang="en-US" sz="2400" i="1" dirty="0"/>
          </a:p>
          <a:p>
            <a:pPr lvl="0" algn="r" rtl="1">
              <a:lnSpc>
                <a:spcPct val="100000"/>
              </a:lnSpc>
            </a:pPr>
            <a:r>
              <a:rPr lang="he-IL" sz="2400" dirty="0"/>
              <a:t>מוסדות רשמיים של המדינה המטפלים בחיזוק זהותה היהודית של יהדות התפוצות ובעלייתה לישראל (למשל: ההסתדרות הציונית העולמית המעוגנת בחוק, קיומו של שר לענייני תפוצות ושר קליטה).</a:t>
            </a:r>
            <a:endParaRPr lang="en-US" sz="2400" i="1" dirty="0"/>
          </a:p>
          <a:p>
            <a:pPr algn="r">
              <a:lnSpc>
                <a:spcPct val="100000"/>
              </a:lnSpc>
            </a:pPr>
            <a:endParaRPr lang="he-IL" sz="2400" dirty="0"/>
          </a:p>
        </p:txBody>
      </p:sp>
      <p:pic>
        <p:nvPicPr>
          <p:cNvPr id="4" name="Picture 4" descr="עולים חדשים: סיפורי העולים שהשתלבו בארץ בהצלחה | מעריב">
            <a:extLst>
              <a:ext uri="{FF2B5EF4-FFF2-40B4-BE49-F238E27FC236}">
                <a16:creationId xmlns:a16="http://schemas.microsoft.com/office/drawing/2014/main" xmlns="" id="{15B28564-5D41-46FD-9D74-C23A854A52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080" r="12308"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81115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531EDC08-F359-4C48-9DC7-3672F82C8540}"/>
              </a:ext>
            </a:extLst>
          </p:cNvPr>
          <p:cNvSpPr>
            <a:spLocks noGrp="1"/>
          </p:cNvSpPr>
          <p:nvPr>
            <p:ph type="title"/>
          </p:nvPr>
        </p:nvSpPr>
        <p:spPr>
          <a:xfrm>
            <a:off x="5297762" y="329184"/>
            <a:ext cx="6251110" cy="1783080"/>
          </a:xfrm>
        </p:spPr>
        <p:txBody>
          <a:bodyPr anchor="b">
            <a:normAutofit/>
          </a:bodyPr>
          <a:lstStyle/>
          <a:p>
            <a:pPr>
              <a:lnSpc>
                <a:spcPct val="90000"/>
              </a:lnSpc>
            </a:pPr>
            <a:r>
              <a:rPr lang="he-IL" sz="5000" b="1"/>
              <a:t>אחריות המדינה לתפוצות [עלייה והגנה]</a:t>
            </a:r>
            <a:endParaRPr lang="he-IL" sz="5000"/>
          </a:p>
        </p:txBody>
      </p:sp>
      <p:sp>
        <p:nvSpPr>
          <p:cNvPr id="141"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54CBDC"/>
          </a:solidFill>
          <a:ln w="38100" cap="rnd">
            <a:solidFill>
              <a:srgbClr val="54CBDC"/>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2DC6091A-F8FE-4066-ACF4-4959D51ED6B1}"/>
              </a:ext>
            </a:extLst>
          </p:cNvPr>
          <p:cNvSpPr>
            <a:spLocks noGrp="1"/>
          </p:cNvSpPr>
          <p:nvPr>
            <p:ph idx="1"/>
          </p:nvPr>
        </p:nvSpPr>
        <p:spPr>
          <a:xfrm>
            <a:off x="4786604" y="2706624"/>
            <a:ext cx="7137918" cy="4002646"/>
          </a:xfrm>
        </p:spPr>
        <p:txBody>
          <a:bodyPr>
            <a:normAutofit lnSpcReduction="10000"/>
          </a:bodyPr>
          <a:lstStyle/>
          <a:p>
            <a:pPr lvl="0" algn="r" rtl="1">
              <a:lnSpc>
                <a:spcPct val="100000"/>
              </a:lnSpc>
            </a:pPr>
            <a:r>
              <a:rPr lang="he-IL" sz="2800" dirty="0"/>
              <a:t>התגייסות המדינה לטובת יהודים המצויים במצוקה ברחבי העולם (למשל: המבצעים בשנות המדינה הראשונות להצלת יהודי מדינות ערב והעלאתם לישראל, הסיוע </a:t>
            </a:r>
            <a:r>
              <a:rPr lang="he-IL" sz="2800" dirty="0" err="1"/>
              <a:t>למסורבי</a:t>
            </a:r>
            <a:r>
              <a:rPr lang="he-IL" sz="2800" dirty="0"/>
              <a:t> העלייה בברית המועצות, והמבצעים להעלאת יהודי אתיופיה).</a:t>
            </a:r>
            <a:endParaRPr lang="en-US" sz="2800" i="1" dirty="0"/>
          </a:p>
          <a:p>
            <a:pPr lvl="0" algn="r" rtl="1">
              <a:lnSpc>
                <a:spcPct val="100000"/>
              </a:lnSpc>
            </a:pPr>
            <a:r>
              <a:rPr lang="he-IL" sz="2800" dirty="0"/>
              <a:t>החוק הפלילי של מדינת ישראל מאפשר ענישה של מי שפגע ביהודי על רקע יהדותו גם אם עשה זאת מחוץ לשטחה של המדינה וכלפי יהודי שאיננו אזרח המדינה.</a:t>
            </a:r>
            <a:endParaRPr lang="en-US" sz="2800" i="1" dirty="0"/>
          </a:p>
        </p:txBody>
      </p:sp>
      <p:pic>
        <p:nvPicPr>
          <p:cNvPr id="2054" name="Picture 6" descr="מאזנים את ההגירה השלילית: 2,224 עולים ב-2018 - כלבו – חיפה והקריות">
            <a:extLst>
              <a:ext uri="{FF2B5EF4-FFF2-40B4-BE49-F238E27FC236}">
                <a16:creationId xmlns:a16="http://schemas.microsoft.com/office/drawing/2014/main" xmlns="" id="{F6874D77-5C7E-43E0-A222-0DE564E012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87" r="47215"/>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74735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933D622B-4475-4D07-9B31-D2D0F61F10E6}"/>
              </a:ext>
            </a:extLst>
          </p:cNvPr>
          <p:cNvSpPr>
            <a:spLocks noGrp="1"/>
          </p:cNvSpPr>
          <p:nvPr>
            <p:ph type="title"/>
          </p:nvPr>
        </p:nvSpPr>
        <p:spPr>
          <a:xfrm>
            <a:off x="5297762" y="329184"/>
            <a:ext cx="6251110" cy="1783080"/>
          </a:xfrm>
        </p:spPr>
        <p:txBody>
          <a:bodyPr anchor="b">
            <a:normAutofit/>
          </a:bodyPr>
          <a:lstStyle/>
          <a:p>
            <a:pPr>
              <a:lnSpc>
                <a:spcPct val="90000"/>
              </a:lnSpc>
            </a:pPr>
            <a:r>
              <a:rPr lang="he-IL" sz="5000" b="1"/>
              <a:t>יחסי התפוצות לישראל [תמיכה וסיוע]</a:t>
            </a:r>
            <a:endParaRPr lang="he-IL" sz="50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8DEA1"/>
          </a:solidFill>
          <a:ln w="38100" cap="rnd">
            <a:solidFill>
              <a:srgbClr val="F8DEA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464A10D7-8120-409E-95F6-7EC9CB3010E0}"/>
              </a:ext>
            </a:extLst>
          </p:cNvPr>
          <p:cNvSpPr>
            <a:spLocks noGrp="1"/>
          </p:cNvSpPr>
          <p:nvPr>
            <p:ph idx="1"/>
          </p:nvPr>
        </p:nvSpPr>
        <p:spPr>
          <a:xfrm>
            <a:off x="4730620" y="2706624"/>
            <a:ext cx="7343192" cy="4003206"/>
          </a:xfrm>
        </p:spPr>
        <p:txBody>
          <a:bodyPr>
            <a:normAutofit fontScale="92500" lnSpcReduction="10000"/>
          </a:bodyPr>
          <a:lstStyle/>
          <a:p>
            <a:pPr lvl="0" algn="r" rtl="1">
              <a:lnSpc>
                <a:spcPct val="100000"/>
              </a:lnSpc>
            </a:pPr>
            <a:r>
              <a:rPr lang="he-IL" sz="2400" dirty="0"/>
              <a:t>זהות – רבים מיהודי העולם חשים קרבה והזדהות עם מדינת ישראל על אף היותם אזרחים לכל דבר במדינותיהם. במקרים מסוימים הדבר גורם לדילמות של "נאמנות כפולה".</a:t>
            </a:r>
            <a:endParaRPr lang="en-US" sz="2400" i="1" dirty="0"/>
          </a:p>
          <a:p>
            <a:pPr lvl="0" algn="r" rtl="1">
              <a:lnSpc>
                <a:spcPct val="100000"/>
              </a:lnSpc>
            </a:pPr>
            <a:r>
              <a:rPr lang="he-IL" sz="2400" dirty="0"/>
              <a:t>תמיכה פוליטית בישראל – על ידי ארגונים ושדולות (דוגמת איפא"ק) המשתדלים להשפיע על ממשלותיהם לתמוך בישראל בהקשרים שונים.</a:t>
            </a:r>
            <a:endParaRPr lang="en-US" sz="2400" i="1" dirty="0"/>
          </a:p>
          <a:p>
            <a:pPr lvl="0" algn="r" rtl="1">
              <a:lnSpc>
                <a:spcPct val="100000"/>
              </a:lnSpc>
            </a:pPr>
            <a:r>
              <a:rPr lang="he-IL" sz="2400" dirty="0"/>
              <a:t>תמיכה כלכלית – לאורך השנים תומכת יהדות התפוצות בפעילויות שונות בישראל בסכומים גדולים.</a:t>
            </a:r>
            <a:endParaRPr lang="en-US" sz="2400" i="1" dirty="0"/>
          </a:p>
          <a:p>
            <a:pPr lvl="0" algn="r" rtl="1">
              <a:lnSpc>
                <a:spcPct val="100000"/>
              </a:lnSpc>
            </a:pPr>
            <a:r>
              <a:rPr lang="he-IL" sz="2400" dirty="0"/>
              <a:t>הדור הצעיר בהרבה קהילות מזדהה פחות עם ישראל ונעשים מאמצים לחיזוק הזדהות זו (פרויקט תגלית, שליחי הסוכנות היהודית וכדומה)</a:t>
            </a:r>
            <a:endParaRPr lang="en-US" sz="2400" i="1" dirty="0"/>
          </a:p>
        </p:txBody>
      </p:sp>
      <p:pic>
        <p:nvPicPr>
          <p:cNvPr id="4098" name="Picture 2" descr="תגלית פלוס | פרויקט תגלית">
            <a:extLst>
              <a:ext uri="{FF2B5EF4-FFF2-40B4-BE49-F238E27FC236}">
                <a16:creationId xmlns:a16="http://schemas.microsoft.com/office/drawing/2014/main" xmlns="" id="{8659A52A-D759-47E0-BEC1-853E0558C9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53" r="23653"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6884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6">
            <a:extLst>
              <a:ext uri="{FF2B5EF4-FFF2-40B4-BE49-F238E27FC236}">
                <a16:creationId xmlns:a16="http://schemas.microsoft.com/office/drawing/2014/main" xmlns="" id="{DA381740-063A-41A4-836D-85D14980EE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38" name="Rectangle 31">
            <a:extLst>
              <a:ext uri="{FF2B5EF4-FFF2-40B4-BE49-F238E27FC236}">
                <a16:creationId xmlns:a16="http://schemas.microsoft.com/office/drawing/2014/main" xmlns=""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מציין מיקום תוכן 3" descr="City, Scene, Urban, Cityscape, Tower, Clock">
            <a:extLst>
              <a:ext uri="{FF2B5EF4-FFF2-40B4-BE49-F238E27FC236}">
                <a16:creationId xmlns:a16="http://schemas.microsoft.com/office/drawing/2014/main" xmlns="" id="{2C463398-7558-4F34-9C0E-CFEA3637EFC1}"/>
              </a:ext>
            </a:extLst>
          </p:cNvPr>
          <p:cNvPicPr>
            <a:picLocks/>
          </p:cNvPicPr>
          <p:nvPr/>
        </p:nvPicPr>
        <p:blipFill rotWithShape="1">
          <a:blip r:embed="rId2" cstate="print">
            <a:alphaModFix/>
            <a:extLst>
              <a:ext uri="{28A0092B-C50C-407E-A947-70E740481C1C}">
                <a14:useLocalDpi xmlns:a14="http://schemas.microsoft.com/office/drawing/2010/main" val="0"/>
              </a:ext>
            </a:extLst>
          </a:blip>
          <a:srcRect r="469"/>
          <a:stretch/>
        </p:blipFill>
        <p:spPr bwMode="auto">
          <a:xfrm>
            <a:off x="20" y="10"/>
            <a:ext cx="12188930" cy="6857990"/>
          </a:xfrm>
          <a:prstGeom prst="rect">
            <a:avLst/>
          </a:prstGeom>
        </p:spPr>
      </p:pic>
      <p:sp>
        <p:nvSpPr>
          <p:cNvPr id="39" name="Rectangle 33">
            <a:extLst>
              <a:ext uri="{FF2B5EF4-FFF2-40B4-BE49-F238E27FC236}">
                <a16:creationId xmlns:a16="http://schemas.microsoft.com/office/drawing/2014/main" xmlns="" id="{8F51725E-A483-43B2-A6F2-C44F502FE0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E800CF4B-6108-4667-8A33-92BC812C06F3}"/>
              </a:ext>
            </a:extLst>
          </p:cNvPr>
          <p:cNvSpPr>
            <a:spLocks noGrp="1"/>
          </p:cNvSpPr>
          <p:nvPr>
            <p:ph type="title"/>
          </p:nvPr>
        </p:nvSpPr>
        <p:spPr>
          <a:xfrm>
            <a:off x="727788" y="1503229"/>
            <a:ext cx="10014857" cy="3063240"/>
          </a:xfrm>
        </p:spPr>
        <p:txBody>
          <a:bodyPr vert="horz" lIns="91440" tIns="45720" rIns="91440" bIns="45720" rtlCol="0" anchor="b">
            <a:normAutofit/>
          </a:bodyPr>
          <a:lstStyle/>
          <a:p>
            <a:pPr algn="ctr">
              <a:lnSpc>
                <a:spcPct val="90000"/>
              </a:lnSpc>
            </a:pPr>
            <a:r>
              <a:rPr lang="en-US" sz="10000" b="1" dirty="0" err="1">
                <a:ln>
                  <a:solidFill>
                    <a:sysClr val="windowText" lastClr="000000"/>
                  </a:solidFill>
                </a:ln>
                <a:solidFill>
                  <a:schemeClr val="bg1"/>
                </a:solidFill>
              </a:rPr>
              <a:t>המיעוטים</a:t>
            </a:r>
            <a:r>
              <a:rPr lang="en-US" sz="10000" b="1" dirty="0">
                <a:ln>
                  <a:solidFill>
                    <a:sysClr val="windowText" lastClr="000000"/>
                  </a:solidFill>
                </a:ln>
                <a:solidFill>
                  <a:schemeClr val="bg1"/>
                </a:solidFill>
              </a:rPr>
              <a:t> </a:t>
            </a:r>
            <a:r>
              <a:rPr lang="en-US" sz="10000" b="1" dirty="0" err="1">
                <a:ln>
                  <a:solidFill>
                    <a:sysClr val="windowText" lastClr="000000"/>
                  </a:solidFill>
                </a:ln>
                <a:solidFill>
                  <a:schemeClr val="bg1"/>
                </a:solidFill>
              </a:rPr>
              <a:t>בישראל</a:t>
            </a:r>
            <a:endParaRPr lang="en-US" sz="10000" b="1" dirty="0">
              <a:ln>
                <a:solidFill>
                  <a:sysClr val="windowText" lastClr="000000"/>
                </a:solidFill>
              </a:ln>
              <a:solidFill>
                <a:schemeClr val="bg1"/>
              </a:solidFill>
            </a:endParaRPr>
          </a:p>
        </p:txBody>
      </p:sp>
      <p:sp>
        <p:nvSpPr>
          <p:cNvPr id="36" name="Rectangle 6">
            <a:extLst>
              <a:ext uri="{FF2B5EF4-FFF2-40B4-BE49-F238E27FC236}">
                <a16:creationId xmlns:a16="http://schemas.microsoft.com/office/drawing/2014/main" xmlns=""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663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61E59336-AFE9-43C4-8008-3193319A3438}"/>
              </a:ext>
            </a:extLst>
          </p:cNvPr>
          <p:cNvSpPr>
            <a:spLocks noGrp="1"/>
          </p:cNvSpPr>
          <p:nvPr>
            <p:ph type="title"/>
          </p:nvPr>
        </p:nvSpPr>
        <p:spPr>
          <a:xfrm>
            <a:off x="4504637" y="470916"/>
            <a:ext cx="7684315" cy="1783080"/>
          </a:xfrm>
        </p:spPr>
        <p:txBody>
          <a:bodyPr anchor="b">
            <a:normAutofit/>
          </a:bodyPr>
          <a:lstStyle/>
          <a:p>
            <a:pPr>
              <a:lnSpc>
                <a:spcPct val="90000"/>
              </a:lnSpc>
            </a:pPr>
            <a:r>
              <a:rPr lang="he-IL" sz="6100" dirty="0"/>
              <a:t>מעמד המיעוטים בישראל</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2D77FF"/>
          </a:solidFill>
          <a:ln w="38100" cap="rnd">
            <a:solidFill>
              <a:srgbClr val="2D77FF"/>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300C8EF5-5C71-4E20-8F55-77AF522FE871}"/>
              </a:ext>
            </a:extLst>
          </p:cNvPr>
          <p:cNvSpPr>
            <a:spLocks noGrp="1"/>
          </p:cNvSpPr>
          <p:nvPr>
            <p:ph idx="1"/>
          </p:nvPr>
        </p:nvSpPr>
        <p:spPr>
          <a:xfrm>
            <a:off x="4840449" y="2706624"/>
            <a:ext cx="7206142" cy="4052638"/>
          </a:xfrm>
        </p:spPr>
        <p:txBody>
          <a:bodyPr>
            <a:normAutofit fontScale="92500"/>
          </a:bodyPr>
          <a:lstStyle/>
          <a:p>
            <a:pPr lvl="0" algn="r" rtl="1">
              <a:lnSpc>
                <a:spcPct val="100000"/>
              </a:lnSpc>
            </a:pPr>
            <a:r>
              <a:rPr lang="he-IL" sz="2800" dirty="0"/>
              <a:t>בהכרזת העצמאות התחייבה מדינת ישראל להעניק זכויות שוות לכל אזרחיה ללא הבדל דת גזע ומין. </a:t>
            </a:r>
            <a:endParaRPr lang="en-US" sz="2800" i="1" dirty="0"/>
          </a:p>
          <a:p>
            <a:pPr lvl="0" algn="r" rtl="1">
              <a:lnSpc>
                <a:spcPct val="100000"/>
              </a:lnSpc>
            </a:pPr>
            <a:r>
              <a:rPr lang="he-IL" sz="2800" dirty="0"/>
              <a:t>ישראל מעניקה לכל אזרחיה זכויות פרט מלאות ושוות. </a:t>
            </a:r>
            <a:endParaRPr lang="en-US" sz="2800" i="1" dirty="0"/>
          </a:p>
          <a:p>
            <a:pPr lvl="0" algn="r" rtl="1">
              <a:lnSpc>
                <a:spcPct val="100000"/>
              </a:lnSpc>
            </a:pPr>
            <a:r>
              <a:rPr lang="he-IL" sz="2800" dirty="0"/>
              <a:t>החוק אוסר אפליה בקבלה לעבודה על בסיס לאומי או דתי, מלבד זאת למיעוטים בישראל מוענקת גם אפשרות נרחבת לביטוי תרבותי ודתי במרחב הציבורי ובהיבטים מוסדיים (אין בישראל הגבלות על לבישת כיסוי ראש מלא או בניית צריחי מסגדים, לעומת צרפת, שוויץ ומדינות נוספות באירופה).</a:t>
            </a:r>
            <a:endParaRPr lang="en-US" sz="2800" i="1" dirty="0"/>
          </a:p>
          <a:p>
            <a:pPr algn="r">
              <a:lnSpc>
                <a:spcPct val="100000"/>
              </a:lnSpc>
            </a:pPr>
            <a:endParaRPr lang="he-IL" sz="2800" dirty="0"/>
          </a:p>
        </p:txBody>
      </p:sp>
      <p:pic>
        <p:nvPicPr>
          <p:cNvPr id="5122" name="Picture 2" descr="gray concrete tower with light">
            <a:extLst>
              <a:ext uri="{FF2B5EF4-FFF2-40B4-BE49-F238E27FC236}">
                <a16:creationId xmlns:a16="http://schemas.microsoft.com/office/drawing/2014/main" xmlns="" id="{CFF90904-7645-44ED-962B-7A8ADAFEF3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 r="309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56043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5B89100E-4C83-4CDF-8214-4FED22845BC6}"/>
              </a:ext>
            </a:extLst>
          </p:cNvPr>
          <p:cNvSpPr>
            <a:spLocks noGrp="1"/>
          </p:cNvSpPr>
          <p:nvPr>
            <p:ph type="title"/>
          </p:nvPr>
        </p:nvSpPr>
        <p:spPr>
          <a:xfrm>
            <a:off x="576072" y="238539"/>
            <a:ext cx="11018520" cy="1434415"/>
          </a:xfrm>
        </p:spPr>
        <p:txBody>
          <a:bodyPr anchor="b">
            <a:normAutofit/>
          </a:bodyPr>
          <a:lstStyle/>
          <a:p>
            <a:r>
              <a:rPr lang="he-IL" sz="7200" b="1"/>
              <a:t>חוק השבות, תש"י 1950</a:t>
            </a:r>
            <a:endParaRPr lang="he-IL" sz="7200"/>
          </a:p>
        </p:txBody>
      </p:sp>
      <p:sp>
        <p:nvSpPr>
          <p:cNvPr id="14"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B39A6B"/>
          </a:solidFill>
          <a:ln w="38100" cap="rnd">
            <a:solidFill>
              <a:srgbClr val="B39A6B"/>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49562ED-EE0E-47F0-90CF-CC42E192067A}"/>
              </a:ext>
            </a:extLst>
          </p:cNvPr>
          <p:cNvSpPr>
            <a:spLocks noGrp="1"/>
          </p:cNvSpPr>
          <p:nvPr>
            <p:ph idx="1"/>
          </p:nvPr>
        </p:nvSpPr>
        <p:spPr>
          <a:xfrm>
            <a:off x="167780" y="2071315"/>
            <a:ext cx="7424257" cy="4625448"/>
          </a:xfrm>
        </p:spPr>
        <p:txBody>
          <a:bodyPr anchor="t">
            <a:normAutofit fontScale="92500"/>
          </a:bodyPr>
          <a:lstStyle/>
          <a:p>
            <a:pPr lvl="0" algn="r" rtl="1">
              <a:lnSpc>
                <a:spcPct val="100000"/>
              </a:lnSpc>
            </a:pPr>
            <a:r>
              <a:rPr lang="he-IL" sz="2800" dirty="0"/>
              <a:t>חוק משנת 1950, הקובע </a:t>
            </a:r>
            <a:r>
              <a:rPr lang="he-IL" sz="2800" u="sng" dirty="0"/>
              <a:t>שכל יהודי זכאי לעלות לארץ</a:t>
            </a:r>
            <a:r>
              <a:rPr lang="he-IL" sz="2800" dirty="0"/>
              <a:t>. </a:t>
            </a:r>
            <a:endParaRPr lang="en-US" sz="2800" i="1" dirty="0"/>
          </a:p>
          <a:p>
            <a:pPr lvl="0" algn="r" rtl="1">
              <a:lnSpc>
                <a:spcPct val="100000"/>
              </a:lnSpc>
            </a:pPr>
            <a:r>
              <a:rPr lang="he-IL" sz="2800" dirty="0"/>
              <a:t>החוק מאפשר גם לבני/בנות זוגם של יהודים, ילדיהם של יהודים ובני/בנות זוגם, ונכדיהם של יהודים ובני/בנות זוגם לעלות לארץ (אם כי הם לא נרשמים כיהודים). </a:t>
            </a:r>
            <a:endParaRPr lang="en-US" sz="2800" i="1" dirty="0"/>
          </a:p>
          <a:p>
            <a:pPr lvl="0" algn="r" rtl="1">
              <a:lnSpc>
                <a:spcPct val="100000"/>
              </a:lnSpc>
            </a:pPr>
            <a:r>
              <a:rPr lang="he-IL" sz="2800" u="sng" dirty="0"/>
              <a:t>חוק זה נובע מתפיסת היסוד של מדינת ישראל - כמדינת הלאום של כל יהודי העולם</a:t>
            </a:r>
            <a:r>
              <a:rPr lang="he-IL" sz="2800" dirty="0"/>
              <a:t>, ולכן מקובל לראות בו חוק מבחין ולא חוק מפלה. </a:t>
            </a:r>
            <a:endParaRPr lang="en-US" sz="2800" i="1" dirty="0"/>
          </a:p>
          <a:p>
            <a:pPr lvl="0" algn="r" rtl="1">
              <a:lnSpc>
                <a:spcPct val="100000"/>
              </a:lnSpc>
            </a:pPr>
            <a:r>
              <a:rPr lang="he-IL" sz="2800" dirty="0"/>
              <a:t>במדינות רבות בעולם קיימת מדיניות הגירה המבוססת על עקרון שבות של בני הלאום.</a:t>
            </a:r>
            <a:endParaRPr lang="en-US" sz="2800" i="1" dirty="0"/>
          </a:p>
          <a:p>
            <a:pPr algn="r">
              <a:lnSpc>
                <a:spcPct val="100000"/>
              </a:lnSpc>
            </a:pPr>
            <a:endParaRPr lang="he-IL" sz="2800" dirty="0"/>
          </a:p>
        </p:txBody>
      </p:sp>
      <p:pic>
        <p:nvPicPr>
          <p:cNvPr id="4" name="תמונה 3" descr="Airforce, Plane, Airport, President, Bgn, Israel">
            <a:extLst>
              <a:ext uri="{FF2B5EF4-FFF2-40B4-BE49-F238E27FC236}">
                <a16:creationId xmlns:a16="http://schemas.microsoft.com/office/drawing/2014/main" xmlns="" id="{B1E8AE9B-3229-4B8F-B649-7FB3751B1638}"/>
              </a:ext>
            </a:extLst>
          </p:cNvPr>
          <p:cNvPicPr/>
          <p:nvPr/>
        </p:nvPicPr>
        <p:blipFill rotWithShape="1">
          <a:blip r:embed="rId2" cstate="print">
            <a:extLst>
              <a:ext uri="{28A0092B-C50C-407E-A947-70E740481C1C}">
                <a14:useLocalDpi xmlns:a14="http://schemas.microsoft.com/office/drawing/2010/main" val="0"/>
              </a:ext>
            </a:extLst>
          </a:blip>
          <a:srcRect l="1518" r="26328"/>
          <a:stretch/>
        </p:blipFill>
        <p:spPr bwMode="auto">
          <a:xfrm>
            <a:off x="7675658" y="2093976"/>
            <a:ext cx="3941064" cy="4096512"/>
          </a:xfrm>
          <a:prstGeom prst="rect">
            <a:avLst/>
          </a:prstGeom>
        </p:spPr>
      </p:pic>
    </p:spTree>
    <p:extLst>
      <p:ext uri="{BB962C8B-B14F-4D97-AF65-F5344CB8AC3E}">
        <p14:creationId xmlns:p14="http://schemas.microsoft.com/office/powerpoint/2010/main" val="160890219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1440700D-5372-4A7C-B4C8-8F8442425DE3}"/>
              </a:ext>
            </a:extLst>
          </p:cNvPr>
          <p:cNvSpPr>
            <a:spLocks noGrp="1"/>
          </p:cNvSpPr>
          <p:nvPr>
            <p:ph type="title"/>
          </p:nvPr>
        </p:nvSpPr>
        <p:spPr>
          <a:xfrm>
            <a:off x="5297762" y="329184"/>
            <a:ext cx="6251110" cy="1783080"/>
          </a:xfrm>
        </p:spPr>
        <p:txBody>
          <a:bodyPr anchor="b">
            <a:normAutofit/>
          </a:bodyPr>
          <a:lstStyle/>
          <a:p>
            <a:pPr>
              <a:lnSpc>
                <a:spcPct val="90000"/>
              </a:lnSpc>
            </a:pPr>
            <a:r>
              <a:rPr lang="he-IL" sz="5600" b="1"/>
              <a:t>ביטוי קבוצות המיעוט במרחב הציבורי</a:t>
            </a:r>
            <a:endParaRPr lang="he-IL" sz="56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41BA8298-3A4B-4ABE-A0FF-87737A04E98F}"/>
              </a:ext>
            </a:extLst>
          </p:cNvPr>
          <p:cNvSpPr>
            <a:spLocks noGrp="1"/>
          </p:cNvSpPr>
          <p:nvPr>
            <p:ph idx="1"/>
          </p:nvPr>
        </p:nvSpPr>
        <p:spPr>
          <a:xfrm>
            <a:off x="5297762" y="2706624"/>
            <a:ext cx="6251110" cy="3483864"/>
          </a:xfrm>
        </p:spPr>
        <p:txBody>
          <a:bodyPr>
            <a:normAutofit/>
          </a:bodyPr>
          <a:lstStyle/>
          <a:p>
            <a:pPr lvl="0" algn="r" rtl="1"/>
            <a:r>
              <a:rPr lang="he-IL" dirty="0"/>
              <a:t>לשפה הערבית מעמד מיוחד בישראל וחלק מפרסומי המדינה, שלטי ההכוונה ותקנות שונות מחויבות להיכתב גם בערבית. </a:t>
            </a:r>
            <a:endParaRPr lang="en-US" i="1" dirty="0"/>
          </a:p>
          <a:p>
            <a:pPr lvl="0" algn="r" rtl="1"/>
            <a:r>
              <a:rPr lang="he-IL" dirty="0"/>
              <a:t>ימי המועד של המיעוטים מוכרים להם כחופשה.</a:t>
            </a:r>
            <a:endParaRPr lang="en-US" i="1" dirty="0"/>
          </a:p>
          <a:p>
            <a:pPr algn="r"/>
            <a:endParaRPr lang="he-IL" dirty="0"/>
          </a:p>
        </p:txBody>
      </p:sp>
      <p:pic>
        <p:nvPicPr>
          <p:cNvPr id="6146" name="Picture 2" descr="open book">
            <a:extLst>
              <a:ext uri="{FF2B5EF4-FFF2-40B4-BE49-F238E27FC236}">
                <a16:creationId xmlns:a16="http://schemas.microsoft.com/office/drawing/2014/main" xmlns="" id="{BE36BA93-506A-47C9-A3B9-1458140E28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656" r="15012"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88931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D1A63117-06C1-484B-87C0-0EEBF2227EC6}"/>
              </a:ext>
            </a:extLst>
          </p:cNvPr>
          <p:cNvSpPr>
            <a:spLocks noGrp="1"/>
          </p:cNvSpPr>
          <p:nvPr>
            <p:ph type="title"/>
          </p:nvPr>
        </p:nvSpPr>
        <p:spPr>
          <a:xfrm>
            <a:off x="640080" y="325369"/>
            <a:ext cx="4368602" cy="1956841"/>
          </a:xfrm>
        </p:spPr>
        <p:txBody>
          <a:bodyPr anchor="b">
            <a:normAutofit/>
          </a:bodyPr>
          <a:lstStyle/>
          <a:p>
            <a:pPr>
              <a:lnSpc>
                <a:spcPct val="90000"/>
              </a:lnSpc>
            </a:pPr>
            <a:r>
              <a:rPr lang="he-IL" sz="4100" b="1"/>
              <a:t>ביטוי קבוצות המיעוט בהיבט המוסדי</a:t>
            </a:r>
            <a:endParaRPr lang="he-IL" sz="41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495DC2"/>
          </a:solidFill>
          <a:ln w="38100" cap="rnd">
            <a:solidFill>
              <a:srgbClr val="495DC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14E17F65-E664-49E7-8466-42624AFD67CA}"/>
              </a:ext>
            </a:extLst>
          </p:cNvPr>
          <p:cNvSpPr>
            <a:spLocks noGrp="1"/>
          </p:cNvSpPr>
          <p:nvPr>
            <p:ph idx="1"/>
          </p:nvPr>
        </p:nvSpPr>
        <p:spPr>
          <a:xfrm>
            <a:off x="234892" y="2872899"/>
            <a:ext cx="4899170" cy="3804738"/>
          </a:xfrm>
        </p:spPr>
        <p:txBody>
          <a:bodyPr>
            <a:normAutofit lnSpcReduction="10000"/>
          </a:bodyPr>
          <a:lstStyle/>
          <a:p>
            <a:pPr lvl="0" algn="r" rtl="1">
              <a:lnSpc>
                <a:spcPct val="100000"/>
              </a:lnSpc>
            </a:pPr>
            <a:r>
              <a:rPr lang="he-IL" sz="2800"/>
              <a:t>בני העדות הלא יהודיות </a:t>
            </a:r>
            <a:r>
              <a:rPr lang="he-IL" sz="2800" b="1"/>
              <a:t>כפופים לשיפוט הדתי עפ"י דתם</a:t>
            </a:r>
            <a:r>
              <a:rPr lang="he-IL" sz="2800"/>
              <a:t> בנושא אישות (נישואין-גירושין). </a:t>
            </a:r>
            <a:endParaRPr lang="en-US" sz="2800" i="1"/>
          </a:p>
          <a:p>
            <a:pPr lvl="0" algn="r" rtl="1">
              <a:lnSpc>
                <a:spcPct val="100000"/>
              </a:lnSpc>
            </a:pPr>
            <a:r>
              <a:rPr lang="he-IL" sz="2800"/>
              <a:t>למיעוטים השונים קיימות </a:t>
            </a:r>
            <a:r>
              <a:rPr lang="he-IL" sz="2800" b="1"/>
              <a:t>מערכות חינוך נפרדות</a:t>
            </a:r>
            <a:r>
              <a:rPr lang="he-IL" sz="2800"/>
              <a:t> המתנהלות בשפתם. </a:t>
            </a:r>
            <a:endParaRPr lang="en-US" sz="2800" i="1"/>
          </a:p>
          <a:p>
            <a:pPr lvl="0" algn="r" rtl="1">
              <a:lnSpc>
                <a:spcPct val="100000"/>
              </a:lnSpc>
            </a:pPr>
            <a:r>
              <a:rPr lang="he-IL" sz="2800"/>
              <a:t>חוק החינוך הממלכתי קובע כמטרה לחנך כל אדם לכבוד </a:t>
            </a:r>
            <a:r>
              <a:rPr lang="he-IL" sz="2800" b="1"/>
              <a:t>למורשתו ולזהותו</a:t>
            </a:r>
            <a:r>
              <a:rPr lang="he-IL" sz="2800"/>
              <a:t> התרבותית. </a:t>
            </a:r>
            <a:endParaRPr lang="en-US" sz="2800" i="1"/>
          </a:p>
          <a:p>
            <a:pPr algn="r">
              <a:lnSpc>
                <a:spcPct val="100000"/>
              </a:lnSpc>
            </a:pPr>
            <a:endParaRPr lang="he-IL" sz="2800"/>
          </a:p>
        </p:txBody>
      </p:sp>
      <p:pic>
        <p:nvPicPr>
          <p:cNvPr id="7170" name="Picture 2" descr="האם קרוב היום בו נשים יהפכו שופטות בבתי דין מוסלמיים בישראל? | מעריב">
            <a:extLst>
              <a:ext uri="{FF2B5EF4-FFF2-40B4-BE49-F238E27FC236}">
                <a16:creationId xmlns:a16="http://schemas.microsoft.com/office/drawing/2014/main" xmlns="" id="{544506E5-27BF-4E6C-8B81-02416C46D3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83" r="1678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80261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F8C9FACA-5BD8-4B3A-AB39-9B5004CE064B}"/>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b="1"/>
              <a:t>מעמד מוסדות הדת של המיעוטים</a:t>
            </a:r>
            <a:endParaRPr lang="he-IL" sz="61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BF8176"/>
          </a:solidFill>
          <a:ln w="38100" cap="rnd">
            <a:solidFill>
              <a:srgbClr val="BF8176"/>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D94363C5-76B5-4563-B064-9A2D4FB917D2}"/>
              </a:ext>
            </a:extLst>
          </p:cNvPr>
          <p:cNvSpPr>
            <a:spLocks noGrp="1"/>
          </p:cNvSpPr>
          <p:nvPr>
            <p:ph idx="1"/>
          </p:nvPr>
        </p:nvSpPr>
        <p:spPr>
          <a:xfrm>
            <a:off x="4773336" y="2706624"/>
            <a:ext cx="7248088" cy="3960358"/>
          </a:xfrm>
        </p:spPr>
        <p:txBody>
          <a:bodyPr>
            <a:normAutofit lnSpcReduction="10000"/>
          </a:bodyPr>
          <a:lstStyle/>
          <a:p>
            <a:pPr lvl="0" algn="r" rtl="1">
              <a:lnSpc>
                <a:spcPct val="100000"/>
              </a:lnSpc>
            </a:pPr>
            <a:r>
              <a:rPr lang="he-IL" sz="2400" b="1" dirty="0"/>
              <a:t>חוק שעות העבודה והמנוחה מכיר בימים המקודשים לדתות השונות כימי חופש</a:t>
            </a:r>
            <a:r>
              <a:rPr lang="he-IL" sz="2400" dirty="0"/>
              <a:t> [מוסלמים שישי, נוצרים ראשון]. עובד שאינו יהודי יכול לבחור בחופשה בין חופשה בחג יהודי לחופשה בחג לא-יהודי.</a:t>
            </a:r>
            <a:endParaRPr lang="en-US" sz="2400" dirty="0"/>
          </a:p>
          <a:p>
            <a:pPr lvl="0" algn="r" rtl="1">
              <a:lnSpc>
                <a:spcPct val="100000"/>
              </a:lnSpc>
            </a:pPr>
            <a:r>
              <a:rPr lang="he-IL" sz="2400" b="1" dirty="0"/>
              <a:t>חוק שירות התעסוקה אוסר על מעביד להפלות בקבלה לעבודה על בסיס לאום או דת</a:t>
            </a:r>
            <a:r>
              <a:rPr lang="he-IL" sz="2400" dirty="0"/>
              <a:t>.</a:t>
            </a:r>
            <a:endParaRPr lang="en-US" sz="2400" dirty="0"/>
          </a:p>
          <a:p>
            <a:pPr lvl="0" algn="r" rtl="1">
              <a:lnSpc>
                <a:spcPct val="100000"/>
              </a:lnSpc>
            </a:pPr>
            <a:r>
              <a:rPr lang="he-IL" sz="2400" b="1" dirty="0"/>
              <a:t>חוק שוויון הזדמנויות</a:t>
            </a:r>
            <a:r>
              <a:rPr lang="he-IL" sz="2400" dirty="0"/>
              <a:t> בעבודה אוסר על אפליה מטעמים של השתייכות לאומית או דתית.</a:t>
            </a:r>
            <a:endParaRPr lang="en-US" sz="2400" dirty="0"/>
          </a:p>
          <a:p>
            <a:pPr lvl="0" algn="r" rtl="1">
              <a:lnSpc>
                <a:spcPct val="100000"/>
              </a:lnSpc>
            </a:pPr>
            <a:r>
              <a:rPr lang="he-IL" sz="2400" b="1" dirty="0"/>
              <a:t>המשרד לשירותי דת [משרד הדתות] מממן חלק משירותי הדת</a:t>
            </a:r>
            <a:r>
              <a:rPr lang="he-IL" sz="2400" dirty="0"/>
              <a:t> הניתנים לאזרחים הלא-יהודים.</a:t>
            </a:r>
            <a:endParaRPr lang="en-US" sz="2400" dirty="0"/>
          </a:p>
          <a:p>
            <a:pPr algn="r">
              <a:lnSpc>
                <a:spcPct val="100000"/>
              </a:lnSpc>
            </a:pPr>
            <a:endParaRPr lang="he-IL" sz="2400" dirty="0"/>
          </a:p>
        </p:txBody>
      </p:sp>
      <p:pic>
        <p:nvPicPr>
          <p:cNvPr id="8194" name="Picture 2" descr="person holding pencil near laptop computer">
            <a:extLst>
              <a:ext uri="{FF2B5EF4-FFF2-40B4-BE49-F238E27FC236}">
                <a16:creationId xmlns:a16="http://schemas.microsoft.com/office/drawing/2014/main" xmlns="" id="{5672BACF-F2F4-4802-90C6-7024E9CD84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08" r="3706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55704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F8C9FACA-5BD8-4B3A-AB39-9B5004CE064B}"/>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b="1"/>
              <a:t>מעמד מוסדות הדת של המיעוטים</a:t>
            </a:r>
            <a:endParaRPr lang="he-IL" sz="6100"/>
          </a:p>
        </p:txBody>
      </p:sp>
      <p:sp>
        <p:nvSpPr>
          <p:cNvPr id="9221"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89639"/>
          </a:solidFill>
          <a:ln w="38100" cap="rnd">
            <a:solidFill>
              <a:srgbClr val="D89639"/>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D94363C5-76B5-4563-B064-9A2D4FB917D2}"/>
              </a:ext>
            </a:extLst>
          </p:cNvPr>
          <p:cNvSpPr>
            <a:spLocks noGrp="1"/>
          </p:cNvSpPr>
          <p:nvPr>
            <p:ph idx="1"/>
          </p:nvPr>
        </p:nvSpPr>
        <p:spPr>
          <a:xfrm>
            <a:off x="4657345" y="2706624"/>
            <a:ext cx="7425798" cy="4002646"/>
          </a:xfrm>
        </p:spPr>
        <p:txBody>
          <a:bodyPr>
            <a:normAutofit fontScale="92500" lnSpcReduction="20000"/>
          </a:bodyPr>
          <a:lstStyle/>
          <a:p>
            <a:pPr lvl="0" algn="r" rtl="1">
              <a:lnSpc>
                <a:spcPct val="100000"/>
              </a:lnSpc>
            </a:pPr>
            <a:r>
              <a:rPr lang="he-IL" sz="2800" b="1" dirty="0"/>
              <a:t>המעמד האישי [נישואין וגירושין] מנוהל בישראל עפ"י הדין הדתי וע"י המוסדות הדתיים</a:t>
            </a:r>
            <a:r>
              <a:rPr lang="he-IL" sz="2800" dirty="0"/>
              <a:t> לגבי כלל אזרחי ישראל. על היהודים חל "חוק שיפוט בתי דין רבניים" ואילו על המוסלמים חל "חוק בתי דין שרעיים". גם בתי הדין </a:t>
            </a:r>
            <a:r>
              <a:rPr lang="he-IL" sz="2800" dirty="0" err="1"/>
              <a:t>הכנסייתים</a:t>
            </a:r>
            <a:r>
              <a:rPr lang="he-IL" sz="2800" dirty="0"/>
              <a:t> לנוצרים מוכרים וכן "חוק בתי הדין הדרוזיים".</a:t>
            </a:r>
            <a:endParaRPr lang="en-US" sz="2800" dirty="0"/>
          </a:p>
          <a:p>
            <a:pPr lvl="0" algn="r" rtl="1">
              <a:lnSpc>
                <a:spcPct val="100000"/>
              </a:lnSpc>
            </a:pPr>
            <a:r>
              <a:rPr lang="he-IL" sz="2800" b="1" dirty="0"/>
              <a:t>חוק השמירה על המקומות הקדושים</a:t>
            </a:r>
            <a:r>
              <a:rPr lang="he-IL" sz="2800" dirty="0"/>
              <a:t> - </a:t>
            </a:r>
            <a:r>
              <a:rPr lang="en-US" sz="2800" dirty="0"/>
              <a:t>"</a:t>
            </a:r>
            <a:r>
              <a:rPr lang="he-IL" sz="2800" dirty="0"/>
              <a:t>המקומות הקדושים יהיו שמורים מפני חילול וכל פגיעה אחרת ומפני כל דבר העלול לפגוע בחופש הגישה של בני הדתות אל המקומות המקודשים להם</a:t>
            </a:r>
            <a:r>
              <a:rPr lang="en-US" sz="2800" dirty="0"/>
              <a:t>, </a:t>
            </a:r>
            <a:r>
              <a:rPr lang="he-IL" sz="2800" dirty="0"/>
              <a:t>או ברגשותיהם כלפי אותם המקומות".</a:t>
            </a:r>
            <a:endParaRPr lang="en-US" sz="2800" dirty="0"/>
          </a:p>
          <a:p>
            <a:pPr algn="r">
              <a:lnSpc>
                <a:spcPct val="100000"/>
              </a:lnSpc>
            </a:pPr>
            <a:endParaRPr lang="he-IL" sz="2800" dirty="0"/>
          </a:p>
        </p:txBody>
      </p:sp>
      <p:pic>
        <p:nvPicPr>
          <p:cNvPr id="9218" name="Picture 2" descr="orange and blue dome mosque">
            <a:extLst>
              <a:ext uri="{FF2B5EF4-FFF2-40B4-BE49-F238E27FC236}">
                <a16:creationId xmlns:a16="http://schemas.microsoft.com/office/drawing/2014/main" xmlns="" id="{C0670678-3A89-43E1-A5FC-C204D6E178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38" r="21777" b="-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50889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עמותת רצים ללא גבולות">
            <a:extLst>
              <a:ext uri="{FF2B5EF4-FFF2-40B4-BE49-F238E27FC236}">
                <a16:creationId xmlns:a16="http://schemas.microsoft.com/office/drawing/2014/main" xmlns="" id="{ADC8DB16-8F77-48B3-883C-636A09D521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44" name="Rectangle 70">
            <a:extLst>
              <a:ext uri="{FF2B5EF4-FFF2-40B4-BE49-F238E27FC236}">
                <a16:creationId xmlns:a16="http://schemas.microsoft.com/office/drawing/2014/main" xmlns=""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207602"/>
            <a:ext cx="12191999" cy="3162146"/>
          </a:xfrm>
          <a:prstGeom prst="rect">
            <a:avLst/>
          </a:prstGeom>
          <a:gradFill flip="none" rotWithShape="1">
            <a:gsLst>
              <a:gs pos="0">
                <a:schemeClr val="tx1">
                  <a:alpha val="0"/>
                </a:schemeClr>
              </a:gs>
              <a:gs pos="50000">
                <a:schemeClr val="tx1">
                  <a:alpha val="3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xmlns="" id="{2C4B5B89-785A-4227-B3A7-31074BAB9102}"/>
              </a:ext>
            </a:extLst>
          </p:cNvPr>
          <p:cNvSpPr>
            <a:spLocks noGrp="1"/>
          </p:cNvSpPr>
          <p:nvPr>
            <p:ph type="ctrTitle"/>
          </p:nvPr>
        </p:nvSpPr>
        <p:spPr>
          <a:xfrm>
            <a:off x="643466" y="1322616"/>
            <a:ext cx="10905059" cy="2651204"/>
          </a:xfrm>
          <a:effectLst>
            <a:outerShdw blurRad="50800" dist="38100" dir="2700000" algn="tl" rotWithShape="0">
              <a:prstClr val="black">
                <a:alpha val="40000"/>
              </a:prstClr>
            </a:outerShdw>
          </a:effectLst>
        </p:spPr>
        <p:txBody>
          <a:bodyPr>
            <a:normAutofit/>
          </a:bodyPr>
          <a:lstStyle/>
          <a:p>
            <a:pPr algn="ctr"/>
            <a:r>
              <a:rPr lang="he-IL" sz="11500" b="1" dirty="0">
                <a:ln>
                  <a:solidFill>
                    <a:sysClr val="windowText" lastClr="000000"/>
                  </a:solidFill>
                </a:ln>
                <a:solidFill>
                  <a:schemeClr val="bg1"/>
                </a:solidFill>
                <a:effectLst>
                  <a:outerShdw blurRad="38100" dist="38100" dir="2700000" algn="tl">
                    <a:srgbClr val="000000">
                      <a:alpha val="43137"/>
                    </a:srgbClr>
                  </a:outerShdw>
                </a:effectLst>
              </a:rPr>
              <a:t>השסע הלאומי</a:t>
            </a:r>
          </a:p>
        </p:txBody>
      </p:sp>
      <p:cxnSp>
        <p:nvCxnSpPr>
          <p:cNvPr id="10245" name="Straight Connector 72">
            <a:extLst>
              <a:ext uri="{FF2B5EF4-FFF2-40B4-BE49-F238E27FC236}">
                <a16:creationId xmlns:a16="http://schemas.microsoft.com/office/drawing/2014/main" xmlns="" id="{34E5597F-CE67-4085-9548-E6A8036DA3B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מלבן 6">
            <a:extLst>
              <a:ext uri="{FF2B5EF4-FFF2-40B4-BE49-F238E27FC236}">
                <a16:creationId xmlns:a16="http://schemas.microsoft.com/office/drawing/2014/main" xmlns="" id="{FF3741DE-E4C9-4D1D-96E1-1FCB6468F83D}"/>
              </a:ext>
            </a:extLst>
          </p:cNvPr>
          <p:cNvSpPr/>
          <p:nvPr/>
        </p:nvSpPr>
        <p:spPr>
          <a:xfrm>
            <a:off x="285226" y="5872294"/>
            <a:ext cx="3238150" cy="72145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dirty="0">
                <a:solidFill>
                  <a:sysClr val="windowText" lastClr="000000"/>
                </a:solidFill>
              </a:rPr>
              <a:t>בתמונה: "רצים ללא גבולות" בירושלים. ריצות משותפות בין יהודים וערבים לאיחוי השסע הלאומי בישראל</a:t>
            </a:r>
          </a:p>
        </p:txBody>
      </p:sp>
    </p:spTree>
    <p:extLst>
      <p:ext uri="{BB962C8B-B14F-4D97-AF65-F5344CB8AC3E}">
        <p14:creationId xmlns:p14="http://schemas.microsoft.com/office/powerpoint/2010/main" val="225302192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8A710123-5B1D-46E6-9659-8AAA92E2C9F8}"/>
              </a:ext>
            </a:extLst>
          </p:cNvPr>
          <p:cNvSpPr>
            <a:spLocks noGrp="1"/>
          </p:cNvSpPr>
          <p:nvPr>
            <p:ph type="title"/>
          </p:nvPr>
        </p:nvSpPr>
        <p:spPr>
          <a:xfrm>
            <a:off x="640080" y="325369"/>
            <a:ext cx="4368602" cy="1956841"/>
          </a:xfrm>
        </p:spPr>
        <p:txBody>
          <a:bodyPr anchor="b">
            <a:normAutofit/>
          </a:bodyPr>
          <a:lstStyle/>
          <a:p>
            <a:r>
              <a:rPr lang="he-IL" sz="6600"/>
              <a:t>מהו שסע?</a:t>
            </a:r>
          </a:p>
        </p:txBody>
      </p:sp>
      <p:sp>
        <p:nvSpPr>
          <p:cNvPr id="11"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7C9EC4"/>
          </a:solidFill>
          <a:ln w="38100" cap="rnd">
            <a:solidFill>
              <a:srgbClr val="7C9EC4"/>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81F0306-4FAB-4947-8B8C-F16DB8A49027}"/>
              </a:ext>
            </a:extLst>
          </p:cNvPr>
          <p:cNvSpPr>
            <a:spLocks noGrp="1"/>
          </p:cNvSpPr>
          <p:nvPr>
            <p:ph idx="1"/>
          </p:nvPr>
        </p:nvSpPr>
        <p:spPr>
          <a:xfrm>
            <a:off x="201336" y="2872899"/>
            <a:ext cx="4999838" cy="3957668"/>
          </a:xfrm>
        </p:spPr>
        <p:txBody>
          <a:bodyPr>
            <a:normAutofit/>
          </a:bodyPr>
          <a:lstStyle/>
          <a:p>
            <a:pPr lvl="0" algn="r" rtl="1">
              <a:lnSpc>
                <a:spcPct val="100000"/>
              </a:lnSpc>
            </a:pPr>
            <a:r>
              <a:rPr lang="he-IL" sz="2800" dirty="0"/>
              <a:t>מתח / פיצול / חיכוך בין יהודים וערבים בישראל (בקווי 1967). נובע מסיבות היסטוריות/ דתיות/ חברתיות/ פוליטיות (יש להדגים לפחות </a:t>
            </a:r>
            <a:r>
              <a:rPr lang="he-IL" sz="2800" u="sng" dirty="0"/>
              <a:t>שתי סיבות</a:t>
            </a:r>
            <a:r>
              <a:rPr lang="he-IL" sz="2800" dirty="0"/>
              <a:t>)</a:t>
            </a:r>
            <a:endParaRPr lang="en-US" sz="2800" i="1" dirty="0"/>
          </a:p>
          <a:p>
            <a:pPr lvl="0" algn="r" rtl="1">
              <a:lnSpc>
                <a:spcPct val="100000"/>
              </a:lnSpc>
            </a:pPr>
            <a:r>
              <a:rPr lang="he-IL" sz="2800" dirty="0"/>
              <a:t>מתבטא בעוינות הדדית/ מתחים / אפליה (יש להדגים </a:t>
            </a:r>
            <a:r>
              <a:rPr lang="he-IL" sz="2800" u="sng" dirty="0"/>
              <a:t>לפחות דרך אחת</a:t>
            </a:r>
            <a:r>
              <a:rPr lang="he-IL" sz="2800" dirty="0"/>
              <a:t>)</a:t>
            </a:r>
            <a:endParaRPr lang="en-US" sz="2800" i="1" dirty="0"/>
          </a:p>
          <a:p>
            <a:pPr algn="r">
              <a:lnSpc>
                <a:spcPct val="100000"/>
              </a:lnSpc>
            </a:pPr>
            <a:endParaRPr lang="he-IL" sz="2800" dirty="0"/>
          </a:p>
        </p:txBody>
      </p:sp>
      <p:pic>
        <p:nvPicPr>
          <p:cNvPr id="4" name="Picture 2" descr="Glass, Window, Broken, Cracked, Shattered, Toughened">
            <a:extLst>
              <a:ext uri="{FF2B5EF4-FFF2-40B4-BE49-F238E27FC236}">
                <a16:creationId xmlns:a16="http://schemas.microsoft.com/office/drawing/2014/main" xmlns="" id="{E7E66F83-2E14-4030-A5B6-3877609E70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10" r="19870"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56608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160638A0-03FF-4F0C-BA2F-A03ACD160BD5}"/>
              </a:ext>
            </a:extLst>
          </p:cNvPr>
          <p:cNvSpPr>
            <a:spLocks noGrp="1"/>
          </p:cNvSpPr>
          <p:nvPr>
            <p:ph type="title"/>
          </p:nvPr>
        </p:nvSpPr>
        <p:spPr>
          <a:xfrm>
            <a:off x="4657345" y="612648"/>
            <a:ext cx="6251110" cy="1783080"/>
          </a:xfrm>
        </p:spPr>
        <p:txBody>
          <a:bodyPr anchor="b">
            <a:normAutofit/>
          </a:bodyPr>
          <a:lstStyle/>
          <a:p>
            <a:pPr algn="ctr">
              <a:lnSpc>
                <a:spcPct val="90000"/>
              </a:lnSpc>
            </a:pPr>
            <a:r>
              <a:rPr lang="he-IL" sz="6100" dirty="0"/>
              <a:t>גורמים לשסע הלאומי</a:t>
            </a:r>
          </a:p>
        </p:txBody>
      </p:sp>
      <p:sp>
        <p:nvSpPr>
          <p:cNvPr id="11269"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16B0C4"/>
          </a:solidFill>
          <a:ln w="38100" cap="rnd">
            <a:solidFill>
              <a:srgbClr val="16B0C4"/>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0E0F4BA4-422B-4FC1-828F-4E52156523E3}"/>
              </a:ext>
            </a:extLst>
          </p:cNvPr>
          <p:cNvSpPr>
            <a:spLocks noGrp="1"/>
          </p:cNvSpPr>
          <p:nvPr>
            <p:ph idx="1"/>
          </p:nvPr>
        </p:nvSpPr>
        <p:spPr>
          <a:xfrm>
            <a:off x="5297762" y="2706624"/>
            <a:ext cx="6251110" cy="3483864"/>
          </a:xfrm>
        </p:spPr>
        <p:txBody>
          <a:bodyPr>
            <a:normAutofit/>
          </a:bodyPr>
          <a:lstStyle/>
          <a:p>
            <a:pPr marL="0" indent="0" algn="r" rtl="1">
              <a:lnSpc>
                <a:spcPct val="100000"/>
              </a:lnSpc>
              <a:buNone/>
            </a:pPr>
            <a:r>
              <a:rPr lang="he-IL" sz="3000" b="1" dirty="0"/>
              <a:t>גורם היסטורי</a:t>
            </a:r>
            <a:endParaRPr lang="en-US" sz="3000" dirty="0"/>
          </a:p>
          <a:p>
            <a:pPr marL="0" indent="0" algn="r" rtl="1">
              <a:lnSpc>
                <a:spcPct val="100000"/>
              </a:lnSpc>
              <a:buNone/>
            </a:pPr>
            <a:r>
              <a:rPr lang="he-IL" sz="3000" dirty="0"/>
              <a:t>הסכסוך היהודי-ערבי בארץ ישראל בסוף המאה ה-19 בין יהודים לערבים, והתרחבותו לסכסוך עם כל מדינות ערב.  אחרי מלחמת ששת הימים [1967] הסכסוך מתעצם עוד יותר בשל שאלת השטחים. </a:t>
            </a:r>
            <a:endParaRPr lang="en-US" sz="3000" dirty="0"/>
          </a:p>
          <a:p>
            <a:pPr algn="r">
              <a:lnSpc>
                <a:spcPct val="100000"/>
              </a:lnSpc>
            </a:pPr>
            <a:endParaRPr lang="he-IL" sz="3000" dirty="0"/>
          </a:p>
        </p:txBody>
      </p:sp>
      <p:pic>
        <p:nvPicPr>
          <p:cNvPr id="11266" name="Picture 2" descr="שייחים לאבו מאזן: &quot;אין דבר כזה 'איטבח אל יהוד' לפי חוקי הקוראן ...">
            <a:extLst>
              <a:ext uri="{FF2B5EF4-FFF2-40B4-BE49-F238E27FC236}">
                <a16:creationId xmlns:a16="http://schemas.microsoft.com/office/drawing/2014/main" xmlns="" id="{311D5BD9-AADA-4186-8CE0-1CCA0CFD05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76" r="24432"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19782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EB391249-E27E-4B7D-8015-E409CB67FF39}"/>
              </a:ext>
            </a:extLst>
          </p:cNvPr>
          <p:cNvSpPr>
            <a:spLocks noGrp="1"/>
          </p:cNvSpPr>
          <p:nvPr>
            <p:ph type="title"/>
          </p:nvPr>
        </p:nvSpPr>
        <p:spPr>
          <a:xfrm>
            <a:off x="4657345" y="612648"/>
            <a:ext cx="6251110" cy="1783080"/>
          </a:xfrm>
        </p:spPr>
        <p:txBody>
          <a:bodyPr anchor="b">
            <a:normAutofit/>
          </a:bodyPr>
          <a:lstStyle/>
          <a:p>
            <a:pPr algn="ctr">
              <a:lnSpc>
                <a:spcPct val="90000"/>
              </a:lnSpc>
            </a:pPr>
            <a:r>
              <a:rPr lang="he-IL" sz="6100" dirty="0"/>
              <a:t>גורמים לשסע הלאומי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CA464"/>
          </a:solidFill>
          <a:ln w="38100" cap="rnd">
            <a:solidFill>
              <a:srgbClr val="CCA464"/>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654A2DAC-3D7D-426D-9D4B-128436CA0C30}"/>
              </a:ext>
            </a:extLst>
          </p:cNvPr>
          <p:cNvSpPr>
            <a:spLocks noGrp="1"/>
          </p:cNvSpPr>
          <p:nvPr>
            <p:ph idx="1"/>
          </p:nvPr>
        </p:nvSpPr>
        <p:spPr>
          <a:xfrm>
            <a:off x="5297761" y="2706624"/>
            <a:ext cx="6715273" cy="3996180"/>
          </a:xfrm>
        </p:spPr>
        <p:txBody>
          <a:bodyPr>
            <a:normAutofit lnSpcReduction="10000"/>
          </a:bodyPr>
          <a:lstStyle/>
          <a:p>
            <a:pPr marL="0" indent="0" algn="r" rtl="1">
              <a:lnSpc>
                <a:spcPct val="100000"/>
              </a:lnSpc>
              <a:buNone/>
            </a:pPr>
            <a:r>
              <a:rPr lang="he-IL" sz="2800" b="1" dirty="0"/>
              <a:t>גורם זהותי</a:t>
            </a:r>
            <a:endParaRPr lang="en-US" sz="2800" dirty="0"/>
          </a:p>
          <a:p>
            <a:pPr algn="r" rtl="1">
              <a:lnSpc>
                <a:spcPct val="100000"/>
              </a:lnSpc>
            </a:pPr>
            <a:r>
              <a:rPr lang="he-IL" sz="2800" dirty="0"/>
              <a:t>מדינת ישראל היא מדינת לאום יהודית ושאיפות ערביי ישראל הן למדינת כלל אזרחיה. </a:t>
            </a:r>
            <a:endParaRPr lang="en-US" sz="2800" dirty="0"/>
          </a:p>
          <a:p>
            <a:pPr algn="r" rtl="1">
              <a:lnSpc>
                <a:spcPct val="100000"/>
              </a:lnSpc>
            </a:pPr>
            <a:r>
              <a:rPr lang="he-IL" sz="2800" dirty="0"/>
              <a:t>בהיותה מדינת לאום יהודית, הערבים לא יכולים להזדהות עם סמליה. למרות שישראל מדינה דמוקרטית המחויבת בשוויון, במציאות ישנם פערים גדולים בין הערבים ליהודים, מה שמעצים את הפער בזהות הערבית כחלק ממדינת ישראל.</a:t>
            </a:r>
            <a:endParaRPr lang="en-US" sz="2800" dirty="0"/>
          </a:p>
          <a:p>
            <a:pPr algn="r">
              <a:lnSpc>
                <a:spcPct val="100000"/>
              </a:lnSpc>
            </a:pPr>
            <a:endParaRPr lang="he-IL" sz="2800" dirty="0"/>
          </a:p>
        </p:txBody>
      </p:sp>
      <p:pic>
        <p:nvPicPr>
          <p:cNvPr id="12290" name="Picture 2" descr="דניאל סעדון - התקווה - ألأمل - Daniel saadon‎ - YouTube">
            <a:extLst>
              <a:ext uri="{FF2B5EF4-FFF2-40B4-BE49-F238E27FC236}">
                <a16:creationId xmlns:a16="http://schemas.microsoft.com/office/drawing/2014/main" xmlns="" id="{1A658301-44B4-4305-AADD-1648E4D405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791" r="3200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2" name="גרפיקה 11" descr="משחק">
            <a:hlinkClick r:id="rId3"/>
            <a:extLst>
              <a:ext uri="{FF2B5EF4-FFF2-40B4-BE49-F238E27FC236}">
                <a16:creationId xmlns:a16="http://schemas.microsoft.com/office/drawing/2014/main" xmlns="" id="{A42398A9-C9D7-4E1A-AF07-43B2F02DE9D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498462" y="5870448"/>
            <a:ext cx="914400" cy="914400"/>
          </a:xfrm>
          <a:prstGeom prst="rect">
            <a:avLst/>
          </a:prstGeom>
        </p:spPr>
      </p:pic>
    </p:spTree>
    <p:extLst>
      <p:ext uri="{BB962C8B-B14F-4D97-AF65-F5344CB8AC3E}">
        <p14:creationId xmlns:p14="http://schemas.microsoft.com/office/powerpoint/2010/main" val="240278615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BC127E80-9F16-44B6-A343-13348BF30D1E}"/>
              </a:ext>
            </a:extLst>
          </p:cNvPr>
          <p:cNvSpPr>
            <a:spLocks noGrp="1"/>
          </p:cNvSpPr>
          <p:nvPr>
            <p:ph type="title"/>
          </p:nvPr>
        </p:nvSpPr>
        <p:spPr>
          <a:xfrm>
            <a:off x="4657345" y="612648"/>
            <a:ext cx="6251110" cy="1783080"/>
          </a:xfrm>
        </p:spPr>
        <p:txBody>
          <a:bodyPr anchor="b">
            <a:normAutofit/>
          </a:bodyPr>
          <a:lstStyle/>
          <a:p>
            <a:pPr algn="ctr">
              <a:lnSpc>
                <a:spcPct val="90000"/>
              </a:lnSpc>
            </a:pPr>
            <a:r>
              <a:rPr lang="he-IL" sz="6100" dirty="0"/>
              <a:t>גורמים לשסע הלאומי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6299D8"/>
          </a:solidFill>
          <a:ln w="38100" cap="rnd">
            <a:solidFill>
              <a:srgbClr val="6299D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E9FFA4A9-D9DA-44FA-8A9E-F2FF29E36477}"/>
              </a:ext>
            </a:extLst>
          </p:cNvPr>
          <p:cNvSpPr>
            <a:spLocks noGrp="1"/>
          </p:cNvSpPr>
          <p:nvPr>
            <p:ph idx="1"/>
          </p:nvPr>
        </p:nvSpPr>
        <p:spPr>
          <a:xfrm>
            <a:off x="5297762" y="2706624"/>
            <a:ext cx="6251110" cy="3483864"/>
          </a:xfrm>
        </p:spPr>
        <p:txBody>
          <a:bodyPr>
            <a:normAutofit/>
          </a:bodyPr>
          <a:lstStyle/>
          <a:p>
            <a:pPr marL="0" indent="0" algn="r" rtl="1">
              <a:lnSpc>
                <a:spcPct val="100000"/>
              </a:lnSpc>
              <a:buNone/>
            </a:pPr>
            <a:r>
              <a:rPr lang="he-IL" sz="2700" b="1" dirty="0"/>
              <a:t>גורם דתי</a:t>
            </a:r>
            <a:endParaRPr lang="en-US" sz="2700" dirty="0"/>
          </a:p>
          <a:p>
            <a:pPr algn="r" rtl="1">
              <a:lnSpc>
                <a:spcPct val="100000"/>
              </a:lnSpc>
            </a:pPr>
            <a:r>
              <a:rPr lang="he-IL" sz="2700" dirty="0"/>
              <a:t>אמונתם הדתית השונה של הערבים מול האמונה היהודית מעצימה את הסכסוך בין הערבים ליהודים </a:t>
            </a:r>
            <a:endParaRPr lang="en-US" sz="2700" dirty="0"/>
          </a:p>
          <a:p>
            <a:pPr algn="r" rtl="1">
              <a:lnSpc>
                <a:spcPct val="100000"/>
              </a:lnSpc>
            </a:pPr>
            <a:r>
              <a:rPr lang="he-IL" sz="2700" dirty="0"/>
              <a:t>פעמים רבות, משני הצדדים, מלבים את הלהבות באמצעות השוני הדתי בין שתי הקבוצות.</a:t>
            </a:r>
            <a:endParaRPr lang="en-US" sz="2700" dirty="0"/>
          </a:p>
          <a:p>
            <a:pPr algn="r">
              <a:lnSpc>
                <a:spcPct val="100000"/>
              </a:lnSpc>
            </a:pPr>
            <a:endParaRPr lang="he-IL" sz="2700" dirty="0"/>
          </a:p>
        </p:txBody>
      </p:sp>
      <p:pic>
        <p:nvPicPr>
          <p:cNvPr id="13314" name="Picture 2" descr="מסגד האחמדים בחיפה - חוות דעת של ‪Ahmadiyya Shaykh Mahmud Mosque ...">
            <a:extLst>
              <a:ext uri="{FF2B5EF4-FFF2-40B4-BE49-F238E27FC236}">
                <a16:creationId xmlns:a16="http://schemas.microsoft.com/office/drawing/2014/main" xmlns="" id="{91AB4B87-B4D3-48FD-B890-EEFD05EB1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45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83893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091171E-E6DB-47BA-8EFB-1DA1207987E3}"/>
              </a:ext>
            </a:extLst>
          </p:cNvPr>
          <p:cNvSpPr>
            <a:spLocks noGrp="1"/>
          </p:cNvSpPr>
          <p:nvPr>
            <p:ph type="title"/>
          </p:nvPr>
        </p:nvSpPr>
        <p:spPr>
          <a:xfrm>
            <a:off x="4874251" y="470916"/>
            <a:ext cx="6251110" cy="1783080"/>
          </a:xfrm>
        </p:spPr>
        <p:txBody>
          <a:bodyPr anchor="b">
            <a:normAutofit/>
          </a:bodyPr>
          <a:lstStyle/>
          <a:p>
            <a:pPr algn="ctr">
              <a:lnSpc>
                <a:spcPct val="90000"/>
              </a:lnSpc>
            </a:pPr>
            <a:r>
              <a:rPr lang="he-IL" sz="6100" dirty="0"/>
              <a:t>דרכי ביטוי לשסע הלאומי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B70A18D0-7044-4B0D-B1DF-849DD2E8DE15}"/>
              </a:ext>
            </a:extLst>
          </p:cNvPr>
          <p:cNvSpPr>
            <a:spLocks noGrp="1"/>
          </p:cNvSpPr>
          <p:nvPr>
            <p:ph idx="1"/>
          </p:nvPr>
        </p:nvSpPr>
        <p:spPr>
          <a:xfrm>
            <a:off x="4974672" y="2706624"/>
            <a:ext cx="6574200" cy="3929068"/>
          </a:xfrm>
        </p:spPr>
        <p:txBody>
          <a:bodyPr>
            <a:normAutofit/>
          </a:bodyPr>
          <a:lstStyle/>
          <a:p>
            <a:pPr marL="0" indent="0" algn="r" rtl="1">
              <a:lnSpc>
                <a:spcPct val="100000"/>
              </a:lnSpc>
              <a:buNone/>
            </a:pPr>
            <a:r>
              <a:rPr lang="he-IL" sz="2800" b="1" dirty="0"/>
              <a:t>חקיקה</a:t>
            </a:r>
            <a:r>
              <a:rPr lang="he-IL" sz="2800" dirty="0"/>
              <a:t> </a:t>
            </a:r>
            <a:endParaRPr lang="en-US" sz="2800" dirty="0"/>
          </a:p>
          <a:p>
            <a:pPr algn="r" rtl="1">
              <a:lnSpc>
                <a:spcPct val="100000"/>
              </a:lnSpc>
            </a:pPr>
            <a:r>
              <a:rPr lang="he-IL" sz="2800" dirty="0"/>
              <a:t>חוק השבות מאפשר עלייה רק של יהודים</a:t>
            </a:r>
            <a:endParaRPr lang="en-US" sz="2800" dirty="0"/>
          </a:p>
          <a:p>
            <a:pPr algn="r" rtl="1">
              <a:lnSpc>
                <a:spcPct val="100000"/>
              </a:lnSpc>
            </a:pPr>
            <a:r>
              <a:rPr lang="he-IL" sz="2800" dirty="0"/>
              <a:t>חוק הסתדרות וסוכנות: רק יהודים נהנים מעזרה בקליטה ומכספים להתיישבות חקלאית.</a:t>
            </a:r>
            <a:endParaRPr lang="en-US" sz="2800" dirty="0"/>
          </a:p>
          <a:p>
            <a:pPr algn="r" rtl="1">
              <a:lnSpc>
                <a:spcPct val="100000"/>
              </a:lnSpc>
            </a:pPr>
            <a:r>
              <a:rPr lang="he-IL" sz="2800" dirty="0"/>
              <a:t>חוק שירות הביטחון מפלה לרעה ערבים בשל הסעיף המאפשר פטור </a:t>
            </a:r>
            <a:r>
              <a:rPr lang="he-IL" sz="2800" dirty="0" err="1"/>
              <a:t>מיידי</a:t>
            </a:r>
            <a:r>
              <a:rPr lang="he-IL" sz="2800" dirty="0"/>
              <a:t> ובכך לא יכולים לקבל הטבות ליוצאי צבא.</a:t>
            </a:r>
            <a:endParaRPr lang="en-US" sz="2800" dirty="0"/>
          </a:p>
          <a:p>
            <a:pPr algn="r">
              <a:lnSpc>
                <a:spcPct val="100000"/>
              </a:lnSpc>
            </a:pPr>
            <a:endParaRPr lang="he-IL" sz="2800" dirty="0"/>
          </a:p>
        </p:txBody>
      </p:sp>
      <p:pic>
        <p:nvPicPr>
          <p:cNvPr id="14338" name="Picture 2" descr="חוק השבות, תשי&quot;-1950">
            <a:extLst>
              <a:ext uri="{FF2B5EF4-FFF2-40B4-BE49-F238E27FC236}">
                <a16:creationId xmlns:a16="http://schemas.microsoft.com/office/drawing/2014/main" xmlns="" id="{F1AFB307-EE37-4D01-94C3-73E393AEB02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80" r="2" b="742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8579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C782F4B1-4663-421D-B344-91195DD43287}"/>
              </a:ext>
            </a:extLst>
          </p:cNvPr>
          <p:cNvSpPr>
            <a:spLocks noGrp="1"/>
          </p:cNvSpPr>
          <p:nvPr>
            <p:ph type="title"/>
          </p:nvPr>
        </p:nvSpPr>
        <p:spPr>
          <a:xfrm>
            <a:off x="630936" y="640080"/>
            <a:ext cx="4818888" cy="1481328"/>
          </a:xfrm>
        </p:spPr>
        <p:txBody>
          <a:bodyPr anchor="b">
            <a:normAutofit/>
          </a:bodyPr>
          <a:lstStyle/>
          <a:p>
            <a:pPr>
              <a:lnSpc>
                <a:spcPct val="90000"/>
              </a:lnSpc>
            </a:pPr>
            <a:r>
              <a:rPr lang="he-IL" b="1"/>
              <a:t>חוק חינוך ממלכתי</a:t>
            </a:r>
            <a:endParaRPr lang="he-IL"/>
          </a:p>
        </p:txBody>
      </p:sp>
      <p:sp>
        <p:nvSpPr>
          <p:cNvPr id="15"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74ACD3"/>
          </a:solidFill>
          <a:ln w="38100" cap="rnd">
            <a:solidFill>
              <a:srgbClr val="74ACD3"/>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286C5783-BFC5-4297-B960-CFA5EA9006B3}"/>
              </a:ext>
            </a:extLst>
          </p:cNvPr>
          <p:cNvSpPr>
            <a:spLocks noGrp="1"/>
          </p:cNvSpPr>
          <p:nvPr>
            <p:ph idx="1"/>
          </p:nvPr>
        </p:nvSpPr>
        <p:spPr>
          <a:xfrm>
            <a:off x="226503" y="2660904"/>
            <a:ext cx="5938685" cy="4001864"/>
          </a:xfrm>
        </p:spPr>
        <p:txBody>
          <a:bodyPr anchor="t">
            <a:normAutofit lnSpcReduction="10000"/>
          </a:bodyPr>
          <a:lstStyle/>
          <a:p>
            <a:pPr lvl="0" algn="r" rtl="1">
              <a:lnSpc>
                <a:spcPct val="100000"/>
              </a:lnSpc>
            </a:pPr>
            <a:r>
              <a:rPr lang="he-IL" sz="2800" dirty="0"/>
              <a:t>החוק מגדיר את היעדים של מערכת החינוך הממלכתי בישראל. </a:t>
            </a:r>
            <a:endParaRPr lang="en-US" sz="2800" i="1" dirty="0"/>
          </a:p>
          <a:p>
            <a:pPr lvl="0" algn="r" rtl="1">
              <a:lnSpc>
                <a:spcPct val="100000"/>
              </a:lnSpc>
            </a:pPr>
            <a:r>
              <a:rPr lang="he-IL" sz="2800" dirty="0"/>
              <a:t>בין היעדים השונים (כמו חינוך לאהבת כל אדם, לנאמנות למדינה, לערכים דמוקרטיים, לדעת וליצירתיות) </a:t>
            </a:r>
            <a:r>
              <a:rPr lang="he-IL" sz="2800" u="sng" dirty="0"/>
              <a:t>נמנים אהבת העם והארץ ולימוד מורשת ישראל והמסורת היהודית</a:t>
            </a:r>
            <a:r>
              <a:rPr lang="he-IL" sz="2800" dirty="0"/>
              <a:t>/ החוק מדגיש את חשיבות הנחלתה של התרבות היהודית בבתי הספר.</a:t>
            </a:r>
            <a:endParaRPr lang="en-US" sz="2800" i="1" dirty="0"/>
          </a:p>
          <a:p>
            <a:pPr algn="r">
              <a:lnSpc>
                <a:spcPct val="100000"/>
              </a:lnSpc>
            </a:pPr>
            <a:endParaRPr lang="he-IL" sz="2800" dirty="0"/>
          </a:p>
        </p:txBody>
      </p:sp>
      <p:pic>
        <p:nvPicPr>
          <p:cNvPr id="4" name="תמונה 3" descr="תוצאת תמונה עבור משרד החינוך">
            <a:extLst>
              <a:ext uri="{FF2B5EF4-FFF2-40B4-BE49-F238E27FC236}">
                <a16:creationId xmlns:a16="http://schemas.microsoft.com/office/drawing/2014/main" xmlns="" id="{3532BD29-A6A4-4971-A1ED-D13324FD6958}"/>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099048" y="917875"/>
            <a:ext cx="5458968" cy="5022250"/>
          </a:xfrm>
          <a:prstGeom prst="rect">
            <a:avLst/>
          </a:prstGeom>
        </p:spPr>
      </p:pic>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xmlns="" id="{070477C5-0410-4E4F-97A1-F84C2465C187}"/>
                  </a:ext>
                  <a:ext uri="{C183D7F6-B498-43B3-948B-1728B52AA6E4}">
                    <adec:decorative xmlns:adec="http://schemas.microsoft.com/office/drawing/2017/decorative" xmlns=""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xmlns="" val="1"/>
                  </p:ext>
                </p:extLst>
              </p14:nvPr>
            </p14:nvContentPartPr>
            <p14:xfrm>
              <a:off x="5755403" y="1971579"/>
              <a:ext cx="360" cy="2160"/>
            </p14:xfrm>
          </p:contentPart>
        </mc:Choice>
        <mc:Fallback xmlns="">
          <p:pic>
            <p:nvPicPr>
              <p:cNvPr id="13"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1956150"/>
                <a:ext cx="36000" cy="32709"/>
              </a:xfrm>
              <a:prstGeom prst="rect">
                <a:avLst/>
              </a:prstGeom>
            </p:spPr>
          </p:pic>
        </mc:Fallback>
      </mc:AlternateContent>
    </p:spTree>
    <p:extLst>
      <p:ext uri="{BB962C8B-B14F-4D97-AF65-F5344CB8AC3E}">
        <p14:creationId xmlns:p14="http://schemas.microsoft.com/office/powerpoint/2010/main" val="291511823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091171E-E6DB-47BA-8EFB-1DA1207987E3}"/>
              </a:ext>
            </a:extLst>
          </p:cNvPr>
          <p:cNvSpPr>
            <a:spLocks noGrp="1"/>
          </p:cNvSpPr>
          <p:nvPr>
            <p:ph type="title"/>
          </p:nvPr>
        </p:nvSpPr>
        <p:spPr>
          <a:xfrm>
            <a:off x="4409101" y="612648"/>
            <a:ext cx="6251110" cy="1783080"/>
          </a:xfrm>
        </p:spPr>
        <p:txBody>
          <a:bodyPr anchor="b">
            <a:normAutofit/>
          </a:bodyPr>
          <a:lstStyle/>
          <a:p>
            <a:pPr algn="ctr">
              <a:lnSpc>
                <a:spcPct val="90000"/>
              </a:lnSpc>
            </a:pPr>
            <a:r>
              <a:rPr lang="he-IL" sz="6100" dirty="0"/>
              <a:t>דרכי ביטוי לשסע הלאומי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B70A18D0-7044-4B0D-B1DF-849DD2E8DE15}"/>
              </a:ext>
            </a:extLst>
          </p:cNvPr>
          <p:cNvSpPr>
            <a:spLocks noGrp="1"/>
          </p:cNvSpPr>
          <p:nvPr>
            <p:ph idx="1"/>
          </p:nvPr>
        </p:nvSpPr>
        <p:spPr>
          <a:xfrm>
            <a:off x="4783756" y="2706624"/>
            <a:ext cx="7132320" cy="3695620"/>
          </a:xfrm>
        </p:spPr>
        <p:txBody>
          <a:bodyPr>
            <a:noAutofit/>
          </a:bodyPr>
          <a:lstStyle/>
          <a:p>
            <a:pPr marL="0" indent="0" algn="r" rtl="1">
              <a:lnSpc>
                <a:spcPct val="100000"/>
              </a:lnSpc>
              <a:buNone/>
            </a:pPr>
            <a:r>
              <a:rPr lang="he-IL" b="1" dirty="0"/>
              <a:t>אפליה במדיניות</a:t>
            </a:r>
            <a:endParaRPr lang="en-US" dirty="0"/>
          </a:p>
          <a:p>
            <a:pPr algn="r" rtl="1">
              <a:lnSpc>
                <a:spcPct val="100000"/>
              </a:lnSpc>
            </a:pPr>
            <a:r>
              <a:rPr lang="he-IL" dirty="0"/>
              <a:t>הקצאת תקציבים לא שוויונית במערכת החינוך.</a:t>
            </a:r>
            <a:endParaRPr lang="en-US" dirty="0"/>
          </a:p>
          <a:p>
            <a:pPr algn="r" rtl="1">
              <a:lnSpc>
                <a:spcPct val="100000"/>
              </a:lnSpc>
            </a:pPr>
            <a:r>
              <a:rPr lang="he-IL" dirty="0"/>
              <a:t>הקצאת תקציבים לא שוויונית במערכת הרווחה.</a:t>
            </a:r>
            <a:endParaRPr lang="en-US" dirty="0"/>
          </a:p>
          <a:p>
            <a:pPr algn="r" rtl="1">
              <a:lnSpc>
                <a:spcPct val="100000"/>
              </a:lnSpc>
            </a:pPr>
            <a:r>
              <a:rPr lang="he-IL" dirty="0"/>
              <a:t>הקצאת תקציבים לא שוויונית ברשויות המקומיות ובתשתיות.</a:t>
            </a:r>
            <a:endParaRPr lang="en-US" dirty="0"/>
          </a:p>
          <a:p>
            <a:pPr algn="r">
              <a:lnSpc>
                <a:spcPct val="100000"/>
              </a:lnSpc>
            </a:pPr>
            <a:endParaRPr lang="he-IL" dirty="0"/>
          </a:p>
        </p:txBody>
      </p:sp>
      <p:pic>
        <p:nvPicPr>
          <p:cNvPr id="1026" name="Picture 2" descr="photography of school room">
            <a:extLst>
              <a:ext uri="{FF2B5EF4-FFF2-40B4-BE49-F238E27FC236}">
                <a16:creationId xmlns:a16="http://schemas.microsoft.com/office/drawing/2014/main" xmlns="" id="{8D0E977B-B32F-425F-9901-93AC1786DC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84" r="32655"/>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22953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091171E-E6DB-47BA-8EFB-1DA1207987E3}"/>
              </a:ext>
            </a:extLst>
          </p:cNvPr>
          <p:cNvSpPr>
            <a:spLocks noGrp="1"/>
          </p:cNvSpPr>
          <p:nvPr>
            <p:ph type="title"/>
          </p:nvPr>
        </p:nvSpPr>
        <p:spPr>
          <a:xfrm>
            <a:off x="4489239" y="626364"/>
            <a:ext cx="6251110" cy="1783080"/>
          </a:xfrm>
        </p:spPr>
        <p:txBody>
          <a:bodyPr anchor="b">
            <a:normAutofit/>
          </a:bodyPr>
          <a:lstStyle/>
          <a:p>
            <a:pPr algn="ctr">
              <a:lnSpc>
                <a:spcPct val="90000"/>
              </a:lnSpc>
            </a:pPr>
            <a:r>
              <a:rPr lang="he-IL" sz="6100" dirty="0"/>
              <a:t>דרכי ביטוי לשסע הלאומי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749948"/>
          </a:solidFill>
          <a:ln w="38100" cap="rnd">
            <a:solidFill>
              <a:srgbClr val="74994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B70A18D0-7044-4B0D-B1DF-849DD2E8DE15}"/>
              </a:ext>
            </a:extLst>
          </p:cNvPr>
          <p:cNvSpPr>
            <a:spLocks noGrp="1"/>
          </p:cNvSpPr>
          <p:nvPr>
            <p:ph idx="1"/>
          </p:nvPr>
        </p:nvSpPr>
        <p:spPr>
          <a:xfrm>
            <a:off x="5297762" y="2706624"/>
            <a:ext cx="6251110" cy="3954058"/>
          </a:xfrm>
        </p:spPr>
        <p:txBody>
          <a:bodyPr>
            <a:normAutofit/>
          </a:bodyPr>
          <a:lstStyle/>
          <a:p>
            <a:pPr marL="0" indent="0" algn="r" rtl="1">
              <a:lnSpc>
                <a:spcPct val="100000"/>
              </a:lnSpc>
              <a:buNone/>
            </a:pPr>
            <a:r>
              <a:rPr lang="he-IL" b="1" dirty="0"/>
              <a:t>אפליה בהתיישבות</a:t>
            </a:r>
            <a:endParaRPr lang="en-US" dirty="0"/>
          </a:p>
          <a:p>
            <a:pPr algn="r" rtl="1">
              <a:lnSpc>
                <a:spcPct val="100000"/>
              </a:lnSpc>
            </a:pPr>
            <a:r>
              <a:rPr lang="he-IL" dirty="0"/>
              <a:t>מדיניות קק"ל היא איסור מכירה וחכירה של אדמות לערבים.</a:t>
            </a:r>
            <a:endParaRPr lang="en-US" dirty="0"/>
          </a:p>
          <a:p>
            <a:pPr algn="r" rtl="1">
              <a:lnSpc>
                <a:spcPct val="100000"/>
              </a:lnSpc>
            </a:pPr>
            <a:r>
              <a:rPr lang="he-IL" dirty="0"/>
              <a:t>הקצאת קרקעות ליהודים לצורכי התיישבות וחקלאות גדולה בהרבה יותר ליהודים מאשר לערבים.</a:t>
            </a:r>
            <a:endParaRPr lang="en-US" dirty="0"/>
          </a:p>
          <a:p>
            <a:pPr algn="r">
              <a:lnSpc>
                <a:spcPct val="100000"/>
              </a:lnSpc>
            </a:pPr>
            <a:endParaRPr lang="he-IL" dirty="0"/>
          </a:p>
        </p:txBody>
      </p:sp>
      <p:pic>
        <p:nvPicPr>
          <p:cNvPr id="2050" name="Picture 2" descr="shallow focus photograph of green plants">
            <a:extLst>
              <a:ext uri="{FF2B5EF4-FFF2-40B4-BE49-F238E27FC236}">
                <a16:creationId xmlns:a16="http://schemas.microsoft.com/office/drawing/2014/main" xmlns="" id="{DC2083D4-7273-4106-9534-9BE79CB314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0"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99227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091171E-E6DB-47BA-8EFB-1DA1207987E3}"/>
              </a:ext>
            </a:extLst>
          </p:cNvPr>
          <p:cNvSpPr>
            <a:spLocks noGrp="1"/>
          </p:cNvSpPr>
          <p:nvPr>
            <p:ph type="title"/>
          </p:nvPr>
        </p:nvSpPr>
        <p:spPr>
          <a:xfrm>
            <a:off x="4657345" y="640080"/>
            <a:ext cx="6251110" cy="1783080"/>
          </a:xfrm>
        </p:spPr>
        <p:txBody>
          <a:bodyPr anchor="b">
            <a:normAutofit/>
          </a:bodyPr>
          <a:lstStyle/>
          <a:p>
            <a:pPr algn="ctr">
              <a:lnSpc>
                <a:spcPct val="90000"/>
              </a:lnSpc>
            </a:pPr>
            <a:r>
              <a:rPr lang="he-IL" sz="6100" dirty="0"/>
              <a:t>דרכי ביטוי לשסע הלאומי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88066"/>
          </a:solidFill>
          <a:ln w="38100" cap="rnd">
            <a:solidFill>
              <a:srgbClr val="E88066"/>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B70A18D0-7044-4B0D-B1DF-849DD2E8DE15}"/>
              </a:ext>
            </a:extLst>
          </p:cNvPr>
          <p:cNvSpPr>
            <a:spLocks noGrp="1"/>
          </p:cNvSpPr>
          <p:nvPr>
            <p:ph idx="1"/>
          </p:nvPr>
        </p:nvSpPr>
        <p:spPr>
          <a:xfrm>
            <a:off x="5297762" y="2706624"/>
            <a:ext cx="6251110" cy="3822192"/>
          </a:xfrm>
        </p:spPr>
        <p:txBody>
          <a:bodyPr>
            <a:normAutofit/>
          </a:bodyPr>
          <a:lstStyle/>
          <a:p>
            <a:pPr marL="0" indent="0" algn="r" rtl="1">
              <a:lnSpc>
                <a:spcPct val="100000"/>
              </a:lnSpc>
              <a:buNone/>
            </a:pPr>
            <a:r>
              <a:rPr lang="he-IL" sz="3600" b="1" dirty="0"/>
              <a:t>אפליה חברתית</a:t>
            </a:r>
            <a:endParaRPr lang="en-US" sz="3600" dirty="0"/>
          </a:p>
          <a:p>
            <a:pPr marL="0" indent="0" algn="r" rtl="1">
              <a:lnSpc>
                <a:spcPct val="100000"/>
              </a:lnSpc>
              <a:buNone/>
            </a:pPr>
            <a:r>
              <a:rPr lang="he-IL" sz="3600" dirty="0"/>
              <a:t>אפליה זו באה לידי ביטוי ביומיום: בעבודה, במגורים בבידור, בבילוי, ביטויים גזעניים, ראיה סטריאוטיפית והכללה של כל הערבים.</a:t>
            </a:r>
            <a:endParaRPr lang="en-US" sz="3600" dirty="0"/>
          </a:p>
          <a:p>
            <a:pPr algn="r">
              <a:lnSpc>
                <a:spcPct val="100000"/>
              </a:lnSpc>
            </a:pPr>
            <a:endParaRPr lang="he-IL" sz="3600" dirty="0"/>
          </a:p>
        </p:txBody>
      </p:sp>
      <p:pic>
        <p:nvPicPr>
          <p:cNvPr id="3074" name="Picture 2" descr="people sitting in front of table talking and eating">
            <a:extLst>
              <a:ext uri="{FF2B5EF4-FFF2-40B4-BE49-F238E27FC236}">
                <a16:creationId xmlns:a16="http://schemas.microsoft.com/office/drawing/2014/main" xmlns="" id="{63F77EE4-5F94-42F2-A9ED-96B82D82FF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72" r="27396"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19448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82B08640-5625-4DD7-865F-31F7E82D0FE1}"/>
              </a:ext>
            </a:extLst>
          </p:cNvPr>
          <p:cNvSpPr>
            <a:spLocks noGrp="1"/>
          </p:cNvSpPr>
          <p:nvPr>
            <p:ph type="title"/>
          </p:nvPr>
        </p:nvSpPr>
        <p:spPr>
          <a:xfrm>
            <a:off x="640080" y="325369"/>
            <a:ext cx="4368602" cy="1956841"/>
          </a:xfrm>
        </p:spPr>
        <p:txBody>
          <a:bodyPr anchor="b">
            <a:normAutofit/>
          </a:bodyPr>
          <a:lstStyle/>
          <a:p>
            <a:pPr>
              <a:lnSpc>
                <a:spcPct val="90000"/>
              </a:lnSpc>
            </a:pPr>
            <a:r>
              <a:rPr lang="he-IL" sz="4600" b="1"/>
              <a:t>דרכי ההתמודדות עם השסע הלאומי</a:t>
            </a:r>
            <a:endParaRPr lang="he-IL" sz="4600"/>
          </a:p>
        </p:txBody>
      </p:sp>
      <p:sp>
        <p:nvSpPr>
          <p:cNvPr id="15"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8191D2"/>
          </a:solidFill>
          <a:ln w="38100" cap="rnd">
            <a:solidFill>
              <a:srgbClr val="8191D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חברות ממשלתיות בישראל - כתבות, ראיונות וידאו וניירות מדיניות באתר ...">
            <a:extLst>
              <a:ext uri="{FF2B5EF4-FFF2-40B4-BE49-F238E27FC236}">
                <a16:creationId xmlns:a16="http://schemas.microsoft.com/office/drawing/2014/main" xmlns="" id="{478C3722-1B54-4146-B60A-2CF90BE5C0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38" r="2809" b="-1"/>
          <a:stretch/>
        </p:blipFill>
        <p:spPr bwMode="auto">
          <a:xfrm>
            <a:off x="5313225"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xmlns="" id="{851E371B-BBDC-466A-A6B9-79E734C947E1}"/>
              </a:ext>
            </a:extLst>
          </p:cNvPr>
          <p:cNvSpPr>
            <a:spLocks noGrp="1"/>
          </p:cNvSpPr>
          <p:nvPr>
            <p:ph idx="1"/>
          </p:nvPr>
        </p:nvSpPr>
        <p:spPr>
          <a:xfrm>
            <a:off x="213756" y="2872899"/>
            <a:ext cx="6668307" cy="3808476"/>
          </a:xfrm>
        </p:spPr>
        <p:txBody>
          <a:bodyPr>
            <a:normAutofit lnSpcReduction="10000"/>
          </a:bodyPr>
          <a:lstStyle/>
          <a:p>
            <a:pPr lvl="0" algn="r" rtl="1">
              <a:lnSpc>
                <a:spcPct val="100000"/>
              </a:lnSpc>
            </a:pPr>
            <a:r>
              <a:rPr lang="he-IL" sz="2800" b="1" dirty="0"/>
              <a:t>חינוך כל המגזרים לסובלנות</a:t>
            </a:r>
            <a:r>
              <a:rPr lang="he-IL" sz="2800" dirty="0"/>
              <a:t> ולקבלת אופייה של המדינה כיהודית ודמוקרטית. </a:t>
            </a:r>
            <a:endParaRPr lang="en-US" sz="2800" i="1" dirty="0"/>
          </a:p>
          <a:p>
            <a:pPr lvl="0" algn="r" rtl="1">
              <a:lnSpc>
                <a:spcPct val="100000"/>
              </a:lnSpc>
            </a:pPr>
            <a:r>
              <a:rPr lang="he-IL" sz="2800" b="1" dirty="0"/>
              <a:t>הקפדה על זכויות הפרט</a:t>
            </a:r>
            <a:r>
              <a:rPr lang="he-IL" sz="2800" dirty="0"/>
              <a:t> והענקת זכויות תרבותיות מסוימות.</a:t>
            </a:r>
            <a:endParaRPr lang="en-US" sz="2800" i="1" dirty="0"/>
          </a:p>
          <a:p>
            <a:pPr lvl="0" algn="r" rtl="1">
              <a:lnSpc>
                <a:spcPct val="100000"/>
              </a:lnSpc>
            </a:pPr>
            <a:r>
              <a:rPr lang="he-IL" sz="2800" b="1" dirty="0"/>
              <a:t>קידום ייצוג הולם בשירות המדינה</a:t>
            </a:r>
            <a:r>
              <a:rPr lang="he-IL" sz="2800" dirty="0"/>
              <a:t> ובחברות ממשלתיות.</a:t>
            </a:r>
            <a:endParaRPr lang="en-US" sz="2800" i="1" dirty="0"/>
          </a:p>
          <a:p>
            <a:pPr lvl="0" algn="r" rtl="1">
              <a:lnSpc>
                <a:spcPct val="100000"/>
              </a:lnSpc>
            </a:pPr>
            <a:r>
              <a:rPr lang="he-IL" sz="2800" b="1" dirty="0"/>
              <a:t>מדיניות של העדפה מתקנת</a:t>
            </a:r>
            <a:r>
              <a:rPr lang="he-IL" sz="2800" dirty="0"/>
              <a:t> (הונהגה בישראל בכמה תחומים כלפי המיעוט הערבי).</a:t>
            </a:r>
            <a:endParaRPr lang="en-US" sz="2800" i="1" dirty="0"/>
          </a:p>
          <a:p>
            <a:pPr algn="r">
              <a:lnSpc>
                <a:spcPct val="100000"/>
              </a:lnSpc>
            </a:pPr>
            <a:endParaRPr lang="he-IL" sz="2800" dirty="0"/>
          </a:p>
        </p:txBody>
      </p:sp>
    </p:spTree>
    <p:extLst>
      <p:ext uri="{BB962C8B-B14F-4D97-AF65-F5344CB8AC3E}">
        <p14:creationId xmlns:p14="http://schemas.microsoft.com/office/powerpoint/2010/main" val="19115545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51B5CEFD-D220-4C5D-8EB1-1FBBD2D3885E}"/>
              </a:ext>
            </a:extLst>
          </p:cNvPr>
          <p:cNvSpPr>
            <a:spLocks noGrp="1"/>
          </p:cNvSpPr>
          <p:nvPr>
            <p:ph type="title"/>
          </p:nvPr>
        </p:nvSpPr>
        <p:spPr>
          <a:xfrm>
            <a:off x="630936" y="640080"/>
            <a:ext cx="4818888" cy="1481328"/>
          </a:xfrm>
        </p:spPr>
        <p:txBody>
          <a:bodyPr anchor="b">
            <a:normAutofit/>
          </a:bodyPr>
          <a:lstStyle/>
          <a:p>
            <a:pPr>
              <a:lnSpc>
                <a:spcPct val="90000"/>
              </a:lnSpc>
            </a:pPr>
            <a:r>
              <a:rPr lang="he-IL" b="1"/>
              <a:t>דרכי ההתמודדות עם השסע הלאומי</a:t>
            </a:r>
            <a:endParaRPr lang="he-IL"/>
          </a:p>
        </p:txBody>
      </p:sp>
      <p:sp>
        <p:nvSpPr>
          <p:cNvPr id="73"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14E0FE"/>
          </a:solidFill>
          <a:ln w="38100" cap="rnd">
            <a:solidFill>
              <a:srgbClr val="14E0FE"/>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19E3AABE-D0D5-4F06-B5FE-4B7F28359969}"/>
              </a:ext>
            </a:extLst>
          </p:cNvPr>
          <p:cNvSpPr>
            <a:spLocks noGrp="1"/>
          </p:cNvSpPr>
          <p:nvPr>
            <p:ph idx="1"/>
          </p:nvPr>
        </p:nvSpPr>
        <p:spPr>
          <a:xfrm>
            <a:off x="382972" y="2660904"/>
            <a:ext cx="5458968" cy="4081850"/>
          </a:xfrm>
        </p:spPr>
        <p:txBody>
          <a:bodyPr anchor="t">
            <a:normAutofit/>
          </a:bodyPr>
          <a:lstStyle/>
          <a:p>
            <a:pPr lvl="0" algn="r" rtl="1">
              <a:lnSpc>
                <a:spcPct val="100000"/>
              </a:lnSpc>
            </a:pPr>
            <a:r>
              <a:rPr lang="he-IL" b="1" dirty="0"/>
              <a:t>פטור משירות צבאי, והצעת שירות אזרחי כחלופה</a:t>
            </a:r>
            <a:r>
              <a:rPr lang="he-IL" dirty="0"/>
              <a:t> (הקמת מנהלת השירות האזרחי ב-2007)</a:t>
            </a:r>
            <a:endParaRPr lang="en-US" i="1" dirty="0"/>
          </a:p>
          <a:p>
            <a:pPr lvl="0" algn="r" rtl="1">
              <a:lnSpc>
                <a:spcPct val="100000"/>
              </a:lnSpc>
            </a:pPr>
            <a:r>
              <a:rPr lang="he-IL" b="1" dirty="0"/>
              <a:t>הנהגת שיטת בחירות יחסית המאפשרת ייצוג בכנסת</a:t>
            </a:r>
            <a:r>
              <a:rPr lang="he-IL" dirty="0"/>
              <a:t> לקבוצות השונות.</a:t>
            </a:r>
            <a:endParaRPr lang="en-US" i="1" dirty="0"/>
          </a:p>
          <a:p>
            <a:pPr algn="r">
              <a:lnSpc>
                <a:spcPct val="100000"/>
              </a:lnSpc>
            </a:pPr>
            <a:endParaRPr lang="he-IL" dirty="0"/>
          </a:p>
        </p:txBody>
      </p:sp>
      <mc:AlternateContent xmlns:mc="http://schemas.openxmlformats.org/markup-compatibility/2006" xmlns:p14="http://schemas.microsoft.com/office/powerpoint/2010/main">
        <mc:Choice Requires="p14">
          <p:contentPart p14:bwMode="auto" r:id="rId2">
            <p14:nvContentPartPr>
              <p14:cNvPr id="75" name="Ink 74">
                <a:extLst>
                  <a:ext uri="{FF2B5EF4-FFF2-40B4-BE49-F238E27FC236}">
                    <a16:creationId xmlns:a16="http://schemas.microsoft.com/office/drawing/2014/main" xmlns="" id="{070477C5-0410-4E4F-97A1-F84C2465C187}"/>
                  </a:ext>
                  <a:ext uri="{C183D7F6-B498-43B3-948B-1728B52AA6E4}">
                    <adec:decorative xmlns:adec="http://schemas.microsoft.com/office/drawing/2017/decorative" xmlns=""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xmlns="" val="1"/>
                  </p:ext>
                </p:extLst>
              </p14:nvPr>
            </p14:nvContentPartPr>
            <p14:xfrm>
              <a:off x="5755403" y="1971579"/>
              <a:ext cx="360" cy="2160"/>
            </p14:xfrm>
          </p:contentPart>
        </mc:Choice>
        <mc:Fallback xmlns="">
          <p:pic>
            <p:nvPicPr>
              <p: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5122" name="Picture 2" descr="רשות השירות הלאומי-אזרחי – ויקיפדיה">
            <a:extLst>
              <a:ext uri="{FF2B5EF4-FFF2-40B4-BE49-F238E27FC236}">
                <a16:creationId xmlns:a16="http://schemas.microsoft.com/office/drawing/2014/main" xmlns="" id="{6747D488-A9A6-4010-8078-92C2833D77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9048" y="2494152"/>
            <a:ext cx="5458968" cy="1869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15848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2" name="Rectangle 70">
            <a:extLst>
              <a:ext uri="{FF2B5EF4-FFF2-40B4-BE49-F238E27FC236}">
                <a16:creationId xmlns:a16="http://schemas.microsoft.com/office/drawing/2014/main" xmlns=""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group of people sitting on chairs">
            <a:extLst>
              <a:ext uri="{FF2B5EF4-FFF2-40B4-BE49-F238E27FC236}">
                <a16:creationId xmlns:a16="http://schemas.microsoft.com/office/drawing/2014/main" xmlns="" id="{F717CA43-1C58-4526-A816-D79DA007E37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7863" r="-1" b="-1"/>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כותרת 3">
            <a:extLst>
              <a:ext uri="{FF2B5EF4-FFF2-40B4-BE49-F238E27FC236}">
                <a16:creationId xmlns:a16="http://schemas.microsoft.com/office/drawing/2014/main" xmlns="" id="{C661B7F7-FC44-4040-978A-82FE8D2ED5B3}"/>
              </a:ext>
            </a:extLst>
          </p:cNvPr>
          <p:cNvSpPr>
            <a:spLocks noGrp="1"/>
          </p:cNvSpPr>
          <p:nvPr>
            <p:ph type="ctrTitle"/>
          </p:nvPr>
        </p:nvSpPr>
        <p:spPr>
          <a:xfrm>
            <a:off x="1524000" y="1122363"/>
            <a:ext cx="9144000" cy="3063240"/>
          </a:xfrm>
        </p:spPr>
        <p:txBody>
          <a:bodyPr>
            <a:normAutofit/>
          </a:bodyPr>
          <a:lstStyle/>
          <a:p>
            <a:pPr algn="ctr">
              <a:lnSpc>
                <a:spcPct val="90000"/>
              </a:lnSpc>
            </a:pPr>
            <a:r>
              <a:rPr lang="he-IL" sz="10800"/>
              <a:t>משטר במדינת ישראל</a:t>
            </a:r>
          </a:p>
        </p:txBody>
      </p:sp>
      <p:sp>
        <p:nvSpPr>
          <p:cNvPr id="7173" name="Rectangle 6">
            <a:extLst>
              <a:ext uri="{FF2B5EF4-FFF2-40B4-BE49-F238E27FC236}">
                <a16:creationId xmlns:a16="http://schemas.microsoft.com/office/drawing/2014/main" xmlns=""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030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2C85C429-8BB1-4B3A-8DCB-474194E8E25C}"/>
              </a:ext>
            </a:extLst>
          </p:cNvPr>
          <p:cNvSpPr>
            <a:spLocks noGrp="1"/>
          </p:cNvSpPr>
          <p:nvPr>
            <p:ph type="title"/>
          </p:nvPr>
        </p:nvSpPr>
        <p:spPr>
          <a:xfrm>
            <a:off x="640080" y="325369"/>
            <a:ext cx="4368602" cy="1956841"/>
          </a:xfrm>
        </p:spPr>
        <p:txBody>
          <a:bodyPr anchor="b">
            <a:normAutofit/>
          </a:bodyPr>
          <a:lstStyle/>
          <a:p>
            <a:r>
              <a:rPr lang="he-IL" sz="6600"/>
              <a:t>חוקה</a:t>
            </a:r>
          </a:p>
        </p:txBody>
      </p:sp>
      <p:sp>
        <p:nvSpPr>
          <p:cNvPr id="3" name="מציין מיקום תוכן 2">
            <a:extLst>
              <a:ext uri="{FF2B5EF4-FFF2-40B4-BE49-F238E27FC236}">
                <a16:creationId xmlns:a16="http://schemas.microsoft.com/office/drawing/2014/main" xmlns="" id="{5F3726CE-B708-4D6E-AEC8-EBF25A6676DB}"/>
              </a:ext>
            </a:extLst>
          </p:cNvPr>
          <p:cNvSpPr>
            <a:spLocks noGrp="1"/>
          </p:cNvSpPr>
          <p:nvPr>
            <p:ph idx="1"/>
          </p:nvPr>
        </p:nvSpPr>
        <p:spPr>
          <a:xfrm>
            <a:off x="192947" y="2872899"/>
            <a:ext cx="5025005" cy="3844418"/>
          </a:xfrm>
        </p:spPr>
        <p:txBody>
          <a:bodyPr>
            <a:normAutofit lnSpcReduction="10000"/>
          </a:bodyPr>
          <a:lstStyle/>
          <a:p>
            <a:pPr marL="0" indent="0" algn="r" rtl="1">
              <a:lnSpc>
                <a:spcPct val="100000"/>
              </a:lnSpc>
              <a:buNone/>
            </a:pPr>
            <a:r>
              <a:rPr lang="he-IL" sz="2400" dirty="0"/>
              <a:t>מערכת של נורמות וערכי יסוד המנוסחים במסמך מכונן. החוקה היא בעלת עליונות משפטית על חקיקה רגילה והיא קובעת את:</a:t>
            </a:r>
            <a:endParaRPr lang="en-US" sz="2400" i="1" dirty="0"/>
          </a:p>
          <a:p>
            <a:pPr algn="r" rtl="1">
              <a:lnSpc>
                <a:spcPct val="100000"/>
              </a:lnSpc>
            </a:pPr>
            <a:r>
              <a:rPr lang="he-IL" sz="2400" dirty="0"/>
              <a:t>עקרונות וערכי היסוד של המדינה/ </a:t>
            </a:r>
            <a:r>
              <a:rPr lang="he-IL" sz="2400" dirty="0" err="1"/>
              <a:t>חזון</a:t>
            </a:r>
            <a:r>
              <a:rPr lang="he-IL" sz="2400" dirty="0"/>
              <a:t>/ המאפיינים הייחודיים של המדינה </a:t>
            </a:r>
            <a:endParaRPr lang="en-US" sz="2400" i="1" dirty="0"/>
          </a:p>
          <a:p>
            <a:pPr algn="r" rtl="1">
              <a:lnSpc>
                <a:spcPct val="100000"/>
              </a:lnSpc>
            </a:pPr>
            <a:r>
              <a:rPr lang="he-IL" sz="2400" dirty="0"/>
              <a:t>מבנה רשויות השלטון סמכויותיהן והיחסים ביניהן </a:t>
            </a:r>
            <a:endParaRPr lang="en-US" sz="2400" i="1" dirty="0"/>
          </a:p>
          <a:p>
            <a:pPr algn="r" rtl="1">
              <a:lnSpc>
                <a:spcPct val="100000"/>
              </a:lnSpc>
            </a:pPr>
            <a:r>
              <a:rPr lang="he-IL" sz="2400" dirty="0"/>
              <a:t>עקרונות השמירה על זכויות האדם והאזרח במדינה</a:t>
            </a:r>
            <a:endParaRPr lang="en-US" sz="2400" i="1" dirty="0"/>
          </a:p>
        </p:txBody>
      </p:sp>
      <p:pic>
        <p:nvPicPr>
          <p:cNvPr id="15362" name="Picture 2" descr="הגבלת השלטון: חוקה- מיפוי התכנים באתר">
            <a:extLst>
              <a:ext uri="{FF2B5EF4-FFF2-40B4-BE49-F238E27FC236}">
                <a16:creationId xmlns:a16="http://schemas.microsoft.com/office/drawing/2014/main" xmlns="" id="{30758423-FD7F-4B12-90C9-C06ADBFCD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00" r="1338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0634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B8EF858-D6AA-4754-BF5B-82C7546D7C00}"/>
              </a:ext>
            </a:extLst>
          </p:cNvPr>
          <p:cNvSpPr>
            <a:spLocks noGrp="1"/>
          </p:cNvSpPr>
          <p:nvPr>
            <p:ph type="title"/>
          </p:nvPr>
        </p:nvSpPr>
        <p:spPr>
          <a:xfrm>
            <a:off x="4654296" y="329184"/>
            <a:ext cx="6894576" cy="1783080"/>
          </a:xfrm>
        </p:spPr>
        <p:txBody>
          <a:bodyPr anchor="b">
            <a:normAutofit/>
          </a:bodyPr>
          <a:lstStyle/>
          <a:p>
            <a:r>
              <a:rPr lang="he-IL" sz="7200"/>
              <a:t>פשרת הררי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E658CB9D-7914-4E4F-8B23-CCEAF84CC1DA}"/>
              </a:ext>
            </a:extLst>
          </p:cNvPr>
          <p:cNvSpPr>
            <a:spLocks noGrp="1"/>
          </p:cNvSpPr>
          <p:nvPr>
            <p:ph idx="1"/>
          </p:nvPr>
        </p:nvSpPr>
        <p:spPr>
          <a:xfrm>
            <a:off x="4052542" y="2706624"/>
            <a:ext cx="7496330" cy="3483864"/>
          </a:xfrm>
        </p:spPr>
        <p:txBody>
          <a:bodyPr>
            <a:normAutofit/>
          </a:bodyPr>
          <a:lstStyle/>
          <a:p>
            <a:pPr algn="r" rtl="1"/>
            <a:r>
              <a:rPr lang="he-IL" dirty="0"/>
              <a:t>הצעתו של חה"כ הררי התקבלה ב-1950 הייתה פשרה בין תומכי ומתנגדי החוקה לפי ההצעה הכנסת תחוקק חוקי יסוד בשלבים כבסיס לחוקה. </a:t>
            </a:r>
            <a:endParaRPr lang="en-US" i="1" dirty="0"/>
          </a:p>
          <a:p>
            <a:pPr algn="r" rtl="1"/>
            <a:r>
              <a:rPr lang="he-IL" dirty="0"/>
              <a:t>בסיום חקיקת חוקי היסוד הם יאוגדו לכלל חוקה.</a:t>
            </a:r>
            <a:endParaRPr lang="en-US" i="1" dirty="0"/>
          </a:p>
          <a:p>
            <a:pPr algn="r"/>
            <a:endParaRPr lang="he-IL" dirty="0"/>
          </a:p>
        </p:txBody>
      </p:sp>
      <p:pic>
        <p:nvPicPr>
          <p:cNvPr id="6146" name="Picture 2" descr="פשרת הררי Archives - שקוף">
            <a:extLst>
              <a:ext uri="{FF2B5EF4-FFF2-40B4-BE49-F238E27FC236}">
                <a16:creationId xmlns:a16="http://schemas.microsoft.com/office/drawing/2014/main" xmlns="" id="{6CAAE129-C5C5-4D21-882E-7E668F8180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473"/>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10349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E442304-DDBD-4F7B-8017-36BCC863FB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C21FD141-0754-41B5-8095-A8AF088D3EC1}"/>
              </a:ext>
            </a:extLst>
          </p:cNvPr>
          <p:cNvSpPr>
            <a:spLocks noGrp="1"/>
          </p:cNvSpPr>
          <p:nvPr>
            <p:ph type="title"/>
          </p:nvPr>
        </p:nvSpPr>
        <p:spPr>
          <a:xfrm>
            <a:off x="635000" y="640823"/>
            <a:ext cx="3418659" cy="5583148"/>
          </a:xfrm>
        </p:spPr>
        <p:txBody>
          <a:bodyPr anchor="ctr">
            <a:normAutofit/>
          </a:bodyPr>
          <a:lstStyle/>
          <a:p>
            <a:pPr algn="ctr"/>
            <a:r>
              <a:rPr lang="he-IL" sz="6000" dirty="0"/>
              <a:t>חוקי היסוד בישראל</a:t>
            </a:r>
          </a:p>
        </p:txBody>
      </p:sp>
      <p:sp>
        <p:nvSpPr>
          <p:cNvPr id="11" name="Rectangle 22">
            <a:extLst>
              <a:ext uri="{FF2B5EF4-FFF2-40B4-BE49-F238E27FC236}">
                <a16:creationId xmlns:a16="http://schemas.microsoft.com/office/drawing/2014/main" xmlns="" id="{535742DD-1B16-4E9D-B715-0D74B4574A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14992"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מציין מיקום תוכן 2">
            <a:extLst>
              <a:ext uri="{FF2B5EF4-FFF2-40B4-BE49-F238E27FC236}">
                <a16:creationId xmlns:a16="http://schemas.microsoft.com/office/drawing/2014/main" xmlns="" id="{EFF5275D-DAE2-4986-B70D-2A8D9B205C83}"/>
              </a:ext>
            </a:extLst>
          </p:cNvPr>
          <p:cNvGraphicFramePr>
            <a:graphicFrameLocks noGrp="1"/>
          </p:cNvGraphicFramePr>
          <p:nvPr>
            <p:ph idx="1"/>
            <p:extLst>
              <p:ext uri="{D42A27DB-BD31-4B8C-83A1-F6EECF244321}">
                <p14:modId xmlns:p14="http://schemas.microsoft.com/office/powerpoint/2010/main" val="308738666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568559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CFAC93AF-5D79-44E8-AB6C-95353E8BD556}"/>
              </a:ext>
            </a:extLst>
          </p:cNvPr>
          <p:cNvSpPr>
            <a:spLocks noGrp="1"/>
          </p:cNvSpPr>
          <p:nvPr>
            <p:ph type="title"/>
          </p:nvPr>
        </p:nvSpPr>
        <p:spPr>
          <a:xfrm>
            <a:off x="5297762" y="329184"/>
            <a:ext cx="6251110" cy="1783080"/>
          </a:xfrm>
        </p:spPr>
        <p:txBody>
          <a:bodyPr anchor="b">
            <a:normAutofit/>
          </a:bodyPr>
          <a:lstStyle/>
          <a:p>
            <a:r>
              <a:rPr lang="he-IL" sz="7200"/>
              <a:t>חוק יסוד</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95ECFD"/>
          </a:solidFill>
          <a:ln w="38100" cap="rnd">
            <a:solidFill>
              <a:srgbClr val="95ECFD"/>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EA77A129-20D0-4D36-913E-4EBAE5467CAC}"/>
              </a:ext>
            </a:extLst>
          </p:cNvPr>
          <p:cNvSpPr>
            <a:spLocks noGrp="1"/>
          </p:cNvSpPr>
          <p:nvPr>
            <p:ph idx="1"/>
          </p:nvPr>
        </p:nvSpPr>
        <p:spPr>
          <a:xfrm>
            <a:off x="4657345" y="2436881"/>
            <a:ext cx="7334289" cy="4096502"/>
          </a:xfrm>
        </p:spPr>
        <p:txBody>
          <a:bodyPr>
            <a:normAutofit/>
          </a:bodyPr>
          <a:lstStyle/>
          <a:p>
            <a:pPr algn="r" rtl="1">
              <a:lnSpc>
                <a:spcPct val="100000"/>
              </a:lnSpc>
            </a:pPr>
            <a:r>
              <a:rPr lang="he-IL" sz="2800" dirty="0"/>
              <a:t>חוק יסוד הוא מעין "חוק-על" ששונה בצורה שלו ובתוכן שלו. בצורה הוא מחוקק ללא שנה (בניגוד לחוק רגיל שהשנה מצוינת בו) להראות שהוא כביכול "מעל הזמן". בתוכן חוק היסוד שונה בכך שהוא לא ממוקד, אלא הוא עוסק ברעיון הכללי ולא נכנס לפרטים. </a:t>
            </a:r>
            <a:endParaRPr lang="en-US" sz="2800" i="1" dirty="0"/>
          </a:p>
          <a:p>
            <a:pPr algn="r" rtl="1">
              <a:lnSpc>
                <a:spcPct val="100000"/>
              </a:lnSpc>
            </a:pPr>
            <a:r>
              <a:rPr lang="he-IL" sz="2800" dirty="0"/>
              <a:t>בישראל יש 13 חוקי יסוד (לאחרונה חוקק חוק היסוד ה-13 שנקרא "חוק יסוד: הלאום") שיש להם מעמד של חוקה מאז 1955. </a:t>
            </a:r>
            <a:endParaRPr lang="en-US" sz="2800" i="1" dirty="0"/>
          </a:p>
          <a:p>
            <a:pPr algn="r">
              <a:lnSpc>
                <a:spcPct val="100000"/>
              </a:lnSpc>
            </a:pPr>
            <a:endParaRPr lang="he-IL" sz="2800" dirty="0"/>
          </a:p>
        </p:txBody>
      </p:sp>
      <p:pic>
        <p:nvPicPr>
          <p:cNvPr id="8194" name="Picture 2" descr="group of people sitting on chairs">
            <a:extLst>
              <a:ext uri="{FF2B5EF4-FFF2-40B4-BE49-F238E27FC236}">
                <a16:creationId xmlns:a16="http://schemas.microsoft.com/office/drawing/2014/main" xmlns="" id="{654D5186-C0C8-4437-A9D9-CA1CA3501A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360" r="24120"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83261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26EB8660-BCB5-4B38-93D9-A6B3D90C0769}"/>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b="1"/>
              <a:t>חוק יסוד השפיטה</a:t>
            </a:r>
            <a:endParaRPr lang="he-IL" sz="66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0969FF"/>
          </a:solidFill>
          <a:ln w="38100" cap="rnd">
            <a:solidFill>
              <a:srgbClr val="0969FF"/>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9E9972F-C412-4517-B8C2-3C699B0C5A6B}"/>
              </a:ext>
            </a:extLst>
          </p:cNvPr>
          <p:cNvSpPr>
            <a:spLocks noGrp="1"/>
          </p:cNvSpPr>
          <p:nvPr>
            <p:ph idx="1"/>
          </p:nvPr>
        </p:nvSpPr>
        <p:spPr>
          <a:xfrm>
            <a:off x="109058" y="2872899"/>
            <a:ext cx="5201120" cy="3768916"/>
          </a:xfrm>
        </p:spPr>
        <p:txBody>
          <a:bodyPr>
            <a:normAutofit lnSpcReduction="10000"/>
          </a:bodyPr>
          <a:lstStyle/>
          <a:p>
            <a:pPr lvl="0" algn="r" rtl="1">
              <a:lnSpc>
                <a:spcPct val="100000"/>
              </a:lnSpc>
            </a:pPr>
            <a:r>
              <a:rPr lang="he-IL" sz="2800" dirty="0"/>
              <a:t>החוק מתייחס למקרים בהם אין חקיקה ראשית/ חקיקה שיפוטית אחרת לגבי המקרה הנדון.</a:t>
            </a:r>
            <a:endParaRPr lang="en-US" sz="2800" i="1" dirty="0"/>
          </a:p>
          <a:p>
            <a:pPr lvl="0" algn="r" rtl="1">
              <a:lnSpc>
                <a:spcPct val="100000"/>
              </a:lnSpc>
            </a:pPr>
            <a:r>
              <a:rPr lang="he-IL" sz="2800" dirty="0"/>
              <a:t>החוק מנחה את בתי המשפט לפסוק על פי "עקרונות החרות הצדק והיושר שבמורשת ישראל" במקרים בהם אין חקיקה ראשית/ חקיקה שיפוטית אחרת המתייחסת למקרה.</a:t>
            </a:r>
            <a:endParaRPr lang="en-US" sz="2800" i="1" dirty="0"/>
          </a:p>
          <a:p>
            <a:pPr algn="r">
              <a:lnSpc>
                <a:spcPct val="100000"/>
              </a:lnSpc>
            </a:pPr>
            <a:endParaRPr lang="he-IL" sz="2800" dirty="0"/>
          </a:p>
        </p:txBody>
      </p:sp>
      <p:pic>
        <p:nvPicPr>
          <p:cNvPr id="10242" name="Picture 2" descr="מהם התנאים לעיכוב ביצוע עונש מאסר? עו&quot;ד פלילי אסף דוק מסביר ⭐️">
            <a:extLst>
              <a:ext uri="{FF2B5EF4-FFF2-40B4-BE49-F238E27FC236}">
                <a16:creationId xmlns:a16="http://schemas.microsoft.com/office/drawing/2014/main" xmlns="" id="{8E53ABB6-A92E-4AA8-8626-825D949F4F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12" r="29437"/>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54601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461E048D-EB64-4572-81CD-C95F33515FAC}"/>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חוק יסוד: כבוד האדם וחירותו</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A8E97C64-FF8C-4915-8C7F-4AB935FEF863}"/>
              </a:ext>
            </a:extLst>
          </p:cNvPr>
          <p:cNvSpPr>
            <a:spLocks noGrp="1"/>
          </p:cNvSpPr>
          <p:nvPr>
            <p:ph idx="1"/>
          </p:nvPr>
        </p:nvSpPr>
        <p:spPr>
          <a:xfrm>
            <a:off x="4466123" y="2706624"/>
            <a:ext cx="7565456" cy="4041648"/>
          </a:xfrm>
        </p:spPr>
        <p:txBody>
          <a:bodyPr>
            <a:normAutofit fontScale="92500" lnSpcReduction="10000"/>
          </a:bodyPr>
          <a:lstStyle/>
          <a:p>
            <a:pPr algn="r" rtl="1">
              <a:lnSpc>
                <a:spcPct val="100000"/>
              </a:lnSpc>
            </a:pPr>
            <a:r>
              <a:rPr lang="he-IL" sz="2800" dirty="0"/>
              <a:t>התקבל בשנת 1992. מפרט את זכויות היסוד של האדם בישראל הכוללות את: הזכות לחיים ולשלמות הגוף, זכות הקניין, הזכות לכבוד ולפרטיות, חופש התנועה.</a:t>
            </a:r>
            <a:endParaRPr lang="en-US" sz="2800" i="1" dirty="0"/>
          </a:p>
          <a:p>
            <a:pPr algn="r" rtl="1">
              <a:lnSpc>
                <a:spcPct val="100000"/>
              </a:lnSpc>
            </a:pPr>
            <a:r>
              <a:rPr lang="he-IL" sz="2800" dirty="0"/>
              <a:t>פסקת הגבלה: ניתן לחוקק חוק הסותר את הזכויות שבחוק היסוד רק  בתנאי שהוא "הולם את ערכיה של מדינת ישראל ונועד לתכלית ראויה" ופגיעתו בזכות מידתית.</a:t>
            </a:r>
            <a:endParaRPr lang="en-US" sz="2800" i="1" dirty="0"/>
          </a:p>
          <a:p>
            <a:pPr algn="r" rtl="1">
              <a:lnSpc>
                <a:spcPct val="100000"/>
              </a:lnSpc>
            </a:pPr>
            <a:r>
              <a:rPr lang="he-IL" sz="2800" dirty="0"/>
              <a:t>שאלת פרשנותו המרחיבה של החוק והשימוש שעושה בו בית המשפט כבסיס לפסילת חקיקה של הכנסת נתונה במחלוקת ציבורית.</a:t>
            </a:r>
            <a:endParaRPr lang="en-US" sz="2800" i="1" dirty="0"/>
          </a:p>
        </p:txBody>
      </p:sp>
      <p:pic>
        <p:nvPicPr>
          <p:cNvPr id="9218" name="Picture 2" descr="חוק יסוד, כבוד האדם וחירותו – פשע מאורגן במדינת תל אביב – הבית ברח ...">
            <a:extLst>
              <a:ext uri="{FF2B5EF4-FFF2-40B4-BE49-F238E27FC236}">
                <a16:creationId xmlns:a16="http://schemas.microsoft.com/office/drawing/2014/main" xmlns="" id="{78E38A4A-2B29-4014-8B6D-246180C5FA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13" r="1356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92135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89DAD301-E8AA-4079-8D79-6CC0A65D8191}"/>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חוק יסוד: חופש העיסוק</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A07DB17B-9E87-40A1-8DA6-A9F0729EB85F}"/>
              </a:ext>
            </a:extLst>
          </p:cNvPr>
          <p:cNvSpPr>
            <a:spLocks noGrp="1"/>
          </p:cNvSpPr>
          <p:nvPr>
            <p:ph idx="1"/>
          </p:nvPr>
        </p:nvSpPr>
        <p:spPr>
          <a:xfrm>
            <a:off x="4657345" y="2706624"/>
            <a:ext cx="7345358" cy="3907376"/>
          </a:xfrm>
        </p:spPr>
        <p:txBody>
          <a:bodyPr>
            <a:normAutofit/>
          </a:bodyPr>
          <a:lstStyle/>
          <a:p>
            <a:pPr algn="r" rtl="1">
              <a:lnSpc>
                <a:spcPct val="100000"/>
              </a:lnSpc>
            </a:pPr>
            <a:r>
              <a:rPr lang="he-IL" sz="2400" dirty="0"/>
              <a:t>התקבל בשנת 1992. החוק מבטיח את חופש העיסוק.</a:t>
            </a:r>
            <a:endParaRPr lang="en-US" sz="2400" i="1" dirty="0"/>
          </a:p>
          <a:p>
            <a:pPr algn="r" rtl="1">
              <a:lnSpc>
                <a:spcPct val="100000"/>
              </a:lnSpc>
            </a:pPr>
            <a:r>
              <a:rPr lang="he-IL" sz="2400" dirty="0"/>
              <a:t>פסקת הגבלה: ניתן לחוקק חוק הסותר את הזכות שבחוק היסוד רק  בתנאי שהוא "הולם את ערכיה של מדינת ישראל ונועד לתכלית ראויה" ופגיעתו בזכות מידתית.</a:t>
            </a:r>
            <a:endParaRPr lang="en-US" sz="2400" i="1" dirty="0"/>
          </a:p>
          <a:p>
            <a:pPr algn="r" rtl="1">
              <a:lnSpc>
                <a:spcPct val="100000"/>
              </a:lnSpc>
            </a:pPr>
            <a:r>
              <a:rPr lang="he-IL" sz="2400" dirty="0"/>
              <a:t>פסקת התגברות: ניתן לכנסת לחוקק לזמן קצוב חוק הסותר חוק זה גם ללא התקיימות תנאי פסקת ההגבלה.</a:t>
            </a:r>
            <a:endParaRPr lang="en-US" sz="2400" i="1" dirty="0"/>
          </a:p>
          <a:p>
            <a:pPr algn="r" rtl="1">
              <a:lnSpc>
                <a:spcPct val="100000"/>
              </a:lnSpc>
            </a:pPr>
            <a:r>
              <a:rPr lang="he-IL" sz="2400" dirty="0"/>
              <a:t>שאלת פרשנותו המרחיבה של החוק והשימוש שעושה בו בית המשפט כבסיס לפסילת חקיקה של הכנסת נתונה במחלוקת ציבורית.</a:t>
            </a:r>
            <a:endParaRPr lang="en-US" sz="2400" i="1" dirty="0"/>
          </a:p>
          <a:p>
            <a:pPr algn="r">
              <a:lnSpc>
                <a:spcPct val="100000"/>
              </a:lnSpc>
            </a:pPr>
            <a:endParaRPr lang="he-IL" sz="2400" dirty="0"/>
          </a:p>
        </p:txBody>
      </p:sp>
      <p:pic>
        <p:nvPicPr>
          <p:cNvPr id="10242" name="Picture 2" descr="חוק יסוד חופש העיסוק - 62113 - HUJI - StuDocu">
            <a:extLst>
              <a:ext uri="{FF2B5EF4-FFF2-40B4-BE49-F238E27FC236}">
                <a16:creationId xmlns:a16="http://schemas.microsoft.com/office/drawing/2014/main" xmlns="" id="{B5F48439-D105-40D6-AD0F-8130277EF1C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4" r="993" b="-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55887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A24DBA6-13EE-48FF-9BC3-913AD0286627}"/>
              </a:ext>
            </a:extLst>
          </p:cNvPr>
          <p:cNvSpPr>
            <a:spLocks noGrp="1"/>
          </p:cNvSpPr>
          <p:nvPr>
            <p:ph type="title"/>
          </p:nvPr>
        </p:nvSpPr>
        <p:spPr>
          <a:xfrm>
            <a:off x="4654296" y="329184"/>
            <a:ext cx="6894576" cy="1783080"/>
          </a:xfrm>
        </p:spPr>
        <p:txBody>
          <a:bodyPr anchor="b">
            <a:normAutofit/>
          </a:bodyPr>
          <a:lstStyle/>
          <a:p>
            <a:r>
              <a:rPr lang="he-IL" sz="7200"/>
              <a:t>חוק השבות</a:t>
            </a:r>
          </a:p>
        </p:txBody>
      </p:sp>
      <p:sp>
        <p:nvSpPr>
          <p:cNvPr id="14"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9FFB6E4E-7500-4245-B6BD-B13A524569BE}"/>
              </a:ext>
            </a:extLst>
          </p:cNvPr>
          <p:cNvSpPr>
            <a:spLocks noGrp="1"/>
          </p:cNvSpPr>
          <p:nvPr>
            <p:ph idx="1"/>
          </p:nvPr>
        </p:nvSpPr>
        <p:spPr>
          <a:xfrm>
            <a:off x="4244741" y="2706624"/>
            <a:ext cx="7738711" cy="4003628"/>
          </a:xfrm>
        </p:spPr>
        <p:txBody>
          <a:bodyPr>
            <a:normAutofit fontScale="92500" lnSpcReduction="10000"/>
          </a:bodyPr>
          <a:lstStyle/>
          <a:p>
            <a:pPr algn="r" rtl="1">
              <a:lnSpc>
                <a:spcPct val="100000"/>
              </a:lnSpc>
            </a:pPr>
            <a:r>
              <a:rPr lang="he-IL" sz="2800" dirty="0"/>
              <a:t>חוק משנת 1950 הקובע שכל יהודי זכאי לעלות לארץ</a:t>
            </a:r>
            <a:endParaRPr lang="en-US" sz="2800" i="1" dirty="0"/>
          </a:p>
          <a:p>
            <a:pPr algn="r" rtl="1">
              <a:lnSpc>
                <a:spcPct val="100000"/>
              </a:lnSpc>
            </a:pPr>
            <a:r>
              <a:rPr lang="he-IL" sz="2800" dirty="0"/>
              <a:t>החוק מאפשר גם לבני/בנות זוגם של יהודים, ילדיהם של יהודים ובני/בנות זוגם, ונכדיהם של יהודים ובני/בנות זוגם לעלות לארץ (אם כי הם לא נרשמים כיהודים)</a:t>
            </a:r>
            <a:endParaRPr lang="en-US" sz="2800" i="1" dirty="0"/>
          </a:p>
          <a:p>
            <a:pPr algn="r" rtl="1">
              <a:lnSpc>
                <a:spcPct val="100000"/>
              </a:lnSpc>
            </a:pPr>
            <a:r>
              <a:rPr lang="he-IL" sz="2800" dirty="0"/>
              <a:t>חוק זה נובע מתפיסת היסוד של מדינת ישראל כמדינת הלאום של כל יהודי העולם ולכן מקובל לראות בו חוק מבחין ולא חוק מפלה</a:t>
            </a:r>
            <a:endParaRPr lang="en-US" sz="2800" i="1" dirty="0"/>
          </a:p>
          <a:p>
            <a:pPr algn="r" rtl="1">
              <a:lnSpc>
                <a:spcPct val="100000"/>
              </a:lnSpc>
            </a:pPr>
            <a:r>
              <a:rPr lang="he-IL" sz="2800" dirty="0"/>
              <a:t>במדינות רבות בעולם קיימת מדיניות הגירה המבוססת על עקרון שבות של בני הלאום</a:t>
            </a:r>
            <a:endParaRPr lang="en-US" sz="2800" i="1" dirty="0"/>
          </a:p>
          <a:p>
            <a:pPr algn="r">
              <a:lnSpc>
                <a:spcPct val="100000"/>
              </a:lnSpc>
            </a:pPr>
            <a:endParaRPr lang="he-IL" sz="2800" dirty="0"/>
          </a:p>
        </p:txBody>
      </p:sp>
      <p:pic>
        <p:nvPicPr>
          <p:cNvPr id="4" name="Picture 2" descr="חוק השבות, תשי&quot;-1950">
            <a:extLst>
              <a:ext uri="{FF2B5EF4-FFF2-40B4-BE49-F238E27FC236}">
                <a16:creationId xmlns:a16="http://schemas.microsoft.com/office/drawing/2014/main" xmlns="" id="{E55AB8AD-F4B1-48F5-A3FC-4CEA487769B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90"/>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53249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54361C16-4E6B-4857-83E1-3C4DBABD2EF3}"/>
              </a:ext>
            </a:extLst>
          </p:cNvPr>
          <p:cNvSpPr>
            <a:spLocks noGrp="1"/>
          </p:cNvSpPr>
          <p:nvPr>
            <p:ph type="title"/>
          </p:nvPr>
        </p:nvSpPr>
        <p:spPr>
          <a:xfrm>
            <a:off x="4654296" y="329184"/>
            <a:ext cx="6894576" cy="1783080"/>
          </a:xfrm>
        </p:spPr>
        <p:txBody>
          <a:bodyPr anchor="b">
            <a:normAutofit/>
          </a:bodyPr>
          <a:lstStyle/>
          <a:p>
            <a:r>
              <a:rPr lang="he-IL" sz="7200"/>
              <a:t>סוגיית "מיהו יהודי"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5A52586D-B89C-456A-A4ED-C8F828544853}"/>
              </a:ext>
            </a:extLst>
          </p:cNvPr>
          <p:cNvSpPr>
            <a:spLocks noGrp="1"/>
          </p:cNvSpPr>
          <p:nvPr>
            <p:ph idx="1"/>
          </p:nvPr>
        </p:nvSpPr>
        <p:spPr>
          <a:xfrm>
            <a:off x="4158114" y="2706624"/>
            <a:ext cx="7834964" cy="4059936"/>
          </a:xfrm>
        </p:spPr>
        <p:txBody>
          <a:bodyPr>
            <a:normAutofit/>
          </a:bodyPr>
          <a:lstStyle/>
          <a:p>
            <a:pPr algn="r" rtl="1">
              <a:lnSpc>
                <a:spcPct val="100000"/>
              </a:lnSpc>
            </a:pPr>
            <a:r>
              <a:rPr lang="he-IL" sz="2800" dirty="0"/>
              <a:t>מדינת ישראל התמודדה במהלך השנים עם השנים מהי הגדרתו של יהודי הזכאי לעלייה לארץ מתוקף חוק השבות. </a:t>
            </a:r>
            <a:endParaRPr lang="en-US" sz="2800" i="1" dirty="0"/>
          </a:p>
          <a:p>
            <a:pPr algn="r" rtl="1">
              <a:lnSpc>
                <a:spcPct val="100000"/>
              </a:lnSpc>
            </a:pPr>
            <a:r>
              <a:rPr lang="he-IL" sz="2800" dirty="0"/>
              <a:t>בתיקון לחקיקה שבוצע בשנת 1970 נקבע כי "יהודי הוא מי שנולד לאם </a:t>
            </a:r>
            <a:r>
              <a:rPr lang="he-IL" sz="2800" dirty="0" err="1"/>
              <a:t>יהודיה</a:t>
            </a:r>
            <a:r>
              <a:rPr lang="he-IL" sz="2800" dirty="0"/>
              <a:t> או שהתגייר ואינו בן דת אחרת". החוק אינו מגדיר מה הוא הגיור המאפשר הגדרה כיהודי לצורך החוק (גיור אורתודוקסי/ רפורמי/ קונסרבטיבי) והנושא נתון למחלוקת ציבורית רבת שנים.</a:t>
            </a:r>
            <a:endParaRPr lang="en-US" sz="2800" i="1" dirty="0"/>
          </a:p>
          <a:p>
            <a:pPr algn="r">
              <a:lnSpc>
                <a:spcPct val="100000"/>
              </a:lnSpc>
            </a:pPr>
            <a:endParaRPr lang="he-IL" sz="2800" dirty="0"/>
          </a:p>
        </p:txBody>
      </p:sp>
      <p:pic>
        <p:nvPicPr>
          <p:cNvPr id="11266" name="Picture 2" descr="תמונה שמכילה טקסט, ספר&#10;&#10;התיאור נוצר באופן אוטומטי">
            <a:extLst>
              <a:ext uri="{FF2B5EF4-FFF2-40B4-BE49-F238E27FC236}">
                <a16:creationId xmlns:a16="http://schemas.microsoft.com/office/drawing/2014/main" xmlns="" id="{D00C3596-EB66-432A-BD86-28FC8C2270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56" r="6262"/>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47554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1EB52F3C-6662-4967-BB44-57A390E5A7FB}"/>
              </a:ext>
            </a:extLst>
          </p:cNvPr>
          <p:cNvSpPr>
            <a:spLocks noGrp="1"/>
          </p:cNvSpPr>
          <p:nvPr>
            <p:ph type="title"/>
          </p:nvPr>
        </p:nvSpPr>
        <p:spPr>
          <a:xfrm>
            <a:off x="5297762" y="329184"/>
            <a:ext cx="6251110" cy="1783080"/>
          </a:xfrm>
        </p:spPr>
        <p:txBody>
          <a:bodyPr anchor="b">
            <a:normAutofit/>
          </a:bodyPr>
          <a:lstStyle/>
          <a:p>
            <a:r>
              <a:rPr lang="he-IL" sz="7200"/>
              <a:t>חוק האזרחות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5C90CD"/>
          </a:solidFill>
          <a:ln w="38100" cap="rnd">
            <a:solidFill>
              <a:srgbClr val="5C90CD"/>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8D9289F9-322E-4C19-8602-8A355EBEFCD0}"/>
              </a:ext>
            </a:extLst>
          </p:cNvPr>
          <p:cNvSpPr>
            <a:spLocks noGrp="1"/>
          </p:cNvSpPr>
          <p:nvPr>
            <p:ph idx="1"/>
          </p:nvPr>
        </p:nvSpPr>
        <p:spPr>
          <a:xfrm>
            <a:off x="4860759" y="2706624"/>
            <a:ext cx="7036066" cy="3794760"/>
          </a:xfrm>
        </p:spPr>
        <p:txBody>
          <a:bodyPr>
            <a:normAutofit/>
          </a:bodyPr>
          <a:lstStyle/>
          <a:p>
            <a:pPr algn="r" rtl="1">
              <a:lnSpc>
                <a:spcPct val="100000"/>
              </a:lnSpc>
            </a:pPr>
            <a:r>
              <a:rPr lang="he-IL" sz="3000" dirty="0"/>
              <a:t>חוק המגדיר את הדרכים השונות לקבלת אזרחות ישראלית. חוק זה נובע מתפיסת היסוד של מדינת ישראל כמדינת הלאום של כל יהודי העולם ולכן מקנה אזרחות </a:t>
            </a:r>
            <a:r>
              <a:rPr lang="he-IL" sz="3000" dirty="0" err="1"/>
              <a:t>מידיית</a:t>
            </a:r>
            <a:r>
              <a:rPr lang="he-IL" sz="3000" dirty="0"/>
              <a:t> לכל מי שעולה לארץ מכוח חוק השבות. </a:t>
            </a:r>
            <a:endParaRPr lang="en-US" sz="3000" i="1" dirty="0"/>
          </a:p>
          <a:p>
            <a:pPr algn="r" rtl="1">
              <a:lnSpc>
                <a:spcPct val="100000"/>
              </a:lnSpc>
            </a:pPr>
            <a:r>
              <a:rPr lang="he-IL" sz="3000" dirty="0"/>
              <a:t>בין הדרכים לקבלת אזרחות: </a:t>
            </a:r>
            <a:endParaRPr lang="en-US" sz="3000" i="1" dirty="0"/>
          </a:p>
        </p:txBody>
      </p:sp>
      <p:pic>
        <p:nvPicPr>
          <p:cNvPr id="12290" name="Picture 2" descr="blue and white flag under cloudy sky during daytime">
            <a:extLst>
              <a:ext uri="{FF2B5EF4-FFF2-40B4-BE49-F238E27FC236}">
                <a16:creationId xmlns:a16="http://schemas.microsoft.com/office/drawing/2014/main" xmlns="" id="{6218F182-C2EB-4F01-8875-08F8BFF954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70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96806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5C90CD"/>
          </a:solidFill>
          <a:ln w="38100" cap="rnd">
            <a:solidFill>
              <a:srgbClr val="5C90CD"/>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DFB48418-BBB1-4EBE-BEA0-BE60640E90B3}"/>
              </a:ext>
            </a:extLst>
          </p:cNvPr>
          <p:cNvSpPr>
            <a:spLocks noGrp="1"/>
          </p:cNvSpPr>
          <p:nvPr>
            <p:ph idx="1"/>
          </p:nvPr>
        </p:nvSpPr>
        <p:spPr>
          <a:xfrm>
            <a:off x="4899259" y="2616629"/>
            <a:ext cx="7026441" cy="4016621"/>
          </a:xfrm>
        </p:spPr>
        <p:txBody>
          <a:bodyPr>
            <a:normAutofit/>
          </a:bodyPr>
          <a:lstStyle/>
          <a:p>
            <a:pPr lvl="0" algn="r" rtl="1">
              <a:lnSpc>
                <a:spcPct val="100000"/>
              </a:lnSpc>
            </a:pPr>
            <a:r>
              <a:rPr lang="he-IL" sz="2800" dirty="0"/>
              <a:t>ישיבה רצופה בישראל בין השנים 1948-1952</a:t>
            </a:r>
            <a:endParaRPr lang="en-US" sz="2800" i="1" dirty="0"/>
          </a:p>
          <a:p>
            <a:pPr lvl="0" algn="r" rtl="1">
              <a:lnSpc>
                <a:spcPct val="100000"/>
              </a:lnSpc>
            </a:pPr>
            <a:r>
              <a:rPr lang="he-IL" sz="2800" dirty="0"/>
              <a:t>לידה לאזרחים ישראלים (אב או אם)</a:t>
            </a:r>
            <a:endParaRPr lang="en-US" sz="2800" i="1" dirty="0"/>
          </a:p>
          <a:p>
            <a:pPr lvl="0" algn="r" rtl="1">
              <a:lnSpc>
                <a:spcPct val="100000"/>
              </a:lnSpc>
            </a:pPr>
            <a:r>
              <a:rPr lang="he-IL" sz="2800" dirty="0"/>
              <a:t>התאזרחות על בסיס קריטריונים שונים ובכללם מגורים של 3 שנים בישראל וידיעת מה של השפה העברית – בכפוף לאישור שר הפנים.</a:t>
            </a:r>
            <a:endParaRPr lang="en-US" sz="2800" i="1" dirty="0"/>
          </a:p>
          <a:p>
            <a:pPr lvl="0" algn="r" rtl="1">
              <a:lnSpc>
                <a:spcPct val="100000"/>
              </a:lnSpc>
            </a:pPr>
            <a:r>
              <a:rPr lang="he-IL" sz="2800" dirty="0"/>
              <a:t>שר הפנים רשאי להעניק אזרחות על בסיס תרומה למדינה.</a:t>
            </a:r>
            <a:endParaRPr lang="en-US" sz="2800" i="1" dirty="0"/>
          </a:p>
          <a:p>
            <a:pPr lvl="0" algn="r" rtl="1">
              <a:lnSpc>
                <a:spcPct val="100000"/>
              </a:lnSpc>
            </a:pPr>
            <a:r>
              <a:rPr lang="he-IL" sz="2800" dirty="0"/>
              <a:t>מתוקף חוק השבות</a:t>
            </a:r>
            <a:endParaRPr lang="en-US" sz="2800" i="1" dirty="0"/>
          </a:p>
          <a:p>
            <a:pPr algn="r">
              <a:lnSpc>
                <a:spcPct val="100000"/>
              </a:lnSpc>
            </a:pPr>
            <a:endParaRPr lang="he-IL" sz="2800" dirty="0"/>
          </a:p>
        </p:txBody>
      </p:sp>
      <p:pic>
        <p:nvPicPr>
          <p:cNvPr id="13314" name="Picture 2" descr="blue and white flag under cloudy sky during daytime">
            <a:extLst>
              <a:ext uri="{FF2B5EF4-FFF2-40B4-BE49-F238E27FC236}">
                <a16:creationId xmlns:a16="http://schemas.microsoft.com/office/drawing/2014/main" xmlns="" id="{22283F89-3465-44E8-B58E-5C8C8AE0C7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70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26489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A9D2268A-D939-4E78-91B6-6C7E46406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האם הבחירות באמת חשאיות? - אנשים ומחשבים - פורטל חדשות היי-טק ...">
            <a:extLst>
              <a:ext uri="{FF2B5EF4-FFF2-40B4-BE49-F238E27FC236}">
                <a16:creationId xmlns:a16="http://schemas.microsoft.com/office/drawing/2014/main" xmlns="" id="{184A5F51-B1D6-41A4-8EC7-FBA13C9A2052}"/>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2898" b="6745"/>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xmlns="" id="{92516C1B-A25B-415E-845E-5C3FA225D326}"/>
              </a:ext>
            </a:extLst>
          </p:cNvPr>
          <p:cNvSpPr>
            <a:spLocks noGrp="1"/>
          </p:cNvSpPr>
          <p:nvPr>
            <p:ph type="title"/>
          </p:nvPr>
        </p:nvSpPr>
        <p:spPr>
          <a:xfrm>
            <a:off x="640080" y="853673"/>
            <a:ext cx="4023360" cy="5004794"/>
          </a:xfrm>
        </p:spPr>
        <p:txBody>
          <a:bodyPr>
            <a:normAutofit/>
          </a:bodyPr>
          <a:lstStyle/>
          <a:p>
            <a:pPr algn="ctr"/>
            <a:r>
              <a:rPr lang="he-IL" sz="7200" dirty="0"/>
              <a:t>הרשות המחוקקת</a:t>
            </a:r>
          </a:p>
        </p:txBody>
      </p:sp>
      <p:sp>
        <p:nvSpPr>
          <p:cNvPr id="3" name="מציין מיקום תוכן 2">
            <a:extLst>
              <a:ext uri="{FF2B5EF4-FFF2-40B4-BE49-F238E27FC236}">
                <a16:creationId xmlns:a16="http://schemas.microsoft.com/office/drawing/2014/main" xmlns="" id="{22B64D72-C128-4FD6-8271-9E40D1FB9696}"/>
              </a:ext>
            </a:extLst>
          </p:cNvPr>
          <p:cNvSpPr>
            <a:spLocks noGrp="1"/>
          </p:cNvSpPr>
          <p:nvPr>
            <p:ph idx="1"/>
          </p:nvPr>
        </p:nvSpPr>
        <p:spPr>
          <a:xfrm>
            <a:off x="5315874" y="641997"/>
            <a:ext cx="6229604" cy="5574006"/>
          </a:xfrm>
        </p:spPr>
        <p:txBody>
          <a:bodyPr anchor="ctr">
            <a:normAutofit/>
          </a:bodyPr>
          <a:lstStyle/>
          <a:p>
            <a:pPr algn="r" rtl="1">
              <a:lnSpc>
                <a:spcPct val="100000"/>
              </a:lnSpc>
            </a:pPr>
            <a:r>
              <a:rPr lang="he-IL" sz="2800" b="1" dirty="0"/>
              <a:t>הכנסת</a:t>
            </a:r>
            <a:r>
              <a:rPr lang="he-IL" sz="2800" dirty="0"/>
              <a:t> היא בית הנבחרים, הפרלמנט, בישראל ומונה 120 חברים. </a:t>
            </a:r>
            <a:endParaRPr lang="en-US" sz="2800" i="1" dirty="0"/>
          </a:p>
          <a:p>
            <a:pPr algn="r" rtl="1">
              <a:lnSpc>
                <a:spcPct val="100000"/>
              </a:lnSpc>
            </a:pPr>
            <a:r>
              <a:rPr lang="he-IL" sz="2800" dirty="0"/>
              <a:t>היא מייצגת את ריבונות האזרחים ואת העמדות השונות בחברה כשתפקידה העיקרי הוא חקיקת חוקים, מכוננת את הממשלה ומוסמכת להצביע אי אמון בממשלה. </a:t>
            </a:r>
            <a:endParaRPr lang="en-US" sz="2800" i="1" dirty="0"/>
          </a:p>
          <a:p>
            <a:pPr algn="r" rtl="1">
              <a:lnSpc>
                <a:spcPct val="100000"/>
              </a:lnSpc>
            </a:pPr>
            <a:r>
              <a:rPr lang="he-IL" sz="2800" dirty="0"/>
              <a:t>הכנסת מהווה מנגנון פיקוח פורמאלי שמפקח ומבקר את מדיניותה ופעולותיה של הרשות המבצעת (ע"י אופוזיציה, ועדות, אישור תקציב, כלים פרלמנטריים). </a:t>
            </a:r>
            <a:endParaRPr lang="en-US" sz="2800" i="1" dirty="0"/>
          </a:p>
          <a:p>
            <a:pPr algn="r">
              <a:lnSpc>
                <a:spcPct val="100000"/>
              </a:lnSpc>
            </a:pPr>
            <a:endParaRPr lang="he-IL" sz="2800" dirty="0"/>
          </a:p>
        </p:txBody>
      </p:sp>
      <p:sp>
        <p:nvSpPr>
          <p:cNvPr id="73" name="sketchy content container">
            <a:extLst>
              <a:ext uri="{FF2B5EF4-FFF2-40B4-BE49-F238E27FC236}">
                <a16:creationId xmlns:a16="http://schemas.microsoft.com/office/drawing/2014/main" xmlns="" id="{E0C43A58-225D-452D-8185-0D89D1EED8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1336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410BC22-EED8-428D-A070-5AC011FFF34E}"/>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תפקידי הכנסת: מחוקקת</a:t>
            </a:r>
          </a:p>
        </p:txBody>
      </p:sp>
      <p:sp>
        <p:nvSpPr>
          <p:cNvPr id="11"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95ECFD"/>
          </a:solidFill>
          <a:ln w="38100" cap="rnd">
            <a:solidFill>
              <a:srgbClr val="95ECFD"/>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0CD08BD-5FC6-4CBB-B159-C0B2FE2331B4}"/>
              </a:ext>
            </a:extLst>
          </p:cNvPr>
          <p:cNvSpPr>
            <a:spLocks noGrp="1"/>
          </p:cNvSpPr>
          <p:nvPr>
            <p:ph idx="1"/>
          </p:nvPr>
        </p:nvSpPr>
        <p:spPr>
          <a:xfrm>
            <a:off x="5297762" y="2706624"/>
            <a:ext cx="6251110" cy="3483864"/>
          </a:xfrm>
        </p:spPr>
        <p:txBody>
          <a:bodyPr>
            <a:normAutofit/>
          </a:bodyPr>
          <a:lstStyle/>
          <a:p>
            <a:pPr marL="0" indent="0" algn="r" rtl="1">
              <a:buNone/>
            </a:pPr>
            <a:r>
              <a:rPr lang="he-IL" dirty="0"/>
              <a:t>הכנסת היא המוסד היחיד שבסמכותו </a:t>
            </a:r>
            <a:r>
              <a:rPr lang="he-IL" b="1" u="sng" dirty="0"/>
              <a:t>לחוקק חוקים</a:t>
            </a:r>
            <a:r>
              <a:rPr lang="he-IL" dirty="0"/>
              <a:t>. התקנות, ההוראות של הדרגים המבצעיים וכו' – כולם כפופים לחוקי הכנסת. חוקי הכנסת נקראים "חקיקה ראשית".</a:t>
            </a:r>
            <a:endParaRPr lang="en-US" i="1" dirty="0"/>
          </a:p>
          <a:p>
            <a:pPr algn="r"/>
            <a:endParaRPr lang="he-IL" dirty="0"/>
          </a:p>
        </p:txBody>
      </p:sp>
      <p:pic>
        <p:nvPicPr>
          <p:cNvPr id="4" name="Picture 2" descr="group of people sitting on chairs">
            <a:extLst>
              <a:ext uri="{FF2B5EF4-FFF2-40B4-BE49-F238E27FC236}">
                <a16:creationId xmlns:a16="http://schemas.microsoft.com/office/drawing/2014/main" xmlns="" id="{C5C6B7A5-E1F5-48CC-8D81-7401DD4081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361" r="24120"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97720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410BC22-EED8-428D-A070-5AC011FFF34E}"/>
              </a:ext>
            </a:extLst>
          </p:cNvPr>
          <p:cNvSpPr>
            <a:spLocks noGrp="1"/>
          </p:cNvSpPr>
          <p:nvPr>
            <p:ph type="title"/>
          </p:nvPr>
        </p:nvSpPr>
        <p:spPr>
          <a:xfrm>
            <a:off x="4654296" y="329184"/>
            <a:ext cx="6894576" cy="1783080"/>
          </a:xfrm>
        </p:spPr>
        <p:txBody>
          <a:bodyPr anchor="b">
            <a:normAutofit/>
          </a:bodyPr>
          <a:lstStyle/>
          <a:p>
            <a:pPr>
              <a:lnSpc>
                <a:spcPct val="90000"/>
              </a:lnSpc>
            </a:pPr>
            <a:r>
              <a:rPr lang="he-IL" sz="6100"/>
              <a:t>תפקידי הכנסת: מכוננת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7E67A"/>
          </a:solidFill>
          <a:ln w="38100" cap="rnd">
            <a:solidFill>
              <a:srgbClr val="E7E67A"/>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0CD08BD-5FC6-4CBB-B159-C0B2FE2331B4}"/>
              </a:ext>
            </a:extLst>
          </p:cNvPr>
          <p:cNvSpPr>
            <a:spLocks noGrp="1"/>
          </p:cNvSpPr>
          <p:nvPr>
            <p:ph idx="1"/>
          </p:nvPr>
        </p:nvSpPr>
        <p:spPr>
          <a:xfrm>
            <a:off x="4654296" y="2706624"/>
            <a:ext cx="6894576" cy="3483864"/>
          </a:xfrm>
        </p:spPr>
        <p:txBody>
          <a:bodyPr>
            <a:normAutofit/>
          </a:bodyPr>
          <a:lstStyle/>
          <a:p>
            <a:pPr algn="r" rtl="1"/>
            <a:r>
              <a:rPr lang="he-IL" dirty="0"/>
              <a:t>בתפקיד הכנסת </a:t>
            </a:r>
            <a:r>
              <a:rPr lang="he-IL" b="1" u="sng" dirty="0"/>
              <a:t>לכונן חוקה</a:t>
            </a:r>
            <a:r>
              <a:rPr lang="he-IL" dirty="0"/>
              <a:t> כלומר: לכתוב חוקה. זאת עפ"י מגילת העצמאות שמעניקה לה את הסמכות הזו.</a:t>
            </a:r>
            <a:endParaRPr lang="en-US" i="1" dirty="0"/>
          </a:p>
          <a:p>
            <a:pPr algn="r" rtl="1"/>
            <a:r>
              <a:rPr lang="he-IL" dirty="0"/>
              <a:t>מכוננת את הממשלה ומוסמכת להצביע אי אמון בממשלה.</a:t>
            </a:r>
            <a:endParaRPr lang="en-US" i="1" dirty="0"/>
          </a:p>
          <a:p>
            <a:pPr algn="r"/>
            <a:endParaRPr lang="he-IL" dirty="0"/>
          </a:p>
        </p:txBody>
      </p:sp>
      <p:pic>
        <p:nvPicPr>
          <p:cNvPr id="17410" name="Picture 2" descr="פעילות בנושא מדיניות החוץ">
            <a:extLst>
              <a:ext uri="{FF2B5EF4-FFF2-40B4-BE49-F238E27FC236}">
                <a16:creationId xmlns:a16="http://schemas.microsoft.com/office/drawing/2014/main" xmlns="" id="{EDEA572E-17A3-40EE-979E-9F3547E54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069" r="34079" b="1"/>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84678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0"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410BC22-EED8-428D-A070-5AC011FFF34E}"/>
              </a:ext>
            </a:extLst>
          </p:cNvPr>
          <p:cNvSpPr>
            <a:spLocks noGrp="1"/>
          </p:cNvSpPr>
          <p:nvPr>
            <p:ph type="title"/>
          </p:nvPr>
        </p:nvSpPr>
        <p:spPr>
          <a:xfrm>
            <a:off x="640080" y="325369"/>
            <a:ext cx="4368602" cy="1956841"/>
          </a:xfrm>
        </p:spPr>
        <p:txBody>
          <a:bodyPr anchor="b">
            <a:normAutofit/>
          </a:bodyPr>
          <a:lstStyle/>
          <a:p>
            <a:pPr>
              <a:lnSpc>
                <a:spcPct val="90000"/>
              </a:lnSpc>
            </a:pPr>
            <a:r>
              <a:rPr lang="he-IL" sz="5100"/>
              <a:t>תפקידי הכנסת: מפקחת</a:t>
            </a:r>
          </a:p>
        </p:txBody>
      </p:sp>
      <p:sp>
        <p:nvSpPr>
          <p:cNvPr id="19461"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5AC6C"/>
          </a:solidFill>
          <a:ln w="38100" cap="rnd">
            <a:solidFill>
              <a:srgbClr val="D5AC6C"/>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0CD08BD-5FC6-4CBB-B159-C0B2FE2331B4}"/>
              </a:ext>
            </a:extLst>
          </p:cNvPr>
          <p:cNvSpPr>
            <a:spLocks noGrp="1"/>
          </p:cNvSpPr>
          <p:nvPr>
            <p:ph idx="1"/>
          </p:nvPr>
        </p:nvSpPr>
        <p:spPr>
          <a:xfrm>
            <a:off x="640080" y="2872899"/>
            <a:ext cx="4243589" cy="3320668"/>
          </a:xfrm>
        </p:spPr>
        <p:txBody>
          <a:bodyPr>
            <a:normAutofit/>
          </a:bodyPr>
          <a:lstStyle/>
          <a:p>
            <a:pPr marL="0" indent="0" algn="r" rtl="1">
              <a:lnSpc>
                <a:spcPct val="100000"/>
              </a:lnSpc>
              <a:buNone/>
            </a:pPr>
            <a:r>
              <a:rPr lang="he-IL" sz="2500" dirty="0"/>
              <a:t>הכנסת </a:t>
            </a:r>
            <a:r>
              <a:rPr lang="he-IL" sz="2500" b="1" u="sng" dirty="0"/>
              <a:t>מפקחת על עבודת הממשלה ומבקרת אותה</a:t>
            </a:r>
            <a:r>
              <a:rPr lang="he-IL" sz="2500" dirty="0"/>
              <a:t>. היא בודקת את התנהלות ראש הממשלה והשרים, באמצעות עבודת המליאה ועבודת ועדות הכנסת. בסמכות הכנסת להקים ועדת בדיקה מיוחדת ("ועדה פרלמנטרית").</a:t>
            </a:r>
            <a:endParaRPr lang="en-US" sz="2500" i="1" dirty="0"/>
          </a:p>
          <a:p>
            <a:pPr algn="r" rtl="1">
              <a:lnSpc>
                <a:spcPct val="100000"/>
              </a:lnSpc>
            </a:pPr>
            <a:endParaRPr lang="he-IL" sz="2500" dirty="0"/>
          </a:p>
        </p:txBody>
      </p:sp>
      <p:pic>
        <p:nvPicPr>
          <p:cNvPr id="19458" name="Picture 2" descr="ויכוח סוער ונמוך במיוחד בוועדת הכספים סביב חוק קק&quot;ל - גלובס">
            <a:extLst>
              <a:ext uri="{FF2B5EF4-FFF2-40B4-BE49-F238E27FC236}">
                <a16:creationId xmlns:a16="http://schemas.microsoft.com/office/drawing/2014/main" xmlns="" id="{363C5872-DFCD-47A4-9000-14F0C660B5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69" r="23683"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73682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780828F8-057C-4AD1-B4C0-1081E4CDB4A5}"/>
              </a:ext>
            </a:extLst>
          </p:cNvPr>
          <p:cNvSpPr>
            <a:spLocks noGrp="1"/>
          </p:cNvSpPr>
          <p:nvPr>
            <p:ph type="title"/>
          </p:nvPr>
        </p:nvSpPr>
        <p:spPr>
          <a:xfrm>
            <a:off x="0" y="226504"/>
            <a:ext cx="5578679" cy="2282472"/>
          </a:xfrm>
        </p:spPr>
        <p:txBody>
          <a:bodyPr anchor="b">
            <a:normAutofit/>
          </a:bodyPr>
          <a:lstStyle/>
          <a:p>
            <a:pPr algn="ctr" rtl="1">
              <a:lnSpc>
                <a:spcPct val="90000"/>
              </a:lnSpc>
            </a:pPr>
            <a:r>
              <a:rPr lang="he-IL" sz="3600" b="1" dirty="0"/>
              <a:t>חוק יום הזיכרון </a:t>
            </a:r>
            <a:br>
              <a:rPr lang="he-IL" sz="3600" b="1" dirty="0"/>
            </a:br>
            <a:r>
              <a:rPr lang="he-IL" sz="3600" b="1" dirty="0"/>
              <a:t>לשואה ולגבורה</a:t>
            </a:r>
            <a:r>
              <a:rPr lang="en-US" sz="3600" b="1" dirty="0"/>
              <a:t/>
            </a:r>
            <a:br>
              <a:rPr lang="en-US" sz="3600" b="1" dirty="0"/>
            </a:br>
            <a:r>
              <a:rPr lang="he-IL" sz="3600" b="1" dirty="0"/>
              <a:t>וחוק לעשיית דין בנאצים ובעוזריהם</a:t>
            </a:r>
            <a:endParaRPr lang="he-IL" sz="3600" dirty="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B4BBA811-CAED-4D01-9666-9F62B0382D04}"/>
              </a:ext>
            </a:extLst>
          </p:cNvPr>
          <p:cNvSpPr>
            <a:spLocks noGrp="1"/>
          </p:cNvSpPr>
          <p:nvPr>
            <p:ph idx="1"/>
          </p:nvPr>
        </p:nvSpPr>
        <p:spPr>
          <a:xfrm>
            <a:off x="192947" y="2795800"/>
            <a:ext cx="4991449" cy="4007336"/>
          </a:xfrm>
        </p:spPr>
        <p:txBody>
          <a:bodyPr>
            <a:normAutofit fontScale="92500"/>
          </a:bodyPr>
          <a:lstStyle/>
          <a:p>
            <a:pPr lvl="0" algn="r" rtl="1">
              <a:lnSpc>
                <a:spcPct val="100000"/>
              </a:lnSpc>
            </a:pPr>
            <a:r>
              <a:rPr lang="he-IL" sz="2400" dirty="0"/>
              <a:t>חוק יום הזיכרון לשואה ולגבורה  קובע את יום כ"ז בניסן כיום הזיכרון לשואה ולגבורה, לזכר הנרצחים במאורעות השואה בשנים 1933-1945. החוק מבטא את הזיקה של מדינת ישראל להיסטוריה של העם היהודי.</a:t>
            </a:r>
            <a:endParaRPr lang="en-US" sz="2400" i="1" dirty="0"/>
          </a:p>
          <a:p>
            <a:pPr lvl="0" algn="r" rtl="1">
              <a:lnSpc>
                <a:spcPct val="100000"/>
              </a:lnSpc>
            </a:pPr>
            <a:r>
              <a:rPr lang="he-IL" sz="2400" dirty="0"/>
              <a:t>חוק לעשיית דין בנאצים ובעוזריהם קובע כללי ענישה ייחודיים (כולל עונש מוות) עפ"י פשעי הנאצים למרות שנעשו לפני הקמת המדינה ומחוץ לגבולותיה. הענישה מתייחסת לפשעים שנעשו נגד העם היהודי.</a:t>
            </a:r>
            <a:endParaRPr lang="en-US" sz="2400" i="1" dirty="0"/>
          </a:p>
        </p:txBody>
      </p:sp>
      <p:pic>
        <p:nvPicPr>
          <p:cNvPr id="1026" name="Picture 2" descr="grayscale photo of wooden fence">
            <a:extLst>
              <a:ext uri="{FF2B5EF4-FFF2-40B4-BE49-F238E27FC236}">
                <a16:creationId xmlns:a16="http://schemas.microsoft.com/office/drawing/2014/main" xmlns="" id="{B365EA1D-3448-4434-B8E1-47763A4D57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17" r="4930"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97141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410BC22-EED8-428D-A070-5AC011FFF34E}"/>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תפקידי הכנסת: בוחרת</a:t>
            </a:r>
          </a:p>
        </p:txBody>
      </p:sp>
      <p:sp>
        <p:nvSpPr>
          <p:cNvPr id="75"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9FF6B"/>
          </a:solidFill>
          <a:ln w="38100" cap="rnd">
            <a:solidFill>
              <a:srgbClr val="F9FF6B"/>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0CD08BD-5FC6-4CBB-B159-C0B2FE2331B4}"/>
              </a:ext>
            </a:extLst>
          </p:cNvPr>
          <p:cNvSpPr>
            <a:spLocks noGrp="1"/>
          </p:cNvSpPr>
          <p:nvPr>
            <p:ph idx="1"/>
          </p:nvPr>
        </p:nvSpPr>
        <p:spPr>
          <a:xfrm>
            <a:off x="5297762" y="2706624"/>
            <a:ext cx="6251110" cy="3483864"/>
          </a:xfrm>
        </p:spPr>
        <p:txBody>
          <a:bodyPr>
            <a:normAutofit/>
          </a:bodyPr>
          <a:lstStyle/>
          <a:p>
            <a:pPr marL="0" indent="0" algn="r" rtl="1">
              <a:buNone/>
            </a:pPr>
            <a:r>
              <a:rPr lang="he-IL" dirty="0"/>
              <a:t>הכנסת </a:t>
            </a:r>
            <a:r>
              <a:rPr lang="he-IL" b="1" u="sng" dirty="0"/>
              <a:t>בוחרת</a:t>
            </a:r>
            <a:r>
              <a:rPr lang="he-IL" dirty="0"/>
              <a:t> את נשיא המדינה (ברוב של 80 חברים), את מבקר המדינה (ברוב של 61 חברים), ומאשרת את מינוי השרים וראש הממשלה.</a:t>
            </a:r>
            <a:endParaRPr lang="en-US" i="1" dirty="0"/>
          </a:p>
          <a:p>
            <a:pPr algn="r" rtl="1"/>
            <a:endParaRPr lang="he-IL" dirty="0"/>
          </a:p>
        </p:txBody>
      </p:sp>
      <p:pic>
        <p:nvPicPr>
          <p:cNvPr id="20484" name="Picture 4" descr="בחירת בעלי תפקידים">
            <a:extLst>
              <a:ext uri="{FF2B5EF4-FFF2-40B4-BE49-F238E27FC236}">
                <a16:creationId xmlns:a16="http://schemas.microsoft.com/office/drawing/2014/main" xmlns="" id="{20B99EE0-D5A0-484B-9D46-31F3094FA5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92" r="34247"/>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31215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410BC22-EED8-428D-A070-5AC011FFF34E}"/>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תפקידי הכנסת: מייצגת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B6B871"/>
          </a:solidFill>
          <a:ln w="38100" cap="rnd">
            <a:solidFill>
              <a:srgbClr val="B6B87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0CD08BD-5FC6-4CBB-B159-C0B2FE2331B4}"/>
              </a:ext>
            </a:extLst>
          </p:cNvPr>
          <p:cNvSpPr>
            <a:spLocks noGrp="1"/>
          </p:cNvSpPr>
          <p:nvPr>
            <p:ph idx="1"/>
          </p:nvPr>
        </p:nvSpPr>
        <p:spPr>
          <a:xfrm>
            <a:off x="5297762" y="2706624"/>
            <a:ext cx="6251110" cy="3483864"/>
          </a:xfrm>
        </p:spPr>
        <p:txBody>
          <a:bodyPr>
            <a:normAutofit/>
          </a:bodyPr>
          <a:lstStyle/>
          <a:p>
            <a:pPr marL="0" indent="0" algn="r" rtl="1">
              <a:buNone/>
            </a:pPr>
            <a:r>
              <a:rPr lang="he-IL" dirty="0"/>
              <a:t>הכנסת היא המקום </a:t>
            </a:r>
            <a:r>
              <a:rPr lang="he-IL" b="1" u="sng" dirty="0"/>
              <a:t>המייצג את דעות האזרחים</a:t>
            </a:r>
            <a:r>
              <a:rPr lang="he-IL" dirty="0"/>
              <a:t> באמצעות המנגנונים המפלגתיים</a:t>
            </a:r>
            <a:endParaRPr lang="en-US" i="1" dirty="0"/>
          </a:p>
          <a:p>
            <a:pPr algn="r" rtl="1"/>
            <a:endParaRPr lang="he-IL" dirty="0"/>
          </a:p>
        </p:txBody>
      </p:sp>
      <p:pic>
        <p:nvPicPr>
          <p:cNvPr id="21506" name="Picture 2" descr="לא מגיעים לשימוע: המנכ&quot;לים מצפצפים על ועדות הכנסת - כלכליסט">
            <a:extLst>
              <a:ext uri="{FF2B5EF4-FFF2-40B4-BE49-F238E27FC236}">
                <a16:creationId xmlns:a16="http://schemas.microsoft.com/office/drawing/2014/main" xmlns="" id="{D1EB1891-6C8E-4962-9E6F-1506AC48D2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52" r="3369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5368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CA88FE26-5A3A-4AD9-829B-D6FBC1ADED82}"/>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חלוקת הכוח בכנסת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3DD6EA"/>
          </a:solidFill>
          <a:ln w="38100" cap="rnd">
            <a:solidFill>
              <a:srgbClr val="3DD6EA"/>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76F0AB9A-0BDA-4BEB-A0C3-92E9B61C0013}"/>
              </a:ext>
            </a:extLst>
          </p:cNvPr>
          <p:cNvSpPr>
            <a:spLocks noGrp="1"/>
          </p:cNvSpPr>
          <p:nvPr>
            <p:ph idx="1"/>
          </p:nvPr>
        </p:nvSpPr>
        <p:spPr>
          <a:xfrm>
            <a:off x="4562375" y="2706623"/>
            <a:ext cx="7430703" cy="3973309"/>
          </a:xfrm>
        </p:spPr>
        <p:txBody>
          <a:bodyPr>
            <a:normAutofit/>
          </a:bodyPr>
          <a:lstStyle/>
          <a:p>
            <a:pPr algn="r" rtl="1">
              <a:lnSpc>
                <a:spcPct val="100000"/>
              </a:lnSpc>
            </a:pPr>
            <a:r>
              <a:rPr lang="he-IL" sz="2400" b="1" dirty="0"/>
              <a:t>קואליציה (יַחְדָה)</a:t>
            </a:r>
            <a:r>
              <a:rPr lang="he-IL" sz="2400" dirty="0"/>
              <a:t> - מספר סיעות בכנסת שמהוות יחד רוב של חברי הכנסת בפרלמנט ומהוות את בסיס התמיכה של הממשלה בפרלמנט. הקואליציה מבוססת על הסכמים קואליציוניים בין הסיעות המרכיבות אותה.</a:t>
            </a:r>
            <a:endParaRPr lang="en-US" sz="2400" i="1" dirty="0"/>
          </a:p>
          <a:p>
            <a:pPr algn="r" rtl="1">
              <a:lnSpc>
                <a:spcPct val="100000"/>
              </a:lnSpc>
            </a:pPr>
            <a:r>
              <a:rPr lang="he-IL" sz="2400" b="1" dirty="0"/>
              <a:t>אופוזיציה (נַגְדָה)</a:t>
            </a:r>
            <a:r>
              <a:rPr lang="he-IL" sz="2400" dirty="0"/>
              <a:t> - סיעות הפרלמנט שאינן שותפות בממשלה. מספר החברים באופוזיציה קטן בדרך כלל ממספר חברי הקואליציה וממחצית חברי הפרלמנט (למעט במצבים של ממשלת מעבר). תפקידי האופוזיציה: (1) לבקר את השלטון ולפקח עליו וכמו-כן להציג  לו חלופה. (2). ליטול חלק בחקיקה ובוועדות הכנסת.</a:t>
            </a:r>
            <a:endParaRPr lang="en-US" sz="2400" i="1" dirty="0"/>
          </a:p>
        </p:txBody>
      </p:sp>
      <p:pic>
        <p:nvPicPr>
          <p:cNvPr id="22530" name="Picture 2" descr="קואליציה רחבה, אופוזיציה בצרה: 26 ח&quot;כים בלבד">
            <a:extLst>
              <a:ext uri="{FF2B5EF4-FFF2-40B4-BE49-F238E27FC236}">
                <a16:creationId xmlns:a16="http://schemas.microsoft.com/office/drawing/2014/main" xmlns="" id="{5339DB11-A947-4000-B30E-D57E94A4DC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53" r="8766" b="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27477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FE66292E-8AA6-493D-9535-070380668210}"/>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dirty="0"/>
              <a:t>עבודת הכנסת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3F78B9"/>
          </a:solidFill>
          <a:ln w="38100" cap="rnd">
            <a:solidFill>
              <a:srgbClr val="3F78B9"/>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769585A-63CD-423C-9876-E9C3C1560F4F}"/>
              </a:ext>
            </a:extLst>
          </p:cNvPr>
          <p:cNvSpPr>
            <a:spLocks noGrp="1"/>
          </p:cNvSpPr>
          <p:nvPr>
            <p:ph idx="1"/>
          </p:nvPr>
        </p:nvSpPr>
        <p:spPr>
          <a:xfrm>
            <a:off x="125128" y="2591271"/>
            <a:ext cx="5186574" cy="4147856"/>
          </a:xfrm>
        </p:spPr>
        <p:txBody>
          <a:bodyPr>
            <a:normAutofit lnSpcReduction="10000"/>
          </a:bodyPr>
          <a:lstStyle/>
          <a:p>
            <a:pPr marL="0" indent="0" algn="r" rtl="1">
              <a:lnSpc>
                <a:spcPct val="100000"/>
              </a:lnSpc>
              <a:buNone/>
            </a:pPr>
            <a:r>
              <a:rPr lang="he-IL" sz="1800" b="1" dirty="0"/>
              <a:t>בוועדות הכנסת</a:t>
            </a:r>
            <a:endParaRPr lang="en-US" sz="1800" b="1" dirty="0"/>
          </a:p>
          <a:p>
            <a:pPr algn="r" rtl="1">
              <a:lnSpc>
                <a:spcPct val="100000"/>
              </a:lnSpc>
            </a:pPr>
            <a:r>
              <a:rPr lang="he-IL" sz="1800" dirty="0"/>
              <a:t>חלק עיקרי מעבודת חברי הכנסת הוא השתתפות בדיוני ועדות הכנסת (הייצוג בוועדות נקבע על פי היחס של ייצוג הסיעות בכנסת ולסיעות הקואליציה יש רוב בוועדות).</a:t>
            </a:r>
            <a:endParaRPr lang="en-US" sz="1800" i="1" dirty="0"/>
          </a:p>
          <a:p>
            <a:pPr algn="r" rtl="1">
              <a:lnSpc>
                <a:spcPct val="100000"/>
              </a:lnSpc>
            </a:pPr>
            <a:r>
              <a:rPr lang="he-IL" sz="1800" dirty="0"/>
              <a:t>הוועדות (חלקן קבועות וחלקן מיוחדות) דנות בתחומים מוגדרים (למשל: כספים, כלכלה, חינוך, עבודה רווחה ובריאות, מעמד האישה).</a:t>
            </a:r>
            <a:endParaRPr lang="en-US" sz="1800" i="1" dirty="0"/>
          </a:p>
          <a:p>
            <a:pPr algn="r" rtl="1">
              <a:lnSpc>
                <a:spcPct val="100000"/>
              </a:lnSpc>
            </a:pPr>
            <a:r>
              <a:rPr lang="he-IL" sz="1800" dirty="0"/>
              <a:t>נושאי הדיונים (חובה לזכור שתי דוגמאות): דיון על פרטי הצעות חוק וניסוח שלהן, אישור חקיקת משנה, דיון עם אנשי מקצוע וכל עניין אחר אשר נמסר לדיונה ע"י הכנסת.</a:t>
            </a:r>
            <a:endParaRPr lang="en-US" sz="1800" i="1" dirty="0"/>
          </a:p>
          <a:p>
            <a:pPr algn="r" rtl="1">
              <a:lnSpc>
                <a:spcPct val="100000"/>
              </a:lnSpc>
            </a:pPr>
            <a:r>
              <a:rPr lang="he-IL" sz="1800" dirty="0"/>
              <a:t>תפקיד: ייעול העבודה הפרלמנטארית (בירור פרטים, היוועצות מומחים, שיתוף ציבור)</a:t>
            </a:r>
            <a:endParaRPr lang="en-US" sz="1800" i="1" dirty="0"/>
          </a:p>
        </p:txBody>
      </p:sp>
      <p:pic>
        <p:nvPicPr>
          <p:cNvPr id="23554" name="Picture 2" descr="אחרי שעות ארוכות של דיונים: ועדת הכנסת אישרה העברות תקציביות">
            <a:extLst>
              <a:ext uri="{FF2B5EF4-FFF2-40B4-BE49-F238E27FC236}">
                <a16:creationId xmlns:a16="http://schemas.microsoft.com/office/drawing/2014/main" xmlns="" id="{36ED2FB1-AAA5-41FE-B0DC-5F33734F45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04" r="2874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72821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95ECFD"/>
          </a:solidFill>
          <a:ln w="38100" cap="rnd">
            <a:solidFill>
              <a:srgbClr val="95ECFD"/>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4BB7271C-6CB7-47B1-AD02-8A4BC88B5F34}"/>
              </a:ext>
            </a:extLst>
          </p:cNvPr>
          <p:cNvSpPr>
            <a:spLocks noGrp="1"/>
          </p:cNvSpPr>
          <p:nvPr>
            <p:ph idx="1"/>
          </p:nvPr>
        </p:nvSpPr>
        <p:spPr>
          <a:xfrm>
            <a:off x="144380" y="2872899"/>
            <a:ext cx="5165798" cy="3846978"/>
          </a:xfrm>
        </p:spPr>
        <p:txBody>
          <a:bodyPr>
            <a:normAutofit lnSpcReduction="10000"/>
          </a:bodyPr>
          <a:lstStyle/>
          <a:p>
            <a:pPr marL="0" indent="0" algn="r" rtl="1">
              <a:lnSpc>
                <a:spcPct val="100000"/>
              </a:lnSpc>
              <a:buNone/>
            </a:pPr>
            <a:r>
              <a:rPr lang="he-IL" sz="2400" b="1" dirty="0"/>
              <a:t>במליאת הכנסת</a:t>
            </a:r>
            <a:endParaRPr lang="en-US" sz="2400" b="1" dirty="0"/>
          </a:p>
          <a:p>
            <a:pPr lvl="0" algn="r" rtl="1">
              <a:lnSpc>
                <a:spcPct val="100000"/>
              </a:lnSpc>
            </a:pPr>
            <a:r>
              <a:rPr lang="he-IL" sz="2400" dirty="0"/>
              <a:t>הגוף המרכזי בו נעשית עבודת הכנסת ובו מתקבלות מרבית ההחלטות וחברים בו 120 חברי הכנסת. </a:t>
            </a:r>
            <a:endParaRPr lang="en-US" sz="2400" i="1" dirty="0"/>
          </a:p>
          <a:p>
            <a:pPr lvl="0" algn="r" rtl="1">
              <a:lnSpc>
                <a:spcPct val="100000"/>
              </a:lnSpc>
            </a:pPr>
            <a:r>
              <a:rPr lang="he-IL" sz="2400" dirty="0"/>
              <a:t>דיוני המליאה מתקיימים באולם המליאה וההחלטות מתקבלות ברוב קולות של חברי הכנסת הנוכחים בדיון (אלא אם נדרש רוב מיוחד). </a:t>
            </a:r>
            <a:endParaRPr lang="en-US" sz="2400" i="1" dirty="0"/>
          </a:p>
          <a:p>
            <a:pPr lvl="0" algn="r" rtl="1">
              <a:lnSpc>
                <a:spcPct val="100000"/>
              </a:lnSpc>
            </a:pPr>
            <a:r>
              <a:rPr lang="he-IL" sz="2400" dirty="0"/>
              <a:t>במליאה נדונים הצעה לסדר היום, שאילתה, הצעת חוק או הצעת אי אמון.</a:t>
            </a:r>
            <a:endParaRPr lang="en-US" sz="2400" i="1" dirty="0"/>
          </a:p>
          <a:p>
            <a:pPr algn="r">
              <a:lnSpc>
                <a:spcPct val="100000"/>
              </a:lnSpc>
            </a:pPr>
            <a:endParaRPr lang="he-IL" sz="2400" dirty="0"/>
          </a:p>
        </p:txBody>
      </p:sp>
      <p:pic>
        <p:nvPicPr>
          <p:cNvPr id="4" name="Picture 2" descr="group of people sitting on chairs">
            <a:extLst>
              <a:ext uri="{FF2B5EF4-FFF2-40B4-BE49-F238E27FC236}">
                <a16:creationId xmlns:a16="http://schemas.microsoft.com/office/drawing/2014/main" xmlns="" id="{8905A3C5-00E1-4A6F-A105-154B185CF3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66" r="1302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5946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xmlns="" id="{AF05F4E0-CFAE-4DCE-90C9-27FBECBE2A5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56260" y="380010"/>
            <a:ext cx="11554691" cy="6175169"/>
          </a:xfrm>
          <a:prstGeom prst="rect">
            <a:avLst/>
          </a:prstGeom>
        </p:spPr>
      </p:pic>
    </p:spTree>
    <p:extLst>
      <p:ext uri="{BB962C8B-B14F-4D97-AF65-F5344CB8AC3E}">
        <p14:creationId xmlns:p14="http://schemas.microsoft.com/office/powerpoint/2010/main" val="205705320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A9D2268A-D939-4E78-91B6-6C7E46406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נתניהו הודיע על מינוי שרים חדשים בעקבות התפטרותו מתפקידיו כשר ...">
            <a:extLst>
              <a:ext uri="{FF2B5EF4-FFF2-40B4-BE49-F238E27FC236}">
                <a16:creationId xmlns:a16="http://schemas.microsoft.com/office/drawing/2014/main" xmlns="" id="{E2BD4870-F366-4DCC-8BAC-1A79AFB07F88}"/>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xmlns="" id="{19E0AD02-50F6-4273-B934-108153F8BE19}"/>
              </a:ext>
            </a:extLst>
          </p:cNvPr>
          <p:cNvSpPr>
            <a:spLocks noGrp="1"/>
          </p:cNvSpPr>
          <p:nvPr>
            <p:ph type="title"/>
          </p:nvPr>
        </p:nvSpPr>
        <p:spPr>
          <a:xfrm>
            <a:off x="640080" y="853673"/>
            <a:ext cx="4023360" cy="5004794"/>
          </a:xfrm>
        </p:spPr>
        <p:txBody>
          <a:bodyPr>
            <a:normAutofit/>
          </a:bodyPr>
          <a:lstStyle/>
          <a:p>
            <a:r>
              <a:rPr lang="he-IL" sz="7200"/>
              <a:t>הרשות המבצעת</a:t>
            </a:r>
          </a:p>
        </p:txBody>
      </p:sp>
      <p:sp>
        <p:nvSpPr>
          <p:cNvPr id="3" name="מציין מיקום תוכן 2">
            <a:extLst>
              <a:ext uri="{FF2B5EF4-FFF2-40B4-BE49-F238E27FC236}">
                <a16:creationId xmlns:a16="http://schemas.microsoft.com/office/drawing/2014/main" xmlns="" id="{ED873C72-3D9B-4925-AE71-66569B3A240D}"/>
              </a:ext>
            </a:extLst>
          </p:cNvPr>
          <p:cNvSpPr>
            <a:spLocks noGrp="1"/>
          </p:cNvSpPr>
          <p:nvPr>
            <p:ph idx="1"/>
          </p:nvPr>
        </p:nvSpPr>
        <p:spPr>
          <a:xfrm>
            <a:off x="5318921" y="772909"/>
            <a:ext cx="6229604" cy="5618265"/>
          </a:xfrm>
        </p:spPr>
        <p:txBody>
          <a:bodyPr anchor="ctr">
            <a:normAutofit fontScale="92500" lnSpcReduction="10000"/>
          </a:bodyPr>
          <a:lstStyle/>
          <a:p>
            <a:pPr algn="r" rtl="1">
              <a:lnSpc>
                <a:spcPct val="100000"/>
              </a:lnSpc>
            </a:pPr>
            <a:r>
              <a:rPr lang="he-IL" dirty="0"/>
              <a:t>הממשלה היא הרשות המבצעת של המדינה והיא אחראית על קביעת מדיניות ויישומה בכל תחומי החיים במדינה. </a:t>
            </a:r>
            <a:endParaRPr lang="en-US" i="1" dirty="0"/>
          </a:p>
          <a:p>
            <a:pPr algn="r" rtl="1">
              <a:lnSpc>
                <a:spcPct val="100000"/>
              </a:lnSpc>
            </a:pPr>
            <a:r>
              <a:rPr lang="he-IL" dirty="0"/>
              <a:t>בתחום החקיקה הממשלה יוזמת הצעות חוק ממשלתיות, עוסקת בחקיקת משנה של צווים ותקנות, קובעת תקנות לשעת חירום. </a:t>
            </a:r>
            <a:endParaRPr lang="en-US" i="1" dirty="0"/>
          </a:p>
          <a:p>
            <a:pPr algn="r" rtl="1">
              <a:lnSpc>
                <a:spcPct val="100000"/>
              </a:lnSpc>
            </a:pPr>
            <a:r>
              <a:rPr lang="he-IL" dirty="0"/>
              <a:t>לממשלה "סמכות שיורית" - לפעול בכל תחום, אלא אם החוק מונע זאת ממנה או מטיל את הסמכות על גורם אחר. הממשלה מכהנת מכוח אמון הכנסת.</a:t>
            </a:r>
            <a:endParaRPr lang="en-US" i="1" dirty="0"/>
          </a:p>
          <a:p>
            <a:pPr algn="r">
              <a:lnSpc>
                <a:spcPct val="100000"/>
              </a:lnSpc>
            </a:pPr>
            <a:endParaRPr lang="he-IL" dirty="0"/>
          </a:p>
        </p:txBody>
      </p:sp>
      <p:sp>
        <p:nvSpPr>
          <p:cNvPr id="73" name="sketchy content container">
            <a:extLst>
              <a:ext uri="{FF2B5EF4-FFF2-40B4-BE49-F238E27FC236}">
                <a16:creationId xmlns:a16="http://schemas.microsoft.com/office/drawing/2014/main" xmlns="" id="{E0C43A58-225D-452D-8185-0D89D1EED8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3796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1CCBEB86-104A-4C65-A199-53AC6AC9E008}"/>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dirty="0"/>
              <a:t>תפקידי הממשלה: </a:t>
            </a:r>
            <a:r>
              <a:rPr lang="he-IL" sz="6100" b="1" dirty="0">
                <a:effectLst>
                  <a:outerShdw blurRad="38100" dist="38100" dir="2700000" algn="tl">
                    <a:srgbClr val="000000">
                      <a:alpha val="43137"/>
                    </a:srgbClr>
                  </a:outerShdw>
                </a:effectLst>
              </a:rPr>
              <a:t>קביעת מדיניות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BB837A"/>
          </a:solidFill>
          <a:ln w="38100" cap="rnd">
            <a:solidFill>
              <a:srgbClr val="BB837A"/>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04213870-16B1-4D2B-B035-29F18B91032F}"/>
              </a:ext>
            </a:extLst>
          </p:cNvPr>
          <p:cNvSpPr>
            <a:spLocks noGrp="1"/>
          </p:cNvSpPr>
          <p:nvPr>
            <p:ph idx="1"/>
          </p:nvPr>
        </p:nvSpPr>
        <p:spPr>
          <a:xfrm>
            <a:off x="5297762" y="2706624"/>
            <a:ext cx="6251110" cy="3483864"/>
          </a:xfrm>
        </p:spPr>
        <p:txBody>
          <a:bodyPr>
            <a:normAutofit/>
          </a:bodyPr>
          <a:lstStyle/>
          <a:p>
            <a:pPr marL="0" indent="0" algn="r" rtl="1">
              <a:buNone/>
            </a:pPr>
            <a:r>
              <a:rPr lang="he-IL" dirty="0"/>
              <a:t>קבלת החלטות והתווית קווי פעולה בתחומים שונים הנמצאים באחריות משרדי הממשלה.</a:t>
            </a:r>
            <a:endParaRPr lang="en-US" i="1" dirty="0"/>
          </a:p>
          <a:p>
            <a:endParaRPr lang="he-IL" dirty="0"/>
          </a:p>
        </p:txBody>
      </p:sp>
      <p:pic>
        <p:nvPicPr>
          <p:cNvPr id="1026" name="Picture 2" descr="man writing on paper">
            <a:extLst>
              <a:ext uri="{FF2B5EF4-FFF2-40B4-BE49-F238E27FC236}">
                <a16:creationId xmlns:a16="http://schemas.microsoft.com/office/drawing/2014/main" xmlns="" id="{96D1D27C-EBF9-437C-B5E3-24748C39F1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94" r="33675"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71910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D785DB57-A6BC-4C02-B5FA-C9F40A184998}"/>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תפקידי הממשלה: סמכות שיורית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BCE8A"/>
          </a:solidFill>
          <a:ln w="38100" cap="rnd">
            <a:solidFill>
              <a:srgbClr val="FBCE8A"/>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D2ABCBA5-DDDD-4E25-B802-D705DE3F8906}"/>
              </a:ext>
            </a:extLst>
          </p:cNvPr>
          <p:cNvSpPr>
            <a:spLocks noGrp="1"/>
          </p:cNvSpPr>
          <p:nvPr>
            <p:ph idx="1"/>
          </p:nvPr>
        </p:nvSpPr>
        <p:spPr>
          <a:xfrm>
            <a:off x="5297762" y="2706624"/>
            <a:ext cx="6251110" cy="3483864"/>
          </a:xfrm>
        </p:spPr>
        <p:txBody>
          <a:bodyPr>
            <a:normAutofit/>
          </a:bodyPr>
          <a:lstStyle/>
          <a:p>
            <a:pPr algn="r" rtl="1">
              <a:lnSpc>
                <a:spcPct val="100000"/>
              </a:lnSpc>
            </a:pPr>
            <a:r>
              <a:rPr lang="he-IL" sz="2700" dirty="0"/>
              <a:t>הממשלה מוסמכת לעשות בשם המדינה כל פעולה שאינה מוטלת בחוק על רשות אחרת (זהו חריג לכלל שהרשות המבצעת מוסמכת לפעול רק בתחומים שהוסמכה לעסוק בהם). </a:t>
            </a:r>
            <a:endParaRPr lang="en-US" sz="2700" i="1" dirty="0"/>
          </a:p>
          <a:p>
            <a:pPr algn="r" rtl="1">
              <a:lnSpc>
                <a:spcPct val="100000"/>
              </a:lnSpc>
            </a:pPr>
            <a:r>
              <a:rPr lang="he-IL" sz="2700" dirty="0"/>
              <a:t>אין לפגוע בזכויות אדם מכוח סמכות שיורית, ולעניין זה נחוצה לכך הסמכה מפורשת בחוק.</a:t>
            </a:r>
            <a:endParaRPr lang="en-US" sz="2700" i="1" dirty="0"/>
          </a:p>
          <a:p>
            <a:pPr algn="r">
              <a:lnSpc>
                <a:spcPct val="100000"/>
              </a:lnSpc>
            </a:pPr>
            <a:endParaRPr lang="he-IL" sz="2700" dirty="0"/>
          </a:p>
        </p:txBody>
      </p:sp>
      <p:pic>
        <p:nvPicPr>
          <p:cNvPr id="2050" name="Picture 2" descr="people in white shirts standing on street during daytime">
            <a:extLst>
              <a:ext uri="{FF2B5EF4-FFF2-40B4-BE49-F238E27FC236}">
                <a16:creationId xmlns:a16="http://schemas.microsoft.com/office/drawing/2014/main" xmlns="" id="{ECBCB00C-C98A-49EF-8BE6-75415783A1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206" r="9463"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51474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8E3D14EB-1397-4935-993F-82C9C2AC7E23}"/>
              </a:ext>
            </a:extLst>
          </p:cNvPr>
          <p:cNvSpPr>
            <a:spLocks noGrp="1"/>
          </p:cNvSpPr>
          <p:nvPr>
            <p:ph type="title"/>
          </p:nvPr>
        </p:nvSpPr>
        <p:spPr>
          <a:xfrm>
            <a:off x="630936" y="639520"/>
            <a:ext cx="3429000" cy="1719072"/>
          </a:xfrm>
        </p:spPr>
        <p:txBody>
          <a:bodyPr anchor="b">
            <a:normAutofit/>
          </a:bodyPr>
          <a:lstStyle/>
          <a:p>
            <a:pPr>
              <a:lnSpc>
                <a:spcPct val="90000"/>
              </a:lnSpc>
            </a:pPr>
            <a:r>
              <a:rPr lang="he-IL" sz="3700"/>
              <a:t>תפקידי הממשלה: חקיקת משנה</a:t>
            </a:r>
          </a:p>
        </p:txBody>
      </p:sp>
      <p:sp>
        <p:nvSpPr>
          <p:cNvPr id="73"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FFF04F"/>
          </a:solidFill>
          <a:ln w="38100" cap="rnd">
            <a:solidFill>
              <a:srgbClr val="FFF04F"/>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573029E2-465E-4EB3-A09F-3C66DCBC61B3}"/>
              </a:ext>
            </a:extLst>
          </p:cNvPr>
          <p:cNvSpPr>
            <a:spLocks noGrp="1"/>
          </p:cNvSpPr>
          <p:nvPr>
            <p:ph idx="1"/>
          </p:nvPr>
        </p:nvSpPr>
        <p:spPr>
          <a:xfrm>
            <a:off x="176169" y="2807768"/>
            <a:ext cx="4303551" cy="3895036"/>
          </a:xfrm>
        </p:spPr>
        <p:txBody>
          <a:bodyPr anchor="t">
            <a:normAutofit lnSpcReduction="10000"/>
          </a:bodyPr>
          <a:lstStyle/>
          <a:p>
            <a:pPr algn="r" rtl="1">
              <a:lnSpc>
                <a:spcPct val="100000"/>
              </a:lnSpc>
            </a:pPr>
            <a:r>
              <a:rPr lang="he-IL" sz="2400" b="1" dirty="0"/>
              <a:t>חקיקת משנה</a:t>
            </a:r>
            <a:r>
              <a:rPr lang="he-IL" sz="2400" dirty="0"/>
              <a:t> – היא חקיקה שנעשית ע"י הרשות המבצעת באמצעות תקנות, צווים, חוקי עזר עירוניים ונועדה לאפשר ביצוע החוק ע"י פירוט העקרונות שנקבעו בחקיקה הראשית. </a:t>
            </a:r>
            <a:endParaRPr lang="en-US" sz="2400" i="1" dirty="0"/>
          </a:p>
          <a:p>
            <a:pPr algn="r" rtl="1">
              <a:lnSpc>
                <a:spcPct val="100000"/>
              </a:lnSpc>
            </a:pPr>
            <a:r>
              <a:rPr lang="he-IL" sz="2400" dirty="0"/>
              <a:t>חקיקת משנה </a:t>
            </a:r>
            <a:r>
              <a:rPr lang="he-IL" sz="2400" b="1" dirty="0"/>
              <a:t>אינה יכולה לסתור חקיקה ראשית</a:t>
            </a:r>
            <a:r>
              <a:rPr lang="he-IL" sz="2400" dirty="0"/>
              <a:t> והיא נתונה לפיקוח של ועדות הכנסת, היא מתפרסמת ברבים ותוקפה כתוקף חוק לכל דבר.</a:t>
            </a:r>
            <a:endParaRPr lang="en-US" sz="2400" i="1" dirty="0"/>
          </a:p>
          <a:p>
            <a:pPr algn="r">
              <a:lnSpc>
                <a:spcPct val="100000"/>
              </a:lnSpc>
            </a:pPr>
            <a:endParaRPr lang="he-IL" sz="2400" dirty="0"/>
          </a:p>
        </p:txBody>
      </p:sp>
      <mc:AlternateContent xmlns:mc="http://schemas.openxmlformats.org/markup-compatibility/2006" xmlns:p14="http://schemas.microsoft.com/office/powerpoint/2010/main">
        <mc:Choice Requires="p14">
          <p:contentPart p14:bwMode="auto" r:id="rId2">
            <p14:nvContentPartPr>
              <p14:cNvPr id="75" name="Ink 74">
                <a:extLst>
                  <a:ext uri="{FF2B5EF4-FFF2-40B4-BE49-F238E27FC236}">
                    <a16:creationId xmlns:a16="http://schemas.microsoft.com/office/drawing/2014/main" xmlns="" id="{070477C5-0410-4E4F-97A1-F84C2465C187}"/>
                  </a:ext>
                  <a:ext uri="{C183D7F6-B498-43B3-948B-1728B52AA6E4}">
                    <adec:decorative xmlns:adec="http://schemas.microsoft.com/office/drawing/2017/decorative" xmlns=""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xmlns="" val="1"/>
                  </p:ext>
                </p:extLst>
              </p14:nvPr>
            </p14:nvContentPartPr>
            <p14:xfrm>
              <a:off x="5755403" y="1971579"/>
              <a:ext cx="360" cy="2160"/>
            </p14:xfrm>
          </p:contentPart>
        </mc:Choice>
        <mc:Fallback xmlns="">
          <p:pic>
            <p:nvPicPr>
              <p: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3074" name="Picture 2" descr="כל התקנות הרשמיות - גדרה היום">
            <a:extLst>
              <a:ext uri="{FF2B5EF4-FFF2-40B4-BE49-F238E27FC236}">
                <a16:creationId xmlns:a16="http://schemas.microsoft.com/office/drawing/2014/main" xmlns="" id="{F6A1E2B8-61BC-4553-9D35-195E1828A95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54296" y="1124883"/>
            <a:ext cx="6903720" cy="4608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81073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Sketchy_SerifHand">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88</TotalTime>
  <Words>6776</Words>
  <Application>Microsoft Office PowerPoint</Application>
  <PresentationFormat>מסך רחב</PresentationFormat>
  <Paragraphs>490</Paragraphs>
  <Slides>113</Slides>
  <Notes>0</Notes>
  <HiddenSlides>0</HiddenSlides>
  <MMClips>0</MMClips>
  <ScaleCrop>false</ScaleCrop>
  <HeadingPairs>
    <vt:vector size="6" baseType="variant">
      <vt:variant>
        <vt:lpstr>גופנים בשימוש</vt:lpstr>
      </vt:variant>
      <vt:variant>
        <vt:i4>10</vt:i4>
      </vt:variant>
      <vt:variant>
        <vt:lpstr>ערכת נושא</vt:lpstr>
      </vt:variant>
      <vt:variant>
        <vt:i4>1</vt:i4>
      </vt:variant>
      <vt:variant>
        <vt:lpstr>כותרות שקופיות</vt:lpstr>
      </vt:variant>
      <vt:variant>
        <vt:i4>113</vt:i4>
      </vt:variant>
    </vt:vector>
  </HeadingPairs>
  <TitlesOfParts>
    <vt:vector size="124" baseType="lpstr">
      <vt:lpstr>Adobe Arabic</vt:lpstr>
      <vt:lpstr>Alef</vt:lpstr>
      <vt:lpstr>AlexandraH</vt:lpstr>
      <vt:lpstr>Arial</vt:lpstr>
      <vt:lpstr>Assistant</vt:lpstr>
      <vt:lpstr>Calibri</vt:lpstr>
      <vt:lpstr>Modern Love</vt:lpstr>
      <vt:lpstr>Petel</vt:lpstr>
      <vt:lpstr>The Hand</vt:lpstr>
      <vt:lpstr>Wingdings</vt:lpstr>
      <vt:lpstr>SketchyVTI</vt:lpstr>
      <vt:lpstr>קבוצה אתנית</vt:lpstr>
      <vt:lpstr>לאום</vt:lpstr>
      <vt:lpstr>לאומיות אתנית-תרבותית</vt:lpstr>
      <vt:lpstr>לאומיות פוליטית-אזרחית</vt:lpstr>
      <vt:lpstr>מאפייני ישראל כמדינה יהודית</vt:lpstr>
      <vt:lpstr>חוק השבות, תש"י 1950</vt:lpstr>
      <vt:lpstr>חוק חינוך ממלכתי</vt:lpstr>
      <vt:lpstr>חוק יסוד השפיטה</vt:lpstr>
      <vt:lpstr>חוק יום הזיכרון  לשואה ולגבורה וחוק לעשיית דין בנאצים ובעוזריהם</vt:lpstr>
      <vt:lpstr>חוק שעות העבודה והמנוחה (1951, תוקן 1996)</vt:lpstr>
      <vt:lpstr>חוק איסור גידול חזיר</vt:lpstr>
      <vt:lpstr>חוק חג המצות [איסור חמץ]</vt:lpstr>
      <vt:lpstr>חוק בתי הדין הרבניים</vt:lpstr>
      <vt:lpstr>המרחב הציבורי</vt:lpstr>
      <vt:lpstr>מעמד השפה העברית</vt:lpstr>
      <vt:lpstr>לוח השנה העברי</vt:lpstr>
      <vt:lpstr>סמלי המדינה</vt:lpstr>
      <vt:lpstr>הסדר הסטטוס קוו</vt:lpstr>
      <vt:lpstr>מצגת של PowerPoint</vt:lpstr>
      <vt:lpstr>חוק יסוד: ישראל - מדינת הלאום של העם היהודי</vt:lpstr>
      <vt:lpstr>מצגת של PowerPoint</vt:lpstr>
      <vt:lpstr>מצגת של PowerPoint</vt:lpstr>
      <vt:lpstr>מצגת של PowerPoint</vt:lpstr>
      <vt:lpstr>המחלוקת סביב החוק</vt:lpstr>
      <vt:lpstr>מצגת של PowerPoint</vt:lpstr>
      <vt:lpstr>אשכול  העולם היהודי</vt:lpstr>
      <vt:lpstr>הקבוצה החילונית</vt:lpstr>
      <vt:lpstr>הקבוצה המסורתית</vt:lpstr>
      <vt:lpstr>הקבוצה הדתית: החרדים</vt:lpstr>
      <vt:lpstr>הקבוצה הדתית: הדתיים-לאומיים</vt:lpstr>
      <vt:lpstr>הקבוצה הליברלית: הרפורמים</vt:lpstr>
      <vt:lpstr>הקבוצה הליברלית: הקונסרבטיביים</vt:lpstr>
      <vt:lpstr>גורם לשסע דתי: חקיקה דתית</vt:lpstr>
      <vt:lpstr>גורם לשסע דתי: צביון השבת</vt:lpstr>
      <vt:lpstr>גורם לשסע דתי: הכרה בזרמים</vt:lpstr>
      <vt:lpstr>גורם לשסע דתי: הגדרת מיהו יהודי</vt:lpstr>
      <vt:lpstr>גורם לשסע דתי: שירות בחורי הישיבה בצה"ל</vt:lpstr>
      <vt:lpstr>גורם לשסע דתי: ההתיישבות ביש"ע</vt:lpstr>
      <vt:lpstr>דרכי ביטוי של השסע</vt:lpstr>
      <vt:lpstr>דרכי התמודדות</vt:lpstr>
      <vt:lpstr>רצף העמדות והחלומות לאופייה של ישראל</vt:lpstr>
      <vt:lpstr>העמדות: הרצף הלאומי</vt:lpstr>
      <vt:lpstr>מדינת לאום אתנית-תרבותית דמוקרטית</vt:lpstr>
      <vt:lpstr>מדינת לאום אתנית-תרבותית דמוקרטית</vt:lpstr>
      <vt:lpstr>מדינת לאום יהודית-אתנית לא דמוקרטית</vt:lpstr>
      <vt:lpstr>מדינת לאום יהודית-אתנית לא דמוקרטית</vt:lpstr>
      <vt:lpstr>מדינה דו-לאומית דמוקרטית</vt:lpstr>
      <vt:lpstr>מדינת לאום אזרחית דמוקרטית</vt:lpstr>
      <vt:lpstr>העמדות: הרצף הדתי</vt:lpstr>
      <vt:lpstr>מדינה מסורתית (מורשתית)-תרבותית</vt:lpstr>
      <vt:lpstr>מדינה המשלבת חקיקה דתית-הלכתית  בהיקף חלקי</vt:lpstr>
      <vt:lpstr>מדינת הלכה</vt:lpstr>
      <vt:lpstr>מדינה חילונית שיש בה הפרדה מלאה בין דת למדינה</vt:lpstr>
      <vt:lpstr>יחסי ישראל והתפוצות</vt:lpstr>
      <vt:lpstr>אחריות המדינה לתפוצות [עלייה והגנה]</vt:lpstr>
      <vt:lpstr>אחריות המדינה לתפוצות [עלייה והגנה]</vt:lpstr>
      <vt:lpstr>יחסי התפוצות לישראל [תמיכה וסיוע]</vt:lpstr>
      <vt:lpstr>המיעוטים בישראל</vt:lpstr>
      <vt:lpstr>מעמד המיעוטים בישראל</vt:lpstr>
      <vt:lpstr>ביטוי קבוצות המיעוט במרחב הציבורי</vt:lpstr>
      <vt:lpstr>ביטוי קבוצות המיעוט בהיבט המוסדי</vt:lpstr>
      <vt:lpstr>מעמד מוסדות הדת של המיעוטים</vt:lpstr>
      <vt:lpstr>מעמד מוסדות הדת של המיעוטים</vt:lpstr>
      <vt:lpstr>השסע הלאומי</vt:lpstr>
      <vt:lpstr>מהו שסע?</vt:lpstr>
      <vt:lpstr>גורמים לשסע הלאומי</vt:lpstr>
      <vt:lpstr>גורמים לשסע הלאומי</vt:lpstr>
      <vt:lpstr>גורמים לשסע הלאומי</vt:lpstr>
      <vt:lpstr>דרכי ביטוי לשסע הלאומי</vt:lpstr>
      <vt:lpstr>דרכי ביטוי לשסע הלאומי</vt:lpstr>
      <vt:lpstr>דרכי ביטוי לשסע הלאומי</vt:lpstr>
      <vt:lpstr>דרכי ביטוי לשסע הלאומי</vt:lpstr>
      <vt:lpstr>דרכי ההתמודדות עם השסע הלאומי</vt:lpstr>
      <vt:lpstr>דרכי ההתמודדות עם השסע הלאומי</vt:lpstr>
      <vt:lpstr>משטר במדינת ישראל</vt:lpstr>
      <vt:lpstr>חוקה</vt:lpstr>
      <vt:lpstr>פשרת הררי</vt:lpstr>
      <vt:lpstr>חוקי היסוד בישראל</vt:lpstr>
      <vt:lpstr>חוק יסוד</vt:lpstr>
      <vt:lpstr>חוק יסוד: כבוד האדם וחירותו</vt:lpstr>
      <vt:lpstr>חוק יסוד: חופש העיסוק</vt:lpstr>
      <vt:lpstr>חוק השבות</vt:lpstr>
      <vt:lpstr>סוגיית "מיהו יהודי"</vt:lpstr>
      <vt:lpstr>חוק האזרחות</vt:lpstr>
      <vt:lpstr>מצגת של PowerPoint</vt:lpstr>
      <vt:lpstr>הרשות המחוקקת</vt:lpstr>
      <vt:lpstr>תפקידי הכנסת: מחוקקת</vt:lpstr>
      <vt:lpstr>תפקידי הכנסת: מכוננת</vt:lpstr>
      <vt:lpstr>תפקידי הכנסת: מפקחת</vt:lpstr>
      <vt:lpstr>תפקידי הכנסת: בוחרת</vt:lpstr>
      <vt:lpstr>תפקידי הכנסת: מייצגת</vt:lpstr>
      <vt:lpstr>חלוקת הכוח בכנסת</vt:lpstr>
      <vt:lpstr>עבודת הכנסת</vt:lpstr>
      <vt:lpstr>מצגת של PowerPoint</vt:lpstr>
      <vt:lpstr>מצגת של PowerPoint</vt:lpstr>
      <vt:lpstr>הרשות המבצעת</vt:lpstr>
      <vt:lpstr>תפקידי הממשלה: קביעת מדיניות</vt:lpstr>
      <vt:lpstr>תפקידי הממשלה: סמכות שיורית</vt:lpstr>
      <vt:lpstr>תפקידי הממשלה: חקיקת משנה</vt:lpstr>
      <vt:lpstr>אחריות משותפת [ממשלתית]</vt:lpstr>
      <vt:lpstr>אחריות מיניסטריאלית [מהמילה מיניסטר=שר]</vt:lpstr>
      <vt:lpstr>הרשות השופטת</vt:lpstr>
      <vt:lpstr>אי-תלות הרשות השופטת</vt:lpstr>
      <vt:lpstr>אי-תלות הרשות השופטת</vt:lpstr>
      <vt:lpstr>משפט פלילי</vt:lpstr>
      <vt:lpstr>משפט אזרחי</vt:lpstr>
      <vt:lpstr>בית המשפט העליון בשבתו כבג"ץ</vt:lpstr>
      <vt:lpstr>מצגת של PowerPoint</vt:lpstr>
      <vt:lpstr>ביקורת שיפוטית</vt:lpstr>
      <vt:lpstr>אקטיביזם שיפוטי</vt:lpstr>
      <vt:lpstr>פסקת ההתגברות</vt:lpstr>
      <vt:lpstr>מצגת של PowerPoint</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אזרחות תשפ"א</dc:title>
  <dc:creator>אוהד שקד</dc:creator>
  <cp:lastModifiedBy>Ronit</cp:lastModifiedBy>
  <cp:revision>7</cp:revision>
  <dcterms:created xsi:type="dcterms:W3CDTF">2020-07-27T09:03:44Z</dcterms:created>
  <dcterms:modified xsi:type="dcterms:W3CDTF">2021-12-12T20:35:48Z</dcterms:modified>
</cp:coreProperties>
</file>